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57" r:id="rId5"/>
    <p:sldId id="279" r:id="rId6"/>
    <p:sldId id="260" r:id="rId7"/>
    <p:sldId id="278" r:id="rId8"/>
    <p:sldId id="259" r:id="rId9"/>
    <p:sldId id="261" r:id="rId10"/>
    <p:sldId id="262" r:id="rId11"/>
    <p:sldId id="280" r:id="rId12"/>
    <p:sldId id="281" r:id="rId13"/>
    <p:sldId id="258" r:id="rId14"/>
    <p:sldId id="282" r:id="rId15"/>
    <p:sldId id="285" r:id="rId16"/>
    <p:sldId id="284"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3" r:id="rId65"/>
    <p:sldId id="334" r:id="rId66"/>
    <p:sldId id="335" r:id="rId67"/>
    <p:sldId id="336"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E828C-6906-408B-AAD2-7B535A6AB3C3}"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40D8F1-31DB-4D30-B969-832D79B580D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E828C-6906-408B-AAD2-7B535A6AB3C3}" type="datetimeFigureOut">
              <a:rPr lang="en-IN" smtClean="0"/>
              <a:pPr/>
              <a:t>02-12-2020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0D8F1-31DB-4D30-B969-832D79B580D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314382"/>
            <a:ext cx="7819301" cy="1474022"/>
          </a:xfrm>
          <a:prstGeom prst="rect">
            <a:avLst/>
          </a:prstGeom>
          <a:noFill/>
          <a:ln w="9525">
            <a:noFill/>
            <a:miter lim="800000"/>
            <a:headEnd/>
            <a:tailEnd/>
          </a:ln>
        </p:spPr>
        <p:txBody>
          <a:bodyPr lIns="57677" tIns="28843" rIns="57677" bIns="28843">
            <a:spAutoFit/>
          </a:bodyPr>
          <a:lstStyle/>
          <a:p>
            <a:r>
              <a:rPr lang="en-US" sz="2300" dirty="0">
                <a:latin typeface="Times New Roman" pitchFamily="18" charset="0"/>
                <a:cs typeface="Times New Roman" pitchFamily="18" charset="0"/>
              </a:rPr>
              <a:t>Year &amp; </a:t>
            </a:r>
            <a:r>
              <a:rPr lang="en-US" sz="2300" dirty="0" err="1">
                <a:latin typeface="Times New Roman" pitchFamily="18" charset="0"/>
                <a:cs typeface="Times New Roman" pitchFamily="18" charset="0"/>
              </a:rPr>
              <a:t>Sem</a:t>
            </a:r>
            <a:r>
              <a:rPr lang="en-US" sz="2300" dirty="0">
                <a:latin typeface="Times New Roman" pitchFamily="18" charset="0"/>
                <a:cs typeface="Times New Roman" pitchFamily="18" charset="0"/>
              </a:rPr>
              <a:t> –  II year, III </a:t>
            </a:r>
            <a:r>
              <a:rPr lang="en-US" sz="2300" dirty="0" err="1">
                <a:latin typeface="Times New Roman" pitchFamily="18" charset="0"/>
                <a:cs typeface="Times New Roman" pitchFamily="18" charset="0"/>
              </a:rPr>
              <a:t>sem</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Subject – </a:t>
            </a:r>
            <a:r>
              <a:rPr lang="en-US" sz="2300" dirty="0" err="1">
                <a:latin typeface="Times New Roman" pitchFamily="18" charset="0"/>
                <a:cs typeface="Times New Roman" pitchFamily="18" charset="0"/>
              </a:rPr>
              <a:t>Obejct</a:t>
            </a:r>
            <a:r>
              <a:rPr lang="en-US" sz="2300" dirty="0">
                <a:latin typeface="Times New Roman" pitchFamily="18" charset="0"/>
                <a:cs typeface="Times New Roman" pitchFamily="18" charset="0"/>
              </a:rPr>
              <a:t> Oriented Programming</a:t>
            </a:r>
          </a:p>
          <a:p>
            <a:r>
              <a:rPr lang="en-US" sz="2300" dirty="0">
                <a:latin typeface="Times New Roman" pitchFamily="18" charset="0"/>
                <a:cs typeface="Times New Roman" pitchFamily="18" charset="0"/>
              </a:rPr>
              <a:t>Unit – </a:t>
            </a:r>
            <a:r>
              <a:rPr lang="en-US" sz="2300" dirty="0" smtClean="0">
                <a:latin typeface="Times New Roman" pitchFamily="18" charset="0"/>
                <a:cs typeface="Times New Roman" pitchFamily="18" charset="0"/>
              </a:rPr>
              <a:t>3</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Presented by –  Priya Gupta (AP, IT)</a:t>
            </a:r>
            <a:endParaRPr lang="en-IN" sz="23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smtClean="0"/>
              <a:t>Priya Gupta(AP, IT) </a:t>
            </a:r>
            <a:r>
              <a:rPr lang="en-IN" dirty="0"/>
              <a:t>, JECRC, JAIPUR</a:t>
            </a:r>
          </a:p>
        </p:txBody>
      </p:sp>
      <p:pic>
        <p:nvPicPr>
          <p:cNvPr id="3078" name="Picture 10"/>
          <p:cNvPicPr>
            <a:picLocks noChangeAspect="1" noChangeArrowheads="1"/>
          </p:cNvPicPr>
          <p:nvPr/>
        </p:nvPicPr>
        <p:blipFill>
          <a:blip r:embed="rId3" cstate="print"/>
          <a:srcRect/>
          <a:stretch>
            <a:fillRect/>
          </a:stretch>
        </p:blipFill>
        <p:spPr bwMode="auto">
          <a:xfrm>
            <a:off x="1650503" y="391613"/>
            <a:ext cx="183399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6462380" y="506231"/>
            <a:ext cx="1503712"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6"/>
            <a:ext cx="8034117" cy="366084"/>
          </a:xfrm>
          <a:prstGeom prst="rect">
            <a:avLst/>
          </a:prstGeom>
          <a:noFill/>
          <a:ln w="9525">
            <a:noFill/>
            <a:miter lim="800000"/>
            <a:headEnd/>
            <a:tailEnd/>
          </a:ln>
        </p:spPr>
        <p:txBody>
          <a:bodyPr lIns="57744" tIns="28872" rIns="57744" bIns="28872">
            <a:spAutoFit/>
          </a:bodyPr>
          <a:lstStyle/>
          <a:p>
            <a:r>
              <a:rPr lang="en-US" sz="2000" dirty="0"/>
              <a:t>JAIPUR ENGINEERING COLLEGE AND RESEARCH CENTRE</a:t>
            </a:r>
            <a:endParaRPr lang="en-IN" sz="20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sp>
        <p:nvSpPr>
          <p:cNvPr id="9" name="TextBox 8"/>
          <p:cNvSpPr txBox="1"/>
          <p:nvPr/>
        </p:nvSpPr>
        <p:spPr>
          <a:xfrm>
            <a:off x="755576" y="548680"/>
            <a:ext cx="8208912" cy="4154984"/>
          </a:xfrm>
          <a:prstGeom prst="rect">
            <a:avLst/>
          </a:prstGeom>
          <a:noFill/>
        </p:spPr>
        <p:txBody>
          <a:bodyPr wrap="square" rtlCol="0">
            <a:spAutoFit/>
          </a:bodyPr>
          <a:lstStyle/>
          <a:p>
            <a:r>
              <a:rPr lang="en-IN" sz="2200" dirty="0" smtClean="0"/>
              <a:t>class Person					// Base class</a:t>
            </a:r>
          </a:p>
          <a:p>
            <a:r>
              <a:rPr lang="en-IN" sz="2200" dirty="0" smtClean="0"/>
              <a:t> {</a:t>
            </a:r>
          </a:p>
          <a:p>
            <a:r>
              <a:rPr lang="en-IN" sz="2200" dirty="0" smtClean="0"/>
              <a:t> ... .. ...</a:t>
            </a:r>
          </a:p>
          <a:p>
            <a:r>
              <a:rPr lang="en-IN" sz="2200" dirty="0" smtClean="0"/>
              <a:t> }; </a:t>
            </a:r>
          </a:p>
          <a:p>
            <a:r>
              <a:rPr lang="en-IN" sz="2200" dirty="0" smtClean="0"/>
              <a:t>class </a:t>
            </a:r>
            <a:r>
              <a:rPr lang="en-IN" sz="2200" dirty="0" err="1" smtClean="0"/>
              <a:t>MathsTeacher</a:t>
            </a:r>
            <a:r>
              <a:rPr lang="en-IN" sz="2200" dirty="0" smtClean="0"/>
              <a:t> : public Person		//derived class 1</a:t>
            </a:r>
          </a:p>
          <a:p>
            <a:r>
              <a:rPr lang="en-IN" sz="2200" dirty="0" smtClean="0"/>
              <a:t> {</a:t>
            </a:r>
          </a:p>
          <a:p>
            <a:r>
              <a:rPr lang="en-IN" sz="2200" dirty="0" smtClean="0"/>
              <a:t> ... .. ...</a:t>
            </a:r>
          </a:p>
          <a:p>
            <a:r>
              <a:rPr lang="en-IN" sz="2200" dirty="0" smtClean="0"/>
              <a:t>}; </a:t>
            </a:r>
          </a:p>
          <a:p>
            <a:r>
              <a:rPr lang="en-IN" sz="2200" dirty="0" smtClean="0"/>
              <a:t>class Footballer : public Person			// derived class 2</a:t>
            </a:r>
          </a:p>
          <a:p>
            <a:r>
              <a:rPr lang="en-IN" sz="2200" dirty="0" smtClean="0"/>
              <a:t> {</a:t>
            </a:r>
          </a:p>
          <a:p>
            <a:r>
              <a:rPr lang="en-IN" sz="2200" dirty="0" smtClean="0"/>
              <a:t> .... .. ...</a:t>
            </a:r>
          </a:p>
          <a:p>
            <a:r>
              <a:rPr lang="en-IN" sz="2200" dirty="0" smtClean="0"/>
              <a:t> };</a:t>
            </a:r>
            <a:endParaRPr lang="en-IN" sz="22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
        <p:nvSpPr>
          <p:cNvPr id="10" name="TextBox 9"/>
          <p:cNvSpPr txBox="1"/>
          <p:nvPr/>
        </p:nvSpPr>
        <p:spPr>
          <a:xfrm>
            <a:off x="827584" y="0"/>
            <a:ext cx="8316416" cy="6555641"/>
          </a:xfrm>
          <a:prstGeom prst="rect">
            <a:avLst/>
          </a:prstGeom>
          <a:noFill/>
        </p:spPr>
        <p:txBody>
          <a:bodyPr wrap="square" rtlCol="0">
            <a:spAutoFit/>
          </a:bodyPr>
          <a:lstStyle/>
          <a:p>
            <a:r>
              <a:rPr lang="en-IN" sz="2000" dirty="0" smtClean="0"/>
              <a:t>#include &lt;</a:t>
            </a:r>
            <a:r>
              <a:rPr lang="en-IN" sz="2000" dirty="0" err="1" smtClean="0"/>
              <a:t>iostream.h</a:t>
            </a:r>
            <a:r>
              <a:rPr lang="en-IN" sz="2000" dirty="0" smtClean="0"/>
              <a:t>&gt;</a:t>
            </a:r>
          </a:p>
          <a:p>
            <a:r>
              <a:rPr lang="en-IN" sz="2000" dirty="0" smtClean="0"/>
              <a:t>class Person</a:t>
            </a:r>
          </a:p>
          <a:p>
            <a:r>
              <a:rPr lang="en-IN" sz="2000" dirty="0" smtClean="0"/>
              <a:t>{</a:t>
            </a:r>
          </a:p>
          <a:p>
            <a:r>
              <a:rPr lang="en-IN" sz="2000" dirty="0" smtClean="0"/>
              <a:t>     public:</a:t>
            </a:r>
          </a:p>
          <a:p>
            <a:r>
              <a:rPr lang="en-IN" sz="2000" dirty="0" smtClean="0"/>
              <a:t>        string profession;</a:t>
            </a:r>
          </a:p>
          <a:p>
            <a:r>
              <a:rPr lang="en-IN" sz="2000" dirty="0" smtClean="0"/>
              <a:t>        </a:t>
            </a:r>
            <a:r>
              <a:rPr lang="en-IN" sz="2000" dirty="0" err="1" smtClean="0"/>
              <a:t>int</a:t>
            </a:r>
            <a:r>
              <a:rPr lang="en-IN" sz="2000" dirty="0" smtClean="0"/>
              <a:t> age;</a:t>
            </a:r>
          </a:p>
          <a:p>
            <a:r>
              <a:rPr lang="en-IN" sz="2000" dirty="0" smtClean="0"/>
              <a:t>        Person()</a:t>
            </a:r>
          </a:p>
          <a:p>
            <a:r>
              <a:rPr lang="en-IN" sz="2000" dirty="0" smtClean="0"/>
              <a:t>	{</a:t>
            </a:r>
          </a:p>
          <a:p>
            <a:r>
              <a:rPr lang="en-IN" sz="2000" dirty="0" smtClean="0"/>
              <a:t>		 profession="unemployed”;</a:t>
            </a:r>
          </a:p>
          <a:p>
            <a:r>
              <a:rPr lang="en-IN" sz="2000" dirty="0" smtClean="0"/>
              <a:t>		Age=16;</a:t>
            </a:r>
          </a:p>
          <a:p>
            <a:r>
              <a:rPr lang="en-IN" sz="2000" dirty="0" smtClean="0"/>
              <a:t>	}</a:t>
            </a:r>
          </a:p>
          <a:p>
            <a:r>
              <a:rPr lang="en-IN" sz="2000" dirty="0" smtClean="0"/>
              <a:t>        void display()</a:t>
            </a:r>
          </a:p>
          <a:p>
            <a:r>
              <a:rPr lang="en-IN" sz="2000" dirty="0" smtClean="0"/>
              <a:t>        {</a:t>
            </a:r>
          </a:p>
          <a:p>
            <a:r>
              <a:rPr lang="en-IN" sz="2000" dirty="0" smtClean="0"/>
              <a:t>             </a:t>
            </a:r>
            <a:r>
              <a:rPr lang="en-IN" sz="2000" dirty="0" err="1" smtClean="0"/>
              <a:t>cout</a:t>
            </a:r>
            <a:r>
              <a:rPr lang="en-IN" sz="2000" dirty="0" smtClean="0"/>
              <a:t> &lt;&lt; "My profession is: " &lt;&lt; profession &lt;&lt; </a:t>
            </a:r>
            <a:r>
              <a:rPr lang="en-IN" sz="2000" dirty="0" err="1" smtClean="0"/>
              <a:t>endl</a:t>
            </a:r>
            <a:r>
              <a:rPr lang="en-IN" sz="2000" dirty="0" smtClean="0"/>
              <a:t>;</a:t>
            </a:r>
          </a:p>
          <a:p>
            <a:r>
              <a:rPr lang="en-IN" sz="2000" dirty="0" smtClean="0"/>
              <a:t>             </a:t>
            </a:r>
            <a:r>
              <a:rPr lang="en-IN" sz="2000" dirty="0" err="1" smtClean="0"/>
              <a:t>cout</a:t>
            </a:r>
            <a:r>
              <a:rPr lang="en-IN" sz="2000" dirty="0" smtClean="0"/>
              <a:t> &lt;&lt; "My age is: " &lt;&lt; age &lt;&lt; </a:t>
            </a:r>
            <a:r>
              <a:rPr lang="en-IN" sz="2000" dirty="0" err="1" smtClean="0"/>
              <a:t>endl</a:t>
            </a:r>
            <a:r>
              <a:rPr lang="en-IN" sz="2000" dirty="0" smtClean="0"/>
              <a:t>;</a:t>
            </a:r>
          </a:p>
          <a:p>
            <a:r>
              <a:rPr lang="en-IN" sz="2000" dirty="0" smtClean="0"/>
              <a:t>             walk();</a:t>
            </a:r>
          </a:p>
          <a:p>
            <a:r>
              <a:rPr lang="en-IN" sz="2000" dirty="0" smtClean="0"/>
              <a:t>             talk();</a:t>
            </a:r>
          </a:p>
          <a:p>
            <a:r>
              <a:rPr lang="en-IN" sz="2000" dirty="0" smtClean="0"/>
              <a:t>        }</a:t>
            </a:r>
          </a:p>
          <a:p>
            <a:r>
              <a:rPr lang="en-IN" sz="2000" dirty="0" smtClean="0"/>
              <a:t>        void walk() { </a:t>
            </a:r>
            <a:r>
              <a:rPr lang="en-IN" sz="2000" dirty="0" err="1" smtClean="0"/>
              <a:t>cout</a:t>
            </a:r>
            <a:r>
              <a:rPr lang="en-IN" sz="2000" dirty="0" smtClean="0"/>
              <a:t> &lt;&lt; "I can walk." &lt;&lt; </a:t>
            </a:r>
            <a:r>
              <a:rPr lang="en-IN" sz="2000" dirty="0" err="1" smtClean="0"/>
              <a:t>endl</a:t>
            </a:r>
            <a:r>
              <a:rPr lang="en-IN" sz="2000" dirty="0" smtClean="0"/>
              <a:t>; }</a:t>
            </a:r>
          </a:p>
          <a:p>
            <a:r>
              <a:rPr lang="en-IN" sz="2000" dirty="0" smtClean="0"/>
              <a:t>        void talk() { </a:t>
            </a:r>
            <a:r>
              <a:rPr lang="en-IN" sz="2000" dirty="0" err="1" smtClean="0"/>
              <a:t>cout</a:t>
            </a:r>
            <a:r>
              <a:rPr lang="en-IN" sz="2000" dirty="0" smtClean="0"/>
              <a:t> &lt;&lt; "I can talk." &lt;&lt; </a:t>
            </a:r>
            <a:r>
              <a:rPr lang="en-IN" sz="2000" dirty="0" err="1" smtClean="0"/>
              <a:t>endl</a:t>
            </a:r>
            <a:r>
              <a:rPr lang="en-IN" sz="2000" dirty="0" smtClean="0"/>
              <a:t>; }</a:t>
            </a:r>
          </a:p>
          <a:p>
            <a:r>
              <a:rPr lang="en-IN" sz="2000" dirty="0" smtClean="0"/>
              <a:t>};</a:t>
            </a:r>
            <a:endParaRPr lang="en-IN" sz="20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sp>
        <p:nvSpPr>
          <p:cNvPr id="9" name="Rectangle 8"/>
          <p:cNvSpPr/>
          <p:nvPr/>
        </p:nvSpPr>
        <p:spPr>
          <a:xfrm>
            <a:off x="1043608" y="0"/>
            <a:ext cx="7920880" cy="6524863"/>
          </a:xfrm>
          <a:prstGeom prst="rect">
            <a:avLst/>
          </a:prstGeom>
        </p:spPr>
        <p:txBody>
          <a:bodyPr wrap="square">
            <a:spAutoFit/>
          </a:bodyPr>
          <a:lstStyle/>
          <a:p>
            <a:r>
              <a:rPr lang="en-IN" sz="2200" dirty="0" smtClean="0"/>
              <a:t>// </a:t>
            </a:r>
            <a:r>
              <a:rPr lang="en-IN" sz="2200" dirty="0" err="1" smtClean="0"/>
              <a:t>MathsTeacher</a:t>
            </a:r>
            <a:r>
              <a:rPr lang="en-IN" sz="2200" dirty="0" smtClean="0"/>
              <a:t> class is derived from base class Person.</a:t>
            </a:r>
          </a:p>
          <a:p>
            <a:r>
              <a:rPr lang="en-IN" sz="2200" dirty="0" smtClean="0"/>
              <a:t>class </a:t>
            </a:r>
            <a:r>
              <a:rPr lang="en-IN" sz="2200" dirty="0" err="1" smtClean="0"/>
              <a:t>MathsTeacher</a:t>
            </a:r>
            <a:r>
              <a:rPr lang="en-IN" sz="2200" dirty="0" smtClean="0"/>
              <a:t> : public Person</a:t>
            </a:r>
          </a:p>
          <a:p>
            <a:r>
              <a:rPr lang="en-IN" sz="2200" dirty="0" smtClean="0"/>
              <a:t>{</a:t>
            </a:r>
          </a:p>
          <a:p>
            <a:r>
              <a:rPr lang="en-IN" sz="2200" dirty="0" smtClean="0"/>
              <a:t>    public:</a:t>
            </a:r>
          </a:p>
          <a:p>
            <a:r>
              <a:rPr lang="en-IN" sz="2200" dirty="0" smtClean="0"/>
              <a:t>       void </a:t>
            </a:r>
            <a:r>
              <a:rPr lang="en-IN" sz="2200" dirty="0" err="1" smtClean="0"/>
              <a:t>teachMaths</a:t>
            </a:r>
            <a:r>
              <a:rPr lang="en-IN" sz="2200" dirty="0" smtClean="0"/>
              <a:t>() </a:t>
            </a:r>
          </a:p>
          <a:p>
            <a:r>
              <a:rPr lang="en-IN" sz="2200" dirty="0" smtClean="0"/>
              <a:t>	{ </a:t>
            </a:r>
          </a:p>
          <a:p>
            <a:r>
              <a:rPr lang="en-IN" sz="2200" dirty="0" smtClean="0"/>
              <a:t>		</a:t>
            </a:r>
            <a:r>
              <a:rPr lang="en-IN" sz="2200" dirty="0" err="1" smtClean="0"/>
              <a:t>cout</a:t>
            </a:r>
            <a:r>
              <a:rPr lang="en-IN" sz="2200" dirty="0" smtClean="0"/>
              <a:t> &lt;&lt; "I can teach Maths." &lt;&lt; </a:t>
            </a:r>
            <a:r>
              <a:rPr lang="en-IN" sz="2200" dirty="0" err="1" smtClean="0"/>
              <a:t>endl</a:t>
            </a:r>
            <a:r>
              <a:rPr lang="en-IN" sz="2200" dirty="0" smtClean="0"/>
              <a:t>; </a:t>
            </a:r>
          </a:p>
          <a:p>
            <a:r>
              <a:rPr lang="en-IN" sz="2200" dirty="0" smtClean="0"/>
              <a:t>	}</a:t>
            </a:r>
          </a:p>
          <a:p>
            <a:r>
              <a:rPr lang="en-IN" sz="2200" dirty="0" smtClean="0"/>
              <a:t>};</a:t>
            </a:r>
          </a:p>
          <a:p>
            <a:endParaRPr lang="en-IN" sz="2200" dirty="0" smtClean="0"/>
          </a:p>
          <a:p>
            <a:r>
              <a:rPr lang="en-IN" sz="2200" dirty="0" smtClean="0"/>
              <a:t>// Footballer class is derived from base class Person.</a:t>
            </a:r>
          </a:p>
          <a:p>
            <a:r>
              <a:rPr lang="en-IN" sz="2200" dirty="0" smtClean="0"/>
              <a:t>class Footballer : public Person</a:t>
            </a:r>
          </a:p>
          <a:p>
            <a:r>
              <a:rPr lang="en-IN" sz="2200" dirty="0" smtClean="0"/>
              <a:t>{</a:t>
            </a:r>
          </a:p>
          <a:p>
            <a:r>
              <a:rPr lang="en-IN" sz="2200" dirty="0" smtClean="0"/>
              <a:t>    public:</a:t>
            </a:r>
          </a:p>
          <a:p>
            <a:r>
              <a:rPr lang="en-IN" sz="2200" dirty="0" smtClean="0"/>
              <a:t>       void </a:t>
            </a:r>
            <a:r>
              <a:rPr lang="en-IN" sz="2200" dirty="0" err="1" smtClean="0"/>
              <a:t>playFootball</a:t>
            </a:r>
            <a:r>
              <a:rPr lang="en-IN" sz="2200" dirty="0" smtClean="0"/>
              <a:t>() 	</a:t>
            </a:r>
          </a:p>
          <a:p>
            <a:r>
              <a:rPr lang="en-IN" sz="2200" dirty="0" smtClean="0"/>
              <a:t>	{ </a:t>
            </a:r>
          </a:p>
          <a:p>
            <a:r>
              <a:rPr lang="en-IN" sz="2200" dirty="0" smtClean="0"/>
              <a:t>		</a:t>
            </a:r>
            <a:r>
              <a:rPr lang="en-IN" sz="2200" dirty="0" err="1" smtClean="0"/>
              <a:t>cout</a:t>
            </a:r>
            <a:r>
              <a:rPr lang="en-IN" sz="2200" dirty="0" smtClean="0"/>
              <a:t> &lt;&lt; "I can play Football." &lt;&lt; </a:t>
            </a:r>
            <a:r>
              <a:rPr lang="en-IN" sz="2200" dirty="0" err="1" smtClean="0"/>
              <a:t>endl</a:t>
            </a:r>
            <a:r>
              <a:rPr lang="en-IN" sz="2200" dirty="0" smtClean="0"/>
              <a:t>; </a:t>
            </a:r>
          </a:p>
          <a:p>
            <a:r>
              <a:rPr lang="en-IN" sz="2200" dirty="0" smtClean="0"/>
              <a:t>	}</a:t>
            </a:r>
          </a:p>
          <a:p>
            <a:r>
              <a:rPr lang="en-IN" sz="2200" dirty="0" smtClean="0"/>
              <a:t>};</a:t>
            </a:r>
            <a:endParaRPr lang="en-IN" sz="22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sp>
        <p:nvSpPr>
          <p:cNvPr id="13" name="Rectangle 12"/>
          <p:cNvSpPr/>
          <p:nvPr/>
        </p:nvSpPr>
        <p:spPr>
          <a:xfrm>
            <a:off x="755576" y="188640"/>
            <a:ext cx="6480720" cy="5509200"/>
          </a:xfrm>
          <a:prstGeom prst="rect">
            <a:avLst/>
          </a:prstGeom>
        </p:spPr>
        <p:txBody>
          <a:bodyPr wrap="square">
            <a:spAutoFit/>
          </a:bodyPr>
          <a:lstStyle/>
          <a:p>
            <a:r>
              <a:rPr lang="en-IN" sz="2200" dirty="0" err="1" smtClean="0"/>
              <a:t>int</a:t>
            </a:r>
            <a:r>
              <a:rPr lang="en-IN" sz="2200" dirty="0" smtClean="0"/>
              <a:t> main()</a:t>
            </a:r>
          </a:p>
          <a:p>
            <a:r>
              <a:rPr lang="en-IN" sz="2200" dirty="0" smtClean="0"/>
              <a:t>{</a:t>
            </a:r>
          </a:p>
          <a:p>
            <a:r>
              <a:rPr lang="en-IN" sz="2200" dirty="0" smtClean="0"/>
              <a:t>     </a:t>
            </a:r>
            <a:r>
              <a:rPr lang="en-IN" sz="2200" dirty="0" err="1" smtClean="0"/>
              <a:t>MathsTeacher</a:t>
            </a:r>
            <a:r>
              <a:rPr lang="en-IN" sz="2200" dirty="0" smtClean="0"/>
              <a:t> teacher;</a:t>
            </a:r>
          </a:p>
          <a:p>
            <a:r>
              <a:rPr lang="en-IN" sz="2200" dirty="0" smtClean="0"/>
              <a:t>     </a:t>
            </a:r>
            <a:r>
              <a:rPr lang="en-IN" sz="2200" dirty="0" err="1" smtClean="0"/>
              <a:t>teacher.profession</a:t>
            </a:r>
            <a:r>
              <a:rPr lang="en-IN" sz="2200" dirty="0" smtClean="0"/>
              <a:t> = "Teacher";</a:t>
            </a:r>
          </a:p>
          <a:p>
            <a:r>
              <a:rPr lang="en-IN" sz="2200" dirty="0" smtClean="0"/>
              <a:t>     </a:t>
            </a:r>
            <a:r>
              <a:rPr lang="en-IN" sz="2200" dirty="0" err="1" smtClean="0"/>
              <a:t>teacher.age</a:t>
            </a:r>
            <a:r>
              <a:rPr lang="en-IN" sz="2200" dirty="0" smtClean="0"/>
              <a:t> = 23;</a:t>
            </a:r>
          </a:p>
          <a:p>
            <a:r>
              <a:rPr lang="en-IN" sz="2200" dirty="0" smtClean="0"/>
              <a:t>     </a:t>
            </a:r>
            <a:r>
              <a:rPr lang="en-IN" sz="2200" dirty="0" err="1" smtClean="0"/>
              <a:t>teacher.display</a:t>
            </a:r>
            <a:r>
              <a:rPr lang="en-IN" sz="2200" dirty="0" smtClean="0"/>
              <a:t>();</a:t>
            </a:r>
          </a:p>
          <a:p>
            <a:r>
              <a:rPr lang="en-IN" sz="2200" dirty="0" smtClean="0"/>
              <a:t>     </a:t>
            </a:r>
            <a:r>
              <a:rPr lang="en-IN" sz="2200" dirty="0" err="1" smtClean="0"/>
              <a:t>teacher.teachMaths</a:t>
            </a:r>
            <a:r>
              <a:rPr lang="en-IN" sz="2200" dirty="0" smtClean="0"/>
              <a:t>();</a:t>
            </a:r>
          </a:p>
          <a:p>
            <a:endParaRPr lang="en-IN" sz="2200" dirty="0" smtClean="0"/>
          </a:p>
          <a:p>
            <a:r>
              <a:rPr lang="en-IN" sz="2200" dirty="0" smtClean="0"/>
              <a:t>     Footballer </a:t>
            </a:r>
            <a:r>
              <a:rPr lang="en-IN" sz="2200" dirty="0" err="1" smtClean="0"/>
              <a:t>footballer</a:t>
            </a:r>
            <a:r>
              <a:rPr lang="en-IN" sz="2200" dirty="0" smtClean="0"/>
              <a:t>;</a:t>
            </a:r>
          </a:p>
          <a:p>
            <a:r>
              <a:rPr lang="en-IN" sz="2200" dirty="0" smtClean="0"/>
              <a:t>     </a:t>
            </a:r>
            <a:r>
              <a:rPr lang="en-IN" sz="2200" dirty="0" err="1" smtClean="0"/>
              <a:t>footballer.profession</a:t>
            </a:r>
            <a:r>
              <a:rPr lang="en-IN" sz="2200" dirty="0" smtClean="0"/>
              <a:t> = "Footballer";</a:t>
            </a:r>
          </a:p>
          <a:p>
            <a:r>
              <a:rPr lang="en-IN" sz="2200" dirty="0" smtClean="0"/>
              <a:t>     </a:t>
            </a:r>
            <a:r>
              <a:rPr lang="en-IN" sz="2200" dirty="0" err="1" smtClean="0"/>
              <a:t>footballer.age</a:t>
            </a:r>
            <a:r>
              <a:rPr lang="en-IN" sz="2200" dirty="0" smtClean="0"/>
              <a:t> = 19;</a:t>
            </a:r>
          </a:p>
          <a:p>
            <a:r>
              <a:rPr lang="en-IN" sz="2200" dirty="0" smtClean="0"/>
              <a:t>     </a:t>
            </a:r>
            <a:r>
              <a:rPr lang="en-IN" sz="2200" dirty="0" err="1" smtClean="0"/>
              <a:t>footballer.display</a:t>
            </a:r>
            <a:r>
              <a:rPr lang="en-IN" sz="2200" dirty="0" smtClean="0"/>
              <a:t>();</a:t>
            </a:r>
          </a:p>
          <a:p>
            <a:r>
              <a:rPr lang="en-IN" sz="2200" dirty="0" smtClean="0"/>
              <a:t>     </a:t>
            </a:r>
            <a:r>
              <a:rPr lang="en-IN" sz="2200" dirty="0" err="1" smtClean="0"/>
              <a:t>footballer.playFootball</a:t>
            </a:r>
            <a:r>
              <a:rPr lang="en-IN" sz="2200" dirty="0" smtClean="0"/>
              <a:t>();</a:t>
            </a:r>
          </a:p>
          <a:p>
            <a:endParaRPr lang="en-IN" sz="2200" dirty="0" smtClean="0"/>
          </a:p>
          <a:p>
            <a:r>
              <a:rPr lang="en-IN" sz="2200" dirty="0" smtClean="0"/>
              <a:t>     return 0;</a:t>
            </a:r>
          </a:p>
          <a:p>
            <a:r>
              <a:rPr lang="en-IN" sz="2200" dirty="0" smtClean="0"/>
              <a:t>}</a:t>
            </a:r>
            <a:endParaRPr lang="en-IN" sz="2200"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
        <p:nvSpPr>
          <p:cNvPr id="11" name="TextBox 10"/>
          <p:cNvSpPr txBox="1"/>
          <p:nvPr/>
        </p:nvSpPr>
        <p:spPr>
          <a:xfrm>
            <a:off x="1187624" y="548680"/>
            <a:ext cx="5112568" cy="4154984"/>
          </a:xfrm>
          <a:prstGeom prst="rect">
            <a:avLst/>
          </a:prstGeom>
          <a:noFill/>
        </p:spPr>
        <p:txBody>
          <a:bodyPr wrap="square" rtlCol="0">
            <a:spAutoFit/>
          </a:bodyPr>
          <a:lstStyle/>
          <a:p>
            <a:r>
              <a:rPr lang="en-US" sz="2400" b="1" dirty="0" smtClean="0"/>
              <a:t>OUTPUT:</a:t>
            </a:r>
          </a:p>
          <a:p>
            <a:r>
              <a:rPr lang="en-IN" sz="2400" dirty="0" smtClean="0"/>
              <a:t>My profession is: Teacher </a:t>
            </a:r>
          </a:p>
          <a:p>
            <a:r>
              <a:rPr lang="en-IN" sz="2400" dirty="0" smtClean="0"/>
              <a:t>My age is: 23</a:t>
            </a:r>
          </a:p>
          <a:p>
            <a:r>
              <a:rPr lang="en-IN" sz="2400" dirty="0" smtClean="0"/>
              <a:t> I can walk.</a:t>
            </a:r>
          </a:p>
          <a:p>
            <a:r>
              <a:rPr lang="en-IN" sz="2400" dirty="0" smtClean="0"/>
              <a:t> I can talk. </a:t>
            </a:r>
          </a:p>
          <a:p>
            <a:r>
              <a:rPr lang="en-IN" sz="2400" dirty="0" smtClean="0"/>
              <a:t>I can teach Maths. </a:t>
            </a:r>
          </a:p>
          <a:p>
            <a:r>
              <a:rPr lang="en-IN" sz="2400" dirty="0" smtClean="0"/>
              <a:t>My profession is: Footballer</a:t>
            </a:r>
          </a:p>
          <a:p>
            <a:r>
              <a:rPr lang="en-IN" sz="2400" dirty="0" smtClean="0"/>
              <a:t> My age is: 19</a:t>
            </a:r>
          </a:p>
          <a:p>
            <a:r>
              <a:rPr lang="en-IN" sz="2400" dirty="0" smtClean="0"/>
              <a:t> I can walk. </a:t>
            </a:r>
          </a:p>
          <a:p>
            <a:r>
              <a:rPr lang="en-IN" sz="2400" dirty="0" smtClean="0"/>
              <a:t>I can talk.</a:t>
            </a:r>
          </a:p>
          <a:p>
            <a:r>
              <a:rPr lang="en-IN" sz="2400" dirty="0" smtClean="0"/>
              <a:t> I can play Football.</a:t>
            </a:r>
            <a:endParaRPr lang="en-IN" sz="24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15</a:t>
            </a:fld>
            <a:endParaRPr lang="en-IN"/>
          </a:p>
        </p:txBody>
      </p:sp>
      <p:sp>
        <p:nvSpPr>
          <p:cNvPr id="9" name="Rectangle 8"/>
          <p:cNvSpPr/>
          <p:nvPr/>
        </p:nvSpPr>
        <p:spPr>
          <a:xfrm>
            <a:off x="3059832" y="260648"/>
            <a:ext cx="2880320" cy="461665"/>
          </a:xfrm>
          <a:prstGeom prst="rect">
            <a:avLst/>
          </a:prstGeom>
        </p:spPr>
        <p:txBody>
          <a:bodyPr wrap="square">
            <a:spAutoFit/>
          </a:bodyPr>
          <a:lstStyle/>
          <a:p>
            <a:pPr algn="ctr"/>
            <a:r>
              <a:rPr lang="en-US" sz="2400" b="1" dirty="0" smtClean="0"/>
              <a:t>ACCESS SPECIFIER</a:t>
            </a:r>
            <a:endParaRPr lang="en-IN" sz="2400" b="1" dirty="0"/>
          </a:p>
        </p:txBody>
      </p:sp>
      <p:pic>
        <p:nvPicPr>
          <p:cNvPr id="14" name="Picture 13" descr="images.png"/>
          <p:cNvPicPr>
            <a:picLocks noChangeAspect="1"/>
          </p:cNvPicPr>
          <p:nvPr/>
        </p:nvPicPr>
        <p:blipFill>
          <a:blip r:embed="rId3" cstate="print"/>
          <a:stretch>
            <a:fillRect/>
          </a:stretch>
        </p:blipFill>
        <p:spPr>
          <a:xfrm>
            <a:off x="2699792" y="764704"/>
            <a:ext cx="3957786" cy="5040560"/>
          </a:xfrm>
          <a:prstGeom prst="rect">
            <a:avLst/>
          </a:prstGeom>
        </p:spPr>
      </p:pic>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16</a:t>
            </a:fld>
            <a:endParaRPr lang="en-IN"/>
          </a:p>
        </p:txBody>
      </p:sp>
      <p:pic>
        <p:nvPicPr>
          <p:cNvPr id="10" name="Picture 9" descr="visibilityMode.png"/>
          <p:cNvPicPr>
            <a:picLocks noChangeAspect="1"/>
          </p:cNvPicPr>
          <p:nvPr/>
        </p:nvPicPr>
        <p:blipFill>
          <a:blip r:embed="rId3" cstate="print"/>
          <a:stretch>
            <a:fillRect/>
          </a:stretch>
        </p:blipFill>
        <p:spPr>
          <a:xfrm>
            <a:off x="683568" y="1052736"/>
            <a:ext cx="8136904" cy="3704777"/>
          </a:xfrm>
          <a:prstGeom prst="rect">
            <a:avLst/>
          </a:prstGeom>
        </p:spPr>
      </p:pic>
      <p:sp>
        <p:nvSpPr>
          <p:cNvPr id="11" name="Rectangle 10"/>
          <p:cNvSpPr/>
          <p:nvPr/>
        </p:nvSpPr>
        <p:spPr>
          <a:xfrm>
            <a:off x="3059832" y="620688"/>
            <a:ext cx="2880320" cy="461665"/>
          </a:xfrm>
          <a:prstGeom prst="rect">
            <a:avLst/>
          </a:prstGeom>
        </p:spPr>
        <p:txBody>
          <a:bodyPr wrap="square">
            <a:spAutoFit/>
          </a:bodyPr>
          <a:lstStyle/>
          <a:p>
            <a:pPr algn="ctr"/>
            <a:r>
              <a:rPr lang="en-US" sz="2400" b="1" dirty="0" smtClean="0"/>
              <a:t>ACCESS SPECIFIER</a:t>
            </a:r>
            <a:endParaRPr lang="en-IN" sz="2400" b="1"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17</a:t>
            </a:fld>
            <a:endParaRPr lang="en-IN"/>
          </a:p>
        </p:txBody>
      </p:sp>
      <p:sp>
        <p:nvSpPr>
          <p:cNvPr id="10" name="TextBox 9"/>
          <p:cNvSpPr txBox="1"/>
          <p:nvPr/>
        </p:nvSpPr>
        <p:spPr>
          <a:xfrm>
            <a:off x="540544" y="230978"/>
            <a:ext cx="8424936" cy="920252"/>
          </a:xfrm>
          <a:prstGeom prst="rect">
            <a:avLst/>
          </a:prstGeom>
          <a:noFill/>
        </p:spPr>
        <p:txBody>
          <a:bodyPr wrap="square" rtlCol="0">
            <a:spAutoFit/>
          </a:bodyPr>
          <a:lstStyle/>
          <a:p>
            <a:pPr algn="ctr">
              <a:lnSpc>
                <a:spcPct val="150000"/>
              </a:lnSpc>
            </a:pPr>
            <a:r>
              <a:rPr lang="en-US" sz="4000" b="1" dirty="0" smtClean="0"/>
              <a:t>Types of Inheritance</a:t>
            </a:r>
            <a:endParaRPr lang="en-IN" sz="4000" b="1" dirty="0"/>
          </a:p>
        </p:txBody>
      </p:sp>
      <p:sp>
        <p:nvSpPr>
          <p:cNvPr id="9" name="TextBox 8"/>
          <p:cNvSpPr txBox="1"/>
          <p:nvPr/>
        </p:nvSpPr>
        <p:spPr>
          <a:xfrm>
            <a:off x="705536" y="1287363"/>
            <a:ext cx="7850303" cy="341632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Single inheritance.</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Multi-level inheritance.</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Multiple inheritance.</a:t>
            </a:r>
          </a:p>
          <a:p>
            <a:pPr marL="342900" indent="-342900">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Hierarchical </a:t>
            </a:r>
            <a:r>
              <a:rPr lang="en-US" sz="2400" dirty="0">
                <a:latin typeface="Times New Roman" panose="02020603050405020304" pitchFamily="18" charset="0"/>
                <a:cs typeface="Times New Roman" panose="02020603050405020304" pitchFamily="18" charset="0"/>
              </a:rPr>
              <a:t>Inheritance.</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Hybrid Inheritance</a:t>
            </a:r>
            <a:r>
              <a:rPr lang="en-US" sz="2400" dirty="0" smtClean="0">
                <a:latin typeface="Times New Roman" panose="02020603050405020304" pitchFamily="18" charset="0"/>
                <a:cs typeface="Times New Roman" panose="02020603050405020304" pitchFamily="18" charset="0"/>
              </a:rPr>
              <a:t>.</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Multipath inheritance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18</a:t>
            </a:fld>
            <a:endParaRPr lang="en-IN"/>
          </a:p>
        </p:txBody>
      </p:sp>
      <p:sp>
        <p:nvSpPr>
          <p:cNvPr id="3" name="Rectangle 2"/>
          <p:cNvSpPr/>
          <p:nvPr/>
        </p:nvSpPr>
        <p:spPr>
          <a:xfrm>
            <a:off x="251520" y="-48002"/>
            <a:ext cx="8712968" cy="2123658"/>
          </a:xfrm>
          <a:prstGeom prst="rect">
            <a:avLst/>
          </a:prstGeom>
        </p:spPr>
        <p:txBody>
          <a:bodyPr wrap="square">
            <a:spAutoFit/>
          </a:bodyPr>
          <a:lstStyle/>
          <a:p>
            <a:pPr algn="just">
              <a:lnSpc>
                <a:spcPct val="150000"/>
              </a:lnSpc>
            </a:pPr>
            <a:r>
              <a:rPr lang="en-US" sz="2800" b="1" dirty="0" smtClean="0">
                <a:solidFill>
                  <a:srgbClr val="363636"/>
                </a:solidFill>
                <a:latin typeface="Times New Roman" panose="02020603050405020304" pitchFamily="18" charset="0"/>
                <a:cs typeface="Times New Roman" panose="02020603050405020304" pitchFamily="18" charset="0"/>
              </a:rPr>
              <a:t>1. Single </a:t>
            </a:r>
            <a:r>
              <a:rPr lang="en-US" sz="2800" b="1" dirty="0">
                <a:solidFill>
                  <a:srgbClr val="363636"/>
                </a:solidFill>
                <a:latin typeface="Times New Roman" panose="02020603050405020304" pitchFamily="18" charset="0"/>
                <a:cs typeface="Times New Roman" panose="02020603050405020304" pitchFamily="18" charset="0"/>
              </a:rPr>
              <a:t>inheritance</a:t>
            </a:r>
          </a:p>
          <a:p>
            <a:pPr marL="285750" indent="-285750" algn="just" fontAlgn="t">
              <a:lnSpc>
                <a:spcPct val="150000"/>
              </a:lnSpc>
              <a:buFont typeface="Arial" panose="020B0604020202020204" pitchFamily="34" charset="0"/>
              <a:buChar char="•"/>
            </a:pPr>
            <a:r>
              <a:rPr lang="en-US" sz="2000" dirty="0">
                <a:solidFill>
                  <a:srgbClr val="161616"/>
                </a:solidFill>
                <a:latin typeface="Times New Roman" panose="02020603050405020304" pitchFamily="18" charset="0"/>
                <a:cs typeface="Times New Roman" panose="02020603050405020304" pitchFamily="18" charset="0"/>
              </a:rPr>
              <a:t>In this inheritance, a derived class is created from a single base class.</a:t>
            </a:r>
          </a:p>
          <a:p>
            <a:pPr marL="285750" indent="-285750" algn="just" fontAlgn="t">
              <a:lnSpc>
                <a:spcPct val="150000"/>
              </a:lnSpc>
              <a:buFont typeface="Arial" panose="020B0604020202020204" pitchFamily="34" charset="0"/>
              <a:buChar char="•"/>
            </a:pPr>
            <a:r>
              <a:rPr lang="en-US" sz="2000" dirty="0">
                <a:solidFill>
                  <a:srgbClr val="161616"/>
                </a:solidFill>
                <a:latin typeface="Times New Roman" panose="02020603050405020304" pitchFamily="18" charset="0"/>
                <a:cs typeface="Times New Roman" panose="02020603050405020304" pitchFamily="18" charset="0"/>
              </a:rPr>
              <a:t>In the given example, Class A is the parent class and Class B is the child class since Class B inherits the features and behavior of the parent class A.</a:t>
            </a:r>
            <a:endParaRPr lang="en-US" sz="2000" b="0" i="0" dirty="0">
              <a:solidFill>
                <a:srgbClr val="161616"/>
              </a:solidFill>
              <a:effectLst/>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cstate="print"/>
          <a:stretch>
            <a:fillRect/>
          </a:stretch>
        </p:blipFill>
        <p:spPr>
          <a:xfrm>
            <a:off x="3033427" y="2276947"/>
            <a:ext cx="3516083" cy="2146446"/>
          </a:xfrm>
          <a:prstGeom prst="rect">
            <a:avLst/>
          </a:prstGeom>
        </p:spPr>
      </p:pic>
      <p:sp>
        <p:nvSpPr>
          <p:cNvPr id="7" name="Rectangle 6"/>
          <p:cNvSpPr/>
          <p:nvPr/>
        </p:nvSpPr>
        <p:spPr>
          <a:xfrm>
            <a:off x="827584" y="4653136"/>
            <a:ext cx="6538919" cy="1631216"/>
          </a:xfrm>
          <a:prstGeom prst="rect">
            <a:avLst/>
          </a:prstGeom>
        </p:spPr>
        <p:txBody>
          <a:bodyPr wrap="square">
            <a:spAutoFit/>
          </a:bodyPr>
          <a:lstStyle/>
          <a:p>
            <a:r>
              <a:rPr lang="en-US" sz="2000" b="1" dirty="0" smtClean="0">
                <a:latin typeface="Times New Roman" panose="02020603050405020304" pitchFamily="18" charset="0"/>
                <a:cs typeface="Times New Roman" panose="02020603050405020304" pitchFamily="18" charset="0"/>
              </a:rPr>
              <a:t>Syntax:</a:t>
            </a:r>
          </a:p>
          <a:p>
            <a:r>
              <a:rPr lang="en-US" sz="2000" dirty="0" smtClean="0">
                <a:latin typeface="Times New Roman" panose="02020603050405020304" pitchFamily="18" charset="0"/>
                <a:cs typeface="Times New Roman" panose="02020603050405020304" pitchFamily="18" charset="0"/>
              </a:rPr>
              <a:t>class </a:t>
            </a:r>
            <a:r>
              <a:rPr lang="en-US" sz="2000" dirty="0" err="1">
                <a:latin typeface="Times New Roman" panose="02020603050405020304" pitchFamily="18" charset="0"/>
                <a:cs typeface="Times New Roman" panose="02020603050405020304" pitchFamily="18" charset="0"/>
              </a:rPr>
              <a:t>subclass_name</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access_mode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base_class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//body of subclass</a:t>
            </a:r>
          </a:p>
          <a:p>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19</a:t>
            </a:fld>
            <a:endParaRPr lang="en-IN"/>
          </a:p>
        </p:txBody>
      </p:sp>
      <p:sp>
        <p:nvSpPr>
          <p:cNvPr id="3" name="Rectangle 2"/>
          <p:cNvSpPr/>
          <p:nvPr/>
        </p:nvSpPr>
        <p:spPr>
          <a:xfrm>
            <a:off x="973166" y="130502"/>
            <a:ext cx="7991321" cy="6247864"/>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#include &lt;</a:t>
            </a:r>
            <a:r>
              <a:rPr lang="en-US" sz="2000" dirty="0" err="1">
                <a:latin typeface="Times New Roman" panose="02020603050405020304" pitchFamily="18" charset="0"/>
                <a:cs typeface="Times New Roman" panose="02020603050405020304" pitchFamily="18" charset="0"/>
              </a:rPr>
              <a:t>iostream.h</a:t>
            </a:r>
            <a:r>
              <a:rPr lang="en-US" sz="2000" dirty="0">
                <a:latin typeface="Times New Roman" panose="02020603050405020304" pitchFamily="18" charset="0"/>
                <a:cs typeface="Times New Roman" panose="02020603050405020304" pitchFamily="18" charset="0"/>
              </a:rPr>
              <a:t>&gt;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base class </a:t>
            </a:r>
          </a:p>
          <a:p>
            <a:r>
              <a:rPr lang="en-US" sz="2000" dirty="0">
                <a:latin typeface="Times New Roman" panose="02020603050405020304" pitchFamily="18" charset="0"/>
                <a:cs typeface="Times New Roman" panose="02020603050405020304" pitchFamily="18" charset="0"/>
              </a:rPr>
              <a:t>class Vehicle { </a:t>
            </a: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Vehicle()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 &lt;&lt; "This is a Vehicle" &lt;&lt; </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sub class derived from base classes </a:t>
            </a:r>
          </a:p>
          <a:p>
            <a:r>
              <a:rPr lang="en-US" sz="2000" dirty="0">
                <a:latin typeface="Times New Roman" panose="02020603050405020304" pitchFamily="18" charset="0"/>
                <a:cs typeface="Times New Roman" panose="02020603050405020304" pitchFamily="18" charset="0"/>
              </a:rPr>
              <a:t>class Car: public Vehicle</a:t>
            </a:r>
          </a:p>
          <a:p>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int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main()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creating object of sub class </a:t>
            </a:r>
            <a:r>
              <a:rPr lang="en-US" sz="2000" dirty="0" smtClean="0">
                <a:latin typeface="Times New Roman" panose="02020603050405020304" pitchFamily="18" charset="0"/>
                <a:cs typeface="Times New Roman" panose="02020603050405020304" pitchFamily="18" charset="0"/>
              </a:rPr>
              <a:t>will </a:t>
            </a:r>
            <a:r>
              <a:rPr lang="en-US" sz="2000" dirty="0">
                <a:latin typeface="Times New Roman" panose="02020603050405020304" pitchFamily="18" charset="0"/>
                <a:cs typeface="Times New Roman" panose="02020603050405020304" pitchFamily="18" charset="0"/>
              </a:rPr>
              <a:t>invoke the constructor of base classes </a:t>
            </a:r>
          </a:p>
          <a:p>
            <a:r>
              <a:rPr lang="en-US" sz="2000" dirty="0">
                <a:latin typeface="Times New Roman" panose="02020603050405020304" pitchFamily="18" charset="0"/>
                <a:cs typeface="Times New Roman" panose="02020603050405020304" pitchFamily="18" charset="0"/>
              </a:rPr>
              <a:t>    Car </a:t>
            </a:r>
            <a:r>
              <a:rPr lang="en-US" sz="2000" dirty="0" err="1">
                <a:latin typeface="Times New Roman" panose="02020603050405020304" pitchFamily="18" charset="0"/>
                <a:cs typeface="Times New Roman" panose="02020603050405020304" pitchFamily="18" charset="0"/>
              </a:rPr>
              <a:t>obj</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return 0; </a:t>
            </a:r>
          </a:p>
          <a:p>
            <a:r>
              <a:rPr lang="en-US" sz="2000" dirty="0">
                <a:latin typeface="Times New Roman" panose="02020603050405020304" pitchFamily="18" charset="0"/>
                <a:cs typeface="Times New Roman" panose="02020603050405020304" pitchFamily="18" charset="0"/>
              </a:rPr>
              <a:t>} </a:t>
            </a:r>
          </a:p>
        </p:txBody>
      </p:sp>
      <p:sp>
        <p:nvSpPr>
          <p:cNvPr id="4" name="TextBox 3"/>
          <p:cNvSpPr txBox="1"/>
          <p:nvPr/>
        </p:nvSpPr>
        <p:spPr>
          <a:xfrm>
            <a:off x="6009551" y="3429000"/>
            <a:ext cx="2952327" cy="923330"/>
          </a:xfrm>
          <a:prstGeom prst="rect">
            <a:avLst/>
          </a:prstGeom>
          <a:noFill/>
          <a:ln>
            <a:solidFill>
              <a:schemeClr val="tx1"/>
            </a:solidFill>
          </a:ln>
        </p:spPr>
        <p:txBody>
          <a:bodyPr wrap="square" rtlCol="0">
            <a:spAutoFit/>
          </a:bodyPr>
          <a:lstStyle/>
          <a:p>
            <a:r>
              <a:rPr lang="en-US" dirty="0" smtClean="0"/>
              <a:t>Output:</a:t>
            </a:r>
          </a:p>
          <a:p>
            <a:pPr lvl="0"/>
            <a:r>
              <a:rPr lang="en-US" dirty="0">
                <a:latin typeface="Consolas" panose="020B0609020204030204" pitchFamily="49" charset="0"/>
                <a:cs typeface="Consolas" panose="020B0609020204030204" pitchFamily="49" charset="0"/>
              </a:rPr>
              <a:t>This is a vehicle</a:t>
            </a:r>
            <a:r>
              <a:rPr lang="en-US" sz="1100" dirty="0"/>
              <a:t> </a:t>
            </a:r>
            <a:endParaRPr lang="en-US" sz="3200" dirty="0">
              <a:latin typeface="Arial" panose="020B0604020202020204" pitchFamily="34" charset="0"/>
            </a:endParaRPr>
          </a:p>
          <a:p>
            <a:endParaRPr lang="en-US" dirty="0"/>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IN" dirty="0"/>
            </a:p>
            <a:p>
              <a:endParaRPr lang="en-US" dirty="0">
                <a:latin typeface="Calibri" pitchFamily="34" charset="0"/>
              </a:endParaRPr>
            </a:p>
          </p:txBody>
        </p:sp>
      </p:grpSp>
      <p:sp>
        <p:nvSpPr>
          <p:cNvPr id="4101" name="TextBox 12"/>
          <p:cNvSpPr txBox="1">
            <a:spLocks noChangeArrowheads="1"/>
          </p:cNvSpPr>
          <p:nvPr/>
        </p:nvSpPr>
        <p:spPr bwMode="auto">
          <a:xfrm>
            <a:off x="705313" y="488919"/>
            <a:ext cx="8034117" cy="519973"/>
          </a:xfrm>
          <a:prstGeom prst="rect">
            <a:avLst/>
          </a:prstGeom>
          <a:noFill/>
          <a:ln w="9525">
            <a:noFill/>
            <a:miter lim="800000"/>
            <a:headEnd/>
            <a:tailEnd/>
          </a:ln>
        </p:spPr>
        <p:txBody>
          <a:bodyPr lIns="57744" tIns="28872" rIns="57744" bIns="28872">
            <a:spAutoFit/>
          </a:bodyPr>
          <a:lstStyle/>
          <a:p>
            <a:r>
              <a:rPr lang="en-US" sz="3000" dirty="0">
                <a:latin typeface="Times New Roman" panose="02020603050405020304" pitchFamily="18" charset="0"/>
                <a:cs typeface="Times New Roman" panose="02020603050405020304" pitchFamily="18" charset="0"/>
              </a:rPr>
              <a:t>VISION AND MISSION OF INSTITUTE</a:t>
            </a:r>
            <a:endParaRPr lang="en-IN" sz="3000" dirty="0">
              <a:latin typeface="Times New Roman" panose="02020603050405020304" pitchFamily="18" charset="0"/>
              <a:cs typeface="Times New Roman" panose="02020603050405020304"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9" name="Footer Placeholder 11"/>
          <p:cNvSpPr>
            <a:spLocks noGrp="1"/>
          </p:cNvSpPr>
          <p:nvPr>
            <p:ph type="ftr" sz="quarter" idx="10"/>
          </p:nvPr>
        </p:nvSpPr>
        <p:spPr>
          <a:xfrm>
            <a:off x="3108567" y="6475939"/>
            <a:ext cx="2926868" cy="439803"/>
          </a:xfrm>
        </p:spPr>
        <p:txBody>
          <a:bodyPr/>
          <a:lstStyle/>
          <a:p>
            <a:pPr>
              <a:defRPr/>
            </a:pPr>
            <a:r>
              <a:rPr lang="en-IN" dirty="0"/>
              <a:t>Priya Gupta(AP, IT) , JECRC, JAIPUR</a:t>
            </a:r>
          </a:p>
          <a:p>
            <a:pPr>
              <a:defRPr/>
            </a:pPr>
            <a:endParaRPr lang="en-IN" dirty="0"/>
          </a:p>
        </p:txBody>
      </p:sp>
      <p:sp>
        <p:nvSpPr>
          <p:cNvPr id="3" name="Rectangle 2"/>
          <p:cNvSpPr/>
          <p:nvPr/>
        </p:nvSpPr>
        <p:spPr>
          <a:xfrm>
            <a:off x="731717" y="1433924"/>
            <a:ext cx="7981309" cy="3867043"/>
          </a:xfrm>
          <a:prstGeom prst="rect">
            <a:avLst/>
          </a:prstGeom>
        </p:spPr>
        <p:txBody>
          <a:bodyPr wrap="square" lIns="57744" tIns="28872" rIns="57744" bIns="28872">
            <a:spAutoFit/>
          </a:bodyPr>
          <a:lstStyle/>
          <a:p>
            <a:pPr algn="just">
              <a:lnSpc>
                <a:spcPct val="150000"/>
              </a:lnSpc>
            </a:pPr>
            <a:r>
              <a:rPr lang="en-US" sz="1500" b="1" dirty="0">
                <a:latin typeface="Times New Roman" panose="02020603050405020304" pitchFamily="18" charset="0"/>
                <a:cs typeface="Times New Roman" panose="02020603050405020304" pitchFamily="18" charset="0"/>
              </a:rPr>
              <a:t>Vision:</a:t>
            </a:r>
            <a:r>
              <a:rPr lang="en-US" sz="1500" dirty="0">
                <a:latin typeface="Times New Roman" panose="02020603050405020304" pitchFamily="18" charset="0"/>
                <a:cs typeface="Times New Roman" panose="02020603050405020304" pitchFamily="18" charset="0"/>
              </a:rPr>
              <a:t> “ To become renowned Centre of outcome based learning and work towards academic, professional, cultural and social enrichments of the lives of individual and communities”</a:t>
            </a:r>
          </a:p>
          <a:p>
            <a:pPr algn="just">
              <a:lnSpc>
                <a:spcPct val="150000"/>
              </a:lnSpc>
            </a:pPr>
            <a:endParaRPr lang="en-US" sz="1500" dirty="0">
              <a:latin typeface="Times New Roman" panose="02020603050405020304" pitchFamily="18" charset="0"/>
              <a:cs typeface="Times New Roman" panose="02020603050405020304" pitchFamily="18" charset="0"/>
            </a:endParaRPr>
          </a:p>
          <a:p>
            <a:pPr algn="just">
              <a:lnSpc>
                <a:spcPct val="150000"/>
              </a:lnSpc>
            </a:pPr>
            <a:r>
              <a:rPr lang="en-US" sz="1500" b="1" dirty="0">
                <a:latin typeface="Times New Roman" panose="02020603050405020304" pitchFamily="18" charset="0"/>
                <a:cs typeface="Times New Roman" panose="02020603050405020304" pitchFamily="18" charset="0"/>
              </a:rPr>
              <a:t>Mission:</a:t>
            </a:r>
          </a:p>
          <a:p>
            <a:pPr algn="just">
              <a:lnSpc>
                <a:spcPct val="150000"/>
              </a:lnSpc>
            </a:pPr>
            <a:r>
              <a:rPr lang="en-US" sz="1500" dirty="0">
                <a:latin typeface="Times New Roman" panose="02020603050405020304" pitchFamily="18" charset="0"/>
                <a:cs typeface="Times New Roman" panose="02020603050405020304" pitchFamily="18" charset="0"/>
              </a:rPr>
              <a:t>1. Focus on evaluation of learning outcomes and motivate students to inculcate research aptitude by project based learning.</a:t>
            </a:r>
          </a:p>
          <a:p>
            <a:pPr algn="just">
              <a:lnSpc>
                <a:spcPct val="150000"/>
              </a:lnSpc>
            </a:pPr>
            <a:r>
              <a:rPr lang="en-US" sz="1500" dirty="0">
                <a:latin typeface="Times New Roman" panose="02020603050405020304" pitchFamily="18" charset="0"/>
                <a:cs typeface="Times New Roman" panose="02020603050405020304" pitchFamily="18" charset="0"/>
              </a:rPr>
              <a:t>2. Identify areas of focus and provide platform to gain knowledge and solutions based on informed perception of Indian, regional and global needs.</a:t>
            </a:r>
          </a:p>
          <a:p>
            <a:pPr algn="just">
              <a:lnSpc>
                <a:spcPct val="150000"/>
              </a:lnSpc>
            </a:pPr>
            <a:r>
              <a:rPr lang="en-US" sz="1500" dirty="0">
                <a:latin typeface="Times New Roman" panose="02020603050405020304" pitchFamily="18" charset="0"/>
                <a:cs typeface="Times New Roman" panose="02020603050405020304" pitchFamily="18" charset="0"/>
              </a:rPr>
              <a:t>3. Offer opportunities for interaction between academia and industry.</a:t>
            </a:r>
          </a:p>
          <a:p>
            <a:pPr algn="just">
              <a:lnSpc>
                <a:spcPct val="150000"/>
              </a:lnSpc>
            </a:pPr>
            <a:r>
              <a:rPr lang="en-US" sz="1500" dirty="0">
                <a:latin typeface="Times New Roman" panose="02020603050405020304" pitchFamily="18" charset="0"/>
                <a:cs typeface="Times New Roman" panose="02020603050405020304" pitchFamily="18" charset="0"/>
              </a:rPr>
              <a:t>4. Develop human potential to its fullest extent so that intellectually capable and imaginatively gifted leaders can emerge in a range of professions.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20</a:t>
            </a:fld>
            <a:endParaRPr lang="en-IN"/>
          </a:p>
        </p:txBody>
      </p:sp>
      <p:sp>
        <p:nvSpPr>
          <p:cNvPr id="3" name="Rectangle 2"/>
          <p:cNvSpPr/>
          <p:nvPr/>
        </p:nvSpPr>
        <p:spPr>
          <a:xfrm>
            <a:off x="282841" y="219863"/>
            <a:ext cx="8771557" cy="1292662"/>
          </a:xfrm>
          <a:prstGeom prst="rect">
            <a:avLst/>
          </a:prstGeom>
        </p:spPr>
        <p:txBody>
          <a:bodyPr wrap="square">
            <a:spAutoFit/>
          </a:bodyPr>
          <a:lstStyle/>
          <a:p>
            <a:r>
              <a:rPr lang="en-US" sz="2400" b="1" dirty="0" smtClean="0">
                <a:latin typeface="Roboto"/>
              </a:rPr>
              <a:t>2. Multiple Inheritance</a:t>
            </a:r>
            <a:endParaRPr lang="en-US" b="1" dirty="0">
              <a:latin typeface="Roboto"/>
            </a:endParaRPr>
          </a:p>
          <a:p>
            <a:pPr marL="285750" indent="-285750" algn="just">
              <a:lnSpc>
                <a:spcPct val="150000"/>
              </a:lnSpc>
              <a:buFont typeface="Arial" panose="020B0604020202020204" pitchFamily="34" charset="0"/>
              <a:buChar char="•"/>
            </a:pPr>
            <a:r>
              <a:rPr lang="en-US" dirty="0">
                <a:latin typeface="Roboto"/>
              </a:rPr>
              <a:t> Multiple Inheritance is a feature </a:t>
            </a:r>
            <a:r>
              <a:rPr lang="en-US" dirty="0" smtClean="0">
                <a:latin typeface="Roboto"/>
              </a:rPr>
              <a:t>where </a:t>
            </a:r>
            <a:r>
              <a:rPr lang="en-US" dirty="0">
                <a:latin typeface="Roboto"/>
              </a:rPr>
              <a:t>a class can inherit from more than one classes. </a:t>
            </a:r>
            <a:r>
              <a:rPr lang="en-US" dirty="0" err="1">
                <a:latin typeface="Roboto"/>
              </a:rPr>
              <a:t>i.e</a:t>
            </a:r>
            <a:r>
              <a:rPr lang="en-US" dirty="0">
                <a:latin typeface="Roboto"/>
              </a:rPr>
              <a:t> one </a:t>
            </a:r>
            <a:r>
              <a:rPr lang="en-US" b="1" dirty="0">
                <a:latin typeface="Roboto"/>
              </a:rPr>
              <a:t>sub class</a:t>
            </a:r>
            <a:r>
              <a:rPr lang="en-US" dirty="0">
                <a:latin typeface="Roboto"/>
              </a:rPr>
              <a:t> is inherited from more than one </a:t>
            </a:r>
            <a:r>
              <a:rPr lang="en-US" b="1" dirty="0">
                <a:latin typeface="Roboto"/>
              </a:rPr>
              <a:t>base classes</a:t>
            </a:r>
            <a:r>
              <a:rPr lang="en-US" dirty="0">
                <a:latin typeface="Roboto"/>
              </a:rPr>
              <a:t>.</a:t>
            </a:r>
            <a:endParaRPr lang="en-US" dirty="0"/>
          </a:p>
        </p:txBody>
      </p:sp>
      <p:pic>
        <p:nvPicPr>
          <p:cNvPr id="4" name="Picture 3"/>
          <p:cNvPicPr>
            <a:picLocks noChangeAspect="1"/>
          </p:cNvPicPr>
          <p:nvPr/>
        </p:nvPicPr>
        <p:blipFill>
          <a:blip r:embed="rId3" cstate="print"/>
          <a:stretch>
            <a:fillRect/>
          </a:stretch>
        </p:blipFill>
        <p:spPr>
          <a:xfrm>
            <a:off x="1626068" y="2204864"/>
            <a:ext cx="6022459" cy="1756422"/>
          </a:xfrm>
          <a:prstGeom prst="rect">
            <a:avLst/>
          </a:prstGeom>
        </p:spPr>
      </p:pic>
      <p:sp>
        <p:nvSpPr>
          <p:cNvPr id="5" name="Rectangle 4"/>
          <p:cNvSpPr/>
          <p:nvPr/>
        </p:nvSpPr>
        <p:spPr>
          <a:xfrm>
            <a:off x="473999" y="4390489"/>
            <a:ext cx="8457394" cy="1323439"/>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class </a:t>
            </a:r>
            <a:r>
              <a:rPr lang="en-US" sz="2000" dirty="0" err="1">
                <a:latin typeface="Times New Roman" panose="02020603050405020304" pitchFamily="18" charset="0"/>
                <a:cs typeface="Times New Roman" panose="02020603050405020304" pitchFamily="18" charset="0"/>
              </a:rPr>
              <a:t>subclass_name</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access_mode</a:t>
            </a:r>
            <a:r>
              <a:rPr lang="en-US" sz="2000" dirty="0">
                <a:latin typeface="Times New Roman" panose="02020603050405020304" pitchFamily="18" charset="0"/>
                <a:cs typeface="Times New Roman" panose="02020603050405020304" pitchFamily="18" charset="0"/>
              </a:rPr>
              <a:t> base_class1, </a:t>
            </a:r>
            <a:r>
              <a:rPr lang="en-US" sz="2000" dirty="0" err="1">
                <a:latin typeface="Times New Roman" panose="02020603050405020304" pitchFamily="18" charset="0"/>
                <a:cs typeface="Times New Roman" panose="02020603050405020304" pitchFamily="18" charset="0"/>
              </a:rPr>
              <a:t>access_mode</a:t>
            </a:r>
            <a:r>
              <a:rPr lang="en-US" sz="2000" dirty="0">
                <a:latin typeface="Times New Roman" panose="02020603050405020304" pitchFamily="18" charset="0"/>
                <a:cs typeface="Times New Roman" panose="02020603050405020304" pitchFamily="18" charset="0"/>
              </a:rPr>
              <a:t> base_class2, ....</a:t>
            </a:r>
          </a:p>
          <a:p>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//body of subclass</a:t>
            </a:r>
          </a:p>
          <a:p>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dirty="0">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21</a:t>
            </a:fld>
            <a:endParaRPr lang="en-IN"/>
          </a:p>
        </p:txBody>
      </p:sp>
      <p:sp>
        <p:nvSpPr>
          <p:cNvPr id="2" name="Rectangle 1"/>
          <p:cNvSpPr/>
          <p:nvPr/>
        </p:nvSpPr>
        <p:spPr>
          <a:xfrm>
            <a:off x="840495" y="208131"/>
            <a:ext cx="7992888" cy="5940088"/>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#include &lt;</a:t>
            </a:r>
            <a:r>
              <a:rPr lang="en-US" sz="2000" dirty="0" err="1">
                <a:latin typeface="Times New Roman" panose="02020603050405020304" pitchFamily="18" charset="0"/>
                <a:cs typeface="Times New Roman" panose="02020603050405020304" pitchFamily="18" charset="0"/>
              </a:rPr>
              <a:t>iostream.h</a:t>
            </a:r>
            <a:r>
              <a:rPr lang="en-US" sz="2000" dirty="0">
                <a:latin typeface="Times New Roman" panose="02020603050405020304" pitchFamily="18" charset="0"/>
                <a:cs typeface="Times New Roman" panose="02020603050405020304" pitchFamily="18" charset="0"/>
              </a:rPr>
              <a:t>&gt;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first base class </a:t>
            </a:r>
          </a:p>
          <a:p>
            <a:r>
              <a:rPr lang="en-US" sz="2000" dirty="0">
                <a:latin typeface="Times New Roman" panose="02020603050405020304" pitchFamily="18" charset="0"/>
                <a:cs typeface="Times New Roman" panose="02020603050405020304" pitchFamily="18" charset="0"/>
              </a:rPr>
              <a:t>class Vehicle { </a:t>
            </a: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Vehicle()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 &lt;&lt; "This is a Vehicle" &lt;&lt; </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second base class </a:t>
            </a:r>
          </a:p>
          <a:p>
            <a:r>
              <a:rPr lang="en-US" sz="2000" dirty="0">
                <a:latin typeface="Times New Roman" panose="02020603050405020304" pitchFamily="18" charset="0"/>
                <a:cs typeface="Times New Roman" panose="02020603050405020304" pitchFamily="18" charset="0"/>
              </a:rPr>
              <a:t>class </a:t>
            </a:r>
            <a:r>
              <a:rPr lang="en-US" sz="2000" dirty="0" err="1">
                <a:latin typeface="Times New Roman" panose="02020603050405020304" pitchFamily="18" charset="0"/>
                <a:cs typeface="Times New Roman" panose="02020603050405020304" pitchFamily="18" charset="0"/>
              </a:rPr>
              <a:t>FourWheeler</a:t>
            </a:r>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FourWheeler</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 &lt;&lt; "This is a 4 wheeler Vehicle" &lt;&lt; </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927110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22</a:t>
            </a:fld>
            <a:endParaRPr lang="en-IN"/>
          </a:p>
        </p:txBody>
      </p:sp>
      <p:sp>
        <p:nvSpPr>
          <p:cNvPr id="2" name="Rectangle 1"/>
          <p:cNvSpPr/>
          <p:nvPr/>
        </p:nvSpPr>
        <p:spPr>
          <a:xfrm>
            <a:off x="902015" y="198263"/>
            <a:ext cx="7560840" cy="4370427"/>
          </a:xfrm>
          <a:prstGeom prst="rect">
            <a:avLst/>
          </a:prstGeom>
        </p:spPr>
        <p:txBody>
          <a:bodyPr wrap="square">
            <a:spAutoFit/>
          </a:bodyPr>
          <a:lstStyle/>
          <a:p>
            <a:r>
              <a:rPr lang="en-US" sz="2000" dirty="0"/>
              <a:t>// sub class derived from two base classes </a:t>
            </a:r>
          </a:p>
          <a:p>
            <a:r>
              <a:rPr lang="en-US" sz="2000" dirty="0"/>
              <a:t>class Car: public Vehicle, public </a:t>
            </a:r>
            <a:r>
              <a:rPr lang="en-US" sz="2000" dirty="0" err="1" smtClean="0"/>
              <a:t>FourWheeler</a:t>
            </a:r>
            <a:endParaRPr lang="en-US" sz="2000" dirty="0" smtClean="0"/>
          </a:p>
          <a:p>
            <a:r>
              <a:rPr lang="en-US" sz="2000" dirty="0" smtClean="0"/>
              <a:t> </a:t>
            </a:r>
            <a:r>
              <a:rPr lang="en-US" sz="2000" dirty="0"/>
              <a:t>{ </a:t>
            </a:r>
          </a:p>
          <a:p>
            <a:r>
              <a:rPr lang="en-US" sz="2000" dirty="0"/>
              <a:t>  </a:t>
            </a:r>
          </a:p>
          <a:p>
            <a:r>
              <a:rPr lang="en-US" sz="2000" dirty="0"/>
              <a:t>}; </a:t>
            </a:r>
          </a:p>
          <a:p>
            <a:r>
              <a:rPr lang="en-US" sz="2000" dirty="0"/>
              <a:t>  </a:t>
            </a:r>
          </a:p>
          <a:p>
            <a:r>
              <a:rPr lang="en-US" sz="2000" dirty="0"/>
              <a:t>// main function </a:t>
            </a:r>
          </a:p>
          <a:p>
            <a:r>
              <a:rPr lang="en-US" sz="2000" dirty="0" err="1"/>
              <a:t>int</a:t>
            </a:r>
            <a:r>
              <a:rPr lang="en-US" sz="2000" dirty="0"/>
              <a:t> main() </a:t>
            </a:r>
          </a:p>
          <a:p>
            <a:r>
              <a:rPr lang="en-US" sz="2000" dirty="0"/>
              <a:t>{    </a:t>
            </a:r>
          </a:p>
          <a:p>
            <a:r>
              <a:rPr lang="en-US" sz="2000" dirty="0"/>
              <a:t>    // creating object of sub class will </a:t>
            </a:r>
            <a:r>
              <a:rPr lang="en-US" sz="2000" dirty="0" smtClean="0"/>
              <a:t>invoke </a:t>
            </a:r>
            <a:r>
              <a:rPr lang="en-US" sz="2000" dirty="0"/>
              <a:t>the constructor of base classes </a:t>
            </a:r>
          </a:p>
          <a:p>
            <a:r>
              <a:rPr lang="en-US" sz="2000" dirty="0"/>
              <a:t>    Car </a:t>
            </a:r>
            <a:r>
              <a:rPr lang="en-US" sz="2000" dirty="0" err="1"/>
              <a:t>obj</a:t>
            </a:r>
            <a:r>
              <a:rPr lang="en-US" sz="2000" dirty="0"/>
              <a:t>; </a:t>
            </a:r>
          </a:p>
          <a:p>
            <a:r>
              <a:rPr lang="en-US" sz="2000" dirty="0"/>
              <a:t>    return 0; </a:t>
            </a:r>
          </a:p>
          <a:p>
            <a:r>
              <a:rPr lang="en-US" sz="2000" dirty="0"/>
              <a:t>} </a:t>
            </a:r>
          </a:p>
        </p:txBody>
      </p:sp>
      <p:sp>
        <p:nvSpPr>
          <p:cNvPr id="4" name="Rectangle 3"/>
          <p:cNvSpPr/>
          <p:nvPr/>
        </p:nvSpPr>
        <p:spPr>
          <a:xfrm>
            <a:off x="1218404" y="5138881"/>
            <a:ext cx="4752528" cy="954107"/>
          </a:xfrm>
          <a:prstGeom prst="rect">
            <a:avLst/>
          </a:prstGeom>
          <a:ln>
            <a:solidFill>
              <a:schemeClr val="tx1"/>
            </a:solidFill>
          </a:ln>
        </p:spPr>
        <p:txBody>
          <a:bodyPr wrap="square">
            <a:spAutoFit/>
          </a:bodyPr>
          <a:lstStyle/>
          <a:p>
            <a:r>
              <a:rPr lang="en-US" sz="2000" b="1" dirty="0" smtClean="0"/>
              <a:t>Output:</a:t>
            </a:r>
          </a:p>
          <a:p>
            <a:r>
              <a:rPr lang="en-US" dirty="0" smtClean="0"/>
              <a:t>This </a:t>
            </a:r>
            <a:r>
              <a:rPr lang="en-US" dirty="0"/>
              <a:t>is a Vehicle</a:t>
            </a:r>
          </a:p>
          <a:p>
            <a:r>
              <a:rPr lang="en-US" dirty="0"/>
              <a:t>This is a 4 wheeler Vehicle</a:t>
            </a:r>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23</a:t>
            </a:fld>
            <a:endParaRPr lang="en-IN"/>
          </a:p>
        </p:txBody>
      </p:sp>
      <p:sp>
        <p:nvSpPr>
          <p:cNvPr id="2" name="Rectangle 1"/>
          <p:cNvSpPr/>
          <p:nvPr/>
        </p:nvSpPr>
        <p:spPr>
          <a:xfrm>
            <a:off x="282841" y="157113"/>
            <a:ext cx="8515672" cy="1061829"/>
          </a:xfrm>
          <a:prstGeom prst="rect">
            <a:avLst/>
          </a:prstGeom>
        </p:spPr>
        <p:txBody>
          <a:bodyPr wrap="square">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3. Multilevel Inheritance</a:t>
            </a:r>
            <a:endParaRPr lang="en-US" sz="2400" dirty="0" smtClean="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type of inheritance, a derived class is created from another derived class.</a:t>
            </a:r>
          </a:p>
        </p:txBody>
      </p:sp>
      <p:pic>
        <p:nvPicPr>
          <p:cNvPr id="4" name="Picture 3"/>
          <p:cNvPicPr>
            <a:picLocks noChangeAspect="1"/>
          </p:cNvPicPr>
          <p:nvPr/>
        </p:nvPicPr>
        <p:blipFill>
          <a:blip r:embed="rId3" cstate="print"/>
          <a:stretch>
            <a:fillRect/>
          </a:stretch>
        </p:blipFill>
        <p:spPr>
          <a:xfrm>
            <a:off x="2345164" y="1988840"/>
            <a:ext cx="4695825" cy="3552825"/>
          </a:xfrm>
          <a:prstGeom prst="rect">
            <a:avLst/>
          </a:prstGeom>
        </p:spPr>
      </p:pic>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24</a:t>
            </a:fld>
            <a:endParaRPr lang="en-IN"/>
          </a:p>
        </p:txBody>
      </p:sp>
      <p:sp>
        <p:nvSpPr>
          <p:cNvPr id="2" name="Rectangle 1"/>
          <p:cNvSpPr/>
          <p:nvPr/>
        </p:nvSpPr>
        <p:spPr>
          <a:xfrm>
            <a:off x="1115617" y="188640"/>
            <a:ext cx="7347238" cy="5909310"/>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#include &lt;</a:t>
            </a:r>
            <a:r>
              <a:rPr lang="en-US" sz="2000" dirty="0" err="1">
                <a:latin typeface="Times New Roman" panose="02020603050405020304" pitchFamily="18" charset="0"/>
                <a:cs typeface="Times New Roman" panose="02020603050405020304" pitchFamily="18" charset="0"/>
              </a:rPr>
              <a:t>iostream.h</a:t>
            </a:r>
            <a:r>
              <a:rPr lang="en-US" sz="2000" dirty="0">
                <a:latin typeface="Times New Roman" panose="02020603050405020304" pitchFamily="18" charset="0"/>
                <a:cs typeface="Times New Roman" panose="02020603050405020304" pitchFamily="18" charset="0"/>
              </a:rPr>
              <a:t>&gt;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base class </a:t>
            </a:r>
          </a:p>
          <a:p>
            <a:r>
              <a:rPr lang="en-US" sz="2000" dirty="0">
                <a:latin typeface="Times New Roman" panose="02020603050405020304" pitchFamily="18" charset="0"/>
                <a:cs typeface="Times New Roman" panose="02020603050405020304" pitchFamily="18" charset="0"/>
              </a:rPr>
              <a:t>class Vehicle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Vehicle()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 &lt;&lt; "This is a Vehicle" &lt;&lt; </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class </a:t>
            </a:r>
            <a:r>
              <a:rPr lang="en-US" sz="2000" dirty="0" err="1">
                <a:latin typeface="Times New Roman" panose="02020603050405020304" pitchFamily="18" charset="0"/>
                <a:cs typeface="Times New Roman" panose="02020603050405020304" pitchFamily="18" charset="0"/>
              </a:rPr>
              <a:t>fourWheeler</a:t>
            </a:r>
            <a:r>
              <a:rPr lang="en-US" sz="2000" dirty="0">
                <a:latin typeface="Times New Roman" panose="02020603050405020304" pitchFamily="18" charset="0"/>
                <a:cs typeface="Times New Roman" panose="02020603050405020304" pitchFamily="18" charset="0"/>
              </a:rPr>
              <a:t>: public Vehicle </a:t>
            </a:r>
          </a:p>
          <a:p>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public: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fourWheeler</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&lt;&lt;"Objects with 4 wheels are vehicles"&lt;&lt;</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25</a:t>
            </a:fld>
            <a:endParaRPr lang="en-IN"/>
          </a:p>
        </p:txBody>
      </p:sp>
      <p:sp>
        <p:nvSpPr>
          <p:cNvPr id="3" name="Rectangle 2"/>
          <p:cNvSpPr/>
          <p:nvPr/>
        </p:nvSpPr>
        <p:spPr>
          <a:xfrm>
            <a:off x="634244" y="188640"/>
            <a:ext cx="7992888" cy="5324535"/>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 sub class derived from two base classes </a:t>
            </a:r>
          </a:p>
          <a:p>
            <a:r>
              <a:rPr lang="en-US" sz="2000" dirty="0">
                <a:latin typeface="Times New Roman" panose="02020603050405020304" pitchFamily="18" charset="0"/>
                <a:cs typeface="Times New Roman" panose="02020603050405020304" pitchFamily="18" charset="0"/>
              </a:rPr>
              <a:t>class Car: public </a:t>
            </a:r>
            <a:r>
              <a:rPr lang="en-US" sz="2000" dirty="0" err="1" smtClean="0">
                <a:latin typeface="Times New Roman" panose="02020603050405020304" pitchFamily="18" charset="0"/>
                <a:cs typeface="Times New Roman" panose="02020603050405020304" pitchFamily="18" charset="0"/>
              </a:rPr>
              <a:t>fourWheeler</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car()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&lt;&lt;"Car has 4 Wheels"&lt;&lt;</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main function </a:t>
            </a:r>
          </a:p>
          <a:p>
            <a:r>
              <a:rPr lang="en-US" sz="2000" dirty="0" err="1">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main()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//creating object of sub class will </a:t>
            </a:r>
            <a:r>
              <a:rPr lang="en-US" sz="2000" dirty="0" smtClean="0">
                <a:latin typeface="Times New Roman" panose="02020603050405020304" pitchFamily="18" charset="0"/>
                <a:cs typeface="Times New Roman" panose="02020603050405020304" pitchFamily="18" charset="0"/>
              </a:rPr>
              <a:t>invoke </a:t>
            </a:r>
            <a:r>
              <a:rPr lang="en-US" sz="2000" dirty="0">
                <a:latin typeface="Times New Roman" panose="02020603050405020304" pitchFamily="18" charset="0"/>
                <a:cs typeface="Times New Roman" panose="02020603050405020304" pitchFamily="18" charset="0"/>
              </a:rPr>
              <a:t>the constructor of base classes </a:t>
            </a:r>
          </a:p>
          <a:p>
            <a:r>
              <a:rPr lang="en-US" sz="2000" dirty="0">
                <a:latin typeface="Times New Roman" panose="02020603050405020304" pitchFamily="18" charset="0"/>
                <a:cs typeface="Times New Roman" panose="02020603050405020304" pitchFamily="18" charset="0"/>
              </a:rPr>
              <a:t>    Car </a:t>
            </a:r>
            <a:r>
              <a:rPr lang="en-US" sz="2000" dirty="0" err="1">
                <a:latin typeface="Times New Roman" panose="02020603050405020304" pitchFamily="18" charset="0"/>
                <a:cs typeface="Times New Roman" panose="02020603050405020304" pitchFamily="18" charset="0"/>
              </a:rPr>
              <a:t>obj</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return 0; </a:t>
            </a:r>
          </a:p>
          <a:p>
            <a:r>
              <a:rPr lang="en-US" sz="2000" dirty="0">
                <a:latin typeface="Times New Roman" panose="02020603050405020304" pitchFamily="18" charset="0"/>
                <a:cs typeface="Times New Roman" panose="02020603050405020304" pitchFamily="18" charset="0"/>
              </a:rPr>
              <a:t>} </a:t>
            </a:r>
          </a:p>
        </p:txBody>
      </p:sp>
      <p:sp>
        <p:nvSpPr>
          <p:cNvPr id="4" name="Rectangle 3"/>
          <p:cNvSpPr/>
          <p:nvPr/>
        </p:nvSpPr>
        <p:spPr>
          <a:xfrm>
            <a:off x="3203848" y="4965885"/>
            <a:ext cx="4896544" cy="1231106"/>
          </a:xfrm>
          <a:prstGeom prst="rect">
            <a:avLst/>
          </a:prstGeom>
          <a:ln>
            <a:solidFill>
              <a:schemeClr val="tx1"/>
            </a:solidFill>
          </a:ln>
        </p:spPr>
        <p:txBody>
          <a:bodyPr wrap="square">
            <a:spAutoFit/>
          </a:bodyPr>
          <a:lstStyle/>
          <a:p>
            <a:r>
              <a:rPr lang="en-US" sz="2000" b="1" dirty="0" smtClean="0"/>
              <a:t>Output:</a:t>
            </a:r>
          </a:p>
          <a:p>
            <a:r>
              <a:rPr lang="en-US" dirty="0" smtClean="0"/>
              <a:t>This </a:t>
            </a:r>
            <a:r>
              <a:rPr lang="en-US" dirty="0"/>
              <a:t>is a Vehicle</a:t>
            </a:r>
          </a:p>
          <a:p>
            <a:r>
              <a:rPr lang="en-US" dirty="0"/>
              <a:t>Objects with 4 wheels are vehicles</a:t>
            </a:r>
          </a:p>
          <a:p>
            <a:r>
              <a:rPr lang="en-US" dirty="0"/>
              <a:t>Car has 4 Wheels</a:t>
            </a:r>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26</a:t>
            </a:fld>
            <a:endParaRPr lang="en-IN"/>
          </a:p>
        </p:txBody>
      </p:sp>
      <p:sp>
        <p:nvSpPr>
          <p:cNvPr id="2" name="Rectangle 1"/>
          <p:cNvSpPr/>
          <p:nvPr/>
        </p:nvSpPr>
        <p:spPr>
          <a:xfrm>
            <a:off x="282840" y="116632"/>
            <a:ext cx="8861160" cy="1477328"/>
          </a:xfrm>
          <a:prstGeom prst="rect">
            <a:avLst/>
          </a:prstGeom>
        </p:spPr>
        <p:txBody>
          <a:bodyPr wrap="square">
            <a:spAutoFit/>
          </a:bodyPr>
          <a:lstStyle/>
          <a:p>
            <a:pPr>
              <a:lnSpc>
                <a:spcPct val="150000"/>
              </a:lnSpc>
            </a:pPr>
            <a:r>
              <a:rPr lang="en-US" sz="2400" b="1" dirty="0" smtClean="0">
                <a:latin typeface="Roboto"/>
              </a:rPr>
              <a:t>4. Hierarchical Inheritance</a:t>
            </a:r>
            <a:endParaRPr lang="en-US" sz="2400" dirty="0" smtClean="0">
              <a:latin typeface="Roboto"/>
            </a:endParaRPr>
          </a:p>
          <a:p>
            <a:pPr marL="285750" indent="-285750" algn="just">
              <a:lnSpc>
                <a:spcPct val="150000"/>
              </a:lnSpc>
              <a:buFont typeface="Arial" panose="020B0604020202020204" pitchFamily="34" charset="0"/>
              <a:buChar char="•"/>
            </a:pPr>
            <a:r>
              <a:rPr lang="en-US" dirty="0" smtClean="0">
                <a:latin typeface="Roboto"/>
              </a:rPr>
              <a:t>In </a:t>
            </a:r>
            <a:r>
              <a:rPr lang="en-US" dirty="0">
                <a:latin typeface="Roboto"/>
              </a:rPr>
              <a:t>this type of inheritance, more than one sub class is inherited from a single base class. i.e. more than one derived class is created from a single base class</a:t>
            </a:r>
            <a:endParaRPr lang="en-US" dirty="0"/>
          </a:p>
        </p:txBody>
      </p:sp>
      <p:pic>
        <p:nvPicPr>
          <p:cNvPr id="4" name="Picture 3"/>
          <p:cNvPicPr>
            <a:picLocks noChangeAspect="1"/>
          </p:cNvPicPr>
          <p:nvPr/>
        </p:nvPicPr>
        <p:blipFill>
          <a:blip r:embed="rId3" cstate="print"/>
          <a:stretch>
            <a:fillRect/>
          </a:stretch>
        </p:blipFill>
        <p:spPr>
          <a:xfrm>
            <a:off x="1331640" y="2132856"/>
            <a:ext cx="6585614" cy="2860526"/>
          </a:xfrm>
          <a:prstGeom prst="rect">
            <a:avLst/>
          </a:prstGeom>
        </p:spPr>
      </p:pic>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27</a:t>
            </a:fld>
            <a:endParaRPr lang="en-IN"/>
          </a:p>
        </p:txBody>
      </p:sp>
      <p:sp>
        <p:nvSpPr>
          <p:cNvPr id="3" name="Rectangle 2"/>
          <p:cNvSpPr/>
          <p:nvPr/>
        </p:nvSpPr>
        <p:spPr>
          <a:xfrm>
            <a:off x="1115616" y="260648"/>
            <a:ext cx="7571184" cy="5909310"/>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#include &lt;</a:t>
            </a:r>
            <a:r>
              <a:rPr lang="en-US" sz="2000" dirty="0" err="1">
                <a:latin typeface="Times New Roman" panose="02020603050405020304" pitchFamily="18" charset="0"/>
                <a:cs typeface="Times New Roman" panose="02020603050405020304" pitchFamily="18" charset="0"/>
              </a:rPr>
              <a:t>iostream.h</a:t>
            </a:r>
            <a:r>
              <a:rPr lang="en-US" sz="2000" dirty="0">
                <a:latin typeface="Times New Roman" panose="02020603050405020304" pitchFamily="18" charset="0"/>
                <a:cs typeface="Times New Roman" panose="02020603050405020304" pitchFamily="18" charset="0"/>
              </a:rPr>
              <a:t>&gt;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base class </a:t>
            </a:r>
          </a:p>
          <a:p>
            <a:r>
              <a:rPr lang="en-US" sz="2000" dirty="0">
                <a:latin typeface="Times New Roman" panose="02020603050405020304" pitchFamily="18" charset="0"/>
                <a:cs typeface="Times New Roman" panose="02020603050405020304" pitchFamily="18" charset="0"/>
              </a:rPr>
              <a:t>class Vehicle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Vehicle()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 &lt;&lt; "This is a Vehicle" &lt;&lt; </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first sub class  </a:t>
            </a:r>
          </a:p>
          <a:p>
            <a:r>
              <a:rPr lang="en-US" sz="2000" dirty="0">
                <a:latin typeface="Times New Roman" panose="02020603050405020304" pitchFamily="18" charset="0"/>
                <a:cs typeface="Times New Roman" panose="02020603050405020304" pitchFamily="18" charset="0"/>
              </a:rPr>
              <a:t>class Car: public Vehicle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28</a:t>
            </a:fld>
            <a:endParaRPr lang="en-IN"/>
          </a:p>
        </p:txBody>
      </p:sp>
      <p:sp>
        <p:nvSpPr>
          <p:cNvPr id="3" name="Rectangle 2"/>
          <p:cNvSpPr/>
          <p:nvPr/>
        </p:nvSpPr>
        <p:spPr>
          <a:xfrm>
            <a:off x="971600" y="260648"/>
            <a:ext cx="7715200" cy="4401205"/>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 second sub class </a:t>
            </a:r>
          </a:p>
          <a:p>
            <a:r>
              <a:rPr lang="en-US" sz="2000" dirty="0">
                <a:latin typeface="Times New Roman" panose="02020603050405020304" pitchFamily="18" charset="0"/>
                <a:cs typeface="Times New Roman" panose="02020603050405020304" pitchFamily="18" charset="0"/>
              </a:rPr>
              <a:t>class Bus: public Vehicle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main function </a:t>
            </a:r>
          </a:p>
          <a:p>
            <a:r>
              <a:rPr lang="en-US" sz="2000" dirty="0" err="1">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main()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creating object of sub class will </a:t>
            </a:r>
            <a:r>
              <a:rPr lang="en-US" sz="2000" dirty="0" smtClean="0">
                <a:latin typeface="Times New Roman" panose="02020603050405020304" pitchFamily="18" charset="0"/>
                <a:cs typeface="Times New Roman" panose="02020603050405020304" pitchFamily="18" charset="0"/>
              </a:rPr>
              <a:t>invoke </a:t>
            </a:r>
            <a:r>
              <a:rPr lang="en-US" sz="2000" dirty="0">
                <a:latin typeface="Times New Roman" panose="02020603050405020304" pitchFamily="18" charset="0"/>
                <a:cs typeface="Times New Roman" panose="02020603050405020304" pitchFamily="18" charset="0"/>
              </a:rPr>
              <a:t>the constructor of base class </a:t>
            </a:r>
          </a:p>
          <a:p>
            <a:r>
              <a:rPr lang="en-US" sz="2000" dirty="0">
                <a:latin typeface="Times New Roman" panose="02020603050405020304" pitchFamily="18" charset="0"/>
                <a:cs typeface="Times New Roman" panose="02020603050405020304" pitchFamily="18" charset="0"/>
              </a:rPr>
              <a:t>    Car obj1; </a:t>
            </a:r>
          </a:p>
          <a:p>
            <a:r>
              <a:rPr lang="en-US" sz="2000" dirty="0">
                <a:latin typeface="Times New Roman" panose="02020603050405020304" pitchFamily="18" charset="0"/>
                <a:cs typeface="Times New Roman" panose="02020603050405020304" pitchFamily="18" charset="0"/>
              </a:rPr>
              <a:t>    Bus obj2; </a:t>
            </a:r>
          </a:p>
          <a:p>
            <a:r>
              <a:rPr lang="en-US" sz="2000" dirty="0">
                <a:latin typeface="Times New Roman" panose="02020603050405020304" pitchFamily="18" charset="0"/>
                <a:cs typeface="Times New Roman" panose="02020603050405020304" pitchFamily="18" charset="0"/>
              </a:rPr>
              <a:t>    return 0; </a:t>
            </a:r>
          </a:p>
          <a:p>
            <a:r>
              <a:rPr lang="en-US" sz="2000" dirty="0">
                <a:latin typeface="Times New Roman" panose="02020603050405020304" pitchFamily="18" charset="0"/>
                <a:cs typeface="Times New Roman" panose="02020603050405020304" pitchFamily="18" charset="0"/>
              </a:rPr>
              <a:t>} </a:t>
            </a:r>
          </a:p>
        </p:txBody>
      </p:sp>
      <p:sp>
        <p:nvSpPr>
          <p:cNvPr id="4" name="Rectangle 3"/>
          <p:cNvSpPr/>
          <p:nvPr/>
        </p:nvSpPr>
        <p:spPr>
          <a:xfrm>
            <a:off x="3491880" y="4860285"/>
            <a:ext cx="4572000" cy="1015663"/>
          </a:xfrm>
          <a:prstGeom prst="rect">
            <a:avLst/>
          </a:prstGeom>
          <a:ln>
            <a:solidFill>
              <a:schemeClr val="tx1"/>
            </a:solidFill>
          </a:ln>
        </p:spPr>
        <p:txBody>
          <a:bodyPr>
            <a:spAutoFit/>
          </a:bodyPr>
          <a:lstStyle/>
          <a:p>
            <a:r>
              <a:rPr lang="en-US" sz="2400" b="1" dirty="0" smtClean="0"/>
              <a:t>Output:</a:t>
            </a:r>
          </a:p>
          <a:p>
            <a:r>
              <a:rPr lang="en-US" dirty="0" smtClean="0"/>
              <a:t>This </a:t>
            </a:r>
            <a:r>
              <a:rPr lang="en-US" dirty="0"/>
              <a:t>is a Vehicle</a:t>
            </a:r>
          </a:p>
          <a:p>
            <a:r>
              <a:rPr lang="en-US" dirty="0"/>
              <a:t>This is a Vehicle</a:t>
            </a:r>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29</a:t>
            </a:fld>
            <a:endParaRPr lang="en-IN"/>
          </a:p>
        </p:txBody>
      </p:sp>
      <p:sp>
        <p:nvSpPr>
          <p:cNvPr id="3" name="Rectangle 2"/>
          <p:cNvSpPr/>
          <p:nvPr/>
        </p:nvSpPr>
        <p:spPr>
          <a:xfrm>
            <a:off x="220196" y="44624"/>
            <a:ext cx="8816299" cy="2308324"/>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5. Hybrid Inheritance</a:t>
            </a:r>
          </a:p>
          <a:p>
            <a:pPr marL="285750" indent="-285750" algn="just">
              <a:lnSpc>
                <a:spcPct val="150000"/>
              </a:lnSpc>
              <a:buFont typeface="Arial" panose="020B0604020202020204" pitchFamily="34" charset="0"/>
              <a:buChar char="•"/>
            </a:pPr>
            <a:r>
              <a:rPr lang="en-US" dirty="0" smtClean="0">
                <a:latin typeface="Roboto"/>
              </a:rPr>
              <a:t> </a:t>
            </a:r>
            <a:r>
              <a:rPr lang="en-US" dirty="0">
                <a:latin typeface="Roboto"/>
              </a:rPr>
              <a:t>Hybrid Inheritance is implemented by combining more than one type of inheritance. </a:t>
            </a:r>
            <a:endParaRPr lang="en-US" dirty="0" smtClean="0">
              <a:latin typeface="Roboto"/>
            </a:endParaRPr>
          </a:p>
          <a:p>
            <a:pPr marL="285750" indent="-285750" algn="just">
              <a:lnSpc>
                <a:spcPct val="150000"/>
              </a:lnSpc>
              <a:buFont typeface="Arial" panose="020B0604020202020204" pitchFamily="34" charset="0"/>
              <a:buChar char="•"/>
            </a:pPr>
            <a:r>
              <a:rPr lang="en-US" dirty="0" smtClean="0">
                <a:latin typeface="Roboto"/>
              </a:rPr>
              <a:t>For </a:t>
            </a:r>
            <a:r>
              <a:rPr lang="en-US" dirty="0">
                <a:latin typeface="Roboto"/>
              </a:rPr>
              <a:t>example: Combining Hierarchical inheritance and Multiple </a:t>
            </a:r>
            <a:r>
              <a:rPr lang="en-US" dirty="0" smtClean="0">
                <a:latin typeface="Roboto"/>
              </a:rPr>
              <a:t>Inheritance.</a:t>
            </a:r>
            <a:endParaRPr lang="en-US" dirty="0" smtClean="0"/>
          </a:p>
          <a:p>
            <a:pPr marL="285750" indent="-285750" algn="just">
              <a:lnSpc>
                <a:spcPct val="150000"/>
              </a:lnSpc>
              <a:buFont typeface="Arial" panose="020B0604020202020204" pitchFamily="34" charset="0"/>
              <a:buChar char="•"/>
            </a:pPr>
            <a:r>
              <a:rPr lang="en-US" dirty="0" smtClean="0">
                <a:latin typeface="Roboto"/>
              </a:rPr>
              <a:t>Below </a:t>
            </a:r>
            <a:r>
              <a:rPr lang="en-US" dirty="0">
                <a:latin typeface="Roboto"/>
              </a:rPr>
              <a:t>image shows the combination of hierarchical and multiple inheritance:</a:t>
            </a:r>
            <a:endParaRPr lang="en-US" dirty="0"/>
          </a:p>
        </p:txBody>
      </p:sp>
      <p:pic>
        <p:nvPicPr>
          <p:cNvPr id="4" name="Picture 3"/>
          <p:cNvPicPr>
            <a:picLocks noChangeAspect="1"/>
          </p:cNvPicPr>
          <p:nvPr/>
        </p:nvPicPr>
        <p:blipFill>
          <a:blip r:embed="rId3" cstate="print"/>
          <a:stretch>
            <a:fillRect/>
          </a:stretch>
        </p:blipFill>
        <p:spPr>
          <a:xfrm>
            <a:off x="1524000" y="2708920"/>
            <a:ext cx="5867400" cy="2990850"/>
          </a:xfrm>
          <a:prstGeom prst="rect">
            <a:avLst/>
          </a:prstGeom>
        </p:spPr>
      </p:pic>
    </p:spTree>
    <p:extLst>
      <p:ext uri="{BB962C8B-B14F-4D97-AF65-F5344CB8AC3E}">
        <p14:creationId xmlns="" xmlns:p14="http://schemas.microsoft.com/office/powerpoint/2010/main" val="1164012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652504" y="172763"/>
            <a:ext cx="8034117" cy="519973"/>
          </a:xfrm>
          <a:prstGeom prst="rect">
            <a:avLst/>
          </a:prstGeom>
          <a:noFill/>
          <a:ln w="9525">
            <a:noFill/>
            <a:miter lim="800000"/>
            <a:headEnd/>
            <a:tailEnd/>
          </a:ln>
        </p:spPr>
        <p:txBody>
          <a:bodyPr lIns="57744" tIns="28872" rIns="57744" bIns="28872">
            <a:spAutoFit/>
          </a:bodyPr>
          <a:lstStyle/>
          <a:p>
            <a:r>
              <a:rPr lang="en-US" sz="3000" dirty="0">
                <a:latin typeface="Times New Roman" panose="02020603050405020304" pitchFamily="18" charset="0"/>
                <a:cs typeface="Times New Roman" panose="02020603050405020304" pitchFamily="18" charset="0"/>
              </a:rPr>
              <a:t>VISION AND MISSION OF DEPARTMENT</a:t>
            </a:r>
            <a:endParaRPr lang="en-IN" sz="30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9" name="Footer Placeholder 11"/>
          <p:cNvSpPr>
            <a:spLocks noGrp="1"/>
          </p:cNvSpPr>
          <p:nvPr>
            <p:ph type="ftr" sz="quarter" idx="10"/>
          </p:nvPr>
        </p:nvSpPr>
        <p:spPr>
          <a:xfrm>
            <a:off x="3111251" y="6466387"/>
            <a:ext cx="2926868" cy="219685"/>
          </a:xfrm>
        </p:spPr>
        <p:txBody>
          <a:bodyPr/>
          <a:lstStyle/>
          <a:p>
            <a:pPr>
              <a:defRPr/>
            </a:pPr>
            <a:r>
              <a:rPr lang="en-IN" dirty="0"/>
              <a:t>Priya Gupta(AP, IT) , JECRC, JAIPUR</a:t>
            </a:r>
          </a:p>
        </p:txBody>
      </p:sp>
      <p:sp>
        <p:nvSpPr>
          <p:cNvPr id="2" name="Rectangle 1"/>
          <p:cNvSpPr/>
          <p:nvPr/>
        </p:nvSpPr>
        <p:spPr>
          <a:xfrm>
            <a:off x="428736" y="969958"/>
            <a:ext cx="8291897" cy="5690619"/>
          </a:xfrm>
          <a:prstGeom prst="rect">
            <a:avLst/>
          </a:prstGeom>
        </p:spPr>
        <p:txBody>
          <a:bodyPr wrap="square" lIns="57744" tIns="28872" rIns="57744" bIns="28872">
            <a:spAutoFit/>
          </a:bodyPr>
          <a:lstStyle/>
          <a:p>
            <a:pPr marL="288722" marR="8020" algn="just" hangingPunct="0">
              <a:lnSpc>
                <a:spcPct val="150000"/>
              </a:lnSpc>
            </a:pPr>
            <a:r>
              <a:rPr lang="en-US" sz="1600" b="1" dirty="0">
                <a:latin typeface="Times New Roman" panose="02020603050405020304" pitchFamily="18" charset="0"/>
                <a:ea typeface="Calibri" panose="020F0502020204030204" pitchFamily="34" charset="0"/>
                <a:cs typeface="Mangal" panose="02040503050203030202" pitchFamily="18" charset="0"/>
              </a:rPr>
              <a:t>VISION</a:t>
            </a:r>
          </a:p>
          <a:p>
            <a:pPr marL="288722" marR="8020" algn="just" hangingPunct="0">
              <a:lnSpc>
                <a:spcPct val="150000"/>
              </a:lnSpc>
            </a:pPr>
            <a:r>
              <a:rPr lang="en-US" sz="1600" dirty="0">
                <a:latin typeface="Times New Roman" panose="02020603050405020304" pitchFamily="18" charset="0"/>
                <a:ea typeface="Calibri" panose="020F0502020204030204" pitchFamily="34" charset="0"/>
                <a:cs typeface="Mangal" panose="02040503050203030202" pitchFamily="18" charset="0"/>
              </a:rPr>
              <a:t>“The vision of our institute is to provide the professional and active learners to the IT challenging world. By providing the technical surroundings and scientific excellence environment, we serve as a valuable resource for industry and society.”</a:t>
            </a:r>
          </a:p>
          <a:p>
            <a:pPr marL="288722" marR="8020" algn="just" hangingPunct="0">
              <a:lnSpc>
                <a:spcPct val="150000"/>
              </a:lnSpc>
            </a:pPr>
            <a:endParaRPr lang="en-US" sz="1500" dirty="0">
              <a:latin typeface="Times New Roman" panose="02020603050405020304" pitchFamily="18" charset="0"/>
              <a:ea typeface="Calibri" panose="020F0502020204030204" pitchFamily="34" charset="0"/>
              <a:cs typeface="Mangal" panose="02040503050203030202" pitchFamily="18" charset="0"/>
            </a:endParaRPr>
          </a:p>
          <a:p>
            <a:pPr marL="288722" marR="8020" algn="just" hangingPunct="0">
              <a:lnSpc>
                <a:spcPct val="150000"/>
              </a:lnSpc>
            </a:pPr>
            <a:r>
              <a:rPr lang="en-US" sz="1500" b="1" dirty="0">
                <a:latin typeface="Times New Roman" panose="02020603050405020304" pitchFamily="18" charset="0"/>
                <a:ea typeface="Calibri" panose="020F0502020204030204" pitchFamily="34" charset="0"/>
                <a:cs typeface="Mangal" panose="02040503050203030202" pitchFamily="18" charset="0"/>
              </a:rPr>
              <a:t>MISSION</a:t>
            </a:r>
          </a:p>
          <a:p>
            <a:pPr marL="504261" lvl="1" indent="-216541"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 generate the adequate knowledge by promoting the extracurricular activities and technical education.</a:t>
            </a:r>
          </a:p>
          <a:p>
            <a:pPr marL="504261" lvl="1" indent="-216541"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 provide the graduates best technology services to fulfill its commitment of technical and education of the highest quality.</a:t>
            </a:r>
          </a:p>
          <a:p>
            <a:pPr marL="504261" lvl="1" indent="-216541"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 anticipate and meet the information technology needs of alumni, graduates, faculty and staff as they pursue their educational and professional goals</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288722" marR="8020" algn="just" hangingPunct="0">
              <a:lnSpc>
                <a:spcPct val="150000"/>
              </a:lnSpc>
            </a:pPr>
            <a:endParaRPr lang="en-US" sz="1500" dirty="0">
              <a:latin typeface="Times New Roman" panose="02020603050405020304" pitchFamily="18" charset="0"/>
              <a:ea typeface="Calibri" panose="020F0502020204030204" pitchFamily="34" charset="0"/>
              <a:cs typeface="Mangal" panose="02040503050203030202" pitchFamily="18" charset="0"/>
            </a:endParaRPr>
          </a:p>
          <a:p>
            <a:pPr marL="288722" marR="8020" algn="just" hangingPunct="0">
              <a:lnSpc>
                <a:spcPct val="150000"/>
              </a:lnSpc>
            </a:pPr>
            <a:endParaRPr lang="en-US" sz="1500" dirty="0">
              <a:latin typeface="Times New Roman" panose="02020603050405020304" pitchFamily="18" charset="0"/>
              <a:ea typeface="Calibri" panose="020F0502020204030204" pitchFamily="34" charset="0"/>
              <a:cs typeface="Mangal" panose="02040503050203030202" pitchFamily="18" charset="0"/>
            </a:endParaRPr>
          </a:p>
          <a:p>
            <a:pPr marL="288722" marR="8020" algn="just" hangingPunct="0">
              <a:lnSpc>
                <a:spcPct val="150000"/>
              </a:lnSpc>
            </a:pPr>
            <a:endParaRPr lang="en-US" sz="1500" dirty="0">
              <a:latin typeface="Calibri" panose="020F0502020204030204" pitchFamily="34" charset="0"/>
              <a:ea typeface="Calibri" panose="020F0502020204030204" pitchFamily="34" charset="0"/>
              <a:cs typeface="Mangal" panose="02040503050203030202"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30</a:t>
            </a:fld>
            <a:endParaRPr lang="en-IN"/>
          </a:p>
        </p:txBody>
      </p:sp>
      <p:sp>
        <p:nvSpPr>
          <p:cNvPr id="3" name="Rectangle 2"/>
          <p:cNvSpPr/>
          <p:nvPr/>
        </p:nvSpPr>
        <p:spPr>
          <a:xfrm>
            <a:off x="1043608" y="481"/>
            <a:ext cx="7920880" cy="6247864"/>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#include &lt;</a:t>
            </a:r>
            <a:r>
              <a:rPr lang="en-US" sz="2000" dirty="0" err="1">
                <a:latin typeface="Times New Roman" panose="02020603050405020304" pitchFamily="18" charset="0"/>
                <a:cs typeface="Times New Roman" panose="02020603050405020304" pitchFamily="18" charset="0"/>
              </a:rPr>
              <a:t>iostream.h</a:t>
            </a:r>
            <a:r>
              <a:rPr lang="en-US" sz="2000" dirty="0">
                <a:latin typeface="Times New Roman" panose="02020603050405020304" pitchFamily="18" charset="0"/>
                <a:cs typeface="Times New Roman" panose="02020603050405020304" pitchFamily="18" charset="0"/>
              </a:rPr>
              <a:t>&gt; </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base class  </a:t>
            </a:r>
          </a:p>
          <a:p>
            <a:r>
              <a:rPr lang="en-US" sz="2000" dirty="0">
                <a:latin typeface="Times New Roman" panose="02020603050405020304" pitchFamily="18" charset="0"/>
                <a:cs typeface="Times New Roman" panose="02020603050405020304" pitchFamily="18" charset="0"/>
              </a:rPr>
              <a:t>class Vehicle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Vehicle()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 &lt;&lt; "This is a Vehicle" &lt;&lt; </a:t>
            </a:r>
            <a:r>
              <a:rPr lang="en-US" sz="2000" dirty="0" err="1">
                <a:latin typeface="Times New Roman" panose="02020603050405020304" pitchFamily="18" charset="0"/>
                <a:cs typeface="Times New Roman" panose="02020603050405020304" pitchFamily="18" charset="0"/>
              </a:rPr>
              <a:t>endl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//base class </a:t>
            </a:r>
          </a:p>
          <a:p>
            <a:r>
              <a:rPr lang="en-US" sz="2000" dirty="0">
                <a:latin typeface="Times New Roman" panose="02020603050405020304" pitchFamily="18" charset="0"/>
                <a:cs typeface="Times New Roman" panose="02020603050405020304" pitchFamily="18" charset="0"/>
              </a:rPr>
              <a:t>class Fare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public: </a:t>
            </a:r>
          </a:p>
          <a:p>
            <a:r>
              <a:rPr lang="en-US" sz="2000" dirty="0">
                <a:latin typeface="Times New Roman" panose="02020603050405020304" pitchFamily="18" charset="0"/>
                <a:cs typeface="Times New Roman" panose="02020603050405020304" pitchFamily="18" charset="0"/>
              </a:rPr>
              <a:t>    Fare()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&lt;&lt;"Fare of Vehicle\n"; </a:t>
            </a:r>
          </a:p>
          <a:p>
            <a:r>
              <a:rPr lang="en-US" sz="2000" dirty="0">
                <a:latin typeface="Times New Roman" panose="02020603050405020304" pitchFamily="18" charset="0"/>
                <a:cs typeface="Times New Roman" panose="02020603050405020304" pitchFamily="18" charset="0"/>
              </a:rPr>
              <a:t>    } </a:t>
            </a:r>
          </a:p>
          <a:p>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28968420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31</a:t>
            </a:fld>
            <a:endParaRPr lang="en-IN"/>
          </a:p>
        </p:txBody>
      </p:sp>
      <p:sp>
        <p:nvSpPr>
          <p:cNvPr id="3" name="Rectangle 2"/>
          <p:cNvSpPr/>
          <p:nvPr/>
        </p:nvSpPr>
        <p:spPr>
          <a:xfrm>
            <a:off x="816506" y="142111"/>
            <a:ext cx="7851966" cy="6247864"/>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 first sub class  </a:t>
            </a:r>
          </a:p>
          <a:p>
            <a:r>
              <a:rPr lang="en-US" sz="2000" dirty="0">
                <a:latin typeface="Times New Roman" panose="02020603050405020304" pitchFamily="18" charset="0"/>
                <a:cs typeface="Times New Roman" panose="02020603050405020304" pitchFamily="18" charset="0"/>
              </a:rPr>
              <a:t>class Car: public Vehicle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second sub class </a:t>
            </a:r>
          </a:p>
          <a:p>
            <a:r>
              <a:rPr lang="en-US" sz="2000" dirty="0">
                <a:latin typeface="Times New Roman" panose="02020603050405020304" pitchFamily="18" charset="0"/>
                <a:cs typeface="Times New Roman" panose="02020603050405020304" pitchFamily="18" charset="0"/>
              </a:rPr>
              <a:t>class Bus: public Vehicle, public Fare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main function </a:t>
            </a:r>
          </a:p>
          <a:p>
            <a:r>
              <a:rPr lang="en-US" sz="2000" dirty="0" err="1">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main() </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 creating object of sub class will </a:t>
            </a:r>
          </a:p>
          <a:p>
            <a:r>
              <a:rPr lang="en-US" sz="2000" dirty="0">
                <a:latin typeface="Times New Roman" panose="02020603050405020304" pitchFamily="18" charset="0"/>
                <a:cs typeface="Times New Roman" panose="02020603050405020304" pitchFamily="18" charset="0"/>
              </a:rPr>
              <a:t>    // invoke the constructor of base class </a:t>
            </a:r>
          </a:p>
          <a:p>
            <a:r>
              <a:rPr lang="en-US" sz="2000" dirty="0">
                <a:latin typeface="Times New Roman" panose="02020603050405020304" pitchFamily="18" charset="0"/>
                <a:cs typeface="Times New Roman" panose="02020603050405020304" pitchFamily="18" charset="0"/>
              </a:rPr>
              <a:t>    Bus obj2; </a:t>
            </a:r>
          </a:p>
          <a:p>
            <a:r>
              <a:rPr lang="en-US" sz="2000" dirty="0">
                <a:latin typeface="Times New Roman" panose="02020603050405020304" pitchFamily="18" charset="0"/>
                <a:cs typeface="Times New Roman" panose="02020603050405020304" pitchFamily="18" charset="0"/>
              </a:rPr>
              <a:t>    return 0; </a:t>
            </a:r>
          </a:p>
          <a:p>
            <a:r>
              <a:rPr lang="en-US" sz="2000" dirty="0">
                <a:latin typeface="Times New Roman" panose="02020603050405020304" pitchFamily="18" charset="0"/>
                <a:cs typeface="Times New Roman" panose="02020603050405020304" pitchFamily="18" charset="0"/>
              </a:rPr>
              <a:t>} </a:t>
            </a:r>
          </a:p>
        </p:txBody>
      </p:sp>
      <p:sp>
        <p:nvSpPr>
          <p:cNvPr id="4" name="Rectangle 3"/>
          <p:cNvSpPr/>
          <p:nvPr/>
        </p:nvSpPr>
        <p:spPr>
          <a:xfrm>
            <a:off x="6136647" y="1124744"/>
            <a:ext cx="2766392" cy="1015663"/>
          </a:xfrm>
          <a:prstGeom prst="rect">
            <a:avLst/>
          </a:prstGeom>
          <a:ln>
            <a:solidFill>
              <a:schemeClr val="tx1"/>
            </a:solidFill>
          </a:ln>
        </p:spPr>
        <p:txBody>
          <a:bodyPr wrap="square">
            <a:spAutoFit/>
          </a:bodyPr>
          <a:lstStyle/>
          <a:p>
            <a:r>
              <a:rPr lang="en-US" sz="2400" b="1" dirty="0" smtClean="0"/>
              <a:t>Output:</a:t>
            </a:r>
          </a:p>
          <a:p>
            <a:r>
              <a:rPr lang="en-US" dirty="0" smtClean="0"/>
              <a:t>This </a:t>
            </a:r>
            <a:r>
              <a:rPr lang="en-US" dirty="0"/>
              <a:t>is a Vehicle</a:t>
            </a:r>
          </a:p>
          <a:p>
            <a:r>
              <a:rPr lang="en-US" dirty="0"/>
              <a:t>Fare of Vehicle</a:t>
            </a:r>
          </a:p>
        </p:txBody>
      </p:sp>
    </p:spTree>
    <p:extLst>
      <p:ext uri="{BB962C8B-B14F-4D97-AF65-F5344CB8AC3E}">
        <p14:creationId xmlns="" xmlns:p14="http://schemas.microsoft.com/office/powerpoint/2010/main" val="1029476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32</a:t>
            </a:fld>
            <a:endParaRPr lang="en-IN"/>
          </a:p>
        </p:txBody>
      </p:sp>
      <p:sp>
        <p:nvSpPr>
          <p:cNvPr id="3" name="Rectangle 2"/>
          <p:cNvSpPr/>
          <p:nvPr/>
        </p:nvSpPr>
        <p:spPr>
          <a:xfrm>
            <a:off x="251520" y="-27384"/>
            <a:ext cx="8712968" cy="2215991"/>
          </a:xfrm>
          <a:prstGeom prst="rect">
            <a:avLst/>
          </a:prstGeom>
        </p:spPr>
        <p:txBody>
          <a:bodyPr wrap="square">
            <a:spAutoFit/>
          </a:bodyPr>
          <a:lstStyle/>
          <a:p>
            <a:pPr>
              <a:lnSpc>
                <a:spcPct val="150000"/>
              </a:lnSpc>
            </a:pPr>
            <a:r>
              <a:rPr lang="en-US" sz="2000" b="1" dirty="0" smtClean="0">
                <a:latin typeface="Roboto"/>
              </a:rPr>
              <a:t>6. A </a:t>
            </a:r>
            <a:r>
              <a:rPr lang="en-US" sz="2000" b="1" dirty="0">
                <a:latin typeface="Roboto"/>
              </a:rPr>
              <a:t>special case of hybrid inheritance : Multipath </a:t>
            </a:r>
            <a:r>
              <a:rPr lang="en-US" sz="2000" b="1" dirty="0" smtClean="0">
                <a:latin typeface="Roboto"/>
              </a:rPr>
              <a:t>inheritance</a:t>
            </a:r>
            <a:r>
              <a:rPr lang="en-US" dirty="0"/>
              <a:t/>
            </a:r>
            <a:br>
              <a:rPr lang="en-US" dirty="0"/>
            </a:br>
            <a:endParaRPr lang="en-US" dirty="0" smtClean="0"/>
          </a:p>
          <a:p>
            <a:pPr marL="285750" indent="-285750" algn="just">
              <a:lnSpc>
                <a:spcPct val="150000"/>
              </a:lnSpc>
              <a:buFont typeface="Arial" panose="020B0604020202020204" pitchFamily="34" charset="0"/>
              <a:buChar char="•"/>
            </a:pPr>
            <a:r>
              <a:rPr lang="en-US" dirty="0" smtClean="0">
                <a:latin typeface="Roboto"/>
              </a:rPr>
              <a:t>A derived class with two base classes and these two base classes have one common base class is called multipath inheritance. An ambiguity can arise in this type of inheritance.</a:t>
            </a:r>
            <a:endParaRPr lang="en-US" dirty="0"/>
          </a:p>
        </p:txBody>
      </p:sp>
      <p:pic>
        <p:nvPicPr>
          <p:cNvPr id="4" name="Picture 3"/>
          <p:cNvPicPr>
            <a:picLocks noChangeAspect="1"/>
          </p:cNvPicPr>
          <p:nvPr/>
        </p:nvPicPr>
        <p:blipFill>
          <a:blip r:embed="rId3" cstate="print"/>
          <a:stretch>
            <a:fillRect/>
          </a:stretch>
        </p:blipFill>
        <p:spPr>
          <a:xfrm>
            <a:off x="2418023" y="2132856"/>
            <a:ext cx="4026185" cy="3764597"/>
          </a:xfrm>
          <a:prstGeom prst="rect">
            <a:avLst/>
          </a:prstGeom>
        </p:spPr>
      </p:pic>
    </p:spTree>
    <p:extLst>
      <p:ext uri="{BB962C8B-B14F-4D97-AF65-F5344CB8AC3E}">
        <p14:creationId xmlns="" xmlns:p14="http://schemas.microsoft.com/office/powerpoint/2010/main" val="16330741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33</a:t>
            </a:fld>
            <a:endParaRPr lang="en-IN"/>
          </a:p>
        </p:txBody>
      </p:sp>
      <p:sp>
        <p:nvSpPr>
          <p:cNvPr id="3" name="Rectangle 2"/>
          <p:cNvSpPr/>
          <p:nvPr/>
        </p:nvSpPr>
        <p:spPr>
          <a:xfrm>
            <a:off x="1331640" y="33516"/>
            <a:ext cx="6400800" cy="6524863"/>
          </a:xfrm>
          <a:prstGeom prst="rect">
            <a:avLst/>
          </a:prstGeom>
        </p:spPr>
        <p:txBody>
          <a:bodyPr wrap="square">
            <a:spAutoFit/>
          </a:bodyPr>
          <a:lstStyle/>
          <a:p>
            <a:r>
              <a:rPr lang="en-US" sz="1900" dirty="0"/>
              <a:t>#include&lt;</a:t>
            </a:r>
            <a:r>
              <a:rPr lang="en-US" sz="1900" dirty="0" err="1"/>
              <a:t>iostream.h</a:t>
            </a:r>
            <a:r>
              <a:rPr lang="en-US" sz="1900" dirty="0"/>
              <a:t>&gt; </a:t>
            </a:r>
          </a:p>
          <a:p>
            <a:r>
              <a:rPr lang="en-US" sz="1900" dirty="0" smtClean="0"/>
              <a:t> </a:t>
            </a:r>
            <a:endParaRPr lang="en-US" sz="1900" dirty="0"/>
          </a:p>
          <a:p>
            <a:r>
              <a:rPr lang="en-US" sz="1900" dirty="0"/>
              <a:t>class </a:t>
            </a:r>
            <a:r>
              <a:rPr lang="en-US" sz="1900" dirty="0" err="1"/>
              <a:t>ClassA</a:t>
            </a:r>
            <a:r>
              <a:rPr lang="en-US" sz="1900" dirty="0"/>
              <a:t> </a:t>
            </a:r>
          </a:p>
          <a:p>
            <a:r>
              <a:rPr lang="en-US" sz="1900" dirty="0"/>
              <a:t>       { </a:t>
            </a:r>
          </a:p>
          <a:p>
            <a:r>
              <a:rPr lang="en-US" sz="1900" dirty="0"/>
              <a:t>              public: </a:t>
            </a:r>
          </a:p>
          <a:p>
            <a:r>
              <a:rPr lang="en-US" sz="1900" dirty="0"/>
              <a:t>              </a:t>
            </a:r>
            <a:r>
              <a:rPr lang="en-US" sz="1900" dirty="0" err="1"/>
              <a:t>int</a:t>
            </a:r>
            <a:r>
              <a:rPr lang="en-US" sz="1900" dirty="0"/>
              <a:t> a; </a:t>
            </a:r>
          </a:p>
          <a:p>
            <a:r>
              <a:rPr lang="en-US" sz="1900" dirty="0"/>
              <a:t>       }; </a:t>
            </a:r>
          </a:p>
          <a:p>
            <a:r>
              <a:rPr lang="en-US" sz="1900" dirty="0"/>
              <a:t>  </a:t>
            </a:r>
            <a:r>
              <a:rPr lang="en-US" sz="1900" dirty="0" smtClean="0"/>
              <a:t>       </a:t>
            </a:r>
            <a:r>
              <a:rPr lang="en-US" sz="1900" dirty="0"/>
              <a:t>class </a:t>
            </a:r>
            <a:r>
              <a:rPr lang="en-US" sz="1900" dirty="0" err="1"/>
              <a:t>ClassB</a:t>
            </a:r>
            <a:r>
              <a:rPr lang="en-US" sz="1900" dirty="0"/>
              <a:t> : public </a:t>
            </a:r>
            <a:r>
              <a:rPr lang="en-US" sz="1900" dirty="0" err="1"/>
              <a:t>ClassA</a:t>
            </a:r>
            <a:r>
              <a:rPr lang="en-US" sz="1900" dirty="0"/>
              <a:t> </a:t>
            </a:r>
          </a:p>
          <a:p>
            <a:r>
              <a:rPr lang="en-US" sz="1900" dirty="0"/>
              <a:t>       { </a:t>
            </a:r>
          </a:p>
          <a:p>
            <a:r>
              <a:rPr lang="en-US" sz="1900" dirty="0"/>
              <a:t>              public: </a:t>
            </a:r>
          </a:p>
          <a:p>
            <a:r>
              <a:rPr lang="en-US" sz="1900" dirty="0"/>
              <a:t>              </a:t>
            </a:r>
            <a:r>
              <a:rPr lang="en-US" sz="1900" dirty="0" err="1"/>
              <a:t>int</a:t>
            </a:r>
            <a:r>
              <a:rPr lang="en-US" sz="1900" dirty="0"/>
              <a:t> b; </a:t>
            </a:r>
          </a:p>
          <a:p>
            <a:r>
              <a:rPr lang="en-US" sz="1900" dirty="0"/>
              <a:t>       }; </a:t>
            </a:r>
          </a:p>
          <a:p>
            <a:r>
              <a:rPr lang="en-US" sz="1900" dirty="0"/>
              <a:t>       class </a:t>
            </a:r>
            <a:r>
              <a:rPr lang="en-US" sz="1900" dirty="0" err="1"/>
              <a:t>ClassC</a:t>
            </a:r>
            <a:r>
              <a:rPr lang="en-US" sz="1900" dirty="0"/>
              <a:t> : public </a:t>
            </a:r>
            <a:r>
              <a:rPr lang="en-US" sz="1900" dirty="0" err="1"/>
              <a:t>ClassA</a:t>
            </a:r>
            <a:r>
              <a:rPr lang="en-US" sz="1900" dirty="0"/>
              <a:t> </a:t>
            </a:r>
          </a:p>
          <a:p>
            <a:r>
              <a:rPr lang="en-US" sz="1900" dirty="0"/>
              <a:t>       { </a:t>
            </a:r>
          </a:p>
          <a:p>
            <a:r>
              <a:rPr lang="en-US" sz="1900" dirty="0"/>
              <a:t>              public: </a:t>
            </a:r>
          </a:p>
          <a:p>
            <a:r>
              <a:rPr lang="en-US" sz="1900" dirty="0"/>
              <a:t>              </a:t>
            </a:r>
            <a:r>
              <a:rPr lang="en-US" sz="1900" dirty="0" err="1"/>
              <a:t>int</a:t>
            </a:r>
            <a:r>
              <a:rPr lang="en-US" sz="1900" dirty="0"/>
              <a:t> c; </a:t>
            </a:r>
          </a:p>
          <a:p>
            <a:r>
              <a:rPr lang="en-US" sz="1900" dirty="0"/>
              <a:t>       }; </a:t>
            </a:r>
          </a:p>
          <a:p>
            <a:r>
              <a:rPr lang="en-US" sz="1900" dirty="0"/>
              <a:t>  </a:t>
            </a:r>
            <a:r>
              <a:rPr lang="en-US" sz="1900" dirty="0" smtClean="0"/>
              <a:t>       </a:t>
            </a:r>
            <a:r>
              <a:rPr lang="en-US" sz="1900" dirty="0"/>
              <a:t>class </a:t>
            </a:r>
            <a:r>
              <a:rPr lang="en-US" sz="1900" dirty="0" err="1"/>
              <a:t>ClassD</a:t>
            </a:r>
            <a:r>
              <a:rPr lang="en-US" sz="1900" dirty="0"/>
              <a:t> : public </a:t>
            </a:r>
            <a:r>
              <a:rPr lang="en-US" sz="1900" dirty="0" err="1"/>
              <a:t>ClassB</a:t>
            </a:r>
            <a:r>
              <a:rPr lang="en-US" sz="1900" dirty="0"/>
              <a:t>, public </a:t>
            </a:r>
            <a:r>
              <a:rPr lang="en-US" sz="1900" dirty="0" err="1"/>
              <a:t>ClassC</a:t>
            </a:r>
            <a:r>
              <a:rPr lang="en-US" sz="1900" dirty="0"/>
              <a:t> </a:t>
            </a:r>
          </a:p>
          <a:p>
            <a:r>
              <a:rPr lang="en-US" sz="1900" dirty="0"/>
              <a:t>       { </a:t>
            </a:r>
          </a:p>
          <a:p>
            <a:r>
              <a:rPr lang="en-US" sz="1900" dirty="0"/>
              <a:t>              public: </a:t>
            </a:r>
          </a:p>
          <a:p>
            <a:r>
              <a:rPr lang="en-US" sz="1900" dirty="0"/>
              <a:t>              </a:t>
            </a:r>
            <a:r>
              <a:rPr lang="en-US" sz="1900" dirty="0" err="1"/>
              <a:t>int</a:t>
            </a:r>
            <a:r>
              <a:rPr lang="en-US" sz="1900" dirty="0"/>
              <a:t> d; </a:t>
            </a:r>
          </a:p>
          <a:p>
            <a:r>
              <a:rPr lang="en-US" sz="1900" dirty="0"/>
              <a:t>       }; </a:t>
            </a:r>
          </a:p>
        </p:txBody>
      </p:sp>
    </p:spTree>
    <p:extLst>
      <p:ext uri="{BB962C8B-B14F-4D97-AF65-F5344CB8AC3E}">
        <p14:creationId xmlns="" xmlns:p14="http://schemas.microsoft.com/office/powerpoint/2010/main" val="247039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34</a:t>
            </a:fld>
            <a:endParaRPr lang="en-IN"/>
          </a:p>
        </p:txBody>
      </p:sp>
      <p:sp>
        <p:nvSpPr>
          <p:cNvPr id="3" name="Rectangle 2"/>
          <p:cNvSpPr/>
          <p:nvPr/>
        </p:nvSpPr>
        <p:spPr>
          <a:xfrm>
            <a:off x="1043608" y="113770"/>
            <a:ext cx="8100392" cy="6186309"/>
          </a:xfrm>
          <a:prstGeom prst="rect">
            <a:avLst/>
          </a:prstGeom>
        </p:spPr>
        <p:txBody>
          <a:bodyPr wrap="square">
            <a:spAutoFit/>
          </a:bodyPr>
          <a:lstStyle/>
          <a:p>
            <a:r>
              <a:rPr lang="en-US" dirty="0"/>
              <a:t> void main() </a:t>
            </a:r>
          </a:p>
          <a:p>
            <a:r>
              <a:rPr lang="en-US" dirty="0"/>
              <a:t>       { </a:t>
            </a:r>
          </a:p>
          <a:p>
            <a:r>
              <a:rPr lang="en-US" dirty="0"/>
              <a:t>  </a:t>
            </a:r>
          </a:p>
          <a:p>
            <a:r>
              <a:rPr lang="en-US" dirty="0"/>
              <a:t>              </a:t>
            </a:r>
            <a:r>
              <a:rPr lang="en-US" dirty="0" err="1"/>
              <a:t>ClassD</a:t>
            </a:r>
            <a:r>
              <a:rPr lang="en-US" dirty="0"/>
              <a:t> </a:t>
            </a:r>
            <a:r>
              <a:rPr lang="en-US" dirty="0" err="1"/>
              <a:t>obj</a:t>
            </a:r>
            <a:r>
              <a:rPr lang="en-US" dirty="0"/>
              <a:t>; </a:t>
            </a:r>
          </a:p>
          <a:p>
            <a:r>
              <a:rPr lang="en-US" dirty="0"/>
              <a:t>  </a:t>
            </a:r>
            <a:r>
              <a:rPr lang="en-US" dirty="0" smtClean="0"/>
              <a:t>              </a:t>
            </a:r>
            <a:r>
              <a:rPr lang="en-US" dirty="0"/>
              <a:t>//</a:t>
            </a:r>
            <a:r>
              <a:rPr lang="en-US" dirty="0" err="1"/>
              <a:t>obj.a</a:t>
            </a:r>
            <a:r>
              <a:rPr lang="en-US" dirty="0"/>
              <a:t> = 10;                   //Statement 1, Error </a:t>
            </a:r>
          </a:p>
          <a:p>
            <a:r>
              <a:rPr lang="en-US" dirty="0"/>
              <a:t>              //</a:t>
            </a:r>
            <a:r>
              <a:rPr lang="en-US" dirty="0" err="1"/>
              <a:t>obj.a</a:t>
            </a:r>
            <a:r>
              <a:rPr lang="en-US" dirty="0"/>
              <a:t> = 100;                 //Statement 2, Error </a:t>
            </a:r>
          </a:p>
          <a:p>
            <a:r>
              <a:rPr lang="en-US" dirty="0"/>
              <a:t>  </a:t>
            </a:r>
          </a:p>
          <a:p>
            <a:r>
              <a:rPr lang="en-US" dirty="0"/>
              <a:t>              </a:t>
            </a:r>
            <a:r>
              <a:rPr lang="en-US" dirty="0" err="1"/>
              <a:t>obj.ClassB</a:t>
            </a:r>
            <a:r>
              <a:rPr lang="en-US" dirty="0"/>
              <a:t>::a = 10;        //Statement 3 </a:t>
            </a:r>
          </a:p>
          <a:p>
            <a:r>
              <a:rPr lang="en-US" dirty="0"/>
              <a:t>              </a:t>
            </a:r>
            <a:r>
              <a:rPr lang="en-US" dirty="0" err="1"/>
              <a:t>obj.ClassC</a:t>
            </a:r>
            <a:r>
              <a:rPr lang="en-US" dirty="0"/>
              <a:t>::a = 100;      //Statement 4 </a:t>
            </a:r>
          </a:p>
          <a:p>
            <a:r>
              <a:rPr lang="en-US" dirty="0"/>
              <a:t>  </a:t>
            </a:r>
          </a:p>
          <a:p>
            <a:r>
              <a:rPr lang="en-US" dirty="0"/>
              <a:t>              </a:t>
            </a:r>
            <a:r>
              <a:rPr lang="en-US" dirty="0" err="1"/>
              <a:t>obj.b</a:t>
            </a:r>
            <a:r>
              <a:rPr lang="en-US" dirty="0"/>
              <a:t> = 20; </a:t>
            </a:r>
          </a:p>
          <a:p>
            <a:r>
              <a:rPr lang="en-US" dirty="0"/>
              <a:t>              </a:t>
            </a:r>
            <a:r>
              <a:rPr lang="en-US" dirty="0" err="1"/>
              <a:t>obj.c</a:t>
            </a:r>
            <a:r>
              <a:rPr lang="en-US" dirty="0"/>
              <a:t> = 30; </a:t>
            </a:r>
          </a:p>
          <a:p>
            <a:r>
              <a:rPr lang="en-US" dirty="0"/>
              <a:t>              </a:t>
            </a:r>
            <a:r>
              <a:rPr lang="en-US" dirty="0" err="1"/>
              <a:t>obj.d</a:t>
            </a:r>
            <a:r>
              <a:rPr lang="en-US" dirty="0"/>
              <a:t> = 40; </a:t>
            </a:r>
          </a:p>
          <a:p>
            <a:r>
              <a:rPr lang="en-US" dirty="0"/>
              <a:t>  </a:t>
            </a:r>
          </a:p>
          <a:p>
            <a:r>
              <a:rPr lang="en-US" dirty="0"/>
              <a:t>              </a:t>
            </a:r>
            <a:r>
              <a:rPr lang="en-US" dirty="0" err="1"/>
              <a:t>cout</a:t>
            </a:r>
            <a:r>
              <a:rPr lang="en-US" dirty="0"/>
              <a:t>&lt;&lt; "\n A from </a:t>
            </a:r>
            <a:r>
              <a:rPr lang="en-US" dirty="0" err="1"/>
              <a:t>ClassB</a:t>
            </a:r>
            <a:r>
              <a:rPr lang="en-US" dirty="0"/>
              <a:t>  : "&lt;&lt; </a:t>
            </a:r>
            <a:r>
              <a:rPr lang="en-US" dirty="0" err="1"/>
              <a:t>obj.ClassB</a:t>
            </a:r>
            <a:r>
              <a:rPr lang="en-US" dirty="0"/>
              <a:t>::a; </a:t>
            </a:r>
          </a:p>
          <a:p>
            <a:r>
              <a:rPr lang="en-US" dirty="0"/>
              <a:t>              </a:t>
            </a:r>
            <a:r>
              <a:rPr lang="en-US" dirty="0" err="1"/>
              <a:t>cout</a:t>
            </a:r>
            <a:r>
              <a:rPr lang="en-US" dirty="0"/>
              <a:t>&lt;&lt; "\n A from </a:t>
            </a:r>
            <a:r>
              <a:rPr lang="en-US" dirty="0" err="1"/>
              <a:t>ClassC</a:t>
            </a:r>
            <a:r>
              <a:rPr lang="en-US" dirty="0"/>
              <a:t>  : "&lt;&lt; </a:t>
            </a:r>
            <a:r>
              <a:rPr lang="en-US" dirty="0" err="1"/>
              <a:t>obj.ClassC</a:t>
            </a:r>
            <a:r>
              <a:rPr lang="en-US" dirty="0"/>
              <a:t>::a; </a:t>
            </a:r>
          </a:p>
          <a:p>
            <a:r>
              <a:rPr lang="en-US" dirty="0"/>
              <a:t>  </a:t>
            </a:r>
          </a:p>
          <a:p>
            <a:r>
              <a:rPr lang="en-US" dirty="0"/>
              <a:t>              </a:t>
            </a:r>
            <a:r>
              <a:rPr lang="en-US" dirty="0" err="1"/>
              <a:t>cout</a:t>
            </a:r>
            <a:r>
              <a:rPr lang="en-US" dirty="0"/>
              <a:t>&lt;&lt; "\n B : "&lt;&lt; </a:t>
            </a:r>
            <a:r>
              <a:rPr lang="en-US" dirty="0" err="1"/>
              <a:t>obj.b</a:t>
            </a:r>
            <a:r>
              <a:rPr lang="en-US" dirty="0"/>
              <a:t>; </a:t>
            </a:r>
          </a:p>
          <a:p>
            <a:r>
              <a:rPr lang="en-US" dirty="0"/>
              <a:t>              </a:t>
            </a:r>
            <a:r>
              <a:rPr lang="en-US" dirty="0" err="1"/>
              <a:t>cout</a:t>
            </a:r>
            <a:r>
              <a:rPr lang="en-US" dirty="0"/>
              <a:t>&lt;&lt; "\n C : "&lt;&lt; </a:t>
            </a:r>
            <a:r>
              <a:rPr lang="en-US" dirty="0" err="1"/>
              <a:t>obj.c</a:t>
            </a:r>
            <a:r>
              <a:rPr lang="en-US" dirty="0"/>
              <a:t>; </a:t>
            </a:r>
          </a:p>
          <a:p>
            <a:r>
              <a:rPr lang="en-US" dirty="0"/>
              <a:t>              </a:t>
            </a:r>
            <a:r>
              <a:rPr lang="en-US" dirty="0" err="1"/>
              <a:t>cout</a:t>
            </a:r>
            <a:r>
              <a:rPr lang="en-US" dirty="0"/>
              <a:t>&lt;&lt; "\n D : "&lt;&lt; </a:t>
            </a:r>
            <a:r>
              <a:rPr lang="en-US" dirty="0" err="1"/>
              <a:t>obj.d</a:t>
            </a:r>
            <a:r>
              <a:rPr lang="en-US" dirty="0"/>
              <a:t>; </a:t>
            </a:r>
          </a:p>
          <a:p>
            <a:r>
              <a:rPr lang="en-US" dirty="0"/>
              <a:t>  </a:t>
            </a:r>
          </a:p>
          <a:p>
            <a:r>
              <a:rPr lang="en-US" dirty="0"/>
              <a:t>       } </a:t>
            </a:r>
          </a:p>
        </p:txBody>
      </p:sp>
    </p:spTree>
    <p:extLst>
      <p:ext uri="{BB962C8B-B14F-4D97-AF65-F5344CB8AC3E}">
        <p14:creationId xmlns="" xmlns:p14="http://schemas.microsoft.com/office/powerpoint/2010/main" val="3749494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35</a:t>
            </a:fld>
            <a:endParaRPr lang="en-IN"/>
          </a:p>
        </p:txBody>
      </p:sp>
      <p:sp>
        <p:nvSpPr>
          <p:cNvPr id="4" name="Rectangle 3"/>
          <p:cNvSpPr/>
          <p:nvPr/>
        </p:nvSpPr>
        <p:spPr>
          <a:xfrm>
            <a:off x="457200" y="476672"/>
            <a:ext cx="8362601" cy="5386090"/>
          </a:xfrm>
          <a:prstGeom prst="rect">
            <a:avLst/>
          </a:prstGeom>
        </p:spPr>
        <p:txBody>
          <a:bodyPr wrap="square">
            <a:spAutoFit/>
          </a:bodyPr>
          <a:lstStyle/>
          <a:p>
            <a:pPr algn="just"/>
            <a:r>
              <a:rPr lang="en-US" sz="2000" b="1" dirty="0" smtClean="0">
                <a:latin typeface="Roboto"/>
              </a:rPr>
              <a:t>Note: </a:t>
            </a:r>
          </a:p>
          <a:p>
            <a:pPr algn="just"/>
            <a:endParaRPr lang="en-US" dirty="0">
              <a:latin typeface="Roboto"/>
            </a:endParaRPr>
          </a:p>
          <a:p>
            <a:pPr algn="just">
              <a:lnSpc>
                <a:spcPct val="150000"/>
              </a:lnSpc>
            </a:pPr>
            <a:r>
              <a:rPr lang="en-US" dirty="0" smtClean="0">
                <a:latin typeface="Roboto"/>
              </a:rPr>
              <a:t>If </a:t>
            </a:r>
            <a:r>
              <a:rPr lang="en-US" dirty="0">
                <a:latin typeface="Roboto"/>
              </a:rPr>
              <a:t>we need to access the data member a of </a:t>
            </a:r>
            <a:r>
              <a:rPr lang="en-US" dirty="0" err="1">
                <a:latin typeface="Roboto"/>
              </a:rPr>
              <a:t>ClassA</a:t>
            </a:r>
            <a:r>
              <a:rPr lang="en-US" dirty="0">
                <a:latin typeface="Roboto"/>
              </a:rPr>
              <a:t> through the object of </a:t>
            </a:r>
            <a:r>
              <a:rPr lang="en-US" dirty="0" err="1">
                <a:latin typeface="Roboto"/>
              </a:rPr>
              <a:t>ClassD</a:t>
            </a:r>
            <a:r>
              <a:rPr lang="en-US" dirty="0">
                <a:latin typeface="Roboto"/>
              </a:rPr>
              <a:t>, we must specify the path from which a will be accessed, whether it is from </a:t>
            </a:r>
            <a:r>
              <a:rPr lang="en-US" dirty="0" err="1">
                <a:latin typeface="Roboto"/>
              </a:rPr>
              <a:t>ClassB</a:t>
            </a:r>
            <a:r>
              <a:rPr lang="en-US" dirty="0">
                <a:latin typeface="Roboto"/>
              </a:rPr>
              <a:t> or </a:t>
            </a:r>
            <a:r>
              <a:rPr lang="en-US" dirty="0" err="1">
                <a:latin typeface="Roboto"/>
              </a:rPr>
              <a:t>ClassC</a:t>
            </a:r>
            <a:r>
              <a:rPr lang="en-US" dirty="0">
                <a:latin typeface="Roboto"/>
              </a:rPr>
              <a:t>, </a:t>
            </a:r>
            <a:r>
              <a:rPr lang="en-US" dirty="0" err="1">
                <a:latin typeface="Roboto"/>
              </a:rPr>
              <a:t>bco’z</a:t>
            </a:r>
            <a:r>
              <a:rPr lang="en-US" dirty="0">
                <a:latin typeface="Roboto"/>
              </a:rPr>
              <a:t> compiler can’t differentiate between two copies of </a:t>
            </a:r>
            <a:r>
              <a:rPr lang="en-US" dirty="0" err="1">
                <a:latin typeface="Roboto"/>
              </a:rPr>
              <a:t>ClassA</a:t>
            </a:r>
            <a:r>
              <a:rPr lang="en-US" dirty="0">
                <a:latin typeface="Roboto"/>
              </a:rPr>
              <a:t> in </a:t>
            </a:r>
            <a:r>
              <a:rPr lang="en-US" dirty="0" err="1">
                <a:latin typeface="Roboto"/>
              </a:rPr>
              <a:t>ClassD</a:t>
            </a:r>
            <a:r>
              <a:rPr lang="en-US" dirty="0" smtClean="0">
                <a:latin typeface="Roboto"/>
              </a:rPr>
              <a:t>.</a:t>
            </a:r>
          </a:p>
          <a:p>
            <a:pPr lvl="0" eaLnBrk="0" fontAlgn="base" hangingPunct="0">
              <a:spcBef>
                <a:spcPct val="0"/>
              </a:spcBef>
              <a:spcAft>
                <a:spcPct val="0"/>
              </a:spcAft>
            </a:pPr>
            <a:endParaRPr lang="en-US" dirty="0" smtClean="0">
              <a:latin typeface="Roboto"/>
            </a:endParaRPr>
          </a:p>
          <a:p>
            <a:pPr lvl="0" eaLnBrk="0" fontAlgn="base" hangingPunct="0">
              <a:spcBef>
                <a:spcPct val="0"/>
              </a:spcBef>
              <a:spcAft>
                <a:spcPct val="0"/>
              </a:spcAft>
            </a:pPr>
            <a:endParaRPr lang="en-US" dirty="0">
              <a:latin typeface="Roboto"/>
            </a:endParaRPr>
          </a:p>
          <a:p>
            <a:pPr lvl="0" eaLnBrk="0" fontAlgn="base" hangingPunct="0">
              <a:lnSpc>
                <a:spcPct val="150000"/>
              </a:lnSpc>
              <a:spcBef>
                <a:spcPct val="0"/>
              </a:spcBef>
              <a:spcAft>
                <a:spcPct val="0"/>
              </a:spcAft>
            </a:pPr>
            <a:r>
              <a:rPr lang="en-US" dirty="0" smtClean="0">
                <a:latin typeface="Roboto"/>
              </a:rPr>
              <a:t>There </a:t>
            </a:r>
            <a:r>
              <a:rPr lang="en-US" dirty="0">
                <a:latin typeface="Roboto"/>
              </a:rPr>
              <a:t>are 2 ways to avoid this ambiguity:</a:t>
            </a:r>
            <a:endParaRPr lang="en-US" sz="1050" dirty="0"/>
          </a:p>
          <a:p>
            <a:pPr lvl="0" eaLnBrk="0" fontAlgn="base" hangingPunct="0">
              <a:lnSpc>
                <a:spcPct val="150000"/>
              </a:lnSpc>
              <a:spcBef>
                <a:spcPct val="0"/>
              </a:spcBef>
              <a:spcAft>
                <a:spcPct val="0"/>
              </a:spcAft>
              <a:buFontTx/>
              <a:buAutoNum type="arabicPeriod"/>
            </a:pPr>
            <a:r>
              <a:rPr lang="en-US" b="1" dirty="0">
                <a:latin typeface="Roboto"/>
              </a:rPr>
              <a:t>Use scope resolution operator</a:t>
            </a:r>
          </a:p>
          <a:p>
            <a:pPr lvl="0" eaLnBrk="0" fontAlgn="base" hangingPunct="0">
              <a:lnSpc>
                <a:spcPct val="150000"/>
              </a:lnSpc>
              <a:spcBef>
                <a:spcPct val="0"/>
              </a:spcBef>
              <a:spcAft>
                <a:spcPct val="0"/>
              </a:spcAft>
              <a:buFontTx/>
              <a:buAutoNum type="arabicPeriod" startAt="2"/>
            </a:pPr>
            <a:r>
              <a:rPr lang="en-US" b="1" dirty="0">
                <a:latin typeface="Roboto"/>
              </a:rPr>
              <a:t>Use virtual base class</a:t>
            </a:r>
            <a:endParaRPr lang="en-US" dirty="0">
              <a:latin typeface="Roboto"/>
            </a:endParaRPr>
          </a:p>
          <a:p>
            <a:pPr algn="just">
              <a:lnSpc>
                <a:spcPct val="150000"/>
              </a:lnSpc>
            </a:pPr>
            <a:endParaRPr lang="en-US" dirty="0" smtClean="0">
              <a:latin typeface="Roboto"/>
            </a:endParaRPr>
          </a:p>
          <a:p>
            <a:pPr algn="just">
              <a:lnSpc>
                <a:spcPct val="150000"/>
              </a:lnSpc>
            </a:pPr>
            <a:endParaRPr lang="en-US" dirty="0">
              <a:latin typeface="Roboto"/>
            </a:endParaRPr>
          </a:p>
          <a:p>
            <a:pPr algn="just">
              <a:lnSpc>
                <a:spcPct val="150000"/>
              </a:lnSpc>
            </a:pPr>
            <a:endParaRPr lang="en-US" dirty="0"/>
          </a:p>
        </p:txBody>
      </p:sp>
      <p:sp>
        <p:nvSpPr>
          <p:cNvPr id="6"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4551263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36</a:t>
            </a:fld>
            <a:endParaRPr lang="en-IN"/>
          </a:p>
        </p:txBody>
      </p:sp>
      <p:sp>
        <p:nvSpPr>
          <p:cNvPr id="4" name="Rectangle 3"/>
          <p:cNvSpPr/>
          <p:nvPr/>
        </p:nvSpPr>
        <p:spPr>
          <a:xfrm>
            <a:off x="455253" y="332656"/>
            <a:ext cx="8365219" cy="3554819"/>
          </a:xfrm>
          <a:prstGeom prst="rect">
            <a:avLst/>
          </a:prstGeom>
        </p:spPr>
        <p:txBody>
          <a:bodyPr wrap="square">
            <a:spAutoFit/>
          </a:bodyPr>
          <a:lstStyle/>
          <a:p>
            <a:pPr>
              <a:lnSpc>
                <a:spcPct val="150000"/>
              </a:lnSpc>
            </a:pPr>
            <a:r>
              <a:rPr lang="en-US" sz="2400" b="1" dirty="0"/>
              <a:t>Avoiding ambiguity using scope resolution operator:</a:t>
            </a:r>
          </a:p>
          <a:p>
            <a:pPr>
              <a:lnSpc>
                <a:spcPct val="150000"/>
              </a:lnSpc>
            </a:pPr>
            <a:r>
              <a:rPr lang="en-US" dirty="0"/>
              <a:t>Using scope resolution operator we can manually specify the path from which data member a will be accessed, as shown in statement 3 and 4, in the above example</a:t>
            </a:r>
            <a:r>
              <a:rPr lang="en-US" dirty="0" smtClean="0"/>
              <a:t>.</a:t>
            </a:r>
          </a:p>
          <a:p>
            <a:pPr>
              <a:lnSpc>
                <a:spcPct val="150000"/>
              </a:lnSpc>
            </a:pPr>
            <a:endParaRPr lang="en-US" dirty="0" smtClean="0"/>
          </a:p>
          <a:p>
            <a:pPr>
              <a:lnSpc>
                <a:spcPct val="150000"/>
              </a:lnSpc>
            </a:pPr>
            <a:r>
              <a:rPr lang="en-US" dirty="0" err="1" smtClean="0"/>
              <a:t>obj.ClassB</a:t>
            </a:r>
            <a:r>
              <a:rPr lang="en-US" dirty="0"/>
              <a:t>::a = 10;        //Statement 3 </a:t>
            </a:r>
          </a:p>
          <a:p>
            <a:pPr>
              <a:lnSpc>
                <a:spcPct val="150000"/>
              </a:lnSpc>
            </a:pPr>
            <a:r>
              <a:rPr lang="en-US" dirty="0" err="1"/>
              <a:t>obj.ClassC</a:t>
            </a:r>
            <a:r>
              <a:rPr lang="en-US" dirty="0"/>
              <a:t>::a = 100;      //Statement 4 </a:t>
            </a:r>
            <a:endParaRPr lang="en-US" dirty="0" smtClean="0"/>
          </a:p>
          <a:p>
            <a:pPr>
              <a:lnSpc>
                <a:spcPct val="150000"/>
              </a:lnSpc>
            </a:pPr>
            <a:endParaRPr lang="en-US" dirty="0"/>
          </a:p>
          <a:p>
            <a:pPr>
              <a:lnSpc>
                <a:spcPct val="150000"/>
              </a:lnSpc>
            </a:pPr>
            <a:r>
              <a:rPr lang="en-US" dirty="0"/>
              <a:t>Note</a:t>
            </a:r>
            <a:r>
              <a:rPr lang="en-US" dirty="0" smtClean="0"/>
              <a:t>: Still</a:t>
            </a:r>
            <a:r>
              <a:rPr lang="en-US" dirty="0"/>
              <a:t>, there are two copies of </a:t>
            </a:r>
            <a:r>
              <a:rPr lang="en-US" dirty="0" err="1"/>
              <a:t>ClassA</a:t>
            </a:r>
            <a:r>
              <a:rPr lang="en-US" dirty="0"/>
              <a:t> in </a:t>
            </a:r>
            <a:r>
              <a:rPr lang="en-US" dirty="0" err="1"/>
              <a:t>ClassD</a:t>
            </a:r>
            <a:r>
              <a:rPr lang="en-US" dirty="0"/>
              <a:t>.</a:t>
            </a:r>
          </a:p>
        </p:txBody>
      </p:sp>
    </p:spTree>
    <p:extLst>
      <p:ext uri="{BB962C8B-B14F-4D97-AF65-F5344CB8AC3E}">
        <p14:creationId xmlns="" xmlns:p14="http://schemas.microsoft.com/office/powerpoint/2010/main" val="30289095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37</a:t>
            </a:fld>
            <a:endParaRPr lang="en-IN"/>
          </a:p>
        </p:txBody>
      </p:sp>
      <p:sp>
        <p:nvSpPr>
          <p:cNvPr id="3" name="Rectangle 2"/>
          <p:cNvSpPr/>
          <p:nvPr/>
        </p:nvSpPr>
        <p:spPr>
          <a:xfrm>
            <a:off x="251520" y="-27384"/>
            <a:ext cx="8712968" cy="1755737"/>
          </a:xfrm>
          <a:prstGeom prst="rect">
            <a:avLst/>
          </a:prstGeom>
        </p:spPr>
        <p:txBody>
          <a:bodyPr wrap="square">
            <a:spAutoFit/>
          </a:bodyPr>
          <a:lstStyle/>
          <a:p>
            <a:pPr>
              <a:lnSpc>
                <a:spcPct val="150000"/>
              </a:lnSpc>
            </a:pPr>
            <a:r>
              <a:rPr lang="en-US" sz="2000" b="1" dirty="0" smtClean="0">
                <a:latin typeface="Roboto"/>
              </a:rPr>
              <a:t>A </a:t>
            </a:r>
            <a:r>
              <a:rPr lang="en-US" sz="2000" b="1" dirty="0">
                <a:latin typeface="Roboto"/>
              </a:rPr>
              <a:t>special case of hybrid inheritance : Multipath </a:t>
            </a:r>
            <a:r>
              <a:rPr lang="en-US" sz="2000" b="1" dirty="0" smtClean="0">
                <a:latin typeface="Roboto"/>
              </a:rPr>
              <a:t>inheritance</a:t>
            </a:r>
            <a:r>
              <a:rPr lang="en-US" dirty="0"/>
              <a:t/>
            </a:r>
            <a:br>
              <a:rPr lang="en-US" dirty="0"/>
            </a:br>
            <a:r>
              <a:rPr lang="en-US" dirty="0" smtClean="0">
                <a:latin typeface="Roboto"/>
              </a:rPr>
              <a:t>A derived class with two base classes and these two base classes have one common base class is called multipath inheritance. An ambiguity can arise in this type of inheritance.</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2771800" y="1340768"/>
            <a:ext cx="3228975" cy="4968552"/>
          </a:xfrm>
          <a:prstGeom prst="rect">
            <a:avLst/>
          </a:prstGeom>
          <a:noFill/>
          <a:ln w="9525">
            <a:noFill/>
            <a:miter lim="800000"/>
            <a:headEnd/>
            <a:tailEnd/>
          </a:ln>
        </p:spPr>
      </p:pic>
    </p:spTree>
    <p:extLst>
      <p:ext uri="{BB962C8B-B14F-4D97-AF65-F5344CB8AC3E}">
        <p14:creationId xmlns="" xmlns:p14="http://schemas.microsoft.com/office/powerpoint/2010/main" val="16330741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38</a:t>
            </a:fld>
            <a:endParaRPr lang="en-IN"/>
          </a:p>
        </p:txBody>
      </p:sp>
      <p:sp>
        <p:nvSpPr>
          <p:cNvPr id="4" name="Rectangle 3"/>
          <p:cNvSpPr/>
          <p:nvPr/>
        </p:nvSpPr>
        <p:spPr>
          <a:xfrm>
            <a:off x="457200" y="476672"/>
            <a:ext cx="8362601" cy="5386090"/>
          </a:xfrm>
          <a:prstGeom prst="rect">
            <a:avLst/>
          </a:prstGeom>
        </p:spPr>
        <p:txBody>
          <a:bodyPr wrap="square">
            <a:spAutoFit/>
          </a:bodyPr>
          <a:lstStyle/>
          <a:p>
            <a:pPr algn="just"/>
            <a:r>
              <a:rPr lang="en-US" sz="2000" b="1" dirty="0" smtClean="0">
                <a:latin typeface="Roboto"/>
              </a:rPr>
              <a:t>Note: </a:t>
            </a:r>
          </a:p>
          <a:p>
            <a:pPr algn="just"/>
            <a:endParaRPr lang="en-US" dirty="0">
              <a:latin typeface="Roboto"/>
            </a:endParaRPr>
          </a:p>
          <a:p>
            <a:pPr algn="just">
              <a:lnSpc>
                <a:spcPct val="150000"/>
              </a:lnSpc>
            </a:pPr>
            <a:r>
              <a:rPr lang="en-US" dirty="0" smtClean="0">
                <a:latin typeface="Roboto"/>
              </a:rPr>
              <a:t>If </a:t>
            </a:r>
            <a:r>
              <a:rPr lang="en-US" dirty="0">
                <a:latin typeface="Roboto"/>
              </a:rPr>
              <a:t>we need to access the data member a of </a:t>
            </a:r>
            <a:r>
              <a:rPr lang="en-US" dirty="0" err="1">
                <a:latin typeface="Roboto"/>
              </a:rPr>
              <a:t>ClassA</a:t>
            </a:r>
            <a:r>
              <a:rPr lang="en-US" dirty="0">
                <a:latin typeface="Roboto"/>
              </a:rPr>
              <a:t> through the object of </a:t>
            </a:r>
            <a:r>
              <a:rPr lang="en-US" dirty="0" err="1">
                <a:latin typeface="Roboto"/>
              </a:rPr>
              <a:t>ClassD</a:t>
            </a:r>
            <a:r>
              <a:rPr lang="en-US" dirty="0">
                <a:latin typeface="Roboto"/>
              </a:rPr>
              <a:t>, we must specify the path from which a will be accessed, whether it is from </a:t>
            </a:r>
            <a:r>
              <a:rPr lang="en-US" dirty="0" err="1">
                <a:latin typeface="Roboto"/>
              </a:rPr>
              <a:t>ClassB</a:t>
            </a:r>
            <a:r>
              <a:rPr lang="en-US" dirty="0">
                <a:latin typeface="Roboto"/>
              </a:rPr>
              <a:t> or </a:t>
            </a:r>
            <a:r>
              <a:rPr lang="en-US" dirty="0" err="1">
                <a:latin typeface="Roboto"/>
              </a:rPr>
              <a:t>ClassC</a:t>
            </a:r>
            <a:r>
              <a:rPr lang="en-US" dirty="0">
                <a:latin typeface="Roboto"/>
              </a:rPr>
              <a:t>, </a:t>
            </a:r>
            <a:r>
              <a:rPr lang="en-US" dirty="0" err="1">
                <a:latin typeface="Roboto"/>
              </a:rPr>
              <a:t>bco’z</a:t>
            </a:r>
            <a:r>
              <a:rPr lang="en-US" dirty="0">
                <a:latin typeface="Roboto"/>
              </a:rPr>
              <a:t> compiler can’t differentiate between two copies of </a:t>
            </a:r>
            <a:r>
              <a:rPr lang="en-US" dirty="0" err="1">
                <a:latin typeface="Roboto"/>
              </a:rPr>
              <a:t>ClassA</a:t>
            </a:r>
            <a:r>
              <a:rPr lang="en-US" dirty="0">
                <a:latin typeface="Roboto"/>
              </a:rPr>
              <a:t> in </a:t>
            </a:r>
            <a:r>
              <a:rPr lang="en-US" dirty="0" err="1">
                <a:latin typeface="Roboto"/>
              </a:rPr>
              <a:t>ClassD</a:t>
            </a:r>
            <a:r>
              <a:rPr lang="en-US" dirty="0" smtClean="0">
                <a:latin typeface="Roboto"/>
              </a:rPr>
              <a:t>.</a:t>
            </a:r>
          </a:p>
          <a:p>
            <a:pPr lvl="0" eaLnBrk="0" fontAlgn="base" hangingPunct="0">
              <a:spcBef>
                <a:spcPct val="0"/>
              </a:spcBef>
              <a:spcAft>
                <a:spcPct val="0"/>
              </a:spcAft>
            </a:pPr>
            <a:endParaRPr lang="en-US" dirty="0" smtClean="0">
              <a:latin typeface="Roboto"/>
            </a:endParaRPr>
          </a:p>
          <a:p>
            <a:pPr lvl="0" eaLnBrk="0" fontAlgn="base" hangingPunct="0">
              <a:spcBef>
                <a:spcPct val="0"/>
              </a:spcBef>
              <a:spcAft>
                <a:spcPct val="0"/>
              </a:spcAft>
            </a:pPr>
            <a:endParaRPr lang="en-US" dirty="0">
              <a:latin typeface="Roboto"/>
            </a:endParaRPr>
          </a:p>
          <a:p>
            <a:pPr lvl="0" eaLnBrk="0" fontAlgn="base" hangingPunct="0">
              <a:lnSpc>
                <a:spcPct val="150000"/>
              </a:lnSpc>
              <a:spcBef>
                <a:spcPct val="0"/>
              </a:spcBef>
              <a:spcAft>
                <a:spcPct val="0"/>
              </a:spcAft>
            </a:pPr>
            <a:r>
              <a:rPr lang="en-US" dirty="0" smtClean="0">
                <a:latin typeface="Roboto"/>
              </a:rPr>
              <a:t>There </a:t>
            </a:r>
            <a:r>
              <a:rPr lang="en-US" dirty="0">
                <a:latin typeface="Roboto"/>
              </a:rPr>
              <a:t>are 2 ways to avoid this ambiguity:</a:t>
            </a:r>
            <a:endParaRPr lang="en-US" sz="1050" dirty="0"/>
          </a:p>
          <a:p>
            <a:pPr lvl="0" eaLnBrk="0" fontAlgn="base" hangingPunct="0">
              <a:lnSpc>
                <a:spcPct val="150000"/>
              </a:lnSpc>
              <a:spcBef>
                <a:spcPct val="0"/>
              </a:spcBef>
              <a:spcAft>
                <a:spcPct val="0"/>
              </a:spcAft>
              <a:buFontTx/>
              <a:buAutoNum type="arabicPeriod"/>
            </a:pPr>
            <a:r>
              <a:rPr lang="en-US" b="1" dirty="0">
                <a:latin typeface="Roboto"/>
              </a:rPr>
              <a:t>Use scope resolution operator</a:t>
            </a:r>
          </a:p>
          <a:p>
            <a:pPr lvl="0" eaLnBrk="0" fontAlgn="base" hangingPunct="0">
              <a:lnSpc>
                <a:spcPct val="150000"/>
              </a:lnSpc>
              <a:spcBef>
                <a:spcPct val="0"/>
              </a:spcBef>
              <a:spcAft>
                <a:spcPct val="0"/>
              </a:spcAft>
              <a:buFontTx/>
              <a:buAutoNum type="arabicPeriod" startAt="2"/>
            </a:pPr>
            <a:r>
              <a:rPr lang="en-US" b="1" dirty="0">
                <a:latin typeface="Roboto"/>
              </a:rPr>
              <a:t>Use virtual base class</a:t>
            </a:r>
            <a:endParaRPr lang="en-US" dirty="0">
              <a:latin typeface="Roboto"/>
            </a:endParaRPr>
          </a:p>
          <a:p>
            <a:pPr algn="just">
              <a:lnSpc>
                <a:spcPct val="150000"/>
              </a:lnSpc>
            </a:pPr>
            <a:endParaRPr lang="en-US" dirty="0" smtClean="0">
              <a:latin typeface="Roboto"/>
            </a:endParaRPr>
          </a:p>
          <a:p>
            <a:pPr algn="just">
              <a:lnSpc>
                <a:spcPct val="150000"/>
              </a:lnSpc>
            </a:pPr>
            <a:endParaRPr lang="en-US" dirty="0">
              <a:latin typeface="Roboto"/>
            </a:endParaRPr>
          </a:p>
          <a:p>
            <a:pPr algn="just">
              <a:lnSpc>
                <a:spcPct val="150000"/>
              </a:lnSpc>
            </a:pPr>
            <a:endParaRPr lang="en-US" dirty="0"/>
          </a:p>
        </p:txBody>
      </p:sp>
      <p:sp>
        <p:nvSpPr>
          <p:cNvPr id="6"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4551263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39</a:t>
            </a:fld>
            <a:endParaRPr lang="en-IN"/>
          </a:p>
        </p:txBody>
      </p:sp>
      <p:sp>
        <p:nvSpPr>
          <p:cNvPr id="10" name="TextBox 9"/>
          <p:cNvSpPr txBox="1"/>
          <p:nvPr/>
        </p:nvSpPr>
        <p:spPr>
          <a:xfrm>
            <a:off x="467544" y="0"/>
            <a:ext cx="8424936" cy="754694"/>
          </a:xfrm>
          <a:prstGeom prst="rect">
            <a:avLst/>
          </a:prstGeom>
          <a:noFill/>
        </p:spPr>
        <p:txBody>
          <a:bodyPr wrap="square" rtlCol="0">
            <a:spAutoFit/>
          </a:bodyPr>
          <a:lstStyle/>
          <a:p>
            <a:pPr algn="ctr">
              <a:lnSpc>
                <a:spcPct val="150000"/>
              </a:lnSpc>
            </a:pPr>
            <a:r>
              <a:rPr lang="en-US" sz="3200" b="1" dirty="0" smtClean="0"/>
              <a:t>Virtual Base Class</a:t>
            </a:r>
            <a:endParaRPr lang="en-IN" sz="3200" b="1" dirty="0"/>
          </a:p>
        </p:txBody>
      </p:sp>
      <p:sp>
        <p:nvSpPr>
          <p:cNvPr id="9" name="TextBox 8"/>
          <p:cNvSpPr txBox="1"/>
          <p:nvPr/>
        </p:nvSpPr>
        <p:spPr>
          <a:xfrm>
            <a:off x="251520" y="836712"/>
            <a:ext cx="8892480" cy="1561581"/>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IN" sz="2200" b="1" dirty="0" smtClean="0"/>
              <a:t>How to resolve this issue?</a:t>
            </a:r>
            <a:r>
              <a:rPr lang="en-IN" sz="2200" dirty="0" smtClean="0"/>
              <a:t/>
            </a:r>
            <a:br>
              <a:rPr lang="en-IN" sz="2200" dirty="0" smtClean="0"/>
            </a:br>
            <a:r>
              <a:rPr lang="en-IN" sz="2200" dirty="0" smtClean="0"/>
              <a:t>To resolve this ambiguity when class </a:t>
            </a:r>
            <a:r>
              <a:rPr lang="en-IN" sz="2200" b="1" dirty="0" smtClean="0"/>
              <a:t>A</a:t>
            </a:r>
            <a:r>
              <a:rPr lang="en-IN" sz="2200" dirty="0" smtClean="0"/>
              <a:t> is inherited in both class </a:t>
            </a:r>
            <a:r>
              <a:rPr lang="en-IN" sz="2200" b="1" dirty="0" smtClean="0"/>
              <a:t>B</a:t>
            </a:r>
            <a:r>
              <a:rPr lang="en-IN" sz="2200" dirty="0" smtClean="0"/>
              <a:t> and class </a:t>
            </a:r>
            <a:r>
              <a:rPr lang="en-IN" sz="2200" b="1" dirty="0" smtClean="0"/>
              <a:t>C</a:t>
            </a:r>
            <a:r>
              <a:rPr lang="en-IN" sz="2200" dirty="0" smtClean="0"/>
              <a:t>, it is declared as </a:t>
            </a:r>
            <a:r>
              <a:rPr lang="en-IN" sz="2200" b="1" dirty="0" smtClean="0"/>
              <a:t>virtual base class</a:t>
            </a:r>
            <a:r>
              <a:rPr lang="en-IN" sz="2200" dirty="0" smtClean="0"/>
              <a:t> by placing a keyword </a:t>
            </a:r>
            <a:r>
              <a:rPr lang="en-IN" sz="2200" b="1" dirty="0" smtClean="0"/>
              <a:t>virtual</a:t>
            </a:r>
            <a:r>
              <a:rPr lang="en-IN" sz="2200" dirty="0" smtClean="0"/>
              <a:t> as :</a:t>
            </a:r>
            <a:endParaRPr lang="en-US" sz="2200" dirty="0">
              <a:latin typeface="Times New Roman" panose="02020603050405020304" pitchFamily="18" charset="0"/>
              <a:cs typeface="Times New Roman" panose="02020603050405020304" pitchFamily="18" charset="0"/>
            </a:endParaRPr>
          </a:p>
        </p:txBody>
      </p:sp>
      <p:sp>
        <p:nvSpPr>
          <p:cNvPr id="11" name="Rectangle 10"/>
          <p:cNvSpPr/>
          <p:nvPr/>
        </p:nvSpPr>
        <p:spPr>
          <a:xfrm>
            <a:off x="899592" y="2636912"/>
            <a:ext cx="4572000" cy="3416320"/>
          </a:xfrm>
          <a:prstGeom prst="rect">
            <a:avLst/>
          </a:prstGeom>
        </p:spPr>
        <p:txBody>
          <a:bodyPr>
            <a:spAutoFit/>
          </a:bodyPr>
          <a:lstStyle/>
          <a:p>
            <a:r>
              <a:rPr lang="en-IN" sz="2400" dirty="0" smtClean="0"/>
              <a:t>Syntax :</a:t>
            </a:r>
          </a:p>
          <a:p>
            <a:r>
              <a:rPr lang="en-IN" sz="2400" dirty="0" smtClean="0"/>
              <a:t>class B : virtual public A </a:t>
            </a:r>
          </a:p>
          <a:p>
            <a:r>
              <a:rPr lang="en-IN" sz="2400" dirty="0" smtClean="0"/>
              <a:t>{</a:t>
            </a:r>
          </a:p>
          <a:p>
            <a:r>
              <a:rPr lang="en-IN" sz="2400" dirty="0" smtClean="0"/>
              <a:t>};</a:t>
            </a:r>
          </a:p>
          <a:p>
            <a:endParaRPr lang="en-IN" sz="2400" dirty="0" smtClean="0"/>
          </a:p>
          <a:p>
            <a:r>
              <a:rPr lang="en-IN" sz="2400" dirty="0" smtClean="0"/>
              <a:t>Syntax 2:</a:t>
            </a:r>
          </a:p>
          <a:p>
            <a:r>
              <a:rPr lang="en-IN" sz="2400" dirty="0" smtClean="0"/>
              <a:t>class C : public virtual A</a:t>
            </a:r>
          </a:p>
          <a:p>
            <a:r>
              <a:rPr lang="en-IN" sz="2400" dirty="0" smtClean="0"/>
              <a:t>{</a:t>
            </a:r>
          </a:p>
          <a:p>
            <a:r>
              <a:rPr lang="en-IN" sz="2400" dirty="0" smtClean="0"/>
              <a:t>};</a:t>
            </a:r>
            <a:endParaRPr lang="en-IN" sz="2400" dirty="0"/>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851920" y="6381328"/>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a:t>
            </a:fld>
            <a:endParaRPr lang="en-IN"/>
          </a:p>
        </p:txBody>
      </p:sp>
      <p:sp>
        <p:nvSpPr>
          <p:cNvPr id="9" name="TextBox 8"/>
          <p:cNvSpPr txBox="1"/>
          <p:nvPr/>
        </p:nvSpPr>
        <p:spPr>
          <a:xfrm>
            <a:off x="827584" y="692696"/>
            <a:ext cx="7632848" cy="4031873"/>
          </a:xfrm>
          <a:prstGeom prst="rect">
            <a:avLst/>
          </a:prstGeom>
          <a:noFill/>
        </p:spPr>
        <p:txBody>
          <a:bodyPr wrap="square" rtlCol="0">
            <a:spAutoFit/>
          </a:bodyPr>
          <a:lstStyle/>
          <a:p>
            <a:r>
              <a:rPr lang="en-US" sz="3200" b="1" dirty="0" smtClean="0"/>
              <a:t>Topics to be covered under UNIT 3</a:t>
            </a:r>
            <a:endParaRPr lang="en-IN" sz="3200" b="1" dirty="0" smtClean="0"/>
          </a:p>
          <a:p>
            <a:endParaRPr lang="en-IN" sz="2800" dirty="0" smtClean="0"/>
          </a:p>
          <a:p>
            <a:pPr>
              <a:buFont typeface="Arial" pitchFamily="34" charset="0"/>
              <a:buChar char="•"/>
            </a:pPr>
            <a:r>
              <a:rPr lang="en-IN" sz="2800" dirty="0" smtClean="0"/>
              <a:t>Inheritance</a:t>
            </a:r>
          </a:p>
          <a:p>
            <a:pPr>
              <a:buFont typeface="Arial" pitchFamily="34" charset="0"/>
              <a:buChar char="•"/>
            </a:pPr>
            <a:r>
              <a:rPr lang="en-IN" sz="2800" dirty="0" smtClean="0"/>
              <a:t>Types of inheritance</a:t>
            </a:r>
          </a:p>
          <a:p>
            <a:pPr>
              <a:buFont typeface="Arial" pitchFamily="34" charset="0"/>
              <a:buChar char="•"/>
            </a:pPr>
            <a:r>
              <a:rPr lang="en-IN" sz="2800" dirty="0" smtClean="0"/>
              <a:t> Multiple inheritance</a:t>
            </a:r>
          </a:p>
          <a:p>
            <a:pPr>
              <a:buFont typeface="Arial" pitchFamily="34" charset="0"/>
              <a:buChar char="•"/>
            </a:pPr>
            <a:r>
              <a:rPr lang="en-IN" sz="2800" dirty="0" smtClean="0"/>
              <a:t> Virtual base class</a:t>
            </a:r>
          </a:p>
          <a:p>
            <a:pPr>
              <a:buFont typeface="Arial" pitchFamily="34" charset="0"/>
              <a:buChar char="•"/>
            </a:pPr>
            <a:r>
              <a:rPr lang="en-IN" sz="2800" dirty="0" smtClean="0"/>
              <a:t>Function overriding </a:t>
            </a:r>
          </a:p>
          <a:p>
            <a:pPr>
              <a:buFont typeface="Arial" pitchFamily="34" charset="0"/>
              <a:buChar char="•"/>
            </a:pPr>
            <a:r>
              <a:rPr lang="en-IN" sz="2800" dirty="0" smtClean="0"/>
              <a:t>Abstract class and pure virtual function</a:t>
            </a:r>
            <a:endParaRPr lang="en-IN" sz="2800" dirty="0" smtClean="0">
              <a:solidFill>
                <a:srgbClr val="FF0000"/>
              </a:solidFill>
            </a:endParaRPr>
          </a:p>
          <a:p>
            <a:endParaRPr lang="en-IN" sz="2800"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40</a:t>
            </a:fld>
            <a:endParaRPr lang="en-IN"/>
          </a:p>
        </p:txBody>
      </p:sp>
      <p:sp>
        <p:nvSpPr>
          <p:cNvPr id="13" name="Rectangle 12"/>
          <p:cNvSpPr/>
          <p:nvPr/>
        </p:nvSpPr>
        <p:spPr>
          <a:xfrm>
            <a:off x="1709936" y="44624"/>
            <a:ext cx="6102424" cy="6247864"/>
          </a:xfrm>
          <a:prstGeom prst="rect">
            <a:avLst/>
          </a:prstGeom>
        </p:spPr>
        <p:txBody>
          <a:bodyPr wrap="square">
            <a:spAutoFit/>
          </a:bodyPr>
          <a:lstStyle/>
          <a:p>
            <a:r>
              <a:rPr lang="en-IN" sz="2000" dirty="0" smtClean="0"/>
              <a:t>#include &lt;</a:t>
            </a:r>
            <a:r>
              <a:rPr lang="en-IN" sz="2000" dirty="0" err="1" smtClean="0"/>
              <a:t>iostream.h</a:t>
            </a:r>
            <a:r>
              <a:rPr lang="en-IN" sz="2000" dirty="0" smtClean="0"/>
              <a:t>&gt; </a:t>
            </a:r>
          </a:p>
          <a:p>
            <a:r>
              <a:rPr lang="en-IN" sz="2000" dirty="0" smtClean="0"/>
              <a:t>  class A { </a:t>
            </a:r>
          </a:p>
          <a:p>
            <a:r>
              <a:rPr lang="en-IN" sz="2000" dirty="0" smtClean="0"/>
              <a:t>public: </a:t>
            </a:r>
          </a:p>
          <a:p>
            <a:r>
              <a:rPr lang="en-IN" sz="2000" dirty="0" smtClean="0"/>
              <a:t>    void show() </a:t>
            </a:r>
          </a:p>
          <a:p>
            <a:r>
              <a:rPr lang="en-IN" sz="2000" dirty="0" smtClean="0"/>
              <a:t>    { </a:t>
            </a:r>
          </a:p>
          <a:p>
            <a:r>
              <a:rPr lang="en-IN" sz="2000" dirty="0" smtClean="0"/>
              <a:t>        </a:t>
            </a:r>
            <a:r>
              <a:rPr lang="en-IN" sz="2000" dirty="0" err="1" smtClean="0"/>
              <a:t>cout</a:t>
            </a:r>
            <a:r>
              <a:rPr lang="en-IN" sz="2000" dirty="0" smtClean="0"/>
              <a:t> &lt;&lt; "Hello from A \n"; </a:t>
            </a:r>
          </a:p>
          <a:p>
            <a:r>
              <a:rPr lang="en-IN" sz="2000" dirty="0" smtClean="0"/>
              <a:t>    } </a:t>
            </a:r>
          </a:p>
          <a:p>
            <a:r>
              <a:rPr lang="en-IN" sz="2000" dirty="0" smtClean="0"/>
              <a:t>}; </a:t>
            </a:r>
          </a:p>
          <a:p>
            <a:r>
              <a:rPr lang="en-IN" sz="2000" dirty="0" smtClean="0"/>
              <a:t>  class B : public virtual A { </a:t>
            </a:r>
          </a:p>
          <a:p>
            <a:r>
              <a:rPr lang="en-IN" sz="2000" dirty="0" smtClean="0"/>
              <a:t>}; </a:t>
            </a:r>
          </a:p>
          <a:p>
            <a:r>
              <a:rPr lang="en-IN" sz="2000" dirty="0" smtClean="0"/>
              <a:t>  class C : public virtual A { </a:t>
            </a:r>
          </a:p>
          <a:p>
            <a:r>
              <a:rPr lang="en-IN" sz="2000" dirty="0" smtClean="0"/>
              <a:t>}; </a:t>
            </a:r>
          </a:p>
          <a:p>
            <a:r>
              <a:rPr lang="en-IN" sz="2000" dirty="0" smtClean="0"/>
              <a:t>  class D : public B, public C { </a:t>
            </a:r>
          </a:p>
          <a:p>
            <a:r>
              <a:rPr lang="en-IN" sz="2000" dirty="0" smtClean="0"/>
              <a:t>}; </a:t>
            </a:r>
          </a:p>
          <a:p>
            <a:r>
              <a:rPr lang="en-IN" sz="2000" dirty="0" smtClean="0"/>
              <a:t>  </a:t>
            </a:r>
          </a:p>
          <a:p>
            <a:r>
              <a:rPr lang="en-IN" sz="2000" dirty="0" smtClean="0"/>
              <a:t>int main() </a:t>
            </a:r>
          </a:p>
          <a:p>
            <a:r>
              <a:rPr lang="en-IN" sz="2000" dirty="0" smtClean="0"/>
              <a:t>{ </a:t>
            </a:r>
          </a:p>
          <a:p>
            <a:r>
              <a:rPr lang="en-IN" sz="2000" dirty="0" smtClean="0"/>
              <a:t>    D object; </a:t>
            </a:r>
          </a:p>
          <a:p>
            <a:r>
              <a:rPr lang="en-IN" sz="2000" dirty="0" smtClean="0"/>
              <a:t>    </a:t>
            </a:r>
            <a:r>
              <a:rPr lang="en-IN" sz="2000" dirty="0" err="1" smtClean="0"/>
              <a:t>object.show</a:t>
            </a:r>
            <a:r>
              <a:rPr lang="en-IN" sz="2000" dirty="0" smtClean="0"/>
              <a:t>(); </a:t>
            </a:r>
          </a:p>
          <a:p>
            <a:r>
              <a:rPr lang="en-IN" sz="2000" dirty="0" smtClean="0"/>
              <a:t>} </a:t>
            </a:r>
            <a:endParaRPr lang="en-IN" sz="2000" dirty="0"/>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41</a:t>
            </a:fld>
            <a:endParaRPr lang="en-IN"/>
          </a:p>
        </p:txBody>
      </p:sp>
      <p:sp>
        <p:nvSpPr>
          <p:cNvPr id="10" name="Rectangle 9"/>
          <p:cNvSpPr/>
          <p:nvPr/>
        </p:nvSpPr>
        <p:spPr>
          <a:xfrm>
            <a:off x="251520" y="-48002"/>
            <a:ext cx="8712968" cy="1141146"/>
          </a:xfrm>
          <a:prstGeom prst="rect">
            <a:avLst/>
          </a:prstGeom>
        </p:spPr>
        <p:txBody>
          <a:bodyPr wrap="square">
            <a:spAutoFit/>
          </a:bodyPr>
          <a:lstStyle/>
          <a:p>
            <a:pPr algn="just">
              <a:lnSpc>
                <a:spcPct val="150000"/>
              </a:lnSpc>
              <a:buFont typeface="Arial" pitchFamily="34" charset="0"/>
              <a:buChar char="•"/>
            </a:pPr>
            <a:r>
              <a:rPr lang="en-IN" sz="2400" dirty="0" smtClean="0"/>
              <a:t>The virtual base class is used when a derived class has multiple copies of the base class.</a:t>
            </a:r>
            <a:endParaRPr lang="en-US" b="0" i="0" dirty="0">
              <a:solidFill>
                <a:srgbClr val="161616"/>
              </a:solidFill>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3779912" y="1484784"/>
            <a:ext cx="20882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Student</a:t>
            </a:r>
            <a:endParaRPr lang="en-IN" dirty="0">
              <a:solidFill>
                <a:schemeClr val="tx1"/>
              </a:solidFill>
            </a:endParaRPr>
          </a:p>
        </p:txBody>
      </p:sp>
      <p:sp>
        <p:nvSpPr>
          <p:cNvPr id="13" name="Rectangle 12"/>
          <p:cNvSpPr/>
          <p:nvPr/>
        </p:nvSpPr>
        <p:spPr>
          <a:xfrm>
            <a:off x="1835696" y="3140968"/>
            <a:ext cx="1944216"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Sports</a:t>
            </a:r>
            <a:endParaRPr lang="en-IN" dirty="0">
              <a:solidFill>
                <a:schemeClr val="tx1"/>
              </a:solidFill>
            </a:endParaRPr>
          </a:p>
        </p:txBody>
      </p:sp>
      <p:sp>
        <p:nvSpPr>
          <p:cNvPr id="14" name="Rectangle 13"/>
          <p:cNvSpPr/>
          <p:nvPr/>
        </p:nvSpPr>
        <p:spPr>
          <a:xfrm>
            <a:off x="6156176" y="3140968"/>
            <a:ext cx="1872208"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Test</a:t>
            </a:r>
            <a:endParaRPr lang="en-IN" dirty="0">
              <a:solidFill>
                <a:schemeClr val="tx1"/>
              </a:solidFill>
            </a:endParaRPr>
          </a:p>
        </p:txBody>
      </p:sp>
      <p:sp>
        <p:nvSpPr>
          <p:cNvPr id="15" name="Rectangle 14"/>
          <p:cNvSpPr/>
          <p:nvPr/>
        </p:nvSpPr>
        <p:spPr>
          <a:xfrm>
            <a:off x="3995936" y="5085184"/>
            <a:ext cx="201622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Result</a:t>
            </a:r>
            <a:endParaRPr lang="en-IN" dirty="0">
              <a:solidFill>
                <a:schemeClr val="tx1"/>
              </a:solidFill>
            </a:endParaRPr>
          </a:p>
        </p:txBody>
      </p:sp>
      <p:cxnSp>
        <p:nvCxnSpPr>
          <p:cNvPr id="17" name="Straight Arrow Connector 16"/>
          <p:cNvCxnSpPr>
            <a:stCxn id="13" idx="0"/>
            <a:endCxn id="11" idx="2"/>
          </p:cNvCxnSpPr>
          <p:nvPr/>
        </p:nvCxnSpPr>
        <p:spPr>
          <a:xfrm flipV="1">
            <a:off x="2807804" y="2060848"/>
            <a:ext cx="201622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0"/>
            <a:endCxn id="11" idx="2"/>
          </p:cNvCxnSpPr>
          <p:nvPr/>
        </p:nvCxnSpPr>
        <p:spPr>
          <a:xfrm flipH="1" flipV="1">
            <a:off x="4824028" y="2060848"/>
            <a:ext cx="2268252"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5" idx="0"/>
            <a:endCxn id="13" idx="2"/>
          </p:cNvCxnSpPr>
          <p:nvPr/>
        </p:nvCxnSpPr>
        <p:spPr>
          <a:xfrm flipH="1" flipV="1">
            <a:off x="2807804" y="3861048"/>
            <a:ext cx="2196244"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0"/>
            <a:endCxn id="14" idx="2"/>
          </p:cNvCxnSpPr>
          <p:nvPr/>
        </p:nvCxnSpPr>
        <p:spPr>
          <a:xfrm flipV="1">
            <a:off x="5004048" y="3861048"/>
            <a:ext cx="208823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42</a:t>
            </a:fld>
            <a:endParaRPr lang="en-IN"/>
          </a:p>
        </p:txBody>
      </p:sp>
      <p:sp>
        <p:nvSpPr>
          <p:cNvPr id="11" name="Rectangle 10"/>
          <p:cNvSpPr/>
          <p:nvPr/>
        </p:nvSpPr>
        <p:spPr>
          <a:xfrm>
            <a:off x="1187624" y="404664"/>
            <a:ext cx="6768752" cy="5847755"/>
          </a:xfrm>
          <a:prstGeom prst="rect">
            <a:avLst/>
          </a:prstGeom>
        </p:spPr>
        <p:txBody>
          <a:bodyPr wrap="square">
            <a:spAutoFit/>
          </a:bodyPr>
          <a:lstStyle/>
          <a:p>
            <a:r>
              <a:rPr lang="en-IN" sz="2200" dirty="0" smtClean="0"/>
              <a:t>#include&lt;</a:t>
            </a:r>
            <a:r>
              <a:rPr lang="en-IN" sz="2200" dirty="0" err="1" smtClean="0"/>
              <a:t>iostream.h</a:t>
            </a:r>
            <a:r>
              <a:rPr lang="en-IN" sz="2200" dirty="0" smtClean="0"/>
              <a:t>&gt;</a:t>
            </a:r>
          </a:p>
          <a:p>
            <a:r>
              <a:rPr lang="en-IN" sz="2200" dirty="0" smtClean="0"/>
              <a:t>#include&lt;</a:t>
            </a:r>
            <a:r>
              <a:rPr lang="en-IN" sz="2200" dirty="0" err="1" smtClean="0"/>
              <a:t>conio.h</a:t>
            </a:r>
            <a:r>
              <a:rPr lang="en-IN" sz="2200" dirty="0" smtClean="0"/>
              <a:t>&gt;</a:t>
            </a:r>
          </a:p>
          <a:p>
            <a:endParaRPr lang="en-IN" sz="2200" dirty="0" smtClean="0"/>
          </a:p>
          <a:p>
            <a:r>
              <a:rPr lang="en-IN" sz="2200" dirty="0" smtClean="0"/>
              <a:t>class student		//Base class</a:t>
            </a:r>
          </a:p>
          <a:p>
            <a:r>
              <a:rPr lang="en-IN" sz="2200" dirty="0" smtClean="0"/>
              <a:t> {</a:t>
            </a:r>
          </a:p>
          <a:p>
            <a:r>
              <a:rPr lang="en-IN" sz="2200" dirty="0" smtClean="0"/>
              <a:t>    int </a:t>
            </a:r>
            <a:r>
              <a:rPr lang="en-IN" sz="2200" dirty="0" err="1" smtClean="0"/>
              <a:t>rno</a:t>
            </a:r>
            <a:r>
              <a:rPr lang="en-IN" sz="2200" dirty="0" smtClean="0"/>
              <a:t>;</a:t>
            </a:r>
          </a:p>
          <a:p>
            <a:r>
              <a:rPr lang="en-IN" sz="2200" dirty="0" smtClean="0"/>
              <a:t>public:</a:t>
            </a:r>
          </a:p>
          <a:p>
            <a:endParaRPr lang="en-IN" sz="2200" dirty="0" smtClean="0"/>
          </a:p>
          <a:p>
            <a:r>
              <a:rPr lang="en-IN" sz="2200" dirty="0" smtClean="0"/>
              <a:t>    void </a:t>
            </a:r>
            <a:r>
              <a:rPr lang="en-IN" sz="2200" dirty="0" err="1" smtClean="0"/>
              <a:t>getnumber</a:t>
            </a:r>
            <a:r>
              <a:rPr lang="en-IN" sz="2200" dirty="0" smtClean="0"/>
              <a:t>() {</a:t>
            </a:r>
          </a:p>
          <a:p>
            <a:r>
              <a:rPr lang="en-IN" sz="2200" dirty="0" smtClean="0"/>
              <a:t>        </a:t>
            </a:r>
            <a:r>
              <a:rPr lang="en-IN" sz="2200" dirty="0" err="1" smtClean="0"/>
              <a:t>cout</a:t>
            </a:r>
            <a:r>
              <a:rPr lang="en-IN" sz="2200" dirty="0" smtClean="0"/>
              <a:t> &lt;&lt; "Enter Roll No:";</a:t>
            </a:r>
          </a:p>
          <a:p>
            <a:r>
              <a:rPr lang="en-IN" sz="2200" dirty="0" smtClean="0"/>
              <a:t>        </a:t>
            </a:r>
            <a:r>
              <a:rPr lang="en-IN" sz="2200" dirty="0" err="1" smtClean="0"/>
              <a:t>cin</a:t>
            </a:r>
            <a:r>
              <a:rPr lang="en-IN" sz="2200" dirty="0" smtClean="0"/>
              <a:t>&gt;&gt;</a:t>
            </a:r>
            <a:r>
              <a:rPr lang="en-IN" sz="2200" dirty="0" err="1" smtClean="0"/>
              <a:t>rno</a:t>
            </a:r>
            <a:r>
              <a:rPr lang="en-IN" sz="2200" dirty="0" smtClean="0"/>
              <a:t>;</a:t>
            </a:r>
          </a:p>
          <a:p>
            <a:r>
              <a:rPr lang="en-IN" sz="2200" dirty="0" smtClean="0"/>
              <a:t>    }</a:t>
            </a:r>
          </a:p>
          <a:p>
            <a:endParaRPr lang="en-IN" sz="2200" dirty="0" smtClean="0"/>
          </a:p>
          <a:p>
            <a:r>
              <a:rPr lang="en-IN" sz="2200" dirty="0" smtClean="0"/>
              <a:t>    void </a:t>
            </a:r>
            <a:r>
              <a:rPr lang="en-IN" sz="2200" dirty="0" err="1" smtClean="0"/>
              <a:t>putnumber</a:t>
            </a:r>
            <a:r>
              <a:rPr lang="en-IN" sz="2200" dirty="0" smtClean="0"/>
              <a:t>() {</a:t>
            </a:r>
          </a:p>
          <a:p>
            <a:r>
              <a:rPr lang="en-IN" sz="2200" dirty="0" smtClean="0"/>
              <a:t>        </a:t>
            </a:r>
            <a:r>
              <a:rPr lang="en-IN" sz="2200" dirty="0" err="1" smtClean="0"/>
              <a:t>cout</a:t>
            </a:r>
            <a:r>
              <a:rPr lang="en-IN" sz="2200" dirty="0" smtClean="0"/>
              <a:t> &lt;&lt; "\n\n\</a:t>
            </a:r>
            <a:r>
              <a:rPr lang="en-IN" sz="2200" dirty="0" err="1" smtClean="0"/>
              <a:t>tRoll</a:t>
            </a:r>
            <a:r>
              <a:rPr lang="en-IN" sz="2200" dirty="0" smtClean="0"/>
              <a:t> No:" &lt;&lt; </a:t>
            </a:r>
            <a:r>
              <a:rPr lang="en-IN" sz="2200" dirty="0" err="1" smtClean="0"/>
              <a:t>rno</a:t>
            </a:r>
            <a:r>
              <a:rPr lang="en-IN" sz="2200" dirty="0" smtClean="0"/>
              <a:t> &lt;&lt; "\n";</a:t>
            </a:r>
          </a:p>
          <a:p>
            <a:r>
              <a:rPr lang="en-IN" sz="2200" dirty="0" smtClean="0"/>
              <a:t>    }</a:t>
            </a:r>
          </a:p>
          <a:p>
            <a:r>
              <a:rPr lang="en-IN" sz="2200" dirty="0" smtClean="0"/>
              <a:t>};</a:t>
            </a:r>
            <a:endParaRPr lang="en-IN" sz="2200" dirty="0"/>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dirty="0">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43</a:t>
            </a:fld>
            <a:endParaRPr lang="en-IN"/>
          </a:p>
        </p:txBody>
      </p:sp>
      <p:sp>
        <p:nvSpPr>
          <p:cNvPr id="9" name="Rectangle 8"/>
          <p:cNvSpPr/>
          <p:nvPr/>
        </p:nvSpPr>
        <p:spPr>
          <a:xfrm>
            <a:off x="1547664" y="72489"/>
            <a:ext cx="7272808" cy="6524863"/>
          </a:xfrm>
          <a:prstGeom prst="rect">
            <a:avLst/>
          </a:prstGeom>
        </p:spPr>
        <p:txBody>
          <a:bodyPr wrap="square">
            <a:spAutoFit/>
          </a:bodyPr>
          <a:lstStyle/>
          <a:p>
            <a:r>
              <a:rPr lang="en-IN" sz="2200" dirty="0" smtClean="0"/>
              <a:t>class test : virtual public student 	//2</a:t>
            </a:r>
            <a:r>
              <a:rPr lang="en-IN" sz="2200" baseline="30000" dirty="0" smtClean="0"/>
              <a:t>nd</a:t>
            </a:r>
            <a:r>
              <a:rPr lang="en-IN" sz="2200" dirty="0" smtClean="0"/>
              <a:t> derived class</a:t>
            </a:r>
          </a:p>
          <a:p>
            <a:r>
              <a:rPr lang="en-IN" sz="2200" dirty="0" smtClean="0"/>
              <a:t>{</a:t>
            </a:r>
          </a:p>
          <a:p>
            <a:r>
              <a:rPr lang="en-IN" sz="2200" dirty="0" smtClean="0"/>
              <a:t>public:</a:t>
            </a:r>
          </a:p>
          <a:p>
            <a:r>
              <a:rPr lang="en-IN" sz="2200" dirty="0" smtClean="0"/>
              <a:t>    int part1, part2;</a:t>
            </a:r>
          </a:p>
          <a:p>
            <a:endParaRPr lang="en-IN" sz="2200" dirty="0" smtClean="0"/>
          </a:p>
          <a:p>
            <a:r>
              <a:rPr lang="en-IN" sz="2200" dirty="0" smtClean="0"/>
              <a:t>    void </a:t>
            </a:r>
            <a:r>
              <a:rPr lang="en-IN" sz="2200" dirty="0" err="1" smtClean="0"/>
              <a:t>getmarks</a:t>
            </a:r>
            <a:r>
              <a:rPr lang="en-IN" sz="2200" dirty="0" smtClean="0"/>
              <a:t>() {</a:t>
            </a:r>
          </a:p>
          <a:p>
            <a:r>
              <a:rPr lang="en-IN" sz="2200" dirty="0" smtClean="0"/>
              <a:t>        </a:t>
            </a:r>
            <a:r>
              <a:rPr lang="en-IN" sz="2200" dirty="0" err="1" smtClean="0"/>
              <a:t>cout</a:t>
            </a:r>
            <a:r>
              <a:rPr lang="en-IN" sz="2200" dirty="0" smtClean="0"/>
              <a:t> &lt;&lt; "Enter Marks\n";</a:t>
            </a:r>
          </a:p>
          <a:p>
            <a:r>
              <a:rPr lang="en-IN" sz="2200" dirty="0" smtClean="0"/>
              <a:t>        </a:t>
            </a:r>
            <a:r>
              <a:rPr lang="en-IN" sz="2200" dirty="0" err="1" smtClean="0"/>
              <a:t>cout</a:t>
            </a:r>
            <a:r>
              <a:rPr lang="en-IN" sz="2200" dirty="0" smtClean="0"/>
              <a:t> &lt;&lt; "Part1:";</a:t>
            </a:r>
          </a:p>
          <a:p>
            <a:r>
              <a:rPr lang="en-IN" sz="2200" dirty="0" smtClean="0"/>
              <a:t>        </a:t>
            </a:r>
            <a:r>
              <a:rPr lang="en-IN" sz="2200" dirty="0" err="1" smtClean="0"/>
              <a:t>cin</a:t>
            </a:r>
            <a:r>
              <a:rPr lang="en-IN" sz="2200" dirty="0" smtClean="0"/>
              <a:t>&gt;&gt;part1;</a:t>
            </a:r>
          </a:p>
          <a:p>
            <a:r>
              <a:rPr lang="en-IN" sz="2200" dirty="0" smtClean="0"/>
              <a:t>        </a:t>
            </a:r>
            <a:r>
              <a:rPr lang="en-IN" sz="2200" dirty="0" err="1" smtClean="0"/>
              <a:t>cout</a:t>
            </a:r>
            <a:r>
              <a:rPr lang="en-IN" sz="2200" dirty="0" smtClean="0"/>
              <a:t> &lt;&lt; "Part2:";</a:t>
            </a:r>
          </a:p>
          <a:p>
            <a:r>
              <a:rPr lang="en-IN" sz="2200" dirty="0" smtClean="0"/>
              <a:t>        </a:t>
            </a:r>
            <a:r>
              <a:rPr lang="en-IN" sz="2200" dirty="0" err="1" smtClean="0"/>
              <a:t>cin</a:t>
            </a:r>
            <a:r>
              <a:rPr lang="en-IN" sz="2200" dirty="0" smtClean="0"/>
              <a:t>&gt;&gt;part2;</a:t>
            </a:r>
          </a:p>
          <a:p>
            <a:r>
              <a:rPr lang="en-IN" sz="2200" dirty="0" smtClean="0"/>
              <a:t>    }</a:t>
            </a:r>
          </a:p>
          <a:p>
            <a:endParaRPr lang="en-IN" sz="2200" dirty="0" smtClean="0"/>
          </a:p>
          <a:p>
            <a:r>
              <a:rPr lang="en-IN" sz="2200" dirty="0" smtClean="0"/>
              <a:t>    void </a:t>
            </a:r>
            <a:r>
              <a:rPr lang="en-IN" sz="2200" dirty="0" err="1" smtClean="0"/>
              <a:t>putmarks</a:t>
            </a:r>
            <a:r>
              <a:rPr lang="en-IN" sz="2200" dirty="0" smtClean="0"/>
              <a:t>() {</a:t>
            </a:r>
          </a:p>
          <a:p>
            <a:r>
              <a:rPr lang="en-IN" sz="2200" dirty="0" smtClean="0"/>
              <a:t>        </a:t>
            </a:r>
            <a:r>
              <a:rPr lang="en-IN" sz="2200" dirty="0" err="1" smtClean="0"/>
              <a:t>cout</a:t>
            </a:r>
            <a:r>
              <a:rPr lang="en-IN" sz="2200" dirty="0" smtClean="0"/>
              <a:t> &lt;&lt; "\</a:t>
            </a:r>
            <a:r>
              <a:rPr lang="en-IN" sz="2200" dirty="0" err="1" smtClean="0"/>
              <a:t>tMarks</a:t>
            </a:r>
            <a:r>
              <a:rPr lang="en-IN" sz="2200" dirty="0" smtClean="0"/>
              <a:t> Obtained\n";</a:t>
            </a:r>
          </a:p>
          <a:p>
            <a:r>
              <a:rPr lang="en-IN" sz="2200" dirty="0" smtClean="0"/>
              <a:t>        </a:t>
            </a:r>
            <a:r>
              <a:rPr lang="en-IN" sz="2200" dirty="0" err="1" smtClean="0"/>
              <a:t>cout</a:t>
            </a:r>
            <a:r>
              <a:rPr lang="en-IN" sz="2200" dirty="0" smtClean="0"/>
              <a:t> &lt;&lt; "\n\tPart1:" &lt;&lt; part1;</a:t>
            </a:r>
          </a:p>
          <a:p>
            <a:r>
              <a:rPr lang="en-IN" sz="2200" dirty="0" smtClean="0"/>
              <a:t>        </a:t>
            </a:r>
            <a:r>
              <a:rPr lang="en-IN" sz="2200" dirty="0" err="1" smtClean="0"/>
              <a:t>cout</a:t>
            </a:r>
            <a:r>
              <a:rPr lang="en-IN" sz="2200" dirty="0" smtClean="0"/>
              <a:t> &lt;&lt; "\n\tPart2:" &lt;&lt; part2;</a:t>
            </a:r>
          </a:p>
          <a:p>
            <a:r>
              <a:rPr lang="en-IN" sz="2200" dirty="0" smtClean="0"/>
              <a:t>    }</a:t>
            </a:r>
          </a:p>
          <a:p>
            <a:r>
              <a:rPr lang="en-IN" sz="2200" dirty="0" smtClean="0"/>
              <a:t>};</a:t>
            </a:r>
            <a:endParaRPr lang="en-IN" sz="2200" dirty="0"/>
          </a:p>
        </p:txBody>
      </p:sp>
    </p:spTree>
    <p:extLst>
      <p:ext uri="{BB962C8B-B14F-4D97-AF65-F5344CB8AC3E}">
        <p14:creationId xmlns="" xmlns:p14="http://schemas.microsoft.com/office/powerpoint/2010/main" val="9271109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44</a:t>
            </a:fld>
            <a:endParaRPr lang="en-IN"/>
          </a:p>
        </p:txBody>
      </p:sp>
      <p:sp>
        <p:nvSpPr>
          <p:cNvPr id="10" name="Rectangle 9"/>
          <p:cNvSpPr/>
          <p:nvPr/>
        </p:nvSpPr>
        <p:spPr>
          <a:xfrm>
            <a:off x="1187624" y="260648"/>
            <a:ext cx="7416824" cy="5509200"/>
          </a:xfrm>
          <a:prstGeom prst="rect">
            <a:avLst/>
          </a:prstGeom>
        </p:spPr>
        <p:txBody>
          <a:bodyPr wrap="square">
            <a:spAutoFit/>
          </a:bodyPr>
          <a:lstStyle/>
          <a:p>
            <a:r>
              <a:rPr lang="en-IN" sz="2200" dirty="0" smtClean="0"/>
              <a:t>class sports : public virtual student 	//1</a:t>
            </a:r>
            <a:r>
              <a:rPr lang="en-IN" sz="2200" baseline="30000" dirty="0" smtClean="0"/>
              <a:t>st</a:t>
            </a:r>
            <a:r>
              <a:rPr lang="en-IN" sz="2200" dirty="0" smtClean="0"/>
              <a:t> derived class</a:t>
            </a:r>
          </a:p>
          <a:p>
            <a:r>
              <a:rPr lang="en-IN" sz="2200" dirty="0" smtClean="0"/>
              <a:t>{</a:t>
            </a:r>
          </a:p>
          <a:p>
            <a:r>
              <a:rPr lang="en-IN" sz="2200" dirty="0" smtClean="0"/>
              <a:t>public:</a:t>
            </a:r>
          </a:p>
          <a:p>
            <a:r>
              <a:rPr lang="en-IN" sz="2200" dirty="0" smtClean="0"/>
              <a:t>    int score;</a:t>
            </a:r>
          </a:p>
          <a:p>
            <a:endParaRPr lang="en-IN" sz="2200" dirty="0" smtClean="0"/>
          </a:p>
          <a:p>
            <a:r>
              <a:rPr lang="en-IN" sz="2200" dirty="0" smtClean="0"/>
              <a:t>    void </a:t>
            </a:r>
            <a:r>
              <a:rPr lang="en-IN" sz="2200" dirty="0" err="1" smtClean="0"/>
              <a:t>getscore</a:t>
            </a:r>
            <a:r>
              <a:rPr lang="en-IN" sz="2200" dirty="0" smtClean="0"/>
              <a:t>() </a:t>
            </a:r>
          </a:p>
          <a:p>
            <a:r>
              <a:rPr lang="en-IN" sz="2200" dirty="0" smtClean="0"/>
              <a:t>{</a:t>
            </a:r>
          </a:p>
          <a:p>
            <a:r>
              <a:rPr lang="en-IN" sz="2200" dirty="0" smtClean="0"/>
              <a:t>        </a:t>
            </a:r>
            <a:r>
              <a:rPr lang="en-IN" sz="2200" dirty="0" err="1" smtClean="0"/>
              <a:t>cout</a:t>
            </a:r>
            <a:r>
              <a:rPr lang="en-IN" sz="2200" dirty="0" smtClean="0"/>
              <a:t> &lt;&lt; "Enter Sports Score:";</a:t>
            </a:r>
          </a:p>
          <a:p>
            <a:r>
              <a:rPr lang="en-IN" sz="2200" dirty="0" smtClean="0"/>
              <a:t>        </a:t>
            </a:r>
            <a:r>
              <a:rPr lang="en-IN" sz="2200" dirty="0" err="1" smtClean="0"/>
              <a:t>cin</a:t>
            </a:r>
            <a:r>
              <a:rPr lang="en-IN" sz="2200" dirty="0" smtClean="0"/>
              <a:t>&gt;&gt;score;</a:t>
            </a:r>
          </a:p>
          <a:p>
            <a:r>
              <a:rPr lang="en-IN" sz="2200" dirty="0" smtClean="0"/>
              <a:t>    }</a:t>
            </a:r>
          </a:p>
          <a:p>
            <a:endParaRPr lang="en-IN" sz="2200" dirty="0" smtClean="0"/>
          </a:p>
          <a:p>
            <a:r>
              <a:rPr lang="en-IN" sz="2200" dirty="0" smtClean="0"/>
              <a:t>    void </a:t>
            </a:r>
            <a:r>
              <a:rPr lang="en-IN" sz="2200" dirty="0" err="1" smtClean="0"/>
              <a:t>putscore</a:t>
            </a:r>
            <a:r>
              <a:rPr lang="en-IN" sz="2200" dirty="0" smtClean="0"/>
              <a:t>() </a:t>
            </a:r>
          </a:p>
          <a:p>
            <a:r>
              <a:rPr lang="en-IN" sz="2200" dirty="0" smtClean="0"/>
              <a:t>  {</a:t>
            </a:r>
          </a:p>
          <a:p>
            <a:r>
              <a:rPr lang="en-IN" sz="2200" dirty="0" smtClean="0"/>
              <a:t>        </a:t>
            </a:r>
            <a:r>
              <a:rPr lang="en-IN" sz="2200" dirty="0" err="1" smtClean="0"/>
              <a:t>cout</a:t>
            </a:r>
            <a:r>
              <a:rPr lang="en-IN" sz="2200" dirty="0" smtClean="0"/>
              <a:t> &lt;&lt; "\n\</a:t>
            </a:r>
            <a:r>
              <a:rPr lang="en-IN" sz="2200" dirty="0" err="1" smtClean="0"/>
              <a:t>tSports</a:t>
            </a:r>
            <a:r>
              <a:rPr lang="en-IN" sz="2200" dirty="0" smtClean="0"/>
              <a:t> Score is:" &lt;&lt; score;</a:t>
            </a:r>
          </a:p>
          <a:p>
            <a:r>
              <a:rPr lang="en-IN" sz="2200" dirty="0" smtClean="0"/>
              <a:t>    }</a:t>
            </a:r>
          </a:p>
          <a:p>
            <a:r>
              <a:rPr lang="en-IN" sz="2200" dirty="0" smtClean="0"/>
              <a:t>};</a:t>
            </a:r>
            <a:endParaRPr lang="en-IN" sz="2200" dirty="0"/>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45</a:t>
            </a:fld>
            <a:endParaRPr lang="en-IN"/>
          </a:p>
        </p:txBody>
      </p:sp>
      <p:sp>
        <p:nvSpPr>
          <p:cNvPr id="10" name="Rectangle 9"/>
          <p:cNvSpPr/>
          <p:nvPr/>
        </p:nvSpPr>
        <p:spPr>
          <a:xfrm>
            <a:off x="1979712" y="0"/>
            <a:ext cx="7164288" cy="6863417"/>
          </a:xfrm>
          <a:prstGeom prst="rect">
            <a:avLst/>
          </a:prstGeom>
        </p:spPr>
        <p:txBody>
          <a:bodyPr wrap="square">
            <a:spAutoFit/>
          </a:bodyPr>
          <a:lstStyle/>
          <a:p>
            <a:r>
              <a:rPr lang="en-IN" sz="2000" dirty="0" smtClean="0"/>
              <a:t>class result : public test, public sports	//last derived class</a:t>
            </a:r>
          </a:p>
          <a:p>
            <a:r>
              <a:rPr lang="en-IN" sz="2000" dirty="0" smtClean="0"/>
              <a:t> {</a:t>
            </a:r>
          </a:p>
          <a:p>
            <a:r>
              <a:rPr lang="en-IN" sz="2000" dirty="0" smtClean="0"/>
              <a:t>    int total;</a:t>
            </a:r>
          </a:p>
          <a:p>
            <a:r>
              <a:rPr lang="en-IN" sz="2000" dirty="0" smtClean="0"/>
              <a:t>public:</a:t>
            </a:r>
          </a:p>
          <a:p>
            <a:endParaRPr lang="en-IN" sz="2000" dirty="0" smtClean="0"/>
          </a:p>
          <a:p>
            <a:r>
              <a:rPr lang="en-IN" sz="2000" dirty="0" smtClean="0"/>
              <a:t>    void display() {</a:t>
            </a:r>
          </a:p>
          <a:p>
            <a:r>
              <a:rPr lang="en-IN" sz="2000" dirty="0" smtClean="0"/>
              <a:t>        total = part1 + part2 + score;</a:t>
            </a:r>
          </a:p>
          <a:p>
            <a:r>
              <a:rPr lang="en-IN" sz="2000" dirty="0" smtClean="0"/>
              <a:t>        </a:t>
            </a:r>
            <a:r>
              <a:rPr lang="en-IN" sz="2000" dirty="0" err="1" smtClean="0"/>
              <a:t>putnumber</a:t>
            </a:r>
            <a:r>
              <a:rPr lang="en-IN" sz="2000" dirty="0" smtClean="0"/>
              <a:t>();</a:t>
            </a:r>
          </a:p>
          <a:p>
            <a:r>
              <a:rPr lang="en-IN" sz="2000" dirty="0" smtClean="0"/>
              <a:t>        </a:t>
            </a:r>
            <a:r>
              <a:rPr lang="en-IN" sz="2000" dirty="0" err="1" smtClean="0"/>
              <a:t>putmarks</a:t>
            </a:r>
            <a:r>
              <a:rPr lang="en-IN" sz="2000" dirty="0" smtClean="0"/>
              <a:t>();</a:t>
            </a:r>
          </a:p>
          <a:p>
            <a:r>
              <a:rPr lang="en-IN" sz="2000" dirty="0" smtClean="0"/>
              <a:t>        </a:t>
            </a:r>
            <a:r>
              <a:rPr lang="en-IN" sz="2000" dirty="0" err="1" smtClean="0"/>
              <a:t>putscore</a:t>
            </a:r>
            <a:r>
              <a:rPr lang="en-IN" sz="2000" dirty="0" smtClean="0"/>
              <a:t>();</a:t>
            </a:r>
          </a:p>
          <a:p>
            <a:r>
              <a:rPr lang="en-IN" sz="2000" dirty="0" smtClean="0"/>
              <a:t>        </a:t>
            </a:r>
            <a:r>
              <a:rPr lang="en-IN" sz="2000" dirty="0" err="1" smtClean="0"/>
              <a:t>cout</a:t>
            </a:r>
            <a:r>
              <a:rPr lang="en-IN" sz="2000" dirty="0" smtClean="0"/>
              <a:t> &lt;&lt; "\n\</a:t>
            </a:r>
            <a:r>
              <a:rPr lang="en-IN" sz="2000" dirty="0" err="1" smtClean="0"/>
              <a:t>tTotal</a:t>
            </a:r>
            <a:r>
              <a:rPr lang="en-IN" sz="2000" dirty="0" smtClean="0"/>
              <a:t> Score:" &lt;&lt; total;</a:t>
            </a:r>
          </a:p>
          <a:p>
            <a:r>
              <a:rPr lang="en-IN" sz="2000" dirty="0" smtClean="0"/>
              <a:t>    }</a:t>
            </a:r>
          </a:p>
          <a:p>
            <a:r>
              <a:rPr lang="en-IN" sz="2000" dirty="0" smtClean="0"/>
              <a:t>};</a:t>
            </a:r>
          </a:p>
          <a:p>
            <a:r>
              <a:rPr lang="en-IN" sz="2000" dirty="0" smtClean="0"/>
              <a:t>void main() {</a:t>
            </a:r>
          </a:p>
          <a:p>
            <a:r>
              <a:rPr lang="en-IN" sz="2000" dirty="0" smtClean="0"/>
              <a:t>    result </a:t>
            </a:r>
            <a:r>
              <a:rPr lang="en-IN" sz="2000" dirty="0" err="1" smtClean="0"/>
              <a:t>obj</a:t>
            </a:r>
            <a:r>
              <a:rPr lang="en-IN" sz="2000" dirty="0" smtClean="0"/>
              <a:t>;</a:t>
            </a:r>
          </a:p>
          <a:p>
            <a:r>
              <a:rPr lang="en-IN" sz="2000" dirty="0" smtClean="0"/>
              <a:t>    </a:t>
            </a:r>
            <a:r>
              <a:rPr lang="en-IN" sz="2000" dirty="0" err="1" smtClean="0"/>
              <a:t>clrscr</a:t>
            </a:r>
            <a:r>
              <a:rPr lang="en-IN" sz="2000" dirty="0" smtClean="0"/>
              <a:t>();</a:t>
            </a:r>
          </a:p>
          <a:p>
            <a:r>
              <a:rPr lang="en-IN" sz="2000" dirty="0" smtClean="0"/>
              <a:t>    </a:t>
            </a:r>
            <a:r>
              <a:rPr lang="en-IN" sz="2000" dirty="0" err="1" smtClean="0"/>
              <a:t>obj.getnumber</a:t>
            </a:r>
            <a:r>
              <a:rPr lang="en-IN" sz="2000" dirty="0" smtClean="0"/>
              <a:t>();</a:t>
            </a:r>
          </a:p>
          <a:p>
            <a:r>
              <a:rPr lang="en-IN" sz="2000" dirty="0" smtClean="0"/>
              <a:t>    </a:t>
            </a:r>
            <a:r>
              <a:rPr lang="en-IN" sz="2000" dirty="0" err="1" smtClean="0"/>
              <a:t>obj.getmarks</a:t>
            </a:r>
            <a:r>
              <a:rPr lang="en-IN" sz="2000" dirty="0" smtClean="0"/>
              <a:t>();</a:t>
            </a:r>
          </a:p>
          <a:p>
            <a:r>
              <a:rPr lang="en-IN" sz="2000" dirty="0" smtClean="0"/>
              <a:t>    </a:t>
            </a:r>
            <a:r>
              <a:rPr lang="en-IN" sz="2000" dirty="0" err="1" smtClean="0"/>
              <a:t>obj.getscore</a:t>
            </a:r>
            <a:r>
              <a:rPr lang="en-IN" sz="2000" dirty="0" smtClean="0"/>
              <a:t>();</a:t>
            </a:r>
          </a:p>
          <a:p>
            <a:r>
              <a:rPr lang="en-IN" sz="2000" dirty="0" smtClean="0"/>
              <a:t>    </a:t>
            </a:r>
            <a:r>
              <a:rPr lang="en-IN" sz="2000" dirty="0" err="1" smtClean="0"/>
              <a:t>obj.display</a:t>
            </a:r>
            <a:r>
              <a:rPr lang="en-IN" sz="2000" dirty="0" smtClean="0"/>
              <a:t>();</a:t>
            </a:r>
          </a:p>
          <a:p>
            <a:r>
              <a:rPr lang="en-IN" sz="2000" dirty="0" smtClean="0"/>
              <a:t>    </a:t>
            </a:r>
            <a:r>
              <a:rPr lang="en-IN" sz="2000" dirty="0" err="1" smtClean="0"/>
              <a:t>getch</a:t>
            </a:r>
            <a:r>
              <a:rPr lang="en-IN" sz="2000" dirty="0" smtClean="0"/>
              <a:t>();</a:t>
            </a:r>
          </a:p>
          <a:p>
            <a:r>
              <a:rPr lang="en-IN" sz="2000" dirty="0" smtClean="0"/>
              <a:t>}</a:t>
            </a:r>
            <a:endParaRPr lang="en-IN" sz="2000" dirty="0"/>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46</a:t>
            </a:fld>
            <a:endParaRPr lang="en-IN"/>
          </a:p>
        </p:txBody>
      </p:sp>
      <p:sp>
        <p:nvSpPr>
          <p:cNvPr id="13313" name="Rectangle 1"/>
          <p:cNvSpPr>
            <a:spLocks noChangeArrowheads="1"/>
          </p:cNvSpPr>
          <p:nvPr/>
        </p:nvSpPr>
        <p:spPr bwMode="auto">
          <a:xfrm>
            <a:off x="0" y="0"/>
            <a:ext cx="9144000" cy="457200"/>
          </a:xfrm>
          <a:prstGeom prst="rect">
            <a:avLst/>
          </a:prstGeom>
          <a:solidFill>
            <a:srgbClr val="F8F8FF"/>
          </a:solidFill>
          <a:ln w="9525">
            <a:noFill/>
            <a:miter lim="800000"/>
            <a:headEnd/>
            <a:tailEnd/>
          </a:ln>
          <a:effectLst/>
        </p:spPr>
        <p:txBody>
          <a:bodyPr vert="horz" wrap="none" lIns="226158609"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enlo"/>
                <a:cs typeface="Arial" pitchFamily="34" charset="0"/>
              </a:rPr>
              <a:t>Enter Roll No: </a:t>
            </a:r>
            <a:r>
              <a:rPr kumimoji="0" lang="en-US" sz="1000" b="0" i="0" u="none" strike="noStrike" cap="none" normalizeH="0" baseline="0" smtClean="0">
                <a:ln>
                  <a:noFill/>
                </a:ln>
                <a:solidFill>
                  <a:srgbClr val="40A070"/>
                </a:solidFill>
                <a:effectLst/>
                <a:latin typeface="Menlo"/>
                <a:cs typeface="Arial" pitchFamily="34" charset="0"/>
              </a:rPr>
              <a:t>200</a:t>
            </a:r>
            <a:r>
              <a:rPr kumimoji="0" lang="en-US" sz="1000" b="0" i="0" u="none" strike="noStrike" cap="none" normalizeH="0" baseline="0" smtClean="0">
                <a:ln>
                  <a:noFill/>
                </a:ln>
                <a:solidFill>
                  <a:srgbClr val="000000"/>
                </a:solidFill>
                <a:effectLst/>
                <a:latin typeface="Menlo"/>
                <a:cs typeface="Arial" pitchFamily="34" charset="0"/>
              </a:rPr>
              <a:t> Enter Marks Part1: </a:t>
            </a:r>
            <a:r>
              <a:rPr kumimoji="0" lang="en-US" sz="1000" b="0" i="0" u="none" strike="noStrike" cap="none" normalizeH="0" baseline="0" smtClean="0">
                <a:ln>
                  <a:noFill/>
                </a:ln>
                <a:solidFill>
                  <a:srgbClr val="40A070"/>
                </a:solidFill>
                <a:effectLst/>
                <a:latin typeface="Menlo"/>
                <a:cs typeface="Arial" pitchFamily="34" charset="0"/>
              </a:rPr>
              <a:t>90</a:t>
            </a:r>
            <a:r>
              <a:rPr kumimoji="0" lang="en-US" sz="1000" b="0" i="0" u="none" strike="noStrike" cap="none" normalizeH="0" baseline="0" smtClean="0">
                <a:ln>
                  <a:noFill/>
                </a:ln>
                <a:solidFill>
                  <a:srgbClr val="000000"/>
                </a:solidFill>
                <a:effectLst/>
                <a:latin typeface="Menlo"/>
                <a:cs typeface="Arial" pitchFamily="34" charset="0"/>
              </a:rPr>
              <a:t> Part2: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Enter Sports Score: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Roll No: </a:t>
            </a:r>
            <a:r>
              <a:rPr kumimoji="0" lang="en-US" sz="1000" b="0" i="0" u="none" strike="noStrike" cap="none" normalizeH="0" baseline="0" smtClean="0">
                <a:ln>
                  <a:noFill/>
                </a:ln>
                <a:solidFill>
                  <a:srgbClr val="40A070"/>
                </a:solidFill>
                <a:effectLst/>
                <a:latin typeface="Menlo"/>
                <a:cs typeface="Arial" pitchFamily="34" charset="0"/>
              </a:rPr>
              <a:t>200</a:t>
            </a:r>
            <a:r>
              <a:rPr kumimoji="0" lang="en-US" sz="1000" b="0" i="0" u="none" strike="noStrike" cap="none" normalizeH="0" baseline="0" smtClean="0">
                <a:ln>
                  <a:noFill/>
                </a:ln>
                <a:solidFill>
                  <a:srgbClr val="000000"/>
                </a:solidFill>
                <a:effectLst/>
                <a:latin typeface="Menlo"/>
                <a:cs typeface="Arial" pitchFamily="34" charset="0"/>
              </a:rPr>
              <a:t> Marks Obtained Part1: </a:t>
            </a:r>
            <a:r>
              <a:rPr kumimoji="0" lang="en-US" sz="1000" b="0" i="0" u="none" strike="noStrike" cap="none" normalizeH="0" baseline="0" smtClean="0">
                <a:ln>
                  <a:noFill/>
                </a:ln>
                <a:solidFill>
                  <a:srgbClr val="40A070"/>
                </a:solidFill>
                <a:effectLst/>
                <a:latin typeface="Menlo"/>
                <a:cs typeface="Arial" pitchFamily="34" charset="0"/>
              </a:rPr>
              <a:t>90</a:t>
            </a:r>
            <a:r>
              <a:rPr kumimoji="0" lang="en-US" sz="1000" b="0" i="0" u="none" strike="noStrike" cap="none" normalizeH="0" baseline="0" smtClean="0">
                <a:ln>
                  <a:noFill/>
                </a:ln>
                <a:solidFill>
                  <a:srgbClr val="000000"/>
                </a:solidFill>
                <a:effectLst/>
                <a:latin typeface="Menlo"/>
                <a:cs typeface="Arial" pitchFamily="34" charset="0"/>
              </a:rPr>
              <a:t> Part2: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Sports Score </a:t>
            </a:r>
            <a:r>
              <a:rPr kumimoji="0" lang="en-US" sz="1000" b="0" i="0" u="none" strike="noStrike" cap="none" normalizeH="0" baseline="0" smtClean="0">
                <a:ln>
                  <a:noFill/>
                </a:ln>
                <a:solidFill>
                  <a:srgbClr val="954121"/>
                </a:solidFill>
                <a:effectLst/>
                <a:latin typeface="Menlo"/>
                <a:cs typeface="Arial" pitchFamily="34" charset="0"/>
              </a:rPr>
              <a:t>is</a:t>
            </a:r>
            <a:r>
              <a:rPr kumimoji="0" lang="en-US" sz="1000" b="0" i="0" u="none" strike="noStrike" cap="none" normalizeH="0" baseline="0" smtClean="0">
                <a:ln>
                  <a:noFill/>
                </a:ln>
                <a:solidFill>
                  <a:srgbClr val="000000"/>
                </a:solidFill>
                <a:effectLst/>
                <a:latin typeface="Menlo"/>
                <a:cs typeface="Arial" pitchFamily="34" charset="0"/>
              </a:rPr>
              <a:t>: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Total Score </a:t>
            </a:r>
            <a:r>
              <a:rPr kumimoji="0" lang="en-US" sz="1000" b="0" i="0" u="none" strike="noStrike" cap="none" normalizeH="0" baseline="0" smtClean="0">
                <a:ln>
                  <a:noFill/>
                </a:ln>
                <a:solidFill>
                  <a:srgbClr val="954121"/>
                </a:solidFill>
                <a:effectLst/>
                <a:latin typeface="Menlo"/>
                <a:cs typeface="Arial" pitchFamily="34" charset="0"/>
              </a:rPr>
              <a:t>is</a:t>
            </a:r>
            <a:r>
              <a:rPr kumimoji="0" lang="en-US" sz="1000" b="0" i="0" u="none" strike="noStrike" cap="none" normalizeH="0" baseline="0" smtClean="0">
                <a:ln>
                  <a:noFill/>
                </a:ln>
                <a:solidFill>
                  <a:srgbClr val="000000"/>
                </a:solidFill>
                <a:effectLst/>
                <a:latin typeface="Menlo"/>
                <a:cs typeface="Arial" pitchFamily="34" charset="0"/>
              </a:rPr>
              <a:t>: </a:t>
            </a:r>
            <a:r>
              <a:rPr kumimoji="0" lang="en-US" sz="1000" b="0" i="0" u="none" strike="noStrike" cap="none" normalizeH="0" baseline="0" smtClean="0">
                <a:ln>
                  <a:noFill/>
                </a:ln>
                <a:solidFill>
                  <a:srgbClr val="40A070"/>
                </a:solidFill>
                <a:effectLst/>
                <a:latin typeface="Menlo"/>
                <a:cs typeface="Arial" pitchFamily="34" charset="0"/>
              </a:rPr>
              <a:t>250</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2411760" y="692696"/>
            <a:ext cx="5256584" cy="5509200"/>
          </a:xfrm>
          <a:prstGeom prst="rect">
            <a:avLst/>
          </a:prstGeom>
        </p:spPr>
        <p:txBody>
          <a:bodyPr wrap="square">
            <a:spAutoFit/>
          </a:bodyPr>
          <a:lstStyle/>
          <a:p>
            <a:r>
              <a:rPr lang="en-US" sz="2200" b="1" dirty="0" smtClean="0"/>
              <a:t>OUTPUT:</a:t>
            </a:r>
            <a:endParaRPr lang="en-IN" sz="2200" b="1" dirty="0" smtClean="0"/>
          </a:p>
          <a:p>
            <a:r>
              <a:rPr lang="en-IN" sz="2200" dirty="0" smtClean="0"/>
              <a:t>Enter Roll No: 200</a:t>
            </a:r>
          </a:p>
          <a:p>
            <a:endParaRPr lang="en-IN" sz="2200" dirty="0" smtClean="0"/>
          </a:p>
          <a:p>
            <a:r>
              <a:rPr lang="en-IN" sz="2200" dirty="0" smtClean="0"/>
              <a:t>Enter Marks</a:t>
            </a:r>
          </a:p>
          <a:p>
            <a:endParaRPr lang="en-IN" sz="2200" dirty="0" smtClean="0"/>
          </a:p>
          <a:p>
            <a:r>
              <a:rPr lang="en-IN" sz="2200" dirty="0" smtClean="0"/>
              <a:t>Part1: 90</a:t>
            </a:r>
          </a:p>
          <a:p>
            <a:r>
              <a:rPr lang="en-IN" sz="2200" dirty="0" smtClean="0"/>
              <a:t>Part2: 80</a:t>
            </a:r>
          </a:p>
          <a:p>
            <a:r>
              <a:rPr lang="en-IN" sz="2200" dirty="0" smtClean="0"/>
              <a:t>Enter Sports Score: 80</a:t>
            </a:r>
          </a:p>
          <a:p>
            <a:endParaRPr lang="en-IN" sz="2200" dirty="0" smtClean="0"/>
          </a:p>
          <a:p>
            <a:endParaRPr lang="en-IN" sz="2200" dirty="0" smtClean="0"/>
          </a:p>
          <a:p>
            <a:r>
              <a:rPr lang="en-IN" sz="2200" dirty="0" smtClean="0"/>
              <a:t>Roll No: 200</a:t>
            </a:r>
          </a:p>
          <a:p>
            <a:r>
              <a:rPr lang="en-IN" sz="2200" dirty="0" smtClean="0"/>
              <a:t>Marks Obtained</a:t>
            </a:r>
          </a:p>
          <a:p>
            <a:r>
              <a:rPr lang="en-IN" sz="2200" dirty="0" smtClean="0"/>
              <a:t>Part1: 90</a:t>
            </a:r>
          </a:p>
          <a:p>
            <a:r>
              <a:rPr lang="en-IN" sz="2200" dirty="0" smtClean="0"/>
              <a:t>Part2: 80</a:t>
            </a:r>
          </a:p>
          <a:p>
            <a:r>
              <a:rPr lang="en-IN" sz="2200" dirty="0" smtClean="0"/>
              <a:t>Sports Score is: 80</a:t>
            </a:r>
          </a:p>
          <a:p>
            <a:r>
              <a:rPr lang="en-IN" sz="2200" dirty="0" smtClean="0"/>
              <a:t>Total Score is: 250</a:t>
            </a:r>
            <a:endParaRPr lang="en-IN" sz="2200" dirty="0"/>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47</a:t>
            </a:fld>
            <a:endParaRPr lang="en-IN"/>
          </a:p>
        </p:txBody>
      </p:sp>
      <p:sp>
        <p:nvSpPr>
          <p:cNvPr id="10" name="TextBox 9"/>
          <p:cNvSpPr txBox="1"/>
          <p:nvPr/>
        </p:nvSpPr>
        <p:spPr>
          <a:xfrm>
            <a:off x="1187624" y="260648"/>
            <a:ext cx="6408712" cy="646331"/>
          </a:xfrm>
          <a:prstGeom prst="rect">
            <a:avLst/>
          </a:prstGeom>
          <a:noFill/>
        </p:spPr>
        <p:txBody>
          <a:bodyPr wrap="square" rtlCol="0">
            <a:spAutoFit/>
          </a:bodyPr>
          <a:lstStyle/>
          <a:p>
            <a:pPr algn="ctr"/>
            <a:r>
              <a:rPr lang="en-US" sz="3600" b="1" dirty="0" smtClean="0"/>
              <a:t>Function Overriding</a:t>
            </a:r>
            <a:endParaRPr lang="en-IN" sz="3600" b="1" dirty="0"/>
          </a:p>
        </p:txBody>
      </p:sp>
      <p:sp>
        <p:nvSpPr>
          <p:cNvPr id="11" name="TextBox 10"/>
          <p:cNvSpPr txBox="1"/>
          <p:nvPr/>
        </p:nvSpPr>
        <p:spPr>
          <a:xfrm>
            <a:off x="3419872" y="2996952"/>
            <a:ext cx="184731" cy="369332"/>
          </a:xfrm>
          <a:prstGeom prst="rect">
            <a:avLst/>
          </a:prstGeom>
          <a:noFill/>
        </p:spPr>
        <p:txBody>
          <a:bodyPr wrap="none" rtlCol="0">
            <a:spAutoFit/>
          </a:bodyPr>
          <a:lstStyle/>
          <a:p>
            <a:endParaRPr lang="en-IN" dirty="0"/>
          </a:p>
        </p:txBody>
      </p:sp>
      <p:sp>
        <p:nvSpPr>
          <p:cNvPr id="13" name="Rectangle 12"/>
          <p:cNvSpPr/>
          <p:nvPr/>
        </p:nvSpPr>
        <p:spPr>
          <a:xfrm>
            <a:off x="467544" y="1124744"/>
            <a:ext cx="8496944" cy="3086871"/>
          </a:xfrm>
          <a:prstGeom prst="rect">
            <a:avLst/>
          </a:prstGeom>
        </p:spPr>
        <p:txBody>
          <a:bodyPr wrap="square">
            <a:spAutoFit/>
          </a:bodyPr>
          <a:lstStyle/>
          <a:p>
            <a:pPr algn="just">
              <a:lnSpc>
                <a:spcPct val="150000"/>
              </a:lnSpc>
              <a:buFont typeface="Arial" pitchFamily="34" charset="0"/>
              <a:buChar char="•"/>
            </a:pPr>
            <a:r>
              <a:rPr lang="en-IN" sz="2200" dirty="0" smtClean="0"/>
              <a:t>Function overriding is a feature that allows us to have a same function in child class which is already present in the parent class. </a:t>
            </a:r>
          </a:p>
          <a:p>
            <a:pPr algn="just">
              <a:lnSpc>
                <a:spcPct val="150000"/>
              </a:lnSpc>
              <a:buFont typeface="Arial" pitchFamily="34" charset="0"/>
              <a:buChar char="•"/>
            </a:pPr>
            <a:r>
              <a:rPr lang="en-IN" sz="2200" dirty="0" smtClean="0"/>
              <a:t>A child class inherits the data members and member functions of parent class, but when you want to override a functionality in the child class then you can use function overriding.</a:t>
            </a:r>
          </a:p>
          <a:p>
            <a:pPr algn="just">
              <a:lnSpc>
                <a:spcPct val="150000"/>
              </a:lnSpc>
              <a:buFont typeface="Arial" pitchFamily="34" charset="0"/>
              <a:buChar char="•"/>
            </a:pPr>
            <a:r>
              <a:rPr lang="en-IN" sz="2200" dirty="0" smtClean="0"/>
              <a:t> It is like creating a new version of an old function, in the child class.</a:t>
            </a:r>
            <a:endParaRPr lang="en-IN" sz="2200" dirty="0"/>
          </a:p>
        </p:txBody>
      </p:sp>
    </p:spTree>
    <p:extLst>
      <p:ext uri="{BB962C8B-B14F-4D97-AF65-F5344CB8AC3E}">
        <p14:creationId xmlns="" xmlns:p14="http://schemas.microsoft.com/office/powerpoint/2010/main" val="23928749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48</a:t>
            </a:fld>
            <a:endParaRPr lang="en-IN"/>
          </a:p>
        </p:txBody>
      </p:sp>
      <p:sp>
        <p:nvSpPr>
          <p:cNvPr id="10" name="Rectangle 9"/>
          <p:cNvSpPr/>
          <p:nvPr/>
        </p:nvSpPr>
        <p:spPr>
          <a:xfrm>
            <a:off x="467544" y="548680"/>
            <a:ext cx="8280920" cy="4154984"/>
          </a:xfrm>
          <a:prstGeom prst="rect">
            <a:avLst/>
          </a:prstGeom>
        </p:spPr>
        <p:txBody>
          <a:bodyPr wrap="square">
            <a:spAutoFit/>
          </a:bodyPr>
          <a:lstStyle/>
          <a:p>
            <a:pPr algn="just">
              <a:lnSpc>
                <a:spcPct val="150000"/>
              </a:lnSpc>
              <a:buFont typeface="Arial" pitchFamily="34" charset="0"/>
              <a:buChar char="•"/>
            </a:pPr>
            <a:r>
              <a:rPr lang="en-IN" sz="2200" dirty="0" smtClean="0"/>
              <a:t> Inheritance is a feature of OOP that allows us to create derived classes from a base class. The derived classes inherit features of the base class.</a:t>
            </a:r>
          </a:p>
          <a:p>
            <a:pPr algn="just">
              <a:lnSpc>
                <a:spcPct val="150000"/>
              </a:lnSpc>
              <a:buFont typeface="Arial" pitchFamily="34" charset="0"/>
              <a:buChar char="•"/>
            </a:pPr>
            <a:r>
              <a:rPr lang="en-IN" sz="2200" dirty="0" smtClean="0"/>
              <a:t>Suppose, the same function is defined in both the derived class and the based class. Now if we call this function using the object of the derived class, the function of the derived class is executed.</a:t>
            </a:r>
          </a:p>
          <a:p>
            <a:pPr algn="just">
              <a:lnSpc>
                <a:spcPct val="150000"/>
              </a:lnSpc>
              <a:buFont typeface="Arial" pitchFamily="34" charset="0"/>
              <a:buChar char="•"/>
            </a:pPr>
            <a:r>
              <a:rPr lang="en-IN" sz="2200" dirty="0" smtClean="0"/>
              <a:t>This is known as </a:t>
            </a:r>
            <a:r>
              <a:rPr lang="en-IN" sz="2200" b="1" dirty="0" smtClean="0"/>
              <a:t>function overriding</a:t>
            </a:r>
            <a:r>
              <a:rPr lang="en-IN" sz="2200" dirty="0" smtClean="0"/>
              <a:t> in C++. </a:t>
            </a:r>
          </a:p>
          <a:p>
            <a:pPr algn="just">
              <a:lnSpc>
                <a:spcPct val="150000"/>
              </a:lnSpc>
              <a:buFont typeface="Arial" pitchFamily="34" charset="0"/>
              <a:buChar char="•"/>
            </a:pPr>
            <a:r>
              <a:rPr lang="en-IN" sz="2200" dirty="0" smtClean="0"/>
              <a:t>The function in derived class overrides the function in base class.</a:t>
            </a:r>
            <a:endParaRPr lang="en-IN" sz="2200" dirty="0"/>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49</a:t>
            </a:fld>
            <a:endParaRPr lang="en-IN"/>
          </a:p>
        </p:txBody>
      </p:sp>
      <p:sp>
        <p:nvSpPr>
          <p:cNvPr id="9" name="Rectangle 8"/>
          <p:cNvSpPr/>
          <p:nvPr/>
        </p:nvSpPr>
        <p:spPr>
          <a:xfrm>
            <a:off x="1907704" y="0"/>
            <a:ext cx="5886400" cy="6524863"/>
          </a:xfrm>
          <a:prstGeom prst="rect">
            <a:avLst/>
          </a:prstGeom>
        </p:spPr>
        <p:txBody>
          <a:bodyPr wrap="square">
            <a:spAutoFit/>
          </a:bodyPr>
          <a:lstStyle/>
          <a:p>
            <a:r>
              <a:rPr lang="en-IN" sz="2000" dirty="0" smtClean="0"/>
              <a:t>#include &lt;</a:t>
            </a:r>
            <a:r>
              <a:rPr lang="en-IN" sz="2000" dirty="0" err="1" smtClean="0"/>
              <a:t>iostream.h</a:t>
            </a:r>
            <a:r>
              <a:rPr lang="en-IN" sz="2000" dirty="0" smtClean="0"/>
              <a:t>&gt;</a:t>
            </a:r>
          </a:p>
          <a:p>
            <a:endParaRPr lang="en-IN" sz="2000" dirty="0" smtClean="0"/>
          </a:p>
          <a:p>
            <a:r>
              <a:rPr lang="en-IN" sz="2000" dirty="0" smtClean="0"/>
              <a:t>class Base {</a:t>
            </a:r>
          </a:p>
          <a:p>
            <a:r>
              <a:rPr lang="en-IN" sz="2000" dirty="0" smtClean="0"/>
              <a:t>   public:</a:t>
            </a:r>
          </a:p>
          <a:p>
            <a:r>
              <a:rPr lang="en-IN" sz="2000" dirty="0" smtClean="0"/>
              <a:t>    void print() {</a:t>
            </a:r>
          </a:p>
          <a:p>
            <a:r>
              <a:rPr lang="en-IN" sz="2000" dirty="0" smtClean="0"/>
              <a:t>        </a:t>
            </a:r>
            <a:r>
              <a:rPr lang="en-IN" sz="2000" dirty="0" err="1" smtClean="0"/>
              <a:t>cout</a:t>
            </a:r>
            <a:r>
              <a:rPr lang="en-IN" sz="2000" dirty="0" smtClean="0"/>
              <a:t> &lt;&lt; "Base Function" &lt;&lt; </a:t>
            </a:r>
            <a:r>
              <a:rPr lang="en-IN" sz="2000" dirty="0" err="1" smtClean="0"/>
              <a:t>endl</a:t>
            </a:r>
            <a:r>
              <a:rPr lang="en-IN" sz="2000" dirty="0" smtClean="0"/>
              <a:t>;</a:t>
            </a:r>
          </a:p>
          <a:p>
            <a:r>
              <a:rPr lang="en-IN" sz="2000" dirty="0" smtClean="0"/>
              <a:t>    }</a:t>
            </a:r>
          </a:p>
          <a:p>
            <a:r>
              <a:rPr lang="en-IN" sz="2000" dirty="0" smtClean="0"/>
              <a:t>};</a:t>
            </a:r>
          </a:p>
          <a:p>
            <a:endParaRPr lang="en-IN" sz="2000" dirty="0" smtClean="0"/>
          </a:p>
          <a:p>
            <a:r>
              <a:rPr lang="en-IN" sz="2000" dirty="0" smtClean="0"/>
              <a:t>class Derived : public Base {</a:t>
            </a:r>
          </a:p>
          <a:p>
            <a:r>
              <a:rPr lang="en-IN" sz="2000" dirty="0" smtClean="0"/>
              <a:t>   public:</a:t>
            </a:r>
          </a:p>
          <a:p>
            <a:r>
              <a:rPr lang="en-IN" sz="2000" dirty="0" smtClean="0"/>
              <a:t>    void print() {</a:t>
            </a:r>
          </a:p>
          <a:p>
            <a:r>
              <a:rPr lang="en-IN" sz="2000" dirty="0" smtClean="0"/>
              <a:t>        </a:t>
            </a:r>
            <a:r>
              <a:rPr lang="en-IN" sz="2000" dirty="0" err="1" smtClean="0"/>
              <a:t>cout</a:t>
            </a:r>
            <a:r>
              <a:rPr lang="en-IN" sz="2000" dirty="0" smtClean="0"/>
              <a:t> &lt;&lt; "Derived Function" &lt;&lt; </a:t>
            </a:r>
            <a:r>
              <a:rPr lang="en-IN" sz="2000" dirty="0" err="1" smtClean="0"/>
              <a:t>endl</a:t>
            </a:r>
            <a:r>
              <a:rPr lang="en-IN" sz="2000" dirty="0" smtClean="0"/>
              <a:t>;</a:t>
            </a:r>
          </a:p>
          <a:p>
            <a:r>
              <a:rPr lang="en-IN" sz="2000" dirty="0" smtClean="0"/>
              <a:t>    }</a:t>
            </a:r>
          </a:p>
          <a:p>
            <a:r>
              <a:rPr lang="en-IN" sz="2000" dirty="0" smtClean="0"/>
              <a:t>};</a:t>
            </a:r>
          </a:p>
          <a:p>
            <a:endParaRPr lang="en-IN" sz="2000" dirty="0" smtClean="0"/>
          </a:p>
          <a:p>
            <a:r>
              <a:rPr lang="en-IN" sz="2000" dirty="0" smtClean="0"/>
              <a:t>int main() {</a:t>
            </a:r>
          </a:p>
          <a:p>
            <a:r>
              <a:rPr lang="en-IN" sz="2000" dirty="0" smtClean="0"/>
              <a:t>    Derived derived1;</a:t>
            </a:r>
          </a:p>
          <a:p>
            <a:r>
              <a:rPr lang="en-IN" sz="2000" dirty="0" smtClean="0"/>
              <a:t>    derived1.print();</a:t>
            </a:r>
          </a:p>
          <a:p>
            <a:r>
              <a:rPr lang="en-IN" sz="2000" dirty="0" smtClean="0"/>
              <a:t>    return 0;</a:t>
            </a:r>
          </a:p>
          <a:p>
            <a:r>
              <a:rPr lang="en-IN" sz="2000" dirty="0" smtClean="0"/>
              <a:t>}</a:t>
            </a:r>
            <a:endParaRPr lang="en-IN" sz="2000" dirty="0"/>
          </a:p>
        </p:txBody>
      </p:sp>
      <p:sp>
        <p:nvSpPr>
          <p:cNvPr id="10" name="TextBox 9"/>
          <p:cNvSpPr txBox="1"/>
          <p:nvPr/>
        </p:nvSpPr>
        <p:spPr>
          <a:xfrm>
            <a:off x="5508104" y="4509120"/>
            <a:ext cx="2736304" cy="369332"/>
          </a:xfrm>
          <a:prstGeom prst="rect">
            <a:avLst/>
          </a:prstGeom>
          <a:noFill/>
          <a:ln>
            <a:solidFill>
              <a:schemeClr val="tx1"/>
            </a:solidFill>
          </a:ln>
        </p:spPr>
        <p:txBody>
          <a:bodyPr wrap="square" rtlCol="0">
            <a:spAutoFit/>
          </a:bodyPr>
          <a:lstStyle/>
          <a:p>
            <a:r>
              <a:rPr lang="en-US" dirty="0" smtClean="0"/>
              <a:t>Output: Derived function</a:t>
            </a:r>
            <a:endParaRPr lang="en-IN" dirty="0"/>
          </a:p>
        </p:txBody>
      </p:sp>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
        <p:nvSpPr>
          <p:cNvPr id="10" name="TextBox 9"/>
          <p:cNvSpPr txBox="1"/>
          <p:nvPr/>
        </p:nvSpPr>
        <p:spPr>
          <a:xfrm>
            <a:off x="539552" y="0"/>
            <a:ext cx="8424936" cy="920252"/>
          </a:xfrm>
          <a:prstGeom prst="rect">
            <a:avLst/>
          </a:prstGeom>
          <a:noFill/>
        </p:spPr>
        <p:txBody>
          <a:bodyPr wrap="square" rtlCol="0">
            <a:spAutoFit/>
          </a:bodyPr>
          <a:lstStyle/>
          <a:p>
            <a:pPr algn="ctr">
              <a:lnSpc>
                <a:spcPct val="150000"/>
              </a:lnSpc>
            </a:pPr>
            <a:r>
              <a:rPr lang="en-US" sz="4000" b="1" dirty="0" smtClean="0"/>
              <a:t>Inheritance</a:t>
            </a:r>
            <a:endParaRPr lang="en-IN" sz="4000" b="1" dirty="0"/>
          </a:p>
        </p:txBody>
      </p:sp>
      <p:sp>
        <p:nvSpPr>
          <p:cNvPr id="9" name="TextBox 8"/>
          <p:cNvSpPr txBox="1"/>
          <p:nvPr/>
        </p:nvSpPr>
        <p:spPr>
          <a:xfrm>
            <a:off x="611560" y="836712"/>
            <a:ext cx="8352928" cy="5632311"/>
          </a:xfrm>
          <a:prstGeom prst="rect">
            <a:avLst/>
          </a:prstGeom>
          <a:noFill/>
        </p:spPr>
        <p:txBody>
          <a:bodyPr wrap="square" rtlCol="0">
            <a:spAutoFit/>
          </a:bodyPr>
          <a:lstStyle/>
          <a:p>
            <a:pPr algn="just">
              <a:lnSpc>
                <a:spcPct val="150000"/>
              </a:lnSpc>
              <a:buFont typeface="Arial" pitchFamily="34" charset="0"/>
              <a:buChar char="•"/>
            </a:pPr>
            <a:r>
              <a:rPr lang="en-IN" sz="2400" dirty="0" smtClean="0"/>
              <a:t>In C++, </a:t>
            </a:r>
            <a:r>
              <a:rPr lang="en-IN" sz="2400" b="1" dirty="0" smtClean="0"/>
              <a:t>inheritance</a:t>
            </a:r>
            <a:r>
              <a:rPr lang="en-IN" sz="2400" dirty="0" smtClean="0"/>
              <a:t> is a process in which one object acquires all the properties and behaviours of its parent object automatically.</a:t>
            </a:r>
          </a:p>
          <a:p>
            <a:pPr algn="just">
              <a:lnSpc>
                <a:spcPct val="150000"/>
              </a:lnSpc>
              <a:buFont typeface="Arial" pitchFamily="34" charset="0"/>
              <a:buChar char="•"/>
            </a:pPr>
            <a:r>
              <a:rPr lang="en-IN" sz="2400" dirty="0" smtClean="0"/>
              <a:t>It is possible to inherit attributes and methods from one class to another. </a:t>
            </a:r>
          </a:p>
          <a:p>
            <a:pPr algn="just">
              <a:lnSpc>
                <a:spcPct val="150000"/>
              </a:lnSpc>
              <a:buFont typeface="Arial" pitchFamily="34" charset="0"/>
              <a:buChar char="•"/>
            </a:pPr>
            <a:r>
              <a:rPr lang="en-IN" sz="2400" dirty="0" smtClean="0"/>
              <a:t>It allows user to create a new class (derived class) from an existing class(base class).</a:t>
            </a:r>
          </a:p>
          <a:p>
            <a:pPr algn="just">
              <a:lnSpc>
                <a:spcPct val="150000"/>
              </a:lnSpc>
              <a:buFont typeface="Arial" pitchFamily="34" charset="0"/>
              <a:buChar char="•"/>
            </a:pPr>
            <a:r>
              <a:rPr lang="en-IN" sz="2400" dirty="0" smtClean="0"/>
              <a:t>We group the "inheritance concept" into two categories:</a:t>
            </a:r>
          </a:p>
          <a:p>
            <a:pPr algn="just">
              <a:lnSpc>
                <a:spcPct val="150000"/>
              </a:lnSpc>
            </a:pPr>
            <a:r>
              <a:rPr lang="en-IN" sz="2400" b="1" dirty="0" smtClean="0"/>
              <a:t>derived class</a:t>
            </a:r>
            <a:r>
              <a:rPr lang="en-IN" sz="2400" dirty="0" smtClean="0"/>
              <a:t> (child) - the class that inherits from another class</a:t>
            </a:r>
          </a:p>
          <a:p>
            <a:pPr algn="just">
              <a:lnSpc>
                <a:spcPct val="150000"/>
              </a:lnSpc>
            </a:pPr>
            <a:r>
              <a:rPr lang="en-IN" sz="2400" b="1" dirty="0" smtClean="0"/>
              <a:t>base class</a:t>
            </a:r>
            <a:r>
              <a:rPr lang="en-IN" sz="2400" dirty="0" smtClean="0"/>
              <a:t> (parent) - the class being inherited from</a:t>
            </a:r>
          </a:p>
          <a:p>
            <a:pPr algn="just">
              <a:lnSpc>
                <a:spcPct val="150000"/>
              </a:lnSpc>
              <a:buFont typeface="Arial" pitchFamily="34" charset="0"/>
              <a:buChar char="•"/>
            </a:pPr>
            <a:r>
              <a:rPr lang="en-IN" sz="2400" dirty="0" smtClean="0"/>
              <a:t>To inherit from a class, use the : symbol.</a:t>
            </a:r>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50</a:t>
            </a:fld>
            <a:endParaRPr lang="en-IN"/>
          </a:p>
        </p:txBody>
      </p:sp>
      <p:pic>
        <p:nvPicPr>
          <p:cNvPr id="9217" name="Picture 1"/>
          <p:cNvPicPr>
            <a:picLocks noChangeAspect="1" noChangeArrowheads="1"/>
          </p:cNvPicPr>
          <p:nvPr/>
        </p:nvPicPr>
        <p:blipFill>
          <a:blip r:embed="rId3" cstate="print"/>
          <a:srcRect/>
          <a:stretch>
            <a:fillRect/>
          </a:stretch>
        </p:blipFill>
        <p:spPr bwMode="auto">
          <a:xfrm>
            <a:off x="1547664" y="404664"/>
            <a:ext cx="6449609" cy="5376683"/>
          </a:xfrm>
          <a:prstGeom prst="rect">
            <a:avLst/>
          </a:prstGeom>
          <a:noFill/>
          <a:ln w="9525">
            <a:noFill/>
            <a:miter lim="800000"/>
            <a:headEnd/>
            <a:tailEnd/>
          </a:ln>
        </p:spPr>
      </p:pic>
    </p:spTree>
    <p:extLst>
      <p:ext uri="{BB962C8B-B14F-4D97-AF65-F5344CB8AC3E}">
        <p14:creationId xmlns="" xmlns:p14="http://schemas.microsoft.com/office/powerpoint/2010/main" val="20503762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51</a:t>
            </a:fld>
            <a:endParaRPr lang="en-IN"/>
          </a:p>
        </p:txBody>
      </p:sp>
      <p:sp>
        <p:nvSpPr>
          <p:cNvPr id="11" name="Rectangle 10"/>
          <p:cNvSpPr/>
          <p:nvPr/>
        </p:nvSpPr>
        <p:spPr>
          <a:xfrm>
            <a:off x="611560" y="620688"/>
            <a:ext cx="8280920" cy="3647152"/>
          </a:xfrm>
          <a:prstGeom prst="rect">
            <a:avLst/>
          </a:prstGeom>
        </p:spPr>
        <p:txBody>
          <a:bodyPr wrap="square">
            <a:spAutoFit/>
          </a:bodyPr>
          <a:lstStyle/>
          <a:p>
            <a:pPr>
              <a:lnSpc>
                <a:spcPct val="150000"/>
              </a:lnSpc>
            </a:pPr>
            <a:r>
              <a:rPr lang="en-IN" sz="2200" b="1" dirty="0" smtClean="0"/>
              <a:t>Access Overridden Function in C++</a:t>
            </a:r>
          </a:p>
          <a:p>
            <a:pPr>
              <a:lnSpc>
                <a:spcPct val="150000"/>
              </a:lnSpc>
              <a:buFont typeface="Arial" pitchFamily="34" charset="0"/>
              <a:buChar char="•"/>
            </a:pPr>
            <a:r>
              <a:rPr lang="en-IN" sz="2200" dirty="0" smtClean="0"/>
              <a:t>To access the overridden function of the base class, we use the scope resolution operator ::</a:t>
            </a:r>
          </a:p>
          <a:p>
            <a:pPr>
              <a:lnSpc>
                <a:spcPct val="150000"/>
              </a:lnSpc>
            </a:pPr>
            <a:endParaRPr lang="en-IN" sz="2200" dirty="0" smtClean="0"/>
          </a:p>
          <a:p>
            <a:pPr>
              <a:lnSpc>
                <a:spcPct val="150000"/>
              </a:lnSpc>
              <a:buFont typeface="Arial" pitchFamily="34" charset="0"/>
              <a:buChar char="•"/>
            </a:pPr>
            <a:r>
              <a:rPr lang="en-IN" sz="2200" dirty="0" smtClean="0"/>
              <a:t>We can also access the overridden function by using a pointer of the base class to point to an object of the derived class and then calling the function from that pointer.</a:t>
            </a:r>
            <a:endParaRPr lang="en-IN" sz="2200" dirty="0"/>
          </a:p>
        </p:txBody>
      </p:sp>
    </p:spTree>
    <p:extLst>
      <p:ext uri="{BB962C8B-B14F-4D97-AF65-F5344CB8AC3E}">
        <p14:creationId xmlns="" xmlns:p14="http://schemas.microsoft.com/office/powerpoint/2010/main" val="11640123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52</a:t>
            </a:fld>
            <a:endParaRPr lang="en-IN"/>
          </a:p>
        </p:txBody>
      </p:sp>
      <p:pic>
        <p:nvPicPr>
          <p:cNvPr id="7169" name="Picture 1"/>
          <p:cNvPicPr>
            <a:picLocks noChangeAspect="1" noChangeArrowheads="1"/>
          </p:cNvPicPr>
          <p:nvPr/>
        </p:nvPicPr>
        <p:blipFill>
          <a:blip r:embed="rId3" cstate="print"/>
          <a:srcRect/>
          <a:stretch>
            <a:fillRect/>
          </a:stretch>
        </p:blipFill>
        <p:spPr bwMode="auto">
          <a:xfrm>
            <a:off x="1043608" y="188640"/>
            <a:ext cx="7704184" cy="5877272"/>
          </a:xfrm>
          <a:prstGeom prst="rect">
            <a:avLst/>
          </a:prstGeom>
          <a:noFill/>
          <a:ln w="9525">
            <a:noFill/>
            <a:miter lim="800000"/>
            <a:headEnd/>
            <a:tailEnd/>
          </a:ln>
        </p:spPr>
      </p:pic>
    </p:spTree>
    <p:extLst>
      <p:ext uri="{BB962C8B-B14F-4D97-AF65-F5344CB8AC3E}">
        <p14:creationId xmlns="" xmlns:p14="http://schemas.microsoft.com/office/powerpoint/2010/main" val="28968420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53</a:t>
            </a:fld>
            <a:endParaRPr lang="en-IN"/>
          </a:p>
        </p:txBody>
      </p:sp>
      <p:sp>
        <p:nvSpPr>
          <p:cNvPr id="10" name="Rectangle 9"/>
          <p:cNvSpPr/>
          <p:nvPr/>
        </p:nvSpPr>
        <p:spPr>
          <a:xfrm>
            <a:off x="2123728" y="332656"/>
            <a:ext cx="6408712" cy="5509200"/>
          </a:xfrm>
          <a:prstGeom prst="rect">
            <a:avLst/>
          </a:prstGeom>
        </p:spPr>
        <p:txBody>
          <a:bodyPr wrap="square">
            <a:spAutoFit/>
          </a:bodyPr>
          <a:lstStyle/>
          <a:p>
            <a:r>
              <a:rPr lang="en-IN" sz="2200" dirty="0" smtClean="0"/>
              <a:t>#include &lt;</a:t>
            </a:r>
            <a:r>
              <a:rPr lang="en-IN" sz="2200" dirty="0" err="1" smtClean="0"/>
              <a:t>iostream.h</a:t>
            </a:r>
            <a:r>
              <a:rPr lang="en-IN" sz="2200" dirty="0" smtClean="0"/>
              <a:t>&gt;</a:t>
            </a:r>
          </a:p>
          <a:p>
            <a:endParaRPr lang="en-IN" sz="2200" dirty="0" smtClean="0"/>
          </a:p>
          <a:p>
            <a:endParaRPr lang="en-IN" sz="2200" dirty="0" smtClean="0"/>
          </a:p>
          <a:p>
            <a:r>
              <a:rPr lang="en-IN" sz="2200" dirty="0" smtClean="0"/>
              <a:t>class Base {</a:t>
            </a:r>
          </a:p>
          <a:p>
            <a:r>
              <a:rPr lang="en-IN" sz="2200" dirty="0" smtClean="0"/>
              <a:t>   public:</a:t>
            </a:r>
          </a:p>
          <a:p>
            <a:r>
              <a:rPr lang="en-IN" sz="2200" dirty="0" smtClean="0"/>
              <a:t>    void print() {</a:t>
            </a:r>
          </a:p>
          <a:p>
            <a:r>
              <a:rPr lang="en-IN" sz="2200" dirty="0" smtClean="0"/>
              <a:t>        </a:t>
            </a:r>
            <a:r>
              <a:rPr lang="en-IN" sz="2200" dirty="0" err="1" smtClean="0"/>
              <a:t>cout</a:t>
            </a:r>
            <a:r>
              <a:rPr lang="en-IN" sz="2200" dirty="0" smtClean="0"/>
              <a:t> &lt;&lt; "Base Function" &lt;&lt; </a:t>
            </a:r>
            <a:r>
              <a:rPr lang="en-IN" sz="2200" dirty="0" err="1" smtClean="0"/>
              <a:t>endl</a:t>
            </a:r>
            <a:r>
              <a:rPr lang="en-IN" sz="2200" dirty="0" smtClean="0"/>
              <a:t>;</a:t>
            </a:r>
          </a:p>
          <a:p>
            <a:r>
              <a:rPr lang="en-IN" sz="2200" dirty="0" smtClean="0"/>
              <a:t>    }</a:t>
            </a:r>
          </a:p>
          <a:p>
            <a:r>
              <a:rPr lang="en-IN" sz="2200" dirty="0" smtClean="0"/>
              <a:t>};</a:t>
            </a:r>
          </a:p>
          <a:p>
            <a:endParaRPr lang="en-IN" sz="2200" dirty="0" smtClean="0"/>
          </a:p>
          <a:p>
            <a:r>
              <a:rPr lang="en-IN" sz="2200" dirty="0" smtClean="0"/>
              <a:t>class Derived : public Base {</a:t>
            </a:r>
          </a:p>
          <a:p>
            <a:r>
              <a:rPr lang="en-IN" sz="2200" dirty="0" smtClean="0"/>
              <a:t>   public:</a:t>
            </a:r>
          </a:p>
          <a:p>
            <a:r>
              <a:rPr lang="en-IN" sz="2200" dirty="0" smtClean="0"/>
              <a:t>    void print() {</a:t>
            </a:r>
          </a:p>
          <a:p>
            <a:r>
              <a:rPr lang="en-IN" sz="2200" dirty="0" smtClean="0"/>
              <a:t>        </a:t>
            </a:r>
            <a:r>
              <a:rPr lang="en-IN" sz="2200" dirty="0" err="1" smtClean="0"/>
              <a:t>cout</a:t>
            </a:r>
            <a:r>
              <a:rPr lang="en-IN" sz="2200" dirty="0" smtClean="0"/>
              <a:t> &lt;&lt; "Derived Function" &lt;&lt; </a:t>
            </a:r>
            <a:r>
              <a:rPr lang="en-IN" sz="2200" dirty="0" err="1" smtClean="0"/>
              <a:t>endl</a:t>
            </a:r>
            <a:r>
              <a:rPr lang="en-IN" sz="2200" dirty="0" smtClean="0"/>
              <a:t>;</a:t>
            </a:r>
          </a:p>
          <a:p>
            <a:r>
              <a:rPr lang="en-IN" sz="2200" dirty="0" smtClean="0"/>
              <a:t>    }</a:t>
            </a:r>
          </a:p>
          <a:p>
            <a:r>
              <a:rPr lang="en-IN" sz="2200" dirty="0" smtClean="0"/>
              <a:t>};</a:t>
            </a:r>
            <a:endParaRPr lang="en-IN" sz="2200" dirty="0"/>
          </a:p>
        </p:txBody>
      </p:sp>
    </p:spTree>
    <p:extLst>
      <p:ext uri="{BB962C8B-B14F-4D97-AF65-F5344CB8AC3E}">
        <p14:creationId xmlns="" xmlns:p14="http://schemas.microsoft.com/office/powerpoint/2010/main" val="10294762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54</a:t>
            </a:fld>
            <a:endParaRPr lang="en-IN"/>
          </a:p>
        </p:txBody>
      </p:sp>
      <p:sp>
        <p:nvSpPr>
          <p:cNvPr id="9" name="Rectangle 8"/>
          <p:cNvSpPr/>
          <p:nvPr/>
        </p:nvSpPr>
        <p:spPr>
          <a:xfrm>
            <a:off x="1187624" y="548680"/>
            <a:ext cx="7128792" cy="3816429"/>
          </a:xfrm>
          <a:prstGeom prst="rect">
            <a:avLst/>
          </a:prstGeom>
        </p:spPr>
        <p:txBody>
          <a:bodyPr wrap="square">
            <a:spAutoFit/>
          </a:bodyPr>
          <a:lstStyle/>
          <a:p>
            <a:r>
              <a:rPr lang="en-IN" sz="2200" dirty="0" smtClean="0"/>
              <a:t>int main() {</a:t>
            </a:r>
          </a:p>
          <a:p>
            <a:r>
              <a:rPr lang="en-IN" sz="2200" dirty="0" smtClean="0"/>
              <a:t>    Derived derived1;</a:t>
            </a:r>
          </a:p>
          <a:p>
            <a:endParaRPr lang="en-IN" sz="2200" dirty="0" smtClean="0"/>
          </a:p>
          <a:p>
            <a:r>
              <a:rPr lang="en-IN" sz="2200" dirty="0" smtClean="0"/>
              <a:t>    // pointer of Base type that points to derived1</a:t>
            </a:r>
          </a:p>
          <a:p>
            <a:r>
              <a:rPr lang="en-IN" sz="2200" dirty="0" smtClean="0"/>
              <a:t>    Base* </a:t>
            </a:r>
            <a:r>
              <a:rPr lang="en-IN" sz="2200" dirty="0" err="1" smtClean="0"/>
              <a:t>ptr</a:t>
            </a:r>
            <a:r>
              <a:rPr lang="en-IN" sz="2200" dirty="0" smtClean="0"/>
              <a:t> = &amp;derived1;</a:t>
            </a:r>
          </a:p>
          <a:p>
            <a:endParaRPr lang="en-IN" sz="2200" dirty="0" smtClean="0"/>
          </a:p>
          <a:p>
            <a:r>
              <a:rPr lang="en-IN" sz="2200" dirty="0" smtClean="0"/>
              <a:t>    // call function of Base class using </a:t>
            </a:r>
            <a:r>
              <a:rPr lang="en-IN" sz="2200" dirty="0" err="1" smtClean="0"/>
              <a:t>ptr</a:t>
            </a:r>
            <a:endParaRPr lang="en-IN" sz="2200" dirty="0" smtClean="0"/>
          </a:p>
          <a:p>
            <a:r>
              <a:rPr lang="en-IN" sz="2200" dirty="0" smtClean="0"/>
              <a:t>    </a:t>
            </a:r>
            <a:r>
              <a:rPr lang="en-IN" sz="2200" dirty="0" err="1" smtClean="0"/>
              <a:t>ptr</a:t>
            </a:r>
            <a:r>
              <a:rPr lang="en-IN" sz="2200" dirty="0" smtClean="0"/>
              <a:t>-&gt;print();</a:t>
            </a:r>
          </a:p>
          <a:p>
            <a:endParaRPr lang="en-IN" sz="2200" dirty="0" smtClean="0"/>
          </a:p>
          <a:p>
            <a:r>
              <a:rPr lang="en-IN" sz="2200" dirty="0" smtClean="0"/>
              <a:t>    return 0;</a:t>
            </a:r>
          </a:p>
          <a:p>
            <a:r>
              <a:rPr lang="en-IN" sz="2200" dirty="0" smtClean="0"/>
              <a:t>}</a:t>
            </a:r>
            <a:endParaRPr lang="en-IN" sz="2200" dirty="0"/>
          </a:p>
        </p:txBody>
      </p:sp>
      <p:sp>
        <p:nvSpPr>
          <p:cNvPr id="10" name="TextBox 9"/>
          <p:cNvSpPr txBox="1"/>
          <p:nvPr/>
        </p:nvSpPr>
        <p:spPr>
          <a:xfrm>
            <a:off x="4067944" y="4581128"/>
            <a:ext cx="4032448" cy="369332"/>
          </a:xfrm>
          <a:prstGeom prst="rect">
            <a:avLst/>
          </a:prstGeom>
          <a:noFill/>
          <a:ln>
            <a:solidFill>
              <a:schemeClr val="tx1"/>
            </a:solidFill>
          </a:ln>
        </p:spPr>
        <p:txBody>
          <a:bodyPr wrap="square" rtlCol="0">
            <a:spAutoFit/>
          </a:bodyPr>
          <a:lstStyle/>
          <a:p>
            <a:r>
              <a:rPr lang="en-US" dirty="0" smtClean="0"/>
              <a:t>OUTPUT:  Base Function</a:t>
            </a:r>
            <a:endParaRPr lang="en-IN" dirty="0"/>
          </a:p>
        </p:txBody>
      </p:sp>
    </p:spTree>
    <p:extLst>
      <p:ext uri="{BB962C8B-B14F-4D97-AF65-F5344CB8AC3E}">
        <p14:creationId xmlns="" xmlns:p14="http://schemas.microsoft.com/office/powerpoint/2010/main" val="2470390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55</a:t>
            </a:fld>
            <a:endParaRPr lang="en-IN"/>
          </a:p>
        </p:txBody>
      </p:sp>
      <p:sp>
        <p:nvSpPr>
          <p:cNvPr id="10" name="TextBox 9"/>
          <p:cNvSpPr txBox="1"/>
          <p:nvPr/>
        </p:nvSpPr>
        <p:spPr>
          <a:xfrm>
            <a:off x="899592" y="1196752"/>
            <a:ext cx="7776864" cy="4339650"/>
          </a:xfrm>
          <a:prstGeom prst="rect">
            <a:avLst/>
          </a:prstGeom>
          <a:noFill/>
        </p:spPr>
        <p:txBody>
          <a:bodyPr wrap="square" rtlCol="0">
            <a:spAutoFit/>
          </a:bodyPr>
          <a:lstStyle/>
          <a:p>
            <a:pPr algn="just">
              <a:lnSpc>
                <a:spcPct val="200000"/>
              </a:lnSpc>
              <a:buFont typeface="Arial" pitchFamily="34" charset="0"/>
              <a:buChar char="•"/>
            </a:pPr>
            <a:r>
              <a:rPr lang="en-IN" sz="2000" dirty="0" smtClean="0">
                <a:latin typeface="Times New Roman" pitchFamily="18" charset="0"/>
                <a:cs typeface="Times New Roman" pitchFamily="18" charset="0"/>
              </a:rPr>
              <a:t>A virtual function is a member function which is declared within a base class and is re-defined (Overridden) by a derived class.</a:t>
            </a:r>
          </a:p>
          <a:p>
            <a:pPr algn="just" fontAlgn="base">
              <a:lnSpc>
                <a:spcPct val="200000"/>
              </a:lnSpc>
              <a:buFont typeface="Arial" pitchFamily="34" charset="0"/>
              <a:buChar char="•"/>
            </a:pPr>
            <a:r>
              <a:rPr lang="en-IN" sz="2000" dirty="0" smtClean="0">
                <a:latin typeface="Times New Roman" pitchFamily="18" charset="0"/>
                <a:cs typeface="Times New Roman" pitchFamily="18" charset="0"/>
              </a:rPr>
              <a:t>Virtual functions ensure that the correct function is called for an object, regardless of the type of reference (or pointer) used for function call.</a:t>
            </a:r>
          </a:p>
          <a:p>
            <a:pPr algn="just" fontAlgn="base">
              <a:lnSpc>
                <a:spcPct val="200000"/>
              </a:lnSpc>
              <a:buFont typeface="Arial" pitchFamily="34" charset="0"/>
              <a:buChar char="•"/>
            </a:pPr>
            <a:r>
              <a:rPr lang="en-IN" sz="2000" dirty="0" smtClean="0">
                <a:latin typeface="Times New Roman" pitchFamily="18" charset="0"/>
                <a:cs typeface="Times New Roman" pitchFamily="18" charset="0"/>
              </a:rPr>
              <a:t>They are mainly used to achieve Runtime polymorphism</a:t>
            </a:r>
          </a:p>
          <a:p>
            <a:pPr algn="just" fontAlgn="base">
              <a:lnSpc>
                <a:spcPct val="200000"/>
              </a:lnSpc>
              <a:buFont typeface="Arial" pitchFamily="34" charset="0"/>
              <a:buChar char="•"/>
            </a:pPr>
            <a:r>
              <a:rPr lang="en-IN" sz="2000" dirty="0" smtClean="0">
                <a:latin typeface="Times New Roman" pitchFamily="18" charset="0"/>
                <a:cs typeface="Times New Roman" pitchFamily="18" charset="0"/>
              </a:rPr>
              <a:t>Functions are declared with a </a:t>
            </a:r>
            <a:r>
              <a:rPr lang="en-IN" sz="2000" b="1" dirty="0" smtClean="0">
                <a:latin typeface="Times New Roman" pitchFamily="18" charset="0"/>
                <a:cs typeface="Times New Roman" pitchFamily="18" charset="0"/>
              </a:rPr>
              <a:t>virtual </a:t>
            </a:r>
            <a:r>
              <a:rPr lang="en-IN" sz="2000" dirty="0" smtClean="0">
                <a:latin typeface="Times New Roman" pitchFamily="18" charset="0"/>
                <a:cs typeface="Times New Roman" pitchFamily="18" charset="0"/>
              </a:rPr>
              <a:t>keyword in base class.</a:t>
            </a:r>
          </a:p>
          <a:p>
            <a:pPr algn="just">
              <a:lnSpc>
                <a:spcPct val="200000"/>
              </a:lnSpc>
            </a:pPr>
            <a:endParaRPr lang="en-IN" dirty="0"/>
          </a:p>
        </p:txBody>
      </p:sp>
      <p:sp>
        <p:nvSpPr>
          <p:cNvPr id="11" name="TextBox 10"/>
          <p:cNvSpPr txBox="1"/>
          <p:nvPr/>
        </p:nvSpPr>
        <p:spPr>
          <a:xfrm>
            <a:off x="2123728" y="260648"/>
            <a:ext cx="5472608"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VIRTUAL FUNCTIONS</a:t>
            </a:r>
            <a:endParaRPr lang="en-IN" sz="32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6330741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56</a:t>
            </a:fld>
            <a:endParaRPr lang="en-IN"/>
          </a:p>
        </p:txBody>
      </p:sp>
      <p:sp>
        <p:nvSpPr>
          <p:cNvPr id="4" name="Rectangle 3"/>
          <p:cNvSpPr/>
          <p:nvPr/>
        </p:nvSpPr>
        <p:spPr>
          <a:xfrm>
            <a:off x="457200" y="476672"/>
            <a:ext cx="8362601" cy="1338828"/>
          </a:xfrm>
          <a:prstGeom prst="rect">
            <a:avLst/>
          </a:prstGeom>
        </p:spPr>
        <p:txBody>
          <a:bodyPr wrap="square">
            <a:spAutoFit/>
          </a:bodyPr>
          <a:lstStyle/>
          <a:p>
            <a:pPr algn="just">
              <a:lnSpc>
                <a:spcPct val="150000"/>
              </a:lnSpc>
            </a:pPr>
            <a:endParaRPr lang="en-US" dirty="0" smtClean="0">
              <a:latin typeface="Roboto"/>
            </a:endParaRPr>
          </a:p>
          <a:p>
            <a:pPr algn="just">
              <a:lnSpc>
                <a:spcPct val="150000"/>
              </a:lnSpc>
            </a:pPr>
            <a:endParaRPr lang="en-US" dirty="0">
              <a:latin typeface="Roboto"/>
            </a:endParaRPr>
          </a:p>
          <a:p>
            <a:pPr algn="just">
              <a:lnSpc>
                <a:spcPct val="150000"/>
              </a:lnSpc>
            </a:pPr>
            <a:endParaRPr lang="en-US" dirty="0"/>
          </a:p>
        </p:txBody>
      </p:sp>
      <p:sp>
        <p:nvSpPr>
          <p:cNvPr id="6"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9"/>
          <p:cNvSpPr/>
          <p:nvPr/>
        </p:nvSpPr>
        <p:spPr>
          <a:xfrm>
            <a:off x="467544" y="332656"/>
            <a:ext cx="8424936" cy="5262979"/>
          </a:xfrm>
          <a:prstGeom prst="rect">
            <a:avLst/>
          </a:prstGeom>
        </p:spPr>
        <p:txBody>
          <a:bodyPr wrap="square">
            <a:spAutoFit/>
          </a:bodyPr>
          <a:lstStyle/>
          <a:p>
            <a:pPr fontAlgn="base">
              <a:lnSpc>
                <a:spcPct val="150000"/>
              </a:lnSpc>
            </a:pPr>
            <a:r>
              <a:rPr lang="en-IN" sz="2400" b="1" dirty="0" smtClean="0">
                <a:latin typeface="Times New Roman" pitchFamily="18" charset="0"/>
                <a:cs typeface="Times New Roman" pitchFamily="18" charset="0"/>
              </a:rPr>
              <a:t>Rules for Virtual Functions</a:t>
            </a:r>
            <a:endParaRPr lang="en-IN" sz="2400" dirty="0" smtClean="0">
              <a:latin typeface="Times New Roman" pitchFamily="18" charset="0"/>
              <a:cs typeface="Times New Roman" pitchFamily="18" charset="0"/>
            </a:endParaRPr>
          </a:p>
          <a:p>
            <a:pPr algn="just" fontAlgn="base">
              <a:lnSpc>
                <a:spcPct val="150000"/>
              </a:lnSpc>
              <a:buFont typeface="Arial" pitchFamily="34" charset="0"/>
              <a:buChar char="•"/>
            </a:pPr>
            <a:r>
              <a:rPr lang="en-IN" sz="2000" dirty="0" smtClean="0">
                <a:latin typeface="Times New Roman" pitchFamily="18" charset="0"/>
                <a:cs typeface="Times New Roman" pitchFamily="18" charset="0"/>
              </a:rPr>
              <a:t>Virtual functions cannot be static and also cannot be a friend function of another class.</a:t>
            </a:r>
          </a:p>
          <a:p>
            <a:pPr algn="just" fontAlgn="base">
              <a:lnSpc>
                <a:spcPct val="150000"/>
              </a:lnSpc>
              <a:buFont typeface="Arial" pitchFamily="34" charset="0"/>
              <a:buChar char="•"/>
            </a:pPr>
            <a:r>
              <a:rPr lang="en-IN" sz="2000" dirty="0" smtClean="0">
                <a:latin typeface="Times New Roman" pitchFamily="18" charset="0"/>
                <a:cs typeface="Times New Roman" pitchFamily="18" charset="0"/>
              </a:rPr>
              <a:t>Virtual functions should be accessed using pointer or reference of base class type to achieve run time polymorphism.</a:t>
            </a:r>
          </a:p>
          <a:p>
            <a:pPr algn="just" fontAlgn="base">
              <a:lnSpc>
                <a:spcPct val="150000"/>
              </a:lnSpc>
              <a:buFont typeface="Arial" pitchFamily="34" charset="0"/>
              <a:buChar char="•"/>
            </a:pPr>
            <a:r>
              <a:rPr lang="en-IN" sz="2000" dirty="0" smtClean="0">
                <a:latin typeface="Times New Roman" pitchFamily="18" charset="0"/>
                <a:cs typeface="Times New Roman" pitchFamily="18" charset="0"/>
              </a:rPr>
              <a:t>The prototype of virtual functions should be same in base as well as derived class.</a:t>
            </a:r>
          </a:p>
          <a:p>
            <a:pPr algn="just" fontAlgn="base">
              <a:lnSpc>
                <a:spcPct val="150000"/>
              </a:lnSpc>
              <a:buFont typeface="Arial" pitchFamily="34" charset="0"/>
              <a:buChar char="•"/>
            </a:pPr>
            <a:r>
              <a:rPr lang="en-IN" sz="2000" dirty="0" smtClean="0">
                <a:latin typeface="Times New Roman" pitchFamily="18" charset="0"/>
                <a:cs typeface="Times New Roman" pitchFamily="18" charset="0"/>
              </a:rPr>
              <a:t>They are always defined in base class and overridden in derived class. It is not mandatory for derived class to override (or re-define the virtual function), in that case base class version of function is used.</a:t>
            </a:r>
          </a:p>
          <a:p>
            <a:pPr algn="just" fontAlgn="base">
              <a:lnSpc>
                <a:spcPct val="150000"/>
              </a:lnSpc>
              <a:buFont typeface="Arial" pitchFamily="34" charset="0"/>
              <a:buChar char="•"/>
            </a:pPr>
            <a:r>
              <a:rPr lang="en-IN" sz="2000" dirty="0" smtClean="0">
                <a:latin typeface="Times New Roman" pitchFamily="18" charset="0"/>
                <a:cs typeface="Times New Roman" pitchFamily="18" charset="0"/>
              </a:rPr>
              <a:t>A class may have virtual destructor but it cannot have a virtual constructor.</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551263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57</a:t>
            </a:fld>
            <a:endParaRPr lang="en-IN"/>
          </a:p>
        </p:txBody>
      </p:sp>
      <p:sp>
        <p:nvSpPr>
          <p:cNvPr id="13" name="Rectangle 12"/>
          <p:cNvSpPr/>
          <p:nvPr/>
        </p:nvSpPr>
        <p:spPr>
          <a:xfrm>
            <a:off x="1331640" y="332656"/>
            <a:ext cx="7272808" cy="5632311"/>
          </a:xfrm>
          <a:prstGeom prst="rect">
            <a:avLst/>
          </a:prstGeom>
        </p:spPr>
        <p:txBody>
          <a:bodyPr wrap="square">
            <a:spAutoFit/>
          </a:bodyPr>
          <a:lstStyle/>
          <a:p>
            <a:r>
              <a:rPr lang="en-IN" sz="2400" dirty="0" smtClean="0"/>
              <a:t>#include &lt;</a:t>
            </a:r>
            <a:r>
              <a:rPr lang="en-IN" sz="2400" dirty="0" err="1" smtClean="0"/>
              <a:t>iostream.h</a:t>
            </a:r>
            <a:r>
              <a:rPr lang="en-IN" sz="2400" dirty="0" smtClean="0"/>
              <a:t>&gt; </a:t>
            </a:r>
          </a:p>
          <a:p>
            <a:r>
              <a:rPr lang="en-IN" sz="2400" dirty="0" smtClean="0"/>
              <a:t>   </a:t>
            </a:r>
          </a:p>
          <a:p>
            <a:r>
              <a:rPr lang="en-IN" sz="2400" dirty="0" smtClean="0"/>
              <a:t>class base </a:t>
            </a:r>
          </a:p>
          <a:p>
            <a:r>
              <a:rPr lang="en-IN" sz="2400" dirty="0" smtClean="0"/>
              <a:t>{ </a:t>
            </a:r>
          </a:p>
          <a:p>
            <a:r>
              <a:rPr lang="en-IN" sz="2400" dirty="0" smtClean="0"/>
              <a:t>public: </a:t>
            </a:r>
          </a:p>
          <a:p>
            <a:r>
              <a:rPr lang="en-IN" sz="2400" dirty="0" smtClean="0"/>
              <a:t>    virtual void print() </a:t>
            </a:r>
          </a:p>
          <a:p>
            <a:r>
              <a:rPr lang="en-IN" sz="2400" dirty="0" smtClean="0"/>
              <a:t>    { </a:t>
            </a:r>
          </a:p>
          <a:p>
            <a:r>
              <a:rPr lang="en-IN" sz="2400" dirty="0" smtClean="0"/>
              <a:t>        </a:t>
            </a:r>
            <a:r>
              <a:rPr lang="en-IN" sz="2400" dirty="0" err="1" smtClean="0"/>
              <a:t>cout</a:t>
            </a:r>
            <a:r>
              <a:rPr lang="en-IN" sz="2400" dirty="0" smtClean="0"/>
              <a:t> &lt;&lt; "print base class" &lt;&lt; </a:t>
            </a:r>
            <a:r>
              <a:rPr lang="en-IN" sz="2400" dirty="0" err="1" smtClean="0"/>
              <a:t>endl</a:t>
            </a:r>
            <a:r>
              <a:rPr lang="en-IN" sz="2400" dirty="0" smtClean="0"/>
              <a:t>; </a:t>
            </a:r>
          </a:p>
          <a:p>
            <a:r>
              <a:rPr lang="en-IN" sz="2400" dirty="0" smtClean="0"/>
              <a:t>    } </a:t>
            </a:r>
          </a:p>
          <a:p>
            <a:r>
              <a:rPr lang="en-IN" sz="2400" dirty="0" smtClean="0"/>
              <a:t>  </a:t>
            </a:r>
          </a:p>
          <a:p>
            <a:r>
              <a:rPr lang="en-IN" sz="2400" dirty="0" smtClean="0"/>
              <a:t>    void show() </a:t>
            </a:r>
          </a:p>
          <a:p>
            <a:r>
              <a:rPr lang="en-IN" sz="2400" dirty="0" smtClean="0"/>
              <a:t>    { </a:t>
            </a:r>
          </a:p>
          <a:p>
            <a:r>
              <a:rPr lang="en-IN" sz="2400" dirty="0" smtClean="0"/>
              <a:t>        </a:t>
            </a:r>
            <a:r>
              <a:rPr lang="en-IN" sz="2400" dirty="0" err="1" smtClean="0"/>
              <a:t>cout</a:t>
            </a:r>
            <a:r>
              <a:rPr lang="en-IN" sz="2400" dirty="0" smtClean="0"/>
              <a:t> &lt;&lt; "show base class" &lt;&lt; </a:t>
            </a:r>
            <a:r>
              <a:rPr lang="en-IN" sz="2400" dirty="0" err="1" smtClean="0"/>
              <a:t>endl</a:t>
            </a:r>
            <a:r>
              <a:rPr lang="en-IN" sz="2400" dirty="0" smtClean="0"/>
              <a:t>; </a:t>
            </a:r>
          </a:p>
          <a:p>
            <a:r>
              <a:rPr lang="en-IN" sz="2400" dirty="0" smtClean="0"/>
              <a:t>    } </a:t>
            </a:r>
          </a:p>
          <a:p>
            <a:r>
              <a:rPr lang="en-IN" sz="2400" dirty="0" smtClean="0"/>
              <a:t>}; </a:t>
            </a:r>
            <a:endParaRPr lang="en-IN" sz="2400"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58</a:t>
            </a:fld>
            <a:endParaRPr lang="en-IN"/>
          </a:p>
        </p:txBody>
      </p:sp>
      <p:sp>
        <p:nvSpPr>
          <p:cNvPr id="9" name="Rectangle 8"/>
          <p:cNvSpPr/>
          <p:nvPr/>
        </p:nvSpPr>
        <p:spPr>
          <a:xfrm>
            <a:off x="827584" y="404664"/>
            <a:ext cx="7992888" cy="5262979"/>
          </a:xfrm>
          <a:prstGeom prst="rect">
            <a:avLst/>
          </a:prstGeom>
        </p:spPr>
        <p:txBody>
          <a:bodyPr wrap="square">
            <a:spAutoFit/>
          </a:bodyPr>
          <a:lstStyle/>
          <a:p>
            <a:r>
              <a:rPr lang="en-IN" sz="2400" dirty="0" smtClean="0"/>
              <a:t>class derived : public base</a:t>
            </a:r>
          </a:p>
          <a:p>
            <a:r>
              <a:rPr lang="en-IN" sz="2400" dirty="0" smtClean="0"/>
              <a:t> { </a:t>
            </a:r>
          </a:p>
          <a:p>
            <a:r>
              <a:rPr lang="en-IN" sz="2400" dirty="0" smtClean="0"/>
              <a:t>public: </a:t>
            </a:r>
          </a:p>
          <a:p>
            <a:r>
              <a:rPr lang="en-IN" sz="2400" dirty="0" smtClean="0"/>
              <a:t>    void print() </a:t>
            </a:r>
          </a:p>
          <a:p>
            <a:r>
              <a:rPr lang="en-IN" sz="2400" dirty="0" smtClean="0"/>
              <a:t>    { </a:t>
            </a:r>
          </a:p>
          <a:p>
            <a:r>
              <a:rPr lang="en-IN" sz="2400" dirty="0" smtClean="0"/>
              <a:t>        </a:t>
            </a:r>
            <a:r>
              <a:rPr lang="en-IN" sz="2400" dirty="0" err="1" smtClean="0"/>
              <a:t>cout</a:t>
            </a:r>
            <a:r>
              <a:rPr lang="en-IN" sz="2400" dirty="0" smtClean="0"/>
              <a:t> &lt;&lt; "print derived class" &lt;&lt; </a:t>
            </a:r>
            <a:r>
              <a:rPr lang="en-IN" sz="2400" dirty="0" err="1" smtClean="0"/>
              <a:t>endl</a:t>
            </a:r>
            <a:r>
              <a:rPr lang="en-IN" sz="2400" dirty="0" smtClean="0"/>
              <a:t>; </a:t>
            </a:r>
          </a:p>
          <a:p>
            <a:r>
              <a:rPr lang="en-IN" sz="2400" dirty="0" smtClean="0"/>
              <a:t>    } </a:t>
            </a:r>
          </a:p>
          <a:p>
            <a:r>
              <a:rPr lang="en-IN" sz="2400" dirty="0" smtClean="0"/>
              <a:t>  </a:t>
            </a:r>
          </a:p>
          <a:p>
            <a:r>
              <a:rPr lang="en-IN" sz="2400" dirty="0" smtClean="0"/>
              <a:t>    void show() </a:t>
            </a:r>
          </a:p>
          <a:p>
            <a:r>
              <a:rPr lang="en-IN" sz="2400" dirty="0" smtClean="0"/>
              <a:t>    { </a:t>
            </a:r>
          </a:p>
          <a:p>
            <a:r>
              <a:rPr lang="en-IN" sz="2400" dirty="0" smtClean="0"/>
              <a:t>        </a:t>
            </a:r>
            <a:r>
              <a:rPr lang="en-IN" sz="2400" dirty="0" err="1" smtClean="0"/>
              <a:t>cout</a:t>
            </a:r>
            <a:r>
              <a:rPr lang="en-IN" sz="2400" dirty="0" smtClean="0"/>
              <a:t> &lt;&lt; "show derived class" &lt;&lt; </a:t>
            </a:r>
            <a:r>
              <a:rPr lang="en-IN" sz="2400" dirty="0" err="1" smtClean="0"/>
              <a:t>endl</a:t>
            </a:r>
            <a:r>
              <a:rPr lang="en-IN" sz="2400" dirty="0" smtClean="0"/>
              <a:t>; </a:t>
            </a:r>
          </a:p>
          <a:p>
            <a:r>
              <a:rPr lang="en-IN" sz="2400" dirty="0" smtClean="0"/>
              <a:t>    } </a:t>
            </a:r>
          </a:p>
          <a:p>
            <a:r>
              <a:rPr lang="en-IN" sz="2400" dirty="0" smtClean="0"/>
              <a:t>}; </a:t>
            </a:r>
          </a:p>
          <a:p>
            <a:r>
              <a:rPr lang="en-IN" sz="2400" dirty="0" smtClean="0"/>
              <a:t>  </a:t>
            </a:r>
            <a:endParaRPr lang="en-IN" sz="2400"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59</a:t>
            </a:fld>
            <a:endParaRPr lang="en-IN"/>
          </a:p>
        </p:txBody>
      </p:sp>
      <p:sp>
        <p:nvSpPr>
          <p:cNvPr id="20" name="Rectangle 19"/>
          <p:cNvSpPr/>
          <p:nvPr/>
        </p:nvSpPr>
        <p:spPr>
          <a:xfrm>
            <a:off x="683568" y="188640"/>
            <a:ext cx="7632848" cy="4524315"/>
          </a:xfrm>
          <a:prstGeom prst="rect">
            <a:avLst/>
          </a:prstGeom>
        </p:spPr>
        <p:txBody>
          <a:bodyPr wrap="square">
            <a:spAutoFit/>
          </a:bodyPr>
          <a:lstStyle/>
          <a:p>
            <a:r>
              <a:rPr lang="en-IN" sz="2400" dirty="0" smtClean="0"/>
              <a:t>int main() </a:t>
            </a:r>
          </a:p>
          <a:p>
            <a:r>
              <a:rPr lang="en-IN" sz="2400" dirty="0" smtClean="0"/>
              <a:t>{ </a:t>
            </a:r>
          </a:p>
          <a:p>
            <a:r>
              <a:rPr lang="en-IN" sz="2400" dirty="0" smtClean="0"/>
              <a:t>    base* </a:t>
            </a:r>
            <a:r>
              <a:rPr lang="en-IN" sz="2400" dirty="0" err="1" smtClean="0"/>
              <a:t>bptr</a:t>
            </a:r>
            <a:r>
              <a:rPr lang="en-IN" sz="2400" dirty="0" smtClean="0"/>
              <a:t>; </a:t>
            </a:r>
          </a:p>
          <a:p>
            <a:r>
              <a:rPr lang="en-IN" sz="2400" dirty="0" smtClean="0"/>
              <a:t>    derived d; </a:t>
            </a:r>
          </a:p>
          <a:p>
            <a:r>
              <a:rPr lang="en-IN" sz="2400" dirty="0" smtClean="0"/>
              <a:t>    </a:t>
            </a:r>
            <a:r>
              <a:rPr lang="en-IN" sz="2400" dirty="0" err="1" smtClean="0"/>
              <a:t>bptr</a:t>
            </a:r>
            <a:r>
              <a:rPr lang="en-IN" sz="2400" dirty="0" smtClean="0"/>
              <a:t> = &amp;d; </a:t>
            </a:r>
          </a:p>
          <a:p>
            <a:r>
              <a:rPr lang="en-IN" sz="2400" dirty="0" smtClean="0"/>
              <a:t>  </a:t>
            </a:r>
          </a:p>
          <a:p>
            <a:r>
              <a:rPr lang="en-IN" sz="2400" dirty="0" smtClean="0"/>
              <a:t>    // virtual function, </a:t>
            </a:r>
            <a:r>
              <a:rPr lang="en-IN" sz="2400" dirty="0" err="1" smtClean="0"/>
              <a:t>binded</a:t>
            </a:r>
            <a:r>
              <a:rPr lang="en-IN" sz="2400" dirty="0" smtClean="0"/>
              <a:t> at runtime </a:t>
            </a:r>
          </a:p>
          <a:p>
            <a:r>
              <a:rPr lang="en-IN" sz="2400" dirty="0" smtClean="0"/>
              <a:t>    </a:t>
            </a:r>
            <a:r>
              <a:rPr lang="en-IN" sz="2400" dirty="0" err="1" smtClean="0"/>
              <a:t>bptr</a:t>
            </a:r>
            <a:r>
              <a:rPr lang="en-IN" sz="2400" dirty="0" smtClean="0"/>
              <a:t>-&gt;print(); </a:t>
            </a:r>
          </a:p>
          <a:p>
            <a:r>
              <a:rPr lang="en-IN" sz="2400" dirty="0" smtClean="0"/>
              <a:t>  </a:t>
            </a:r>
          </a:p>
          <a:p>
            <a:r>
              <a:rPr lang="en-IN" sz="2400" dirty="0" smtClean="0"/>
              <a:t>    // Non-virtual function, </a:t>
            </a:r>
            <a:r>
              <a:rPr lang="en-IN" sz="2400" dirty="0" err="1" smtClean="0"/>
              <a:t>binded</a:t>
            </a:r>
            <a:r>
              <a:rPr lang="en-IN" sz="2400" dirty="0" smtClean="0"/>
              <a:t> at compile time </a:t>
            </a:r>
          </a:p>
          <a:p>
            <a:r>
              <a:rPr lang="en-IN" sz="2400" dirty="0" smtClean="0"/>
              <a:t>    </a:t>
            </a:r>
            <a:r>
              <a:rPr lang="en-IN" sz="2400" dirty="0" err="1" smtClean="0"/>
              <a:t>bptr</a:t>
            </a:r>
            <a:r>
              <a:rPr lang="en-IN" sz="2400" dirty="0" smtClean="0"/>
              <a:t>-&gt;show(); </a:t>
            </a:r>
          </a:p>
          <a:p>
            <a:r>
              <a:rPr lang="en-IN" sz="2400" dirty="0" smtClean="0"/>
              <a:t>} </a:t>
            </a:r>
            <a:endParaRPr lang="en-IN" sz="2400" dirty="0"/>
          </a:p>
        </p:txBody>
      </p:sp>
      <p:sp>
        <p:nvSpPr>
          <p:cNvPr id="22" name="Rectangle 21"/>
          <p:cNvSpPr/>
          <p:nvPr/>
        </p:nvSpPr>
        <p:spPr>
          <a:xfrm>
            <a:off x="4139952" y="4509120"/>
            <a:ext cx="4752528" cy="1200329"/>
          </a:xfrm>
          <a:prstGeom prst="rect">
            <a:avLst/>
          </a:prstGeom>
          <a:ln>
            <a:solidFill>
              <a:schemeClr val="tx1"/>
            </a:solidFill>
          </a:ln>
        </p:spPr>
        <p:txBody>
          <a:bodyPr wrap="square">
            <a:spAutoFit/>
          </a:bodyPr>
          <a:lstStyle/>
          <a:p>
            <a:r>
              <a:rPr lang="en-US" sz="2400" dirty="0" smtClean="0"/>
              <a:t>Output:</a:t>
            </a:r>
            <a:endParaRPr lang="en-IN" sz="2400" dirty="0" smtClean="0"/>
          </a:p>
          <a:p>
            <a:r>
              <a:rPr lang="en-IN" sz="2400" dirty="0" smtClean="0"/>
              <a:t>print derived class</a:t>
            </a:r>
          </a:p>
          <a:p>
            <a:r>
              <a:rPr lang="en-IN" sz="2400" dirty="0" smtClean="0"/>
              <a:t>show base class</a:t>
            </a:r>
            <a:endParaRPr lang="en-IN" sz="2400"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pic>
        <p:nvPicPr>
          <p:cNvPr id="9" name="Picture 8" descr="unnamed (1).jpg"/>
          <p:cNvPicPr>
            <a:picLocks noChangeAspect="1"/>
          </p:cNvPicPr>
          <p:nvPr/>
        </p:nvPicPr>
        <p:blipFill>
          <a:blip r:embed="rId3" cstate="print"/>
          <a:stretch>
            <a:fillRect/>
          </a:stretch>
        </p:blipFill>
        <p:spPr>
          <a:xfrm>
            <a:off x="899592" y="548680"/>
            <a:ext cx="7632848" cy="5322122"/>
          </a:xfrm>
          <a:prstGeom prst="rect">
            <a:avLst/>
          </a:prstGeom>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60</a:t>
            </a:fld>
            <a:endParaRPr lang="en-IN"/>
          </a:p>
        </p:txBody>
      </p:sp>
      <p:pic>
        <p:nvPicPr>
          <p:cNvPr id="13313" name="Picture 1"/>
          <p:cNvPicPr>
            <a:picLocks noChangeAspect="1" noChangeArrowheads="1"/>
          </p:cNvPicPr>
          <p:nvPr/>
        </p:nvPicPr>
        <p:blipFill>
          <a:blip r:embed="rId3" cstate="print"/>
          <a:srcRect/>
          <a:stretch>
            <a:fillRect/>
          </a:stretch>
        </p:blipFill>
        <p:spPr bwMode="auto">
          <a:xfrm>
            <a:off x="1403648" y="63748"/>
            <a:ext cx="6246440" cy="6389588"/>
          </a:xfrm>
          <a:prstGeom prst="rect">
            <a:avLst/>
          </a:prstGeom>
          <a:noFill/>
          <a:ln w="9525">
            <a:noFill/>
            <a:miter lim="800000"/>
            <a:headEnd/>
            <a:tailEnd/>
          </a:ln>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dirty="0">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61</a:t>
            </a:fld>
            <a:endParaRPr lang="en-IN"/>
          </a:p>
        </p:txBody>
      </p:sp>
      <p:sp>
        <p:nvSpPr>
          <p:cNvPr id="11" name="Rectangle 10"/>
          <p:cNvSpPr/>
          <p:nvPr/>
        </p:nvSpPr>
        <p:spPr>
          <a:xfrm>
            <a:off x="971600" y="404664"/>
            <a:ext cx="6696744" cy="6001643"/>
          </a:xfrm>
          <a:prstGeom prst="rect">
            <a:avLst/>
          </a:prstGeom>
        </p:spPr>
        <p:txBody>
          <a:bodyPr wrap="square">
            <a:spAutoFit/>
          </a:bodyPr>
          <a:lstStyle/>
          <a:p>
            <a:r>
              <a:rPr lang="en-IN" sz="2400" dirty="0" smtClean="0"/>
              <a:t>#include &lt;</a:t>
            </a:r>
            <a:r>
              <a:rPr lang="en-IN" sz="2400" dirty="0" err="1" smtClean="0"/>
              <a:t>iostream</a:t>
            </a:r>
            <a:r>
              <a:rPr lang="en-IN" sz="2400" dirty="0" smtClean="0"/>
              <a:t>&gt;    </a:t>
            </a:r>
          </a:p>
          <a:p>
            <a:r>
              <a:rPr lang="en-IN" sz="2400" dirty="0" smtClean="0"/>
              <a:t>{    </a:t>
            </a:r>
          </a:p>
          <a:p>
            <a:r>
              <a:rPr lang="en-IN" sz="2400" dirty="0" smtClean="0"/>
              <a:t> public:    </a:t>
            </a:r>
          </a:p>
          <a:p>
            <a:r>
              <a:rPr lang="en-IN" sz="2400" dirty="0" smtClean="0"/>
              <a:t> virtual void display()    </a:t>
            </a:r>
          </a:p>
          <a:p>
            <a:r>
              <a:rPr lang="en-IN" sz="2400" dirty="0" smtClean="0"/>
              <a:t> {    </a:t>
            </a:r>
          </a:p>
          <a:p>
            <a:r>
              <a:rPr lang="en-IN" sz="2400" dirty="0" smtClean="0"/>
              <a:t>  </a:t>
            </a:r>
            <a:r>
              <a:rPr lang="en-IN" sz="2400" dirty="0" err="1" smtClean="0"/>
              <a:t>cout</a:t>
            </a:r>
            <a:r>
              <a:rPr lang="en-IN" sz="2400" dirty="0" smtClean="0"/>
              <a:t> &lt;&lt; "Base class is invoked"&lt;&lt;</a:t>
            </a:r>
            <a:r>
              <a:rPr lang="en-IN" sz="2400" dirty="0" err="1" smtClean="0"/>
              <a:t>endl</a:t>
            </a:r>
            <a:r>
              <a:rPr lang="en-IN" sz="2400" dirty="0" smtClean="0"/>
              <a:t>;    </a:t>
            </a:r>
          </a:p>
          <a:p>
            <a:r>
              <a:rPr lang="en-IN" sz="2400" dirty="0" smtClean="0"/>
              <a:t> }    </a:t>
            </a:r>
          </a:p>
          <a:p>
            <a:r>
              <a:rPr lang="en-IN" sz="2400" dirty="0" smtClean="0"/>
              <a:t>};    </a:t>
            </a:r>
          </a:p>
          <a:p>
            <a:r>
              <a:rPr lang="en-IN" sz="2400" dirty="0" smtClean="0"/>
              <a:t>class B:public A    </a:t>
            </a:r>
          </a:p>
          <a:p>
            <a:r>
              <a:rPr lang="en-IN" sz="2400" dirty="0" smtClean="0"/>
              <a:t>{    </a:t>
            </a:r>
          </a:p>
          <a:p>
            <a:r>
              <a:rPr lang="en-IN" sz="2400" dirty="0" smtClean="0"/>
              <a:t> public:    </a:t>
            </a:r>
          </a:p>
          <a:p>
            <a:r>
              <a:rPr lang="en-IN" sz="2400" dirty="0" smtClean="0"/>
              <a:t> void display()    </a:t>
            </a:r>
          </a:p>
          <a:p>
            <a:r>
              <a:rPr lang="en-IN" sz="2400" dirty="0" smtClean="0"/>
              <a:t> {    </a:t>
            </a:r>
          </a:p>
          <a:p>
            <a:r>
              <a:rPr lang="en-IN" sz="2400" dirty="0" smtClean="0"/>
              <a:t>  </a:t>
            </a:r>
            <a:r>
              <a:rPr lang="en-IN" sz="2400" dirty="0" err="1" smtClean="0"/>
              <a:t>cout</a:t>
            </a:r>
            <a:r>
              <a:rPr lang="en-IN" sz="2400" dirty="0" smtClean="0"/>
              <a:t> &lt;&lt; "Derived Class is invoked"&lt;&lt;</a:t>
            </a:r>
            <a:r>
              <a:rPr lang="en-IN" sz="2400" dirty="0" err="1" smtClean="0"/>
              <a:t>endl</a:t>
            </a:r>
            <a:r>
              <a:rPr lang="en-IN" sz="2400" dirty="0" smtClean="0"/>
              <a:t>;    </a:t>
            </a:r>
          </a:p>
          <a:p>
            <a:r>
              <a:rPr lang="en-IN" sz="2400" dirty="0" smtClean="0"/>
              <a:t> }    </a:t>
            </a:r>
          </a:p>
          <a:p>
            <a:r>
              <a:rPr lang="en-IN" sz="2400" dirty="0" smtClean="0"/>
              <a:t>};    </a:t>
            </a:r>
          </a:p>
        </p:txBody>
      </p:sp>
    </p:spTree>
    <p:extLst>
      <p:ext uri="{BB962C8B-B14F-4D97-AF65-F5344CB8AC3E}">
        <p14:creationId xmlns:p14="http://schemas.microsoft.com/office/powerpoint/2010/main" xmlns="" val="9271109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62</a:t>
            </a:fld>
            <a:endParaRPr lang="en-IN"/>
          </a:p>
        </p:txBody>
      </p:sp>
      <p:sp>
        <p:nvSpPr>
          <p:cNvPr id="11" name="Rectangle 10"/>
          <p:cNvSpPr/>
          <p:nvPr/>
        </p:nvSpPr>
        <p:spPr>
          <a:xfrm>
            <a:off x="1259632" y="404664"/>
            <a:ext cx="5760640" cy="2677656"/>
          </a:xfrm>
          <a:prstGeom prst="rect">
            <a:avLst/>
          </a:prstGeom>
        </p:spPr>
        <p:txBody>
          <a:bodyPr wrap="square">
            <a:spAutoFit/>
          </a:bodyPr>
          <a:lstStyle/>
          <a:p>
            <a:r>
              <a:rPr lang="en-IN" sz="2400" dirty="0" smtClean="0"/>
              <a:t>int main()    </a:t>
            </a:r>
          </a:p>
          <a:p>
            <a:r>
              <a:rPr lang="en-IN" sz="2400" dirty="0" smtClean="0"/>
              <a:t>{    </a:t>
            </a:r>
          </a:p>
          <a:p>
            <a:r>
              <a:rPr lang="en-IN" sz="2400" dirty="0" smtClean="0"/>
              <a:t> A* a;    //pointer of base class    </a:t>
            </a:r>
          </a:p>
          <a:p>
            <a:r>
              <a:rPr lang="en-IN" sz="2400" dirty="0" smtClean="0"/>
              <a:t> B </a:t>
            </a:r>
            <a:r>
              <a:rPr lang="en-IN" sz="2400" dirty="0" err="1" smtClean="0"/>
              <a:t>b</a:t>
            </a:r>
            <a:r>
              <a:rPr lang="en-IN" sz="2400" dirty="0" smtClean="0"/>
              <a:t>;     //object of derived class    </a:t>
            </a:r>
          </a:p>
          <a:p>
            <a:r>
              <a:rPr lang="en-IN" sz="2400" dirty="0" smtClean="0"/>
              <a:t> a = &amp;b;    </a:t>
            </a:r>
          </a:p>
          <a:p>
            <a:r>
              <a:rPr lang="en-IN" sz="2400" dirty="0" smtClean="0"/>
              <a:t> a-&gt;display();   //Late Binding occurs    </a:t>
            </a:r>
          </a:p>
          <a:p>
            <a:r>
              <a:rPr lang="en-IN" sz="2400" dirty="0" smtClean="0"/>
              <a:t>} </a:t>
            </a:r>
            <a:endParaRPr lang="en-IN" sz="2400" dirty="0"/>
          </a:p>
        </p:txBody>
      </p:sp>
      <p:sp>
        <p:nvSpPr>
          <p:cNvPr id="11265" name="Rectangle 1"/>
          <p:cNvSpPr>
            <a:spLocks noChangeArrowheads="1"/>
          </p:cNvSpPr>
          <p:nvPr/>
        </p:nvSpPr>
        <p:spPr bwMode="auto">
          <a:xfrm>
            <a:off x="3491880" y="3789040"/>
            <a:ext cx="3816424" cy="830997"/>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Output: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Derived Class is invoked </a:t>
            </a:r>
            <a:endParaRPr kumimoji="0" lang="en-US" sz="5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63</a:t>
            </a:fld>
            <a:endParaRPr lang="en-IN"/>
          </a:p>
        </p:txBody>
      </p:sp>
      <p:sp>
        <p:nvSpPr>
          <p:cNvPr id="13313" name="Rectangle 1"/>
          <p:cNvSpPr>
            <a:spLocks noChangeArrowheads="1"/>
          </p:cNvSpPr>
          <p:nvPr/>
        </p:nvSpPr>
        <p:spPr bwMode="auto">
          <a:xfrm>
            <a:off x="0" y="0"/>
            <a:ext cx="9144000" cy="457200"/>
          </a:xfrm>
          <a:prstGeom prst="rect">
            <a:avLst/>
          </a:prstGeom>
          <a:solidFill>
            <a:srgbClr val="F8F8FF"/>
          </a:solidFill>
          <a:ln w="9525">
            <a:noFill/>
            <a:miter lim="800000"/>
            <a:headEnd/>
            <a:tailEnd/>
          </a:ln>
          <a:effectLst/>
        </p:spPr>
        <p:txBody>
          <a:bodyPr vert="horz" wrap="none" lIns="226158609"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enlo"/>
                <a:cs typeface="Arial" pitchFamily="34" charset="0"/>
              </a:rPr>
              <a:t>Enter Roll No: </a:t>
            </a:r>
            <a:r>
              <a:rPr kumimoji="0" lang="en-US" sz="1000" b="0" i="0" u="none" strike="noStrike" cap="none" normalizeH="0" baseline="0" smtClean="0">
                <a:ln>
                  <a:noFill/>
                </a:ln>
                <a:solidFill>
                  <a:srgbClr val="40A070"/>
                </a:solidFill>
                <a:effectLst/>
                <a:latin typeface="Menlo"/>
                <a:cs typeface="Arial" pitchFamily="34" charset="0"/>
              </a:rPr>
              <a:t>200</a:t>
            </a:r>
            <a:r>
              <a:rPr kumimoji="0" lang="en-US" sz="1000" b="0" i="0" u="none" strike="noStrike" cap="none" normalizeH="0" baseline="0" smtClean="0">
                <a:ln>
                  <a:noFill/>
                </a:ln>
                <a:solidFill>
                  <a:srgbClr val="000000"/>
                </a:solidFill>
                <a:effectLst/>
                <a:latin typeface="Menlo"/>
                <a:cs typeface="Arial" pitchFamily="34" charset="0"/>
              </a:rPr>
              <a:t> Enter Marks Part1: </a:t>
            </a:r>
            <a:r>
              <a:rPr kumimoji="0" lang="en-US" sz="1000" b="0" i="0" u="none" strike="noStrike" cap="none" normalizeH="0" baseline="0" smtClean="0">
                <a:ln>
                  <a:noFill/>
                </a:ln>
                <a:solidFill>
                  <a:srgbClr val="40A070"/>
                </a:solidFill>
                <a:effectLst/>
                <a:latin typeface="Menlo"/>
                <a:cs typeface="Arial" pitchFamily="34" charset="0"/>
              </a:rPr>
              <a:t>90</a:t>
            </a:r>
            <a:r>
              <a:rPr kumimoji="0" lang="en-US" sz="1000" b="0" i="0" u="none" strike="noStrike" cap="none" normalizeH="0" baseline="0" smtClean="0">
                <a:ln>
                  <a:noFill/>
                </a:ln>
                <a:solidFill>
                  <a:srgbClr val="000000"/>
                </a:solidFill>
                <a:effectLst/>
                <a:latin typeface="Menlo"/>
                <a:cs typeface="Arial" pitchFamily="34" charset="0"/>
              </a:rPr>
              <a:t> Part2: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Enter Sports Score: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Roll No: </a:t>
            </a:r>
            <a:r>
              <a:rPr kumimoji="0" lang="en-US" sz="1000" b="0" i="0" u="none" strike="noStrike" cap="none" normalizeH="0" baseline="0" smtClean="0">
                <a:ln>
                  <a:noFill/>
                </a:ln>
                <a:solidFill>
                  <a:srgbClr val="40A070"/>
                </a:solidFill>
                <a:effectLst/>
                <a:latin typeface="Menlo"/>
                <a:cs typeface="Arial" pitchFamily="34" charset="0"/>
              </a:rPr>
              <a:t>200</a:t>
            </a:r>
            <a:r>
              <a:rPr kumimoji="0" lang="en-US" sz="1000" b="0" i="0" u="none" strike="noStrike" cap="none" normalizeH="0" baseline="0" smtClean="0">
                <a:ln>
                  <a:noFill/>
                </a:ln>
                <a:solidFill>
                  <a:srgbClr val="000000"/>
                </a:solidFill>
                <a:effectLst/>
                <a:latin typeface="Menlo"/>
                <a:cs typeface="Arial" pitchFamily="34" charset="0"/>
              </a:rPr>
              <a:t> Marks Obtained Part1: </a:t>
            </a:r>
            <a:r>
              <a:rPr kumimoji="0" lang="en-US" sz="1000" b="0" i="0" u="none" strike="noStrike" cap="none" normalizeH="0" baseline="0" smtClean="0">
                <a:ln>
                  <a:noFill/>
                </a:ln>
                <a:solidFill>
                  <a:srgbClr val="40A070"/>
                </a:solidFill>
                <a:effectLst/>
                <a:latin typeface="Menlo"/>
                <a:cs typeface="Arial" pitchFamily="34" charset="0"/>
              </a:rPr>
              <a:t>90</a:t>
            </a:r>
            <a:r>
              <a:rPr kumimoji="0" lang="en-US" sz="1000" b="0" i="0" u="none" strike="noStrike" cap="none" normalizeH="0" baseline="0" smtClean="0">
                <a:ln>
                  <a:noFill/>
                </a:ln>
                <a:solidFill>
                  <a:srgbClr val="000000"/>
                </a:solidFill>
                <a:effectLst/>
                <a:latin typeface="Menlo"/>
                <a:cs typeface="Arial" pitchFamily="34" charset="0"/>
              </a:rPr>
              <a:t> Part2: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Sports Score </a:t>
            </a:r>
            <a:r>
              <a:rPr kumimoji="0" lang="en-US" sz="1000" b="0" i="0" u="none" strike="noStrike" cap="none" normalizeH="0" baseline="0" smtClean="0">
                <a:ln>
                  <a:noFill/>
                </a:ln>
                <a:solidFill>
                  <a:srgbClr val="954121"/>
                </a:solidFill>
                <a:effectLst/>
                <a:latin typeface="Menlo"/>
                <a:cs typeface="Arial" pitchFamily="34" charset="0"/>
              </a:rPr>
              <a:t>is</a:t>
            </a:r>
            <a:r>
              <a:rPr kumimoji="0" lang="en-US" sz="1000" b="0" i="0" u="none" strike="noStrike" cap="none" normalizeH="0" baseline="0" smtClean="0">
                <a:ln>
                  <a:noFill/>
                </a:ln>
                <a:solidFill>
                  <a:srgbClr val="000000"/>
                </a:solidFill>
                <a:effectLst/>
                <a:latin typeface="Menlo"/>
                <a:cs typeface="Arial" pitchFamily="34" charset="0"/>
              </a:rPr>
              <a:t>: </a:t>
            </a:r>
            <a:r>
              <a:rPr kumimoji="0" lang="en-US" sz="1000" b="0" i="0" u="none" strike="noStrike" cap="none" normalizeH="0" baseline="0" smtClean="0">
                <a:ln>
                  <a:noFill/>
                </a:ln>
                <a:solidFill>
                  <a:srgbClr val="40A070"/>
                </a:solidFill>
                <a:effectLst/>
                <a:latin typeface="Menlo"/>
                <a:cs typeface="Arial" pitchFamily="34" charset="0"/>
              </a:rPr>
              <a:t>80</a:t>
            </a:r>
            <a:r>
              <a:rPr kumimoji="0" lang="en-US" sz="1000" b="0" i="0" u="none" strike="noStrike" cap="none" normalizeH="0" baseline="0" smtClean="0">
                <a:ln>
                  <a:noFill/>
                </a:ln>
                <a:solidFill>
                  <a:srgbClr val="000000"/>
                </a:solidFill>
                <a:effectLst/>
                <a:latin typeface="Menlo"/>
                <a:cs typeface="Arial" pitchFamily="34" charset="0"/>
              </a:rPr>
              <a:t> Total Score </a:t>
            </a:r>
            <a:r>
              <a:rPr kumimoji="0" lang="en-US" sz="1000" b="0" i="0" u="none" strike="noStrike" cap="none" normalizeH="0" baseline="0" smtClean="0">
                <a:ln>
                  <a:noFill/>
                </a:ln>
                <a:solidFill>
                  <a:srgbClr val="954121"/>
                </a:solidFill>
                <a:effectLst/>
                <a:latin typeface="Menlo"/>
                <a:cs typeface="Arial" pitchFamily="34" charset="0"/>
              </a:rPr>
              <a:t>is</a:t>
            </a:r>
            <a:r>
              <a:rPr kumimoji="0" lang="en-US" sz="1000" b="0" i="0" u="none" strike="noStrike" cap="none" normalizeH="0" baseline="0" smtClean="0">
                <a:ln>
                  <a:noFill/>
                </a:ln>
                <a:solidFill>
                  <a:srgbClr val="000000"/>
                </a:solidFill>
                <a:effectLst/>
                <a:latin typeface="Menlo"/>
                <a:cs typeface="Arial" pitchFamily="34" charset="0"/>
              </a:rPr>
              <a:t>: </a:t>
            </a:r>
            <a:r>
              <a:rPr kumimoji="0" lang="en-US" sz="1000" b="0" i="0" u="none" strike="noStrike" cap="none" normalizeH="0" baseline="0" smtClean="0">
                <a:ln>
                  <a:noFill/>
                </a:ln>
                <a:solidFill>
                  <a:srgbClr val="40A070"/>
                </a:solidFill>
                <a:effectLst/>
                <a:latin typeface="Menlo"/>
                <a:cs typeface="Arial" pitchFamily="34" charset="0"/>
              </a:rPr>
              <a:t>250</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9552" y="322778"/>
            <a:ext cx="8136904" cy="3970318"/>
          </a:xfrm>
          <a:prstGeom prst="rect">
            <a:avLst/>
          </a:prstGeom>
        </p:spPr>
        <p:txBody>
          <a:bodyPr wrap="square">
            <a:spAutoFit/>
          </a:bodyPr>
          <a:lstStyle/>
          <a:p>
            <a:pPr algn="ctr">
              <a:lnSpc>
                <a:spcPct val="150000"/>
              </a:lnSpc>
            </a:pPr>
            <a:r>
              <a:rPr lang="en-IN" sz="2800" b="1" dirty="0" smtClean="0"/>
              <a:t>Pure Virtual Function</a:t>
            </a:r>
          </a:p>
          <a:p>
            <a:pPr algn="just">
              <a:lnSpc>
                <a:spcPct val="150000"/>
              </a:lnSpc>
              <a:buFont typeface="Arial" pitchFamily="34" charset="0"/>
              <a:buChar char="•"/>
            </a:pPr>
            <a:r>
              <a:rPr lang="en-IN" sz="2000" dirty="0" smtClean="0"/>
              <a:t>A virtual function is not used for performing any task. It only serves as a placeholder.</a:t>
            </a:r>
          </a:p>
          <a:p>
            <a:pPr algn="just">
              <a:lnSpc>
                <a:spcPct val="150000"/>
              </a:lnSpc>
              <a:buFont typeface="Arial" pitchFamily="34" charset="0"/>
              <a:buChar char="•"/>
            </a:pPr>
            <a:r>
              <a:rPr lang="en-IN" sz="2000" dirty="0" smtClean="0"/>
              <a:t>When the function has no definition, such function is known as "</a:t>
            </a:r>
            <a:r>
              <a:rPr lang="en-IN" sz="2000" b="1" dirty="0" smtClean="0"/>
              <a:t>do-nothing</a:t>
            </a:r>
            <a:r>
              <a:rPr lang="en-IN" sz="2000" dirty="0" smtClean="0"/>
              <a:t>" function.</a:t>
            </a:r>
          </a:p>
          <a:p>
            <a:pPr algn="just">
              <a:lnSpc>
                <a:spcPct val="150000"/>
              </a:lnSpc>
              <a:buFont typeface="Arial" pitchFamily="34" charset="0"/>
              <a:buChar char="•"/>
            </a:pPr>
            <a:r>
              <a:rPr lang="en-IN" sz="2000" dirty="0" smtClean="0"/>
              <a:t>The "</a:t>
            </a:r>
            <a:r>
              <a:rPr lang="en-IN" sz="2000" b="1" dirty="0" smtClean="0"/>
              <a:t>do-nothing</a:t>
            </a:r>
            <a:r>
              <a:rPr lang="en-IN" sz="2000" dirty="0" smtClean="0"/>
              <a:t>" function is known as a </a:t>
            </a:r>
            <a:r>
              <a:rPr lang="en-IN" sz="2000" b="1" dirty="0" smtClean="0"/>
              <a:t>pure virtual function</a:t>
            </a:r>
            <a:r>
              <a:rPr lang="en-IN" sz="2000" dirty="0" smtClean="0"/>
              <a:t>. </a:t>
            </a:r>
          </a:p>
          <a:p>
            <a:pPr algn="just">
              <a:lnSpc>
                <a:spcPct val="150000"/>
              </a:lnSpc>
              <a:buFont typeface="Arial" pitchFamily="34" charset="0"/>
              <a:buChar char="•"/>
            </a:pPr>
            <a:r>
              <a:rPr lang="en-IN" sz="2000" dirty="0" smtClean="0"/>
              <a:t>A pure virtual function is a function declared in the base class that has no definition relative to the base class.</a:t>
            </a:r>
          </a:p>
        </p:txBody>
      </p:sp>
      <p:sp>
        <p:nvSpPr>
          <p:cNvPr id="14" name="Rectangle 13"/>
          <p:cNvSpPr/>
          <p:nvPr/>
        </p:nvSpPr>
        <p:spPr>
          <a:xfrm>
            <a:off x="1763688" y="4509120"/>
            <a:ext cx="3420552" cy="461665"/>
          </a:xfrm>
          <a:prstGeom prst="rect">
            <a:avLst/>
          </a:prstGeom>
        </p:spPr>
        <p:txBody>
          <a:bodyPr wrap="none">
            <a:spAutoFit/>
          </a:bodyPr>
          <a:lstStyle/>
          <a:p>
            <a:r>
              <a:rPr lang="en-IN" sz="2400" b="1" dirty="0" smtClean="0"/>
              <a:t>virtual</a:t>
            </a:r>
            <a:r>
              <a:rPr lang="en-IN" sz="2400" dirty="0" smtClean="0"/>
              <a:t> </a:t>
            </a:r>
            <a:r>
              <a:rPr lang="en-IN" sz="2400" b="1" dirty="0" smtClean="0"/>
              <a:t>void</a:t>
            </a:r>
            <a:r>
              <a:rPr lang="en-IN" sz="2400" dirty="0" smtClean="0"/>
              <a:t> display() = 0;  </a:t>
            </a:r>
            <a:endParaRPr lang="en-IN" sz="24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64</a:t>
            </a:fld>
            <a:endParaRPr lang="en-IN"/>
          </a:p>
        </p:txBody>
      </p:sp>
      <p:sp>
        <p:nvSpPr>
          <p:cNvPr id="9" name="Rectangle 8"/>
          <p:cNvSpPr/>
          <p:nvPr/>
        </p:nvSpPr>
        <p:spPr>
          <a:xfrm>
            <a:off x="1907704" y="188640"/>
            <a:ext cx="6264696" cy="6001643"/>
          </a:xfrm>
          <a:prstGeom prst="rect">
            <a:avLst/>
          </a:prstGeom>
        </p:spPr>
        <p:txBody>
          <a:bodyPr wrap="square">
            <a:spAutoFit/>
          </a:bodyPr>
          <a:lstStyle/>
          <a:p>
            <a:r>
              <a:rPr lang="en-IN" sz="2400" dirty="0" smtClean="0"/>
              <a:t>#include &lt;</a:t>
            </a:r>
            <a:r>
              <a:rPr lang="en-IN" sz="2400" dirty="0" err="1" smtClean="0"/>
              <a:t>iostream.h</a:t>
            </a:r>
            <a:r>
              <a:rPr lang="en-IN" sz="2400" dirty="0" smtClean="0"/>
              <a:t>&gt;  </a:t>
            </a:r>
          </a:p>
          <a:p>
            <a:endParaRPr lang="en-IN" sz="2400" dirty="0" smtClean="0"/>
          </a:p>
          <a:p>
            <a:r>
              <a:rPr lang="en-IN" sz="2400" dirty="0" smtClean="0"/>
              <a:t>class Base  </a:t>
            </a:r>
          </a:p>
          <a:p>
            <a:r>
              <a:rPr lang="en-IN" sz="2400" dirty="0" smtClean="0"/>
              <a:t>{  </a:t>
            </a:r>
          </a:p>
          <a:p>
            <a:r>
              <a:rPr lang="en-IN" sz="2400" dirty="0" smtClean="0"/>
              <a:t>    public:  </a:t>
            </a:r>
          </a:p>
          <a:p>
            <a:r>
              <a:rPr lang="en-IN" sz="2400" dirty="0" smtClean="0"/>
              <a:t>    virtual void show() = 0;  </a:t>
            </a:r>
          </a:p>
          <a:p>
            <a:r>
              <a:rPr lang="en-IN" sz="2400" dirty="0" smtClean="0"/>
              <a:t>};  </a:t>
            </a:r>
          </a:p>
          <a:p>
            <a:r>
              <a:rPr lang="en-IN" sz="2400" dirty="0" smtClean="0"/>
              <a:t>class Derived : public Base  </a:t>
            </a:r>
          </a:p>
          <a:p>
            <a:r>
              <a:rPr lang="en-IN" sz="2400" dirty="0" smtClean="0"/>
              <a:t>{  </a:t>
            </a:r>
          </a:p>
          <a:p>
            <a:r>
              <a:rPr lang="en-IN" sz="2400" dirty="0" smtClean="0"/>
              <a:t>    public:  </a:t>
            </a:r>
          </a:p>
          <a:p>
            <a:r>
              <a:rPr lang="en-IN" sz="2400" dirty="0" smtClean="0"/>
              <a:t>    void show()  </a:t>
            </a:r>
          </a:p>
          <a:p>
            <a:r>
              <a:rPr lang="en-IN" sz="2400" dirty="0" smtClean="0"/>
              <a:t>    {  </a:t>
            </a:r>
          </a:p>
          <a:p>
            <a:r>
              <a:rPr lang="en-IN" sz="2400" dirty="0" smtClean="0"/>
              <a:t>        std::</a:t>
            </a:r>
            <a:r>
              <a:rPr lang="en-IN" sz="2400" dirty="0" err="1" smtClean="0"/>
              <a:t>cout</a:t>
            </a:r>
            <a:r>
              <a:rPr lang="en-IN" sz="2400" dirty="0" smtClean="0"/>
              <a:t> &lt;&lt; "Derived class is derived from the base class." &lt;&lt; std::</a:t>
            </a:r>
            <a:r>
              <a:rPr lang="en-IN" sz="2400" dirty="0" err="1" smtClean="0"/>
              <a:t>endl</a:t>
            </a:r>
            <a:r>
              <a:rPr lang="en-IN" sz="2400" dirty="0" smtClean="0"/>
              <a:t>;  </a:t>
            </a:r>
          </a:p>
          <a:p>
            <a:r>
              <a:rPr lang="en-IN" sz="2400" dirty="0" smtClean="0"/>
              <a:t>    }  </a:t>
            </a:r>
          </a:p>
          <a:p>
            <a:r>
              <a:rPr lang="en-IN" sz="2400" dirty="0" smtClean="0"/>
              <a:t>};  </a:t>
            </a:r>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65</a:t>
            </a:fld>
            <a:endParaRPr lang="en-IN"/>
          </a:p>
        </p:txBody>
      </p:sp>
      <p:sp>
        <p:nvSpPr>
          <p:cNvPr id="11" name="Rectangle 10"/>
          <p:cNvSpPr/>
          <p:nvPr/>
        </p:nvSpPr>
        <p:spPr>
          <a:xfrm>
            <a:off x="971600" y="332656"/>
            <a:ext cx="4572000" cy="3416320"/>
          </a:xfrm>
          <a:prstGeom prst="rect">
            <a:avLst/>
          </a:prstGeom>
        </p:spPr>
        <p:txBody>
          <a:bodyPr>
            <a:spAutoFit/>
          </a:bodyPr>
          <a:lstStyle/>
          <a:p>
            <a:r>
              <a:rPr lang="en-IN" sz="2400" dirty="0" smtClean="0"/>
              <a:t>int main()  </a:t>
            </a:r>
          </a:p>
          <a:p>
            <a:r>
              <a:rPr lang="en-IN" sz="2400" dirty="0" smtClean="0"/>
              <a:t>{  </a:t>
            </a:r>
          </a:p>
          <a:p>
            <a:r>
              <a:rPr lang="en-IN" sz="2400" dirty="0" smtClean="0"/>
              <a:t>    Base *</a:t>
            </a:r>
            <a:r>
              <a:rPr lang="en-IN" sz="2400" dirty="0" err="1" smtClean="0"/>
              <a:t>bptr</a:t>
            </a:r>
            <a:r>
              <a:rPr lang="en-IN" sz="2400" dirty="0" smtClean="0"/>
              <a:t>;  </a:t>
            </a:r>
          </a:p>
          <a:p>
            <a:r>
              <a:rPr lang="en-IN" sz="2400" dirty="0" smtClean="0"/>
              <a:t>    //Base b;  </a:t>
            </a:r>
          </a:p>
          <a:p>
            <a:r>
              <a:rPr lang="en-IN" sz="2400" dirty="0" smtClean="0"/>
              <a:t>    Derived d;  </a:t>
            </a:r>
          </a:p>
          <a:p>
            <a:r>
              <a:rPr lang="en-IN" sz="2400" dirty="0" smtClean="0"/>
              <a:t>    </a:t>
            </a:r>
            <a:r>
              <a:rPr lang="en-IN" sz="2400" dirty="0" err="1" smtClean="0"/>
              <a:t>bptr</a:t>
            </a:r>
            <a:r>
              <a:rPr lang="en-IN" sz="2400" dirty="0" smtClean="0"/>
              <a:t> = &amp;d;  </a:t>
            </a:r>
          </a:p>
          <a:p>
            <a:r>
              <a:rPr lang="en-IN" sz="2400" dirty="0" smtClean="0"/>
              <a:t>    </a:t>
            </a:r>
            <a:r>
              <a:rPr lang="en-IN" sz="2400" dirty="0" err="1" smtClean="0"/>
              <a:t>bptr</a:t>
            </a:r>
            <a:r>
              <a:rPr lang="en-IN" sz="2400" dirty="0" smtClean="0"/>
              <a:t>-&gt;show();  </a:t>
            </a:r>
          </a:p>
          <a:p>
            <a:r>
              <a:rPr lang="en-IN" sz="2400" dirty="0" smtClean="0"/>
              <a:t>    return 0;  </a:t>
            </a:r>
          </a:p>
          <a:p>
            <a:r>
              <a:rPr lang="en-IN" sz="2400" dirty="0" smtClean="0"/>
              <a:t>} </a:t>
            </a:r>
            <a:endParaRPr lang="en-IN" sz="2400" dirty="0"/>
          </a:p>
        </p:txBody>
      </p:sp>
      <p:sp>
        <p:nvSpPr>
          <p:cNvPr id="13" name="Rectangle 12"/>
          <p:cNvSpPr/>
          <p:nvPr/>
        </p:nvSpPr>
        <p:spPr>
          <a:xfrm>
            <a:off x="2699792" y="4509120"/>
            <a:ext cx="5636736" cy="830997"/>
          </a:xfrm>
          <a:prstGeom prst="rect">
            <a:avLst/>
          </a:prstGeom>
          <a:ln>
            <a:solidFill>
              <a:schemeClr val="tx1"/>
            </a:solidFill>
          </a:ln>
        </p:spPr>
        <p:txBody>
          <a:bodyPr wrap="none">
            <a:spAutoFit/>
          </a:bodyPr>
          <a:lstStyle/>
          <a:p>
            <a:r>
              <a:rPr lang="en-US" sz="2400" dirty="0" smtClean="0"/>
              <a:t>Output:</a:t>
            </a:r>
            <a:endParaRPr lang="en-IN" sz="2400" dirty="0" smtClean="0"/>
          </a:p>
          <a:p>
            <a:r>
              <a:rPr lang="en-IN" sz="2400" dirty="0" smtClean="0"/>
              <a:t>Derived class is derived from the base class.</a:t>
            </a:r>
            <a:endParaRPr lang="en-IN" sz="24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563888" y="6448251"/>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66</a:t>
            </a:fld>
            <a:endParaRPr lang="en-IN"/>
          </a:p>
        </p:txBody>
      </p:sp>
      <p:sp>
        <p:nvSpPr>
          <p:cNvPr id="11" name="TextBox 10"/>
          <p:cNvSpPr txBox="1"/>
          <p:nvPr/>
        </p:nvSpPr>
        <p:spPr>
          <a:xfrm>
            <a:off x="3419872" y="2996952"/>
            <a:ext cx="184731" cy="369332"/>
          </a:xfrm>
          <a:prstGeom prst="rect">
            <a:avLst/>
          </a:prstGeom>
          <a:noFill/>
        </p:spPr>
        <p:txBody>
          <a:bodyPr wrap="none" rtlCol="0">
            <a:spAutoFit/>
          </a:bodyPr>
          <a:lstStyle/>
          <a:p>
            <a:endParaRPr lang="en-IN" dirty="0"/>
          </a:p>
        </p:txBody>
      </p:sp>
      <p:sp>
        <p:nvSpPr>
          <p:cNvPr id="14" name="Rectangle 13"/>
          <p:cNvSpPr/>
          <p:nvPr/>
        </p:nvSpPr>
        <p:spPr>
          <a:xfrm>
            <a:off x="827584" y="260648"/>
            <a:ext cx="7992888" cy="5724644"/>
          </a:xfrm>
          <a:prstGeom prst="rect">
            <a:avLst/>
          </a:prstGeom>
        </p:spPr>
        <p:txBody>
          <a:bodyPr wrap="square">
            <a:spAutoFit/>
          </a:bodyPr>
          <a:lstStyle/>
          <a:p>
            <a:pPr algn="ctr">
              <a:lnSpc>
                <a:spcPct val="150000"/>
              </a:lnSpc>
            </a:pPr>
            <a:r>
              <a:rPr lang="en-US" sz="2400" b="1" dirty="0" smtClean="0">
                <a:latin typeface="Times New Roman" pitchFamily="18" charset="0"/>
                <a:cs typeface="Times New Roman" pitchFamily="18" charset="0"/>
              </a:rPr>
              <a:t>ABSTRACT CLASS</a:t>
            </a:r>
            <a:endParaRPr lang="en-IN" sz="2400" b="1" dirty="0" smtClean="0">
              <a:latin typeface="Times New Roman" pitchFamily="18" charset="0"/>
              <a:cs typeface="Times New Roman" pitchFamily="18" charset="0"/>
            </a:endParaRPr>
          </a:p>
          <a:p>
            <a:pPr algn="just">
              <a:lnSpc>
                <a:spcPct val="150000"/>
              </a:lnSpc>
              <a:buFont typeface="Arial" pitchFamily="34" charset="0"/>
              <a:buChar char="•"/>
            </a:pPr>
            <a:r>
              <a:rPr lang="en-IN" sz="2200" dirty="0" smtClean="0">
                <a:latin typeface="Times New Roman" pitchFamily="18" charset="0"/>
                <a:cs typeface="Times New Roman" pitchFamily="18" charset="0"/>
              </a:rPr>
              <a:t>A class containing the pure virtual function cannot be used to declare the objects of its own, such classes are known as </a:t>
            </a:r>
            <a:r>
              <a:rPr lang="en-IN" sz="2200" b="1" dirty="0" smtClean="0">
                <a:latin typeface="Times New Roman" pitchFamily="18" charset="0"/>
                <a:cs typeface="Times New Roman" pitchFamily="18" charset="0"/>
              </a:rPr>
              <a:t>abstract base classes</a:t>
            </a:r>
            <a:r>
              <a:rPr lang="en-IN" sz="2200" dirty="0" smtClean="0">
                <a:latin typeface="Times New Roman" pitchFamily="18" charset="0"/>
                <a:cs typeface="Times New Roman" pitchFamily="18" charset="0"/>
              </a:rPr>
              <a:t>.</a:t>
            </a:r>
          </a:p>
          <a:p>
            <a:pPr algn="just">
              <a:lnSpc>
                <a:spcPct val="150000"/>
              </a:lnSpc>
              <a:buFont typeface="Arial" pitchFamily="34" charset="0"/>
              <a:buChar char="•"/>
            </a:pPr>
            <a:r>
              <a:rPr lang="en-IN" sz="2200" dirty="0" smtClean="0">
                <a:latin typeface="Times New Roman" pitchFamily="18" charset="0"/>
                <a:cs typeface="Times New Roman" pitchFamily="18" charset="0"/>
              </a:rPr>
              <a:t>An </a:t>
            </a:r>
            <a:r>
              <a:rPr lang="en-IN" sz="2200" b="1" dirty="0" smtClean="0">
                <a:latin typeface="Times New Roman" pitchFamily="18" charset="0"/>
                <a:cs typeface="Times New Roman" pitchFamily="18" charset="0"/>
              </a:rPr>
              <a:t>abstract class in C++</a:t>
            </a:r>
            <a:r>
              <a:rPr lang="en-IN" sz="2200" dirty="0" smtClean="0">
                <a:latin typeface="Times New Roman" pitchFamily="18" charset="0"/>
                <a:cs typeface="Times New Roman" pitchFamily="18" charset="0"/>
              </a:rPr>
              <a:t> is a class that has at least one pure virtual function (i.e., a function that has no definition). The classes inheriting the abstract class must provide a definition for the pure virtual function; otherwise, the subclass would become an abstract class itself.</a:t>
            </a:r>
          </a:p>
          <a:p>
            <a:pPr algn="just">
              <a:lnSpc>
                <a:spcPct val="150000"/>
              </a:lnSpc>
              <a:buFont typeface="Arial" pitchFamily="34" charset="0"/>
              <a:buChar char="•"/>
            </a:pPr>
            <a:r>
              <a:rPr lang="en-IN" sz="2200" dirty="0" smtClean="0">
                <a:latin typeface="Times New Roman" pitchFamily="18" charset="0"/>
                <a:cs typeface="Times New Roman" pitchFamily="18" charset="0"/>
              </a:rPr>
              <a:t>Abstract classes are essential to providing an abstraction to the code to make it reusable and extendable</a:t>
            </a:r>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67</a:t>
            </a:fld>
            <a:endParaRPr lang="en-IN"/>
          </a:p>
        </p:txBody>
      </p:sp>
      <p:sp>
        <p:nvSpPr>
          <p:cNvPr id="9" name="Rectangle 8"/>
          <p:cNvSpPr/>
          <p:nvPr/>
        </p:nvSpPr>
        <p:spPr>
          <a:xfrm>
            <a:off x="683568" y="332656"/>
            <a:ext cx="8208912" cy="5170646"/>
          </a:xfrm>
          <a:prstGeom prst="rect">
            <a:avLst/>
          </a:prstGeom>
        </p:spPr>
        <p:txBody>
          <a:bodyPr wrap="square">
            <a:spAutoFit/>
          </a:bodyPr>
          <a:lstStyle/>
          <a:p>
            <a:pPr algn="ctr">
              <a:lnSpc>
                <a:spcPct val="150000"/>
              </a:lnSpc>
            </a:pPr>
            <a:r>
              <a:rPr lang="en-IN" sz="2800" b="1" dirty="0" smtClean="0"/>
              <a:t>Characteristics of Abstract Class</a:t>
            </a:r>
          </a:p>
          <a:p>
            <a:pPr algn="just">
              <a:lnSpc>
                <a:spcPct val="150000"/>
              </a:lnSpc>
              <a:buFont typeface="Arial" pitchFamily="34" charset="0"/>
              <a:buChar char="•"/>
            </a:pPr>
            <a:r>
              <a:rPr lang="en-IN" sz="2400" dirty="0" smtClean="0"/>
              <a:t>Abstract class cannot be instantiated, but pointers and </a:t>
            </a:r>
            <a:r>
              <a:rPr lang="en-IN" sz="2400" dirty="0" err="1" smtClean="0"/>
              <a:t>refrences</a:t>
            </a:r>
            <a:r>
              <a:rPr lang="en-IN" sz="2400" dirty="0" smtClean="0"/>
              <a:t> of Abstract class type can be created.</a:t>
            </a:r>
          </a:p>
          <a:p>
            <a:pPr algn="just">
              <a:lnSpc>
                <a:spcPct val="150000"/>
              </a:lnSpc>
              <a:buFont typeface="Arial" pitchFamily="34" charset="0"/>
              <a:buChar char="•"/>
            </a:pPr>
            <a:r>
              <a:rPr lang="en-IN" sz="2400" dirty="0" smtClean="0"/>
              <a:t>Abstract class can have normal functions and variables along with a pure virtual function.</a:t>
            </a:r>
          </a:p>
          <a:p>
            <a:pPr algn="just">
              <a:lnSpc>
                <a:spcPct val="150000"/>
              </a:lnSpc>
              <a:buFont typeface="Arial" pitchFamily="34" charset="0"/>
              <a:buChar char="•"/>
            </a:pPr>
            <a:r>
              <a:rPr lang="en-IN" sz="2400" dirty="0" smtClean="0"/>
              <a:t>Abstract classes are mainly used for </a:t>
            </a:r>
            <a:r>
              <a:rPr lang="en-IN" sz="2400" dirty="0" err="1" smtClean="0"/>
              <a:t>Upcasting</a:t>
            </a:r>
            <a:r>
              <a:rPr lang="en-IN" sz="2400" dirty="0" smtClean="0"/>
              <a:t>, so that its derived classes can use its interface.</a:t>
            </a:r>
          </a:p>
          <a:p>
            <a:pPr algn="just">
              <a:lnSpc>
                <a:spcPct val="150000"/>
              </a:lnSpc>
              <a:buFont typeface="Arial" pitchFamily="34" charset="0"/>
              <a:buChar char="•"/>
            </a:pPr>
            <a:r>
              <a:rPr lang="en-IN" sz="2400" dirty="0" smtClean="0"/>
              <a:t>Classes inheriting an Abstract Class must implement all pure virtual functions, or else they will become Abstract too.</a:t>
            </a:r>
            <a:endParaRPr lang="en-IN" sz="2400" dirty="0"/>
          </a:p>
        </p:txBody>
      </p:sp>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sp>
        <p:nvSpPr>
          <p:cNvPr id="9" name="TextBox 8"/>
          <p:cNvSpPr txBox="1"/>
          <p:nvPr/>
        </p:nvSpPr>
        <p:spPr>
          <a:xfrm>
            <a:off x="395536" y="0"/>
            <a:ext cx="8496944" cy="4047262"/>
          </a:xfrm>
          <a:prstGeom prst="rect">
            <a:avLst/>
          </a:prstGeom>
          <a:noFill/>
        </p:spPr>
        <p:txBody>
          <a:bodyPr wrap="square" rtlCol="0">
            <a:spAutoFit/>
          </a:bodyPr>
          <a:lstStyle/>
          <a:p>
            <a:pPr algn="just">
              <a:lnSpc>
                <a:spcPct val="150000"/>
              </a:lnSpc>
              <a:buFont typeface="Arial" pitchFamily="34" charset="0"/>
              <a:buChar char="•"/>
            </a:pPr>
            <a:r>
              <a:rPr lang="en-IN" sz="2200" dirty="0" smtClean="0"/>
              <a:t>When creating a class, instead of writing completely new data members and member functions, the programmer can designate that the new class should inherit the members of an existing class. This existing class is called the </a:t>
            </a:r>
            <a:r>
              <a:rPr lang="en-IN" sz="2200" b="1" dirty="0" smtClean="0"/>
              <a:t>base</a:t>
            </a:r>
            <a:r>
              <a:rPr lang="en-IN" sz="2200" dirty="0" smtClean="0"/>
              <a:t> class, and the new class is referred to as the </a:t>
            </a:r>
            <a:r>
              <a:rPr lang="en-IN" sz="2200" b="1" dirty="0" smtClean="0"/>
              <a:t>derived</a:t>
            </a:r>
            <a:r>
              <a:rPr lang="en-IN" sz="2200" dirty="0" smtClean="0"/>
              <a:t> class. </a:t>
            </a:r>
          </a:p>
          <a:p>
            <a:pPr algn="just"/>
            <a:r>
              <a:rPr lang="en-IN" sz="2400" dirty="0" smtClean="0"/>
              <a:t>	class derived-class: access-specifier base-class</a:t>
            </a:r>
          </a:p>
          <a:p>
            <a:pPr algn="just"/>
            <a:r>
              <a:rPr lang="en-US" sz="2400" dirty="0" smtClean="0"/>
              <a:t>	{</a:t>
            </a:r>
            <a:endParaRPr lang="en-US" sz="2000" dirty="0" smtClean="0"/>
          </a:p>
          <a:p>
            <a:pPr algn="just"/>
            <a:r>
              <a:rPr lang="en-US" sz="2000" dirty="0" smtClean="0"/>
              <a:t>	//body of derived class</a:t>
            </a:r>
          </a:p>
          <a:p>
            <a:pPr algn="just"/>
            <a:r>
              <a:rPr lang="en-US" sz="2000" dirty="0" smtClean="0"/>
              <a:t>	</a:t>
            </a:r>
            <a:r>
              <a:rPr lang="en-US" sz="2400" dirty="0" smtClean="0"/>
              <a:t>}</a:t>
            </a:r>
            <a:endParaRPr lang="en-IN" sz="2000" dirty="0"/>
          </a:p>
        </p:txBody>
      </p:sp>
      <p:pic>
        <p:nvPicPr>
          <p:cNvPr id="10" name="Picture 9" descr="download.jpg"/>
          <p:cNvPicPr>
            <a:picLocks noChangeAspect="1"/>
          </p:cNvPicPr>
          <p:nvPr/>
        </p:nvPicPr>
        <p:blipFill>
          <a:blip r:embed="rId3" cstate="print"/>
          <a:stretch>
            <a:fillRect/>
          </a:stretch>
        </p:blipFill>
        <p:spPr>
          <a:xfrm>
            <a:off x="2051720" y="4005064"/>
            <a:ext cx="5040560" cy="2204864"/>
          </a:xfrm>
          <a:prstGeom prst="rect">
            <a:avLst/>
          </a:prstGeom>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3635896" y="6453336"/>
            <a:ext cx="2133600" cy="365125"/>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pic>
        <p:nvPicPr>
          <p:cNvPr id="1026" name="Picture 2"/>
          <p:cNvPicPr>
            <a:picLocks noChangeAspect="1" noChangeArrowheads="1"/>
          </p:cNvPicPr>
          <p:nvPr/>
        </p:nvPicPr>
        <p:blipFill>
          <a:blip r:embed="rId3" cstate="print"/>
          <a:srcRect/>
          <a:stretch>
            <a:fillRect/>
          </a:stretch>
        </p:blipFill>
        <p:spPr bwMode="auto">
          <a:xfrm>
            <a:off x="1043608" y="1844824"/>
            <a:ext cx="7532509" cy="1944216"/>
          </a:xfrm>
          <a:prstGeom prst="rect">
            <a:avLst/>
          </a:prstGeom>
          <a:noFill/>
          <a:ln w="9525">
            <a:noFill/>
            <a:miter lim="800000"/>
            <a:headEnd/>
            <a:tailEnd/>
          </a:ln>
        </p:spPr>
      </p:pic>
      <p:sp>
        <p:nvSpPr>
          <p:cNvPr id="11" name="TextBox 10"/>
          <p:cNvSpPr txBox="1"/>
          <p:nvPr/>
        </p:nvSpPr>
        <p:spPr>
          <a:xfrm>
            <a:off x="611560" y="332656"/>
            <a:ext cx="7704856" cy="584775"/>
          </a:xfrm>
          <a:prstGeom prst="rect">
            <a:avLst/>
          </a:prstGeom>
          <a:noFill/>
        </p:spPr>
        <p:txBody>
          <a:bodyPr wrap="square" rtlCol="0">
            <a:spAutoFit/>
          </a:bodyPr>
          <a:lstStyle/>
          <a:p>
            <a:r>
              <a:rPr lang="en-US" sz="3200" b="1" dirty="0" smtClean="0"/>
              <a:t>Why inheritance needed?</a:t>
            </a:r>
            <a:endParaRPr lang="en-IN" sz="3200" b="1" dirty="0"/>
          </a:p>
        </p:txBody>
      </p:sp>
      <p:sp>
        <p:nvSpPr>
          <p:cNvPr id="14" name="TextBox 13"/>
          <p:cNvSpPr txBox="1"/>
          <p:nvPr/>
        </p:nvSpPr>
        <p:spPr>
          <a:xfrm>
            <a:off x="683568" y="4509120"/>
            <a:ext cx="8208912" cy="707886"/>
          </a:xfrm>
          <a:prstGeom prst="rect">
            <a:avLst/>
          </a:prstGeom>
          <a:noFill/>
        </p:spPr>
        <p:txBody>
          <a:bodyPr wrap="square" rtlCol="0">
            <a:spAutoFit/>
          </a:bodyPr>
          <a:lstStyle/>
          <a:p>
            <a:r>
              <a:rPr lang="en-IN" sz="2000" dirty="0" smtClean="0"/>
              <a:t>In each of the classes, you would be copying the same code for walk and talk for each character.</a:t>
            </a:r>
            <a:endParaRPr lang="en-IN" sz="2000" dirty="0"/>
          </a:p>
        </p:txBody>
      </p:sp>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3"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dirty="0">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pic>
        <p:nvPicPr>
          <p:cNvPr id="9" name="Picture 3"/>
          <p:cNvPicPr>
            <a:picLocks noChangeAspect="1" noChangeArrowheads="1"/>
          </p:cNvPicPr>
          <p:nvPr/>
        </p:nvPicPr>
        <p:blipFill>
          <a:blip r:embed="rId3" cstate="print"/>
          <a:srcRect/>
          <a:stretch>
            <a:fillRect/>
          </a:stretch>
        </p:blipFill>
        <p:spPr bwMode="auto">
          <a:xfrm>
            <a:off x="1043608" y="980728"/>
            <a:ext cx="7126982" cy="3067183"/>
          </a:xfrm>
          <a:prstGeom prst="rect">
            <a:avLst/>
          </a:prstGeom>
          <a:noFill/>
          <a:ln w="9525">
            <a:noFill/>
            <a:miter lim="800000"/>
            <a:headEnd/>
            <a:tailEnd/>
          </a:ln>
        </p:spPr>
      </p:pic>
      <p:sp>
        <p:nvSpPr>
          <p:cNvPr id="10" name="TextBox 9"/>
          <p:cNvSpPr txBox="1"/>
          <p:nvPr/>
        </p:nvSpPr>
        <p:spPr>
          <a:xfrm>
            <a:off x="755576" y="4365104"/>
            <a:ext cx="8064896" cy="646331"/>
          </a:xfrm>
          <a:prstGeom prst="rect">
            <a:avLst/>
          </a:prstGeom>
          <a:noFill/>
        </p:spPr>
        <p:txBody>
          <a:bodyPr wrap="square" rtlCol="0">
            <a:spAutoFit/>
          </a:bodyPr>
          <a:lstStyle/>
          <a:p>
            <a:pPr>
              <a:buFont typeface="Arial" pitchFamily="34" charset="0"/>
              <a:buChar char="•"/>
            </a:pPr>
            <a:r>
              <a:rPr lang="en-IN" dirty="0" smtClean="0"/>
              <a:t>Using inheritance, now you don't implement the same code for walk and talk for each class. You just need to </a:t>
            </a:r>
            <a:r>
              <a:rPr lang="en-IN" b="1" dirty="0" smtClean="0"/>
              <a:t>inherit</a:t>
            </a:r>
            <a:r>
              <a:rPr lang="en-IN" dirty="0" smtClean="0"/>
              <a:t> them.</a:t>
            </a:r>
            <a:endParaRPr lang="en-IN" dirty="0"/>
          </a:p>
        </p:txBody>
      </p:sp>
    </p:spTree>
    <p:extLst>
      <p:ext uri="{BB962C8B-B14F-4D97-AF65-F5344CB8AC3E}">
        <p14:creationId xmlns:p14="http://schemas.microsoft.com/office/powerpoint/2010/main" xmlns="" val="927110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3759</Words>
  <Application>Microsoft Office PowerPoint</Application>
  <PresentationFormat>On-screen Show (4:3)</PresentationFormat>
  <Paragraphs>917</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JECRC</dc:creator>
  <cp:lastModifiedBy>JECRC</cp:lastModifiedBy>
  <cp:revision>124</cp:revision>
  <dcterms:created xsi:type="dcterms:W3CDTF">2020-07-06T04:41:16Z</dcterms:created>
  <dcterms:modified xsi:type="dcterms:W3CDTF">2020-12-02T08:08:40Z</dcterms:modified>
</cp:coreProperties>
</file>