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5" r:id="rId12"/>
    <p:sldId id="266" r:id="rId13"/>
    <p:sldId id="274" r:id="rId14"/>
    <p:sldId id="275" r:id="rId15"/>
    <p:sldId id="26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828C-6906-408B-AAD2-7B535A6AB3C3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0D8F1-31DB-4D30-B969-832D79B580D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091981" y="3314382"/>
            <a:ext cx="7819301" cy="147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77" tIns="28843" rIns="57677" bIns="28843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–  II year, III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sem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Subject –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Obejct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Oriented Programming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Unit –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Presented by –  Priya Gupta (AP, IT)</a:t>
            </a:r>
            <a:endParaRPr lang="en-I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35896" y="6453336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 smtClean="0"/>
              <a:t>Priya Gupta(AP, IT) </a:t>
            </a:r>
            <a:r>
              <a:rPr lang="en-IN" dirty="0"/>
              <a:t>, JECRC,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0503" y="391613"/>
            <a:ext cx="1833992" cy="1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2380" y="506231"/>
            <a:ext cx="1503712" cy="15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748276" y="2340126"/>
            <a:ext cx="8034117" cy="3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2000" dirty="0"/>
              <a:t>JAIPUR ENGINEERING COLLEGE AND RESEARCH CENTRE</a:t>
            </a:r>
            <a:endParaRPr lang="en-IN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4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10</a:t>
            </a:fld>
            <a:endParaRPr lang="en-IN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2355" y="3907661"/>
            <a:ext cx="4935292" cy="200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77444" fontAlgn="base">
              <a:spcBef>
                <a:spcPct val="0"/>
              </a:spcBef>
              <a:spcAft>
                <a:spcPct val="0"/>
              </a:spcAft>
            </a:pPr>
            <a:endParaRPr lang="en-US" sz="13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755576" y="404664"/>
            <a:ext cx="7992888" cy="4397957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800" b="1" dirty="0" smtClean="0"/>
              <a:t>Dynamic Memory Allocation In C++</a:t>
            </a:r>
          </a:p>
          <a:p>
            <a:pPr algn="ctr">
              <a:lnSpc>
                <a:spcPct val="150000"/>
              </a:lnSpc>
            </a:pPr>
            <a:endParaRPr lang="en-IN" sz="22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C++ introduces two new operators which are more efficient to manage the dynamic memory.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These are ‘new’ operator for allocating memory and ‘delete’ operator for de-allocating memory.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These operators allocate memory for objects from a pool called the free store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8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11</a:t>
            </a:fld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755576" y="260648"/>
            <a:ext cx="8002560" cy="5782952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800" b="1" dirty="0" smtClean="0"/>
              <a:t>The new operator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The new operator requests for the memory allocation from free storage.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If the sufficient memory is available, it initializes the memory to the pointer variable and returns its address.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Syntax of new operator:</a:t>
            </a:r>
          </a:p>
          <a:p>
            <a:pPr>
              <a:lnSpc>
                <a:spcPct val="150000"/>
              </a:lnSpc>
            </a:pPr>
            <a:r>
              <a:rPr lang="en-IN" sz="2200" dirty="0" smtClean="0"/>
              <a:t>	pointer_variable = new datatype;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syntax to initialize the memory,</a:t>
            </a:r>
          </a:p>
          <a:p>
            <a:pPr>
              <a:lnSpc>
                <a:spcPct val="150000"/>
              </a:lnSpc>
            </a:pPr>
            <a:r>
              <a:rPr lang="en-IN" sz="2200" dirty="0" smtClean="0"/>
              <a:t>	pointer_variable = new datatype(value);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syntax to allocate a block of memory,</a:t>
            </a:r>
          </a:p>
          <a:p>
            <a:pPr>
              <a:lnSpc>
                <a:spcPct val="150000"/>
              </a:lnSpc>
            </a:pPr>
            <a:r>
              <a:rPr lang="en-IN" sz="2200" dirty="0" smtClean="0"/>
              <a:t>	pointer_variable = new datatype[size];</a:t>
            </a:r>
            <a:endParaRPr lang="en-IN" sz="2200" dirty="0"/>
          </a:p>
        </p:txBody>
      </p:sp>
    </p:spTree>
    <p:extLst>
      <p:ext uri="{BB962C8B-B14F-4D97-AF65-F5344CB8AC3E}">
        <p14:creationId xmlns="" xmlns:p14="http://schemas.microsoft.com/office/powerpoint/2010/main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12</a:t>
            </a:fld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683568" y="188640"/>
            <a:ext cx="8208912" cy="4259458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800" b="1" dirty="0" smtClean="0"/>
              <a:t>The delete operator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The delete operator is used to deallocate the memory.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User has privilege to deallocate the created pointer variable by this delete operator.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Syntax of delete operator</a:t>
            </a:r>
          </a:p>
          <a:p>
            <a:pPr>
              <a:lnSpc>
                <a:spcPct val="150000"/>
              </a:lnSpc>
            </a:pPr>
            <a:r>
              <a:rPr lang="en-IN" sz="2200" dirty="0" smtClean="0"/>
              <a:t>	delete pointer_variable;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Syntax to delete the block of allocated memory,</a:t>
            </a:r>
          </a:p>
          <a:p>
            <a:pPr>
              <a:lnSpc>
                <a:spcPct val="150000"/>
              </a:lnSpc>
            </a:pPr>
            <a:r>
              <a:rPr lang="en-IN" sz="2200" dirty="0" smtClean="0"/>
              <a:t>	delete[ ] pointer_variable;</a:t>
            </a:r>
            <a:endParaRPr lang="en-IN" sz="2200" dirty="0"/>
          </a:p>
        </p:txBody>
      </p:sp>
    </p:spTree>
    <p:extLst>
      <p:ext uri="{BB962C8B-B14F-4D97-AF65-F5344CB8AC3E}">
        <p14:creationId xmlns="" xmlns:p14="http://schemas.microsoft.com/office/powerpoint/2010/main" val="18942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4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878560" y="637624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13</a:t>
            </a:fld>
            <a:endParaRPr lang="en-IN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2355" y="3907661"/>
            <a:ext cx="4935292" cy="200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77444" fontAlgn="base">
              <a:spcBef>
                <a:spcPct val="0"/>
              </a:spcBef>
              <a:spcAft>
                <a:spcPct val="0"/>
              </a:spcAft>
            </a:pPr>
            <a:endParaRPr lang="en-US" sz="13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55576" y="188640"/>
            <a:ext cx="83884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 smtClean="0"/>
              <a:t>#include &lt;</a:t>
            </a:r>
            <a:r>
              <a:rPr lang="en-IN" sz="2200" dirty="0" err="1" smtClean="0"/>
              <a:t>iostream.h</a:t>
            </a:r>
            <a:r>
              <a:rPr lang="en-IN" sz="2200" dirty="0" smtClean="0"/>
              <a:t>&gt; </a:t>
            </a:r>
          </a:p>
          <a:p>
            <a:r>
              <a:rPr lang="en-US" sz="2200" dirty="0" smtClean="0"/>
              <a:t>Class array</a:t>
            </a:r>
          </a:p>
          <a:p>
            <a:r>
              <a:rPr lang="en-US" sz="2200" dirty="0" smtClean="0"/>
              <a:t>{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int</a:t>
            </a:r>
            <a:r>
              <a:rPr lang="en-US" sz="2200" dirty="0" smtClean="0"/>
              <a:t> *p, size;</a:t>
            </a:r>
          </a:p>
          <a:p>
            <a:r>
              <a:rPr lang="en-US" sz="2200" dirty="0" smtClean="0"/>
              <a:t>	public:</a:t>
            </a:r>
          </a:p>
          <a:p>
            <a:r>
              <a:rPr lang="en-US" sz="2200" dirty="0" smtClean="0"/>
              <a:t>	void </a:t>
            </a:r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);</a:t>
            </a:r>
          </a:p>
          <a:p>
            <a:r>
              <a:rPr lang="en-US" sz="2200" dirty="0" smtClean="0"/>
              <a:t>	void read();</a:t>
            </a:r>
          </a:p>
          <a:p>
            <a:r>
              <a:rPr lang="en-US" sz="2200" dirty="0" smtClean="0"/>
              <a:t>	void show();</a:t>
            </a:r>
          </a:p>
          <a:p>
            <a:r>
              <a:rPr lang="en-US" sz="2200" dirty="0" smtClean="0"/>
              <a:t>	void destroy();</a:t>
            </a:r>
          </a:p>
          <a:p>
            <a:r>
              <a:rPr lang="en-US" sz="2200" dirty="0" smtClean="0"/>
              <a:t>};</a:t>
            </a:r>
          </a:p>
          <a:p>
            <a:endParaRPr lang="en-US" sz="2200" dirty="0" smtClean="0"/>
          </a:p>
          <a:p>
            <a:r>
              <a:rPr lang="en-US" sz="2200" dirty="0" smtClean="0"/>
              <a:t>void array :: </a:t>
            </a:r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 s)</a:t>
            </a:r>
          </a:p>
          <a:p>
            <a:r>
              <a:rPr lang="en-US" sz="2200" dirty="0" smtClean="0"/>
              <a:t>{</a:t>
            </a:r>
          </a:p>
          <a:p>
            <a:r>
              <a:rPr lang="en-US" sz="2200" dirty="0" smtClean="0"/>
              <a:t>	size = s;   			// dynamic memory allocation</a:t>
            </a:r>
          </a:p>
          <a:p>
            <a:r>
              <a:rPr lang="en-US" sz="2200" dirty="0" smtClean="0"/>
              <a:t>	p=new </a:t>
            </a:r>
            <a:r>
              <a:rPr lang="en-US" sz="2200" dirty="0" err="1" smtClean="0"/>
              <a:t>int</a:t>
            </a:r>
            <a:r>
              <a:rPr lang="en-US" sz="2200" dirty="0" smtClean="0"/>
              <a:t>[size];</a:t>
            </a:r>
          </a:p>
          <a:p>
            <a:r>
              <a:rPr lang="en-US" sz="2200" dirty="0" smtClean="0"/>
              <a:t>}</a:t>
            </a:r>
            <a:endParaRPr lang="en-IN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1368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878560" y="637624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14</a:t>
            </a:fld>
            <a:endParaRPr lang="en-IN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2355" y="3907661"/>
            <a:ext cx="4935292" cy="200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77444" fontAlgn="base">
              <a:spcBef>
                <a:spcPct val="0"/>
              </a:spcBef>
              <a:spcAft>
                <a:spcPct val="0"/>
              </a:spcAft>
            </a:pPr>
            <a:endParaRPr lang="en-US" sz="13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55576" y="188640"/>
            <a:ext cx="83884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void array :: read()</a:t>
            </a:r>
          </a:p>
          <a:p>
            <a:r>
              <a:rPr lang="en-US" sz="2200" dirty="0" smtClean="0"/>
              <a:t>{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&lt;&lt;“Enter elements:”&lt;&lt; </a:t>
            </a:r>
            <a:r>
              <a:rPr lang="en-US" sz="2200" dirty="0" err="1" smtClean="0"/>
              <a:t>endl</a:t>
            </a:r>
            <a:r>
              <a:rPr lang="en-US" sz="2200" dirty="0" smtClean="0"/>
              <a:t>;</a:t>
            </a:r>
          </a:p>
          <a:p>
            <a:r>
              <a:rPr lang="en-US" sz="2200" dirty="0" smtClean="0"/>
              <a:t>	for(</a:t>
            </a:r>
            <a:r>
              <a:rPr lang="en-US" sz="2200" dirty="0" err="1" smtClean="0"/>
              <a:t>int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=0; </a:t>
            </a:r>
            <a:r>
              <a:rPr lang="en-US" sz="2200" dirty="0" err="1" smtClean="0"/>
              <a:t>i</a:t>
            </a:r>
            <a:r>
              <a:rPr lang="en-US" sz="2200" dirty="0" smtClean="0"/>
              <a:t>&lt;size; </a:t>
            </a:r>
            <a:r>
              <a:rPr lang="en-US" sz="2200" dirty="0" err="1" smtClean="0"/>
              <a:t>i</a:t>
            </a:r>
            <a:r>
              <a:rPr lang="en-US" sz="2200" dirty="0" smtClean="0"/>
              <a:t>++)</a:t>
            </a:r>
          </a:p>
          <a:p>
            <a:r>
              <a:rPr lang="en-US" sz="2200" dirty="0" smtClean="0"/>
              <a:t>		</a:t>
            </a:r>
            <a:r>
              <a:rPr lang="en-US" sz="2200" dirty="0" err="1" smtClean="0"/>
              <a:t>cin</a:t>
            </a:r>
            <a:r>
              <a:rPr lang="en-US" sz="2200" dirty="0" smtClean="0"/>
              <a:t>&gt;&gt; p[</a:t>
            </a:r>
            <a:r>
              <a:rPr lang="en-US" sz="2200" dirty="0" err="1" smtClean="0"/>
              <a:t>i</a:t>
            </a:r>
            <a:r>
              <a:rPr lang="en-US" sz="2200" dirty="0" smtClean="0"/>
              <a:t>]</a:t>
            </a:r>
          </a:p>
          <a:p>
            <a:r>
              <a:rPr lang="en-US" sz="2200" dirty="0" smtClean="0"/>
              <a:t>}</a:t>
            </a:r>
          </a:p>
          <a:p>
            <a:r>
              <a:rPr lang="en-US" sz="2200" dirty="0" smtClean="0"/>
              <a:t>Void array :: show()</a:t>
            </a:r>
          </a:p>
          <a:p>
            <a:r>
              <a:rPr lang="en-US" sz="2200" dirty="0" smtClean="0"/>
              <a:t>{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&lt;&lt;“Array contains..”&lt;&lt;</a:t>
            </a:r>
            <a:r>
              <a:rPr lang="en-US" sz="2200" dirty="0" err="1" smtClean="0"/>
              <a:t>endl</a:t>
            </a:r>
            <a:r>
              <a:rPr lang="en-US" sz="2200" dirty="0" smtClean="0"/>
              <a:t>;</a:t>
            </a:r>
          </a:p>
          <a:p>
            <a:r>
              <a:rPr lang="en-US" sz="2200" dirty="0" smtClean="0"/>
              <a:t>	for(</a:t>
            </a:r>
            <a:r>
              <a:rPr lang="en-US" sz="2200" dirty="0" err="1" smtClean="0"/>
              <a:t>int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=0; </a:t>
            </a:r>
            <a:r>
              <a:rPr lang="en-US" sz="2200" dirty="0" err="1" smtClean="0"/>
              <a:t>i</a:t>
            </a:r>
            <a:r>
              <a:rPr lang="en-US" sz="2200" dirty="0" smtClean="0"/>
              <a:t>&lt;size; </a:t>
            </a:r>
            <a:r>
              <a:rPr lang="en-US" sz="2200" dirty="0" err="1" smtClean="0"/>
              <a:t>i</a:t>
            </a:r>
            <a:r>
              <a:rPr lang="en-US" sz="2200" dirty="0" smtClean="0"/>
              <a:t>++)</a:t>
            </a:r>
          </a:p>
          <a:p>
            <a:r>
              <a:rPr lang="en-US" sz="2200" dirty="0" smtClean="0"/>
              <a:t>	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&lt;&lt;p[</a:t>
            </a:r>
            <a:r>
              <a:rPr lang="en-US" sz="2200" dirty="0" err="1" smtClean="0"/>
              <a:t>i</a:t>
            </a:r>
            <a:r>
              <a:rPr lang="en-US" sz="2200" dirty="0" smtClean="0"/>
              <a:t>]&lt;&lt;</a:t>
            </a:r>
            <a:r>
              <a:rPr lang="en-US" sz="2200" dirty="0" err="1" smtClean="0"/>
              <a:t>endl</a:t>
            </a:r>
            <a:r>
              <a:rPr lang="en-US" sz="2200" dirty="0" smtClean="0"/>
              <a:t>;</a:t>
            </a:r>
          </a:p>
          <a:p>
            <a:r>
              <a:rPr lang="en-US" sz="2200" dirty="0" smtClean="0"/>
              <a:t>}</a:t>
            </a:r>
          </a:p>
          <a:p>
            <a:r>
              <a:rPr lang="en-US" sz="2200" dirty="0" smtClean="0"/>
              <a:t> void array :: destroy()</a:t>
            </a:r>
          </a:p>
          <a:p>
            <a:r>
              <a:rPr lang="en-US" sz="2200" dirty="0" smtClean="0"/>
              <a:t>{</a:t>
            </a:r>
          </a:p>
          <a:p>
            <a:r>
              <a:rPr lang="en-US" sz="2200" dirty="0" smtClean="0"/>
              <a:t>	delete p;	//destroy dynamically allocated memory</a:t>
            </a:r>
          </a:p>
          <a:p>
            <a:r>
              <a:rPr lang="en-US" sz="2200" dirty="0" smtClean="0"/>
              <a:t>}</a:t>
            </a:r>
            <a:endParaRPr lang="en-IN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1368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15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115616" y="404664"/>
            <a:ext cx="68407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</a:t>
            </a:r>
            <a:r>
              <a:rPr lang="en-IN" sz="2000" dirty="0" err="1" smtClean="0"/>
              <a:t>int</a:t>
            </a:r>
            <a:r>
              <a:rPr lang="en-IN" sz="2000" dirty="0" smtClean="0"/>
              <a:t> main()</a:t>
            </a:r>
          </a:p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	Array a;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count;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&lt;&lt;“Enter size of array:”;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cin</a:t>
            </a:r>
            <a:r>
              <a:rPr lang="en-US" sz="2000" dirty="0" smtClean="0"/>
              <a:t>&gt;&gt;count;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a.setsize</a:t>
            </a:r>
            <a:r>
              <a:rPr lang="en-US" sz="2000" dirty="0" smtClean="0"/>
              <a:t>(count);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a.show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a.destroy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	return 0;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16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115616" y="404664"/>
            <a:ext cx="68407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OUTPUT: </a:t>
            </a:r>
          </a:p>
          <a:p>
            <a:r>
              <a:rPr lang="en-US" sz="2000" dirty="0" smtClean="0"/>
              <a:t>Enter size of array: 4</a:t>
            </a:r>
          </a:p>
          <a:p>
            <a:r>
              <a:rPr lang="en-US" sz="2000" dirty="0" smtClean="0"/>
              <a:t>Enter elements:</a:t>
            </a:r>
          </a:p>
          <a:p>
            <a:r>
              <a:rPr lang="en-US" sz="2000" dirty="0" smtClean="0"/>
              <a:t>14</a:t>
            </a:r>
          </a:p>
          <a:p>
            <a:r>
              <a:rPr lang="en-US" sz="2000" dirty="0" smtClean="0"/>
              <a:t>15</a:t>
            </a:r>
          </a:p>
          <a:p>
            <a:r>
              <a:rPr lang="en-US" sz="2000" dirty="0" smtClean="0"/>
              <a:t>16</a:t>
            </a:r>
          </a:p>
          <a:p>
            <a:r>
              <a:rPr lang="en-US" sz="2000" dirty="0" smtClean="0"/>
              <a:t>17</a:t>
            </a:r>
          </a:p>
          <a:p>
            <a:endParaRPr lang="en-US" sz="2000" dirty="0" smtClean="0"/>
          </a:p>
          <a:p>
            <a:r>
              <a:rPr lang="en-US" sz="2000" dirty="0" smtClean="0"/>
              <a:t>Array contains..</a:t>
            </a:r>
          </a:p>
          <a:p>
            <a:endParaRPr lang="en-US" sz="2000" dirty="0" smtClean="0"/>
          </a:p>
          <a:p>
            <a:r>
              <a:rPr lang="en-US" sz="2000" dirty="0" smtClean="0"/>
              <a:t>14</a:t>
            </a:r>
          </a:p>
          <a:p>
            <a:r>
              <a:rPr lang="en-US" sz="2000" dirty="0" smtClean="0"/>
              <a:t>15</a:t>
            </a:r>
          </a:p>
          <a:p>
            <a:r>
              <a:rPr lang="en-US" sz="2000" dirty="0" smtClean="0"/>
              <a:t>16</a:t>
            </a:r>
          </a:p>
          <a:p>
            <a:r>
              <a:rPr lang="en-US" sz="2000" dirty="0" smtClean="0"/>
              <a:t>17</a:t>
            </a:r>
          </a:p>
          <a:p>
            <a:endParaRPr lang="en-US" sz="2000" dirty="0" smtClean="0"/>
          </a:p>
          <a:p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563888" y="6448251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17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899592" y="188640"/>
            <a:ext cx="763284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800" b="1" dirty="0" smtClean="0"/>
              <a:t>FUNCTION OVERLOADING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600" dirty="0" smtClean="0"/>
              <a:t>It allows us to have more than one function having same name but different parameter list.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600" dirty="0" smtClean="0"/>
              <a:t> when I say parameter list, it means the data type and sequence of the parameters.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600" dirty="0" smtClean="0"/>
              <a:t>for example:</a:t>
            </a:r>
          </a:p>
          <a:p>
            <a:pPr algn="just">
              <a:lnSpc>
                <a:spcPct val="150000"/>
              </a:lnSpc>
            </a:pPr>
            <a:r>
              <a:rPr lang="en-IN" sz="2600" dirty="0" smtClean="0"/>
              <a:t>parameters list of a function </a:t>
            </a:r>
            <a:r>
              <a:rPr lang="en-IN" sz="2600" dirty="0" err="1" smtClean="0"/>
              <a:t>myfuncn</a:t>
            </a:r>
            <a:r>
              <a:rPr lang="en-IN" sz="2600" dirty="0" smtClean="0"/>
              <a:t>(</a:t>
            </a:r>
            <a:r>
              <a:rPr lang="en-IN" sz="2600" dirty="0" err="1" smtClean="0"/>
              <a:t>int</a:t>
            </a:r>
            <a:r>
              <a:rPr lang="en-IN" sz="2600" dirty="0" smtClean="0"/>
              <a:t> a, float b) is (</a:t>
            </a:r>
            <a:r>
              <a:rPr lang="en-IN" sz="2600" dirty="0" err="1" smtClean="0"/>
              <a:t>int,float</a:t>
            </a:r>
            <a:r>
              <a:rPr lang="en-IN" sz="2600" dirty="0" smtClean="0"/>
              <a:t>)  which is different from the function </a:t>
            </a:r>
            <a:r>
              <a:rPr lang="en-IN" sz="2600" dirty="0" err="1" smtClean="0"/>
              <a:t>myfuncn</a:t>
            </a:r>
            <a:r>
              <a:rPr lang="en-IN" sz="2600" dirty="0" smtClean="0"/>
              <a:t>(float a, </a:t>
            </a:r>
            <a:r>
              <a:rPr lang="en-IN" sz="2600" dirty="0" err="1" smtClean="0"/>
              <a:t>int</a:t>
            </a:r>
            <a:r>
              <a:rPr lang="en-IN" sz="2600" dirty="0" smtClean="0"/>
              <a:t> b) parameter list (float, </a:t>
            </a:r>
            <a:r>
              <a:rPr lang="en-IN" sz="2600" dirty="0" err="1" smtClean="0"/>
              <a:t>int</a:t>
            </a:r>
            <a:r>
              <a:rPr lang="en-IN" sz="2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18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611560" y="836712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/>
              <a:t>Function overloading is a </a:t>
            </a:r>
            <a:r>
              <a:rPr lang="en-IN" sz="2800" b="1" dirty="0" smtClean="0"/>
              <a:t>compile-time polymorphism</a:t>
            </a:r>
            <a:r>
              <a:rPr lang="en-IN" sz="2800" dirty="0" smtClean="0"/>
              <a:t>.</a:t>
            </a:r>
            <a:endParaRPr lang="en-IN" sz="24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/>
              <a:t>The parameters should qualify any one or more of the following conditions, they should have different :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 smtClean="0"/>
              <a:t>Type </a:t>
            </a:r>
            <a:r>
              <a:rPr lang="en-IN" sz="2800" dirty="0" smtClean="0"/>
              <a:t>of parameters, 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 smtClean="0"/>
              <a:t>Number </a:t>
            </a:r>
            <a:r>
              <a:rPr lang="en-IN" sz="2800" dirty="0" smtClean="0"/>
              <a:t>of parameters  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 smtClean="0"/>
              <a:t>Sequence</a:t>
            </a:r>
            <a:r>
              <a:rPr lang="en-IN" sz="2800" dirty="0" smtClean="0"/>
              <a:t> of parameters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35896" y="6453336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19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611560" y="116632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IN" sz="2800" b="1" dirty="0" smtClean="0"/>
              <a:t>For example:</a:t>
            </a:r>
            <a:endParaRPr lang="en-IN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2800" dirty="0" smtClean="0"/>
              <a:t>These two functions have different parameter </a:t>
            </a:r>
            <a:r>
              <a:rPr lang="en-IN" sz="2800" b="1" dirty="0" smtClean="0"/>
              <a:t>type</a:t>
            </a:r>
            <a:r>
              <a:rPr lang="en-IN" sz="28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	sum(</a:t>
            </a:r>
            <a:r>
              <a:rPr lang="en-IN" sz="2400" dirty="0" err="1" smtClean="0"/>
              <a:t>int</a:t>
            </a:r>
            <a:r>
              <a:rPr lang="en-IN" sz="2400" dirty="0" smtClean="0"/>
              <a:t> num1, </a:t>
            </a:r>
            <a:r>
              <a:rPr lang="en-IN" sz="2400" dirty="0" err="1" smtClean="0"/>
              <a:t>int</a:t>
            </a:r>
            <a:r>
              <a:rPr lang="en-IN" sz="2400" dirty="0" smtClean="0"/>
              <a:t> num2) 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	sum(double num1, double num2)</a:t>
            </a:r>
          </a:p>
          <a:p>
            <a:pPr marL="514350" indent="-514350">
              <a:lnSpc>
                <a:spcPct val="150000"/>
              </a:lnSpc>
            </a:pPr>
            <a:r>
              <a:rPr lang="en-IN" sz="2800" dirty="0" smtClean="0"/>
              <a:t>2. These two have different </a:t>
            </a:r>
            <a:r>
              <a:rPr lang="en-IN" sz="2800" b="1" dirty="0" smtClean="0"/>
              <a:t>number</a:t>
            </a:r>
            <a:r>
              <a:rPr lang="en-IN" sz="2800" dirty="0" smtClean="0"/>
              <a:t> of parameters:</a:t>
            </a:r>
          </a:p>
          <a:p>
            <a:pPr lvl="1">
              <a:lnSpc>
                <a:spcPct val="150000"/>
              </a:lnSpc>
            </a:pPr>
            <a:r>
              <a:rPr lang="en-IN" sz="2400" dirty="0" smtClean="0"/>
              <a:t>sum(</a:t>
            </a:r>
            <a:r>
              <a:rPr lang="en-IN" sz="2400" dirty="0" err="1" smtClean="0"/>
              <a:t>int</a:t>
            </a:r>
            <a:r>
              <a:rPr lang="en-IN" sz="2400" dirty="0" smtClean="0"/>
              <a:t> num1, </a:t>
            </a:r>
            <a:r>
              <a:rPr lang="en-IN" sz="2400" dirty="0" err="1" smtClean="0"/>
              <a:t>int</a:t>
            </a:r>
            <a:r>
              <a:rPr lang="en-IN" sz="2400" dirty="0" smtClean="0"/>
              <a:t> num2) </a:t>
            </a:r>
          </a:p>
          <a:p>
            <a:pPr lvl="1">
              <a:lnSpc>
                <a:spcPct val="150000"/>
              </a:lnSpc>
            </a:pPr>
            <a:r>
              <a:rPr lang="en-IN" sz="2400" dirty="0" smtClean="0"/>
              <a:t>sum(</a:t>
            </a:r>
            <a:r>
              <a:rPr lang="en-IN" sz="2400" dirty="0" err="1" smtClean="0"/>
              <a:t>int</a:t>
            </a:r>
            <a:r>
              <a:rPr lang="en-IN" sz="2400" dirty="0" smtClean="0"/>
              <a:t> num1, </a:t>
            </a:r>
            <a:r>
              <a:rPr lang="en-IN" sz="2400" dirty="0" err="1" smtClean="0"/>
              <a:t>int</a:t>
            </a:r>
            <a:r>
              <a:rPr lang="en-IN" sz="2400" dirty="0" smtClean="0"/>
              <a:t> num2, </a:t>
            </a:r>
            <a:r>
              <a:rPr lang="en-IN" sz="2400" dirty="0" err="1" smtClean="0"/>
              <a:t>int</a:t>
            </a:r>
            <a:r>
              <a:rPr lang="en-IN" sz="2400" dirty="0" smtClean="0"/>
              <a:t> num3)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3. These two have different </a:t>
            </a:r>
            <a:r>
              <a:rPr lang="en-IN" sz="2800" b="1" dirty="0" smtClean="0"/>
              <a:t>sequence</a:t>
            </a:r>
            <a:r>
              <a:rPr lang="en-IN" sz="2800" dirty="0" smtClean="0"/>
              <a:t> of parameters:</a:t>
            </a:r>
          </a:p>
          <a:p>
            <a:pPr lvl="1">
              <a:lnSpc>
                <a:spcPct val="150000"/>
              </a:lnSpc>
            </a:pPr>
            <a:r>
              <a:rPr lang="en-IN" sz="2400" dirty="0" smtClean="0"/>
              <a:t>sum(</a:t>
            </a:r>
            <a:r>
              <a:rPr lang="en-IN" sz="2400" dirty="0" err="1" smtClean="0"/>
              <a:t>int</a:t>
            </a:r>
            <a:r>
              <a:rPr lang="en-IN" sz="2400" dirty="0" smtClean="0"/>
              <a:t> num1, double num2) </a:t>
            </a:r>
          </a:p>
          <a:p>
            <a:pPr lvl="1">
              <a:lnSpc>
                <a:spcPct val="150000"/>
              </a:lnSpc>
            </a:pPr>
            <a:r>
              <a:rPr lang="en-IN" sz="2400" dirty="0" smtClean="0"/>
              <a:t>sum(double num1, </a:t>
            </a:r>
            <a:r>
              <a:rPr lang="en-IN" sz="2400" dirty="0" err="1" smtClean="0"/>
              <a:t>int</a:t>
            </a:r>
            <a:r>
              <a:rPr lang="en-IN" sz="2400" dirty="0" smtClean="0"/>
              <a:t> num2)</a:t>
            </a:r>
            <a:r>
              <a:rPr lang="en-IN" sz="2000" dirty="0" smtClean="0"/>
              <a:t>	</a:t>
            </a:r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IN" dirty="0"/>
            </a:p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488919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AND MISSION OF INSTITUTE</a:t>
            </a: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108567" y="6475939"/>
            <a:ext cx="2926868" cy="439803"/>
          </a:xfrm>
        </p:spPr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  <a:p>
            <a:pPr>
              <a:defRPr/>
            </a:pP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731717" y="1433924"/>
            <a:ext cx="7981309" cy="3867043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Vision: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To become renowned Centre of outcome based learning and work towards academic, professional, cultural and social enrichments of the lives of individual and communities”</a:t>
            </a:r>
          </a:p>
          <a:p>
            <a:pPr algn="just">
              <a:lnSpc>
                <a:spcPct val="150000"/>
              </a:lnSpc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Mission:</a:t>
            </a:r>
          </a:p>
          <a:p>
            <a:pPr algn="just">
              <a:lnSpc>
                <a:spcPct val="150000"/>
              </a:lnSpc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Focus on evaluation of learning outcomes and motivate students to inculcate research aptitude by project based learning.</a:t>
            </a:r>
          </a:p>
          <a:p>
            <a:pPr algn="just">
              <a:lnSpc>
                <a:spcPct val="150000"/>
              </a:lnSpc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Identify areas of focus and provide platform to gain knowledge and solutions based on informed perception of Indian, regional and global needs.</a:t>
            </a:r>
          </a:p>
          <a:p>
            <a:pPr algn="just">
              <a:lnSpc>
                <a:spcPct val="150000"/>
              </a:lnSpc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Offer opportunities for interaction between academia and industry.</a:t>
            </a:r>
          </a:p>
          <a:p>
            <a:pPr algn="just">
              <a:lnSpc>
                <a:spcPct val="150000"/>
              </a:lnSpc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Develop human potential to its fullest extent so that intellectually capable and imaginatively gifted leaders can emerge in a range of professions.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20</a:t>
            </a:fld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755576" y="404664"/>
            <a:ext cx="8136904" cy="4682651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pPr algn="just"/>
            <a:r>
              <a:rPr lang="en-IN" sz="2800" b="1" dirty="0" smtClean="0"/>
              <a:t>NOTE: </a:t>
            </a:r>
          </a:p>
          <a:p>
            <a:pPr algn="just"/>
            <a:endParaRPr lang="en-IN" sz="2800" dirty="0" smtClean="0"/>
          </a:p>
          <a:p>
            <a:pPr lvl="1" algn="just"/>
            <a:r>
              <a:rPr lang="en-IN" sz="2800" dirty="0" err="1" smtClean="0"/>
              <a:t>int</a:t>
            </a:r>
            <a:r>
              <a:rPr lang="en-IN" sz="2800" dirty="0" smtClean="0"/>
              <a:t> sum(</a:t>
            </a:r>
            <a:r>
              <a:rPr lang="en-IN" sz="2800" dirty="0" err="1" smtClean="0"/>
              <a:t>int</a:t>
            </a:r>
            <a:r>
              <a:rPr lang="en-IN" sz="2800" dirty="0" smtClean="0"/>
              <a:t>, </a:t>
            </a:r>
            <a:r>
              <a:rPr lang="en-IN" sz="2800" dirty="0" err="1" smtClean="0"/>
              <a:t>int</a:t>
            </a:r>
            <a:r>
              <a:rPr lang="en-IN" sz="2800" dirty="0" smtClean="0"/>
              <a:t>) </a:t>
            </a:r>
          </a:p>
          <a:p>
            <a:pPr lvl="1" algn="just"/>
            <a:r>
              <a:rPr lang="en-IN" sz="2800" dirty="0" smtClean="0"/>
              <a:t>double sum(</a:t>
            </a:r>
            <a:r>
              <a:rPr lang="en-IN" sz="2800" dirty="0" err="1" smtClean="0"/>
              <a:t>int</a:t>
            </a:r>
            <a:r>
              <a:rPr lang="en-IN" sz="2800" dirty="0" smtClean="0"/>
              <a:t>, </a:t>
            </a:r>
            <a:r>
              <a:rPr lang="en-IN" sz="2800" dirty="0" err="1" smtClean="0"/>
              <a:t>int</a:t>
            </a:r>
            <a:r>
              <a:rPr lang="en-IN" sz="2800" dirty="0" smtClean="0"/>
              <a:t>)</a:t>
            </a:r>
          </a:p>
          <a:p>
            <a:pPr algn="just"/>
            <a:endParaRPr lang="en-IN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IN" sz="2800" dirty="0" smtClean="0"/>
              <a:t>This is not allowed as the parameter list is same. </a:t>
            </a:r>
          </a:p>
          <a:p>
            <a:pPr algn="just">
              <a:buFont typeface="Arial" pitchFamily="34" charset="0"/>
              <a:buChar char="•"/>
            </a:pPr>
            <a:r>
              <a:rPr lang="en-IN" sz="2800" dirty="0" smtClean="0"/>
              <a:t>Even though they have different return types, its not valid.</a:t>
            </a:r>
          </a:p>
          <a:p>
            <a:pPr algn="just">
              <a:lnSpc>
                <a:spcPct val="150000"/>
              </a:lnSpc>
            </a:pPr>
            <a:endParaRPr lang="en-US" sz="1100" dirty="0" smtClean="0"/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/>
            </a:r>
            <a:br>
              <a:rPr lang="en-IN" sz="2000" dirty="0" smtClean="0"/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1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21</a:t>
            </a:fld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611560" y="404664"/>
            <a:ext cx="8280920" cy="5659841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 algn="just"/>
            <a:r>
              <a:rPr lang="en-IN" sz="2800" dirty="0" smtClean="0"/>
              <a:t>#include &lt;</a:t>
            </a:r>
            <a:r>
              <a:rPr lang="en-IN" sz="2800" dirty="0" err="1" smtClean="0"/>
              <a:t>iostream.h</a:t>
            </a:r>
            <a:r>
              <a:rPr lang="en-IN" sz="2800" dirty="0" smtClean="0"/>
              <a:t>&gt;</a:t>
            </a:r>
          </a:p>
          <a:p>
            <a:pPr algn="just"/>
            <a:r>
              <a:rPr lang="en-IN" sz="2800" dirty="0" smtClean="0"/>
              <a:t>class Addition </a:t>
            </a:r>
          </a:p>
          <a:p>
            <a:pPr algn="just"/>
            <a:r>
              <a:rPr lang="en-IN" sz="2800" dirty="0" smtClean="0"/>
              <a:t>       { </a:t>
            </a:r>
          </a:p>
          <a:p>
            <a:pPr algn="just"/>
            <a:r>
              <a:rPr lang="en-IN" sz="2800" dirty="0" smtClean="0"/>
              <a:t>	public: </a:t>
            </a:r>
          </a:p>
          <a:p>
            <a:pPr algn="just"/>
            <a:r>
              <a:rPr lang="en-IN" sz="2800" dirty="0" smtClean="0"/>
              <a:t>    		</a:t>
            </a:r>
            <a:r>
              <a:rPr lang="en-IN" sz="2800" dirty="0" err="1" smtClean="0"/>
              <a:t>int</a:t>
            </a:r>
            <a:r>
              <a:rPr lang="en-IN" sz="2800" dirty="0" smtClean="0"/>
              <a:t> sum(</a:t>
            </a:r>
            <a:r>
              <a:rPr lang="en-IN" sz="2800" dirty="0" err="1" smtClean="0"/>
              <a:t>int</a:t>
            </a:r>
            <a:r>
              <a:rPr lang="en-IN" sz="2800" dirty="0" smtClean="0"/>
              <a:t> num1,int num2)</a:t>
            </a:r>
          </a:p>
          <a:p>
            <a:pPr algn="just"/>
            <a:r>
              <a:rPr lang="en-IN" sz="2800" dirty="0" smtClean="0"/>
              <a:t> 		{        </a:t>
            </a:r>
          </a:p>
          <a:p>
            <a:pPr algn="just"/>
            <a:r>
              <a:rPr lang="en-IN" sz="2800" dirty="0" smtClean="0"/>
              <a:t> 			return num1+num2; </a:t>
            </a:r>
          </a:p>
          <a:p>
            <a:pPr algn="just"/>
            <a:r>
              <a:rPr lang="en-IN" sz="2800" dirty="0" smtClean="0"/>
              <a:t>   		 }    </a:t>
            </a:r>
          </a:p>
          <a:p>
            <a:pPr algn="just"/>
            <a:r>
              <a:rPr lang="en-IN" sz="2800" dirty="0" smtClean="0"/>
              <a:t>		 </a:t>
            </a:r>
            <a:r>
              <a:rPr lang="en-IN" sz="2800" dirty="0" err="1" smtClean="0"/>
              <a:t>int</a:t>
            </a:r>
            <a:r>
              <a:rPr lang="en-IN" sz="2800" dirty="0" smtClean="0"/>
              <a:t> sum(</a:t>
            </a:r>
            <a:r>
              <a:rPr lang="en-IN" sz="2800" dirty="0" err="1" smtClean="0"/>
              <a:t>int</a:t>
            </a:r>
            <a:r>
              <a:rPr lang="en-IN" sz="2800" dirty="0" smtClean="0"/>
              <a:t> num1,int num2, </a:t>
            </a:r>
            <a:r>
              <a:rPr lang="en-IN" sz="2800" dirty="0" err="1" smtClean="0"/>
              <a:t>int</a:t>
            </a:r>
            <a:r>
              <a:rPr lang="en-IN" sz="2800" dirty="0" smtClean="0"/>
              <a:t> num3) </a:t>
            </a:r>
          </a:p>
          <a:p>
            <a:pPr algn="just"/>
            <a:r>
              <a:rPr lang="en-IN" sz="2800" dirty="0" smtClean="0"/>
              <a:t>		{     </a:t>
            </a:r>
          </a:p>
          <a:p>
            <a:pPr algn="just"/>
            <a:r>
              <a:rPr lang="en-IN" sz="2800" dirty="0" smtClean="0"/>
              <a:t>		return num1+num2+num3;   </a:t>
            </a:r>
          </a:p>
          <a:p>
            <a:pPr algn="just"/>
            <a:r>
              <a:rPr lang="en-IN" sz="2800" dirty="0" smtClean="0"/>
              <a:t>  		} </a:t>
            </a:r>
          </a:p>
          <a:p>
            <a:pPr algn="just"/>
            <a:r>
              <a:rPr lang="en-IN" sz="2800" dirty="0" smtClean="0"/>
              <a:t>        };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4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22</a:t>
            </a:fld>
            <a:endParaRPr lang="en-IN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2355" y="3907661"/>
            <a:ext cx="4935292" cy="200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77444" fontAlgn="base">
              <a:spcBef>
                <a:spcPct val="0"/>
              </a:spcBef>
              <a:spcAft>
                <a:spcPct val="0"/>
              </a:spcAft>
            </a:pPr>
            <a:endParaRPr lang="en-US" sz="13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187624" y="188640"/>
            <a:ext cx="6984776" cy="5228954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r>
              <a:rPr lang="en-IN" sz="2800" dirty="0" err="1" smtClean="0"/>
              <a:t>int</a:t>
            </a:r>
            <a:r>
              <a:rPr lang="en-IN" sz="2800" dirty="0" smtClean="0"/>
              <a:t> main(void) </a:t>
            </a:r>
          </a:p>
          <a:p>
            <a:r>
              <a:rPr lang="en-IN" sz="2800" dirty="0" smtClean="0"/>
              <a:t>{ </a:t>
            </a:r>
          </a:p>
          <a:p>
            <a:r>
              <a:rPr lang="en-IN" sz="2800" dirty="0" smtClean="0"/>
              <a:t>Addition </a:t>
            </a:r>
            <a:r>
              <a:rPr lang="en-IN" sz="2800" dirty="0" err="1" smtClean="0"/>
              <a:t>obj</a:t>
            </a:r>
            <a:r>
              <a:rPr lang="en-IN" sz="2800" dirty="0" smtClean="0"/>
              <a:t>;    </a:t>
            </a:r>
          </a:p>
          <a:p>
            <a:r>
              <a:rPr lang="en-IN" sz="2800" dirty="0" smtClean="0"/>
              <a:t> </a:t>
            </a:r>
            <a:r>
              <a:rPr lang="en-IN" sz="2800" dirty="0" err="1" smtClean="0"/>
              <a:t>cout</a:t>
            </a:r>
            <a:r>
              <a:rPr lang="en-IN" sz="2800" dirty="0" smtClean="0"/>
              <a:t>&lt;&lt;obj.sum(20, 15)&lt;&lt;</a:t>
            </a:r>
            <a:r>
              <a:rPr lang="en-IN" sz="2800" dirty="0" err="1" smtClean="0"/>
              <a:t>endl</a:t>
            </a:r>
            <a:r>
              <a:rPr lang="en-IN" sz="2800" dirty="0" smtClean="0"/>
              <a:t>;    </a:t>
            </a:r>
          </a:p>
          <a:p>
            <a:r>
              <a:rPr lang="en-IN" sz="2800" dirty="0" smtClean="0"/>
              <a:t> </a:t>
            </a:r>
            <a:r>
              <a:rPr lang="en-IN" sz="2800" dirty="0" err="1" smtClean="0"/>
              <a:t>cout</a:t>
            </a:r>
            <a:r>
              <a:rPr lang="en-IN" sz="2800" dirty="0" smtClean="0"/>
              <a:t>&lt;&lt;obj.sum(81, 100, 10);   </a:t>
            </a:r>
          </a:p>
          <a:p>
            <a:r>
              <a:rPr lang="en-IN" sz="2800" dirty="0" smtClean="0"/>
              <a:t> return 0; </a:t>
            </a:r>
          </a:p>
          <a:p>
            <a:r>
              <a:rPr lang="en-IN" sz="2800" dirty="0" smtClean="0"/>
              <a:t>}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23</a:t>
            </a:fld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899592" y="0"/>
            <a:ext cx="8244408" cy="6644726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r>
              <a:rPr lang="en-IN" sz="2400" dirty="0" smtClean="0"/>
              <a:t>// Program to compute absolute value </a:t>
            </a:r>
          </a:p>
          <a:p>
            <a:r>
              <a:rPr lang="en-IN" sz="2400" dirty="0" smtClean="0"/>
              <a:t>// Works for both </a:t>
            </a:r>
            <a:r>
              <a:rPr lang="en-IN" sz="2400" dirty="0" err="1" smtClean="0"/>
              <a:t>int</a:t>
            </a:r>
            <a:r>
              <a:rPr lang="en-IN" sz="2400" dirty="0" smtClean="0"/>
              <a:t> and float </a:t>
            </a:r>
          </a:p>
          <a:p>
            <a:r>
              <a:rPr lang="en-IN" sz="2400" dirty="0" smtClean="0"/>
              <a:t>#include &lt;</a:t>
            </a:r>
            <a:r>
              <a:rPr lang="en-IN" sz="2400" dirty="0" err="1" smtClean="0"/>
              <a:t>iostream.h</a:t>
            </a:r>
            <a:r>
              <a:rPr lang="en-IN" sz="2400" dirty="0" smtClean="0"/>
              <a:t>&gt; </a:t>
            </a:r>
          </a:p>
          <a:p>
            <a:r>
              <a:rPr lang="en-IN" sz="2400" dirty="0" smtClean="0"/>
              <a:t>// function with float type parameter </a:t>
            </a:r>
          </a:p>
          <a:p>
            <a:r>
              <a:rPr lang="en-IN" sz="2400" dirty="0" smtClean="0"/>
              <a:t> float absolute(float </a:t>
            </a:r>
            <a:r>
              <a:rPr lang="en-IN" sz="2400" dirty="0" err="1" smtClean="0"/>
              <a:t>var</a:t>
            </a:r>
            <a:r>
              <a:rPr lang="en-IN" sz="2400" dirty="0" smtClean="0"/>
              <a:t>)</a:t>
            </a:r>
          </a:p>
          <a:p>
            <a:r>
              <a:rPr lang="en-IN" sz="2400" dirty="0" smtClean="0"/>
              <a:t>	{ </a:t>
            </a:r>
          </a:p>
          <a:p>
            <a:r>
              <a:rPr lang="en-IN" sz="2400" dirty="0" smtClean="0"/>
              <a:t>		if (</a:t>
            </a:r>
            <a:r>
              <a:rPr lang="en-IN" sz="2400" dirty="0" err="1" smtClean="0"/>
              <a:t>var</a:t>
            </a:r>
            <a:r>
              <a:rPr lang="en-IN" sz="2400" dirty="0" smtClean="0"/>
              <a:t> &lt; 0.0) </a:t>
            </a:r>
          </a:p>
          <a:p>
            <a:r>
              <a:rPr lang="en-IN" sz="2400" dirty="0" smtClean="0"/>
              <a:t>		</a:t>
            </a:r>
            <a:r>
              <a:rPr lang="en-IN" sz="2400" dirty="0" err="1" smtClean="0"/>
              <a:t>var</a:t>
            </a:r>
            <a:r>
              <a:rPr lang="en-IN" sz="2400" dirty="0" smtClean="0"/>
              <a:t> = -</a:t>
            </a:r>
            <a:r>
              <a:rPr lang="en-IN" sz="2400" dirty="0" err="1" smtClean="0"/>
              <a:t>var</a:t>
            </a:r>
            <a:r>
              <a:rPr lang="en-IN" sz="2400" dirty="0" smtClean="0"/>
              <a:t>; </a:t>
            </a:r>
          </a:p>
          <a:p>
            <a:r>
              <a:rPr lang="en-IN" sz="2400" dirty="0" smtClean="0"/>
              <a:t>		return </a:t>
            </a:r>
            <a:r>
              <a:rPr lang="en-IN" sz="2400" dirty="0" err="1" smtClean="0"/>
              <a:t>var</a:t>
            </a:r>
            <a:r>
              <a:rPr lang="en-IN" sz="2400" dirty="0" smtClean="0"/>
              <a:t>; </a:t>
            </a:r>
          </a:p>
          <a:p>
            <a:r>
              <a:rPr lang="en-IN" sz="2400" dirty="0" smtClean="0"/>
              <a:t>	} </a:t>
            </a:r>
          </a:p>
          <a:p>
            <a:r>
              <a:rPr lang="en-IN" sz="2400" dirty="0" smtClean="0"/>
              <a:t>// function with </a:t>
            </a:r>
            <a:r>
              <a:rPr lang="en-IN" sz="2400" dirty="0" err="1" smtClean="0"/>
              <a:t>int</a:t>
            </a:r>
            <a:r>
              <a:rPr lang="en-IN" sz="2400" dirty="0" smtClean="0"/>
              <a:t> type parameter</a:t>
            </a:r>
          </a:p>
          <a:p>
            <a:r>
              <a:rPr lang="en-IN" sz="2400" dirty="0" smtClean="0"/>
              <a:t> </a:t>
            </a:r>
            <a:r>
              <a:rPr lang="en-IN" sz="2400" dirty="0" err="1" smtClean="0"/>
              <a:t>int</a:t>
            </a:r>
            <a:r>
              <a:rPr lang="en-IN" sz="2400" dirty="0" smtClean="0"/>
              <a:t> absolute(</a:t>
            </a:r>
            <a:r>
              <a:rPr lang="en-IN" sz="2400" dirty="0" err="1" smtClean="0"/>
              <a:t>int</a:t>
            </a:r>
            <a:r>
              <a:rPr lang="en-IN" sz="2400" dirty="0" smtClean="0"/>
              <a:t> </a:t>
            </a:r>
            <a:r>
              <a:rPr lang="en-IN" sz="2400" dirty="0" err="1" smtClean="0"/>
              <a:t>var</a:t>
            </a:r>
            <a:r>
              <a:rPr lang="en-IN" sz="2400" dirty="0" smtClean="0"/>
              <a:t>) </a:t>
            </a:r>
          </a:p>
          <a:p>
            <a:r>
              <a:rPr lang="en-IN" sz="2400" dirty="0" smtClean="0"/>
              <a:t>	{ </a:t>
            </a:r>
          </a:p>
          <a:p>
            <a:r>
              <a:rPr lang="en-IN" sz="2400" dirty="0" smtClean="0"/>
              <a:t>		if (</a:t>
            </a:r>
            <a:r>
              <a:rPr lang="en-IN" sz="2400" dirty="0" err="1" smtClean="0"/>
              <a:t>var</a:t>
            </a:r>
            <a:r>
              <a:rPr lang="en-IN" sz="2400" dirty="0" smtClean="0"/>
              <a:t> &lt; 0) </a:t>
            </a:r>
          </a:p>
          <a:p>
            <a:r>
              <a:rPr lang="en-IN" sz="2400" dirty="0" smtClean="0"/>
              <a:t>		</a:t>
            </a:r>
            <a:r>
              <a:rPr lang="en-IN" sz="2400" dirty="0" err="1" smtClean="0"/>
              <a:t>var</a:t>
            </a:r>
            <a:r>
              <a:rPr lang="en-IN" sz="2400" dirty="0" smtClean="0"/>
              <a:t> = -</a:t>
            </a:r>
            <a:r>
              <a:rPr lang="en-IN" sz="2400" dirty="0" err="1" smtClean="0"/>
              <a:t>var</a:t>
            </a:r>
            <a:r>
              <a:rPr lang="en-IN" sz="2400" dirty="0" smtClean="0"/>
              <a:t>; </a:t>
            </a:r>
          </a:p>
          <a:p>
            <a:r>
              <a:rPr lang="en-IN" sz="2400" dirty="0" smtClean="0"/>
              <a:t>		return </a:t>
            </a:r>
            <a:r>
              <a:rPr lang="en-IN" sz="2400" dirty="0" err="1" smtClean="0"/>
              <a:t>var</a:t>
            </a:r>
            <a:r>
              <a:rPr lang="en-IN" sz="2400" dirty="0" smtClean="0"/>
              <a:t>;</a:t>
            </a:r>
          </a:p>
          <a:p>
            <a:r>
              <a:rPr lang="en-IN" sz="2400" dirty="0" smtClean="0"/>
              <a:t>	}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8942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878560" y="637624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24</a:t>
            </a:fld>
            <a:endParaRPr lang="en-IN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2355" y="3907661"/>
            <a:ext cx="4935292" cy="200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77444" fontAlgn="base">
              <a:spcBef>
                <a:spcPct val="0"/>
              </a:spcBef>
              <a:spcAft>
                <a:spcPct val="0"/>
              </a:spcAft>
            </a:pPr>
            <a:endParaRPr lang="en-US" sz="13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67544" y="0"/>
            <a:ext cx="84969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dirty="0" err="1" smtClean="0"/>
              <a:t>int</a:t>
            </a:r>
            <a:r>
              <a:rPr lang="en-IN" sz="2400" dirty="0" smtClean="0"/>
              <a:t> main()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 { 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// call function with </a:t>
            </a:r>
            <a:r>
              <a:rPr lang="en-IN" sz="2400" dirty="0" err="1" smtClean="0"/>
              <a:t>int</a:t>
            </a:r>
            <a:r>
              <a:rPr lang="en-IN" sz="2400" dirty="0" smtClean="0"/>
              <a:t> type parameter 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	</a:t>
            </a:r>
            <a:r>
              <a:rPr lang="en-IN" sz="2400" dirty="0" err="1" smtClean="0"/>
              <a:t>cout</a:t>
            </a:r>
            <a:r>
              <a:rPr lang="en-IN" sz="2400" dirty="0" smtClean="0"/>
              <a:t> &lt;&lt; "Absolute value of -5 = " &lt;&lt; absolute(-5) &lt;&lt; </a:t>
            </a:r>
            <a:r>
              <a:rPr lang="en-IN" sz="2400" dirty="0" err="1" smtClean="0"/>
              <a:t>endl</a:t>
            </a:r>
            <a:r>
              <a:rPr lang="en-IN" sz="24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// call function with float type parameter 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	</a:t>
            </a:r>
            <a:r>
              <a:rPr lang="en-IN" sz="2400" dirty="0" err="1" smtClean="0"/>
              <a:t>cout</a:t>
            </a:r>
            <a:r>
              <a:rPr lang="en-IN" sz="2400" dirty="0" smtClean="0"/>
              <a:t> &lt;&lt; "Absolute value of 5.5 = " &lt;&lt; absolute(5.5f) &lt;&lt; </a:t>
            </a:r>
            <a:r>
              <a:rPr lang="en-IN" sz="2400" dirty="0" err="1" smtClean="0"/>
              <a:t>endl</a:t>
            </a:r>
            <a:r>
              <a:rPr lang="en-IN" sz="24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return 0; 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}</a:t>
            </a:r>
          </a:p>
          <a:p>
            <a:pPr lvl="3">
              <a:lnSpc>
                <a:spcPct val="150000"/>
              </a:lnSpc>
            </a:pPr>
            <a:r>
              <a:rPr lang="en-US" sz="2800" b="1" dirty="0" smtClean="0"/>
              <a:t>OUTPUT: </a:t>
            </a:r>
          </a:p>
          <a:p>
            <a:pPr lvl="3">
              <a:lnSpc>
                <a:spcPct val="150000"/>
              </a:lnSpc>
            </a:pPr>
            <a:r>
              <a:rPr lang="en-IN" sz="2400" dirty="0" smtClean="0"/>
              <a:t>Absolute value of -5 = 5  </a:t>
            </a:r>
          </a:p>
          <a:p>
            <a:pPr lvl="3">
              <a:lnSpc>
                <a:spcPct val="150000"/>
              </a:lnSpc>
            </a:pPr>
            <a:r>
              <a:rPr lang="en-IN" sz="2400" dirty="0" smtClean="0"/>
              <a:t>Absolute value of 5.5 = 5.5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368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25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48680"/>
            <a:ext cx="6768752" cy="438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26</a:t>
            </a:fld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539552" y="260648"/>
            <a:ext cx="8218584" cy="1597191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r>
              <a:rPr lang="en-IN" sz="2800" b="1" dirty="0" smtClean="0"/>
              <a:t>Advantages of Function overloading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The main advantage of function overloading is to the improve the </a:t>
            </a:r>
            <a:r>
              <a:rPr lang="en-IN" sz="2400" b="1" dirty="0" smtClean="0"/>
              <a:t>code readability</a:t>
            </a:r>
            <a:r>
              <a:rPr lang="en-IN" sz="2400" dirty="0" smtClean="0"/>
              <a:t> and allows </a:t>
            </a:r>
            <a:r>
              <a:rPr lang="en-IN" sz="2400" b="1" dirty="0" smtClean="0"/>
              <a:t>code reusability</a:t>
            </a:r>
            <a:r>
              <a:rPr lang="en-IN" sz="2400" dirty="0" smtClean="0"/>
              <a:t>.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xmlns="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563888" y="6448251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27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539552" y="193278"/>
            <a:ext cx="8424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/>
              <a:t>CONSTRUCTOR</a:t>
            </a:r>
            <a:endParaRPr lang="en-IN" sz="40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/>
              <a:t>A constructor is a special type of member function that initialises an object automatically when it is created.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/>
              <a:t>Compiler identifies a given member function is a constructor by its name and the return type.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/>
              <a:t>Constructor has the same name as that of the class and it does not have any return type, not even void.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/>
              <a:t>Also, the constructor is always public.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28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323528" y="40556"/>
            <a:ext cx="8820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 It is </a:t>
            </a:r>
            <a:r>
              <a:rPr lang="en-IN" sz="2400" b="1" dirty="0" smtClean="0"/>
              <a:t>special method</a:t>
            </a:r>
            <a:r>
              <a:rPr lang="en-IN" sz="2400" dirty="0" smtClean="0"/>
              <a:t> that is automatically called when an object of a class is created.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To create a constructor, use the same name as the class, followed by parentheses ():</a:t>
            </a:r>
            <a:endParaRPr lang="en-IN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044" y="2492896"/>
            <a:ext cx="84254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35896" y="6453336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29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611560" y="260648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IN" sz="3200" b="1" dirty="0" smtClean="0"/>
              <a:t>Characteristics of constructor</a:t>
            </a:r>
            <a:endParaRPr lang="en-IN" sz="32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Called automatically whenever the object of its class is created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Must be defined in public part of class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Do not have any return type(not even void), so they cannot return any value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Can have default arguments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Have same name as their class.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5127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8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652504" y="172763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AND MISSION OF DEPARTMENT</a:t>
            </a: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69A1E-A026-4799-8593-3B0600F71384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111251" y="6466387"/>
            <a:ext cx="2926868" cy="219685"/>
          </a:xfrm>
        </p:spPr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2" name="Rectangle 1"/>
          <p:cNvSpPr/>
          <p:nvPr/>
        </p:nvSpPr>
        <p:spPr>
          <a:xfrm>
            <a:off x="428736" y="969958"/>
            <a:ext cx="8291897" cy="5690619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 marL="288722" marR="8020" algn="just" hangingPunct="0">
              <a:lnSpc>
                <a:spcPct val="150000"/>
              </a:lnSpc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VISION</a:t>
            </a:r>
          </a:p>
          <a:p>
            <a:pPr marL="288722" marR="8020" algn="just" hangingPunct="0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“The vision of our institute is to provide the professional and active learners to the IT challenging world. By providing the technical surroundings and scientific excellence environment, we serve as a valuable resource for industry and society.”</a:t>
            </a:r>
          </a:p>
          <a:p>
            <a:pPr marL="288722" marR="8020" algn="just" hangingPunct="0">
              <a:lnSpc>
                <a:spcPct val="150000"/>
              </a:lnSpc>
            </a:pPr>
            <a:endParaRPr lang="en-US" sz="1500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88722" marR="8020" algn="just" hangingPunct="0">
              <a:lnSpc>
                <a:spcPct val="150000"/>
              </a:lnSpc>
            </a:pP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MISSION</a:t>
            </a:r>
          </a:p>
          <a:p>
            <a:pPr marL="504261" lvl="1" indent="-21654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generate the adequate knowledge by promoting the extracurricular activities and technical education.</a:t>
            </a:r>
          </a:p>
          <a:p>
            <a:pPr marL="504261" lvl="1" indent="-21654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the graduates best technology services to fulfill its commitment of technical and education of the highest quality.</a:t>
            </a:r>
          </a:p>
          <a:p>
            <a:pPr marL="504261" lvl="1" indent="-21654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anticipate and meet the information technology needs of alumni, graduates, faculty and staff as they pursue their educational and professional goals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722" marR="8020" algn="just" hangingPunct="0">
              <a:lnSpc>
                <a:spcPct val="150000"/>
              </a:lnSpc>
            </a:pPr>
            <a:endParaRPr lang="en-US" sz="1500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88722" marR="8020" algn="just" hangingPunct="0">
              <a:lnSpc>
                <a:spcPct val="150000"/>
              </a:lnSpc>
            </a:pPr>
            <a:endParaRPr lang="en-US" sz="1500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88722" marR="8020" algn="just" hangingPunct="0">
              <a:lnSpc>
                <a:spcPct val="150000"/>
              </a:lnSpc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35896" y="6453336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30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467544" y="260648"/>
            <a:ext cx="86764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800" b="1" dirty="0" smtClean="0"/>
              <a:t>Use of Constructor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Suppose you are working on 100's of Person objects and the default value of a data member age is 0. Initialising all objects manually will be a very tedious task.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Instead, you can define a constructor that initialises age to 0. Then, all you have to do is create a Person object and the constructor will automatically initialise the age.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These situations arise frequently while handling array of objects.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Also, if you want to execute some code immediately after an object is created, you can place the code inside the body of the constructor.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31</a:t>
            </a:fld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539552" y="332656"/>
            <a:ext cx="8424936" cy="5136621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800" b="1" dirty="0" smtClean="0"/>
              <a:t>  Constructor </a:t>
            </a:r>
            <a:r>
              <a:rPr lang="en-IN" sz="2800" b="1" dirty="0" err="1" smtClean="0"/>
              <a:t>vs</a:t>
            </a:r>
            <a:r>
              <a:rPr lang="en-IN" sz="2800" b="1" dirty="0" smtClean="0"/>
              <a:t>  Member function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1) Constructor doesn’t have a return type. Member function has a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return type.</a:t>
            </a:r>
            <a:br>
              <a:rPr lang="en-IN" sz="2400" dirty="0" smtClean="0"/>
            </a:br>
            <a:r>
              <a:rPr lang="en-IN" sz="2400" dirty="0" smtClean="0"/>
              <a:t>2) Constructor is automatically called when we create the object of the class. Member function needs to be called explicitly using object of class.</a:t>
            </a:r>
            <a:br>
              <a:rPr lang="en-IN" sz="2400" dirty="0" smtClean="0"/>
            </a:br>
            <a:r>
              <a:rPr lang="en-IN" sz="2400" dirty="0" smtClean="0"/>
              <a:t>3) When we do not create any constructor in our class, C++ compiler generates a default constructor and insert it into our code. The same does not apply to member functions.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9271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32</a:t>
            </a:fld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611560" y="404664"/>
            <a:ext cx="8280920" cy="3505405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 algn="just"/>
            <a:r>
              <a:rPr lang="en-IN" sz="2800" dirty="0" smtClean="0"/>
              <a:t>class XYZ</a:t>
            </a:r>
          </a:p>
          <a:p>
            <a:pPr algn="just"/>
            <a:r>
              <a:rPr lang="en-IN" sz="2800" dirty="0" smtClean="0"/>
              <a:t> 	{ </a:t>
            </a:r>
          </a:p>
          <a:p>
            <a:pPr algn="just"/>
            <a:r>
              <a:rPr lang="en-IN" sz="2800" dirty="0" smtClean="0"/>
              <a:t>		.... </a:t>
            </a:r>
          </a:p>
          <a:p>
            <a:pPr algn="just"/>
            <a:r>
              <a:rPr lang="en-IN" sz="2800" dirty="0" smtClean="0"/>
              <a:t>		XYZ() </a:t>
            </a:r>
          </a:p>
          <a:p>
            <a:pPr algn="just"/>
            <a:r>
              <a:rPr lang="en-IN" sz="2800" dirty="0" smtClean="0"/>
              <a:t>			{ </a:t>
            </a:r>
          </a:p>
          <a:p>
            <a:pPr algn="just"/>
            <a:r>
              <a:rPr lang="en-IN" sz="2800" dirty="0" smtClean="0"/>
              <a:t>			//Empty no code </a:t>
            </a:r>
          </a:p>
          <a:p>
            <a:pPr algn="just"/>
            <a:r>
              <a:rPr lang="en-IN" sz="2800" dirty="0" smtClean="0"/>
              <a:t>			} </a:t>
            </a:r>
          </a:p>
          <a:p>
            <a:pPr algn="just"/>
            <a:r>
              <a:rPr lang="en-IN" sz="2800" dirty="0" smtClean="0"/>
              <a:t>	};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4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33</a:t>
            </a:fld>
            <a:endParaRPr lang="en-IN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2355" y="3907661"/>
            <a:ext cx="4935292" cy="200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77444" fontAlgn="base">
              <a:spcBef>
                <a:spcPct val="0"/>
              </a:spcBef>
              <a:spcAft>
                <a:spcPct val="0"/>
              </a:spcAft>
            </a:pPr>
            <a:endParaRPr lang="en-US" sz="13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59632" y="332656"/>
            <a:ext cx="7128792" cy="2735964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3200" b="1" dirty="0" smtClean="0"/>
              <a:t>Types of Constructor</a:t>
            </a:r>
            <a:endParaRPr lang="en-IN" sz="2800" b="1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There are two types of constructor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IN" sz="2800" dirty="0" smtClean="0"/>
              <a:t>Default constructor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IN" sz="2800" dirty="0" smtClean="0"/>
              <a:t>Parameterized constructor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368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34</a:t>
            </a:fld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8460432" cy="5228954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r>
              <a:rPr lang="en-IN" sz="2400" b="1" dirty="0" smtClean="0"/>
              <a:t>1) Default Constructor</a:t>
            </a:r>
          </a:p>
          <a:p>
            <a:endParaRPr lang="en-IN" sz="2400" dirty="0" smtClean="0"/>
          </a:p>
          <a:p>
            <a:r>
              <a:rPr lang="en-IN" sz="2400" dirty="0" smtClean="0"/>
              <a:t>A default constructor doesn’t have any arguments (or parameters)</a:t>
            </a:r>
          </a:p>
          <a:p>
            <a:endParaRPr lang="en-IN" sz="2400" dirty="0" smtClean="0"/>
          </a:p>
          <a:p>
            <a:r>
              <a:rPr lang="en-IN" sz="2400" dirty="0" smtClean="0"/>
              <a:t>	#include &lt;</a:t>
            </a:r>
            <a:r>
              <a:rPr lang="en-IN" sz="2400" dirty="0" err="1" smtClean="0"/>
              <a:t>iostream.h</a:t>
            </a:r>
            <a:r>
              <a:rPr lang="en-IN" sz="2400" dirty="0" smtClean="0"/>
              <a:t>&gt; </a:t>
            </a:r>
          </a:p>
          <a:p>
            <a:r>
              <a:rPr lang="en-IN" sz="2400" dirty="0" smtClean="0"/>
              <a:t>	class Website</a:t>
            </a:r>
          </a:p>
          <a:p>
            <a:r>
              <a:rPr lang="en-IN" sz="2400" dirty="0" smtClean="0"/>
              <a:t>		{ </a:t>
            </a:r>
          </a:p>
          <a:p>
            <a:r>
              <a:rPr lang="en-IN" sz="2400" dirty="0" smtClean="0"/>
              <a:t>			public: </a:t>
            </a:r>
          </a:p>
          <a:p>
            <a:r>
              <a:rPr lang="en-IN" sz="2400" dirty="0" smtClean="0"/>
              <a:t>			//Default constructor </a:t>
            </a:r>
          </a:p>
          <a:p>
            <a:r>
              <a:rPr lang="en-IN" sz="2400" dirty="0" smtClean="0"/>
              <a:t>			Website() </a:t>
            </a:r>
          </a:p>
          <a:p>
            <a:r>
              <a:rPr lang="en-IN" sz="2400" dirty="0" smtClean="0"/>
              <a:t>				{ </a:t>
            </a:r>
          </a:p>
          <a:p>
            <a:r>
              <a:rPr lang="en-IN" sz="2400" dirty="0" smtClean="0"/>
              <a:t>				</a:t>
            </a:r>
            <a:r>
              <a:rPr lang="en-IN" sz="2400" dirty="0" err="1" smtClean="0"/>
              <a:t>cout</a:t>
            </a:r>
            <a:r>
              <a:rPr lang="en-IN" sz="2400" dirty="0" smtClean="0"/>
              <a:t>&lt;&lt;"Welcome to IT Dept."&lt;&lt;</a:t>
            </a:r>
            <a:r>
              <a:rPr lang="en-IN" sz="2400" dirty="0" err="1" smtClean="0"/>
              <a:t>endl</a:t>
            </a:r>
            <a:r>
              <a:rPr lang="en-IN" sz="2400" dirty="0" smtClean="0"/>
              <a:t>; </a:t>
            </a:r>
          </a:p>
          <a:p>
            <a:r>
              <a:rPr lang="en-IN" sz="2400" dirty="0" smtClean="0"/>
              <a:t>				}</a:t>
            </a:r>
          </a:p>
          <a:p>
            <a:r>
              <a:rPr lang="en-IN" sz="2400" dirty="0" smtClean="0"/>
              <a:t> 		}; </a:t>
            </a:r>
          </a:p>
        </p:txBody>
      </p:sp>
    </p:spTree>
    <p:extLst>
      <p:ext uri="{BB962C8B-B14F-4D97-AF65-F5344CB8AC3E}">
        <p14:creationId xmlns:p14="http://schemas.microsoft.com/office/powerpoint/2010/main" xmlns="" val="18942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878560" y="637624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35</a:t>
            </a:fld>
            <a:endParaRPr lang="en-IN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2355" y="3907661"/>
            <a:ext cx="4935292" cy="200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77444" fontAlgn="base">
              <a:spcBef>
                <a:spcPct val="0"/>
              </a:spcBef>
              <a:spcAft>
                <a:spcPct val="0"/>
              </a:spcAft>
            </a:pPr>
            <a:endParaRPr lang="en-US" sz="13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47056" y="260648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int</a:t>
            </a:r>
            <a:r>
              <a:rPr lang="en-IN" sz="2400" dirty="0" smtClean="0"/>
              <a:t> main(void)</a:t>
            </a:r>
          </a:p>
          <a:p>
            <a:r>
              <a:rPr lang="en-IN" sz="2400" dirty="0" smtClean="0"/>
              <a:t>{ </a:t>
            </a:r>
          </a:p>
          <a:p>
            <a:r>
              <a:rPr lang="en-IN" sz="2400" dirty="0" smtClean="0"/>
              <a:t>	/*creating two objects of class Website. </a:t>
            </a:r>
          </a:p>
          <a:p>
            <a:r>
              <a:rPr lang="en-IN" sz="2400" dirty="0" smtClean="0"/>
              <a:t>	*This means that the default constructor </a:t>
            </a:r>
          </a:p>
          <a:p>
            <a:r>
              <a:rPr lang="en-IN" sz="2400" dirty="0" smtClean="0"/>
              <a:t>	*should have been invoked twice. */</a:t>
            </a:r>
          </a:p>
          <a:p>
            <a:r>
              <a:rPr lang="en-IN" sz="2400" dirty="0" smtClean="0"/>
              <a:t>	Website obj1; </a:t>
            </a:r>
          </a:p>
          <a:p>
            <a:r>
              <a:rPr lang="en-IN" sz="2400" dirty="0" smtClean="0"/>
              <a:t>	Website obj2; </a:t>
            </a:r>
          </a:p>
          <a:p>
            <a:r>
              <a:rPr lang="en-IN" sz="2400" dirty="0" smtClean="0"/>
              <a:t>	return 0; </a:t>
            </a:r>
          </a:p>
          <a:p>
            <a:r>
              <a:rPr lang="en-IN" sz="2400" dirty="0" smtClean="0"/>
              <a:t>}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OUTPUT:</a:t>
            </a:r>
          </a:p>
          <a:p>
            <a:r>
              <a:rPr lang="en-IN" sz="2400" dirty="0" smtClean="0"/>
              <a:t>Welcome to IT Dept.</a:t>
            </a:r>
          </a:p>
          <a:p>
            <a:r>
              <a:rPr lang="en-IN" sz="2400" dirty="0" smtClean="0"/>
              <a:t>Welcome to IT Dept.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368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36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251520" y="0"/>
            <a:ext cx="88924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600" b="1" dirty="0" smtClean="0"/>
              <a:t>2) Parameterized Constructor</a:t>
            </a:r>
          </a:p>
          <a:p>
            <a:pPr algn="just">
              <a:buFont typeface="Arial" pitchFamily="34" charset="0"/>
              <a:buChar char="•"/>
            </a:pPr>
            <a:r>
              <a:rPr lang="en-IN" sz="2600" dirty="0" smtClean="0"/>
              <a:t>Constructors with parameters are known as Parameterized constructors.</a:t>
            </a:r>
          </a:p>
          <a:p>
            <a:pPr algn="just">
              <a:buFont typeface="Arial" pitchFamily="34" charset="0"/>
              <a:buChar char="•"/>
            </a:pPr>
            <a:r>
              <a:rPr lang="en-IN" sz="2600" dirty="0" smtClean="0"/>
              <a:t> These type of constructor allows us to pass arguments while object creation. </a:t>
            </a:r>
          </a:p>
          <a:p>
            <a:pPr algn="just"/>
            <a:endParaRPr lang="en-IN" sz="2800" dirty="0" smtClean="0"/>
          </a:p>
          <a:p>
            <a:pPr lvl="3" algn="just">
              <a:lnSpc>
                <a:spcPct val="150000"/>
              </a:lnSpc>
            </a:pPr>
            <a:r>
              <a:rPr lang="en-IN" sz="2800" dirty="0" smtClean="0"/>
              <a:t>XYZ(</a:t>
            </a:r>
            <a:r>
              <a:rPr lang="en-IN" sz="2800" dirty="0" err="1" smtClean="0"/>
              <a:t>int</a:t>
            </a:r>
            <a:r>
              <a:rPr lang="en-IN" sz="2800" dirty="0" smtClean="0"/>
              <a:t> a, </a:t>
            </a:r>
            <a:r>
              <a:rPr lang="en-IN" sz="2800" dirty="0" err="1" smtClean="0"/>
              <a:t>int</a:t>
            </a:r>
            <a:r>
              <a:rPr lang="en-IN" sz="2800" dirty="0" smtClean="0"/>
              <a:t> b) </a:t>
            </a:r>
          </a:p>
          <a:p>
            <a:pPr lvl="3" algn="just">
              <a:lnSpc>
                <a:spcPct val="150000"/>
              </a:lnSpc>
            </a:pPr>
            <a:r>
              <a:rPr lang="en-IN" sz="2800" dirty="0" smtClean="0"/>
              <a:t>{ </a:t>
            </a:r>
          </a:p>
          <a:p>
            <a:pPr lvl="3" algn="just">
              <a:lnSpc>
                <a:spcPct val="150000"/>
              </a:lnSpc>
            </a:pPr>
            <a:r>
              <a:rPr lang="en-IN" sz="2800" dirty="0" smtClean="0"/>
              <a:t>} </a:t>
            </a:r>
          </a:p>
          <a:p>
            <a:pPr lvl="3" algn="just">
              <a:lnSpc>
                <a:spcPct val="150000"/>
              </a:lnSpc>
            </a:pPr>
            <a:r>
              <a:rPr lang="en-IN" sz="2800" dirty="0" smtClean="0"/>
              <a:t>...</a:t>
            </a:r>
          </a:p>
          <a:p>
            <a:pPr lvl="3" algn="just">
              <a:lnSpc>
                <a:spcPct val="150000"/>
              </a:lnSpc>
            </a:pPr>
            <a:r>
              <a:rPr lang="en-IN" sz="2800" dirty="0" smtClean="0"/>
              <a:t> XYZ </a:t>
            </a:r>
            <a:r>
              <a:rPr lang="en-IN" sz="2800" dirty="0" err="1" smtClean="0"/>
              <a:t>obj</a:t>
            </a:r>
            <a:r>
              <a:rPr lang="en-IN" sz="2800" dirty="0" smtClean="0"/>
              <a:t>(10, 20);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37</a:t>
            </a:fld>
            <a:endParaRPr lang="en-IN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908720"/>
            <a:ext cx="842493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38</a:t>
            </a:fld>
            <a:endParaRPr lang="en-IN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6102" y="4725144"/>
            <a:ext cx="465707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123728" y="4221088"/>
            <a:ext cx="133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OUTPUT: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39</a:t>
            </a:fld>
            <a:endParaRPr lang="en-IN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9024"/>
            <a:ext cx="9144000" cy="693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851920" y="6381328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827584" y="692696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Topics to be covered under UNIT 2</a:t>
            </a: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Dynamic memory allocation using new and delete operators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Passing object as argument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Inline functions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Function overloading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Function with default arguments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Constructors and destructors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Friend function and classes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Using this pointer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40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683568" y="188640"/>
            <a:ext cx="813690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800" b="1" dirty="0" smtClean="0"/>
              <a:t>Constructor Overloading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Constructor can be overloaded in a similar way as function overloading.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Overloaded constructors have the same name (name of the class) but different number of arguments.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Depending upon the number and type of arguments passed, specific constructor is called.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Since, there are multiple constructors present, argument to the constructor should also be passed while creating an object.</a:t>
            </a:r>
            <a:br>
              <a:rPr lang="en-IN" sz="2400" dirty="0" smtClean="0"/>
            </a:b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41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67544" y="0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#include &lt;</a:t>
            </a:r>
            <a:r>
              <a:rPr lang="en-IN" sz="2400" dirty="0" err="1" smtClean="0"/>
              <a:t>iostream.h</a:t>
            </a:r>
            <a:r>
              <a:rPr lang="en-IN" sz="2400" dirty="0" smtClean="0"/>
              <a:t>&gt; </a:t>
            </a:r>
          </a:p>
          <a:p>
            <a:r>
              <a:rPr lang="en-IN" sz="2400" dirty="0" smtClean="0"/>
              <a:t>class Account</a:t>
            </a:r>
          </a:p>
          <a:p>
            <a:r>
              <a:rPr lang="en-IN" sz="2400" dirty="0" smtClean="0"/>
              <a:t> { </a:t>
            </a:r>
          </a:p>
          <a:p>
            <a:r>
              <a:rPr lang="en-IN" sz="2400" dirty="0" smtClean="0"/>
              <a:t>	</a:t>
            </a:r>
            <a:r>
              <a:rPr lang="en-IN" sz="2400" dirty="0" err="1" smtClean="0"/>
              <a:t>int</a:t>
            </a:r>
            <a:r>
              <a:rPr lang="en-IN" sz="2400" dirty="0" smtClean="0"/>
              <a:t> </a:t>
            </a:r>
            <a:r>
              <a:rPr lang="en-IN" sz="2400" dirty="0" err="1" smtClean="0"/>
              <a:t>ano</a:t>
            </a:r>
            <a:r>
              <a:rPr lang="en-IN" sz="2400" dirty="0" smtClean="0"/>
              <a:t>;</a:t>
            </a:r>
          </a:p>
          <a:p>
            <a:r>
              <a:rPr lang="en-US" sz="2400" dirty="0" smtClean="0"/>
              <a:t>	float bal;</a:t>
            </a:r>
            <a:endParaRPr lang="en-IN" sz="2400" dirty="0" smtClean="0"/>
          </a:p>
          <a:p>
            <a:r>
              <a:rPr lang="en-IN" sz="2400" dirty="0" smtClean="0"/>
              <a:t>	public: </a:t>
            </a:r>
          </a:p>
          <a:p>
            <a:r>
              <a:rPr lang="en-IN" sz="2400" dirty="0" smtClean="0"/>
              <a:t>		// Constructor with no arguments </a:t>
            </a:r>
          </a:p>
          <a:p>
            <a:r>
              <a:rPr lang="en-IN" sz="2400" dirty="0" smtClean="0"/>
              <a:t>		Account()</a:t>
            </a:r>
          </a:p>
          <a:p>
            <a:r>
              <a:rPr lang="en-IN" sz="2400" dirty="0" smtClean="0"/>
              <a:t>		{	</a:t>
            </a:r>
          </a:p>
          <a:p>
            <a:r>
              <a:rPr lang="en-IN" sz="2400" dirty="0" smtClean="0"/>
              <a:t>			</a:t>
            </a:r>
            <a:r>
              <a:rPr lang="en-IN" sz="2400" dirty="0" err="1" smtClean="0"/>
              <a:t>ano</a:t>
            </a:r>
            <a:r>
              <a:rPr lang="en-IN" sz="2400" dirty="0" smtClean="0"/>
              <a:t>=0;</a:t>
            </a:r>
          </a:p>
          <a:p>
            <a:r>
              <a:rPr lang="en-IN" sz="2400" dirty="0" smtClean="0"/>
              <a:t>			bal=0.0;</a:t>
            </a:r>
          </a:p>
          <a:p>
            <a:r>
              <a:rPr lang="en-IN" sz="2400" dirty="0" smtClean="0"/>
              <a:t>		}	</a:t>
            </a:r>
          </a:p>
          <a:p>
            <a:r>
              <a:rPr lang="en-IN" sz="2400" dirty="0" smtClean="0"/>
              <a:t>		// Constructor with one arguments </a:t>
            </a:r>
          </a:p>
          <a:p>
            <a:r>
              <a:rPr lang="en-IN" sz="2400" dirty="0" smtClean="0"/>
              <a:t>		Account(</a:t>
            </a:r>
            <a:r>
              <a:rPr lang="en-IN" sz="2400" dirty="0" err="1" smtClean="0"/>
              <a:t>int</a:t>
            </a:r>
            <a:r>
              <a:rPr lang="en-IN" sz="2400" dirty="0" smtClean="0"/>
              <a:t> a)</a:t>
            </a:r>
          </a:p>
          <a:p>
            <a:r>
              <a:rPr lang="en-IN" sz="2400" dirty="0" smtClean="0"/>
              <a:t>		{	</a:t>
            </a:r>
          </a:p>
          <a:p>
            <a:r>
              <a:rPr lang="en-IN" sz="2400" dirty="0" smtClean="0"/>
              <a:t>			</a:t>
            </a:r>
            <a:r>
              <a:rPr lang="en-IN" sz="2400" dirty="0" err="1" smtClean="0"/>
              <a:t>ano</a:t>
            </a:r>
            <a:r>
              <a:rPr lang="en-IN" sz="2400" dirty="0" smtClean="0"/>
              <a:t>=a;</a:t>
            </a:r>
          </a:p>
          <a:p>
            <a:r>
              <a:rPr lang="en-IN" sz="2400" dirty="0" smtClean="0"/>
              <a:t>			bal=0.0;</a:t>
            </a:r>
          </a:p>
          <a:p>
            <a:r>
              <a:rPr lang="en-IN" sz="2400" dirty="0" smtClean="0"/>
              <a:t>		}	</a:t>
            </a:r>
          </a:p>
        </p:txBody>
      </p:sp>
    </p:spTree>
    <p:extLst>
      <p:ext uri="{BB962C8B-B14F-4D97-AF65-F5344CB8AC3E}">
        <p14:creationId xmlns:p14="http://schemas.microsoft.com/office/powerpoint/2010/main" xmlns="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42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67544" y="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5576" y="0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// Constructor with two arguments </a:t>
            </a:r>
          </a:p>
          <a:p>
            <a:r>
              <a:rPr lang="en-IN" sz="2000" dirty="0" smtClean="0"/>
              <a:t>		Account(</a:t>
            </a:r>
            <a:r>
              <a:rPr lang="en-IN" sz="2000" dirty="0" err="1" smtClean="0"/>
              <a:t>int</a:t>
            </a:r>
            <a:r>
              <a:rPr lang="en-IN" sz="2000" dirty="0" smtClean="0"/>
              <a:t> a, float b)</a:t>
            </a:r>
          </a:p>
          <a:p>
            <a:r>
              <a:rPr lang="en-IN" sz="2000" dirty="0" smtClean="0"/>
              <a:t>		{	</a:t>
            </a:r>
          </a:p>
          <a:p>
            <a:r>
              <a:rPr lang="en-IN" sz="2000" dirty="0" smtClean="0"/>
              <a:t>			</a:t>
            </a:r>
            <a:r>
              <a:rPr lang="en-IN" sz="2000" dirty="0" err="1" smtClean="0"/>
              <a:t>ano</a:t>
            </a:r>
            <a:r>
              <a:rPr lang="en-IN" sz="2000" dirty="0" smtClean="0"/>
              <a:t>=a;</a:t>
            </a:r>
          </a:p>
          <a:p>
            <a:r>
              <a:rPr lang="en-IN" sz="2000" dirty="0" smtClean="0"/>
              <a:t>			bal=b;</a:t>
            </a:r>
          </a:p>
          <a:p>
            <a:r>
              <a:rPr lang="en-IN" sz="2000" dirty="0" smtClean="0"/>
              <a:t>		}	</a:t>
            </a:r>
          </a:p>
          <a:p>
            <a:r>
              <a:rPr lang="en-US" sz="2000" dirty="0" smtClean="0"/>
              <a:t>		void show()</a:t>
            </a:r>
          </a:p>
          <a:p>
            <a:r>
              <a:rPr lang="en-US" sz="2000" dirty="0" smtClean="0"/>
              <a:t>		{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cout</a:t>
            </a:r>
            <a:r>
              <a:rPr lang="en-US" sz="2000" dirty="0" smtClean="0"/>
              <a:t>&lt;&lt;“Account no:”&lt;&lt;</a:t>
            </a:r>
            <a:r>
              <a:rPr lang="en-US" sz="2000" dirty="0" err="1" smtClean="0"/>
              <a:t>ano</a:t>
            </a:r>
            <a:r>
              <a:rPr lang="en-US" sz="2000" dirty="0" smtClean="0"/>
              <a:t>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cout</a:t>
            </a:r>
            <a:r>
              <a:rPr lang="en-US" sz="2000" dirty="0" smtClean="0"/>
              <a:t>&lt;&lt;“Balance:”&lt;&lt;bal&lt;&lt;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		}</a:t>
            </a:r>
          </a:p>
          <a:p>
            <a:r>
              <a:rPr lang="en-US" sz="2000" dirty="0" smtClean="0"/>
              <a:t>		void </a:t>
            </a:r>
            <a:r>
              <a:rPr lang="en-US" sz="2000" dirty="0" err="1" smtClean="0"/>
              <a:t>moneytransfer</a:t>
            </a:r>
            <a:r>
              <a:rPr lang="en-US" sz="2000" dirty="0" smtClean="0"/>
              <a:t>(Account &amp;);</a:t>
            </a:r>
          </a:p>
          <a:p>
            <a:r>
              <a:rPr lang="en-US" sz="2000" dirty="0" smtClean="0"/>
              <a:t>};</a:t>
            </a:r>
          </a:p>
          <a:p>
            <a:r>
              <a:rPr lang="en-US" sz="2000" dirty="0" smtClean="0"/>
              <a:t>Void account :: </a:t>
            </a:r>
            <a:r>
              <a:rPr lang="en-US" sz="2000" dirty="0" err="1" smtClean="0"/>
              <a:t>moneytransfer</a:t>
            </a:r>
            <a:r>
              <a:rPr lang="en-US" sz="2000" dirty="0" smtClean="0"/>
              <a:t>(account &amp;acc)</a:t>
            </a:r>
          </a:p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	float amt;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&lt;&lt;“How much money you want to transfer?”;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cin</a:t>
            </a:r>
            <a:r>
              <a:rPr lang="en-US" sz="2000" dirty="0" smtClean="0"/>
              <a:t>&gt;&gt; amt;</a:t>
            </a:r>
          </a:p>
          <a:p>
            <a:r>
              <a:rPr lang="en-US" sz="2000" dirty="0" smtClean="0"/>
              <a:t>	bal=bal-amt;		//deduct money from acc1</a:t>
            </a:r>
          </a:p>
          <a:p>
            <a:r>
              <a:rPr lang="en-US" sz="2000" dirty="0" smtClean="0"/>
              <a:t>	acc.bal=</a:t>
            </a:r>
            <a:r>
              <a:rPr lang="en-US" sz="2000" dirty="0" err="1" smtClean="0"/>
              <a:t>acc.bal+amt</a:t>
            </a:r>
            <a:r>
              <a:rPr lang="en-US" sz="2000" dirty="0" smtClean="0"/>
              <a:t>	// add money to acc2</a:t>
            </a:r>
          </a:p>
          <a:p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43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791072" y="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account  acc1(11,500);</a:t>
            </a:r>
          </a:p>
          <a:p>
            <a:r>
              <a:rPr lang="en-US" sz="2400" dirty="0" smtClean="0"/>
              <a:t>	account acc2(12,1000);</a:t>
            </a:r>
          </a:p>
          <a:p>
            <a:r>
              <a:rPr lang="en-US" sz="2400" dirty="0" smtClean="0"/>
              <a:t>	account acc3;</a:t>
            </a:r>
          </a:p>
          <a:p>
            <a:r>
              <a:rPr lang="en-US" sz="2400" dirty="0" smtClean="0"/>
              <a:t>	account acc4(13);</a:t>
            </a:r>
          </a:p>
          <a:p>
            <a:r>
              <a:rPr lang="en-US" sz="2400" dirty="0" smtClean="0"/>
              <a:t>// transfer amount from acc1 to acc2</a:t>
            </a:r>
          </a:p>
          <a:p>
            <a:r>
              <a:rPr lang="en-US" sz="2400" dirty="0" smtClean="0"/>
              <a:t>	acc1.moneytramsfer(acc2);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cout</a:t>
            </a:r>
            <a:r>
              <a:rPr lang="en-US" sz="2400" dirty="0" smtClean="0"/>
              <a:t>&lt;&lt;“updated information of accounts:”&lt;&lt;</a:t>
            </a:r>
            <a:r>
              <a:rPr lang="en-US" sz="2400" dirty="0" err="1" smtClean="0"/>
              <a:t>endl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	acc1.show();</a:t>
            </a:r>
          </a:p>
          <a:p>
            <a:r>
              <a:rPr lang="en-US" sz="2400" dirty="0" smtClean="0"/>
              <a:t>	acc2.show();</a:t>
            </a:r>
          </a:p>
          <a:p>
            <a:r>
              <a:rPr lang="en-US" sz="2400" dirty="0" smtClean="0"/>
              <a:t>	acc3.show();</a:t>
            </a:r>
          </a:p>
          <a:p>
            <a:r>
              <a:rPr lang="en-US" sz="2400" dirty="0" smtClean="0"/>
              <a:t>	acc4.show();</a:t>
            </a:r>
          </a:p>
          <a:p>
            <a:r>
              <a:rPr lang="en-US" sz="2400" dirty="0" smtClean="0"/>
              <a:t>	return 0;</a:t>
            </a:r>
          </a:p>
          <a:p>
            <a:r>
              <a:rPr lang="en-US" sz="2400" dirty="0" smtClean="0"/>
              <a:t>}</a:t>
            </a: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9552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44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791072" y="174952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 OUTPUT: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How much money you want to transfer?  200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Updated information of accounts: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Account no.= 11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Balance= 300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Account no.= 12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Balance= 1200</a:t>
            </a:r>
            <a:endParaRPr lang="en-IN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Account no.= 0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Balance= 0.0</a:t>
            </a:r>
            <a:endParaRPr lang="en-IN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Account no.= 113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Balance= 0.0</a:t>
            </a: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87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563888" y="6448251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45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539552" y="260648"/>
            <a:ext cx="842493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/>
              <a:t>DESTRUCTORS</a:t>
            </a:r>
            <a:endParaRPr lang="en-IN" sz="40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600" dirty="0" smtClean="0"/>
              <a:t>Destructors are members functions in a class that delete an object.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600" dirty="0" smtClean="0"/>
              <a:t>They are called when the class object goes out of scope such as when the function ends, the program ends, a delete variable is called etc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600" dirty="0" smtClean="0"/>
              <a:t>Destructors are different from normal member functions as they don’t take any argument and don’t return anything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46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323528" y="188640"/>
            <a:ext cx="8424936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/>
              <a:t>destructors have the same name as their class and their name is preceded by a tilde(~).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Syntax: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	~</a:t>
            </a:r>
            <a:r>
              <a:rPr lang="en-IN" sz="2800" dirty="0" err="1" smtClean="0"/>
              <a:t>class_name</a:t>
            </a:r>
            <a:r>
              <a:rPr lang="en-IN" sz="2800" dirty="0" smtClean="0"/>
              <a:t>() </a:t>
            </a:r>
          </a:p>
          <a:p>
            <a:pPr lvl="3" algn="just">
              <a:lnSpc>
                <a:spcPct val="150000"/>
              </a:lnSpc>
            </a:pPr>
            <a:r>
              <a:rPr lang="en-IN" sz="2800" dirty="0" smtClean="0"/>
              <a:t>{ </a:t>
            </a:r>
          </a:p>
          <a:p>
            <a:pPr lvl="3" algn="just">
              <a:lnSpc>
                <a:spcPct val="150000"/>
              </a:lnSpc>
            </a:pPr>
            <a:r>
              <a:rPr lang="en-IN" sz="2800" dirty="0" smtClean="0"/>
              <a:t>//Some code </a:t>
            </a:r>
          </a:p>
          <a:p>
            <a:pPr lvl="3" algn="just">
              <a:lnSpc>
                <a:spcPct val="150000"/>
              </a:lnSpc>
            </a:pPr>
            <a:r>
              <a:rPr lang="en-IN" sz="2800" dirty="0" smtClean="0"/>
              <a:t>}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35896" y="6453336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47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611560" y="260648"/>
            <a:ext cx="81369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b="1" dirty="0" smtClean="0"/>
              <a:t>When does the destructor get called?</a:t>
            </a:r>
          </a:p>
          <a:p>
            <a:pPr>
              <a:lnSpc>
                <a:spcPct val="150000"/>
              </a:lnSpc>
            </a:pPr>
            <a:endParaRPr lang="en-IN" sz="1600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A destructor is </a:t>
            </a:r>
            <a:r>
              <a:rPr lang="en-IN" sz="2800" b="1" dirty="0" smtClean="0"/>
              <a:t>automatically called</a:t>
            </a:r>
            <a:r>
              <a:rPr lang="en-IN" sz="2800" dirty="0" smtClean="0"/>
              <a:t> when:</a:t>
            </a:r>
            <a:br>
              <a:rPr lang="en-IN" sz="2800" dirty="0" smtClean="0"/>
            </a:br>
            <a:r>
              <a:rPr lang="en-IN" sz="2800" dirty="0" smtClean="0"/>
              <a:t>1) The program finished execution.</a:t>
            </a:r>
            <a:br>
              <a:rPr lang="en-IN" sz="2800" dirty="0" smtClean="0"/>
            </a:br>
            <a:r>
              <a:rPr lang="en-IN" sz="2800" dirty="0" smtClean="0"/>
              <a:t>2) When a scope (the { } parenthesis) containing </a:t>
            </a:r>
            <a:r>
              <a:rPr lang="en-IN" sz="2800" b="1" dirty="0" smtClean="0"/>
              <a:t>local variable</a:t>
            </a:r>
            <a:r>
              <a:rPr lang="en-IN" sz="2800" dirty="0" smtClean="0"/>
              <a:t> ends.</a:t>
            </a:r>
            <a:br>
              <a:rPr lang="en-IN" sz="2800" dirty="0" smtClean="0"/>
            </a:br>
            <a:r>
              <a:rPr lang="en-IN" sz="2800" dirty="0" smtClean="0"/>
              <a:t>3) When you call the delete operator.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35896" y="6453336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48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467544" y="0"/>
            <a:ext cx="86764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#include &lt;</a:t>
            </a:r>
            <a:r>
              <a:rPr lang="en-IN" sz="2400" dirty="0" err="1" smtClean="0"/>
              <a:t>iostream.h</a:t>
            </a:r>
            <a:r>
              <a:rPr lang="en-IN" sz="2400" dirty="0" smtClean="0"/>
              <a:t>&gt; </a:t>
            </a:r>
          </a:p>
          <a:p>
            <a:r>
              <a:rPr lang="en-IN" sz="2400" dirty="0" smtClean="0"/>
              <a:t>class </a:t>
            </a:r>
            <a:r>
              <a:rPr lang="en-IN" sz="2400" dirty="0" err="1" smtClean="0"/>
              <a:t>HelloWorld</a:t>
            </a:r>
            <a:endParaRPr lang="en-IN" sz="2400" dirty="0" smtClean="0"/>
          </a:p>
          <a:p>
            <a:r>
              <a:rPr lang="en-IN" sz="2400" dirty="0" smtClean="0"/>
              <a:t>      {</a:t>
            </a:r>
          </a:p>
          <a:p>
            <a:r>
              <a:rPr lang="en-IN" sz="2400" dirty="0" smtClean="0"/>
              <a:t>	 public: </a:t>
            </a:r>
          </a:p>
          <a:p>
            <a:r>
              <a:rPr lang="en-IN" sz="2400" dirty="0" smtClean="0"/>
              <a:t>	</a:t>
            </a:r>
            <a:r>
              <a:rPr lang="en-IN" sz="2400" dirty="0" err="1" smtClean="0"/>
              <a:t>HelloWorld</a:t>
            </a:r>
            <a:r>
              <a:rPr lang="en-IN" sz="2400" dirty="0" smtClean="0"/>
              <a:t>()			 //Constructor </a:t>
            </a:r>
          </a:p>
          <a:p>
            <a:r>
              <a:rPr lang="en-IN" sz="2400" dirty="0" smtClean="0"/>
              <a:t>	{ </a:t>
            </a:r>
          </a:p>
          <a:p>
            <a:r>
              <a:rPr lang="en-IN" sz="2400" dirty="0" smtClean="0"/>
              <a:t>		</a:t>
            </a:r>
            <a:r>
              <a:rPr lang="en-IN" sz="2400" dirty="0" err="1" smtClean="0"/>
              <a:t>cout</a:t>
            </a:r>
            <a:r>
              <a:rPr lang="en-IN" sz="2400" dirty="0" smtClean="0"/>
              <a:t>&lt;&lt;"Constructor is called"&lt;&lt;</a:t>
            </a:r>
            <a:r>
              <a:rPr lang="en-IN" sz="2400" dirty="0" err="1" smtClean="0"/>
              <a:t>endl</a:t>
            </a:r>
            <a:r>
              <a:rPr lang="en-IN" sz="2400" dirty="0" smtClean="0"/>
              <a:t>; </a:t>
            </a:r>
          </a:p>
          <a:p>
            <a:r>
              <a:rPr lang="en-IN" sz="2400" dirty="0" smtClean="0"/>
              <a:t>	} </a:t>
            </a:r>
          </a:p>
          <a:p>
            <a:r>
              <a:rPr lang="en-IN" sz="2400" dirty="0" smtClean="0"/>
              <a:t>	~</a:t>
            </a:r>
            <a:r>
              <a:rPr lang="en-IN" sz="2400" dirty="0" err="1" smtClean="0"/>
              <a:t>HelloWorld</a:t>
            </a:r>
            <a:r>
              <a:rPr lang="en-IN" sz="2400" dirty="0" smtClean="0"/>
              <a:t>()			 //Destructor </a:t>
            </a:r>
          </a:p>
          <a:p>
            <a:r>
              <a:rPr lang="en-IN" sz="2400" dirty="0" smtClean="0"/>
              <a:t>	{ </a:t>
            </a:r>
          </a:p>
          <a:p>
            <a:r>
              <a:rPr lang="en-IN" sz="2400" dirty="0" smtClean="0"/>
              <a:t>		</a:t>
            </a:r>
            <a:r>
              <a:rPr lang="en-IN" sz="2400" dirty="0" err="1" smtClean="0"/>
              <a:t>cout</a:t>
            </a:r>
            <a:r>
              <a:rPr lang="en-IN" sz="2400" dirty="0" smtClean="0"/>
              <a:t>&lt;&lt;"Destructor is called"&lt;&lt;</a:t>
            </a:r>
            <a:r>
              <a:rPr lang="en-IN" sz="2400" dirty="0" err="1" smtClean="0"/>
              <a:t>endl</a:t>
            </a:r>
            <a:r>
              <a:rPr lang="en-IN" sz="2400" dirty="0" smtClean="0"/>
              <a:t>; </a:t>
            </a:r>
          </a:p>
          <a:p>
            <a:r>
              <a:rPr lang="en-IN" sz="2400" dirty="0" smtClean="0"/>
              <a:t>	} </a:t>
            </a:r>
          </a:p>
          <a:p>
            <a:r>
              <a:rPr lang="en-IN" sz="2400" dirty="0" smtClean="0"/>
              <a:t>	void display()			 //Member function </a:t>
            </a:r>
          </a:p>
          <a:p>
            <a:r>
              <a:rPr lang="en-IN" sz="2400" dirty="0" smtClean="0"/>
              <a:t>	{</a:t>
            </a:r>
          </a:p>
          <a:p>
            <a:r>
              <a:rPr lang="en-IN" sz="2400" dirty="0" smtClean="0"/>
              <a:t> 		</a:t>
            </a:r>
            <a:r>
              <a:rPr lang="en-IN" sz="2400" dirty="0" err="1" smtClean="0"/>
              <a:t>cout</a:t>
            </a:r>
            <a:r>
              <a:rPr lang="en-IN" sz="2400" dirty="0" smtClean="0"/>
              <a:t>&lt;&lt;"Hello World!"&lt;&lt;</a:t>
            </a:r>
            <a:r>
              <a:rPr lang="en-IN" sz="2400" dirty="0" err="1" smtClean="0"/>
              <a:t>endl</a:t>
            </a:r>
            <a:r>
              <a:rPr lang="en-IN" sz="2400" dirty="0" smtClean="0"/>
              <a:t>;</a:t>
            </a:r>
          </a:p>
          <a:p>
            <a:r>
              <a:rPr lang="en-IN" sz="2400" dirty="0" smtClean="0"/>
              <a:t> 	} </a:t>
            </a:r>
          </a:p>
          <a:p>
            <a:r>
              <a:rPr lang="en-IN" sz="2400" dirty="0" smtClean="0"/>
              <a:t>      };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49</a:t>
            </a:fld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971600" y="381191"/>
            <a:ext cx="7632848" cy="5352065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r>
              <a:rPr lang="en-IN" sz="2400" dirty="0" err="1" smtClean="0"/>
              <a:t>int</a:t>
            </a:r>
            <a:r>
              <a:rPr lang="en-IN" sz="2400" dirty="0" smtClean="0"/>
              <a:t> main()</a:t>
            </a:r>
          </a:p>
          <a:p>
            <a:r>
              <a:rPr lang="en-IN" sz="2400" dirty="0" smtClean="0"/>
              <a:t>     { </a:t>
            </a:r>
          </a:p>
          <a:p>
            <a:r>
              <a:rPr lang="en-IN" sz="2400" dirty="0" smtClean="0"/>
              <a:t>	//Object created </a:t>
            </a:r>
          </a:p>
          <a:p>
            <a:r>
              <a:rPr lang="en-IN" sz="2400" dirty="0" smtClean="0"/>
              <a:t>	</a:t>
            </a:r>
            <a:r>
              <a:rPr lang="en-IN" sz="2400" dirty="0" err="1" smtClean="0"/>
              <a:t>HelloWorld</a:t>
            </a:r>
            <a:r>
              <a:rPr lang="en-IN" sz="2400" dirty="0" smtClean="0"/>
              <a:t> </a:t>
            </a:r>
            <a:r>
              <a:rPr lang="en-IN" sz="2400" dirty="0" err="1" smtClean="0"/>
              <a:t>obj</a:t>
            </a:r>
            <a:r>
              <a:rPr lang="en-IN" sz="2400" dirty="0" smtClean="0"/>
              <a:t>; </a:t>
            </a:r>
          </a:p>
          <a:p>
            <a:r>
              <a:rPr lang="en-IN" sz="2400" dirty="0" smtClean="0"/>
              <a:t>	//Member function called </a:t>
            </a:r>
          </a:p>
          <a:p>
            <a:r>
              <a:rPr lang="en-IN" sz="2400" dirty="0" smtClean="0"/>
              <a:t>	</a:t>
            </a:r>
            <a:r>
              <a:rPr lang="en-IN" sz="2400" dirty="0" err="1" smtClean="0"/>
              <a:t>obj.display</a:t>
            </a:r>
            <a:r>
              <a:rPr lang="en-IN" sz="2400" dirty="0" smtClean="0"/>
              <a:t>(); </a:t>
            </a:r>
          </a:p>
          <a:p>
            <a:r>
              <a:rPr lang="en-IN" sz="2400" dirty="0" smtClean="0"/>
              <a:t>	return 0; </a:t>
            </a:r>
          </a:p>
          <a:p>
            <a:r>
              <a:rPr lang="en-IN" sz="2400" dirty="0" smtClean="0"/>
              <a:t>     }</a:t>
            </a:r>
          </a:p>
          <a:p>
            <a:endParaRPr lang="en-US" sz="2400" dirty="0" smtClean="0"/>
          </a:p>
          <a:p>
            <a:endParaRPr lang="en-IN" sz="2400" dirty="0" smtClean="0"/>
          </a:p>
          <a:p>
            <a:r>
              <a:rPr lang="en-US" sz="2400" dirty="0" smtClean="0"/>
              <a:t>OUTPUT: </a:t>
            </a:r>
          </a:p>
          <a:p>
            <a:r>
              <a:rPr lang="en-IN" sz="2000" dirty="0" smtClean="0"/>
              <a:t>Constructor is called </a:t>
            </a:r>
          </a:p>
          <a:p>
            <a:r>
              <a:rPr lang="en-IN" sz="2000" dirty="0" smtClean="0"/>
              <a:t>Hello World! </a:t>
            </a:r>
          </a:p>
          <a:p>
            <a:r>
              <a:rPr lang="en-IN" sz="2000" dirty="0" smtClean="0"/>
              <a:t>Destructor is called</a:t>
            </a:r>
            <a:br>
              <a:rPr lang="en-IN" sz="2000" dirty="0" smtClean="0"/>
            </a:b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9271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563888" y="6448251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1115616" y="404664"/>
            <a:ext cx="7200800" cy="6133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200" b="1" dirty="0" smtClean="0"/>
              <a:t>Dynamic Memory Allocation In C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Sometimes the size of the array you declared may be insufficient. To solve this issue, you can allocate memory manually during run-time. This is known as dynamic memory allocation in C programming.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IN" sz="22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To allocate memory dynamically, library functions :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200" dirty="0" err="1" smtClean="0"/>
              <a:t>malloc</a:t>
            </a:r>
            <a:r>
              <a:rPr lang="en-IN" sz="2200" dirty="0" smtClean="0"/>
              <a:t>() 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200" dirty="0" err="1" smtClean="0"/>
              <a:t>calloc</a:t>
            </a:r>
            <a:r>
              <a:rPr lang="en-IN" sz="2200" dirty="0" smtClean="0"/>
              <a:t>()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200" dirty="0" err="1" smtClean="0"/>
              <a:t>realloc</a:t>
            </a:r>
            <a:r>
              <a:rPr lang="en-IN" sz="2200" dirty="0" smtClean="0"/>
              <a:t>() 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200" dirty="0" smtClean="0"/>
              <a:t>free() </a:t>
            </a:r>
          </a:p>
          <a:p>
            <a:pPr algn="just">
              <a:lnSpc>
                <a:spcPct val="150000"/>
              </a:lnSpc>
            </a:pPr>
            <a:endParaRPr lang="en-IN" sz="2200" dirty="0"/>
          </a:p>
        </p:txBody>
      </p:sp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50</a:t>
            </a:fld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611560" y="404664"/>
            <a:ext cx="8280920" cy="4982733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 algn="ctr"/>
            <a:r>
              <a:rPr lang="en-IN" sz="3200" b="1" dirty="0" smtClean="0"/>
              <a:t>Destructor rules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1) Name should begin with tilde sign(~) and must match class name.</a:t>
            </a:r>
            <a:br>
              <a:rPr lang="en-IN" sz="2400" dirty="0" smtClean="0"/>
            </a:br>
            <a:r>
              <a:rPr lang="en-IN" sz="2400" dirty="0" smtClean="0"/>
              <a:t>2) There cannot be more than one destructor in a class.</a:t>
            </a:r>
            <a:br>
              <a:rPr lang="en-IN" sz="2400" dirty="0" smtClean="0"/>
            </a:br>
            <a:r>
              <a:rPr lang="en-IN" sz="2400" dirty="0" smtClean="0"/>
              <a:t>3) Unlike constructors that can have parameters, destructors do not allow any parameter.</a:t>
            </a:r>
            <a:br>
              <a:rPr lang="en-IN" sz="2400" dirty="0" smtClean="0"/>
            </a:br>
            <a:r>
              <a:rPr lang="en-IN" sz="2400" dirty="0" smtClean="0"/>
              <a:t>4) They do not have any return type, just like constructors.</a:t>
            </a:r>
            <a:br>
              <a:rPr lang="en-IN" sz="2400" dirty="0" smtClean="0"/>
            </a:br>
            <a:r>
              <a:rPr lang="en-IN" sz="2400" dirty="0" smtClean="0"/>
              <a:t>5) When you do not specify any destructor in a class, compiler generates a default destructor and inserts it into your code.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563888" y="6448251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51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539552" y="260648"/>
            <a:ext cx="8424936" cy="92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/>
              <a:t>Friend Function</a:t>
            </a:r>
            <a:endParaRPr lang="en-IN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268760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In object-oriented programming, a </a:t>
            </a:r>
            <a:r>
              <a:rPr lang="en-IN" sz="2400" b="1" dirty="0" smtClean="0"/>
              <a:t>friend function</a:t>
            </a:r>
            <a:r>
              <a:rPr lang="en-IN" sz="2400" dirty="0" smtClean="0"/>
              <a:t>, that is a "</a:t>
            </a:r>
            <a:r>
              <a:rPr lang="en-IN" sz="2400" b="1" dirty="0" smtClean="0"/>
              <a:t>friend</a:t>
            </a:r>
            <a:r>
              <a:rPr lang="en-IN" sz="2400" dirty="0" smtClean="0"/>
              <a:t>" of a given class, is a </a:t>
            </a:r>
            <a:r>
              <a:rPr lang="en-IN" sz="2400" b="1" dirty="0" smtClean="0"/>
              <a:t>function</a:t>
            </a:r>
            <a:r>
              <a:rPr lang="en-IN" sz="2400" dirty="0" smtClean="0"/>
              <a:t> that is given the same access as methods to private and protected data.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A friend function of a class is defined outside that class' scope but it has the right to access all private and protected members of the class.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 Even though the prototypes for friend functions appear in the class </a:t>
            </a:r>
            <a:r>
              <a:rPr lang="en-IN" sz="2400" b="1" dirty="0" smtClean="0"/>
              <a:t>definition</a:t>
            </a:r>
            <a:r>
              <a:rPr lang="en-IN" sz="2400" dirty="0" smtClean="0"/>
              <a:t>, friends are not member functions.</a:t>
            </a:r>
          </a:p>
        </p:txBody>
      </p:sp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52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323528" y="188640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/>
              <a:t>A friend function in C++ is a function that is preceded by the keyword “friend”.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/>
              <a:t>When the function is declared as a friend, then it can access the private and protected data members of the class.</a:t>
            </a:r>
          </a:p>
          <a:p>
            <a:pPr lvl="1" algn="just">
              <a:lnSpc>
                <a:spcPct val="150000"/>
              </a:lnSpc>
            </a:pPr>
            <a:r>
              <a:rPr lang="en-IN" sz="2800" dirty="0" smtClean="0"/>
              <a:t>class </a:t>
            </a:r>
            <a:r>
              <a:rPr lang="en-IN" sz="2800" dirty="0" err="1" smtClean="0"/>
              <a:t>className</a:t>
            </a:r>
            <a:endParaRPr lang="en-IN" sz="2800" dirty="0" smtClean="0"/>
          </a:p>
          <a:p>
            <a:pPr lvl="1" algn="just">
              <a:lnSpc>
                <a:spcPct val="150000"/>
              </a:lnSpc>
            </a:pPr>
            <a:r>
              <a:rPr lang="en-IN" sz="2800" dirty="0" smtClean="0"/>
              <a:t>{   …… </a:t>
            </a:r>
          </a:p>
          <a:p>
            <a:pPr lvl="1" algn="just">
              <a:lnSpc>
                <a:spcPct val="150000"/>
              </a:lnSpc>
            </a:pPr>
            <a:r>
              <a:rPr lang="en-IN" sz="2800" dirty="0" smtClean="0"/>
              <a:t>friend </a:t>
            </a:r>
            <a:r>
              <a:rPr lang="en-IN" sz="2800" dirty="0" err="1" smtClean="0"/>
              <a:t>returnType</a:t>
            </a:r>
            <a:r>
              <a:rPr lang="en-IN" sz="2800" dirty="0" smtClean="0"/>
              <a:t> </a:t>
            </a:r>
            <a:r>
              <a:rPr lang="en-IN" sz="2800" dirty="0" err="1" smtClean="0"/>
              <a:t>functionName</a:t>
            </a:r>
            <a:r>
              <a:rPr lang="en-IN" sz="2800" dirty="0" smtClean="0"/>
              <a:t>(</a:t>
            </a:r>
            <a:r>
              <a:rPr lang="en-IN" sz="2800" dirty="0" err="1" smtClean="0"/>
              <a:t>arg</a:t>
            </a:r>
            <a:r>
              <a:rPr lang="en-IN" sz="2800" dirty="0" smtClean="0"/>
              <a:t> list); </a:t>
            </a:r>
          </a:p>
          <a:p>
            <a:pPr lvl="1" algn="just">
              <a:lnSpc>
                <a:spcPct val="150000"/>
              </a:lnSpc>
            </a:pPr>
            <a:r>
              <a:rPr lang="en-IN" sz="2800" dirty="0" smtClean="0"/>
              <a:t>};</a:t>
            </a: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35896" y="6453336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53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323528" y="0"/>
            <a:ext cx="8820472" cy="359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One of the important concepts of OOP is data hiding, i.e., a nonmember function cannot access an object's private or protected data.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The complier knows a given function is a friend function by the use of the keyword </a:t>
            </a:r>
            <a:r>
              <a:rPr lang="en-IN" sz="2200" b="1" dirty="0" smtClean="0"/>
              <a:t>friend</a:t>
            </a:r>
            <a:r>
              <a:rPr lang="en-IN" sz="2200" dirty="0" smtClean="0"/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For accessing the data, the declaration of a friend function should be made inside the body of the class (can be anywhere inside class either in private or public section) starting with keyword friend.</a:t>
            </a:r>
            <a:endParaRPr lang="en-IN" sz="2200" dirty="0"/>
          </a:p>
        </p:txBody>
      </p:sp>
      <p:pic>
        <p:nvPicPr>
          <p:cNvPr id="13" name="Picture 12" descr="Friend-Function-in-C-660x33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717032"/>
            <a:ext cx="7560840" cy="31409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35896" y="6453336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54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95536" y="0"/>
            <a:ext cx="8748464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100" b="1" dirty="0" smtClean="0"/>
              <a:t>There are some points to remember while implementing friend functions in our program:</a:t>
            </a:r>
            <a:endParaRPr lang="en-IN" sz="21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100" dirty="0" smtClean="0"/>
              <a:t>A friend function can be declared in the private or public section of the class.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100" dirty="0" smtClean="0"/>
              <a:t>It can be called like a normal function without using the object.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100" dirty="0" smtClean="0"/>
              <a:t>A friend function can be member of more than one class, its scope is not limited to one class.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100" dirty="0" smtClean="0"/>
              <a:t>A friend function is not invoked using the class object as it is not in the scope of the class.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100" dirty="0" smtClean="0"/>
              <a:t>A friend function cannot access the private and protected data members of the class directly. It needs to make use of a class object and then access the members using the dot operator.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100" dirty="0" smtClean="0"/>
              <a:t>A friend function can be a global function or a member of another class.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smtClean="0"/>
              <a:t>It violates the rule of data hiding.</a:t>
            </a:r>
            <a:endParaRPr lang="en-IN" sz="2100" dirty="0"/>
          </a:p>
        </p:txBody>
      </p:sp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55</a:t>
            </a:fld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971600" y="548680"/>
            <a:ext cx="7848872" cy="5398231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r>
              <a:rPr lang="en-US" sz="2400" dirty="0" smtClean="0"/>
              <a:t>#include &lt;</a:t>
            </a:r>
            <a:r>
              <a:rPr lang="en-US" sz="2400" dirty="0" err="1" smtClean="0"/>
              <a:t>iostream.h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class Second;                                      </a:t>
            </a:r>
            <a:r>
              <a:rPr lang="en-US" sz="2400" dirty="0" smtClean="0">
                <a:sym typeface="Wingdings" pitchFamily="2" charset="2"/>
              </a:rPr>
              <a:t>Forward class declaration</a:t>
            </a:r>
            <a:endParaRPr lang="en-US" sz="2400" dirty="0" smtClean="0"/>
          </a:p>
          <a:p>
            <a:r>
              <a:rPr lang="en-US" sz="2400" dirty="0" smtClean="0"/>
              <a:t>Class First</a:t>
            </a:r>
          </a:p>
          <a:p>
            <a:r>
              <a:rPr lang="en-US" sz="2400" dirty="0" smtClean="0"/>
              <a:t> {</a:t>
            </a:r>
          </a:p>
          <a:p>
            <a:r>
              <a:rPr lang="en-US" sz="2400" dirty="0" smtClean="0"/>
              <a:t>    private: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x;</a:t>
            </a:r>
          </a:p>
          <a:p>
            <a:r>
              <a:rPr lang="en-US" sz="2400" dirty="0" smtClean="0"/>
              <a:t>    public:</a:t>
            </a:r>
          </a:p>
          <a:p>
            <a:r>
              <a:rPr lang="en-US" sz="2400" dirty="0" smtClean="0"/>
              <a:t>      void read()</a:t>
            </a:r>
          </a:p>
          <a:p>
            <a:r>
              <a:rPr lang="en-US" sz="2400" dirty="0" smtClean="0"/>
              <a:t>	{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cout</a:t>
            </a:r>
            <a:r>
              <a:rPr lang="en-US" sz="2400" dirty="0" smtClean="0"/>
              <a:t>&lt;&lt;“ Enter a number:”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cin</a:t>
            </a:r>
            <a:r>
              <a:rPr lang="en-US" sz="2400" dirty="0" smtClean="0"/>
              <a:t>&gt;&gt;x;</a:t>
            </a:r>
          </a:p>
          <a:p>
            <a:r>
              <a:rPr lang="en-US" sz="2400" dirty="0" smtClean="0"/>
              <a:t>	}</a:t>
            </a:r>
          </a:p>
          <a:p>
            <a:r>
              <a:rPr lang="en-US" sz="2400" dirty="0" smtClean="0"/>
              <a:t>	friend void max(First ,Second);	//Friend function</a:t>
            </a:r>
          </a:p>
          <a:p>
            <a:r>
              <a:rPr lang="en-US" sz="2400" dirty="0" smtClean="0"/>
              <a:t>};</a:t>
            </a:r>
          </a:p>
          <a:p>
            <a:endParaRPr lang="en-US" sz="1100" dirty="0" smtClean="0"/>
          </a:p>
        </p:txBody>
      </p:sp>
    </p:spTree>
    <p:extLst>
      <p:ext uri="{BB962C8B-B14F-4D97-AF65-F5344CB8AC3E}">
        <p14:creationId xmlns="" xmlns:p14="http://schemas.microsoft.com/office/powerpoint/2010/main" val="9271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56</a:t>
            </a:fld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539552" y="548680"/>
            <a:ext cx="8604448" cy="4120959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r>
              <a:rPr lang="en-US" sz="2400" dirty="0" smtClean="0"/>
              <a:t>Class Second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y;</a:t>
            </a:r>
          </a:p>
          <a:p>
            <a:r>
              <a:rPr lang="en-US" sz="2400" dirty="0" smtClean="0"/>
              <a:t>	public:</a:t>
            </a:r>
          </a:p>
          <a:p>
            <a:r>
              <a:rPr lang="en-US" sz="2400" dirty="0" smtClean="0"/>
              <a:t>	void read()</a:t>
            </a:r>
          </a:p>
          <a:p>
            <a:r>
              <a:rPr lang="en-US" sz="2400" dirty="0" smtClean="0"/>
              <a:t>	{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cout</a:t>
            </a:r>
            <a:r>
              <a:rPr lang="en-US" sz="2400" dirty="0" smtClean="0"/>
              <a:t>&lt;&lt;“Enter a number:”;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cin</a:t>
            </a:r>
            <a:r>
              <a:rPr lang="en-US" sz="2400" dirty="0" smtClean="0"/>
              <a:t>&gt;&gt;y;</a:t>
            </a:r>
          </a:p>
          <a:p>
            <a:r>
              <a:rPr lang="en-US" sz="2400" dirty="0" smtClean="0"/>
              <a:t>	}</a:t>
            </a:r>
          </a:p>
          <a:p>
            <a:r>
              <a:rPr lang="en-US" sz="2400" dirty="0" smtClean="0"/>
              <a:t>	friend void max(First ,Second);                    //Friend function</a:t>
            </a:r>
          </a:p>
          <a:p>
            <a:r>
              <a:rPr lang="en-US" sz="2400" dirty="0" smtClean="0"/>
              <a:t>};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57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755576" y="163661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void max(First  f, Second s)	   //definition of friend function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if (</a:t>
            </a:r>
            <a:r>
              <a:rPr lang="en-US" sz="2400" dirty="0" err="1" smtClean="0"/>
              <a:t>f.x</a:t>
            </a:r>
            <a:r>
              <a:rPr lang="en-US" sz="2400" dirty="0" smtClean="0"/>
              <a:t>&gt;</a:t>
            </a:r>
            <a:r>
              <a:rPr lang="en-US" sz="2400" dirty="0" err="1" smtClean="0"/>
              <a:t>s.y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cout</a:t>
            </a:r>
            <a:r>
              <a:rPr lang="en-US" sz="2400" dirty="0" smtClean="0"/>
              <a:t>&lt;&lt;“ First is maximum”;</a:t>
            </a:r>
          </a:p>
          <a:p>
            <a:r>
              <a:rPr lang="en-US" sz="2400" dirty="0" smtClean="0"/>
              <a:t>	else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cout</a:t>
            </a:r>
            <a:r>
              <a:rPr lang="en-US" sz="2400" dirty="0" smtClean="0"/>
              <a:t>&lt;&lt;“Second is maximum”</a:t>
            </a:r>
          </a:p>
          <a:p>
            <a:r>
              <a:rPr lang="en-US" sz="2400" dirty="0" smtClean="0"/>
              <a:t>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main()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First obj1;</a:t>
            </a:r>
          </a:p>
          <a:p>
            <a:r>
              <a:rPr lang="en-US" sz="2400" smtClean="0"/>
              <a:t>	Second </a:t>
            </a:r>
            <a:r>
              <a:rPr lang="en-US" sz="2400" dirty="0" smtClean="0"/>
              <a:t>obj2;</a:t>
            </a:r>
          </a:p>
          <a:p>
            <a:r>
              <a:rPr lang="en-US" sz="2400" dirty="0" smtClean="0"/>
              <a:t>	obj1.read();</a:t>
            </a:r>
          </a:p>
          <a:p>
            <a:r>
              <a:rPr lang="en-US" sz="2400" dirty="0" smtClean="0"/>
              <a:t>	obj2.read();</a:t>
            </a:r>
          </a:p>
          <a:p>
            <a:r>
              <a:rPr lang="en-US" sz="2400" dirty="0" smtClean="0"/>
              <a:t>	max(obj1,obj2);</a:t>
            </a:r>
          </a:p>
          <a:p>
            <a:r>
              <a:rPr lang="en-US" sz="2400" dirty="0" smtClean="0"/>
              <a:t>	return 0;</a:t>
            </a:r>
          </a:p>
          <a:p>
            <a:r>
              <a:rPr lang="en-US" sz="2400" dirty="0" smtClean="0"/>
              <a:t>}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58</a:t>
            </a:fld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1043608" y="836712"/>
            <a:ext cx="7272808" cy="1904967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OUTPUT:</a:t>
            </a:r>
          </a:p>
          <a:p>
            <a:r>
              <a:rPr lang="en-US" sz="2400" b="1" dirty="0" smtClean="0"/>
              <a:t>Enter a number: 5</a:t>
            </a:r>
          </a:p>
          <a:p>
            <a:r>
              <a:rPr lang="en-US" sz="2400" b="1" dirty="0" smtClean="0"/>
              <a:t>Enter a number: 10</a:t>
            </a:r>
          </a:p>
          <a:p>
            <a:r>
              <a:rPr lang="en-US" sz="2400" b="1" dirty="0" smtClean="0"/>
              <a:t>Second is maximum</a:t>
            </a:r>
          </a:p>
        </p:txBody>
      </p:sp>
    </p:spTree>
    <p:extLst>
      <p:ext uri="{BB962C8B-B14F-4D97-AF65-F5344CB8AC3E}">
        <p14:creationId xmlns="" xmlns:p14="http://schemas.microsoft.com/office/powerpoint/2010/main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563888" y="6448251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59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539552" y="0"/>
            <a:ext cx="8424936" cy="92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/>
              <a:t>Friend Class</a:t>
            </a:r>
            <a:endParaRPr lang="en-IN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124744"/>
            <a:ext cx="8208912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A friend class can access private and protected members of other class in which it is declared as friend.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/>
              <a:t> It is sometimes useful to allow a particular class to access private members of other class.</a:t>
            </a:r>
          </a:p>
        </p:txBody>
      </p:sp>
      <p:pic>
        <p:nvPicPr>
          <p:cNvPr id="11" name="Picture 10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8347" y="3573016"/>
            <a:ext cx="6383561" cy="2304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899592" y="0"/>
            <a:ext cx="77768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400" b="1" dirty="0" smtClean="0"/>
              <a:t>1) C </a:t>
            </a:r>
            <a:r>
              <a:rPr lang="en-IN" sz="2400" b="1" dirty="0" err="1" smtClean="0"/>
              <a:t>malloc</a:t>
            </a:r>
            <a:r>
              <a:rPr lang="en-IN" sz="2400" b="1" dirty="0" smtClean="0"/>
              <a:t>()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/>
              <a:t>The name "</a:t>
            </a:r>
            <a:r>
              <a:rPr lang="en-IN" sz="2000" dirty="0" err="1" smtClean="0"/>
              <a:t>malloc</a:t>
            </a:r>
            <a:r>
              <a:rPr lang="en-IN" sz="2000" dirty="0" smtClean="0"/>
              <a:t>" stands for memory allocation.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/>
              <a:t>The </a:t>
            </a:r>
            <a:r>
              <a:rPr lang="en-IN" sz="2000" dirty="0" err="1" smtClean="0"/>
              <a:t>malloc</a:t>
            </a:r>
            <a:r>
              <a:rPr lang="en-IN" sz="2000" dirty="0" smtClean="0"/>
              <a:t>() function reserves a block of memory of the specified number of bytes. And, it returns a pointer of void which can be casted into pointers of any form.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Syntax: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	 </a:t>
            </a:r>
            <a:r>
              <a:rPr lang="en-IN" sz="2000" dirty="0" err="1" smtClean="0"/>
              <a:t>ptr</a:t>
            </a:r>
            <a:r>
              <a:rPr lang="en-IN" sz="2000" dirty="0" smtClean="0"/>
              <a:t> = (</a:t>
            </a:r>
            <a:r>
              <a:rPr lang="en-IN" sz="2000" dirty="0" err="1" smtClean="0"/>
              <a:t>castType</a:t>
            </a:r>
            <a:r>
              <a:rPr lang="en-IN" sz="2000" dirty="0" smtClean="0"/>
              <a:t>*) </a:t>
            </a:r>
            <a:r>
              <a:rPr lang="en-IN" sz="2000" dirty="0" err="1" smtClean="0"/>
              <a:t>malloc</a:t>
            </a:r>
            <a:r>
              <a:rPr lang="en-IN" sz="2000" dirty="0" smtClean="0"/>
              <a:t>(size);</a:t>
            </a:r>
            <a:endParaRPr lang="en-US" sz="2000" dirty="0" smtClean="0"/>
          </a:p>
          <a:p>
            <a:pPr algn="just"/>
            <a:endParaRPr lang="en-IN" sz="20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IN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717032"/>
            <a:ext cx="8136904" cy="213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60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115616" y="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Friend Class</a:t>
            </a:r>
            <a:endParaRPr lang="en-IN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533573"/>
            <a:ext cx="835292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2200" dirty="0" smtClean="0"/>
              <a:t> A </a:t>
            </a:r>
            <a:r>
              <a:rPr lang="en-IN" sz="2200" b="1" dirty="0" smtClean="0"/>
              <a:t>friend class</a:t>
            </a:r>
            <a:r>
              <a:rPr lang="en-IN" sz="2200" dirty="0" smtClean="0"/>
              <a:t> can access private and protected members of other </a:t>
            </a:r>
            <a:r>
              <a:rPr lang="en-IN" sz="2200" b="1" dirty="0" smtClean="0"/>
              <a:t>class</a:t>
            </a:r>
            <a:r>
              <a:rPr lang="en-IN" sz="2200" dirty="0" smtClean="0"/>
              <a:t> in which it is declared as </a:t>
            </a:r>
            <a:r>
              <a:rPr lang="en-IN" sz="2200" b="1" dirty="0" smtClean="0"/>
              <a:t>friend.</a:t>
            </a:r>
          </a:p>
          <a:p>
            <a:pPr algn="just">
              <a:buFont typeface="Arial" pitchFamily="34" charset="0"/>
              <a:buChar char="•"/>
            </a:pPr>
            <a:r>
              <a:rPr lang="en-IN" sz="2200" dirty="0" smtClean="0"/>
              <a:t>When a class is made a friend class, all the member functions of that class becomes friend functions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IN" sz="2200" dirty="0" smtClean="0"/>
              <a:t>class B; </a:t>
            </a:r>
          </a:p>
          <a:p>
            <a:pPr algn="just"/>
            <a:r>
              <a:rPr lang="en-IN" sz="2200" dirty="0" smtClean="0"/>
              <a:t>class A</a:t>
            </a:r>
          </a:p>
          <a:p>
            <a:pPr algn="just"/>
            <a:r>
              <a:rPr lang="en-IN" sz="2200" dirty="0" smtClean="0"/>
              <a:t> { </a:t>
            </a:r>
          </a:p>
          <a:p>
            <a:pPr algn="just"/>
            <a:r>
              <a:rPr lang="en-IN" sz="2200" dirty="0" smtClean="0"/>
              <a:t>	// class B is a friend class of class A </a:t>
            </a:r>
          </a:p>
          <a:p>
            <a:pPr algn="just"/>
            <a:r>
              <a:rPr lang="en-IN" sz="2200" dirty="0" smtClean="0"/>
              <a:t>	friend class B;</a:t>
            </a:r>
          </a:p>
          <a:p>
            <a:pPr algn="just"/>
            <a:r>
              <a:rPr lang="en-IN" sz="2200" dirty="0" smtClean="0"/>
              <a:t> 	... .. ... </a:t>
            </a:r>
          </a:p>
          <a:p>
            <a:pPr algn="just"/>
            <a:r>
              <a:rPr lang="en-IN" sz="2200" dirty="0" smtClean="0"/>
              <a:t>};</a:t>
            </a:r>
          </a:p>
          <a:p>
            <a:pPr algn="just"/>
            <a:r>
              <a:rPr lang="en-IN" sz="2200" dirty="0" smtClean="0"/>
              <a:t> class B</a:t>
            </a:r>
          </a:p>
          <a:p>
            <a:pPr algn="just"/>
            <a:r>
              <a:rPr lang="en-IN" sz="2200" dirty="0" smtClean="0"/>
              <a:t> { </a:t>
            </a:r>
          </a:p>
          <a:p>
            <a:pPr algn="just"/>
            <a:r>
              <a:rPr lang="en-IN" sz="2200" dirty="0" smtClean="0"/>
              <a:t>	... .. ...</a:t>
            </a:r>
          </a:p>
          <a:p>
            <a:pPr algn="just"/>
            <a:r>
              <a:rPr lang="en-IN" sz="2200" dirty="0" smtClean="0"/>
              <a:t> };</a:t>
            </a:r>
          </a:p>
          <a:p>
            <a:pPr algn="just">
              <a:buFont typeface="Arial" pitchFamily="34" charset="0"/>
              <a:buChar char="•"/>
            </a:pPr>
            <a:r>
              <a:rPr lang="en-IN" sz="2000" dirty="0" smtClean="0"/>
              <a:t>now all the member functions of class B became friend functions of class A.</a:t>
            </a:r>
          </a:p>
          <a:p>
            <a:pPr algn="just"/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61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791072" y="332656"/>
            <a:ext cx="83529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For </a:t>
            </a:r>
            <a:r>
              <a:rPr lang="en-US" sz="2200" dirty="0" err="1" smtClean="0"/>
              <a:t>eg</a:t>
            </a:r>
            <a:r>
              <a:rPr lang="en-US" sz="2200" dirty="0" smtClean="0"/>
              <a:t>.</a:t>
            </a:r>
          </a:p>
          <a:p>
            <a:endParaRPr lang="en-IN" sz="2200" dirty="0" smtClean="0"/>
          </a:p>
          <a:p>
            <a:r>
              <a:rPr lang="en-IN" sz="2200" dirty="0" smtClean="0"/>
              <a:t>#include &lt;</a:t>
            </a:r>
            <a:r>
              <a:rPr lang="en-IN" sz="2200" dirty="0" err="1" smtClean="0"/>
              <a:t>iostream.h</a:t>
            </a:r>
            <a:r>
              <a:rPr lang="en-IN" sz="2200" dirty="0" smtClean="0"/>
              <a:t>&gt;</a:t>
            </a:r>
          </a:p>
          <a:p>
            <a:endParaRPr lang="en-IN" sz="2200" dirty="0" smtClean="0"/>
          </a:p>
          <a:p>
            <a:endParaRPr lang="en-IN" sz="2200" dirty="0" smtClean="0"/>
          </a:p>
          <a:p>
            <a:r>
              <a:rPr lang="en-IN" sz="2200" dirty="0" smtClean="0"/>
              <a:t>class Square</a:t>
            </a:r>
          </a:p>
          <a:p>
            <a:r>
              <a:rPr lang="en-IN" sz="2200" dirty="0" smtClean="0"/>
              <a:t>{</a:t>
            </a:r>
          </a:p>
          <a:p>
            <a:r>
              <a:rPr lang="en-IN" sz="2200" dirty="0" smtClean="0"/>
              <a:t>	friend class Rectangle;      // declaring Rectangle as friend class</a:t>
            </a:r>
          </a:p>
          <a:p>
            <a:r>
              <a:rPr lang="en-IN" sz="2200" dirty="0" smtClean="0"/>
              <a:t>	</a:t>
            </a:r>
            <a:r>
              <a:rPr lang="en-IN" sz="2200" dirty="0" err="1" smtClean="0"/>
              <a:t>int</a:t>
            </a:r>
            <a:r>
              <a:rPr lang="en-IN" sz="2200" dirty="0" smtClean="0"/>
              <a:t> side;</a:t>
            </a:r>
          </a:p>
          <a:p>
            <a:r>
              <a:rPr lang="en-IN" sz="2200" dirty="0" smtClean="0"/>
              <a:t>	public:</a:t>
            </a:r>
          </a:p>
          <a:p>
            <a:r>
              <a:rPr lang="en-IN" sz="2200" dirty="0" smtClean="0"/>
              <a:t>		Square ( </a:t>
            </a:r>
            <a:r>
              <a:rPr lang="en-IN" sz="2200" dirty="0" err="1" smtClean="0"/>
              <a:t>int</a:t>
            </a:r>
            <a:r>
              <a:rPr lang="en-IN" sz="2200" dirty="0" smtClean="0"/>
              <a:t> s )</a:t>
            </a:r>
          </a:p>
          <a:p>
            <a:r>
              <a:rPr lang="en-IN" sz="2200" dirty="0" smtClean="0"/>
              <a:t>		{</a:t>
            </a:r>
          </a:p>
          <a:p>
            <a:r>
              <a:rPr lang="en-IN" sz="2200" dirty="0" smtClean="0"/>
              <a:t>			side = s;</a:t>
            </a:r>
          </a:p>
          <a:p>
            <a:r>
              <a:rPr lang="en-IN" sz="2200" dirty="0" smtClean="0"/>
              <a:t>		}</a:t>
            </a:r>
          </a:p>
          <a:p>
            <a:r>
              <a:rPr lang="en-IN" sz="2200" dirty="0" smtClean="0"/>
              <a:t>};</a:t>
            </a:r>
            <a:endParaRPr lang="en-IN" sz="2200" dirty="0"/>
          </a:p>
        </p:txBody>
      </p:sp>
    </p:spTree>
    <p:extLst>
      <p:ext uri="{BB962C8B-B14F-4D97-AF65-F5344CB8AC3E}">
        <p14:creationId xmlns="" xmlns:p14="http://schemas.microsoft.com/office/powerpoint/2010/main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62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187624" y="404664"/>
            <a:ext cx="74888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 smtClean="0"/>
              <a:t>class Rectangle</a:t>
            </a:r>
          </a:p>
          <a:p>
            <a:r>
              <a:rPr lang="en-IN" sz="2200" dirty="0" smtClean="0"/>
              <a:t>{</a:t>
            </a:r>
          </a:p>
          <a:p>
            <a:r>
              <a:rPr lang="en-IN" sz="2200" dirty="0" smtClean="0"/>
              <a:t>	</a:t>
            </a:r>
            <a:r>
              <a:rPr lang="en-IN" sz="2200" dirty="0" err="1" smtClean="0"/>
              <a:t>int</a:t>
            </a:r>
            <a:r>
              <a:rPr lang="en-IN" sz="2200" dirty="0" smtClean="0"/>
              <a:t> length;</a:t>
            </a:r>
          </a:p>
          <a:p>
            <a:r>
              <a:rPr lang="en-IN" sz="2200" dirty="0" smtClean="0"/>
              <a:t>	</a:t>
            </a:r>
            <a:r>
              <a:rPr lang="en-IN" sz="2200" dirty="0" err="1" smtClean="0"/>
              <a:t>int</a:t>
            </a:r>
            <a:r>
              <a:rPr lang="en-IN" sz="2200" dirty="0" smtClean="0"/>
              <a:t> breadth;</a:t>
            </a:r>
          </a:p>
          <a:p>
            <a:r>
              <a:rPr lang="en-IN" sz="2200" dirty="0" smtClean="0"/>
              <a:t>	public:</a:t>
            </a:r>
          </a:p>
          <a:p>
            <a:r>
              <a:rPr lang="en-IN" sz="2200" dirty="0" smtClean="0"/>
              <a:t>	</a:t>
            </a:r>
            <a:r>
              <a:rPr lang="en-IN" sz="2200" dirty="0" err="1" smtClean="0"/>
              <a:t>int</a:t>
            </a:r>
            <a:r>
              <a:rPr lang="en-IN" sz="2200" dirty="0" smtClean="0"/>
              <a:t> </a:t>
            </a:r>
            <a:r>
              <a:rPr lang="en-IN" sz="2200" dirty="0" err="1" smtClean="0"/>
              <a:t>getArea</a:t>
            </a:r>
            <a:r>
              <a:rPr lang="en-IN" sz="2200" dirty="0" smtClean="0"/>
              <a:t>()</a:t>
            </a:r>
          </a:p>
          <a:p>
            <a:r>
              <a:rPr lang="en-IN" sz="2200" dirty="0" smtClean="0"/>
              <a:t>	{</a:t>
            </a:r>
          </a:p>
          <a:p>
            <a:r>
              <a:rPr lang="en-IN" sz="2200" dirty="0" smtClean="0"/>
              <a:t>		return length * breadth;</a:t>
            </a:r>
          </a:p>
          <a:p>
            <a:r>
              <a:rPr lang="en-IN" sz="2200" dirty="0" smtClean="0"/>
              <a:t>	}</a:t>
            </a:r>
          </a:p>
          <a:p>
            <a:r>
              <a:rPr lang="en-IN" sz="2200" dirty="0" smtClean="0"/>
              <a:t>	void shape( Square a )</a:t>
            </a:r>
          </a:p>
          <a:p>
            <a:r>
              <a:rPr lang="en-IN" sz="2200" dirty="0" smtClean="0"/>
              <a:t>	{</a:t>
            </a:r>
          </a:p>
          <a:p>
            <a:r>
              <a:rPr lang="en-IN" sz="2200" dirty="0" smtClean="0"/>
              <a:t>		length = </a:t>
            </a:r>
            <a:r>
              <a:rPr lang="en-IN" sz="2200" dirty="0" err="1" smtClean="0"/>
              <a:t>a.side</a:t>
            </a:r>
            <a:r>
              <a:rPr lang="en-IN" sz="2200" dirty="0" smtClean="0"/>
              <a:t>;</a:t>
            </a:r>
          </a:p>
          <a:p>
            <a:r>
              <a:rPr lang="en-IN" sz="2200" dirty="0" smtClean="0"/>
              <a:t>		breadth = </a:t>
            </a:r>
            <a:r>
              <a:rPr lang="en-IN" sz="2200" dirty="0" err="1" smtClean="0"/>
              <a:t>a.side</a:t>
            </a:r>
            <a:r>
              <a:rPr lang="en-IN" sz="2200" dirty="0" smtClean="0"/>
              <a:t>;</a:t>
            </a:r>
          </a:p>
          <a:p>
            <a:r>
              <a:rPr lang="en-IN" sz="2200" dirty="0" smtClean="0"/>
              <a:t>	}</a:t>
            </a:r>
          </a:p>
          <a:p>
            <a:r>
              <a:rPr lang="en-IN" sz="2200" dirty="0" smtClean="0"/>
              <a:t>};</a:t>
            </a:r>
            <a:endParaRPr lang="en-IN" sz="2200" dirty="0"/>
          </a:p>
        </p:txBody>
      </p:sp>
    </p:spTree>
    <p:extLst>
      <p:ext uri="{BB962C8B-B14F-4D97-AF65-F5344CB8AC3E}">
        <p14:creationId xmlns="" xmlns:p14="http://schemas.microsoft.com/office/powerpoint/2010/main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63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899592" y="332656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 err="1" smtClean="0"/>
              <a:t>int</a:t>
            </a:r>
            <a:r>
              <a:rPr lang="en-IN" sz="2200" dirty="0" smtClean="0"/>
              <a:t> main()</a:t>
            </a:r>
          </a:p>
          <a:p>
            <a:r>
              <a:rPr lang="en-IN" sz="2200" dirty="0" smtClean="0"/>
              <a:t>{</a:t>
            </a:r>
          </a:p>
          <a:p>
            <a:r>
              <a:rPr lang="en-IN" sz="2200" dirty="0" smtClean="0"/>
              <a:t>	Square </a:t>
            </a:r>
            <a:r>
              <a:rPr lang="en-IN" sz="2200" dirty="0" err="1" smtClean="0"/>
              <a:t>square</a:t>
            </a:r>
            <a:r>
              <a:rPr lang="en-IN" sz="2200" dirty="0" smtClean="0"/>
              <a:t>(5);</a:t>
            </a:r>
          </a:p>
          <a:p>
            <a:r>
              <a:rPr lang="en-IN" sz="2200" dirty="0" smtClean="0"/>
              <a:t>	Rectangle </a:t>
            </a:r>
            <a:r>
              <a:rPr lang="en-IN" sz="2200" dirty="0" err="1" smtClean="0"/>
              <a:t>rectangle</a:t>
            </a:r>
            <a:r>
              <a:rPr lang="en-IN" sz="2200" dirty="0" smtClean="0"/>
              <a:t>;</a:t>
            </a:r>
          </a:p>
          <a:p>
            <a:r>
              <a:rPr lang="en-IN" sz="2200" dirty="0" smtClean="0"/>
              <a:t>	</a:t>
            </a:r>
            <a:r>
              <a:rPr lang="en-IN" sz="2200" dirty="0" err="1" smtClean="0"/>
              <a:t>rectangle.shape</a:t>
            </a:r>
            <a:r>
              <a:rPr lang="en-IN" sz="2200" dirty="0" smtClean="0"/>
              <a:t>(square);</a:t>
            </a:r>
          </a:p>
          <a:p>
            <a:r>
              <a:rPr lang="en-IN" sz="2200" dirty="0" smtClean="0"/>
              <a:t>	</a:t>
            </a:r>
            <a:r>
              <a:rPr lang="en-IN" sz="2200" dirty="0" err="1" smtClean="0"/>
              <a:t>cout</a:t>
            </a:r>
            <a:r>
              <a:rPr lang="en-IN" sz="2200" dirty="0" smtClean="0"/>
              <a:t> &lt;&lt; </a:t>
            </a:r>
            <a:r>
              <a:rPr lang="en-IN" sz="2200" dirty="0" err="1" smtClean="0"/>
              <a:t>rectangle.getArea</a:t>
            </a:r>
            <a:r>
              <a:rPr lang="en-IN" sz="2200" dirty="0" smtClean="0"/>
              <a:t>() &lt;&lt; </a:t>
            </a:r>
            <a:r>
              <a:rPr lang="en-IN" sz="2200" dirty="0" err="1" smtClean="0"/>
              <a:t>endl</a:t>
            </a:r>
            <a:r>
              <a:rPr lang="en-IN" sz="2200" dirty="0" smtClean="0"/>
              <a:t>;</a:t>
            </a:r>
          </a:p>
          <a:p>
            <a:r>
              <a:rPr lang="en-IN" sz="2200" dirty="0" smtClean="0"/>
              <a:t>	return 0;</a:t>
            </a:r>
          </a:p>
          <a:p>
            <a:r>
              <a:rPr lang="en-IN" sz="2200" dirty="0" smtClean="0"/>
              <a:t>}</a:t>
            </a:r>
          </a:p>
          <a:p>
            <a:endParaRPr lang="en-US" sz="2200" dirty="0" smtClean="0"/>
          </a:p>
          <a:p>
            <a:r>
              <a:rPr lang="en-US" sz="2200" b="1" dirty="0" smtClean="0"/>
              <a:t>OUTPUT:</a:t>
            </a:r>
          </a:p>
          <a:p>
            <a:endParaRPr lang="en-US" sz="2200" dirty="0" smtClean="0"/>
          </a:p>
          <a:p>
            <a:r>
              <a:rPr lang="en-US" sz="2200" dirty="0" smtClean="0"/>
              <a:t>25</a:t>
            </a:r>
            <a:endParaRPr lang="en-IN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494116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NOTE: </a:t>
            </a:r>
            <a:r>
              <a:rPr lang="en-IN" sz="2000" dirty="0" smtClean="0"/>
              <a:t>We declared </a:t>
            </a:r>
            <a:r>
              <a:rPr lang="en-IN" sz="2000" b="1" dirty="0" smtClean="0"/>
              <a:t>Rectangle</a:t>
            </a:r>
            <a:r>
              <a:rPr lang="en-IN" sz="2000" dirty="0" smtClean="0"/>
              <a:t> as a </a:t>
            </a:r>
            <a:r>
              <a:rPr lang="en-IN" sz="2000" b="1" dirty="0" smtClean="0"/>
              <a:t>friend class</a:t>
            </a:r>
            <a:r>
              <a:rPr lang="en-IN" sz="2000" dirty="0" smtClean="0"/>
              <a:t> of </a:t>
            </a:r>
            <a:r>
              <a:rPr lang="en-IN" sz="2000" b="1" dirty="0" smtClean="0"/>
              <a:t>Square</a:t>
            </a:r>
            <a:r>
              <a:rPr lang="en-IN" sz="2000" dirty="0" smtClean="0"/>
              <a:t>. Thus now, all the functions of Rectangle can directly access any private member of Square.</a:t>
            </a:r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35896" y="6453336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755576" y="0"/>
            <a:ext cx="78488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 smtClean="0"/>
              <a:t>2) C </a:t>
            </a:r>
            <a:r>
              <a:rPr lang="en-IN" sz="2800" b="1" dirty="0" err="1" smtClean="0"/>
              <a:t>calloc</a:t>
            </a:r>
            <a:r>
              <a:rPr lang="en-IN" sz="2800" b="1" dirty="0" smtClean="0"/>
              <a:t>()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/>
              <a:t>The name "</a:t>
            </a:r>
            <a:r>
              <a:rPr lang="en-IN" sz="2000" dirty="0" err="1" smtClean="0"/>
              <a:t>calloc</a:t>
            </a:r>
            <a:r>
              <a:rPr lang="en-IN" sz="2000" dirty="0" smtClean="0"/>
              <a:t>" stands for contiguous allocation.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/>
              <a:t>The </a:t>
            </a:r>
            <a:r>
              <a:rPr lang="en-IN" sz="2000" dirty="0" err="1" smtClean="0"/>
              <a:t>malloc</a:t>
            </a:r>
            <a:r>
              <a:rPr lang="en-IN" sz="2000" dirty="0" smtClean="0"/>
              <a:t>() function allocates memory and leaves the memory uninitialized. Whereas, the </a:t>
            </a:r>
            <a:r>
              <a:rPr lang="en-IN" sz="2000" dirty="0" err="1" smtClean="0"/>
              <a:t>calloc</a:t>
            </a:r>
            <a:r>
              <a:rPr lang="en-IN" sz="2000" dirty="0" smtClean="0"/>
              <a:t>() function allocates memory and initializes all bits to zero.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Syntax: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 	 </a:t>
            </a:r>
            <a:r>
              <a:rPr lang="en-IN" sz="2000" dirty="0" err="1" smtClean="0"/>
              <a:t>ptr</a:t>
            </a:r>
            <a:r>
              <a:rPr lang="en-IN" sz="2000" dirty="0" smtClean="0"/>
              <a:t> = (</a:t>
            </a:r>
            <a:r>
              <a:rPr lang="en-IN" sz="2000" dirty="0" err="1" smtClean="0"/>
              <a:t>castType</a:t>
            </a:r>
            <a:r>
              <a:rPr lang="en-IN" sz="2000" dirty="0" smtClean="0"/>
              <a:t>*)</a:t>
            </a:r>
            <a:r>
              <a:rPr lang="en-IN" sz="2000" dirty="0" err="1" smtClean="0"/>
              <a:t>calloc</a:t>
            </a:r>
            <a:r>
              <a:rPr lang="en-IN" sz="2000" dirty="0" smtClean="0"/>
              <a:t>(n, size);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	</a:t>
            </a:r>
          </a:p>
          <a:p>
            <a:pPr algn="just">
              <a:lnSpc>
                <a:spcPct val="150000"/>
              </a:lnSpc>
            </a:pPr>
            <a:endParaRPr lang="en-IN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89040"/>
            <a:ext cx="7442382" cy="25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928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251520" y="0"/>
            <a:ext cx="8892480" cy="3728543"/>
          </a:xfrm>
          <a:prstGeom prst="rect">
            <a:avLst/>
          </a:prstGeom>
          <a:noFill/>
        </p:spPr>
        <p:txBody>
          <a:bodyPr wrap="square" lIns="57744" tIns="28872" rIns="57744" bIns="28872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 smtClean="0"/>
              <a:t>3) C free()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/>
              <a:t>Dynamically allocated memory created with either </a:t>
            </a:r>
            <a:r>
              <a:rPr lang="en-IN" sz="2000" dirty="0" err="1" smtClean="0"/>
              <a:t>calloc</a:t>
            </a:r>
            <a:r>
              <a:rPr lang="en-IN" sz="2000" dirty="0" smtClean="0"/>
              <a:t>() and </a:t>
            </a:r>
            <a:r>
              <a:rPr lang="en-IN" sz="2000" dirty="0" err="1" smtClean="0"/>
              <a:t>malloc</a:t>
            </a:r>
            <a:r>
              <a:rPr lang="en-IN" sz="2000" dirty="0" smtClean="0"/>
              <a:t>() doesn't get freed on their own. You must explicitly use free() to release the space.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Syntax: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	free(</a:t>
            </a:r>
            <a:r>
              <a:rPr lang="en-IN" sz="2000" dirty="0" err="1" smtClean="0"/>
              <a:t>ptr</a:t>
            </a:r>
            <a:r>
              <a:rPr lang="en-IN" sz="2000" dirty="0" smtClean="0"/>
              <a:t>);</a:t>
            </a:r>
          </a:p>
          <a:p>
            <a:pPr algn="just">
              <a:lnSpc>
                <a:spcPct val="150000"/>
              </a:lnSpc>
            </a:pPr>
            <a:endParaRPr lang="en-US" sz="1100" dirty="0" smtClean="0"/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/>
            </a:r>
            <a:br>
              <a:rPr lang="en-IN" sz="2000" dirty="0" smtClean="0"/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492896"/>
            <a:ext cx="640871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271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Priya Gupta(AP, IT) , JECRC, JAIPUR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323528" y="0"/>
            <a:ext cx="8820472" cy="2551298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4) </a:t>
            </a:r>
            <a:r>
              <a:rPr lang="en-IN" sz="2800" b="1" dirty="0" smtClean="0"/>
              <a:t>C </a:t>
            </a:r>
            <a:r>
              <a:rPr lang="en-IN" sz="2800" b="1" dirty="0" err="1" smtClean="0"/>
              <a:t>realloc</a:t>
            </a:r>
            <a:r>
              <a:rPr lang="en-IN" sz="2800" b="1" dirty="0" smtClean="0"/>
              <a:t>()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/>
              <a:t>If the dynamically allocated memory is insufficient or more than required, you can change the size of previously allocated memory using the </a:t>
            </a:r>
            <a:r>
              <a:rPr lang="en-IN" sz="2000" dirty="0" err="1" smtClean="0"/>
              <a:t>realloc</a:t>
            </a:r>
            <a:r>
              <a:rPr lang="en-IN" sz="2000" dirty="0" smtClean="0"/>
              <a:t>() function.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Syntax: </a:t>
            </a:r>
          </a:p>
          <a:p>
            <a:pPr>
              <a:lnSpc>
                <a:spcPct val="150000"/>
              </a:lnSpc>
            </a:pPr>
            <a:r>
              <a:rPr lang="en-IN" sz="2000" dirty="0" smtClean="0"/>
              <a:t>	</a:t>
            </a:r>
            <a:r>
              <a:rPr lang="en-IN" sz="2000" dirty="0" err="1" smtClean="0"/>
              <a:t>ptr</a:t>
            </a:r>
            <a:r>
              <a:rPr lang="en-IN" sz="2000" dirty="0" smtClean="0"/>
              <a:t> = </a:t>
            </a:r>
            <a:r>
              <a:rPr lang="en-IN" sz="2000" dirty="0" err="1" smtClean="0"/>
              <a:t>realloc</a:t>
            </a:r>
            <a:r>
              <a:rPr lang="en-IN" sz="2000" dirty="0" smtClean="0"/>
              <a:t>(</a:t>
            </a:r>
            <a:r>
              <a:rPr lang="en-IN" sz="2000" dirty="0" err="1" smtClean="0"/>
              <a:t>ptr</a:t>
            </a:r>
            <a:r>
              <a:rPr lang="en-IN" sz="2000" dirty="0" smtClean="0"/>
              <a:t>, x);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564904"/>
            <a:ext cx="693520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50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2109</Words>
  <Application>Microsoft Office PowerPoint</Application>
  <PresentationFormat>On-screen Show (4:3)</PresentationFormat>
  <Paragraphs>731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JECRC</dc:creator>
  <cp:lastModifiedBy>JECRC</cp:lastModifiedBy>
  <cp:revision>30</cp:revision>
  <dcterms:created xsi:type="dcterms:W3CDTF">2020-07-06T04:41:16Z</dcterms:created>
  <dcterms:modified xsi:type="dcterms:W3CDTF">2020-12-02T08:08:04Z</dcterms:modified>
</cp:coreProperties>
</file>