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67" r:id="rId3"/>
    <p:sldId id="268" r:id="rId4"/>
    <p:sldId id="269" r:id="rId5"/>
    <p:sldId id="270" r:id="rId6"/>
    <p:sldId id="273" r:id="rId7"/>
    <p:sldId id="280" r:id="rId8"/>
    <p:sldId id="279" r:id="rId9"/>
    <p:sldId id="278"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Lst>
  <p:sldSz cx="16217900" cy="9118600"/>
  <p:notesSz cx="16217900" cy="9118600"/>
  <p:defaultTextStyle>
    <a:defPPr>
      <a:defRPr lang="en-US"/>
    </a:defPPr>
    <a:lvl1pPr algn="l" defTabSz="912813" rtl="0" fontAlgn="base">
      <a:spcBef>
        <a:spcPct val="0"/>
      </a:spcBef>
      <a:spcAft>
        <a:spcPct val="0"/>
      </a:spcAft>
      <a:defRPr sz="1900" kern="1200">
        <a:solidFill>
          <a:schemeClr val="tx1"/>
        </a:solidFill>
        <a:latin typeface="Arial" charset="0"/>
        <a:ea typeface="+mn-ea"/>
        <a:cs typeface="Arial" charset="0"/>
      </a:defRPr>
    </a:lvl1pPr>
    <a:lvl2pPr marL="455613" indent="1588" algn="l" defTabSz="912813" rtl="0" fontAlgn="base">
      <a:spcBef>
        <a:spcPct val="0"/>
      </a:spcBef>
      <a:spcAft>
        <a:spcPct val="0"/>
      </a:spcAft>
      <a:defRPr sz="1900" kern="1200">
        <a:solidFill>
          <a:schemeClr val="tx1"/>
        </a:solidFill>
        <a:latin typeface="Arial" charset="0"/>
        <a:ea typeface="+mn-ea"/>
        <a:cs typeface="Arial" charset="0"/>
      </a:defRPr>
    </a:lvl2pPr>
    <a:lvl3pPr marL="912813" indent="1588" algn="l" defTabSz="912813" rtl="0" fontAlgn="base">
      <a:spcBef>
        <a:spcPct val="0"/>
      </a:spcBef>
      <a:spcAft>
        <a:spcPct val="0"/>
      </a:spcAft>
      <a:defRPr sz="1900" kern="1200">
        <a:solidFill>
          <a:schemeClr val="tx1"/>
        </a:solidFill>
        <a:latin typeface="Arial" charset="0"/>
        <a:ea typeface="+mn-ea"/>
        <a:cs typeface="Arial" charset="0"/>
      </a:defRPr>
    </a:lvl3pPr>
    <a:lvl4pPr marL="1368425" indent="3175" algn="l" defTabSz="912813" rtl="0" fontAlgn="base">
      <a:spcBef>
        <a:spcPct val="0"/>
      </a:spcBef>
      <a:spcAft>
        <a:spcPct val="0"/>
      </a:spcAft>
      <a:defRPr sz="1900" kern="1200">
        <a:solidFill>
          <a:schemeClr val="tx1"/>
        </a:solidFill>
        <a:latin typeface="Arial" charset="0"/>
        <a:ea typeface="+mn-ea"/>
        <a:cs typeface="Arial" charset="0"/>
      </a:defRPr>
    </a:lvl4pPr>
    <a:lvl5pPr marL="1825625" indent="3175" algn="l" defTabSz="912813"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38" autoAdjust="0"/>
    <p:restoredTop sz="94660"/>
  </p:normalViewPr>
  <p:slideViewPr>
    <p:cSldViewPr>
      <p:cViewPr>
        <p:scale>
          <a:sx n="51" d="100"/>
          <a:sy n="51" d="100"/>
        </p:scale>
        <p:origin x="-636"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27863" cy="455613"/>
          </a:xfrm>
          <a:prstGeom prst="rect">
            <a:avLst/>
          </a:prstGeom>
        </p:spPr>
        <p:txBody>
          <a:bodyPr vert="horz" lIns="91440" tIns="45720" rIns="91440" bIns="45720" rtlCol="0"/>
          <a:lstStyle>
            <a:lvl1pPr algn="l" defTabSz="913334" fontAlgn="auto">
              <a:spcBef>
                <a:spcPts val="0"/>
              </a:spcBef>
              <a:spcAft>
                <a:spcPts val="0"/>
              </a:spcAft>
              <a:defRPr sz="1200">
                <a:latin typeface="+mn-lt"/>
                <a:cs typeface="+mn-cs"/>
              </a:defRPr>
            </a:lvl1pPr>
          </a:lstStyle>
          <a:p>
            <a:pPr>
              <a:defRPr/>
            </a:pPr>
            <a:endParaRPr lang="en-IN"/>
          </a:p>
        </p:txBody>
      </p:sp>
      <p:sp>
        <p:nvSpPr>
          <p:cNvPr id="3" name="Date Placeholder 2"/>
          <p:cNvSpPr>
            <a:spLocks noGrp="1"/>
          </p:cNvSpPr>
          <p:nvPr>
            <p:ph type="dt" idx="1"/>
          </p:nvPr>
        </p:nvSpPr>
        <p:spPr>
          <a:xfrm>
            <a:off x="9186863" y="0"/>
            <a:ext cx="7027862" cy="455613"/>
          </a:xfrm>
          <a:prstGeom prst="rect">
            <a:avLst/>
          </a:prstGeom>
        </p:spPr>
        <p:txBody>
          <a:bodyPr vert="horz" lIns="91440" tIns="45720" rIns="91440" bIns="45720" rtlCol="0"/>
          <a:lstStyle>
            <a:lvl1pPr algn="r" defTabSz="913334" fontAlgn="auto">
              <a:spcBef>
                <a:spcPts val="0"/>
              </a:spcBef>
              <a:spcAft>
                <a:spcPts val="0"/>
              </a:spcAft>
              <a:defRPr sz="1200">
                <a:latin typeface="+mn-lt"/>
                <a:cs typeface="+mn-cs"/>
              </a:defRPr>
            </a:lvl1pPr>
          </a:lstStyle>
          <a:p>
            <a:pPr>
              <a:defRPr/>
            </a:pPr>
            <a:fld id="{36CB7461-02E2-4735-AA05-CA848A65A8CA}" type="datetimeFigureOut">
              <a:rPr lang="en-US"/>
              <a:pPr>
                <a:defRPr/>
              </a:pPr>
              <a:t>12/2/2020</a:t>
            </a:fld>
            <a:endParaRPr lang="en-IN"/>
          </a:p>
        </p:txBody>
      </p:sp>
      <p:sp>
        <p:nvSpPr>
          <p:cNvPr id="4" name="Slide Image Placeholder 3"/>
          <p:cNvSpPr>
            <a:spLocks noGrp="1" noRot="1" noChangeAspect="1"/>
          </p:cNvSpPr>
          <p:nvPr>
            <p:ph type="sldImg" idx="2"/>
          </p:nvPr>
        </p:nvSpPr>
        <p:spPr>
          <a:xfrm>
            <a:off x="5068888" y="684213"/>
            <a:ext cx="6080125" cy="3419475"/>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1622425" y="4330700"/>
            <a:ext cx="12973050" cy="410368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a:p>
        </p:txBody>
      </p:sp>
      <p:sp>
        <p:nvSpPr>
          <p:cNvPr id="6" name="Footer Placeholder 5"/>
          <p:cNvSpPr>
            <a:spLocks noGrp="1"/>
          </p:cNvSpPr>
          <p:nvPr>
            <p:ph type="ftr" sz="quarter" idx="4"/>
          </p:nvPr>
        </p:nvSpPr>
        <p:spPr>
          <a:xfrm>
            <a:off x="0" y="8661400"/>
            <a:ext cx="7027863" cy="455613"/>
          </a:xfrm>
          <a:prstGeom prst="rect">
            <a:avLst/>
          </a:prstGeom>
        </p:spPr>
        <p:txBody>
          <a:bodyPr vert="horz" lIns="91440" tIns="45720" rIns="91440" bIns="45720" rtlCol="0" anchor="b"/>
          <a:lstStyle>
            <a:lvl1pPr algn="l" defTabSz="913334" fontAlgn="auto">
              <a:spcBef>
                <a:spcPts val="0"/>
              </a:spcBef>
              <a:spcAft>
                <a:spcPts val="0"/>
              </a:spcAft>
              <a:defRPr sz="1200">
                <a:latin typeface="+mn-lt"/>
                <a:cs typeface="+mn-cs"/>
              </a:defRPr>
            </a:lvl1pPr>
          </a:lstStyle>
          <a:p>
            <a:pPr>
              <a:defRPr/>
            </a:pPr>
            <a:endParaRPr lang="en-IN"/>
          </a:p>
        </p:txBody>
      </p:sp>
      <p:sp>
        <p:nvSpPr>
          <p:cNvPr id="7" name="Slide Number Placeholder 6"/>
          <p:cNvSpPr>
            <a:spLocks noGrp="1"/>
          </p:cNvSpPr>
          <p:nvPr>
            <p:ph type="sldNum" sz="quarter" idx="5"/>
          </p:nvPr>
        </p:nvSpPr>
        <p:spPr>
          <a:xfrm>
            <a:off x="9186863" y="8661400"/>
            <a:ext cx="7027862" cy="455613"/>
          </a:xfrm>
          <a:prstGeom prst="rect">
            <a:avLst/>
          </a:prstGeom>
        </p:spPr>
        <p:txBody>
          <a:bodyPr vert="horz" lIns="91440" tIns="45720" rIns="91440" bIns="45720" rtlCol="0" anchor="b"/>
          <a:lstStyle>
            <a:lvl1pPr algn="r" defTabSz="913334" fontAlgn="auto">
              <a:spcBef>
                <a:spcPts val="0"/>
              </a:spcBef>
              <a:spcAft>
                <a:spcPts val="0"/>
              </a:spcAft>
              <a:defRPr sz="1200">
                <a:latin typeface="+mn-lt"/>
                <a:cs typeface="+mn-cs"/>
              </a:defRPr>
            </a:lvl1pPr>
          </a:lstStyle>
          <a:p>
            <a:pPr>
              <a:defRPr/>
            </a:pPr>
            <a:fld id="{F1CCB6AF-56B3-46B5-A20D-073E98B689CD}" type="slidenum">
              <a:rPr lang="en-IN"/>
              <a:pPr>
                <a:defRPr/>
              </a:pPr>
              <a:t>‹#›</a:t>
            </a:fld>
            <a:endParaRPr lang="en-IN"/>
          </a:p>
        </p:txBody>
      </p:sp>
    </p:spTree>
    <p:extLst>
      <p:ext uri="{BB962C8B-B14F-4D97-AF65-F5344CB8AC3E}">
        <p14:creationId xmlns:p14="http://schemas.microsoft.com/office/powerpoint/2010/main" xmlns="" val="2718280557"/>
      </p:ext>
    </p:extLst>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68425" algn="l" defTabSz="912813" rtl="0" eaLnBrk="0" fontAlgn="base" hangingPunct="0">
      <a:spcBef>
        <a:spcPct val="30000"/>
      </a:spcBef>
      <a:spcAft>
        <a:spcPct val="0"/>
      </a:spcAft>
      <a:defRPr sz="1200" kern="1200">
        <a:solidFill>
          <a:schemeClr val="tx1"/>
        </a:solidFill>
        <a:latin typeface="+mn-lt"/>
        <a:ea typeface="+mn-ea"/>
        <a:cs typeface="+mn-cs"/>
      </a:defRPr>
    </a:lvl4pPr>
    <a:lvl5pPr marL="1825625" algn="l" defTabSz="912813" rtl="0" eaLnBrk="0" fontAlgn="base" hangingPunct="0">
      <a:spcBef>
        <a:spcPct val="30000"/>
      </a:spcBef>
      <a:spcAft>
        <a:spcPct val="0"/>
      </a:spcAft>
      <a:defRPr sz="1200" kern="1200">
        <a:solidFill>
          <a:schemeClr val="tx1"/>
        </a:solidFill>
        <a:latin typeface="+mn-lt"/>
        <a:ea typeface="+mn-ea"/>
        <a:cs typeface="+mn-cs"/>
      </a:defRPr>
    </a:lvl5pPr>
    <a:lvl6pPr marL="2283337" algn="l" defTabSz="913334" rtl="0" eaLnBrk="1" latinLnBrk="0" hangingPunct="1">
      <a:defRPr sz="1200" kern="1200">
        <a:solidFill>
          <a:schemeClr val="tx1"/>
        </a:solidFill>
        <a:latin typeface="+mn-lt"/>
        <a:ea typeface="+mn-ea"/>
        <a:cs typeface="+mn-cs"/>
      </a:defRPr>
    </a:lvl6pPr>
    <a:lvl7pPr marL="2740010" algn="l" defTabSz="913334" rtl="0" eaLnBrk="1" latinLnBrk="0" hangingPunct="1">
      <a:defRPr sz="1200" kern="1200">
        <a:solidFill>
          <a:schemeClr val="tx1"/>
        </a:solidFill>
        <a:latin typeface="+mn-lt"/>
        <a:ea typeface="+mn-ea"/>
        <a:cs typeface="+mn-cs"/>
      </a:defRPr>
    </a:lvl7pPr>
    <a:lvl8pPr marL="3196670" algn="l" defTabSz="913334" rtl="0" eaLnBrk="1" latinLnBrk="0" hangingPunct="1">
      <a:defRPr sz="1200" kern="1200">
        <a:solidFill>
          <a:schemeClr val="tx1"/>
        </a:solidFill>
        <a:latin typeface="+mn-lt"/>
        <a:ea typeface="+mn-ea"/>
        <a:cs typeface="+mn-cs"/>
      </a:defRPr>
    </a:lvl8pPr>
    <a:lvl9pPr marL="3653341" algn="l" defTabSz="913334"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16345" y="2826766"/>
            <a:ext cx="13785215" cy="661720"/>
          </a:xfrm>
          <a:prstGeom prst="rect">
            <a:avLst/>
          </a:prstGeom>
        </p:spPr>
        <p:txBody>
          <a:bodyPr/>
          <a:lstStyle>
            <a:lvl1pPr>
              <a:defRPr/>
            </a:lvl1pPr>
          </a:lstStyle>
          <a:p>
            <a:endParaRPr/>
          </a:p>
        </p:txBody>
      </p:sp>
      <p:sp>
        <p:nvSpPr>
          <p:cNvPr id="3" name="Holder 3"/>
          <p:cNvSpPr>
            <a:spLocks noGrp="1"/>
          </p:cNvSpPr>
          <p:nvPr>
            <p:ph type="subTitle" idx="4"/>
          </p:nvPr>
        </p:nvSpPr>
        <p:spPr>
          <a:xfrm>
            <a:off x="2432685" y="5106416"/>
            <a:ext cx="11352530" cy="369332"/>
          </a:xfrm>
          <a:prstGeom prst="rect">
            <a:avLst/>
          </a:prstGeom>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5" name="Holder 5"/>
          <p:cNvSpPr>
            <a:spLocks noGrp="1"/>
          </p:cNvSpPr>
          <p:nvPr>
            <p:ph type="dt" sz="half" idx="11"/>
          </p:nvPr>
        </p:nvSpPr>
        <p:spPr/>
        <p:txBody>
          <a:bodyPr/>
          <a:lstStyle>
            <a:lvl1pPr>
              <a:defRPr/>
            </a:lvl1pPr>
          </a:lstStyle>
          <a:p>
            <a:pPr>
              <a:defRPr/>
            </a:pPr>
            <a:fld id="{E810A81B-AD0B-42E4-B779-A77A9053BC01}" type="datetime1">
              <a:rPr lang="en-US" smtClean="0"/>
              <a:pPr>
                <a:defRPr/>
              </a:pPr>
              <a:t>12/2/2020</a:t>
            </a:fld>
            <a:endParaRPr lang="en-US"/>
          </a:p>
        </p:txBody>
      </p:sp>
      <p:sp>
        <p:nvSpPr>
          <p:cNvPr id="6" name="Holder 6"/>
          <p:cNvSpPr>
            <a:spLocks noGrp="1"/>
          </p:cNvSpPr>
          <p:nvPr>
            <p:ph type="sldNum" sz="quarter" idx="12"/>
          </p:nvPr>
        </p:nvSpPr>
        <p:spPr/>
        <p:txBody>
          <a:bodyPr/>
          <a:lstStyle>
            <a:lvl1pPr>
              <a:defRPr/>
            </a:lvl1pPr>
          </a:lstStyle>
          <a:p>
            <a:pPr>
              <a:defRPr/>
            </a:pPr>
            <a:fld id="{8626DAB4-859E-448C-9251-80DA0FB74DE6}"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3"/>
          <p:cNvSpPr>
            <a:spLocks noGrp="1"/>
          </p:cNvSpPr>
          <p:nvPr>
            <p:ph type="body" idx="1"/>
          </p:nvPr>
        </p:nvSpPr>
        <p:spPr>
          <a:xfrm>
            <a:off x="8724900" y="3060700"/>
            <a:ext cx="6539866" cy="368306"/>
          </a:xfrm>
        </p:spPr>
        <p:txBody>
          <a:bodyPr/>
          <a:lstStyle>
            <a:lvl1pPr>
              <a:defRPr sz="2400" b="0" i="0">
                <a:solidFill>
                  <a:srgbClr val="6F2FA0"/>
                </a:solidFill>
                <a:latin typeface="Arial Black"/>
                <a:cs typeface="Arial Black"/>
              </a:defRPr>
            </a:lvl1pPr>
          </a:lstStyle>
          <a:p>
            <a:endParaRPr/>
          </a:p>
        </p:txBody>
      </p:sp>
      <p:sp>
        <p:nvSpPr>
          <p:cNvPr id="4"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5" name="Holder 5"/>
          <p:cNvSpPr>
            <a:spLocks noGrp="1"/>
          </p:cNvSpPr>
          <p:nvPr>
            <p:ph type="dt" sz="half" idx="11"/>
          </p:nvPr>
        </p:nvSpPr>
        <p:spPr/>
        <p:txBody>
          <a:bodyPr/>
          <a:lstStyle>
            <a:lvl1pPr>
              <a:defRPr/>
            </a:lvl1pPr>
          </a:lstStyle>
          <a:p>
            <a:pPr>
              <a:defRPr/>
            </a:pPr>
            <a:fld id="{98CBD055-B1C9-4B05-8AA3-A34CCBEB0B0A}" type="datetime1">
              <a:rPr lang="en-US" smtClean="0"/>
              <a:pPr>
                <a:defRPr/>
              </a:pPr>
              <a:t>12/2/2020</a:t>
            </a:fld>
            <a:endParaRPr lang="en-US"/>
          </a:p>
        </p:txBody>
      </p:sp>
      <p:sp>
        <p:nvSpPr>
          <p:cNvPr id="6" name="Holder 6"/>
          <p:cNvSpPr>
            <a:spLocks noGrp="1"/>
          </p:cNvSpPr>
          <p:nvPr>
            <p:ph type="sldNum" sz="quarter" idx="12"/>
          </p:nvPr>
        </p:nvSpPr>
        <p:spPr/>
        <p:txBody>
          <a:bodyPr/>
          <a:lstStyle>
            <a:lvl1pPr>
              <a:defRPr/>
            </a:lvl1pPr>
          </a:lstStyle>
          <a:p>
            <a:pPr>
              <a:defRPr/>
            </a:pPr>
            <a:fld id="{522264F6-AFDA-4F4A-9313-F0ECF5A3169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3"/>
          <p:cNvSpPr>
            <a:spLocks noGrp="1"/>
          </p:cNvSpPr>
          <p:nvPr>
            <p:ph sz="half" idx="2"/>
          </p:nvPr>
        </p:nvSpPr>
        <p:spPr>
          <a:xfrm>
            <a:off x="2120901" y="2811781"/>
            <a:ext cx="6071234" cy="415499"/>
          </a:xfrm>
          <a:prstGeom prst="rect">
            <a:avLst/>
          </a:prstGeom>
        </p:spPr>
        <p:txBody>
          <a:bodyPr/>
          <a:lstStyle>
            <a:lvl1pPr>
              <a:defRPr sz="2700" b="0" i="0">
                <a:solidFill>
                  <a:schemeClr val="tx1"/>
                </a:solidFill>
                <a:latin typeface="Arial"/>
                <a:cs typeface="Arial"/>
              </a:defRPr>
            </a:lvl1pPr>
          </a:lstStyle>
          <a:p>
            <a:endParaRPr/>
          </a:p>
        </p:txBody>
      </p:sp>
      <p:sp>
        <p:nvSpPr>
          <p:cNvPr id="4" name="Holder 4"/>
          <p:cNvSpPr>
            <a:spLocks noGrp="1"/>
          </p:cNvSpPr>
          <p:nvPr>
            <p:ph sz="half" idx="3"/>
          </p:nvPr>
        </p:nvSpPr>
        <p:spPr>
          <a:xfrm>
            <a:off x="8352217" y="2097278"/>
            <a:ext cx="7054787" cy="369332"/>
          </a:xfrm>
          <a:prstGeom prst="rect">
            <a:avLst/>
          </a:prstGeom>
        </p:spPr>
        <p:txBody>
          <a:bodyPr/>
          <a:lstStyle>
            <a:lvl1pPr>
              <a:defRPr/>
            </a:lvl1pPr>
          </a:lstStyle>
          <a:p>
            <a:endParaRPr/>
          </a:p>
        </p:txBody>
      </p:sp>
      <p:sp>
        <p:nvSpPr>
          <p:cNvPr id="5"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6" name="Holder 5"/>
          <p:cNvSpPr>
            <a:spLocks noGrp="1"/>
          </p:cNvSpPr>
          <p:nvPr>
            <p:ph type="dt" sz="half" idx="11"/>
          </p:nvPr>
        </p:nvSpPr>
        <p:spPr/>
        <p:txBody>
          <a:bodyPr/>
          <a:lstStyle>
            <a:lvl1pPr>
              <a:defRPr/>
            </a:lvl1pPr>
          </a:lstStyle>
          <a:p>
            <a:pPr>
              <a:defRPr/>
            </a:pPr>
            <a:fld id="{72A98EE0-7B06-4B73-802B-245580375A67}" type="datetime1">
              <a:rPr lang="en-US" smtClean="0"/>
              <a:pPr>
                <a:defRPr/>
              </a:pPr>
              <a:t>12/2/2020</a:t>
            </a:fld>
            <a:endParaRPr lang="en-US"/>
          </a:p>
        </p:txBody>
      </p:sp>
      <p:sp>
        <p:nvSpPr>
          <p:cNvPr id="7" name="Holder 6"/>
          <p:cNvSpPr>
            <a:spLocks noGrp="1"/>
          </p:cNvSpPr>
          <p:nvPr>
            <p:ph type="sldNum" sz="quarter" idx="12"/>
          </p:nvPr>
        </p:nvSpPr>
        <p:spPr/>
        <p:txBody>
          <a:bodyPr/>
          <a:lstStyle>
            <a:lvl1pPr>
              <a:defRPr/>
            </a:lvl1pPr>
          </a:lstStyle>
          <a:p>
            <a:pPr>
              <a:defRPr/>
            </a:pPr>
            <a:fld id="{CC54FF31-69B7-4493-9D3B-A9590056EEB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4" name="Holder 5"/>
          <p:cNvSpPr>
            <a:spLocks noGrp="1"/>
          </p:cNvSpPr>
          <p:nvPr>
            <p:ph type="dt" sz="half" idx="11"/>
          </p:nvPr>
        </p:nvSpPr>
        <p:spPr/>
        <p:txBody>
          <a:bodyPr/>
          <a:lstStyle>
            <a:lvl1pPr>
              <a:defRPr/>
            </a:lvl1pPr>
          </a:lstStyle>
          <a:p>
            <a:pPr>
              <a:defRPr/>
            </a:pPr>
            <a:fld id="{2DF03F6C-885A-48E4-B9AF-698C47F52D4D}" type="datetime1">
              <a:rPr lang="en-US" smtClean="0"/>
              <a:pPr>
                <a:defRPr/>
              </a:pPr>
              <a:t>12/2/2020</a:t>
            </a:fld>
            <a:endParaRPr lang="en-US"/>
          </a:p>
        </p:txBody>
      </p:sp>
      <p:sp>
        <p:nvSpPr>
          <p:cNvPr id="5" name="Holder 6"/>
          <p:cNvSpPr>
            <a:spLocks noGrp="1"/>
          </p:cNvSpPr>
          <p:nvPr>
            <p:ph type="sldNum" sz="quarter" idx="12"/>
          </p:nvPr>
        </p:nvSpPr>
        <p:spPr/>
        <p:txBody>
          <a:bodyPr/>
          <a:lstStyle>
            <a:lvl1pPr>
              <a:defRPr/>
            </a:lvl1pPr>
          </a:lstStyle>
          <a:p>
            <a:pPr>
              <a:defRPr/>
            </a:pPr>
            <a:fld id="{515BF9A1-D36E-47FB-A15B-BA5A651F6C23}"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10"/>
          </p:nvPr>
        </p:nvSpPr>
        <p:spPr/>
        <p:txBody>
          <a:bodyPr/>
          <a:lstStyle>
            <a:lvl1pPr algn="ctr">
              <a:defRPr smtClean="0">
                <a:solidFill>
                  <a:schemeClr val="tx1">
                    <a:tint val="75000"/>
                  </a:schemeClr>
                </a:solidFill>
              </a:defRPr>
            </a:lvl1pPr>
          </a:lstStyle>
          <a:p>
            <a:pPr>
              <a:defRPr/>
            </a:pPr>
            <a:r>
              <a:rPr lang="en-IN" smtClean="0"/>
              <a:t>NAME OF FACULTY (POST, DEPTT.) , JECRC, JAIPUR</a:t>
            </a:r>
            <a:endParaRPr/>
          </a:p>
        </p:txBody>
      </p:sp>
      <p:sp>
        <p:nvSpPr>
          <p:cNvPr id="3" name="Holder 3"/>
          <p:cNvSpPr>
            <a:spLocks noGrp="1"/>
          </p:cNvSpPr>
          <p:nvPr>
            <p:ph type="dt" sz="half" idx="11"/>
          </p:nvPr>
        </p:nvSpPr>
        <p:spPr/>
        <p:txBody>
          <a:bodyPr/>
          <a:lstStyle>
            <a:lvl1pPr algn="l">
              <a:defRPr smtClean="0">
                <a:solidFill>
                  <a:schemeClr val="tx1">
                    <a:tint val="75000"/>
                  </a:schemeClr>
                </a:solidFill>
              </a:defRPr>
            </a:lvl1pPr>
          </a:lstStyle>
          <a:p>
            <a:pPr>
              <a:defRPr/>
            </a:pPr>
            <a:fld id="{493F7378-C616-4F10-AD7B-2EC28743BC4A}" type="datetime1">
              <a:rPr lang="en-US" smtClean="0"/>
              <a:pPr>
                <a:defRPr/>
              </a:pPr>
              <a:t>12/2/2020</a:t>
            </a:fld>
            <a:endParaRPr lang="en-US"/>
          </a:p>
        </p:txBody>
      </p:sp>
      <p:sp>
        <p:nvSpPr>
          <p:cNvPr id="4" name="Holder 4"/>
          <p:cNvSpPr>
            <a:spLocks noGrp="1"/>
          </p:cNvSpPr>
          <p:nvPr>
            <p:ph type="sldNum" sz="quarter" idx="12"/>
          </p:nvPr>
        </p:nvSpPr>
        <p:spPr/>
        <p:txBody>
          <a:bodyPr/>
          <a:lstStyle>
            <a:lvl1pPr algn="r">
              <a:defRPr>
                <a:solidFill>
                  <a:schemeClr val="tx1">
                    <a:tint val="75000"/>
                  </a:schemeClr>
                </a:solidFill>
              </a:defRPr>
            </a:lvl1pPr>
          </a:lstStyle>
          <a:p>
            <a:pPr>
              <a:defRPr/>
            </a:pPr>
            <a:fld id="{0A0FAEC9-154B-428A-885F-C9D7972D5231}"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079500" y="8470900"/>
            <a:ext cx="558800" cy="457200"/>
          </a:xfrm>
          <a:prstGeom prst="rect">
            <a:avLst/>
          </a:prstGeom>
          <a:blipFill>
            <a:blip r:embed="rId7" cstate="print"/>
            <a:stretch>
              <a:fillRect/>
            </a:stretch>
          </a:blipFill>
        </p:spPr>
        <p:txBody>
          <a:bodyPr lIns="0" tIns="0" rIns="0" bIns="0"/>
          <a:lstStyle/>
          <a:p>
            <a:pPr defTabSz="913334" fontAlgn="auto">
              <a:spcBef>
                <a:spcPts val="0"/>
              </a:spcBef>
              <a:spcAft>
                <a:spcPts val="0"/>
              </a:spcAft>
              <a:defRPr/>
            </a:pPr>
            <a:endParaRPr>
              <a:latin typeface="+mn-lt"/>
              <a:cs typeface="+mn-cs"/>
            </a:endParaRPr>
          </a:p>
        </p:txBody>
      </p:sp>
      <p:sp>
        <p:nvSpPr>
          <p:cNvPr id="17" name="bg object 17"/>
          <p:cNvSpPr/>
          <p:nvPr/>
        </p:nvSpPr>
        <p:spPr>
          <a:xfrm>
            <a:off x="1181100" y="8559800"/>
            <a:ext cx="368300" cy="292100"/>
          </a:xfrm>
          <a:prstGeom prst="rect">
            <a:avLst/>
          </a:prstGeom>
          <a:blipFill>
            <a:blip r:embed="rId8" cstate="print"/>
            <a:stretch>
              <a:fillRect/>
            </a:stretch>
          </a:blipFill>
        </p:spPr>
        <p:txBody>
          <a:bodyPr lIns="0" tIns="0" rIns="0" bIns="0"/>
          <a:lstStyle/>
          <a:p>
            <a:pPr defTabSz="913334" fontAlgn="auto">
              <a:spcBef>
                <a:spcPts val="0"/>
              </a:spcBef>
              <a:spcAft>
                <a:spcPts val="0"/>
              </a:spcAft>
              <a:defRPr/>
            </a:pPr>
            <a:endParaRPr>
              <a:latin typeface="+mn-lt"/>
              <a:cs typeface="+mn-cs"/>
            </a:endParaRPr>
          </a:p>
        </p:txBody>
      </p:sp>
      <p:sp>
        <p:nvSpPr>
          <p:cNvPr id="1028" name="Holder 2"/>
          <p:cNvSpPr>
            <a:spLocks noGrp="1"/>
          </p:cNvSpPr>
          <p:nvPr>
            <p:ph type="title"/>
          </p:nvPr>
        </p:nvSpPr>
        <p:spPr bwMode="auto">
          <a:xfrm>
            <a:off x="7480300" y="1676400"/>
            <a:ext cx="7446963" cy="6619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1029" name="Holder 3"/>
          <p:cNvSpPr>
            <a:spLocks noGrp="1"/>
          </p:cNvSpPr>
          <p:nvPr>
            <p:ph type="body" idx="1"/>
          </p:nvPr>
        </p:nvSpPr>
        <p:spPr bwMode="auto">
          <a:xfrm>
            <a:off x="8724900" y="3060700"/>
            <a:ext cx="6540500" cy="3698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4" name="Holder 4"/>
          <p:cNvSpPr>
            <a:spLocks noGrp="1"/>
          </p:cNvSpPr>
          <p:nvPr>
            <p:ph type="ftr" sz="quarter" idx="5"/>
          </p:nvPr>
        </p:nvSpPr>
        <p:spPr>
          <a:xfrm>
            <a:off x="5513388" y="8480425"/>
            <a:ext cx="5191125" cy="292100"/>
          </a:xfrm>
          <a:prstGeom prst="rect">
            <a:avLst/>
          </a:prstGeom>
        </p:spPr>
        <p:txBody>
          <a:bodyPr wrap="square" lIns="0" tIns="0" rIns="0" bIns="0">
            <a:spAutoFit/>
          </a:bodyPr>
          <a:lstStyle>
            <a:lvl1pPr algn="ctr" defTabSz="913334" fontAlgn="auto">
              <a:spcBef>
                <a:spcPts val="0"/>
              </a:spcBef>
              <a:spcAft>
                <a:spcPts val="0"/>
              </a:spcAft>
              <a:defRPr smtClean="0">
                <a:solidFill>
                  <a:schemeClr val="tx1">
                    <a:tint val="75000"/>
                  </a:schemeClr>
                </a:solidFill>
                <a:latin typeface="+mn-lt"/>
                <a:cs typeface="+mn-cs"/>
              </a:defRPr>
            </a:lvl1pPr>
          </a:lstStyle>
          <a:p>
            <a:pPr>
              <a:defRPr/>
            </a:pPr>
            <a:r>
              <a:rPr lang="en-IN" smtClean="0"/>
              <a:t>NAME OF FACULTY (POST, DEPTT.) , JECRC, JAIPUR</a:t>
            </a:r>
            <a:endParaRPr/>
          </a:p>
        </p:txBody>
      </p:sp>
      <p:sp>
        <p:nvSpPr>
          <p:cNvPr id="5" name="Holder 5"/>
          <p:cNvSpPr>
            <a:spLocks noGrp="1"/>
          </p:cNvSpPr>
          <p:nvPr>
            <p:ph type="dt" sz="half" idx="6"/>
          </p:nvPr>
        </p:nvSpPr>
        <p:spPr>
          <a:xfrm>
            <a:off x="811213" y="8480425"/>
            <a:ext cx="3729037" cy="292100"/>
          </a:xfrm>
          <a:prstGeom prst="rect">
            <a:avLst/>
          </a:prstGeom>
        </p:spPr>
        <p:txBody>
          <a:bodyPr wrap="square" lIns="0" tIns="0" rIns="0" bIns="0">
            <a:spAutoFit/>
          </a:bodyPr>
          <a:lstStyle>
            <a:lvl1pPr algn="l" defTabSz="913334" fontAlgn="auto">
              <a:spcBef>
                <a:spcPts val="0"/>
              </a:spcBef>
              <a:spcAft>
                <a:spcPts val="0"/>
              </a:spcAft>
              <a:defRPr smtClean="0">
                <a:solidFill>
                  <a:schemeClr val="tx1">
                    <a:tint val="75000"/>
                  </a:schemeClr>
                </a:solidFill>
                <a:latin typeface="+mn-lt"/>
                <a:cs typeface="+mn-cs"/>
              </a:defRPr>
            </a:lvl1pPr>
          </a:lstStyle>
          <a:p>
            <a:pPr>
              <a:defRPr/>
            </a:pPr>
            <a:fld id="{97C43C7E-44E6-4BC7-8042-7FC4312512C8}" type="datetime1">
              <a:rPr lang="en-US" smtClean="0"/>
              <a:pPr>
                <a:defRPr/>
              </a:pPr>
              <a:t>12/2/2020</a:t>
            </a:fld>
            <a:endParaRPr lang="en-US"/>
          </a:p>
        </p:txBody>
      </p:sp>
      <p:sp>
        <p:nvSpPr>
          <p:cNvPr id="6" name="Holder 6"/>
          <p:cNvSpPr>
            <a:spLocks noGrp="1"/>
          </p:cNvSpPr>
          <p:nvPr>
            <p:ph type="sldNum" sz="quarter" idx="7"/>
          </p:nvPr>
        </p:nvSpPr>
        <p:spPr>
          <a:xfrm>
            <a:off x="11677650" y="8480425"/>
            <a:ext cx="3729038" cy="292100"/>
          </a:xfrm>
          <a:prstGeom prst="rect">
            <a:avLst/>
          </a:prstGeom>
        </p:spPr>
        <p:txBody>
          <a:bodyPr wrap="square" lIns="0" tIns="0" rIns="0" bIns="0">
            <a:spAutoFit/>
          </a:bodyPr>
          <a:lstStyle>
            <a:lvl1pPr algn="r" defTabSz="913334" fontAlgn="auto">
              <a:spcBef>
                <a:spcPts val="0"/>
              </a:spcBef>
              <a:spcAft>
                <a:spcPts val="0"/>
              </a:spcAft>
              <a:defRPr>
                <a:solidFill>
                  <a:schemeClr val="tx1">
                    <a:tint val="75000"/>
                  </a:schemeClr>
                </a:solidFill>
                <a:latin typeface="+mn-lt"/>
                <a:cs typeface="+mn-cs"/>
              </a:defRPr>
            </a:lvl1pPr>
          </a:lstStyle>
          <a:p>
            <a:pPr>
              <a:defRPr/>
            </a:pPr>
            <a:fld id="{DC5E47B6-8200-4C78-9503-0B05EF00658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455613" indent="1588" algn="l" rtl="0" eaLnBrk="0" fontAlgn="base" hangingPunct="0">
        <a:spcBef>
          <a:spcPct val="20000"/>
        </a:spcBef>
        <a:spcAft>
          <a:spcPct val="0"/>
        </a:spcAft>
        <a:buChar char="–"/>
        <a:defRPr sz="2800">
          <a:solidFill>
            <a:schemeClr val="tx1"/>
          </a:solidFill>
          <a:latin typeface="+mn-lt"/>
          <a:ea typeface="+mn-ea"/>
          <a:cs typeface="+mn-cs"/>
        </a:defRPr>
      </a:lvl2pPr>
      <a:lvl3pPr marL="912813" indent="1588" algn="l" rtl="0" eaLnBrk="0" fontAlgn="base" hangingPunct="0">
        <a:spcBef>
          <a:spcPct val="20000"/>
        </a:spcBef>
        <a:spcAft>
          <a:spcPct val="0"/>
        </a:spcAft>
        <a:buChar char="•"/>
        <a:defRPr sz="2400">
          <a:solidFill>
            <a:schemeClr val="tx1"/>
          </a:solidFill>
          <a:latin typeface="+mn-lt"/>
          <a:ea typeface="+mn-ea"/>
          <a:cs typeface="+mn-cs"/>
        </a:defRPr>
      </a:lvl3pPr>
      <a:lvl4pPr marL="1368425" indent="3175" algn="l" rtl="0" eaLnBrk="0" fontAlgn="base" hangingPunct="0">
        <a:spcBef>
          <a:spcPct val="20000"/>
        </a:spcBef>
        <a:spcAft>
          <a:spcPct val="0"/>
        </a:spcAft>
        <a:buChar char="–"/>
        <a:defRPr sz="2000">
          <a:solidFill>
            <a:schemeClr val="tx1"/>
          </a:solidFill>
          <a:latin typeface="+mn-lt"/>
          <a:ea typeface="+mn-ea"/>
          <a:cs typeface="+mn-cs"/>
        </a:defRPr>
      </a:lvl4pPr>
      <a:lvl5pPr marL="1825625" indent="3175" algn="l" rtl="0" eaLnBrk="0" fontAlgn="base" hangingPunct="0">
        <a:spcBef>
          <a:spcPct val="20000"/>
        </a:spcBef>
        <a:spcAft>
          <a:spcPct val="0"/>
        </a:spcAft>
        <a:buChar char="»"/>
        <a:defRPr sz="2000">
          <a:solidFill>
            <a:schemeClr val="tx1"/>
          </a:solidFill>
          <a:latin typeface="+mn-lt"/>
          <a:ea typeface="+mn-ea"/>
          <a:cs typeface="+mn-cs"/>
        </a:defRPr>
      </a:lvl5pPr>
      <a:lvl6pPr marL="2283337">
        <a:defRPr>
          <a:latin typeface="+mn-lt"/>
          <a:ea typeface="+mn-ea"/>
          <a:cs typeface="+mn-cs"/>
        </a:defRPr>
      </a:lvl6pPr>
      <a:lvl7pPr marL="2740010">
        <a:defRPr>
          <a:latin typeface="+mn-lt"/>
          <a:ea typeface="+mn-ea"/>
          <a:cs typeface="+mn-cs"/>
        </a:defRPr>
      </a:lvl7pPr>
      <a:lvl8pPr marL="3196670">
        <a:defRPr>
          <a:latin typeface="+mn-lt"/>
          <a:ea typeface="+mn-ea"/>
          <a:cs typeface="+mn-cs"/>
        </a:defRPr>
      </a:lvl8pPr>
      <a:lvl9pPr marL="3653341">
        <a:defRPr>
          <a:latin typeface="+mn-lt"/>
          <a:ea typeface="+mn-ea"/>
          <a:cs typeface="+mn-cs"/>
        </a:defRPr>
      </a:lvl9pPr>
    </p:bodyStyle>
    <p:otherStyle>
      <a:lvl1pPr marL="0">
        <a:defRPr>
          <a:latin typeface="+mn-lt"/>
          <a:ea typeface="+mn-ea"/>
          <a:cs typeface="+mn-cs"/>
        </a:defRPr>
      </a:lvl1pPr>
      <a:lvl2pPr marL="456670">
        <a:defRPr>
          <a:latin typeface="+mn-lt"/>
          <a:ea typeface="+mn-ea"/>
          <a:cs typeface="+mn-cs"/>
        </a:defRPr>
      </a:lvl2pPr>
      <a:lvl3pPr marL="913334">
        <a:defRPr>
          <a:latin typeface="+mn-lt"/>
          <a:ea typeface="+mn-ea"/>
          <a:cs typeface="+mn-cs"/>
        </a:defRPr>
      </a:lvl3pPr>
      <a:lvl4pPr marL="1370005">
        <a:defRPr>
          <a:latin typeface="+mn-lt"/>
          <a:ea typeface="+mn-ea"/>
          <a:cs typeface="+mn-cs"/>
        </a:defRPr>
      </a:lvl4pPr>
      <a:lvl5pPr marL="1826670">
        <a:defRPr>
          <a:latin typeface="+mn-lt"/>
          <a:ea typeface="+mn-ea"/>
          <a:cs typeface="+mn-cs"/>
        </a:defRPr>
      </a:lvl5pPr>
      <a:lvl6pPr marL="2283337">
        <a:defRPr>
          <a:latin typeface="+mn-lt"/>
          <a:ea typeface="+mn-ea"/>
          <a:cs typeface="+mn-cs"/>
        </a:defRPr>
      </a:lvl6pPr>
      <a:lvl7pPr marL="2740010">
        <a:defRPr>
          <a:latin typeface="+mn-lt"/>
          <a:ea typeface="+mn-ea"/>
          <a:cs typeface="+mn-cs"/>
        </a:defRPr>
      </a:lvl7pPr>
      <a:lvl8pPr marL="3196670">
        <a:defRPr>
          <a:latin typeface="+mn-lt"/>
          <a:ea typeface="+mn-ea"/>
          <a:cs typeface="+mn-cs"/>
        </a:defRPr>
      </a:lvl8pPr>
      <a:lvl9pPr marL="365334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3075" name="object 5"/>
          <p:cNvGrpSpPr>
            <a:grpSpLocks/>
          </p:cNvGrpSpPr>
          <p:nvPr/>
        </p:nvGrpSpPr>
        <p:grpSpPr bwMode="auto">
          <a:xfrm>
            <a:off x="0" y="0"/>
            <a:ext cx="16217900" cy="9118600"/>
            <a:chOff x="0" y="0"/>
            <a:chExt cx="16217900" cy="9118600"/>
          </a:xfrm>
        </p:grpSpPr>
        <p:sp>
          <p:nvSpPr>
            <p:cNvPr id="3082"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3083"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3076" name="TextBox 8"/>
          <p:cNvSpPr txBox="1">
            <a:spLocks noChangeArrowheads="1"/>
          </p:cNvSpPr>
          <p:nvPr/>
        </p:nvSpPr>
        <p:spPr bwMode="auto">
          <a:xfrm>
            <a:off x="1936750" y="4406900"/>
            <a:ext cx="13868400" cy="2308225"/>
          </a:xfrm>
          <a:prstGeom prst="rect">
            <a:avLst/>
          </a:prstGeom>
          <a:noFill/>
          <a:ln w="9525">
            <a:noFill/>
            <a:miter lim="800000"/>
            <a:headEnd/>
            <a:tailEnd/>
          </a:ln>
        </p:spPr>
        <p:txBody>
          <a:bodyPr lIns="91334" tIns="45674" rIns="91334" bIns="45674">
            <a:spAutoFit/>
          </a:bodyPr>
          <a:lstStyle/>
          <a:p>
            <a:r>
              <a:rPr lang="en-US" sz="3600" dirty="0" smtClean="0">
                <a:latin typeface="Times New Roman" pitchFamily="18" charset="0"/>
                <a:cs typeface="Times New Roman" pitchFamily="18" charset="0"/>
              </a:rPr>
              <a:t>Year &amp; </a:t>
            </a:r>
            <a:r>
              <a:rPr lang="en-US" sz="3600" dirty="0" err="1" smtClean="0">
                <a:latin typeface="Times New Roman" pitchFamily="18" charset="0"/>
                <a:cs typeface="Times New Roman" pitchFamily="18" charset="0"/>
              </a:rPr>
              <a:t>Sem</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 II year, III </a:t>
            </a:r>
            <a:r>
              <a:rPr lang="en-US" sz="3600" dirty="0" err="1" smtClean="0">
                <a:latin typeface="Times New Roman" pitchFamily="18" charset="0"/>
                <a:cs typeface="Times New Roman" pitchFamily="18" charset="0"/>
              </a:rPr>
              <a:t>sem</a:t>
            </a:r>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Subject </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Obejct</a:t>
            </a:r>
            <a:r>
              <a:rPr lang="en-US" sz="3600" dirty="0" smtClean="0">
                <a:latin typeface="Times New Roman" pitchFamily="18" charset="0"/>
                <a:cs typeface="Times New Roman" pitchFamily="18" charset="0"/>
              </a:rPr>
              <a:t> Oriented Programming</a:t>
            </a:r>
            <a:endParaRPr lang="en-US" sz="3600" dirty="0">
              <a:latin typeface="Times New Roman" pitchFamily="18" charset="0"/>
              <a:cs typeface="Times New Roman" pitchFamily="18" charset="0"/>
            </a:endParaRPr>
          </a:p>
          <a:p>
            <a:r>
              <a:rPr lang="en-US" sz="3600" dirty="0" smtClean="0">
                <a:latin typeface="Times New Roman" pitchFamily="18" charset="0"/>
                <a:cs typeface="Times New Roman" pitchFamily="18" charset="0"/>
              </a:rPr>
              <a:t>Unit </a:t>
            </a:r>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1</a:t>
            </a:r>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Presented by –  </a:t>
            </a:r>
            <a:r>
              <a:rPr lang="en-US" sz="3600" dirty="0" smtClean="0">
                <a:latin typeface="Times New Roman" pitchFamily="18" charset="0"/>
                <a:cs typeface="Times New Roman" pitchFamily="18" charset="0"/>
              </a:rPr>
              <a:t>Priya Gupta (AP, IT)</a:t>
            </a:r>
            <a:endParaRPr lang="en-IN" sz="3600" dirty="0">
              <a:latin typeface="Times New Roman" pitchFamily="18" charset="0"/>
              <a:cs typeface="Times New Roman" pitchFamily="18" charset="0"/>
            </a:endParaRPr>
          </a:p>
        </p:txBody>
      </p:sp>
      <p:sp>
        <p:nvSpPr>
          <p:cNvPr id="12" name="Footer Placeholder 11"/>
          <p:cNvSpPr>
            <a:spLocks noGrp="1"/>
          </p:cNvSpPr>
          <p:nvPr>
            <p:ph type="ftr" sz="quarter" idx="10"/>
          </p:nvPr>
        </p:nvSpPr>
        <p:spPr/>
        <p:txBody>
          <a:bodyPr/>
          <a:lstStyle/>
          <a:p>
            <a:pPr>
              <a:defRPr/>
            </a:pPr>
            <a:r>
              <a:rPr lang="en-IN" dirty="0" smtClean="0"/>
              <a:t>Priya Gupta(AP, IT) </a:t>
            </a:r>
            <a:r>
              <a:rPr lang="en-IN" dirty="0"/>
              <a:t>, JECRC, JAIPUR</a:t>
            </a:r>
          </a:p>
        </p:txBody>
      </p:sp>
      <p:pic>
        <p:nvPicPr>
          <p:cNvPr id="3078" name="Picture 10"/>
          <p:cNvPicPr>
            <a:picLocks noChangeAspect="1" noChangeArrowheads="1"/>
          </p:cNvPicPr>
          <p:nvPr/>
        </p:nvPicPr>
        <p:blipFill>
          <a:blip r:embed="rId3" cstate="print"/>
          <a:srcRect/>
          <a:stretch>
            <a:fillRect/>
          </a:stretch>
        </p:blipFill>
        <p:spPr bwMode="auto">
          <a:xfrm>
            <a:off x="2927350" y="520700"/>
            <a:ext cx="3252788" cy="1676400"/>
          </a:xfrm>
          <a:prstGeom prst="rect">
            <a:avLst/>
          </a:prstGeom>
          <a:noFill/>
          <a:ln w="9525">
            <a:noFill/>
            <a:miter lim="800000"/>
            <a:headEnd/>
            <a:tailEnd/>
          </a:ln>
        </p:spPr>
      </p:pic>
      <p:pic>
        <p:nvPicPr>
          <p:cNvPr id="3079" name="Picture 11"/>
          <p:cNvPicPr>
            <a:picLocks noChangeAspect="1" noChangeArrowheads="1"/>
          </p:cNvPicPr>
          <p:nvPr/>
        </p:nvPicPr>
        <p:blipFill>
          <a:blip r:embed="rId4" cstate="print"/>
          <a:srcRect/>
          <a:stretch>
            <a:fillRect/>
          </a:stretch>
        </p:blipFill>
        <p:spPr bwMode="auto">
          <a:xfrm>
            <a:off x="11461750" y="673100"/>
            <a:ext cx="2667000" cy="2122488"/>
          </a:xfrm>
          <a:prstGeom prst="rect">
            <a:avLst/>
          </a:prstGeom>
          <a:noFill/>
          <a:ln w="9525">
            <a:noFill/>
            <a:miter lim="800000"/>
            <a:headEnd/>
            <a:tailEnd/>
          </a:ln>
        </p:spPr>
      </p:pic>
      <p:sp>
        <p:nvSpPr>
          <p:cNvPr id="3080" name="TextBox 12"/>
          <p:cNvSpPr txBox="1">
            <a:spLocks noChangeArrowheads="1"/>
          </p:cNvSpPr>
          <p:nvPr/>
        </p:nvSpPr>
        <p:spPr bwMode="auto">
          <a:xfrm>
            <a:off x="1327150" y="3111500"/>
            <a:ext cx="14249400" cy="584200"/>
          </a:xfrm>
          <a:prstGeom prst="rect">
            <a:avLst/>
          </a:prstGeom>
          <a:noFill/>
          <a:ln w="9525">
            <a:noFill/>
            <a:miter lim="800000"/>
            <a:headEnd/>
            <a:tailEnd/>
          </a:ln>
        </p:spPr>
        <p:txBody>
          <a:bodyPr>
            <a:spAutoFit/>
          </a:bodyPr>
          <a:lstStyle/>
          <a:p>
            <a:r>
              <a:rPr lang="en-US" sz="3200" dirty="0"/>
              <a:t>JAIPUR ENGINEERING COLLEGE AND RESEARCH </a:t>
            </a:r>
            <a:r>
              <a:rPr lang="en-US" sz="3200" dirty="0" smtClean="0"/>
              <a:t>CENTRE</a:t>
            </a:r>
            <a:endParaRPr lang="en-IN" sz="3200" dirty="0"/>
          </a:p>
        </p:txBody>
      </p:sp>
      <p:sp>
        <p:nvSpPr>
          <p:cNvPr id="14" name="Slide Number Placeholder 13"/>
          <p:cNvSpPr>
            <a:spLocks noGrp="1"/>
          </p:cNvSpPr>
          <p:nvPr>
            <p:ph type="sldNum" sz="quarter" idx="12"/>
          </p:nvPr>
        </p:nvSpPr>
        <p:spPr/>
        <p:txBody>
          <a:bodyPr/>
          <a:lstStyle/>
          <a:p>
            <a:pPr>
              <a:defRPr/>
            </a:pPr>
            <a:fld id="{C9056662-BCD1-4EE7-9470-F65D22AE3F85}" type="slidenum">
              <a:rPr lang="en-IN" smtClean="0"/>
              <a:pPr>
                <a:defRPr/>
              </a:pPr>
              <a:t>1</a:t>
            </a:fld>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2" y="8496300"/>
            <a:ext cx="138113" cy="259029"/>
          </a:xfrm>
          <a:prstGeom prst="rect">
            <a:avLst/>
          </a:prstGeom>
          <a:noFill/>
          <a:ln w="9525">
            <a:noFill/>
            <a:miter lim="800000"/>
            <a:headEnd/>
            <a:tailEnd/>
          </a:ln>
        </p:spPr>
        <p:txBody>
          <a:bodyPr lIns="0" tIns="12684" rIns="0" bIns="0">
            <a:spAutoFit/>
          </a:bodyPr>
          <a:lstStyle/>
          <a:p>
            <a:pPr marL="11112">
              <a:spcBef>
                <a:spcPts val="100"/>
              </a:spcBef>
            </a:pPr>
            <a:r>
              <a:rPr lang="en-US" sz="1600" dirty="0">
                <a:solidFill>
                  <a:srgbClr val="898989"/>
                </a:solidFill>
              </a:rPr>
              <a:t>1</a:t>
            </a:r>
            <a:endParaRPr lang="en-US" sz="1600" dirty="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6831808" y="8484803"/>
            <a:ext cx="3784177" cy="292388"/>
          </a:xfrm>
        </p:spPr>
        <p:txBody>
          <a:bodyPr/>
          <a:lstStyle/>
          <a:p>
            <a:pPr algn="ct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10</a:t>
            </a:fld>
            <a:endParaRPr lang="en-IN"/>
          </a:p>
        </p:txBody>
      </p:sp>
      <p:pic>
        <p:nvPicPr>
          <p:cNvPr id="1028" name="Picture 4"/>
          <p:cNvPicPr>
            <a:picLocks noChangeAspect="1" noChangeArrowheads="1"/>
          </p:cNvPicPr>
          <p:nvPr/>
        </p:nvPicPr>
        <p:blipFill>
          <a:blip r:embed="rId3" cstate="print"/>
          <a:srcRect/>
          <a:stretch>
            <a:fillRect/>
          </a:stretch>
        </p:blipFill>
        <p:spPr bwMode="auto">
          <a:xfrm>
            <a:off x="2165351" y="292100"/>
            <a:ext cx="12762210" cy="7315199"/>
          </a:xfrm>
          <a:prstGeom prst="rect">
            <a:avLst/>
          </a:prstGeom>
          <a:noFill/>
          <a:ln w="9525">
            <a:noFill/>
            <a:miter lim="800000"/>
            <a:headEnd/>
            <a:tailEnd/>
          </a:ln>
        </p:spPr>
      </p:pic>
    </p:spTree>
    <p:extLst>
      <p:ext uri="{BB962C8B-B14F-4D97-AF65-F5344CB8AC3E}">
        <p14:creationId xmlns:p14="http://schemas.microsoft.com/office/powerpoint/2010/main" xmlns="" val="2392874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2" y="8496300"/>
            <a:ext cx="138113" cy="259029"/>
          </a:xfrm>
          <a:prstGeom prst="rect">
            <a:avLst/>
          </a:prstGeom>
          <a:noFill/>
          <a:ln w="9525">
            <a:noFill/>
            <a:miter lim="800000"/>
            <a:headEnd/>
            <a:tailEnd/>
          </a:ln>
        </p:spPr>
        <p:txBody>
          <a:bodyPr lIns="0" tIns="12684" rIns="0" bIns="0">
            <a:spAutoFit/>
          </a:bodyPr>
          <a:lstStyle/>
          <a:p>
            <a:pPr marL="11112">
              <a:spcBef>
                <a:spcPts val="100"/>
              </a:spcBef>
            </a:pPr>
            <a:r>
              <a:rPr lang="en-US" sz="1600" dirty="0">
                <a:solidFill>
                  <a:srgbClr val="898989"/>
                </a:solidFill>
              </a:rPr>
              <a:t>1</a:t>
            </a:r>
            <a:endParaRPr lang="en-US" sz="1600" dirty="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6320951" y="8573786"/>
            <a:ext cx="3784177" cy="292388"/>
          </a:xfrm>
        </p:spPr>
        <p:txBody>
          <a:bodyPr/>
          <a:lstStyle/>
          <a:p>
            <a:pPr algn="ct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11</a:t>
            </a:fld>
            <a:endParaRPr lang="en-IN"/>
          </a:p>
        </p:txBody>
      </p:sp>
      <p:pic>
        <p:nvPicPr>
          <p:cNvPr id="9" name="Picture 3"/>
          <p:cNvPicPr>
            <a:picLocks noChangeAspect="1" noChangeArrowheads="1"/>
          </p:cNvPicPr>
          <p:nvPr/>
        </p:nvPicPr>
        <p:blipFill>
          <a:blip r:embed="rId3" cstate="print"/>
          <a:srcRect/>
          <a:stretch>
            <a:fillRect/>
          </a:stretch>
        </p:blipFill>
        <p:spPr bwMode="auto">
          <a:xfrm>
            <a:off x="2012951" y="1739901"/>
            <a:ext cx="13007249" cy="4800600"/>
          </a:xfrm>
          <a:prstGeom prst="rect">
            <a:avLst/>
          </a:prstGeom>
          <a:noFill/>
          <a:ln w="9525">
            <a:noFill/>
            <a:miter lim="800000"/>
            <a:headEnd/>
            <a:tailEnd/>
          </a:ln>
        </p:spPr>
      </p:pic>
    </p:spTree>
    <p:extLst>
      <p:ext uri="{BB962C8B-B14F-4D97-AF65-F5344CB8AC3E}">
        <p14:creationId xmlns:p14="http://schemas.microsoft.com/office/powerpoint/2010/main" xmlns="" val="2392874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2" y="8496300"/>
            <a:ext cx="138113" cy="259029"/>
          </a:xfrm>
          <a:prstGeom prst="rect">
            <a:avLst/>
          </a:prstGeom>
          <a:noFill/>
          <a:ln w="9525">
            <a:noFill/>
            <a:miter lim="800000"/>
            <a:headEnd/>
            <a:tailEnd/>
          </a:ln>
        </p:spPr>
        <p:txBody>
          <a:bodyPr lIns="0" tIns="12684" rIns="0" bIns="0">
            <a:spAutoFit/>
          </a:bodyPr>
          <a:lstStyle/>
          <a:p>
            <a:pPr marL="11112">
              <a:spcBef>
                <a:spcPts val="100"/>
              </a:spcBef>
            </a:pPr>
            <a:r>
              <a:rPr lang="en-US" sz="1600" dirty="0">
                <a:solidFill>
                  <a:srgbClr val="898989"/>
                </a:solidFill>
              </a:rPr>
              <a:t>1</a:t>
            </a:r>
            <a:endParaRPr lang="en-US" sz="1600" dirty="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6448665" y="8580547"/>
            <a:ext cx="3784177" cy="292388"/>
          </a:xfrm>
        </p:spPr>
        <p:txBody>
          <a:bodyPr/>
          <a:lstStyle/>
          <a:p>
            <a:pPr algn="ct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12</a:t>
            </a:fld>
            <a:endParaRPr lang="en-IN"/>
          </a:p>
        </p:txBody>
      </p:sp>
      <p:pic>
        <p:nvPicPr>
          <p:cNvPr id="2051" name="Picture 3"/>
          <p:cNvPicPr>
            <a:picLocks noChangeAspect="1" noChangeArrowheads="1"/>
          </p:cNvPicPr>
          <p:nvPr/>
        </p:nvPicPr>
        <p:blipFill>
          <a:blip r:embed="rId3" cstate="print"/>
          <a:srcRect/>
          <a:stretch>
            <a:fillRect/>
          </a:stretch>
        </p:blipFill>
        <p:spPr bwMode="auto">
          <a:xfrm>
            <a:off x="1595527" y="-323642"/>
            <a:ext cx="13793132" cy="8293099"/>
          </a:xfrm>
          <a:prstGeom prst="rect">
            <a:avLst/>
          </a:prstGeom>
          <a:noFill/>
          <a:ln w="9525">
            <a:noFill/>
            <a:miter lim="800000"/>
            <a:headEnd/>
            <a:tailEnd/>
          </a:ln>
        </p:spPr>
      </p:pic>
    </p:spTree>
    <p:extLst>
      <p:ext uri="{BB962C8B-B14F-4D97-AF65-F5344CB8AC3E}">
        <p14:creationId xmlns:p14="http://schemas.microsoft.com/office/powerpoint/2010/main" xmlns="" val="23928749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2" y="8496300"/>
            <a:ext cx="138113" cy="259029"/>
          </a:xfrm>
          <a:prstGeom prst="rect">
            <a:avLst/>
          </a:prstGeom>
          <a:noFill/>
          <a:ln w="9525">
            <a:noFill/>
            <a:miter lim="800000"/>
            <a:headEnd/>
            <a:tailEnd/>
          </a:ln>
        </p:spPr>
        <p:txBody>
          <a:bodyPr lIns="0" tIns="12684" rIns="0" bIns="0">
            <a:spAutoFit/>
          </a:bodyPr>
          <a:lstStyle/>
          <a:p>
            <a:pPr marL="11112">
              <a:spcBef>
                <a:spcPts val="100"/>
              </a:spcBef>
            </a:pPr>
            <a:r>
              <a:rPr lang="en-US" sz="1600" dirty="0">
                <a:solidFill>
                  <a:srgbClr val="898989"/>
                </a:solidFill>
              </a:rPr>
              <a:t>1</a:t>
            </a:r>
            <a:endParaRPr lang="en-US" sz="1600" dirty="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13</a:t>
            </a:fld>
            <a:endParaRPr lang="en-IN"/>
          </a:p>
        </p:txBody>
      </p:sp>
      <p:pic>
        <p:nvPicPr>
          <p:cNvPr id="3074" name="Picture 2"/>
          <p:cNvPicPr>
            <a:picLocks noChangeAspect="1" noChangeArrowheads="1"/>
          </p:cNvPicPr>
          <p:nvPr/>
        </p:nvPicPr>
        <p:blipFill>
          <a:blip r:embed="rId3" cstate="print"/>
          <a:srcRect/>
          <a:stretch>
            <a:fillRect/>
          </a:stretch>
        </p:blipFill>
        <p:spPr bwMode="auto">
          <a:xfrm>
            <a:off x="2241550" y="901700"/>
            <a:ext cx="12946091" cy="5257800"/>
          </a:xfrm>
          <a:prstGeom prst="rect">
            <a:avLst/>
          </a:prstGeom>
          <a:noFill/>
          <a:ln w="9525">
            <a:noFill/>
            <a:miter lim="800000"/>
            <a:headEnd/>
            <a:tailEnd/>
          </a:ln>
        </p:spPr>
      </p:pic>
    </p:spTree>
    <p:extLst>
      <p:ext uri="{BB962C8B-B14F-4D97-AF65-F5344CB8AC3E}">
        <p14:creationId xmlns:p14="http://schemas.microsoft.com/office/powerpoint/2010/main" xmlns="" val="2392874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2" y="8496300"/>
            <a:ext cx="138113" cy="259029"/>
          </a:xfrm>
          <a:prstGeom prst="rect">
            <a:avLst/>
          </a:prstGeom>
          <a:noFill/>
          <a:ln w="9525">
            <a:noFill/>
            <a:miter lim="800000"/>
            <a:headEnd/>
            <a:tailEnd/>
          </a:ln>
        </p:spPr>
        <p:txBody>
          <a:bodyPr lIns="0" tIns="12684" rIns="0" bIns="0">
            <a:spAutoFit/>
          </a:bodyPr>
          <a:lstStyle/>
          <a:p>
            <a:pPr marL="11112">
              <a:spcBef>
                <a:spcPts val="100"/>
              </a:spcBef>
            </a:pPr>
            <a:r>
              <a:rPr lang="en-US" sz="1600" dirty="0">
                <a:solidFill>
                  <a:srgbClr val="898989"/>
                </a:solidFill>
              </a:rPr>
              <a:t>1</a:t>
            </a:r>
            <a:endParaRPr lang="en-US" sz="1600" dirty="0"/>
          </a:p>
        </p:txBody>
      </p:sp>
      <p:grpSp>
        <p:nvGrpSpPr>
          <p:cNvPr id="3"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dirty="0">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14</a:t>
            </a:fld>
            <a:endParaRPr lang="en-IN"/>
          </a:p>
        </p:txBody>
      </p:sp>
      <p:sp>
        <p:nvSpPr>
          <p:cNvPr id="2" name="TextBox 1"/>
          <p:cNvSpPr txBox="1"/>
          <p:nvPr/>
        </p:nvSpPr>
        <p:spPr>
          <a:xfrm>
            <a:off x="956955" y="155077"/>
            <a:ext cx="14825651" cy="8494619"/>
          </a:xfrm>
          <a:prstGeom prst="rect">
            <a:avLst/>
          </a:prstGeom>
          <a:noFill/>
        </p:spPr>
        <p:txBody>
          <a:bodyPr wrap="square" lIns="91426" tIns="45713" rIns="91426" bIns="45713" rtlCol="0">
            <a:spAutoFit/>
          </a:bodyPr>
          <a:lstStyle/>
          <a:p>
            <a:pPr algn="just">
              <a:lnSpc>
                <a:spcPct val="150000"/>
              </a:lnSpc>
            </a:pPr>
            <a:r>
              <a:rPr lang="en-US" sz="2600" b="1" dirty="0">
                <a:latin typeface="Times New Roman" panose="02020603050405020304" pitchFamily="18" charset="0"/>
                <a:cs typeface="Times New Roman" panose="02020603050405020304" pitchFamily="18" charset="0"/>
              </a:rPr>
              <a:t>CLASS &amp; OBJECT</a:t>
            </a:r>
          </a:p>
          <a:p>
            <a:pPr algn="just">
              <a:lnSpc>
                <a:spcPct val="150000"/>
              </a:lnSpc>
            </a:pPr>
            <a:r>
              <a:rPr lang="en-US" sz="2600" b="1" dirty="0">
                <a:latin typeface="Times New Roman" panose="02020603050405020304" pitchFamily="18" charset="0"/>
                <a:cs typeface="Times New Roman" panose="02020603050405020304" pitchFamily="18" charset="0"/>
              </a:rPr>
              <a:t>Class:</a:t>
            </a:r>
            <a:r>
              <a:rPr lang="en-US" sz="2600" dirty="0">
                <a:latin typeface="Times New Roman" panose="02020603050405020304" pitchFamily="18" charset="0"/>
                <a:cs typeface="Times New Roman" panose="02020603050405020304" pitchFamily="18" charset="0"/>
              </a:rPr>
              <a:t>     A </a:t>
            </a:r>
            <a:r>
              <a:rPr lang="en-US" sz="2600" b="1" dirty="0">
                <a:latin typeface="Times New Roman" panose="02020603050405020304" pitchFamily="18" charset="0"/>
                <a:cs typeface="Times New Roman" panose="02020603050405020304" pitchFamily="18" charset="0"/>
              </a:rPr>
              <a:t>class </a:t>
            </a:r>
            <a:r>
              <a:rPr lang="en-US" sz="2600" dirty="0">
                <a:latin typeface="Times New Roman" panose="02020603050405020304" pitchFamily="18" charset="0"/>
                <a:cs typeface="Times New Roman" panose="02020603050405020304" pitchFamily="18" charset="0"/>
              </a:rPr>
              <a:t>is the building block, that leads to Object-Oriented programming.</a:t>
            </a:r>
          </a:p>
          <a:p>
            <a:pPr marL="342849" indent="-342849" algn="just">
              <a:lnSpc>
                <a:spcPct val="150000"/>
              </a:lnSpc>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It is a user-defined data type, which holds its own data members and member functions, which can be accessed and used by creating an instance of that class.</a:t>
            </a:r>
          </a:p>
          <a:p>
            <a:pPr marL="342849" indent="-342849" algn="just">
              <a:lnSpc>
                <a:spcPct val="150000"/>
              </a:lnSpc>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It is like a blueprint for an object.</a:t>
            </a:r>
          </a:p>
          <a:p>
            <a:pPr algn="just">
              <a:lnSpc>
                <a:spcPct val="150000"/>
              </a:lnSpc>
            </a:pPr>
            <a:endParaRPr lang="en-US" sz="2600" dirty="0">
              <a:latin typeface="Times New Roman" panose="02020603050405020304" pitchFamily="18" charset="0"/>
              <a:cs typeface="Times New Roman" panose="02020603050405020304" pitchFamily="18" charset="0"/>
            </a:endParaRPr>
          </a:p>
          <a:p>
            <a:pPr algn="just">
              <a:lnSpc>
                <a:spcPct val="150000"/>
              </a:lnSpc>
            </a:pPr>
            <a:r>
              <a:rPr lang="en-US" sz="2600" dirty="0">
                <a:latin typeface="Times New Roman" panose="02020603050405020304" pitchFamily="18" charset="0"/>
                <a:cs typeface="Times New Roman" panose="02020603050405020304" pitchFamily="18" charset="0"/>
              </a:rPr>
              <a:t>For Example: Consider the Class of </a:t>
            </a:r>
            <a:r>
              <a:rPr lang="en-US" sz="2600" b="1" dirty="0">
                <a:latin typeface="Times New Roman" panose="02020603050405020304" pitchFamily="18" charset="0"/>
                <a:cs typeface="Times New Roman" panose="02020603050405020304" pitchFamily="18" charset="0"/>
              </a:rPr>
              <a:t>Cars</a:t>
            </a:r>
            <a:r>
              <a:rPr lang="en-US" sz="2600" dirty="0">
                <a:latin typeface="Times New Roman" panose="02020603050405020304" pitchFamily="18" charset="0"/>
                <a:cs typeface="Times New Roman" panose="02020603050405020304" pitchFamily="18" charset="0"/>
              </a:rPr>
              <a:t>. There may be many cars with different names and brand but all of them will share some common properties like all of them will have </a:t>
            </a:r>
            <a:r>
              <a:rPr lang="en-US" sz="2600" i="1" dirty="0">
                <a:latin typeface="Times New Roman" panose="02020603050405020304" pitchFamily="18" charset="0"/>
                <a:cs typeface="Times New Roman" panose="02020603050405020304" pitchFamily="18" charset="0"/>
              </a:rPr>
              <a:t>4 wheels</a:t>
            </a:r>
            <a:r>
              <a:rPr lang="en-US" sz="2600" dirty="0">
                <a:latin typeface="Times New Roman" panose="02020603050405020304" pitchFamily="18" charset="0"/>
                <a:cs typeface="Times New Roman" panose="02020603050405020304" pitchFamily="18" charset="0"/>
              </a:rPr>
              <a:t>, </a:t>
            </a:r>
            <a:r>
              <a:rPr lang="en-US" sz="2600" i="1" dirty="0">
                <a:latin typeface="Times New Roman" panose="02020603050405020304" pitchFamily="18" charset="0"/>
                <a:cs typeface="Times New Roman" panose="02020603050405020304" pitchFamily="18" charset="0"/>
              </a:rPr>
              <a:t>Speed Limit</a:t>
            </a:r>
            <a:r>
              <a:rPr lang="en-US" sz="2600" dirty="0">
                <a:latin typeface="Times New Roman" panose="02020603050405020304" pitchFamily="18" charset="0"/>
                <a:cs typeface="Times New Roman" panose="02020603050405020304" pitchFamily="18" charset="0"/>
              </a:rPr>
              <a:t>, </a:t>
            </a:r>
            <a:r>
              <a:rPr lang="en-US" sz="2600" i="1" dirty="0">
                <a:latin typeface="Times New Roman" panose="02020603050405020304" pitchFamily="18" charset="0"/>
                <a:cs typeface="Times New Roman" panose="02020603050405020304" pitchFamily="18" charset="0"/>
              </a:rPr>
              <a:t>Mileage range</a:t>
            </a:r>
            <a:r>
              <a:rPr lang="en-US" sz="2600" dirty="0">
                <a:latin typeface="Times New Roman" panose="02020603050405020304" pitchFamily="18" charset="0"/>
                <a:cs typeface="Times New Roman" panose="02020603050405020304" pitchFamily="18" charset="0"/>
              </a:rPr>
              <a:t> etc. So here, Car is the class and wheels, speed limits, mileage are their properties.</a:t>
            </a:r>
          </a:p>
          <a:p>
            <a:pPr marL="342849" indent="-342849" algn="just">
              <a:lnSpc>
                <a:spcPct val="150000"/>
              </a:lnSpc>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A Class is a user defined data-type which has data members and member functions.</a:t>
            </a:r>
          </a:p>
          <a:p>
            <a:pPr marL="342849" indent="-342849" algn="just">
              <a:lnSpc>
                <a:spcPct val="150000"/>
              </a:lnSpc>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Data members are the data variables and member functions are the functions used to manipulate these variables and together these data members and member functions defines the properties and behavior of the objects in a Class.</a:t>
            </a:r>
          </a:p>
          <a:p>
            <a:pPr algn="just">
              <a:lnSpc>
                <a:spcPct val="150000"/>
              </a:lnSpc>
            </a:pP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271109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2" y="8496300"/>
            <a:ext cx="138113" cy="259029"/>
          </a:xfrm>
          <a:prstGeom prst="rect">
            <a:avLst/>
          </a:prstGeom>
          <a:noFill/>
          <a:ln w="9525">
            <a:noFill/>
            <a:miter lim="800000"/>
            <a:headEnd/>
            <a:tailEnd/>
          </a:ln>
        </p:spPr>
        <p:txBody>
          <a:bodyPr lIns="0" tIns="12684" rIns="0" bIns="0">
            <a:spAutoFit/>
          </a:bodyPr>
          <a:lstStyle/>
          <a:p>
            <a:pPr marL="11112">
              <a:spcBef>
                <a:spcPts val="100"/>
              </a:spcBef>
            </a:pPr>
            <a:r>
              <a:rPr lang="en-US" sz="1600" dirty="0">
                <a:solidFill>
                  <a:srgbClr val="898989"/>
                </a:solidFill>
              </a:rPr>
              <a:t>1</a:t>
            </a:r>
            <a:endParaRPr lang="en-US" sz="1600" dirty="0"/>
          </a:p>
        </p:txBody>
      </p:sp>
      <p:grpSp>
        <p:nvGrpSpPr>
          <p:cNvPr id="3"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15</a:t>
            </a:fld>
            <a:endParaRPr lang="en-IN"/>
          </a:p>
        </p:txBody>
      </p:sp>
      <p:sp>
        <p:nvSpPr>
          <p:cNvPr id="2" name="Rectangle 1"/>
          <p:cNvSpPr/>
          <p:nvPr/>
        </p:nvSpPr>
        <p:spPr>
          <a:xfrm>
            <a:off x="994710" y="368301"/>
            <a:ext cx="14865349" cy="3539416"/>
          </a:xfrm>
          <a:prstGeom prst="rect">
            <a:avLst/>
          </a:prstGeom>
        </p:spPr>
        <p:txBody>
          <a:bodyPr wrap="square" lIns="91426" tIns="45713" rIns="91426" bIns="45713">
            <a:spAutoFit/>
          </a:bodyPr>
          <a:lstStyle/>
          <a:p>
            <a:endParaRPr lang="en-US" sz="3200" b="1" dirty="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Defining Class and Declaring Objects:</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A class is defined in C++ using </a:t>
            </a:r>
            <a:r>
              <a:rPr lang="en-US" sz="3200" b="1" dirty="0">
                <a:latin typeface="Times New Roman" panose="02020603050405020304" pitchFamily="18" charset="0"/>
                <a:cs typeface="Times New Roman" panose="02020603050405020304" pitchFamily="18" charset="0"/>
              </a:rPr>
              <a:t>keyword class </a:t>
            </a:r>
            <a:r>
              <a:rPr lang="en-US" sz="3200" dirty="0">
                <a:latin typeface="Times New Roman" panose="02020603050405020304" pitchFamily="18" charset="0"/>
                <a:cs typeface="Times New Roman" panose="02020603050405020304" pitchFamily="18" charset="0"/>
              </a:rPr>
              <a:t>followed by the name of class. The body of class is defined inside the curly brackets and terminated by a semicolon at the end.</a:t>
            </a:r>
          </a:p>
          <a:p>
            <a:pPr algn="just">
              <a:lnSpc>
                <a:spcPct val="150000"/>
              </a:lnSpc>
            </a:pPr>
            <a:endParaRPr lang="en-US" sz="3200" dirty="0">
              <a:latin typeface="Times New Roman" panose="02020603050405020304" pitchFamily="18" charset="0"/>
              <a:cs typeface="Times New Roman" panose="02020603050405020304" pitchFamily="18" charset="0"/>
            </a:endParaRPr>
          </a:p>
          <a:p>
            <a:pPr algn="just">
              <a:lnSpc>
                <a:spcPct val="150000"/>
              </a:lnSpc>
            </a:pPr>
            <a:endParaRPr lang="en-US" sz="32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cstate="print"/>
          <a:stretch>
            <a:fillRect/>
          </a:stretch>
        </p:blipFill>
        <p:spPr>
          <a:xfrm>
            <a:off x="3765550" y="3385822"/>
            <a:ext cx="9753598" cy="4602478"/>
          </a:xfrm>
          <a:prstGeom prst="rect">
            <a:avLst/>
          </a:prstGeom>
        </p:spPr>
      </p:pic>
    </p:spTree>
    <p:extLst>
      <p:ext uri="{BB962C8B-B14F-4D97-AF65-F5344CB8AC3E}">
        <p14:creationId xmlns:p14="http://schemas.microsoft.com/office/powerpoint/2010/main" xmlns="" val="20503762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2" y="8496300"/>
            <a:ext cx="138113" cy="259029"/>
          </a:xfrm>
          <a:prstGeom prst="rect">
            <a:avLst/>
          </a:prstGeom>
          <a:noFill/>
          <a:ln w="9525">
            <a:noFill/>
            <a:miter lim="800000"/>
            <a:headEnd/>
            <a:tailEnd/>
          </a:ln>
        </p:spPr>
        <p:txBody>
          <a:bodyPr lIns="0" tIns="12684" rIns="0" bIns="0">
            <a:spAutoFit/>
          </a:bodyPr>
          <a:lstStyle/>
          <a:p>
            <a:pPr marL="11112">
              <a:spcBef>
                <a:spcPts val="100"/>
              </a:spcBef>
            </a:pPr>
            <a:r>
              <a:rPr lang="en-US" sz="1600" dirty="0">
                <a:solidFill>
                  <a:srgbClr val="898989"/>
                </a:solidFill>
              </a:rPr>
              <a:t>1</a:t>
            </a:r>
            <a:endParaRPr lang="en-US" sz="1600" dirty="0"/>
          </a:p>
        </p:txBody>
      </p:sp>
      <p:grpSp>
        <p:nvGrpSpPr>
          <p:cNvPr id="4"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16</a:t>
            </a:fld>
            <a:endParaRPr lang="en-IN"/>
          </a:p>
        </p:txBody>
      </p:sp>
      <p:sp>
        <p:nvSpPr>
          <p:cNvPr id="2" name="Rectangle 1"/>
          <p:cNvSpPr>
            <a:spLocks noChangeArrowheads="1"/>
          </p:cNvSpPr>
          <p:nvPr/>
        </p:nvSpPr>
        <p:spPr bwMode="auto">
          <a:xfrm>
            <a:off x="3232149" y="5167160"/>
            <a:ext cx="8753289" cy="323165"/>
          </a:xfrm>
          <a:prstGeom prst="rect">
            <a:avLst/>
          </a:prstGeom>
          <a:solidFill>
            <a:schemeClr val="bg1"/>
          </a:solidFill>
          <a:ln>
            <a:noFill/>
          </a:ln>
          <a:effectLst/>
        </p:spPr>
        <p:txBody>
          <a:bodyPr vert="horz" wrap="squar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267"/>
            <a:endParaRPr lang="en-US" sz="2100" dirty="0" smtClean="0"/>
          </a:p>
        </p:txBody>
      </p:sp>
      <p:sp>
        <p:nvSpPr>
          <p:cNvPr id="3" name="Rectangle 2"/>
          <p:cNvSpPr/>
          <p:nvPr/>
        </p:nvSpPr>
        <p:spPr>
          <a:xfrm>
            <a:off x="1174751" y="1029732"/>
            <a:ext cx="14469336" cy="6386350"/>
          </a:xfrm>
          <a:prstGeom prst="rect">
            <a:avLst/>
          </a:prstGeom>
        </p:spPr>
        <p:txBody>
          <a:bodyPr wrap="square" lIns="91426" tIns="45713" rIns="91426" bIns="45713">
            <a:spAutoFit/>
          </a:bodyPr>
          <a:lstStyle/>
          <a:p>
            <a:pPr algn="just">
              <a:lnSpc>
                <a:spcPct val="150000"/>
              </a:lnSpc>
            </a:pPr>
            <a:r>
              <a:rPr lang="en-US" sz="3800" b="1" dirty="0">
                <a:latin typeface="Times New Roman" panose="02020603050405020304" pitchFamily="18" charset="0"/>
                <a:cs typeface="Times New Roman" panose="02020603050405020304" pitchFamily="18" charset="0"/>
              </a:rPr>
              <a:t>OBJECT:</a:t>
            </a:r>
          </a:p>
          <a:p>
            <a:pPr marL="457134" indent="-457134" algn="just">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An </a:t>
            </a:r>
            <a:r>
              <a:rPr lang="en-US" sz="3200" b="1" dirty="0">
                <a:latin typeface="Times New Roman" panose="02020603050405020304" pitchFamily="18" charset="0"/>
                <a:cs typeface="Times New Roman" panose="02020603050405020304" pitchFamily="18" charset="0"/>
              </a:rPr>
              <a:t>Object</a:t>
            </a:r>
            <a:r>
              <a:rPr lang="en-US" sz="3200" dirty="0">
                <a:latin typeface="Times New Roman" panose="02020603050405020304" pitchFamily="18" charset="0"/>
                <a:cs typeface="Times New Roman" panose="02020603050405020304" pitchFamily="18" charset="0"/>
              </a:rPr>
              <a:t> is an instance of a Class. When a class is defined, no memory is allocated but when it is instantiated (i.e. an object is created) memory is allocated.</a:t>
            </a:r>
          </a:p>
          <a:p>
            <a:pPr marL="457134" indent="-457134" algn="just">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a:p>
            <a:pPr algn="just"/>
            <a:endParaRPr lang="en-US" sz="3200" dirty="0">
              <a:latin typeface="Times New Roman" panose="02020603050405020304" pitchFamily="18" charset="0"/>
              <a:cs typeface="Times New Roman" panose="02020603050405020304" pitchFamily="18" charset="0"/>
            </a:endParaRPr>
          </a:p>
          <a:p>
            <a:pPr algn="just" defTabSz="914267" eaLnBrk="0" hangingPunct="0"/>
            <a:r>
              <a:rPr lang="en-US" sz="3200" b="1" dirty="0">
                <a:latin typeface="Times New Roman" panose="02020603050405020304" pitchFamily="18" charset="0"/>
                <a:cs typeface="Times New Roman" panose="02020603050405020304" pitchFamily="18" charset="0"/>
              </a:rPr>
              <a:t>Declaring Objects:</a:t>
            </a:r>
            <a:r>
              <a:rPr lang="en-US" sz="3200" dirty="0">
                <a:latin typeface="Times New Roman" panose="02020603050405020304" pitchFamily="18" charset="0"/>
                <a:cs typeface="Times New Roman" panose="02020603050405020304" pitchFamily="18" charset="0"/>
              </a:rPr>
              <a:t> When a class is defined, only the specification for the object is defined; no memory or storage is allocated. </a:t>
            </a:r>
          </a:p>
          <a:p>
            <a:pPr marL="342849" indent="-342849" algn="just" defTabSz="914267" eaLnBrk="0" hangingPunct="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To use the data and access functions defined in the class, you need to create objects.</a:t>
            </a:r>
          </a:p>
          <a:p>
            <a:pPr algn="just" defTabSz="914267" eaLnBrk="0" hangingPunct="0"/>
            <a:endParaRPr lang="en-US" sz="3200" b="1" dirty="0">
              <a:latin typeface="Times New Roman" panose="02020603050405020304" pitchFamily="18" charset="0"/>
              <a:cs typeface="Times New Roman" panose="02020603050405020304" pitchFamily="18" charset="0"/>
            </a:endParaRPr>
          </a:p>
          <a:p>
            <a:pPr algn="just" defTabSz="914267" eaLnBrk="0" hangingPunct="0"/>
            <a:endParaRPr lang="en-US" sz="3200" b="1" dirty="0">
              <a:latin typeface="Times New Roman" panose="02020603050405020304" pitchFamily="18" charset="0"/>
              <a:cs typeface="Times New Roman" panose="02020603050405020304" pitchFamily="18" charset="0"/>
            </a:endParaRPr>
          </a:p>
          <a:p>
            <a:pPr algn="just" defTabSz="914267" eaLnBrk="0" hangingPunct="0"/>
            <a:r>
              <a:rPr lang="en-US" sz="3200" b="1" dirty="0">
                <a:latin typeface="Times New Roman" panose="02020603050405020304" pitchFamily="18" charset="0"/>
                <a:cs typeface="Times New Roman" panose="02020603050405020304" pitchFamily="18" charset="0"/>
              </a:rPr>
              <a:t>Syntax:</a:t>
            </a:r>
          </a:p>
          <a:p>
            <a:pPr algn="just" defTabSz="914267" eaLnBrk="0" hangingPunct="0"/>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ClassName</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ObjectName</a:t>
            </a:r>
            <a:r>
              <a:rPr lang="en-US" sz="3200" b="1"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xmlns="" val="13686999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2" y="8496300"/>
            <a:ext cx="138113" cy="259029"/>
          </a:xfrm>
          <a:prstGeom prst="rect">
            <a:avLst/>
          </a:prstGeom>
          <a:noFill/>
          <a:ln w="9525">
            <a:noFill/>
            <a:miter lim="800000"/>
            <a:headEnd/>
            <a:tailEnd/>
          </a:ln>
        </p:spPr>
        <p:txBody>
          <a:bodyPr lIns="0" tIns="12684" rIns="0" bIns="0">
            <a:spAutoFit/>
          </a:bodyPr>
          <a:lstStyle/>
          <a:p>
            <a:pPr marL="11112">
              <a:spcBef>
                <a:spcPts val="100"/>
              </a:spcBef>
            </a:pPr>
            <a:r>
              <a:rPr lang="en-US" sz="1600" dirty="0">
                <a:solidFill>
                  <a:srgbClr val="898989"/>
                </a:solidFill>
              </a:rPr>
              <a:t>1</a:t>
            </a:r>
            <a:endParaRPr lang="en-US" sz="1600" dirty="0"/>
          </a:p>
        </p:txBody>
      </p:sp>
      <p:grpSp>
        <p:nvGrpSpPr>
          <p:cNvPr id="2" name="object 5"/>
          <p:cNvGrpSpPr>
            <a:grpSpLocks/>
          </p:cNvGrpSpPr>
          <p:nvPr/>
        </p:nvGrpSpPr>
        <p:grpSpPr bwMode="auto">
          <a:xfrm>
            <a:off x="0" y="12701"/>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17</a:t>
            </a:fld>
            <a:endParaRPr lang="en-IN"/>
          </a:p>
        </p:txBody>
      </p:sp>
      <p:sp>
        <p:nvSpPr>
          <p:cNvPr id="3" name="TextBox 2"/>
          <p:cNvSpPr txBox="1"/>
          <p:nvPr/>
        </p:nvSpPr>
        <p:spPr>
          <a:xfrm>
            <a:off x="1022350" y="364134"/>
            <a:ext cx="14554200" cy="8094509"/>
          </a:xfrm>
          <a:prstGeom prst="rect">
            <a:avLst/>
          </a:prstGeom>
          <a:noFill/>
        </p:spPr>
        <p:txBody>
          <a:bodyPr wrap="square" lIns="91426" tIns="45713" rIns="91426" bIns="45713" rtlCol="0">
            <a:spAutoFit/>
          </a:bodyPr>
          <a:lstStyle/>
          <a:p>
            <a:pPr algn="just"/>
            <a:r>
              <a:rPr lang="en-US" sz="2600" b="1" dirty="0">
                <a:latin typeface="Times New Roman" panose="02020603050405020304" pitchFamily="18" charset="0"/>
                <a:cs typeface="Times New Roman" panose="02020603050405020304" pitchFamily="18" charset="0"/>
              </a:rPr>
              <a:t>DATA MEMBERS AND MEMBER FUNCTIONS</a:t>
            </a:r>
          </a:p>
          <a:p>
            <a:pPr algn="just"/>
            <a:endParaRPr lang="en-US" sz="2600" dirty="0">
              <a:latin typeface="Times New Roman" panose="02020603050405020304" pitchFamily="18" charset="0"/>
              <a:cs typeface="Times New Roman" panose="02020603050405020304" pitchFamily="18" charset="0"/>
            </a:endParaRPr>
          </a:p>
          <a:p>
            <a:pPr marL="457134" indent="-457134" algn="just">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The variables which are declared in any class by using any fundamental data types (like </a:t>
            </a:r>
            <a:r>
              <a:rPr lang="en-US" sz="2600" dirty="0" err="1">
                <a:latin typeface="Times New Roman" panose="02020603050405020304" pitchFamily="18" charset="0"/>
                <a:cs typeface="Times New Roman" panose="02020603050405020304" pitchFamily="18" charset="0"/>
              </a:rPr>
              <a:t>int</a:t>
            </a:r>
            <a:r>
              <a:rPr lang="en-US" sz="2600" dirty="0">
                <a:latin typeface="Times New Roman" panose="02020603050405020304" pitchFamily="18" charset="0"/>
                <a:cs typeface="Times New Roman" panose="02020603050405020304" pitchFamily="18" charset="0"/>
              </a:rPr>
              <a:t>, char, float </a:t>
            </a:r>
            <a:r>
              <a:rPr lang="en-US" sz="2600" dirty="0" err="1">
                <a:latin typeface="Times New Roman" panose="02020603050405020304" pitchFamily="18" charset="0"/>
                <a:cs typeface="Times New Roman" panose="02020603050405020304" pitchFamily="18" charset="0"/>
              </a:rPr>
              <a:t>etc</a:t>
            </a:r>
            <a:r>
              <a:rPr lang="en-US" sz="2600" dirty="0">
                <a:latin typeface="Times New Roman" panose="02020603050405020304" pitchFamily="18" charset="0"/>
                <a:cs typeface="Times New Roman" panose="02020603050405020304" pitchFamily="18" charset="0"/>
              </a:rPr>
              <a:t>) or derived data type (like class, structure, pointer etc.) are known as </a:t>
            </a:r>
            <a:r>
              <a:rPr lang="en-US" sz="2600" b="1" dirty="0">
                <a:latin typeface="Times New Roman" panose="02020603050405020304" pitchFamily="18" charset="0"/>
                <a:cs typeface="Times New Roman" panose="02020603050405020304" pitchFamily="18" charset="0"/>
              </a:rPr>
              <a:t>Data Members</a:t>
            </a:r>
            <a:r>
              <a:rPr lang="en-US" sz="2600" dirty="0">
                <a:latin typeface="Times New Roman" panose="02020603050405020304" pitchFamily="18" charset="0"/>
                <a:cs typeface="Times New Roman" panose="02020603050405020304" pitchFamily="18" charset="0"/>
              </a:rPr>
              <a:t>. And the functions which are declared either in private section or public section are known as </a:t>
            </a:r>
            <a:r>
              <a:rPr lang="en-US" sz="2600" b="1" dirty="0">
                <a:latin typeface="Times New Roman" panose="02020603050405020304" pitchFamily="18" charset="0"/>
                <a:cs typeface="Times New Roman" panose="02020603050405020304" pitchFamily="18" charset="0"/>
              </a:rPr>
              <a:t>Member functions</a:t>
            </a:r>
            <a:r>
              <a:rPr lang="en-US" sz="2600" dirty="0">
                <a:latin typeface="Times New Roman" panose="02020603050405020304" pitchFamily="18" charset="0"/>
                <a:cs typeface="Times New Roman" panose="02020603050405020304" pitchFamily="18" charset="0"/>
              </a:rPr>
              <a:t>.</a:t>
            </a:r>
          </a:p>
          <a:p>
            <a:pPr algn="just"/>
            <a:endParaRPr lang="en-US" sz="2600" dirty="0">
              <a:latin typeface="Times New Roman" panose="02020603050405020304" pitchFamily="18" charset="0"/>
              <a:cs typeface="Times New Roman" panose="02020603050405020304" pitchFamily="18" charset="0"/>
            </a:endParaRPr>
          </a:p>
          <a:p>
            <a:pPr algn="just"/>
            <a:r>
              <a:rPr lang="en-US" sz="2600" dirty="0">
                <a:latin typeface="Times New Roman" panose="02020603050405020304" pitchFamily="18" charset="0"/>
                <a:cs typeface="Times New Roman" panose="02020603050405020304" pitchFamily="18" charset="0"/>
              </a:rPr>
              <a:t>There are two </a:t>
            </a:r>
            <a:r>
              <a:rPr lang="en-US" sz="2600" b="1" dirty="0">
                <a:latin typeface="Times New Roman" panose="02020603050405020304" pitchFamily="18" charset="0"/>
                <a:cs typeface="Times New Roman" panose="02020603050405020304" pitchFamily="18" charset="0"/>
              </a:rPr>
              <a:t>types of data members/member functions in C++</a:t>
            </a:r>
            <a:r>
              <a:rPr lang="en-US" sz="2600" dirty="0">
                <a:latin typeface="Times New Roman" panose="02020603050405020304" pitchFamily="18" charset="0"/>
                <a:cs typeface="Times New Roman" panose="02020603050405020304" pitchFamily="18" charset="0"/>
              </a:rPr>
              <a:t>:</a:t>
            </a:r>
          </a:p>
          <a:p>
            <a:pPr algn="just"/>
            <a:r>
              <a:rPr lang="en-US" sz="2600" dirty="0">
                <a:latin typeface="Times New Roman" panose="02020603050405020304" pitchFamily="18" charset="0"/>
                <a:cs typeface="Times New Roman" panose="02020603050405020304" pitchFamily="18" charset="0"/>
              </a:rPr>
              <a:t>Private members</a:t>
            </a:r>
          </a:p>
          <a:p>
            <a:pPr algn="just"/>
            <a:r>
              <a:rPr lang="en-US" sz="2600" dirty="0">
                <a:latin typeface="Times New Roman" panose="02020603050405020304" pitchFamily="18" charset="0"/>
                <a:cs typeface="Times New Roman" panose="02020603050405020304" pitchFamily="18" charset="0"/>
              </a:rPr>
              <a:t>Public members</a:t>
            </a:r>
          </a:p>
          <a:p>
            <a:pPr algn="just"/>
            <a:endParaRPr lang="en-US" sz="2600" dirty="0">
              <a:latin typeface="Times New Roman" panose="02020603050405020304" pitchFamily="18" charset="0"/>
              <a:cs typeface="Times New Roman" panose="02020603050405020304" pitchFamily="18" charset="0"/>
            </a:endParaRPr>
          </a:p>
          <a:p>
            <a:pPr algn="just"/>
            <a:r>
              <a:rPr lang="en-US" sz="2600" dirty="0">
                <a:latin typeface="Times New Roman" panose="02020603050405020304" pitchFamily="18" charset="0"/>
                <a:cs typeface="Times New Roman" panose="02020603050405020304" pitchFamily="18" charset="0"/>
              </a:rPr>
              <a:t>1) Private members</a:t>
            </a:r>
          </a:p>
          <a:p>
            <a:pPr algn="just"/>
            <a:r>
              <a:rPr lang="en-US" sz="2600" dirty="0">
                <a:latin typeface="Times New Roman" panose="02020603050405020304" pitchFamily="18" charset="0"/>
                <a:cs typeface="Times New Roman" panose="02020603050405020304" pitchFamily="18" charset="0"/>
              </a:rPr>
              <a:t>The members which are declared in private section of the class (using private access modifier) are known as private members. Private members can also be accessible within the same class in which they are declared.</a:t>
            </a:r>
          </a:p>
          <a:p>
            <a:pPr algn="just"/>
            <a:endParaRPr lang="en-US" sz="2600" dirty="0">
              <a:latin typeface="Times New Roman" panose="02020603050405020304" pitchFamily="18" charset="0"/>
              <a:cs typeface="Times New Roman" panose="02020603050405020304" pitchFamily="18" charset="0"/>
            </a:endParaRPr>
          </a:p>
          <a:p>
            <a:pPr algn="just"/>
            <a:r>
              <a:rPr lang="en-US" sz="2600" dirty="0">
                <a:latin typeface="Times New Roman" panose="02020603050405020304" pitchFamily="18" charset="0"/>
                <a:cs typeface="Times New Roman" panose="02020603050405020304" pitchFamily="18" charset="0"/>
              </a:rPr>
              <a:t>2) Public members</a:t>
            </a:r>
          </a:p>
          <a:p>
            <a:pPr algn="just"/>
            <a:r>
              <a:rPr lang="en-US" sz="2600" dirty="0">
                <a:latin typeface="Times New Roman" panose="02020603050405020304" pitchFamily="18" charset="0"/>
                <a:cs typeface="Times New Roman" panose="02020603050405020304" pitchFamily="18" charset="0"/>
              </a:rPr>
              <a:t>The members which are declared in public section of the class (using public access modifier) are known as public members. Public members can access within the class and outside of the class by using the object name of the class in which they are declared.</a:t>
            </a:r>
          </a:p>
          <a:p>
            <a:pPr algn="just"/>
            <a:endParaRPr lang="en-US" sz="2600" dirty="0">
              <a:latin typeface="Times New Roman" panose="02020603050405020304" pitchFamily="18" charset="0"/>
              <a:cs typeface="Times New Roman" panose="02020603050405020304" pitchFamily="18" charset="0"/>
            </a:endParaRPr>
          </a:p>
          <a:p>
            <a:pPr algn="just"/>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871006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2" y="8496300"/>
            <a:ext cx="138113" cy="259029"/>
          </a:xfrm>
          <a:prstGeom prst="rect">
            <a:avLst/>
          </a:prstGeom>
          <a:noFill/>
          <a:ln w="9525">
            <a:noFill/>
            <a:miter lim="800000"/>
            <a:headEnd/>
            <a:tailEnd/>
          </a:ln>
        </p:spPr>
        <p:txBody>
          <a:bodyPr lIns="0" tIns="12684" rIns="0" bIns="0">
            <a:spAutoFit/>
          </a:bodyPr>
          <a:lstStyle/>
          <a:p>
            <a:pPr marL="11112">
              <a:spcBef>
                <a:spcPts val="100"/>
              </a:spcBef>
            </a:pPr>
            <a:r>
              <a:rPr lang="en-US" sz="1600" dirty="0">
                <a:solidFill>
                  <a:srgbClr val="898989"/>
                </a:solidFill>
              </a:rPr>
              <a:t>1</a:t>
            </a:r>
            <a:endParaRPr lang="en-US" sz="1600" dirty="0"/>
          </a:p>
        </p:txBody>
      </p:sp>
      <p:grpSp>
        <p:nvGrpSpPr>
          <p:cNvPr id="3"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18</a:t>
            </a:fld>
            <a:endParaRPr lang="en-IN"/>
          </a:p>
        </p:txBody>
      </p:sp>
      <p:sp>
        <p:nvSpPr>
          <p:cNvPr id="2" name="Rectangle 1"/>
          <p:cNvSpPr>
            <a:spLocks noChangeArrowheads="1"/>
          </p:cNvSpPr>
          <p:nvPr/>
        </p:nvSpPr>
        <p:spPr bwMode="auto">
          <a:xfrm>
            <a:off x="3232149" y="5167160"/>
            <a:ext cx="8753289" cy="323165"/>
          </a:xfrm>
          <a:prstGeom prst="rect">
            <a:avLst/>
          </a:prstGeom>
          <a:solidFill>
            <a:schemeClr val="bg1"/>
          </a:solidFill>
          <a:ln>
            <a:noFill/>
          </a:ln>
          <a:effectLst/>
        </p:spPr>
        <p:txBody>
          <a:bodyPr vert="horz" wrap="squar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267"/>
            <a:endParaRPr lang="en-US" sz="2100" dirty="0" smtClean="0"/>
          </a:p>
        </p:txBody>
      </p:sp>
      <p:pic>
        <p:nvPicPr>
          <p:cNvPr id="1026" name="Picture 2"/>
          <p:cNvPicPr>
            <a:picLocks noChangeAspect="1" noChangeArrowheads="1"/>
          </p:cNvPicPr>
          <p:nvPr/>
        </p:nvPicPr>
        <p:blipFill>
          <a:blip r:embed="rId3" cstate="print"/>
          <a:srcRect/>
          <a:stretch>
            <a:fillRect/>
          </a:stretch>
        </p:blipFill>
        <p:spPr bwMode="auto">
          <a:xfrm>
            <a:off x="956955" y="1016773"/>
            <a:ext cx="14663685" cy="6104396"/>
          </a:xfrm>
          <a:prstGeom prst="rect">
            <a:avLst/>
          </a:prstGeom>
          <a:noFill/>
          <a:ln w="9525">
            <a:noFill/>
            <a:miter lim="800000"/>
            <a:headEnd/>
            <a:tailEnd/>
          </a:ln>
        </p:spPr>
      </p:pic>
    </p:spTree>
    <p:extLst>
      <p:ext uri="{BB962C8B-B14F-4D97-AF65-F5344CB8AC3E}">
        <p14:creationId xmlns:p14="http://schemas.microsoft.com/office/powerpoint/2010/main" xmlns="" val="13686999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2" y="8496300"/>
            <a:ext cx="138113" cy="259029"/>
          </a:xfrm>
          <a:prstGeom prst="rect">
            <a:avLst/>
          </a:prstGeom>
          <a:noFill/>
          <a:ln w="9525">
            <a:noFill/>
            <a:miter lim="800000"/>
            <a:headEnd/>
            <a:tailEnd/>
          </a:ln>
        </p:spPr>
        <p:txBody>
          <a:bodyPr lIns="0" tIns="12684" rIns="0" bIns="0">
            <a:spAutoFit/>
          </a:bodyPr>
          <a:lstStyle/>
          <a:p>
            <a:pPr marL="11112">
              <a:spcBef>
                <a:spcPts val="100"/>
              </a:spcBef>
            </a:pPr>
            <a:r>
              <a:rPr lang="en-US" sz="1600" dirty="0">
                <a:solidFill>
                  <a:srgbClr val="898989"/>
                </a:solidFill>
              </a:rPr>
              <a:t>1</a:t>
            </a:r>
            <a:endParaRPr lang="en-US" sz="1600" dirty="0"/>
          </a:p>
        </p:txBody>
      </p:sp>
      <p:grpSp>
        <p:nvGrpSpPr>
          <p:cNvPr id="3"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19</a:t>
            </a:fld>
            <a:endParaRPr lang="en-IN"/>
          </a:p>
        </p:txBody>
      </p:sp>
      <p:pic>
        <p:nvPicPr>
          <p:cNvPr id="2" name="Picture 1"/>
          <p:cNvPicPr>
            <a:picLocks noChangeAspect="1"/>
          </p:cNvPicPr>
          <p:nvPr/>
        </p:nvPicPr>
        <p:blipFill>
          <a:blip r:embed="rId3" cstate="print"/>
          <a:stretch>
            <a:fillRect/>
          </a:stretch>
        </p:blipFill>
        <p:spPr>
          <a:xfrm>
            <a:off x="2012949" y="673101"/>
            <a:ext cx="12725401" cy="7301459"/>
          </a:xfrm>
          <a:prstGeom prst="rect">
            <a:avLst/>
          </a:prstGeom>
        </p:spPr>
      </p:pic>
    </p:spTree>
    <p:extLst>
      <p:ext uri="{BB962C8B-B14F-4D97-AF65-F5344CB8AC3E}">
        <p14:creationId xmlns:p14="http://schemas.microsoft.com/office/powerpoint/2010/main" xmlns="" val="2392874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4099" name="object 5"/>
          <p:cNvGrpSpPr>
            <a:grpSpLocks/>
          </p:cNvGrpSpPr>
          <p:nvPr/>
        </p:nvGrpSpPr>
        <p:grpSpPr bwMode="auto">
          <a:xfrm>
            <a:off x="0" y="0"/>
            <a:ext cx="16217900" cy="9118600"/>
            <a:chOff x="0" y="0"/>
            <a:chExt cx="16217900" cy="9118600"/>
          </a:xfrm>
        </p:grpSpPr>
        <p:sp>
          <p:nvSpPr>
            <p:cNvPr id="4103"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4104"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IN" dirty="0"/>
            </a:p>
            <a:p>
              <a:endParaRPr lang="en-US" dirty="0">
                <a:latin typeface="Calibri" pitchFamily="34" charset="0"/>
              </a:endParaRPr>
            </a:p>
          </p:txBody>
        </p:sp>
      </p:grpSp>
      <p:sp>
        <p:nvSpPr>
          <p:cNvPr id="4101" name="TextBox 12"/>
          <p:cNvSpPr txBox="1">
            <a:spLocks noChangeArrowheads="1"/>
          </p:cNvSpPr>
          <p:nvPr/>
        </p:nvSpPr>
        <p:spPr bwMode="auto">
          <a:xfrm>
            <a:off x="1250950" y="650081"/>
            <a:ext cx="14249400" cy="830263"/>
          </a:xfrm>
          <a:prstGeom prst="rect">
            <a:avLst/>
          </a:prstGeom>
          <a:noFill/>
          <a:ln w="9525">
            <a:noFill/>
            <a:miter lim="800000"/>
            <a:headEnd/>
            <a:tailEnd/>
          </a:ln>
        </p:spPr>
        <p:txBody>
          <a:bodyPr>
            <a:spAutoFit/>
          </a:bodyPr>
          <a:lstStyle/>
          <a:p>
            <a:r>
              <a:rPr lang="en-US" sz="4800" dirty="0" smtClean="0">
                <a:latin typeface="Times New Roman" panose="02020603050405020304" pitchFamily="18" charset="0"/>
                <a:cs typeface="Times New Roman" panose="02020603050405020304" pitchFamily="18" charset="0"/>
              </a:rPr>
              <a:t>VISION </a:t>
            </a:r>
            <a:r>
              <a:rPr lang="en-US" sz="4800" dirty="0">
                <a:latin typeface="Times New Roman" panose="02020603050405020304" pitchFamily="18" charset="0"/>
                <a:cs typeface="Times New Roman" panose="02020603050405020304" pitchFamily="18" charset="0"/>
              </a:rPr>
              <a:t>AND MISSION OF </a:t>
            </a:r>
            <a:r>
              <a:rPr lang="en-US" sz="4800" dirty="0" smtClean="0">
                <a:latin typeface="Times New Roman" panose="02020603050405020304" pitchFamily="18" charset="0"/>
                <a:cs typeface="Times New Roman" panose="02020603050405020304" pitchFamily="18" charset="0"/>
              </a:rPr>
              <a:t>INSTITUTE</a:t>
            </a:r>
            <a:endParaRPr lang="en-IN" sz="4800" dirty="0">
              <a:latin typeface="Times New Roman" panose="02020603050405020304" pitchFamily="18" charset="0"/>
              <a:cs typeface="Times New Roman" panose="02020603050405020304" pitchFamily="18" charset="0"/>
            </a:endParaRPr>
          </a:p>
        </p:txBody>
      </p:sp>
      <p:sp>
        <p:nvSpPr>
          <p:cNvPr id="11" name="Slide Number Placeholder 10"/>
          <p:cNvSpPr>
            <a:spLocks noGrp="1"/>
          </p:cNvSpPr>
          <p:nvPr>
            <p:ph type="sldNum" sz="quarter" idx="12"/>
          </p:nvPr>
        </p:nvSpPr>
        <p:spPr/>
        <p:txBody>
          <a:bodyPr/>
          <a:lstStyle/>
          <a:p>
            <a:pPr>
              <a:defRPr/>
            </a:pPr>
            <a:fld id="{1BB5D663-6BCF-42AE-B394-1863D8DE5BA1}" type="slidenum">
              <a:rPr lang="en-IN" smtClean="0"/>
              <a:pPr>
                <a:defRPr/>
              </a:pPr>
              <a:t>2</a:t>
            </a:fld>
            <a:endParaRPr lang="en-IN"/>
          </a:p>
        </p:txBody>
      </p:sp>
      <p:sp>
        <p:nvSpPr>
          <p:cNvPr id="9" name="Footer Placeholder 11"/>
          <p:cNvSpPr>
            <a:spLocks noGrp="1"/>
          </p:cNvSpPr>
          <p:nvPr>
            <p:ph type="ftr" sz="quarter" idx="10"/>
          </p:nvPr>
        </p:nvSpPr>
        <p:spPr>
          <a:xfrm>
            <a:off x="5513388" y="8610600"/>
            <a:ext cx="5191125" cy="584775"/>
          </a:xfrm>
        </p:spPr>
        <p:txBody>
          <a:bodyPr/>
          <a:lstStyle/>
          <a:p>
            <a:pPr>
              <a:defRPr/>
            </a:pPr>
            <a:r>
              <a:rPr lang="en-IN" dirty="0"/>
              <a:t>Priya Gupta(AP, IT) , JECRC, JAIPUR</a:t>
            </a:r>
          </a:p>
          <a:p>
            <a:pPr>
              <a:defRPr/>
            </a:pPr>
            <a:endParaRPr lang="en-IN" dirty="0"/>
          </a:p>
        </p:txBody>
      </p:sp>
      <p:sp>
        <p:nvSpPr>
          <p:cNvPr id="3" name="Rectangle 2"/>
          <p:cNvSpPr/>
          <p:nvPr/>
        </p:nvSpPr>
        <p:spPr>
          <a:xfrm>
            <a:off x="1297781" y="1906588"/>
            <a:ext cx="14155738" cy="6186309"/>
          </a:xfrm>
          <a:prstGeom prst="rect">
            <a:avLst/>
          </a:prstGeom>
        </p:spPr>
        <p:txBody>
          <a:bodyPr wrap="square">
            <a:spAutoFit/>
          </a:bodyPr>
          <a:lstStyle/>
          <a:p>
            <a:pPr algn="just">
              <a:lnSpc>
                <a:spcPct val="150000"/>
              </a:lnSpc>
            </a:pPr>
            <a:r>
              <a:rPr lang="en-US" sz="2400" b="1" dirty="0">
                <a:latin typeface="Times New Roman" panose="02020603050405020304" pitchFamily="18" charset="0"/>
                <a:cs typeface="Times New Roman" panose="02020603050405020304" pitchFamily="18" charset="0"/>
              </a:rPr>
              <a:t>Vision:</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To </a:t>
            </a:r>
            <a:r>
              <a:rPr lang="en-US" sz="2400" dirty="0">
                <a:latin typeface="Times New Roman" panose="02020603050405020304" pitchFamily="18" charset="0"/>
                <a:cs typeface="Times New Roman" panose="02020603050405020304" pitchFamily="18" charset="0"/>
              </a:rPr>
              <a:t>become renowned </a:t>
            </a:r>
            <a:r>
              <a:rPr lang="en-US" sz="2400" dirty="0" smtClean="0">
                <a:latin typeface="Times New Roman" panose="02020603050405020304" pitchFamily="18" charset="0"/>
                <a:cs typeface="Times New Roman" panose="02020603050405020304" pitchFamily="18" charset="0"/>
              </a:rPr>
              <a:t>Centre </a:t>
            </a:r>
            <a:r>
              <a:rPr lang="en-US" sz="2400" dirty="0">
                <a:latin typeface="Times New Roman" panose="02020603050405020304" pitchFamily="18" charset="0"/>
                <a:cs typeface="Times New Roman" panose="02020603050405020304" pitchFamily="18" charset="0"/>
              </a:rPr>
              <a:t>of outcome based learning and work towards </a:t>
            </a:r>
            <a:r>
              <a:rPr lang="en-US" sz="2400" dirty="0" smtClean="0">
                <a:latin typeface="Times New Roman" panose="02020603050405020304" pitchFamily="18" charset="0"/>
                <a:cs typeface="Times New Roman" panose="02020603050405020304" pitchFamily="18" charset="0"/>
              </a:rPr>
              <a:t>academic, professional</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cultural and </a:t>
            </a:r>
            <a:r>
              <a:rPr lang="en-US" sz="2400" dirty="0">
                <a:latin typeface="Times New Roman" panose="02020603050405020304" pitchFamily="18" charset="0"/>
                <a:cs typeface="Times New Roman" panose="02020603050405020304" pitchFamily="18" charset="0"/>
              </a:rPr>
              <a:t>social enrichments of the lives of individual and communities”</a:t>
            </a:r>
          </a:p>
          <a:p>
            <a:pPr algn="just">
              <a:lnSpc>
                <a:spcPct val="150000"/>
              </a:lnSpc>
            </a:pPr>
            <a:endParaRPr lang="en-US" sz="2400" dirty="0" smtClean="0">
              <a:latin typeface="Times New Roman" panose="02020603050405020304" pitchFamily="18" charset="0"/>
              <a:cs typeface="Times New Roman" panose="02020603050405020304" pitchFamily="18" charset="0"/>
            </a:endParaRPr>
          </a:p>
          <a:p>
            <a:pPr algn="just">
              <a:lnSpc>
                <a:spcPct val="150000"/>
              </a:lnSpc>
            </a:pPr>
            <a:r>
              <a:rPr lang="en-US" sz="2400" b="1" dirty="0" smtClean="0">
                <a:latin typeface="Times New Roman" panose="02020603050405020304" pitchFamily="18" charset="0"/>
                <a:cs typeface="Times New Roman" panose="02020603050405020304" pitchFamily="18" charset="0"/>
              </a:rPr>
              <a:t>Mission</a:t>
            </a:r>
            <a:r>
              <a:rPr lang="en-US" sz="2400" b="1" dirty="0">
                <a:latin typeface="Times New Roman" panose="02020603050405020304" pitchFamily="18" charset="0"/>
                <a:cs typeface="Times New Roman" panose="02020603050405020304" pitchFamily="18" charset="0"/>
              </a:rPr>
              <a:t>:</a:t>
            </a:r>
          </a:p>
          <a:p>
            <a:pPr algn="just">
              <a:lnSpc>
                <a:spcPct val="150000"/>
              </a:lnSpc>
            </a:pPr>
            <a:r>
              <a:rPr lang="en-US" sz="2400" dirty="0">
                <a:latin typeface="Times New Roman" panose="02020603050405020304" pitchFamily="18" charset="0"/>
                <a:cs typeface="Times New Roman" panose="02020603050405020304" pitchFamily="18" charset="0"/>
              </a:rPr>
              <a:t>1. Focus on evaluation of learning outcomes and motivate students to inculcate </a:t>
            </a:r>
            <a:r>
              <a:rPr lang="en-US" sz="2400" dirty="0" smtClean="0">
                <a:latin typeface="Times New Roman" panose="02020603050405020304" pitchFamily="18" charset="0"/>
                <a:cs typeface="Times New Roman" panose="02020603050405020304" pitchFamily="18" charset="0"/>
              </a:rPr>
              <a:t>research aptitude </a:t>
            </a:r>
            <a:r>
              <a:rPr lang="en-US" sz="2400" dirty="0">
                <a:latin typeface="Times New Roman" panose="02020603050405020304" pitchFamily="18" charset="0"/>
                <a:cs typeface="Times New Roman" panose="02020603050405020304" pitchFamily="18" charset="0"/>
              </a:rPr>
              <a:t>by project based learning.</a:t>
            </a:r>
          </a:p>
          <a:p>
            <a:pPr algn="just">
              <a:lnSpc>
                <a:spcPct val="150000"/>
              </a:lnSpc>
            </a:pPr>
            <a:r>
              <a:rPr lang="en-US" sz="2400" dirty="0">
                <a:latin typeface="Times New Roman" panose="02020603050405020304" pitchFamily="18" charset="0"/>
                <a:cs typeface="Times New Roman" panose="02020603050405020304" pitchFamily="18" charset="0"/>
              </a:rPr>
              <a:t>2. Identify areas of focus and provide platform to gain knowledge and solutions based </a:t>
            </a:r>
            <a:r>
              <a:rPr lang="en-US" sz="2400" dirty="0" smtClean="0">
                <a:latin typeface="Times New Roman" panose="02020603050405020304" pitchFamily="18" charset="0"/>
                <a:cs typeface="Times New Roman" panose="02020603050405020304" pitchFamily="18" charset="0"/>
              </a:rPr>
              <a:t>on informed </a:t>
            </a:r>
            <a:r>
              <a:rPr lang="en-US" sz="2400" dirty="0">
                <a:latin typeface="Times New Roman" panose="02020603050405020304" pitchFamily="18" charset="0"/>
                <a:cs typeface="Times New Roman" panose="02020603050405020304" pitchFamily="18" charset="0"/>
              </a:rPr>
              <a:t>perception of Indian, regional and global needs.</a:t>
            </a:r>
          </a:p>
          <a:p>
            <a:pPr algn="just">
              <a:lnSpc>
                <a:spcPct val="150000"/>
              </a:lnSpc>
            </a:pPr>
            <a:r>
              <a:rPr lang="en-US" sz="2400" dirty="0">
                <a:latin typeface="Times New Roman" panose="02020603050405020304" pitchFamily="18" charset="0"/>
                <a:cs typeface="Times New Roman" panose="02020603050405020304" pitchFamily="18" charset="0"/>
              </a:rPr>
              <a:t>3. Offer opportunities for interaction between academia and industry.</a:t>
            </a:r>
          </a:p>
          <a:p>
            <a:pPr algn="just">
              <a:lnSpc>
                <a:spcPct val="150000"/>
              </a:lnSpc>
            </a:pPr>
            <a:r>
              <a:rPr lang="en-US" sz="2400" dirty="0">
                <a:latin typeface="Times New Roman" panose="02020603050405020304" pitchFamily="18" charset="0"/>
                <a:cs typeface="Times New Roman" panose="02020603050405020304" pitchFamily="18" charset="0"/>
              </a:rPr>
              <a:t>4. Develop human potential to its fullest extent so that intellectually capable </a:t>
            </a:r>
            <a:r>
              <a:rPr lang="en-US" sz="2400" dirty="0" smtClean="0">
                <a:latin typeface="Times New Roman" panose="02020603050405020304" pitchFamily="18" charset="0"/>
                <a:cs typeface="Times New Roman" panose="02020603050405020304" pitchFamily="18" charset="0"/>
              </a:rPr>
              <a:t>and imaginatively </a:t>
            </a:r>
            <a:r>
              <a:rPr lang="en-US" sz="2400" dirty="0">
                <a:latin typeface="Times New Roman" panose="02020603050405020304" pitchFamily="18" charset="0"/>
                <a:cs typeface="Times New Roman" panose="02020603050405020304" pitchFamily="18" charset="0"/>
              </a:rPr>
              <a:t>gifted leaders can emerge in a range of professions.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2" y="8496300"/>
            <a:ext cx="138113" cy="259029"/>
          </a:xfrm>
          <a:prstGeom prst="rect">
            <a:avLst/>
          </a:prstGeom>
          <a:noFill/>
          <a:ln w="9525">
            <a:noFill/>
            <a:miter lim="800000"/>
            <a:headEnd/>
            <a:tailEnd/>
          </a:ln>
        </p:spPr>
        <p:txBody>
          <a:bodyPr lIns="0" tIns="12684" rIns="0" bIns="0">
            <a:spAutoFit/>
          </a:bodyPr>
          <a:lstStyle/>
          <a:p>
            <a:pPr marL="11112">
              <a:spcBef>
                <a:spcPts val="100"/>
              </a:spcBef>
            </a:pPr>
            <a:r>
              <a:rPr lang="en-US" sz="1600" dirty="0">
                <a:solidFill>
                  <a:srgbClr val="898989"/>
                </a:solidFill>
              </a:rPr>
              <a:t>1</a:t>
            </a:r>
            <a:endParaRPr lang="en-US" sz="1600" dirty="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20</a:t>
            </a:fld>
            <a:endParaRPr lang="en-IN"/>
          </a:p>
        </p:txBody>
      </p:sp>
      <p:sp>
        <p:nvSpPr>
          <p:cNvPr id="3" name="TextBox 2"/>
          <p:cNvSpPr txBox="1"/>
          <p:nvPr/>
        </p:nvSpPr>
        <p:spPr>
          <a:xfrm>
            <a:off x="1212384" y="250822"/>
            <a:ext cx="14559418" cy="8379203"/>
          </a:xfrm>
          <a:prstGeom prst="rect">
            <a:avLst/>
          </a:prstGeom>
          <a:noFill/>
        </p:spPr>
        <p:txBody>
          <a:bodyPr wrap="square" lIns="91426" tIns="45713" rIns="91426" bIns="45713" rtlCol="0">
            <a:spAutoFit/>
          </a:bodyPr>
          <a:lstStyle/>
          <a:p>
            <a:pPr>
              <a:lnSpc>
                <a:spcPct val="150000"/>
              </a:lnSpc>
            </a:pPr>
            <a:r>
              <a:rPr lang="en-US" sz="4700" b="1" dirty="0">
                <a:latin typeface="Times New Roman" panose="02020603050405020304" pitchFamily="18" charset="0"/>
                <a:cs typeface="Times New Roman" panose="02020603050405020304" pitchFamily="18" charset="0"/>
              </a:rPr>
              <a:t>ACCESS SPECIFIER</a:t>
            </a:r>
          </a:p>
          <a:p>
            <a:pPr>
              <a:lnSpc>
                <a:spcPct val="150000"/>
              </a:lnSpc>
            </a:pPr>
            <a:endParaRPr lang="en-US" sz="2400" dirty="0">
              <a:latin typeface="Times New Roman" panose="02020603050405020304" pitchFamily="18" charset="0"/>
              <a:cs typeface="Times New Roman" panose="02020603050405020304" pitchFamily="18" charset="0"/>
            </a:endParaRPr>
          </a:p>
          <a:p>
            <a:pPr marL="342849" indent="-342849">
              <a:lnSpc>
                <a:spcPct val="150000"/>
              </a:lnSpc>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Access specifiers define how the members (attributes and methods) of a class can be accessed.</a:t>
            </a:r>
          </a:p>
          <a:p>
            <a:pPr marL="342849" indent="-342849">
              <a:lnSpc>
                <a:spcPct val="150000"/>
              </a:lnSpc>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It define the accessibility or visibility level of class members.</a:t>
            </a:r>
          </a:p>
          <a:p>
            <a:pPr marL="342849" indent="-342849">
              <a:lnSpc>
                <a:spcPct val="150000"/>
              </a:lnSpc>
            </a:pPr>
            <a:endParaRPr lang="en-US" sz="3200" dirty="0">
              <a:latin typeface="Times New Roman" panose="02020603050405020304" pitchFamily="18" charset="0"/>
              <a:cs typeface="Times New Roman" panose="02020603050405020304" pitchFamily="18" charset="0"/>
            </a:endParaRPr>
          </a:p>
          <a:p>
            <a:pPr marL="342849" indent="-342849">
              <a:lnSpc>
                <a:spcPct val="150000"/>
              </a:lnSpc>
              <a:buFont typeface="Arial" panose="020B0604020202020204" pitchFamily="34" charset="0"/>
              <a:buChar char="•"/>
            </a:pPr>
            <a:r>
              <a:rPr lang="en-US" sz="3200" b="1" dirty="0" smtClean="0">
                <a:latin typeface="Times New Roman" panose="02020603050405020304" pitchFamily="18" charset="0"/>
                <a:cs typeface="Times New Roman" panose="02020603050405020304" pitchFamily="18" charset="0"/>
              </a:rPr>
              <a:t>Types Of ACCESS SPECIFIER</a:t>
            </a:r>
            <a:endParaRPr lang="en-US" sz="3200" b="1" dirty="0">
              <a:latin typeface="Times New Roman" panose="02020603050405020304" pitchFamily="18" charset="0"/>
              <a:cs typeface="Times New Roman" panose="02020603050405020304" pitchFamily="18" charset="0"/>
            </a:endParaRPr>
          </a:p>
          <a:p>
            <a:pPr marL="912679" lvl="1" indent="-457134">
              <a:lnSpc>
                <a:spcPct val="150000"/>
              </a:lnSpc>
              <a:buFont typeface="+mj-lt"/>
              <a:buAutoNum type="arabicParenR"/>
            </a:pPr>
            <a:r>
              <a:rPr lang="en-US" sz="3200" dirty="0">
                <a:latin typeface="Times New Roman" panose="02020603050405020304" pitchFamily="18" charset="0"/>
                <a:cs typeface="Times New Roman" panose="02020603050405020304" pitchFamily="18" charset="0"/>
              </a:rPr>
              <a:t>private access specifier</a:t>
            </a:r>
          </a:p>
          <a:p>
            <a:pPr marL="912679" lvl="1" indent="-457134">
              <a:lnSpc>
                <a:spcPct val="150000"/>
              </a:lnSpc>
              <a:buFont typeface="+mj-lt"/>
              <a:buAutoNum type="arabicParenR"/>
            </a:pPr>
            <a:r>
              <a:rPr lang="en-US" sz="3200" dirty="0">
                <a:latin typeface="Times New Roman" panose="02020603050405020304" pitchFamily="18" charset="0"/>
                <a:cs typeface="Times New Roman" panose="02020603050405020304" pitchFamily="18" charset="0"/>
              </a:rPr>
              <a:t>protected access specifier</a:t>
            </a:r>
          </a:p>
          <a:p>
            <a:pPr marL="912679" lvl="1" indent="-457134">
              <a:lnSpc>
                <a:spcPct val="150000"/>
              </a:lnSpc>
              <a:buFont typeface="+mj-lt"/>
              <a:buAutoNum type="arabicParenR"/>
            </a:pPr>
            <a:r>
              <a:rPr lang="en-US" sz="3200" dirty="0">
                <a:latin typeface="Times New Roman" panose="02020603050405020304" pitchFamily="18" charset="0"/>
                <a:cs typeface="Times New Roman" panose="02020603050405020304" pitchFamily="18" charset="0"/>
              </a:rPr>
              <a:t>public access specifier</a:t>
            </a:r>
          </a:p>
          <a:p>
            <a:pPr marL="342849" indent="-342849">
              <a:lnSpc>
                <a:spcPct val="150000"/>
              </a:lnSpc>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942449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2" y="8496300"/>
            <a:ext cx="138113" cy="259029"/>
          </a:xfrm>
          <a:prstGeom prst="rect">
            <a:avLst/>
          </a:prstGeom>
          <a:noFill/>
          <a:ln w="9525">
            <a:noFill/>
            <a:miter lim="800000"/>
            <a:headEnd/>
            <a:tailEnd/>
          </a:ln>
        </p:spPr>
        <p:txBody>
          <a:bodyPr lIns="0" tIns="12684" rIns="0" bIns="0">
            <a:spAutoFit/>
          </a:bodyPr>
          <a:lstStyle/>
          <a:p>
            <a:pPr marL="11112">
              <a:spcBef>
                <a:spcPts val="100"/>
              </a:spcBef>
            </a:pPr>
            <a:r>
              <a:rPr lang="en-US" sz="1600" dirty="0">
                <a:solidFill>
                  <a:srgbClr val="898989"/>
                </a:solidFill>
              </a:rPr>
              <a:t>1</a:t>
            </a:r>
            <a:endParaRPr lang="en-US" sz="1600" dirty="0"/>
          </a:p>
        </p:txBody>
      </p:sp>
      <p:grpSp>
        <p:nvGrpSpPr>
          <p:cNvPr id="3"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21</a:t>
            </a:fld>
            <a:endParaRPr lang="en-IN"/>
          </a:p>
        </p:txBody>
      </p:sp>
      <p:sp>
        <p:nvSpPr>
          <p:cNvPr id="2" name="TextBox 1"/>
          <p:cNvSpPr txBox="1"/>
          <p:nvPr/>
        </p:nvSpPr>
        <p:spPr>
          <a:xfrm>
            <a:off x="1595527" y="447266"/>
            <a:ext cx="13793132" cy="9694948"/>
          </a:xfrm>
          <a:prstGeom prst="rect">
            <a:avLst/>
          </a:prstGeom>
          <a:noFill/>
        </p:spPr>
        <p:txBody>
          <a:bodyPr wrap="square" lIns="91426" tIns="45713" rIns="91426" bIns="45713" rtlCol="0">
            <a:spAutoFit/>
          </a:bodyPr>
          <a:lstStyle/>
          <a:p>
            <a:pPr marL="514275" lvl="1" indent="-514275" algn="just">
              <a:lnSpc>
                <a:spcPct val="150000"/>
              </a:lnSpc>
              <a:buAutoNum type="arabicParenR"/>
            </a:pPr>
            <a:r>
              <a:rPr lang="en-US" sz="3200" b="1" dirty="0">
                <a:latin typeface="Times New Roman" panose="02020603050405020304" pitchFamily="18" charset="0"/>
                <a:cs typeface="Times New Roman" panose="02020603050405020304" pitchFamily="18" charset="0"/>
              </a:rPr>
              <a:t>Private access specifier</a:t>
            </a:r>
          </a:p>
          <a:p>
            <a:pPr marL="342849" indent="-342849" algn="just">
              <a:lnSpc>
                <a:spcPct val="150000"/>
              </a:lnSpc>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The members declared as private are only visible to the members of the class or we cay say that inside the boundaries of the class.</a:t>
            </a:r>
            <a:endParaRPr lang="en-US" sz="3200" dirty="0">
              <a:latin typeface="Times New Roman" panose="02020603050405020304" pitchFamily="18" charset="0"/>
              <a:cs typeface="Times New Roman" panose="02020603050405020304" pitchFamily="18" charset="0"/>
            </a:endParaRPr>
          </a:p>
          <a:p>
            <a:pPr marL="342849" indent="-342849" algn="just">
              <a:lnSpc>
                <a:spcPct val="150000"/>
              </a:lnSpc>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a:p>
            <a:pPr marL="0" lvl="1" algn="just">
              <a:lnSpc>
                <a:spcPct val="150000"/>
              </a:lnSpc>
            </a:pPr>
            <a:r>
              <a:rPr lang="en-US" sz="3200" dirty="0">
                <a:latin typeface="Times New Roman" panose="02020603050405020304" pitchFamily="18" charset="0"/>
                <a:cs typeface="Times New Roman" panose="02020603050405020304" pitchFamily="18" charset="0"/>
              </a:rPr>
              <a:t>2) </a:t>
            </a:r>
            <a:r>
              <a:rPr lang="en-US" sz="3200" b="1" dirty="0">
                <a:latin typeface="Times New Roman" panose="02020603050405020304" pitchFamily="18" charset="0"/>
                <a:cs typeface="Times New Roman" panose="02020603050405020304" pitchFamily="18" charset="0"/>
              </a:rPr>
              <a:t>Protected access specifier</a:t>
            </a:r>
          </a:p>
          <a:p>
            <a:pPr marL="342849" indent="-342849" algn="just">
              <a:lnSpc>
                <a:spcPct val="150000"/>
              </a:lnSpc>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The members declared as protected are accessible within the class as well as by the members of derived class.</a:t>
            </a:r>
            <a:endParaRPr lang="en-US" sz="3200" dirty="0">
              <a:latin typeface="Times New Roman" panose="02020603050405020304" pitchFamily="18" charset="0"/>
              <a:cs typeface="Times New Roman" panose="02020603050405020304" pitchFamily="18" charset="0"/>
            </a:endParaRPr>
          </a:p>
          <a:p>
            <a:pPr marL="342849" indent="-342849" algn="just">
              <a:lnSpc>
                <a:spcPct val="150000"/>
              </a:lnSpc>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a:p>
            <a:pPr marL="0" lvl="1" algn="just">
              <a:lnSpc>
                <a:spcPct val="150000"/>
              </a:lnSpc>
            </a:pPr>
            <a:r>
              <a:rPr lang="en-US" sz="3200" dirty="0">
                <a:latin typeface="Times New Roman" panose="02020603050405020304" pitchFamily="18" charset="0"/>
                <a:cs typeface="Times New Roman" panose="02020603050405020304" pitchFamily="18" charset="0"/>
              </a:rPr>
              <a:t>3) </a:t>
            </a:r>
            <a:r>
              <a:rPr lang="en-US" sz="3200" b="1" dirty="0">
                <a:latin typeface="Times New Roman" panose="02020603050405020304" pitchFamily="18" charset="0"/>
                <a:cs typeface="Times New Roman" panose="02020603050405020304" pitchFamily="18" charset="0"/>
              </a:rPr>
              <a:t>Public access specifier</a:t>
            </a:r>
          </a:p>
          <a:p>
            <a:pPr algn="just">
              <a:lnSpc>
                <a:spcPct val="150000"/>
              </a:lnSpc>
              <a:buFont typeface="Arial" pitchFamily="34" charset="0"/>
              <a:buChar char="•"/>
            </a:pPr>
            <a:r>
              <a:rPr lang="en-US" sz="3200" dirty="0" smtClean="0">
                <a:latin typeface="Times New Roman" panose="02020603050405020304" pitchFamily="18" charset="0"/>
                <a:cs typeface="Times New Roman" panose="02020603050405020304" pitchFamily="18" charset="0"/>
              </a:rPr>
              <a:t> The members declared under the access specifier public are accessible inside the class, in derived class and outside the class by object’s of the class</a:t>
            </a:r>
            <a:endParaRPr lang="en-US" sz="3200" dirty="0">
              <a:latin typeface="Times New Roman" panose="02020603050405020304" pitchFamily="18" charset="0"/>
              <a:cs typeface="Times New Roman" panose="02020603050405020304" pitchFamily="18" charset="0"/>
            </a:endParaRPr>
          </a:p>
          <a:p>
            <a:pPr algn="just">
              <a:lnSpc>
                <a:spcPct val="150000"/>
              </a:lnSpc>
            </a:pPr>
            <a:endParaRPr lang="en-US" sz="3200" dirty="0">
              <a:latin typeface="Times New Roman" panose="02020603050405020304" pitchFamily="18" charset="0"/>
              <a:cs typeface="Times New Roman" panose="02020603050405020304" pitchFamily="18" charset="0"/>
            </a:endParaRPr>
          </a:p>
          <a:p>
            <a:pPr algn="just">
              <a:lnSpc>
                <a:spcPct val="150000"/>
              </a:lnSpc>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34157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2" y="8496300"/>
            <a:ext cx="138113" cy="259029"/>
          </a:xfrm>
          <a:prstGeom prst="rect">
            <a:avLst/>
          </a:prstGeom>
          <a:noFill/>
          <a:ln w="9525">
            <a:noFill/>
            <a:miter lim="800000"/>
            <a:headEnd/>
            <a:tailEnd/>
          </a:ln>
        </p:spPr>
        <p:txBody>
          <a:bodyPr lIns="0" tIns="12684" rIns="0" bIns="0">
            <a:spAutoFit/>
          </a:bodyPr>
          <a:lstStyle/>
          <a:p>
            <a:pPr marL="11112">
              <a:spcBef>
                <a:spcPts val="100"/>
              </a:spcBef>
            </a:pPr>
            <a:r>
              <a:rPr lang="en-US" sz="1600" dirty="0">
                <a:solidFill>
                  <a:srgbClr val="898989"/>
                </a:solidFill>
              </a:rPr>
              <a:t>1</a:t>
            </a:r>
            <a:endParaRPr lang="en-US" sz="1600" dirty="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22</a:t>
            </a:fld>
            <a:endParaRPr lang="en-IN"/>
          </a:p>
        </p:txBody>
      </p:sp>
      <p:sp>
        <p:nvSpPr>
          <p:cNvPr id="9" name="Rectangle 8"/>
          <p:cNvSpPr>
            <a:spLocks noChangeArrowheads="1"/>
          </p:cNvSpPr>
          <p:nvPr/>
        </p:nvSpPr>
        <p:spPr bwMode="auto">
          <a:xfrm>
            <a:off x="573813" y="366553"/>
            <a:ext cx="15644087" cy="1554258"/>
          </a:xfrm>
          <a:prstGeom prst="rect">
            <a:avLst/>
          </a:prstGeom>
          <a:solidFill>
            <a:schemeClr val="bg1"/>
          </a:solidFill>
          <a:ln>
            <a:noFill/>
          </a:ln>
          <a:effectLst/>
        </p:spPr>
        <p:txBody>
          <a:bodyPr vert="horz" wrap="square" lIns="91426" tIns="45713" rIns="91426" bIns="45713" numCol="1" anchor="ctr" anchorCtr="0" compatLnSpc="1">
            <a:prstTxWarp prst="textNoShape">
              <a:avLst/>
            </a:prstTxWarp>
            <a:spAutoFit/>
          </a:bodyPr>
          <a:lstStyle/>
          <a:p>
            <a:pPr algn="just" defTabSz="914267" eaLnBrk="0" hangingPunct="0"/>
            <a:r>
              <a:rPr lang="en-US" dirty="0">
                <a:solidFill>
                  <a:srgbClr val="000000"/>
                </a:solidFill>
                <a:latin typeface="Times New Roman" panose="02020603050405020304" pitchFamily="18" charset="0"/>
                <a:cs typeface="Times New Roman" panose="02020603050405020304" pitchFamily="18" charset="0"/>
              </a:rPr>
              <a:t>In C++, there are three access specifiers:</a:t>
            </a:r>
            <a:endParaRPr lang="en-US" dirty="0">
              <a:latin typeface="Times New Roman" panose="02020603050405020304" pitchFamily="18" charset="0"/>
              <a:cs typeface="Times New Roman" panose="02020603050405020304" pitchFamily="18" charset="0"/>
            </a:endParaRPr>
          </a:p>
          <a:p>
            <a:pPr algn="just" defTabSz="914267" eaLnBrk="0" hangingPunct="0">
              <a:buFontTx/>
              <a:buChar char="•"/>
            </a:pPr>
            <a:r>
              <a:rPr lang="en-US" dirty="0">
                <a:solidFill>
                  <a:srgbClr val="DC143C"/>
                </a:solidFill>
                <a:latin typeface="Times New Roman" panose="02020603050405020304" pitchFamily="18" charset="0"/>
                <a:cs typeface="Times New Roman" panose="02020603050405020304" pitchFamily="18" charset="0"/>
              </a:rPr>
              <a:t> public</a:t>
            </a:r>
            <a:r>
              <a:rPr lang="en-US" dirty="0">
                <a:solidFill>
                  <a:srgbClr val="000000"/>
                </a:solidFill>
                <a:latin typeface="Times New Roman" panose="02020603050405020304" pitchFamily="18" charset="0"/>
                <a:cs typeface="Times New Roman" panose="02020603050405020304" pitchFamily="18" charset="0"/>
              </a:rPr>
              <a:t> - members are accessible from outside the class</a:t>
            </a:r>
          </a:p>
          <a:p>
            <a:pPr algn="just" defTabSz="914267" eaLnBrk="0" hangingPunct="0">
              <a:buFontTx/>
              <a:buChar char="•"/>
            </a:pPr>
            <a:r>
              <a:rPr lang="en-US" dirty="0">
                <a:solidFill>
                  <a:srgbClr val="DC143C"/>
                </a:solidFill>
                <a:latin typeface="Times New Roman" panose="02020603050405020304" pitchFamily="18" charset="0"/>
                <a:cs typeface="Times New Roman" panose="02020603050405020304" pitchFamily="18" charset="0"/>
              </a:rPr>
              <a:t> private</a:t>
            </a:r>
            <a:r>
              <a:rPr lang="en-US" dirty="0">
                <a:solidFill>
                  <a:srgbClr val="000000"/>
                </a:solidFill>
                <a:latin typeface="Times New Roman" panose="02020603050405020304" pitchFamily="18" charset="0"/>
                <a:cs typeface="Times New Roman" panose="02020603050405020304" pitchFamily="18" charset="0"/>
              </a:rPr>
              <a:t> - members cannot be accessed (or viewed) from outside the class</a:t>
            </a:r>
          </a:p>
          <a:p>
            <a:pPr algn="just" defTabSz="914267" eaLnBrk="0" hangingPunct="0">
              <a:buFontTx/>
              <a:buChar char="•"/>
            </a:pPr>
            <a:r>
              <a:rPr lang="en-US" dirty="0">
                <a:solidFill>
                  <a:srgbClr val="DC143C"/>
                </a:solidFill>
                <a:latin typeface="Times New Roman" panose="02020603050405020304" pitchFamily="18" charset="0"/>
                <a:cs typeface="Times New Roman" panose="02020603050405020304" pitchFamily="18" charset="0"/>
              </a:rPr>
              <a:t> protected</a:t>
            </a:r>
            <a:r>
              <a:rPr lang="en-US" dirty="0">
                <a:solidFill>
                  <a:srgbClr val="000000"/>
                </a:solidFill>
                <a:latin typeface="Times New Roman" panose="02020603050405020304" pitchFamily="18" charset="0"/>
                <a:cs typeface="Times New Roman" panose="02020603050405020304" pitchFamily="18" charset="0"/>
              </a:rPr>
              <a:t> - members cannot be accessed from outside the class, however, they can be accessed in inherited classes.</a:t>
            </a:r>
          </a:p>
          <a:p>
            <a:pPr algn="just" defTabSz="914267" eaLnBrk="0" hangingPunct="0"/>
            <a:endParaRPr lang="en-US" dirty="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3" cstate="print"/>
          <a:stretch>
            <a:fillRect/>
          </a:stretch>
        </p:blipFill>
        <p:spPr>
          <a:xfrm>
            <a:off x="1212384" y="2170860"/>
            <a:ext cx="14303989" cy="6276228"/>
          </a:xfrm>
          <a:prstGeom prst="rect">
            <a:avLst/>
          </a:prstGeom>
        </p:spPr>
      </p:pic>
    </p:spTree>
    <p:extLst>
      <p:ext uri="{BB962C8B-B14F-4D97-AF65-F5344CB8AC3E}">
        <p14:creationId xmlns:p14="http://schemas.microsoft.com/office/powerpoint/2010/main" xmlns="" val="4139829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5123" name="object 5"/>
          <p:cNvGrpSpPr>
            <a:grpSpLocks/>
          </p:cNvGrpSpPr>
          <p:nvPr/>
        </p:nvGrpSpPr>
        <p:grpSpPr bwMode="auto">
          <a:xfrm>
            <a:off x="0" y="0"/>
            <a:ext cx="16217900" cy="91186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5125" name="TextBox 12"/>
          <p:cNvSpPr txBox="1">
            <a:spLocks noChangeArrowheads="1"/>
          </p:cNvSpPr>
          <p:nvPr/>
        </p:nvSpPr>
        <p:spPr bwMode="auto">
          <a:xfrm>
            <a:off x="1157288" y="229711"/>
            <a:ext cx="14249400" cy="830263"/>
          </a:xfrm>
          <a:prstGeom prst="rect">
            <a:avLst/>
          </a:prstGeom>
          <a:noFill/>
          <a:ln w="9525">
            <a:noFill/>
            <a:miter lim="800000"/>
            <a:headEnd/>
            <a:tailEnd/>
          </a:ln>
        </p:spPr>
        <p:txBody>
          <a:bodyPr>
            <a:spAutoFit/>
          </a:bodyPr>
          <a:lstStyle/>
          <a:p>
            <a:r>
              <a:rPr lang="en-US" sz="4800" dirty="0" smtClean="0">
                <a:latin typeface="Times New Roman" panose="02020603050405020304" pitchFamily="18" charset="0"/>
                <a:cs typeface="Times New Roman" panose="02020603050405020304" pitchFamily="18" charset="0"/>
              </a:rPr>
              <a:t>VISION </a:t>
            </a:r>
            <a:r>
              <a:rPr lang="en-US" sz="4800" dirty="0">
                <a:latin typeface="Times New Roman" panose="02020603050405020304" pitchFamily="18" charset="0"/>
                <a:cs typeface="Times New Roman" panose="02020603050405020304" pitchFamily="18" charset="0"/>
              </a:rPr>
              <a:t>AND MISSION OF DEPARTMENT</a:t>
            </a:r>
            <a:endParaRPr lang="en-IN" sz="4800" dirty="0">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pPr>
              <a:defRPr/>
            </a:pPr>
            <a:fld id="{87369A1E-A026-4799-8593-3B0600F71384}" type="slidenum">
              <a:rPr lang="en-IN" smtClean="0"/>
              <a:pPr>
                <a:defRPr/>
              </a:pPr>
              <a:t>3</a:t>
            </a:fld>
            <a:endParaRPr lang="en-IN"/>
          </a:p>
        </p:txBody>
      </p:sp>
      <p:sp>
        <p:nvSpPr>
          <p:cNvPr id="9" name="Footer Placeholder 11"/>
          <p:cNvSpPr>
            <a:spLocks noGrp="1"/>
          </p:cNvSpPr>
          <p:nvPr>
            <p:ph type="ftr" sz="quarter" idx="10"/>
          </p:nvPr>
        </p:nvSpPr>
        <p:spPr>
          <a:xfrm>
            <a:off x="5518150" y="8597900"/>
            <a:ext cx="5191125" cy="292100"/>
          </a:xfrm>
        </p:spPr>
        <p:txBody>
          <a:bodyPr/>
          <a:lstStyle/>
          <a:p>
            <a:pPr>
              <a:defRPr/>
            </a:pPr>
            <a:r>
              <a:rPr lang="en-IN" dirty="0"/>
              <a:t>Priya Gupta(AP, IT) , JECRC, JAIPUR</a:t>
            </a:r>
          </a:p>
        </p:txBody>
      </p:sp>
      <p:sp>
        <p:nvSpPr>
          <p:cNvPr id="2" name="Rectangle 1"/>
          <p:cNvSpPr/>
          <p:nvPr/>
        </p:nvSpPr>
        <p:spPr>
          <a:xfrm>
            <a:off x="760412" y="1289685"/>
            <a:ext cx="14706600" cy="8806706"/>
          </a:xfrm>
          <a:prstGeom prst="rect">
            <a:avLst/>
          </a:prstGeom>
        </p:spPr>
        <p:txBody>
          <a:bodyPr wrap="square">
            <a:spAutoFit/>
          </a:bodyPr>
          <a:lstStyle/>
          <a:p>
            <a:pPr marL="457200" marR="12700" algn="just" hangingPunct="0">
              <a:lnSpc>
                <a:spcPct val="150000"/>
              </a:lnSpc>
              <a:spcBef>
                <a:spcPts val="0"/>
              </a:spcBef>
              <a:spcAft>
                <a:spcPts val="0"/>
              </a:spcAft>
            </a:pPr>
            <a:r>
              <a:rPr lang="en-US" sz="2600" b="1" dirty="0" smtClean="0">
                <a:latin typeface="Times New Roman" panose="02020603050405020304" pitchFamily="18" charset="0"/>
                <a:ea typeface="Calibri" panose="020F0502020204030204" pitchFamily="34" charset="0"/>
                <a:cs typeface="Mangal" panose="02040503050203030202" pitchFamily="18" charset="0"/>
              </a:rPr>
              <a:t>VISION</a:t>
            </a:r>
          </a:p>
          <a:p>
            <a:pPr marL="457200" marR="12700" algn="just" hangingPunct="0">
              <a:lnSpc>
                <a:spcPct val="150000"/>
              </a:lnSpc>
              <a:spcBef>
                <a:spcPts val="0"/>
              </a:spcBef>
              <a:spcAft>
                <a:spcPts val="0"/>
              </a:spcAft>
            </a:pPr>
            <a:r>
              <a:rPr lang="en-US" sz="2600" dirty="0" smtClean="0">
                <a:latin typeface="Times New Roman" panose="02020603050405020304" pitchFamily="18" charset="0"/>
                <a:ea typeface="Calibri" panose="020F0502020204030204" pitchFamily="34" charset="0"/>
                <a:cs typeface="Mangal" panose="02040503050203030202" pitchFamily="18" charset="0"/>
              </a:rPr>
              <a:t>“The </a:t>
            </a:r>
            <a:r>
              <a:rPr lang="en-US" sz="2600" dirty="0">
                <a:latin typeface="Times New Roman" panose="02020603050405020304" pitchFamily="18" charset="0"/>
                <a:ea typeface="Calibri" panose="020F0502020204030204" pitchFamily="34" charset="0"/>
                <a:cs typeface="Mangal" panose="02040503050203030202" pitchFamily="18" charset="0"/>
              </a:rPr>
              <a:t>vision of our institute is to provide the professional and active learners to the IT challenging world. By providing the technical surroundings and scientific excellence environment, we serve as a valuable resource for industry and society</a:t>
            </a:r>
            <a:r>
              <a:rPr lang="en-US" sz="2600" dirty="0" smtClean="0">
                <a:latin typeface="Times New Roman" panose="02020603050405020304" pitchFamily="18" charset="0"/>
                <a:ea typeface="Calibri" panose="020F0502020204030204" pitchFamily="34" charset="0"/>
                <a:cs typeface="Mangal" panose="02040503050203030202" pitchFamily="18" charset="0"/>
              </a:rPr>
              <a:t>.”</a:t>
            </a:r>
          </a:p>
          <a:p>
            <a:pPr marL="457200" marR="12700" algn="just" hangingPunct="0">
              <a:lnSpc>
                <a:spcPct val="150000"/>
              </a:lnSpc>
              <a:spcBef>
                <a:spcPts val="0"/>
              </a:spcBef>
              <a:spcAft>
                <a:spcPts val="0"/>
              </a:spcAft>
            </a:pPr>
            <a:endParaRPr lang="en-US" sz="2400" dirty="0">
              <a:effectLst/>
              <a:latin typeface="Times New Roman" panose="02020603050405020304" pitchFamily="18" charset="0"/>
              <a:ea typeface="Calibri" panose="020F0502020204030204" pitchFamily="34" charset="0"/>
              <a:cs typeface="Mangal" panose="02040503050203030202" pitchFamily="18" charset="0"/>
            </a:endParaRPr>
          </a:p>
          <a:p>
            <a:pPr marL="457200" marR="12700" algn="just" hangingPunct="0">
              <a:lnSpc>
                <a:spcPct val="150000"/>
              </a:lnSpc>
              <a:spcBef>
                <a:spcPts val="0"/>
              </a:spcBef>
              <a:spcAft>
                <a:spcPts val="0"/>
              </a:spcAft>
            </a:pPr>
            <a:r>
              <a:rPr lang="en-US" sz="2400" b="1" dirty="0" smtClean="0">
                <a:latin typeface="Times New Roman" panose="02020603050405020304" pitchFamily="18" charset="0"/>
                <a:ea typeface="Calibri" panose="020F0502020204030204" pitchFamily="34" charset="0"/>
                <a:cs typeface="Mangal" panose="02040503050203030202" pitchFamily="18" charset="0"/>
              </a:rPr>
              <a:t>MISSION</a:t>
            </a:r>
          </a:p>
          <a:p>
            <a:pPr marL="798513" lvl="1" indent="-342900" algn="just">
              <a:lnSpc>
                <a:spcPct val="150000"/>
              </a:lnSpc>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To generate the adequate knowledge by promoting the extracurricular activities and technical education.</a:t>
            </a:r>
          </a:p>
          <a:p>
            <a:pPr marL="798513" lvl="1" indent="-342900" algn="just">
              <a:lnSpc>
                <a:spcPct val="150000"/>
              </a:lnSpc>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To provide the graduates best technology services to fulfill its commitment of technical and education of the highest quality.</a:t>
            </a:r>
          </a:p>
          <a:p>
            <a:pPr marL="798513" lvl="1" indent="-342900" algn="just">
              <a:lnSpc>
                <a:spcPct val="150000"/>
              </a:lnSpc>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To anticipate and meet the information technology needs of alumni, graduates, faculty and staff as they pursue their educational and professional goals</a:t>
            </a:r>
            <a:endParaRPr lang="en-US" sz="2600" dirty="0" smtClean="0">
              <a:latin typeface="Times New Roman" panose="02020603050405020304" pitchFamily="18" charset="0"/>
              <a:ea typeface="Calibri" panose="020F0502020204030204" pitchFamily="34" charset="0"/>
              <a:cs typeface="Times New Roman" panose="02020603050405020304" pitchFamily="18" charset="0"/>
            </a:endParaRPr>
          </a:p>
          <a:p>
            <a:pPr marL="457200" marR="12700" algn="just" hangingPunct="0">
              <a:lnSpc>
                <a:spcPct val="150000"/>
              </a:lnSpc>
              <a:spcBef>
                <a:spcPts val="0"/>
              </a:spcBef>
              <a:spcAft>
                <a:spcPts val="0"/>
              </a:spcAft>
            </a:pPr>
            <a:endParaRPr lang="en-US" sz="2400" dirty="0">
              <a:effectLst/>
              <a:latin typeface="Times New Roman" panose="02020603050405020304" pitchFamily="18" charset="0"/>
              <a:ea typeface="Calibri" panose="020F0502020204030204" pitchFamily="34" charset="0"/>
              <a:cs typeface="Mangal" panose="02040503050203030202" pitchFamily="18" charset="0"/>
            </a:endParaRPr>
          </a:p>
          <a:p>
            <a:pPr marL="457200" marR="12700" algn="just" hangingPunct="0">
              <a:lnSpc>
                <a:spcPct val="150000"/>
              </a:lnSpc>
              <a:spcBef>
                <a:spcPts val="0"/>
              </a:spcBef>
              <a:spcAft>
                <a:spcPts val="0"/>
              </a:spcAft>
            </a:pPr>
            <a:endParaRPr lang="en-US" sz="2400" dirty="0" smtClean="0">
              <a:latin typeface="Times New Roman" panose="02020603050405020304" pitchFamily="18" charset="0"/>
              <a:ea typeface="Calibri" panose="020F0502020204030204" pitchFamily="34" charset="0"/>
              <a:cs typeface="Mangal" panose="02040503050203030202" pitchFamily="18" charset="0"/>
            </a:endParaRPr>
          </a:p>
          <a:p>
            <a:pPr marL="457200" marR="12700" algn="just" hangingPunct="0">
              <a:lnSpc>
                <a:spcPct val="150000"/>
              </a:lnSpc>
              <a:spcBef>
                <a:spcPts val="0"/>
              </a:spcBef>
              <a:spcAft>
                <a:spcPts val="0"/>
              </a:spcAft>
            </a:pPr>
            <a:endParaRPr lang="en-US" sz="2400" dirty="0">
              <a:effectLst/>
              <a:latin typeface="Calibri" panose="020F0502020204030204" pitchFamily="34" charset="0"/>
              <a:ea typeface="Calibri" panose="020F0502020204030204" pitchFamily="34" charset="0"/>
              <a:cs typeface="Mangal" panose="02040503050203030202"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6147" name="object 5"/>
          <p:cNvGrpSpPr>
            <a:grpSpLocks/>
          </p:cNvGrpSpPr>
          <p:nvPr/>
        </p:nvGrpSpPr>
        <p:grpSpPr bwMode="auto">
          <a:xfrm>
            <a:off x="0" y="0"/>
            <a:ext cx="16217900" cy="91186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6149" name="TextBox 12"/>
          <p:cNvSpPr txBox="1">
            <a:spLocks noChangeArrowheads="1"/>
          </p:cNvSpPr>
          <p:nvPr/>
        </p:nvSpPr>
        <p:spPr bwMode="auto">
          <a:xfrm>
            <a:off x="1250950" y="1054100"/>
            <a:ext cx="14249400" cy="830263"/>
          </a:xfrm>
          <a:prstGeom prst="rect">
            <a:avLst/>
          </a:prstGeom>
          <a:noFill/>
          <a:ln w="9525">
            <a:noFill/>
            <a:miter lim="800000"/>
            <a:headEnd/>
            <a:tailEnd/>
          </a:ln>
        </p:spPr>
        <p:txBody>
          <a:bodyPr>
            <a:spAutoFit/>
          </a:bodyPr>
          <a:lstStyle/>
          <a:p>
            <a:pPr algn="ctr"/>
            <a:r>
              <a:rPr lang="en-US" sz="4800" dirty="0">
                <a:latin typeface="Times New Roman" panose="02020603050405020304" pitchFamily="18" charset="0"/>
                <a:cs typeface="Times New Roman" panose="02020603050405020304" pitchFamily="18" charset="0"/>
              </a:rPr>
              <a:t>CONTENTS (TO BE COVERED)</a:t>
            </a:r>
            <a:endParaRPr lang="en-IN" sz="4800" dirty="0">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4</a:t>
            </a:fld>
            <a:endParaRPr lang="en-IN"/>
          </a:p>
        </p:txBody>
      </p:sp>
      <p:sp>
        <p:nvSpPr>
          <p:cNvPr id="2" name="TextBox 1"/>
          <p:cNvSpPr txBox="1"/>
          <p:nvPr/>
        </p:nvSpPr>
        <p:spPr>
          <a:xfrm>
            <a:off x="1555750" y="2273300"/>
            <a:ext cx="13454063" cy="5262979"/>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Introduction to Different Programming paradigm</a:t>
            </a:r>
          </a:p>
          <a:p>
            <a:pPr marL="342900" indent="-342900">
              <a:lnSpc>
                <a:spcPct val="150000"/>
              </a:lnSpc>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Characteristics of OOPS</a:t>
            </a:r>
          </a:p>
          <a:p>
            <a:pPr marL="342900" indent="-342900">
              <a:lnSpc>
                <a:spcPct val="150000"/>
              </a:lnSpc>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Class &amp; Object</a:t>
            </a:r>
          </a:p>
          <a:p>
            <a:pPr marL="342900" indent="-342900">
              <a:lnSpc>
                <a:spcPct val="150000"/>
              </a:lnSpc>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Data member </a:t>
            </a:r>
          </a:p>
          <a:p>
            <a:pPr marL="342900" indent="-342900">
              <a:lnSpc>
                <a:spcPct val="150000"/>
              </a:lnSpc>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Member function</a:t>
            </a:r>
          </a:p>
          <a:p>
            <a:pPr marL="342900" indent="-342900">
              <a:lnSpc>
                <a:spcPct val="150000"/>
              </a:lnSpc>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Different access specifier</a:t>
            </a:r>
          </a:p>
          <a:p>
            <a:pPr>
              <a:lnSpc>
                <a:spcPct val="150000"/>
              </a:lnSpc>
            </a:pPr>
            <a:endParaRPr lang="en-US" sz="3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7171"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7173" name="TextBox 12"/>
          <p:cNvSpPr txBox="1">
            <a:spLocks noChangeArrowheads="1"/>
          </p:cNvSpPr>
          <p:nvPr/>
        </p:nvSpPr>
        <p:spPr bwMode="auto">
          <a:xfrm>
            <a:off x="1233767" y="591980"/>
            <a:ext cx="14249400" cy="707886"/>
          </a:xfrm>
          <a:prstGeom prst="rect">
            <a:avLst/>
          </a:prstGeom>
          <a:noFill/>
          <a:ln w="9525">
            <a:noFill/>
            <a:miter lim="800000"/>
            <a:headEnd/>
            <a:tailEnd/>
          </a:ln>
        </p:spPr>
        <p:txBody>
          <a:bodyPr>
            <a:spAutoFit/>
          </a:bodyPr>
          <a:lstStyle/>
          <a:p>
            <a:r>
              <a:rPr lang="en-US" sz="4000" b="1" dirty="0" smtClean="0">
                <a:latin typeface="Times New Roman" panose="02020603050405020304" pitchFamily="18" charset="0"/>
                <a:cs typeface="Times New Roman" panose="02020603050405020304" pitchFamily="18" charset="0"/>
              </a:rPr>
              <a:t>DIFFERENT PROGRAMMING PARADIGM</a:t>
            </a:r>
            <a:endParaRPr lang="en-IN" sz="4000" b="1" dirty="0">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5</a:t>
            </a:fld>
            <a:endParaRPr lang="en-IN"/>
          </a:p>
        </p:txBody>
      </p:sp>
      <p:sp>
        <p:nvSpPr>
          <p:cNvPr id="2" name="TextBox 1"/>
          <p:cNvSpPr txBox="1"/>
          <p:nvPr/>
        </p:nvSpPr>
        <p:spPr>
          <a:xfrm>
            <a:off x="1224429" y="1798592"/>
            <a:ext cx="14182259" cy="1384995"/>
          </a:xfrm>
          <a:prstGeom prst="rect">
            <a:avLst/>
          </a:prstGeom>
          <a:noFill/>
        </p:spPr>
        <p:txBody>
          <a:bodyPr wrap="square" rtlCol="0">
            <a:spAutoFit/>
          </a:bodyPr>
          <a:lstStyle/>
          <a:p>
            <a:pPr marL="342900" indent="-3429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Programming paradigm is an approach to solve problem using some programming language or also we can say it is a method to solve a problem using tools and techniques that are available to us following some approach.</a:t>
            </a:r>
          </a:p>
        </p:txBody>
      </p:sp>
      <p:pic>
        <p:nvPicPr>
          <p:cNvPr id="3" name="Picture 2"/>
          <p:cNvPicPr>
            <a:picLocks noChangeAspect="1"/>
          </p:cNvPicPr>
          <p:nvPr/>
        </p:nvPicPr>
        <p:blipFill>
          <a:blip r:embed="rId3" cstate="print"/>
          <a:stretch>
            <a:fillRect/>
          </a:stretch>
        </p:blipFill>
        <p:spPr>
          <a:xfrm>
            <a:off x="3064115" y="3245029"/>
            <a:ext cx="11029470" cy="4700251"/>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7171"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6</a:t>
            </a:fld>
            <a:endParaRPr lang="en-IN"/>
          </a:p>
        </p:txBody>
      </p:sp>
      <p:sp>
        <p:nvSpPr>
          <p:cNvPr id="4" name="TextBox 3"/>
          <p:cNvSpPr txBox="1"/>
          <p:nvPr/>
        </p:nvSpPr>
        <p:spPr>
          <a:xfrm>
            <a:off x="1568824" y="163622"/>
            <a:ext cx="14649450" cy="8294578"/>
          </a:xfrm>
          <a:prstGeom prst="rect">
            <a:avLst/>
          </a:prstGeom>
          <a:noFill/>
        </p:spPr>
        <p:txBody>
          <a:bodyPr wrap="square" rtlCol="0">
            <a:spAutoFit/>
          </a:bodyPr>
          <a:lstStyle/>
          <a:p>
            <a:pPr algn="just"/>
            <a:r>
              <a:rPr lang="en-US" sz="3400" b="1" dirty="0" smtClean="0">
                <a:latin typeface="Times New Roman" panose="02020603050405020304" pitchFamily="18" charset="0"/>
                <a:cs typeface="Times New Roman" panose="02020603050405020304" pitchFamily="18" charset="0"/>
              </a:rPr>
              <a:t>Imperitive Programming Paradigm:</a:t>
            </a:r>
          </a:p>
          <a:p>
            <a:pPr algn="just"/>
            <a:endParaRPr lang="en-US"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One of the oldest programming paradigm</a:t>
            </a:r>
          </a:p>
          <a:p>
            <a:pPr marL="342900" indent="-3429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Perform step by step task</a:t>
            </a:r>
          </a:p>
          <a:p>
            <a:pPr marL="342900" indent="-3429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Main focus is on how to achieve the goal</a:t>
            </a:r>
          </a:p>
          <a:p>
            <a:pPr marL="342900" indent="-3429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Very simple to implement</a:t>
            </a:r>
          </a:p>
          <a:p>
            <a:pPr marL="342900" indent="-3429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It contains loops, variables etc.</a:t>
            </a:r>
          </a:p>
          <a:p>
            <a:pPr marL="342900" indent="-342900" algn="jus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Disadvantage: </a:t>
            </a:r>
            <a:r>
              <a:rPr lang="en-US" sz="2800" dirty="0" err="1" smtClean="0">
                <a:latin typeface="Times New Roman" panose="02020603050405020304" pitchFamily="18" charset="0"/>
                <a:cs typeface="Times New Roman" panose="02020603050405020304" pitchFamily="18" charset="0"/>
              </a:rPr>
              <a:t>i</a:t>
            </a:r>
            <a:r>
              <a:rPr lang="en-US" sz="2800" dirty="0" smtClean="0">
                <a:latin typeface="Times New Roman" panose="02020603050405020304" pitchFamily="18" charset="0"/>
                <a:cs typeface="Times New Roman" panose="02020603050405020304" pitchFamily="18" charset="0"/>
              </a:rPr>
              <a:t>) Complex programs cannot be solved.</a:t>
            </a:r>
          </a:p>
          <a:p>
            <a:pPr algn="just"/>
            <a:r>
              <a:rPr lang="en-US" sz="2800" dirty="0" smtClean="0">
                <a:latin typeface="Times New Roman" panose="02020603050405020304" pitchFamily="18" charset="0"/>
                <a:cs typeface="Times New Roman" panose="02020603050405020304" pitchFamily="18" charset="0"/>
              </a:rPr>
              <a:t>                             ii) Less efficient &amp; less productive</a:t>
            </a: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r>
              <a:rPr lang="en-US" sz="2800" b="1" dirty="0" smtClean="0">
                <a:latin typeface="Times New Roman" panose="02020603050405020304" pitchFamily="18" charset="0"/>
                <a:cs typeface="Times New Roman" panose="02020603050405020304" pitchFamily="18" charset="0"/>
              </a:rPr>
              <a:t>OOP:</a:t>
            </a:r>
          </a:p>
          <a:p>
            <a:pPr algn="just"/>
            <a:r>
              <a:rPr lang="en-US" sz="2800" dirty="0" smtClean="0">
                <a:latin typeface="Times New Roman" panose="02020603050405020304" pitchFamily="18" charset="0"/>
                <a:cs typeface="Times New Roman" panose="02020603050405020304" pitchFamily="18" charset="0"/>
              </a:rPr>
              <a:t>Program is written as a collection of classes &amp; object which are meant for communication.</a:t>
            </a:r>
          </a:p>
          <a:p>
            <a:pPr algn="just"/>
            <a:r>
              <a:rPr lang="en-US" sz="2800" dirty="0" smtClean="0">
                <a:latin typeface="Times New Roman" panose="02020603050405020304" pitchFamily="18" charset="0"/>
                <a:cs typeface="Times New Roman" panose="02020603050405020304" pitchFamily="18" charset="0"/>
              </a:rPr>
              <a:t>Advantages:  </a:t>
            </a:r>
            <a:r>
              <a:rPr lang="en-US" sz="2800" dirty="0" err="1" smtClean="0">
                <a:latin typeface="Times New Roman" panose="02020603050405020304" pitchFamily="18" charset="0"/>
                <a:cs typeface="Times New Roman" panose="02020603050405020304" pitchFamily="18" charset="0"/>
              </a:rPr>
              <a:t>i</a:t>
            </a:r>
            <a:r>
              <a:rPr lang="en-US" sz="2800" dirty="0" smtClean="0">
                <a:latin typeface="Times New Roman" panose="02020603050405020304" pitchFamily="18" charset="0"/>
                <a:cs typeface="Times New Roman" panose="02020603050405020304" pitchFamily="18" charset="0"/>
              </a:rPr>
              <a:t>) Data security</a:t>
            </a:r>
          </a:p>
          <a:p>
            <a:pPr algn="just"/>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ii) Inheritance</a:t>
            </a:r>
          </a:p>
          <a:p>
            <a:pPr algn="just"/>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iii) Code Reusability</a:t>
            </a:r>
          </a:p>
          <a:p>
            <a:pPr algn="just"/>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iv) Flexible &amp; abstraction is also present</a:t>
            </a:r>
          </a:p>
          <a:p>
            <a:pPr algn="just"/>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eg</a:t>
            </a:r>
            <a:r>
              <a:rPr lang="en-US" sz="2800" dirty="0" smtClean="0">
                <a:latin typeface="Times New Roman" panose="02020603050405020304" pitchFamily="18" charset="0"/>
                <a:cs typeface="Times New Roman" panose="02020603050405020304" pitchFamily="18" charset="0"/>
              </a:rPr>
              <a:t>. JAVA, C++, .NET, Python etc.</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71383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7171" name="object 5"/>
          <p:cNvGrpSpPr>
            <a:grpSpLocks/>
          </p:cNvGrpSpPr>
          <p:nvPr/>
        </p:nvGrpSpPr>
        <p:grpSpPr bwMode="auto">
          <a:xfrm>
            <a:off x="0" y="9712"/>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7</a:t>
            </a:fld>
            <a:endParaRPr lang="en-IN"/>
          </a:p>
        </p:txBody>
      </p:sp>
      <p:sp>
        <p:nvSpPr>
          <p:cNvPr id="9" name="TextBox 8"/>
          <p:cNvSpPr txBox="1"/>
          <p:nvPr/>
        </p:nvSpPr>
        <p:spPr>
          <a:xfrm>
            <a:off x="1143000" y="673100"/>
            <a:ext cx="13931900" cy="4662815"/>
          </a:xfrm>
          <a:prstGeom prst="rect">
            <a:avLst/>
          </a:prstGeom>
          <a:noFill/>
        </p:spPr>
        <p:txBody>
          <a:bodyPr wrap="square" rtlCol="0">
            <a:spAutoFit/>
          </a:bodyPr>
          <a:lstStyle/>
          <a:p>
            <a:pPr algn="just">
              <a:lnSpc>
                <a:spcPct val="150000"/>
              </a:lnSpc>
            </a:pPr>
            <a:r>
              <a:rPr lang="en-US" sz="3400" b="1" dirty="0" smtClean="0">
                <a:latin typeface="Times New Roman" panose="02020603050405020304" pitchFamily="18" charset="0"/>
                <a:cs typeface="Times New Roman" panose="02020603050405020304" pitchFamily="18" charset="0"/>
              </a:rPr>
              <a:t>Declarative Programming Paradigm:</a:t>
            </a:r>
          </a:p>
          <a:p>
            <a:pPr marL="342900" indent="-342900" algn="just">
              <a:lnSpc>
                <a:spcPct val="15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Divided as logic, functional &amp; database</a:t>
            </a:r>
            <a:endParaRPr lang="en-US" sz="2800" dirty="0">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Style of building programs that expresses logic of computation without talking about its control flow</a:t>
            </a:r>
          </a:p>
          <a:p>
            <a:pPr marL="342900" indent="-342900" algn="just">
              <a:lnSpc>
                <a:spcPct val="150000"/>
              </a:lnSpc>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Focus is on what needs to be done rather than how it should be done basically emphasize on what code is actually doing.</a:t>
            </a:r>
          </a:p>
          <a:p>
            <a:pPr marL="342900" indent="-342900" algn="just">
              <a:lnSpc>
                <a:spcPct val="150000"/>
              </a:lnSpc>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314543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7171"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8</a:t>
            </a:fld>
            <a:endParaRPr lang="en-IN"/>
          </a:p>
        </p:txBody>
      </p:sp>
      <p:sp>
        <p:nvSpPr>
          <p:cNvPr id="2" name="TextBox 1"/>
          <p:cNvSpPr txBox="1"/>
          <p:nvPr/>
        </p:nvSpPr>
        <p:spPr>
          <a:xfrm>
            <a:off x="717550" y="596900"/>
            <a:ext cx="15087600" cy="1323439"/>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CHARACTERISTICS OF OOP</a:t>
            </a:r>
          </a:p>
          <a:p>
            <a:endParaRPr lang="en-US" sz="40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cstate="print"/>
          <a:stretch>
            <a:fillRect/>
          </a:stretch>
        </p:blipFill>
        <p:spPr>
          <a:xfrm>
            <a:off x="5012951" y="1921086"/>
            <a:ext cx="7131797" cy="5367695"/>
          </a:xfrm>
          <a:prstGeom prst="rect">
            <a:avLst/>
          </a:prstGeom>
        </p:spPr>
      </p:pic>
    </p:spTree>
    <p:extLst>
      <p:ext uri="{BB962C8B-B14F-4D97-AF65-F5344CB8AC3E}">
        <p14:creationId xmlns:p14="http://schemas.microsoft.com/office/powerpoint/2010/main" xmlns="" val="3720396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7171"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a:t>Priya Gupta(AP, IT) , 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9</a:t>
            </a:fld>
            <a:endParaRPr lang="en-IN"/>
          </a:p>
        </p:txBody>
      </p:sp>
      <p:sp>
        <p:nvSpPr>
          <p:cNvPr id="9" name="TextBox 8"/>
          <p:cNvSpPr txBox="1"/>
          <p:nvPr/>
        </p:nvSpPr>
        <p:spPr>
          <a:xfrm>
            <a:off x="1003300" y="1527810"/>
            <a:ext cx="14554200" cy="6622262"/>
          </a:xfrm>
          <a:prstGeom prst="rect">
            <a:avLst/>
          </a:prstGeom>
          <a:noFill/>
        </p:spPr>
        <p:txBody>
          <a:bodyPr wrap="square" rtlCol="0">
            <a:spAutoFit/>
          </a:bodyPr>
          <a:lstStyle/>
          <a:p>
            <a:pPr marL="457200" indent="-457200" algn="just">
              <a:lnSpc>
                <a:spcPct val="150000"/>
              </a:lnSpc>
              <a:buFont typeface="+mj-lt"/>
              <a:buAutoNum type="arabicPeriod"/>
            </a:pPr>
            <a:r>
              <a:rPr lang="en-US" sz="2600" dirty="0">
                <a:latin typeface="Times New Roman" panose="02020603050405020304" pitchFamily="18" charset="0"/>
                <a:cs typeface="Times New Roman" panose="02020603050405020304" pitchFamily="18" charset="0"/>
              </a:rPr>
              <a:t>Class </a:t>
            </a:r>
            <a:r>
              <a:rPr lang="en-US" sz="26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Basic building blocks OOP and a single entity which has data and operations on data </a:t>
            </a:r>
            <a:r>
              <a:rPr lang="en-US" sz="2600" dirty="0" smtClean="0">
                <a:latin typeface="Times New Roman" panose="02020603050405020304" pitchFamily="18" charset="0"/>
                <a:cs typeface="Times New Roman" panose="02020603050405020304" pitchFamily="18" charset="0"/>
              </a:rPr>
              <a:t>together</a:t>
            </a:r>
          </a:p>
          <a:p>
            <a:pPr marL="457200" indent="-457200" algn="just">
              <a:lnSpc>
                <a:spcPct val="150000"/>
              </a:lnSpc>
              <a:buFont typeface="+mj-lt"/>
              <a:buAutoNum type="arabicPeriod"/>
            </a:pPr>
            <a:r>
              <a:rPr lang="en-US" sz="2600" dirty="0" smtClean="0">
                <a:latin typeface="Times New Roman" panose="02020603050405020304" pitchFamily="18" charset="0"/>
                <a:cs typeface="Times New Roman" panose="02020603050405020304" pitchFamily="18" charset="0"/>
              </a:rPr>
              <a:t>Objects </a:t>
            </a:r>
            <a:r>
              <a:rPr lang="en-US" sz="2600" dirty="0">
                <a:latin typeface="Times New Roman" panose="02020603050405020304" pitchFamily="18" charset="0"/>
                <a:cs typeface="Times New Roman" panose="02020603050405020304" pitchFamily="18" charset="0"/>
              </a:rPr>
              <a:t>– The instances of a class which are used in real functionality – its variables and </a:t>
            </a:r>
            <a:r>
              <a:rPr lang="en-US" sz="2600" dirty="0" smtClean="0">
                <a:latin typeface="Times New Roman" panose="02020603050405020304" pitchFamily="18" charset="0"/>
                <a:cs typeface="Times New Roman" panose="02020603050405020304" pitchFamily="18" charset="0"/>
              </a:rPr>
              <a:t>operations</a:t>
            </a:r>
          </a:p>
          <a:p>
            <a:pPr marL="457200" indent="-457200" algn="just">
              <a:lnSpc>
                <a:spcPct val="150000"/>
              </a:lnSpc>
              <a:buFont typeface="+mj-lt"/>
              <a:buAutoNum type="arabicPeriod"/>
            </a:pPr>
            <a:r>
              <a:rPr lang="en-US" sz="2600" dirty="0" smtClean="0">
                <a:latin typeface="Times New Roman" panose="02020603050405020304" pitchFamily="18" charset="0"/>
                <a:cs typeface="Times New Roman" panose="02020603050405020304" pitchFamily="18" charset="0"/>
              </a:rPr>
              <a:t>Abstraction </a:t>
            </a:r>
            <a:r>
              <a:rPr lang="en-US" sz="2600" dirty="0">
                <a:latin typeface="Times New Roman" panose="02020603050405020304" pitchFamily="18" charset="0"/>
                <a:cs typeface="Times New Roman" panose="02020603050405020304" pitchFamily="18" charset="0"/>
              </a:rPr>
              <a:t>– Specifying what to do but not how to do ; a flexible feature for having a overall view of an object’s </a:t>
            </a:r>
            <a:r>
              <a:rPr lang="en-US" sz="2600" dirty="0" smtClean="0">
                <a:latin typeface="Times New Roman" panose="02020603050405020304" pitchFamily="18" charset="0"/>
                <a:cs typeface="Times New Roman" panose="02020603050405020304" pitchFamily="18" charset="0"/>
              </a:rPr>
              <a:t>functionality.</a:t>
            </a:r>
          </a:p>
          <a:p>
            <a:pPr marL="457200" indent="-457200" algn="just">
              <a:lnSpc>
                <a:spcPct val="150000"/>
              </a:lnSpc>
              <a:buFont typeface="+mj-lt"/>
              <a:buAutoNum type="arabicPeriod"/>
            </a:pPr>
            <a:r>
              <a:rPr lang="en-US" sz="2600" dirty="0" smtClean="0">
                <a:latin typeface="Times New Roman" panose="02020603050405020304" pitchFamily="18" charset="0"/>
                <a:cs typeface="Times New Roman" panose="02020603050405020304" pitchFamily="18" charset="0"/>
              </a:rPr>
              <a:t>Encapsulation </a:t>
            </a:r>
            <a:r>
              <a:rPr lang="en-US" sz="2600" dirty="0">
                <a:latin typeface="Times New Roman" panose="02020603050405020304" pitchFamily="18" charset="0"/>
                <a:cs typeface="Times New Roman" panose="02020603050405020304" pitchFamily="18" charset="0"/>
              </a:rPr>
              <a:t>– Binding data and operations of data together in a single unit – A class adhere this </a:t>
            </a:r>
            <a:r>
              <a:rPr lang="en-US" sz="2600" dirty="0" smtClean="0">
                <a:latin typeface="Times New Roman" panose="02020603050405020304" pitchFamily="18" charset="0"/>
                <a:cs typeface="Times New Roman" panose="02020603050405020304" pitchFamily="18" charset="0"/>
              </a:rPr>
              <a:t>feature</a:t>
            </a:r>
          </a:p>
          <a:p>
            <a:pPr marL="457200" indent="-457200" algn="just">
              <a:lnSpc>
                <a:spcPct val="150000"/>
              </a:lnSpc>
              <a:buFont typeface="+mj-lt"/>
              <a:buAutoNum type="arabicPeriod"/>
            </a:pPr>
            <a:r>
              <a:rPr lang="en-US" sz="2600" dirty="0" smtClean="0">
                <a:latin typeface="Times New Roman" panose="02020603050405020304" pitchFamily="18" charset="0"/>
                <a:cs typeface="Times New Roman" panose="02020603050405020304" pitchFamily="18" charset="0"/>
              </a:rPr>
              <a:t>Inheritance </a:t>
            </a:r>
            <a:r>
              <a:rPr lang="en-US" sz="2600" dirty="0">
                <a:latin typeface="Times New Roman" panose="02020603050405020304" pitchFamily="18" charset="0"/>
                <a:cs typeface="Times New Roman" panose="02020603050405020304" pitchFamily="18" charset="0"/>
              </a:rPr>
              <a:t>and class hierarchy – Reusability and extension of existing </a:t>
            </a:r>
            <a:r>
              <a:rPr lang="en-US" sz="2600" dirty="0" smtClean="0">
                <a:latin typeface="Times New Roman" panose="02020603050405020304" pitchFamily="18" charset="0"/>
                <a:cs typeface="Times New Roman" panose="02020603050405020304" pitchFamily="18" charset="0"/>
              </a:rPr>
              <a:t>classes</a:t>
            </a:r>
          </a:p>
          <a:p>
            <a:pPr marL="457200" indent="-457200" algn="just">
              <a:lnSpc>
                <a:spcPct val="150000"/>
              </a:lnSpc>
              <a:buFont typeface="+mj-lt"/>
              <a:buAutoNum type="arabicPeriod"/>
            </a:pPr>
            <a:r>
              <a:rPr lang="en-US" sz="2600" dirty="0" smtClean="0">
                <a:latin typeface="Times New Roman" panose="02020603050405020304" pitchFamily="18" charset="0"/>
                <a:cs typeface="Times New Roman" panose="02020603050405020304" pitchFamily="18" charset="0"/>
              </a:rPr>
              <a:t>Polymorphism </a:t>
            </a:r>
            <a:r>
              <a:rPr lang="en-US" sz="2600" dirty="0">
                <a:latin typeface="Times New Roman" panose="02020603050405020304" pitchFamily="18" charset="0"/>
                <a:cs typeface="Times New Roman" panose="02020603050405020304" pitchFamily="18" charset="0"/>
              </a:rPr>
              <a:t>– Multiple definitions for a single name - functions with same name with different functionality; saves time in investing many function names Operator and Function </a:t>
            </a:r>
            <a:r>
              <a:rPr lang="en-US" sz="2600" dirty="0" smtClean="0">
                <a:latin typeface="Times New Roman" panose="02020603050405020304" pitchFamily="18" charset="0"/>
                <a:cs typeface="Times New Roman" panose="02020603050405020304" pitchFamily="18" charset="0"/>
              </a:rPr>
              <a:t>overloading</a:t>
            </a:r>
          </a:p>
          <a:p>
            <a:pPr marL="457200" indent="-457200" algn="just">
              <a:lnSpc>
                <a:spcPct val="150000"/>
              </a:lnSpc>
              <a:buFont typeface="+mj-lt"/>
              <a:buAutoNum type="arabicPeriod"/>
            </a:pPr>
            <a:r>
              <a:rPr lang="en-US" sz="2600" dirty="0" smtClean="0">
                <a:latin typeface="Times New Roman" panose="02020603050405020304" pitchFamily="18" charset="0"/>
                <a:cs typeface="Times New Roman" panose="02020603050405020304" pitchFamily="18" charset="0"/>
              </a:rPr>
              <a:t>Message </a:t>
            </a:r>
            <a:r>
              <a:rPr lang="en-US" sz="2600" dirty="0">
                <a:latin typeface="Times New Roman" panose="02020603050405020304" pitchFamily="18" charset="0"/>
                <a:cs typeface="Times New Roman" panose="02020603050405020304" pitchFamily="18" charset="0"/>
              </a:rPr>
              <a:t>passing – Objects communicates through invoking methods and sending data to them. This feature of sending and receiving information among objects through function parameters is known as Message Passing.</a:t>
            </a:r>
          </a:p>
        </p:txBody>
      </p:sp>
      <p:sp>
        <p:nvSpPr>
          <p:cNvPr id="10" name="TextBox 9"/>
          <p:cNvSpPr txBox="1"/>
          <p:nvPr/>
        </p:nvSpPr>
        <p:spPr>
          <a:xfrm>
            <a:off x="939800" y="520700"/>
            <a:ext cx="15087600" cy="984885"/>
          </a:xfrm>
          <a:prstGeom prst="rect">
            <a:avLst/>
          </a:prstGeom>
          <a:noFill/>
        </p:spPr>
        <p:txBody>
          <a:bodyPr wrap="square" rtlCol="0">
            <a:spAutoFit/>
          </a:bodyPr>
          <a:lstStyle/>
          <a:p>
            <a:r>
              <a:rPr lang="en-US" sz="3400" b="1" dirty="0" smtClean="0">
                <a:latin typeface="Times New Roman" panose="02020603050405020304" pitchFamily="18" charset="0"/>
                <a:cs typeface="Times New Roman" panose="02020603050405020304" pitchFamily="18" charset="0"/>
              </a:rPr>
              <a:t>CHARACTERISTICS OF OOP</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480847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1959</TotalTime>
  <Words>1060</Words>
  <Application>Microsoft Office PowerPoint</Application>
  <PresentationFormat>Custom</PresentationFormat>
  <Paragraphs>184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KAPILGYANPEETH</dc:title>
  <dc:creator>harsh bathija</dc:creator>
  <cp:lastModifiedBy>JECRC</cp:lastModifiedBy>
  <cp:revision>105</cp:revision>
  <dcterms:created xsi:type="dcterms:W3CDTF">2020-05-30T11:11:36Z</dcterms:created>
  <dcterms:modified xsi:type="dcterms:W3CDTF">2020-12-02T08:07:35Z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2020-05-30T00:00:00Z</vt:filetime>
  </property>
</Properties>
</file>