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7" r:id="rId3"/>
    <p:sldId id="268" r:id="rId4"/>
    <p:sldId id="291" r:id="rId5"/>
    <p:sldId id="292" r:id="rId6"/>
    <p:sldId id="387" r:id="rId7"/>
    <p:sldId id="388" r:id="rId8"/>
    <p:sldId id="392" r:id="rId9"/>
    <p:sldId id="389" r:id="rId10"/>
    <p:sldId id="390" r:id="rId11"/>
    <p:sldId id="391" r:id="rId12"/>
    <p:sldId id="386" r:id="rId13"/>
    <p:sldId id="394" r:id="rId14"/>
  </p:sldIdLst>
  <p:sldSz cx="16217900" cy="9118600"/>
  <p:notesSz cx="16217900" cy="9118600"/>
  <p:defaultTextStyle>
    <a:defPPr>
      <a:defRPr lang="en-US"/>
    </a:defPPr>
    <a:lvl1pPr algn="l" defTabSz="912813" rtl="0" fontAlgn="base">
      <a:spcBef>
        <a:spcPct val="0"/>
      </a:spcBef>
      <a:spcAft>
        <a:spcPct val="0"/>
      </a:spcAft>
      <a:defRPr sz="1900" kern="1200">
        <a:solidFill>
          <a:schemeClr val="tx1"/>
        </a:solidFill>
        <a:latin typeface="Arial" charset="0"/>
        <a:ea typeface="+mn-ea"/>
        <a:cs typeface="Arial" charset="0"/>
      </a:defRPr>
    </a:lvl1pPr>
    <a:lvl2pPr marL="455613" indent="1588" algn="l" defTabSz="912813" rtl="0" fontAlgn="base">
      <a:spcBef>
        <a:spcPct val="0"/>
      </a:spcBef>
      <a:spcAft>
        <a:spcPct val="0"/>
      </a:spcAft>
      <a:defRPr sz="1900" kern="1200">
        <a:solidFill>
          <a:schemeClr val="tx1"/>
        </a:solidFill>
        <a:latin typeface="Arial" charset="0"/>
        <a:ea typeface="+mn-ea"/>
        <a:cs typeface="Arial" charset="0"/>
      </a:defRPr>
    </a:lvl2pPr>
    <a:lvl3pPr marL="912813" indent="1588" algn="l" defTabSz="912813" rtl="0" fontAlgn="base">
      <a:spcBef>
        <a:spcPct val="0"/>
      </a:spcBef>
      <a:spcAft>
        <a:spcPct val="0"/>
      </a:spcAft>
      <a:defRPr sz="1900" kern="1200">
        <a:solidFill>
          <a:schemeClr val="tx1"/>
        </a:solidFill>
        <a:latin typeface="Arial" charset="0"/>
        <a:ea typeface="+mn-ea"/>
        <a:cs typeface="Arial" charset="0"/>
      </a:defRPr>
    </a:lvl3pPr>
    <a:lvl4pPr marL="1368425" indent="3175" algn="l" defTabSz="912813" rtl="0" fontAlgn="base">
      <a:spcBef>
        <a:spcPct val="0"/>
      </a:spcBef>
      <a:spcAft>
        <a:spcPct val="0"/>
      </a:spcAft>
      <a:defRPr sz="1900" kern="1200">
        <a:solidFill>
          <a:schemeClr val="tx1"/>
        </a:solidFill>
        <a:latin typeface="Arial" charset="0"/>
        <a:ea typeface="+mn-ea"/>
        <a:cs typeface="Arial" charset="0"/>
      </a:defRPr>
    </a:lvl4pPr>
    <a:lvl5pPr marL="1825625" indent="3175" algn="l" defTabSz="912813"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471" autoAdjust="0"/>
    <p:restoredTop sz="94624" autoAdjust="0"/>
  </p:normalViewPr>
  <p:slideViewPr>
    <p:cSldViewPr>
      <p:cViewPr varScale="1">
        <p:scale>
          <a:sx n="52" d="100"/>
          <a:sy n="52" d="100"/>
        </p:scale>
        <p:origin x="-906" y="-90"/>
      </p:cViewPr>
      <p:guideLst>
        <p:guide orient="horz" pos="2880"/>
        <p:guide pos="2160"/>
      </p:guideLst>
    </p:cSldViewPr>
  </p:slideViewPr>
  <p:outlineViewPr>
    <p:cViewPr>
      <p:scale>
        <a:sx n="33" d="100"/>
        <a:sy n="33" d="100"/>
      </p:scale>
      <p:origin x="0" y="2820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27863" cy="455613"/>
          </a:xfrm>
          <a:prstGeom prst="rect">
            <a:avLst/>
          </a:prstGeom>
        </p:spPr>
        <p:txBody>
          <a:bodyPr vert="horz" lIns="91440" tIns="45720" rIns="91440" bIns="45720" rtlCol="0"/>
          <a:lstStyle>
            <a:lvl1pPr algn="l" defTabSz="913334"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9186863" y="0"/>
            <a:ext cx="7027862" cy="455613"/>
          </a:xfrm>
          <a:prstGeom prst="rect">
            <a:avLst/>
          </a:prstGeom>
        </p:spPr>
        <p:txBody>
          <a:bodyPr vert="horz" lIns="91440" tIns="45720" rIns="91440" bIns="45720" rtlCol="0"/>
          <a:lstStyle>
            <a:lvl1pPr algn="r" defTabSz="913334" fontAlgn="auto">
              <a:spcBef>
                <a:spcPts val="0"/>
              </a:spcBef>
              <a:spcAft>
                <a:spcPts val="0"/>
              </a:spcAft>
              <a:defRPr sz="1200">
                <a:latin typeface="+mn-lt"/>
                <a:cs typeface="+mn-cs"/>
              </a:defRPr>
            </a:lvl1pPr>
          </a:lstStyle>
          <a:p>
            <a:pPr>
              <a:defRPr/>
            </a:pPr>
            <a:fld id="{36CB7461-02E2-4735-AA05-CA848A65A8CA}" type="datetimeFigureOut">
              <a:rPr lang="en-US"/>
              <a:pPr>
                <a:defRPr/>
              </a:pPr>
              <a:t>12/26/2020</a:t>
            </a:fld>
            <a:endParaRPr lang="en-IN"/>
          </a:p>
        </p:txBody>
      </p:sp>
      <p:sp>
        <p:nvSpPr>
          <p:cNvPr id="4" name="Slide Image Placeholder 3"/>
          <p:cNvSpPr>
            <a:spLocks noGrp="1" noRot="1" noChangeAspect="1"/>
          </p:cNvSpPr>
          <p:nvPr>
            <p:ph type="sldImg" idx="2"/>
          </p:nvPr>
        </p:nvSpPr>
        <p:spPr>
          <a:xfrm>
            <a:off x="5068888" y="684213"/>
            <a:ext cx="6080125" cy="3419475"/>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1622425" y="4330700"/>
            <a:ext cx="12973050" cy="41036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8661400"/>
            <a:ext cx="7027863" cy="455613"/>
          </a:xfrm>
          <a:prstGeom prst="rect">
            <a:avLst/>
          </a:prstGeom>
        </p:spPr>
        <p:txBody>
          <a:bodyPr vert="horz" lIns="91440" tIns="45720" rIns="91440" bIns="45720" rtlCol="0" anchor="b"/>
          <a:lstStyle>
            <a:lvl1pPr algn="l" defTabSz="913334"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9186863" y="8661400"/>
            <a:ext cx="7027862" cy="455613"/>
          </a:xfrm>
          <a:prstGeom prst="rect">
            <a:avLst/>
          </a:prstGeom>
        </p:spPr>
        <p:txBody>
          <a:bodyPr vert="horz" lIns="91440" tIns="45720" rIns="91440" bIns="45720" rtlCol="0" anchor="b"/>
          <a:lstStyle>
            <a:lvl1pPr algn="r" defTabSz="913334" fontAlgn="auto">
              <a:spcBef>
                <a:spcPts val="0"/>
              </a:spcBef>
              <a:spcAft>
                <a:spcPts val="0"/>
              </a:spcAft>
              <a:defRPr sz="1200">
                <a:latin typeface="+mn-lt"/>
                <a:cs typeface="+mn-cs"/>
              </a:defRPr>
            </a:lvl1pPr>
          </a:lstStyle>
          <a:p>
            <a:pPr>
              <a:defRPr/>
            </a:pPr>
            <a:fld id="{F1CCB6AF-56B3-46B5-A20D-073E98B689CD}"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68425" algn="l" defTabSz="912813" rtl="0" eaLnBrk="0" fontAlgn="base" hangingPunct="0">
      <a:spcBef>
        <a:spcPct val="30000"/>
      </a:spcBef>
      <a:spcAft>
        <a:spcPct val="0"/>
      </a:spcAft>
      <a:defRPr sz="1200" kern="1200">
        <a:solidFill>
          <a:schemeClr val="tx1"/>
        </a:solidFill>
        <a:latin typeface="+mn-lt"/>
        <a:ea typeface="+mn-ea"/>
        <a:cs typeface="+mn-cs"/>
      </a:defRPr>
    </a:lvl4pPr>
    <a:lvl5pPr marL="1825625" algn="l" defTabSz="912813" rtl="0" eaLnBrk="0" fontAlgn="base" hangingPunct="0">
      <a:spcBef>
        <a:spcPct val="30000"/>
      </a:spcBef>
      <a:spcAft>
        <a:spcPct val="0"/>
      </a:spcAft>
      <a:defRPr sz="1200" kern="1200">
        <a:solidFill>
          <a:schemeClr val="tx1"/>
        </a:solidFill>
        <a:latin typeface="+mn-lt"/>
        <a:ea typeface="+mn-ea"/>
        <a:cs typeface="+mn-cs"/>
      </a:defRPr>
    </a:lvl5pPr>
    <a:lvl6pPr marL="2283337" algn="l" defTabSz="913334" rtl="0" eaLnBrk="1" latinLnBrk="0" hangingPunct="1">
      <a:defRPr sz="1200" kern="1200">
        <a:solidFill>
          <a:schemeClr val="tx1"/>
        </a:solidFill>
        <a:latin typeface="+mn-lt"/>
        <a:ea typeface="+mn-ea"/>
        <a:cs typeface="+mn-cs"/>
      </a:defRPr>
    </a:lvl6pPr>
    <a:lvl7pPr marL="2740010" algn="l" defTabSz="913334" rtl="0" eaLnBrk="1" latinLnBrk="0" hangingPunct="1">
      <a:defRPr sz="1200" kern="1200">
        <a:solidFill>
          <a:schemeClr val="tx1"/>
        </a:solidFill>
        <a:latin typeface="+mn-lt"/>
        <a:ea typeface="+mn-ea"/>
        <a:cs typeface="+mn-cs"/>
      </a:defRPr>
    </a:lvl7pPr>
    <a:lvl8pPr marL="3196670" algn="l" defTabSz="913334" rtl="0" eaLnBrk="1" latinLnBrk="0" hangingPunct="1">
      <a:defRPr sz="1200" kern="1200">
        <a:solidFill>
          <a:schemeClr val="tx1"/>
        </a:solidFill>
        <a:latin typeface="+mn-lt"/>
        <a:ea typeface="+mn-ea"/>
        <a:cs typeface="+mn-cs"/>
      </a:defRPr>
    </a:lvl8pPr>
    <a:lvl9pPr marL="3653341" algn="l" defTabSz="91333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6345" y="2826766"/>
            <a:ext cx="13785215" cy="661720"/>
          </a:xfrm>
          <a:prstGeom prst="rect">
            <a:avLst/>
          </a:prstGeom>
        </p:spPr>
        <p:txBody>
          <a:bodyPr/>
          <a:lstStyle>
            <a:lvl1pPr>
              <a:defRPr/>
            </a:lvl1pPr>
          </a:lstStyle>
          <a:p>
            <a:endParaRPr/>
          </a:p>
        </p:txBody>
      </p:sp>
      <p:sp>
        <p:nvSpPr>
          <p:cNvPr id="3" name="Holder 3"/>
          <p:cNvSpPr>
            <a:spLocks noGrp="1"/>
          </p:cNvSpPr>
          <p:nvPr>
            <p:ph type="subTitle" idx="4"/>
          </p:nvPr>
        </p:nvSpPr>
        <p:spPr>
          <a:xfrm>
            <a:off x="2432685" y="5106416"/>
            <a:ext cx="11352530" cy="369332"/>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 Assistant Professor, EE ), JECRC, JAIPUR</a:t>
            </a:r>
            <a:endParaRPr/>
          </a:p>
        </p:txBody>
      </p:sp>
      <p:sp>
        <p:nvSpPr>
          <p:cNvPr id="5" name="Holder 5"/>
          <p:cNvSpPr>
            <a:spLocks noGrp="1"/>
          </p:cNvSpPr>
          <p:nvPr>
            <p:ph type="dt" sz="half" idx="11"/>
          </p:nvPr>
        </p:nvSpPr>
        <p:spPr/>
        <p:txBody>
          <a:bodyPr/>
          <a:lstStyle>
            <a:lvl1pPr>
              <a:defRPr/>
            </a:lvl1pPr>
          </a:lstStyle>
          <a:p>
            <a:pPr>
              <a:defRPr/>
            </a:pPr>
            <a:fld id="{064D7718-F46D-449C-B8A1-81EF7C61F0AE}" type="datetime1">
              <a:rPr lang="en-US" smtClean="0"/>
              <a:pPr>
                <a:defRPr/>
              </a:pPr>
              <a:t>12/26/2020</a:t>
            </a:fld>
            <a:endParaRPr lang="en-US"/>
          </a:p>
        </p:txBody>
      </p:sp>
      <p:sp>
        <p:nvSpPr>
          <p:cNvPr id="6" name="Holder 6"/>
          <p:cNvSpPr>
            <a:spLocks noGrp="1"/>
          </p:cNvSpPr>
          <p:nvPr>
            <p:ph type="sldNum" sz="quarter" idx="12"/>
          </p:nvPr>
        </p:nvSpPr>
        <p:spPr/>
        <p:txBody>
          <a:bodyPr/>
          <a:lstStyle>
            <a:lvl1pPr>
              <a:defRPr/>
            </a:lvl1pPr>
          </a:lstStyle>
          <a:p>
            <a:pPr>
              <a:defRPr/>
            </a:pPr>
            <a:fld id="{8626DAB4-859E-448C-9251-80DA0FB74DE6}"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type="body" idx="1"/>
          </p:nvPr>
        </p:nvSpPr>
        <p:spPr>
          <a:xfrm>
            <a:off x="8724900" y="3060700"/>
            <a:ext cx="6539866" cy="368306"/>
          </a:xfrm>
        </p:spPr>
        <p:txBody>
          <a:bodyPr/>
          <a:lstStyle>
            <a:lvl1pPr>
              <a:defRPr sz="2400" b="0" i="0">
                <a:solidFill>
                  <a:srgbClr val="6F2FA0"/>
                </a:solidFill>
                <a:latin typeface="Arial Black"/>
                <a:cs typeface="Arial Black"/>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 Assistant Professor, EE ), JECRC, JAIPUR</a:t>
            </a:r>
            <a:endParaRPr/>
          </a:p>
        </p:txBody>
      </p:sp>
      <p:sp>
        <p:nvSpPr>
          <p:cNvPr id="5" name="Holder 5"/>
          <p:cNvSpPr>
            <a:spLocks noGrp="1"/>
          </p:cNvSpPr>
          <p:nvPr>
            <p:ph type="dt" sz="half" idx="11"/>
          </p:nvPr>
        </p:nvSpPr>
        <p:spPr/>
        <p:txBody>
          <a:bodyPr/>
          <a:lstStyle>
            <a:lvl1pPr>
              <a:defRPr/>
            </a:lvl1pPr>
          </a:lstStyle>
          <a:p>
            <a:pPr>
              <a:defRPr/>
            </a:pPr>
            <a:fld id="{09AB08C7-D91D-4121-90FC-A02975E2D8FD}" type="datetime1">
              <a:rPr lang="en-US" smtClean="0"/>
              <a:pPr>
                <a:defRPr/>
              </a:pPr>
              <a:t>12/26/2020</a:t>
            </a:fld>
            <a:endParaRPr lang="en-US"/>
          </a:p>
        </p:txBody>
      </p:sp>
      <p:sp>
        <p:nvSpPr>
          <p:cNvPr id="6" name="Holder 6"/>
          <p:cNvSpPr>
            <a:spLocks noGrp="1"/>
          </p:cNvSpPr>
          <p:nvPr>
            <p:ph type="sldNum" sz="quarter" idx="12"/>
          </p:nvPr>
        </p:nvSpPr>
        <p:spPr/>
        <p:txBody>
          <a:bodyPr/>
          <a:lstStyle>
            <a:lvl1pPr>
              <a:defRPr/>
            </a:lvl1pPr>
          </a:lstStyle>
          <a:p>
            <a:pPr>
              <a:defRPr/>
            </a:pPr>
            <a:fld id="{522264F6-AFDA-4F4A-9313-F0ECF5A3169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sz="half" idx="2"/>
          </p:nvPr>
        </p:nvSpPr>
        <p:spPr>
          <a:xfrm>
            <a:off x="2120901" y="2811781"/>
            <a:ext cx="6071234" cy="415499"/>
          </a:xfrm>
          <a:prstGeom prst="rect">
            <a:avLst/>
          </a:prstGeom>
        </p:spPr>
        <p:txBody>
          <a:bodyPr/>
          <a:lstStyle>
            <a:lvl1pPr>
              <a:defRPr sz="2700" b="0" i="0">
                <a:solidFill>
                  <a:schemeClr val="tx1"/>
                </a:solidFill>
                <a:latin typeface="Arial"/>
                <a:cs typeface="Arial"/>
              </a:defRPr>
            </a:lvl1pPr>
          </a:lstStyle>
          <a:p>
            <a:endParaRPr/>
          </a:p>
        </p:txBody>
      </p:sp>
      <p:sp>
        <p:nvSpPr>
          <p:cNvPr id="4" name="Holder 4"/>
          <p:cNvSpPr>
            <a:spLocks noGrp="1"/>
          </p:cNvSpPr>
          <p:nvPr>
            <p:ph sz="half" idx="3"/>
          </p:nvPr>
        </p:nvSpPr>
        <p:spPr>
          <a:xfrm>
            <a:off x="8352217" y="2097278"/>
            <a:ext cx="7054787" cy="369332"/>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r>
              <a:rPr lang="en-IN" smtClean="0"/>
              <a:t>( Assistant Professor, EE ), JECRC, JAIPUR</a:t>
            </a:r>
            <a:endParaRPr/>
          </a:p>
        </p:txBody>
      </p:sp>
      <p:sp>
        <p:nvSpPr>
          <p:cNvPr id="6" name="Holder 5"/>
          <p:cNvSpPr>
            <a:spLocks noGrp="1"/>
          </p:cNvSpPr>
          <p:nvPr>
            <p:ph type="dt" sz="half" idx="11"/>
          </p:nvPr>
        </p:nvSpPr>
        <p:spPr/>
        <p:txBody>
          <a:bodyPr/>
          <a:lstStyle>
            <a:lvl1pPr>
              <a:defRPr/>
            </a:lvl1pPr>
          </a:lstStyle>
          <a:p>
            <a:pPr>
              <a:defRPr/>
            </a:pPr>
            <a:fld id="{786D9C73-AC87-44E3-92AB-3E72C64539D1}" type="datetime1">
              <a:rPr lang="en-US" smtClean="0"/>
              <a:pPr>
                <a:defRPr/>
              </a:pPr>
              <a:t>12/26/2020</a:t>
            </a:fld>
            <a:endParaRPr lang="en-US"/>
          </a:p>
        </p:txBody>
      </p:sp>
      <p:sp>
        <p:nvSpPr>
          <p:cNvPr id="7" name="Holder 6"/>
          <p:cNvSpPr>
            <a:spLocks noGrp="1"/>
          </p:cNvSpPr>
          <p:nvPr>
            <p:ph type="sldNum" sz="quarter" idx="12"/>
          </p:nvPr>
        </p:nvSpPr>
        <p:spPr/>
        <p:txBody>
          <a:bodyPr/>
          <a:lstStyle>
            <a:lvl1pPr>
              <a:defRPr/>
            </a:lvl1pPr>
          </a:lstStyle>
          <a:p>
            <a:pPr>
              <a:defRPr/>
            </a:pPr>
            <a:fld id="{CC54FF31-69B7-4493-9D3B-A9590056EEB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4"/>
          <p:cNvSpPr>
            <a:spLocks noGrp="1"/>
          </p:cNvSpPr>
          <p:nvPr>
            <p:ph type="ftr" sz="quarter" idx="10"/>
          </p:nvPr>
        </p:nvSpPr>
        <p:spPr/>
        <p:txBody>
          <a:bodyPr/>
          <a:lstStyle>
            <a:lvl1pPr>
              <a:defRPr/>
            </a:lvl1pPr>
          </a:lstStyle>
          <a:p>
            <a:pPr>
              <a:defRPr/>
            </a:pPr>
            <a:r>
              <a:rPr lang="en-IN" smtClean="0"/>
              <a:t>( Assistant Professor, EE ), JECRC, JAIPUR</a:t>
            </a:r>
            <a:endParaRPr/>
          </a:p>
        </p:txBody>
      </p:sp>
      <p:sp>
        <p:nvSpPr>
          <p:cNvPr id="4" name="Holder 5"/>
          <p:cNvSpPr>
            <a:spLocks noGrp="1"/>
          </p:cNvSpPr>
          <p:nvPr>
            <p:ph type="dt" sz="half" idx="11"/>
          </p:nvPr>
        </p:nvSpPr>
        <p:spPr/>
        <p:txBody>
          <a:bodyPr/>
          <a:lstStyle>
            <a:lvl1pPr>
              <a:defRPr/>
            </a:lvl1pPr>
          </a:lstStyle>
          <a:p>
            <a:pPr>
              <a:defRPr/>
            </a:pPr>
            <a:fld id="{63D9F3FF-F73E-4A25-A364-412D3C8FB606}" type="datetime1">
              <a:rPr lang="en-US" smtClean="0"/>
              <a:pPr>
                <a:defRPr/>
              </a:pPr>
              <a:t>12/26/2020</a:t>
            </a:fld>
            <a:endParaRPr lang="en-US"/>
          </a:p>
        </p:txBody>
      </p:sp>
      <p:sp>
        <p:nvSpPr>
          <p:cNvPr id="5" name="Holder 6"/>
          <p:cNvSpPr>
            <a:spLocks noGrp="1"/>
          </p:cNvSpPr>
          <p:nvPr>
            <p:ph type="sldNum" sz="quarter" idx="12"/>
          </p:nvPr>
        </p:nvSpPr>
        <p:spPr/>
        <p:txBody>
          <a:bodyPr/>
          <a:lstStyle>
            <a:lvl1pPr>
              <a:defRPr/>
            </a:lvl1pPr>
          </a:lstStyle>
          <a:p>
            <a:pPr>
              <a:defRPr/>
            </a:pPr>
            <a:fld id="{515BF9A1-D36E-47FB-A15B-BA5A651F6C23}"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a:lstStyle>
            <a:lvl1pPr algn="ctr">
              <a:defRPr smtClean="0">
                <a:solidFill>
                  <a:schemeClr val="tx1">
                    <a:tint val="75000"/>
                  </a:schemeClr>
                </a:solidFill>
              </a:defRPr>
            </a:lvl1pPr>
          </a:lstStyle>
          <a:p>
            <a:pPr>
              <a:defRPr/>
            </a:pPr>
            <a:r>
              <a:rPr lang="en-IN" smtClean="0"/>
              <a:t>( Assistant Professor, EE ), JECRC, JAIPUR</a:t>
            </a:r>
            <a:endParaRPr/>
          </a:p>
        </p:txBody>
      </p:sp>
      <p:sp>
        <p:nvSpPr>
          <p:cNvPr id="3" name="Holder 3"/>
          <p:cNvSpPr>
            <a:spLocks noGrp="1"/>
          </p:cNvSpPr>
          <p:nvPr>
            <p:ph type="dt" sz="half" idx="11"/>
          </p:nvPr>
        </p:nvSpPr>
        <p:spPr/>
        <p:txBody>
          <a:bodyPr/>
          <a:lstStyle>
            <a:lvl1pPr algn="l">
              <a:defRPr smtClean="0">
                <a:solidFill>
                  <a:schemeClr val="tx1">
                    <a:tint val="75000"/>
                  </a:schemeClr>
                </a:solidFill>
              </a:defRPr>
            </a:lvl1pPr>
          </a:lstStyle>
          <a:p>
            <a:pPr>
              <a:defRPr/>
            </a:pPr>
            <a:fld id="{4741E7D6-7BF9-4D6B-BAA2-26652745FA58}" type="datetime1">
              <a:rPr lang="en-US" smtClean="0"/>
              <a:pPr>
                <a:defRPr/>
              </a:pPr>
              <a:t>12/26/2020</a:t>
            </a:fld>
            <a:endParaRPr lang="en-US"/>
          </a:p>
        </p:txBody>
      </p:sp>
      <p:sp>
        <p:nvSpPr>
          <p:cNvPr id="4" name="Holder 4"/>
          <p:cNvSpPr>
            <a:spLocks noGrp="1"/>
          </p:cNvSpPr>
          <p:nvPr>
            <p:ph type="sldNum" sz="quarter" idx="12"/>
          </p:nvPr>
        </p:nvSpPr>
        <p:spPr/>
        <p:txBody>
          <a:bodyPr/>
          <a:lstStyle>
            <a:lvl1pPr algn="r">
              <a:defRPr>
                <a:solidFill>
                  <a:schemeClr val="tx1">
                    <a:tint val="75000"/>
                  </a:schemeClr>
                </a:solidFill>
              </a:defRPr>
            </a:lvl1pPr>
          </a:lstStyle>
          <a:p>
            <a:pPr>
              <a:defRPr/>
            </a:pPr>
            <a:fld id="{0A0FAEC9-154B-428A-885F-C9D7972D5231}"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79500" y="8470900"/>
            <a:ext cx="558800" cy="457200"/>
          </a:xfrm>
          <a:prstGeom prst="rect">
            <a:avLst/>
          </a:prstGeom>
          <a:blipFill>
            <a:blip r:embed="rId7"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7" name="bg object 17"/>
          <p:cNvSpPr/>
          <p:nvPr/>
        </p:nvSpPr>
        <p:spPr>
          <a:xfrm>
            <a:off x="1181100" y="8559800"/>
            <a:ext cx="368300" cy="292100"/>
          </a:xfrm>
          <a:prstGeom prst="rect">
            <a:avLst/>
          </a:prstGeom>
          <a:blipFill>
            <a:blip r:embed="rId8"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028" name="Holder 2"/>
          <p:cNvSpPr>
            <a:spLocks noGrp="1"/>
          </p:cNvSpPr>
          <p:nvPr>
            <p:ph type="title"/>
          </p:nvPr>
        </p:nvSpPr>
        <p:spPr bwMode="auto">
          <a:xfrm>
            <a:off x="7480300" y="1676400"/>
            <a:ext cx="7446963" cy="6619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9" name="Holder 3"/>
          <p:cNvSpPr>
            <a:spLocks noGrp="1"/>
          </p:cNvSpPr>
          <p:nvPr>
            <p:ph type="body" idx="1"/>
          </p:nvPr>
        </p:nvSpPr>
        <p:spPr bwMode="auto">
          <a:xfrm>
            <a:off x="8724900" y="3060700"/>
            <a:ext cx="6540500" cy="3698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5513388" y="8480425"/>
            <a:ext cx="5191125" cy="292100"/>
          </a:xfrm>
          <a:prstGeom prst="rect">
            <a:avLst/>
          </a:prstGeom>
        </p:spPr>
        <p:txBody>
          <a:bodyPr wrap="square" lIns="0" tIns="0" rIns="0" bIns="0">
            <a:spAutoFit/>
          </a:bodyPr>
          <a:lstStyle>
            <a:lvl1pPr algn="ctr" defTabSz="913334" fontAlgn="auto">
              <a:spcBef>
                <a:spcPts val="0"/>
              </a:spcBef>
              <a:spcAft>
                <a:spcPts val="0"/>
              </a:spcAft>
              <a:defRPr smtClean="0">
                <a:solidFill>
                  <a:schemeClr val="tx1">
                    <a:tint val="75000"/>
                  </a:schemeClr>
                </a:solidFill>
                <a:latin typeface="+mn-lt"/>
                <a:cs typeface="+mn-cs"/>
              </a:defRPr>
            </a:lvl1pPr>
          </a:lstStyle>
          <a:p>
            <a:pPr>
              <a:defRPr/>
            </a:pPr>
            <a:r>
              <a:rPr lang="en-IN" smtClean="0"/>
              <a:t>( Assistant Professor, EE ), JECRC, JAIPUR</a:t>
            </a:r>
            <a:endParaRPr/>
          </a:p>
        </p:txBody>
      </p:sp>
      <p:sp>
        <p:nvSpPr>
          <p:cNvPr id="5" name="Holder 5"/>
          <p:cNvSpPr>
            <a:spLocks noGrp="1"/>
          </p:cNvSpPr>
          <p:nvPr>
            <p:ph type="dt" sz="half" idx="6"/>
          </p:nvPr>
        </p:nvSpPr>
        <p:spPr>
          <a:xfrm>
            <a:off x="811213" y="8480425"/>
            <a:ext cx="3729037" cy="292100"/>
          </a:xfrm>
          <a:prstGeom prst="rect">
            <a:avLst/>
          </a:prstGeom>
        </p:spPr>
        <p:txBody>
          <a:bodyPr wrap="square" lIns="0" tIns="0" rIns="0" bIns="0">
            <a:spAutoFit/>
          </a:bodyPr>
          <a:lstStyle>
            <a:lvl1pPr algn="l" defTabSz="913334" fontAlgn="auto">
              <a:spcBef>
                <a:spcPts val="0"/>
              </a:spcBef>
              <a:spcAft>
                <a:spcPts val="0"/>
              </a:spcAft>
              <a:defRPr smtClean="0">
                <a:solidFill>
                  <a:schemeClr val="tx1">
                    <a:tint val="75000"/>
                  </a:schemeClr>
                </a:solidFill>
                <a:latin typeface="+mn-lt"/>
                <a:cs typeface="+mn-cs"/>
              </a:defRPr>
            </a:lvl1pPr>
          </a:lstStyle>
          <a:p>
            <a:pPr>
              <a:defRPr/>
            </a:pPr>
            <a:fld id="{CA58BA5E-1703-4E1A-BEC1-66CE9053F461}" type="datetime1">
              <a:rPr lang="en-US" smtClean="0"/>
              <a:pPr>
                <a:defRPr/>
              </a:pPr>
              <a:t>12/26/2020</a:t>
            </a:fld>
            <a:endParaRPr lang="en-US"/>
          </a:p>
        </p:txBody>
      </p:sp>
      <p:sp>
        <p:nvSpPr>
          <p:cNvPr id="6" name="Holder 6"/>
          <p:cNvSpPr>
            <a:spLocks noGrp="1"/>
          </p:cNvSpPr>
          <p:nvPr>
            <p:ph type="sldNum" sz="quarter" idx="7"/>
          </p:nvPr>
        </p:nvSpPr>
        <p:spPr>
          <a:xfrm>
            <a:off x="11677650" y="8480425"/>
            <a:ext cx="3729038" cy="292100"/>
          </a:xfrm>
          <a:prstGeom prst="rect">
            <a:avLst/>
          </a:prstGeom>
        </p:spPr>
        <p:txBody>
          <a:bodyPr wrap="square" lIns="0" tIns="0" rIns="0" bIns="0">
            <a:spAutoFit/>
          </a:bodyPr>
          <a:lstStyle>
            <a:lvl1pPr algn="r" defTabSz="913334" fontAlgn="auto">
              <a:spcBef>
                <a:spcPts val="0"/>
              </a:spcBef>
              <a:spcAft>
                <a:spcPts val="0"/>
              </a:spcAft>
              <a:defRPr>
                <a:solidFill>
                  <a:schemeClr val="tx1">
                    <a:tint val="75000"/>
                  </a:schemeClr>
                </a:solidFill>
                <a:latin typeface="+mn-lt"/>
                <a:cs typeface="+mn-cs"/>
              </a:defRPr>
            </a:lvl1pPr>
          </a:lstStyle>
          <a:p>
            <a:pPr>
              <a:defRPr/>
            </a:pPr>
            <a:fld id="{DC5E47B6-8200-4C78-9503-0B05EF00658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455613" indent="1588" algn="l" rtl="0" eaLnBrk="0" fontAlgn="base" hangingPunct="0">
        <a:spcBef>
          <a:spcPct val="20000"/>
        </a:spcBef>
        <a:spcAft>
          <a:spcPct val="0"/>
        </a:spcAft>
        <a:buChar char="–"/>
        <a:defRPr sz="2800">
          <a:solidFill>
            <a:schemeClr val="tx1"/>
          </a:solidFill>
          <a:latin typeface="+mn-lt"/>
          <a:ea typeface="+mn-ea"/>
          <a:cs typeface="+mn-cs"/>
        </a:defRPr>
      </a:lvl2pPr>
      <a:lvl3pPr marL="912813" indent="1588" algn="l" rtl="0" eaLnBrk="0" fontAlgn="base" hangingPunct="0">
        <a:spcBef>
          <a:spcPct val="20000"/>
        </a:spcBef>
        <a:spcAft>
          <a:spcPct val="0"/>
        </a:spcAft>
        <a:buChar char="•"/>
        <a:defRPr sz="2400">
          <a:solidFill>
            <a:schemeClr val="tx1"/>
          </a:solidFill>
          <a:latin typeface="+mn-lt"/>
          <a:ea typeface="+mn-ea"/>
          <a:cs typeface="+mn-cs"/>
        </a:defRPr>
      </a:lvl3pPr>
      <a:lvl4pPr marL="1368425" indent="3175" algn="l" rtl="0" eaLnBrk="0" fontAlgn="base" hangingPunct="0">
        <a:spcBef>
          <a:spcPct val="20000"/>
        </a:spcBef>
        <a:spcAft>
          <a:spcPct val="0"/>
        </a:spcAft>
        <a:buChar char="–"/>
        <a:defRPr sz="2000">
          <a:solidFill>
            <a:schemeClr val="tx1"/>
          </a:solidFill>
          <a:latin typeface="+mn-lt"/>
          <a:ea typeface="+mn-ea"/>
          <a:cs typeface="+mn-cs"/>
        </a:defRPr>
      </a:lvl4pPr>
      <a:lvl5pPr marL="1825625" indent="3175" algn="l" rtl="0" eaLnBrk="0" fontAlgn="base" hangingPunct="0">
        <a:spcBef>
          <a:spcPct val="20000"/>
        </a:spcBef>
        <a:spcAft>
          <a:spcPct val="0"/>
        </a:spcAft>
        <a:buChar char="»"/>
        <a:defRPr sz="2000">
          <a:solidFill>
            <a:schemeClr val="tx1"/>
          </a:solidFill>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bodyStyle>
    <p:otherStyle>
      <a:lvl1pPr marL="0">
        <a:defRPr>
          <a:latin typeface="+mn-lt"/>
          <a:ea typeface="+mn-ea"/>
          <a:cs typeface="+mn-cs"/>
        </a:defRPr>
      </a:lvl1pPr>
      <a:lvl2pPr marL="456670">
        <a:defRPr>
          <a:latin typeface="+mn-lt"/>
          <a:ea typeface="+mn-ea"/>
          <a:cs typeface="+mn-cs"/>
        </a:defRPr>
      </a:lvl2pPr>
      <a:lvl3pPr marL="913334">
        <a:defRPr>
          <a:latin typeface="+mn-lt"/>
          <a:ea typeface="+mn-ea"/>
          <a:cs typeface="+mn-cs"/>
        </a:defRPr>
      </a:lvl3pPr>
      <a:lvl4pPr marL="1370005">
        <a:defRPr>
          <a:latin typeface="+mn-lt"/>
          <a:ea typeface="+mn-ea"/>
          <a:cs typeface="+mn-cs"/>
        </a:defRPr>
      </a:lvl4pPr>
      <a:lvl5pPr marL="1826670">
        <a:defRPr>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dirty="0">
                <a:solidFill>
                  <a:srgbClr val="898989"/>
                </a:solidFill>
              </a:rPr>
              <a:t>1</a:t>
            </a:r>
            <a:endParaRPr lang="en-US" sz="1600" dirty="0"/>
          </a:p>
        </p:txBody>
      </p:sp>
      <p:grpSp>
        <p:nvGrpSpPr>
          <p:cNvPr id="3075" name="object 5"/>
          <p:cNvGrpSpPr>
            <a:grpSpLocks/>
          </p:cNvGrpSpPr>
          <p:nvPr/>
        </p:nvGrpSpPr>
        <p:grpSpPr bwMode="auto">
          <a:xfrm>
            <a:off x="0" y="-63500"/>
            <a:ext cx="16217900" cy="91186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dirty="0">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dirty="0">
                <a:latin typeface="Calibri" pitchFamily="34" charset="0"/>
              </a:endParaRPr>
            </a:p>
          </p:txBody>
        </p:sp>
      </p:grpSp>
      <p:sp>
        <p:nvSpPr>
          <p:cNvPr id="3076" name="TextBox 8"/>
          <p:cNvSpPr txBox="1">
            <a:spLocks noChangeArrowheads="1"/>
          </p:cNvSpPr>
          <p:nvPr/>
        </p:nvSpPr>
        <p:spPr bwMode="auto">
          <a:xfrm>
            <a:off x="1936750" y="4406900"/>
            <a:ext cx="13868400" cy="1754234"/>
          </a:xfrm>
          <a:prstGeom prst="rect">
            <a:avLst/>
          </a:prstGeom>
          <a:noFill/>
          <a:ln w="9525">
            <a:noFill/>
            <a:miter lim="800000"/>
            <a:headEnd/>
            <a:tailEnd/>
          </a:ln>
        </p:spPr>
        <p:txBody>
          <a:bodyPr lIns="91334" tIns="45674" rIns="91334" bIns="45674">
            <a:spAutoFit/>
          </a:bodyPr>
          <a:lstStyle/>
          <a:p>
            <a:r>
              <a:rPr lang="en-US" sz="3600" dirty="0" smtClean="0">
                <a:latin typeface="Times New Roman" pitchFamily="18" charset="0"/>
                <a:cs typeface="Times New Roman" pitchFamily="18" charset="0"/>
              </a:rPr>
              <a:t>Year &amp; </a:t>
            </a:r>
            <a:r>
              <a:rPr lang="en-US" sz="3600" dirty="0" err="1" smtClean="0">
                <a:latin typeface="Times New Roman" pitchFamily="18" charset="0"/>
                <a:cs typeface="Times New Roman" pitchFamily="18" charset="0"/>
              </a:rPr>
              <a:t>Sem</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B.Tech</a:t>
            </a:r>
            <a:r>
              <a:rPr lang="en-US" sz="3600" dirty="0" smtClean="0">
                <a:latin typeface="Times New Roman" pitchFamily="18" charset="0"/>
                <a:cs typeface="Times New Roman" pitchFamily="18" charset="0"/>
              </a:rPr>
              <a:t> I year, </a:t>
            </a:r>
            <a:r>
              <a:rPr lang="en-US" sz="3600" dirty="0" err="1" smtClean="0">
                <a:latin typeface="Times New Roman" pitchFamily="18" charset="0"/>
                <a:cs typeface="Times New Roman" pitchFamily="18" charset="0"/>
              </a:rPr>
              <a:t>sem</a:t>
            </a:r>
            <a:r>
              <a:rPr lang="en-US" sz="3600" dirty="0" smtClean="0">
                <a:latin typeface="Times New Roman" pitchFamily="18" charset="0"/>
                <a:cs typeface="Times New Roman" pitchFamily="18" charset="0"/>
              </a:rPr>
              <a:t>- I</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Subject </a:t>
            </a:r>
            <a:r>
              <a:rPr lang="en-US" sz="3600" dirty="0" smtClean="0">
                <a:latin typeface="Times New Roman" pitchFamily="18" charset="0"/>
                <a:cs typeface="Times New Roman" pitchFamily="18" charset="0"/>
              </a:rPr>
              <a:t>– Basic Electrical Engineering (1FY3-08)  </a:t>
            </a:r>
          </a:p>
          <a:p>
            <a:r>
              <a:rPr lang="en-US" sz="3600" dirty="0" smtClean="0"/>
              <a:t>Syllabus and Course Plan</a:t>
            </a:r>
            <a:endParaRPr lang="en-IN" sz="3600" dirty="0">
              <a:latin typeface="Times New Roman" pitchFamily="18" charset="0"/>
              <a:cs typeface="Times New Roman" pitchFamily="18" charset="0"/>
            </a:endParaRPr>
          </a:p>
        </p:txBody>
      </p:sp>
      <p:pic>
        <p:nvPicPr>
          <p:cNvPr id="3078" name="Picture 10"/>
          <p:cNvPicPr>
            <a:picLocks noChangeAspect="1" noChangeArrowheads="1"/>
          </p:cNvPicPr>
          <p:nvPr/>
        </p:nvPicPr>
        <p:blipFill>
          <a:blip r:embed="rId3"/>
          <a:srcRect/>
          <a:stretch>
            <a:fillRect/>
          </a:stretch>
        </p:blipFill>
        <p:spPr bwMode="auto">
          <a:xfrm>
            <a:off x="2927350" y="520700"/>
            <a:ext cx="3252788" cy="1676400"/>
          </a:xfrm>
          <a:prstGeom prst="rect">
            <a:avLst/>
          </a:prstGeom>
          <a:noFill/>
          <a:ln w="9525">
            <a:noFill/>
            <a:miter lim="800000"/>
            <a:headEnd/>
            <a:tailEnd/>
          </a:ln>
        </p:spPr>
      </p:pic>
      <p:pic>
        <p:nvPicPr>
          <p:cNvPr id="3079" name="Picture 11"/>
          <p:cNvPicPr>
            <a:picLocks noChangeAspect="1" noChangeArrowheads="1"/>
          </p:cNvPicPr>
          <p:nvPr/>
        </p:nvPicPr>
        <p:blipFill>
          <a:blip r:embed="rId4"/>
          <a:srcRect/>
          <a:stretch>
            <a:fillRect/>
          </a:stretch>
        </p:blipFill>
        <p:spPr bwMode="auto">
          <a:xfrm>
            <a:off x="11461750" y="673100"/>
            <a:ext cx="2667000" cy="2122488"/>
          </a:xfrm>
          <a:prstGeom prst="rect">
            <a:avLst/>
          </a:prstGeom>
          <a:noFill/>
          <a:ln w="9525">
            <a:noFill/>
            <a:miter lim="800000"/>
            <a:headEnd/>
            <a:tailEnd/>
          </a:ln>
        </p:spPr>
      </p:pic>
      <p:sp>
        <p:nvSpPr>
          <p:cNvPr id="3080" name="TextBox 12"/>
          <p:cNvSpPr txBox="1">
            <a:spLocks noChangeArrowheads="1"/>
          </p:cNvSpPr>
          <p:nvPr/>
        </p:nvSpPr>
        <p:spPr bwMode="auto">
          <a:xfrm>
            <a:off x="1327150" y="3111500"/>
            <a:ext cx="14249400" cy="584200"/>
          </a:xfrm>
          <a:prstGeom prst="rect">
            <a:avLst/>
          </a:prstGeom>
          <a:noFill/>
          <a:ln w="9525">
            <a:noFill/>
            <a:miter lim="800000"/>
            <a:headEnd/>
            <a:tailEnd/>
          </a:ln>
        </p:spPr>
        <p:txBody>
          <a:bodyPr>
            <a:spAutoFit/>
          </a:bodyPr>
          <a:lstStyle/>
          <a:p>
            <a:r>
              <a:rPr lang="en-US" sz="3200" dirty="0"/>
              <a:t>JAIPUR ENGINEERING COLLEGE AND RESEARCH </a:t>
            </a:r>
            <a:r>
              <a:rPr lang="en-US" sz="3200" dirty="0" smtClean="0"/>
              <a:t>CENTRE</a:t>
            </a:r>
            <a:endParaRPr lang="en-IN"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8199"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820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graphicFrame>
        <p:nvGraphicFramePr>
          <p:cNvPr id="10" name="Table 9"/>
          <p:cNvGraphicFramePr>
            <a:graphicFrameLocks noGrp="1"/>
          </p:cNvGraphicFramePr>
          <p:nvPr/>
        </p:nvGraphicFramePr>
        <p:xfrm>
          <a:off x="1479550" y="825499"/>
          <a:ext cx="13106400" cy="6858000"/>
        </p:xfrm>
        <a:graphic>
          <a:graphicData uri="http://schemas.openxmlformats.org/drawingml/2006/table">
            <a:tbl>
              <a:tblPr/>
              <a:tblGrid>
                <a:gridCol w="1310640"/>
                <a:gridCol w="1310640"/>
                <a:gridCol w="6607810"/>
                <a:gridCol w="1310640"/>
                <a:gridCol w="2566670"/>
              </a:tblGrid>
              <a:tr h="857250">
                <a:tc>
                  <a:txBody>
                    <a:bodyPr/>
                    <a:lstStyle/>
                    <a:p>
                      <a:pPr algn="ctr" fontAlgn="ctr"/>
                      <a:r>
                        <a:rPr lang="en-US" sz="1100" b="0" i="0" u="none" strike="noStrike" dirty="0">
                          <a:solidFill>
                            <a:srgbClr val="000000"/>
                          </a:solidFill>
                          <a:latin typeface="Calibri"/>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ctr" fontAlgn="ctr"/>
                      <a:r>
                        <a:rPr lang="en-US" sz="1100" b="0" i="0" u="none" strike="noStrike">
                          <a:solidFill>
                            <a:srgbClr val="000000"/>
                          </a:solidFill>
                          <a:latin typeface="Calibri"/>
                        </a:rPr>
                        <a:t>Chapter 5: Power Converters: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Calibri"/>
                        </a:rPr>
                        <a:t>Semiconductor PN junction diode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000" b="0" i="0" u="none" strike="noStrike">
                          <a:solidFill>
                            <a:srgbClr val="000000"/>
                          </a:solidFill>
                          <a:latin typeface="Times New Roman"/>
                        </a:rPr>
                        <a:t>GAS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857250">
                <a:tc>
                  <a:txBody>
                    <a:bodyPr/>
                    <a:lstStyle/>
                    <a:p>
                      <a:pPr algn="ctr" fontAlgn="ctr"/>
                      <a:r>
                        <a:rPr lang="en-US" sz="1100" b="0" i="0" u="none" strike="noStrike">
                          <a:solidFill>
                            <a:srgbClr val="000000"/>
                          </a:solidFill>
                          <a:latin typeface="Calibri"/>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transistor (BJT).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endParaRPr lang="en-US" sz="1100" b="0" i="0" u="none" strike="noStrike">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7250">
                <a:tc>
                  <a:txBody>
                    <a:bodyPr/>
                    <a:lstStyle/>
                    <a:p>
                      <a:pPr algn="ctr" fontAlgn="ctr"/>
                      <a:r>
                        <a:rPr lang="en-US" sz="1100" b="0" i="0" u="none" strike="noStrike">
                          <a:solidFill>
                            <a:srgbClr val="000000"/>
                          </a:solidFill>
                          <a:latin typeface="Calibri"/>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Characteristics of SCR,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FFFFFF"/>
                          </a:solidFill>
                          <a:latin typeface="Times New Roman"/>
                        </a:rPr>
                        <a:t>WA 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857250">
                <a:tc>
                  <a:txBody>
                    <a:bodyPr/>
                    <a:lstStyle/>
                    <a:p>
                      <a:pPr algn="ctr" fontAlgn="ctr"/>
                      <a:r>
                        <a:rPr lang="en-US" sz="1100" b="0" i="0" u="none" strike="noStrike">
                          <a:solidFill>
                            <a:srgbClr val="000000"/>
                          </a:solidFill>
                          <a:latin typeface="Calibri"/>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power transistor and IGBT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000" b="0" i="0" u="none" strike="noStrike">
                          <a:solidFill>
                            <a:srgbClr val="FFFFFF"/>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7250">
                <a:tc>
                  <a:txBody>
                    <a:bodyPr/>
                    <a:lstStyle/>
                    <a:p>
                      <a:pPr algn="ctr" fontAlgn="ctr"/>
                      <a:r>
                        <a:rPr lang="en-US" sz="1100" b="0" i="0" u="none" strike="noStrike">
                          <a:solidFill>
                            <a:srgbClr val="000000"/>
                          </a:solidFill>
                          <a:latin typeface="Calibri"/>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Basic circuits of single phase rectifier with R load,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FFFFFF"/>
                          </a:solidFill>
                          <a:latin typeface="Times New Roman"/>
                        </a:rPr>
                        <a:t>WA 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857250">
                <a:tc>
                  <a:txBody>
                    <a:bodyPr/>
                    <a:lstStyle/>
                    <a:p>
                      <a:pPr algn="ctr" fontAlgn="ctr"/>
                      <a:r>
                        <a:rPr lang="en-US" sz="1100" b="0" i="0" u="none" strike="noStrike">
                          <a:solidFill>
                            <a:srgbClr val="000000"/>
                          </a:solidFill>
                          <a:latin typeface="Calibri"/>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Single phase Inverter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000" b="0" i="0" u="none" strike="noStrike">
                          <a:solidFill>
                            <a:srgbClr val="FFFFFF"/>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7250">
                <a:tc>
                  <a:txBody>
                    <a:bodyPr/>
                    <a:lstStyle/>
                    <a:p>
                      <a:pPr algn="ctr" fontAlgn="ctr"/>
                      <a:r>
                        <a:rPr lang="en-US" sz="1100" b="0" i="0" u="none" strike="noStrike">
                          <a:solidFill>
                            <a:srgbClr val="000000"/>
                          </a:solidFill>
                          <a:latin typeface="Calibri"/>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DC-DC converter.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FFFFFF"/>
                          </a:solidFill>
                          <a:latin typeface="Times New Roman"/>
                        </a:rPr>
                        <a:t>WA 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857250">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gridSpan="3">
                  <a:txBody>
                    <a:bodyPr/>
                    <a:lstStyle/>
                    <a:p>
                      <a:pPr algn="ctr" fontAlgn="ctr"/>
                      <a:r>
                        <a:rPr lang="en-US" sz="1200" b="0" i="0" u="none" strike="noStrike" dirty="0">
                          <a:solidFill>
                            <a:srgbClr val="000000"/>
                          </a:solidFill>
                          <a:latin typeface="Times New Roman"/>
                        </a:rPr>
                        <a:t>GA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8199"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820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graphicFrame>
        <p:nvGraphicFramePr>
          <p:cNvPr id="10" name="Table 9"/>
          <p:cNvGraphicFramePr>
            <a:graphicFrameLocks noGrp="1"/>
          </p:cNvGraphicFramePr>
          <p:nvPr/>
        </p:nvGraphicFramePr>
        <p:xfrm>
          <a:off x="1327149" y="749302"/>
          <a:ext cx="13716000" cy="7086598"/>
        </p:xfrm>
        <a:graphic>
          <a:graphicData uri="http://schemas.openxmlformats.org/drawingml/2006/table">
            <a:tbl>
              <a:tblPr/>
              <a:tblGrid>
                <a:gridCol w="1371600"/>
                <a:gridCol w="1371600"/>
                <a:gridCol w="6915150"/>
                <a:gridCol w="1371600"/>
                <a:gridCol w="2686050"/>
              </a:tblGrid>
              <a:tr h="1040690">
                <a:tc>
                  <a:txBody>
                    <a:bodyPr/>
                    <a:lstStyle/>
                    <a:p>
                      <a:pPr algn="ctr" fontAlgn="ctr"/>
                      <a:r>
                        <a:rPr lang="en-US" sz="1100" b="0" i="0" u="none" strike="noStrike">
                          <a:solidFill>
                            <a:srgbClr val="000000"/>
                          </a:solidFill>
                          <a:latin typeface="Calibri"/>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a:solidFill>
                            <a:srgbClr val="000000"/>
                          </a:solidFill>
                          <a:latin typeface="Calibri"/>
                        </a:rPr>
                        <a:t> Chapter 6 : Electrical Installations: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Layout of LT switchgear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1132">
                <a:tc>
                  <a:txBody>
                    <a:bodyPr/>
                    <a:lstStyle/>
                    <a:p>
                      <a:pPr algn="ctr" fontAlgn="ctr"/>
                      <a:r>
                        <a:rPr lang="en-US" sz="1100" b="0" i="0" u="none" strike="noStrike">
                          <a:solidFill>
                            <a:srgbClr val="000000"/>
                          </a:solidFill>
                          <a:latin typeface="Calibri"/>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Switch fuse unit (SFU), MCB, ELCB, MCCB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1132">
                <a:tc>
                  <a:txBody>
                    <a:bodyPr/>
                    <a:lstStyle/>
                    <a:p>
                      <a:pPr algn="ctr" fontAlgn="ctr"/>
                      <a:r>
                        <a:rPr lang="en-US" sz="1100" b="0" i="0" u="none" strike="noStrike">
                          <a:solidFill>
                            <a:srgbClr val="000000"/>
                          </a:solidFill>
                          <a:latin typeface="Calibri"/>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Type of earthing.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Times New Roman"/>
                        </a:rPr>
                        <a:t>GAS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991132">
                <a:tc>
                  <a:txBody>
                    <a:bodyPr/>
                    <a:lstStyle/>
                    <a:p>
                      <a:pPr algn="ctr" fontAlgn="ctr"/>
                      <a:r>
                        <a:rPr lang="en-US" sz="1100" b="0" i="0" u="none" strike="noStrike">
                          <a:solidFill>
                            <a:srgbClr val="000000"/>
                          </a:solidFill>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Power measurement,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1132">
                <a:tc>
                  <a:txBody>
                    <a:bodyPr/>
                    <a:lstStyle/>
                    <a:p>
                      <a:pPr algn="ctr" fontAlgn="ctr"/>
                      <a:r>
                        <a:rPr lang="en-US" sz="1100" b="0" i="0" u="none" strike="noStrike">
                          <a:solidFill>
                            <a:srgbClr val="000000"/>
                          </a:solidFill>
                          <a:latin typeface="Calibri"/>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elementary calculations for energy consumption.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40690">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GA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1200" b="0" i="0" u="none" strike="noStrike">
                          <a:solidFill>
                            <a:srgbClr val="000000"/>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1000" b="0" i="0" u="none" strike="noStrike">
                          <a:solidFill>
                            <a:srgbClr val="000000"/>
                          </a:solidFill>
                          <a:latin typeface="Times New Roman"/>
                        </a:rPr>
                        <a:t>GAS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040690">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MTT-2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8199"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820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9" name="Title 8"/>
          <p:cNvSpPr>
            <a:spLocks noGrp="1"/>
          </p:cNvSpPr>
          <p:nvPr>
            <p:ph type="title"/>
          </p:nvPr>
        </p:nvSpPr>
        <p:spPr>
          <a:xfrm>
            <a:off x="946150" y="901700"/>
            <a:ext cx="14706600" cy="5663089"/>
          </a:xfrm>
        </p:spPr>
        <p:txBody>
          <a:bodyPr/>
          <a:lstStyle/>
          <a:p>
            <a:pPr algn="l"/>
            <a:r>
              <a:rPr lang="en-US" sz="3600" b="1" dirty="0" smtClean="0">
                <a:solidFill>
                  <a:schemeClr val="tx1"/>
                </a:solidFill>
                <a:latin typeface="Times New Roman" pitchFamily="18" charset="0"/>
                <a:cs typeface="Times New Roman" pitchFamily="18" charset="0"/>
              </a:rPr>
              <a:t>Course outcomes for Basic Electrical Engineering</a:t>
            </a:r>
            <a:br>
              <a:rPr lang="en-US" sz="3600" b="1" dirty="0" smtClean="0">
                <a:solidFill>
                  <a:schemeClr val="tx1"/>
                </a:solidFill>
                <a:latin typeface="Times New Roman" pitchFamily="18" charset="0"/>
                <a:cs typeface="Times New Roman" pitchFamily="18" charset="0"/>
              </a:rPr>
            </a:br>
            <a:r>
              <a:rPr lang="en-US" sz="3600" b="1" dirty="0" smtClean="0">
                <a:solidFill>
                  <a:schemeClr val="tx1"/>
                </a:solidFill>
                <a:latin typeface="Times New Roman" pitchFamily="18" charset="0"/>
                <a:cs typeface="Times New Roman" pitchFamily="18" charset="0"/>
              </a:rPr>
              <a:t/>
            </a:r>
            <a:br>
              <a:rPr lang="en-US" sz="3600" b="1" dirty="0" smtClean="0">
                <a:solidFill>
                  <a:schemeClr val="tx1"/>
                </a:solidFill>
                <a:latin typeface="Times New Roman" pitchFamily="18" charset="0"/>
                <a:cs typeface="Times New Roman" pitchFamily="18" charset="0"/>
              </a:rPr>
            </a:br>
            <a:r>
              <a:rPr lang="en-US" sz="2800" dirty="0" smtClean="0">
                <a:solidFill>
                  <a:schemeClr val="tx1"/>
                </a:solidFill>
                <a:latin typeface="Times New Roman" pitchFamily="18" charset="0"/>
                <a:cs typeface="Times New Roman" pitchFamily="18" charset="0"/>
              </a:rPr>
              <a:t>Upon the successful completion of the course work of basic electrical engineering, the students will be able to:</a:t>
            </a:r>
            <a:br>
              <a:rPr lang="en-US" sz="2800"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CO 1</a:t>
            </a:r>
            <a:r>
              <a:rPr lang="en-US" sz="2800" dirty="0" smtClean="0">
                <a:solidFill>
                  <a:schemeClr val="tx1"/>
                </a:solidFill>
                <a:latin typeface="Times New Roman" pitchFamily="18" charset="0"/>
                <a:cs typeface="Times New Roman" pitchFamily="18" charset="0"/>
              </a:rPr>
              <a:t>. Analyze the DC and AC electrical circuits using network theorems.</a:t>
            </a:r>
            <a:br>
              <a:rPr lang="en-US" sz="2800" dirty="0" smtClean="0">
                <a:solidFill>
                  <a:schemeClr val="tx1"/>
                </a:solidFill>
                <a:latin typeface="Times New Roman" pitchFamily="18" charset="0"/>
                <a:cs typeface="Times New Roman" pitchFamily="18" charset="0"/>
              </a:rPr>
            </a:br>
            <a:r>
              <a:rPr lang="en-US" sz="2800" dirty="0" smtClean="0">
                <a:solidFill>
                  <a:schemeClr val="tx1"/>
                </a:solidFill>
                <a:latin typeface="Times New Roman" pitchFamily="18" charset="0"/>
                <a:cs typeface="Times New Roman" pitchFamily="18" charset="0"/>
              </a:rPr>
              <a:t/>
            </a:r>
            <a:br>
              <a:rPr lang="en-US" sz="2800"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CO 2</a:t>
            </a:r>
            <a:r>
              <a:rPr lang="en-US" sz="2800" dirty="0" smtClean="0">
                <a:solidFill>
                  <a:schemeClr val="tx1"/>
                </a:solidFill>
                <a:latin typeface="Times New Roman" pitchFamily="18" charset="0"/>
                <a:cs typeface="Times New Roman" pitchFamily="18" charset="0"/>
              </a:rPr>
              <a:t>. Understand the construction and working principle of the transformer, AC and DC rotating machines.</a:t>
            </a:r>
            <a:br>
              <a:rPr lang="en-US" sz="2800" dirty="0" smtClean="0">
                <a:solidFill>
                  <a:schemeClr val="tx1"/>
                </a:solidFill>
                <a:latin typeface="Times New Roman" pitchFamily="18" charset="0"/>
                <a:cs typeface="Times New Roman" pitchFamily="18" charset="0"/>
              </a:rPr>
            </a:br>
            <a:r>
              <a:rPr lang="en-US" sz="2800" dirty="0" smtClean="0">
                <a:solidFill>
                  <a:schemeClr val="tx1"/>
                </a:solidFill>
                <a:latin typeface="Times New Roman" pitchFamily="18" charset="0"/>
                <a:cs typeface="Times New Roman" pitchFamily="18" charset="0"/>
              </a:rPr>
              <a:t/>
            </a:r>
            <a:br>
              <a:rPr lang="en-US" sz="2800"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CO 3</a:t>
            </a:r>
            <a:r>
              <a:rPr lang="en-US" sz="2800" dirty="0" smtClean="0">
                <a:solidFill>
                  <a:schemeClr val="tx1"/>
                </a:solidFill>
                <a:latin typeface="Times New Roman" pitchFamily="18" charset="0"/>
                <a:cs typeface="Times New Roman" pitchFamily="18" charset="0"/>
              </a:rPr>
              <a:t>. Understand the concepts of power converters and switchgear requirements.</a:t>
            </a:r>
            <a:r>
              <a:rPr lang="en-US" sz="4000" dirty="0" smtClean="0"/>
              <a:t/>
            </a:r>
            <a:br>
              <a:rPr lang="en-US" sz="4000" dirty="0" smtClean="0"/>
            </a:br>
            <a:r>
              <a:rPr lang="en-US" sz="4000" dirty="0" smtClean="0">
                <a:solidFill>
                  <a:schemeClr val="tx1"/>
                </a:solidFill>
                <a:latin typeface="Times New Roman" pitchFamily="18" charset="0"/>
                <a:cs typeface="Times New Roman" pitchFamily="18" charset="0"/>
              </a:rPr>
              <a:t/>
            </a:r>
            <a:br>
              <a:rPr lang="en-US" sz="4000" dirty="0" smtClean="0">
                <a:solidFill>
                  <a:schemeClr val="tx1"/>
                </a:solidFill>
                <a:latin typeface="Times New Roman" pitchFamily="18" charset="0"/>
                <a:cs typeface="Times New Roman" pitchFamily="18" charset="0"/>
              </a:rPr>
            </a:br>
            <a:endParaRPr lang="en-US" sz="3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a:grpSpLocks/>
          </p:cNvGrpSpPr>
          <p:nvPr/>
        </p:nvGrpSpPr>
        <p:grpSpPr bwMode="auto">
          <a:xfrm>
            <a:off x="44450" y="-12700"/>
            <a:ext cx="16217900" cy="9118600"/>
            <a:chOff x="88900" y="0"/>
            <a:chExt cx="16217900" cy="9118600"/>
          </a:xfrm>
        </p:grpSpPr>
        <p:sp>
          <p:nvSpPr>
            <p:cNvPr id="9222" name="object 3"/>
            <p:cNvSpPr>
              <a:spLocks noChangeArrowheads="1"/>
            </p:cNvSpPr>
            <p:nvPr/>
          </p:nvSpPr>
          <p:spPr bwMode="auto">
            <a:xfrm>
              <a:off x="14998700" y="8890000"/>
              <a:ext cx="228600" cy="22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9223" name="object 4"/>
            <p:cNvSpPr>
              <a:spLocks noChangeArrowheads="1"/>
            </p:cNvSpPr>
            <p:nvPr/>
          </p:nvSpPr>
          <p:spPr bwMode="auto">
            <a:xfrm>
              <a:off x="88900" y="0"/>
              <a:ext cx="16217900" cy="9118600"/>
            </a:xfrm>
            <a:prstGeom prst="rect">
              <a:avLst/>
            </a:prstGeom>
            <a:blipFill dpi="0" rotWithShape="1">
              <a:blip r:embed="rId3"/>
              <a:srcRect/>
              <a:stretch>
                <a:fillRect/>
              </a:stretch>
            </a:blipFill>
            <a:ln w="9525">
              <a:noFill/>
              <a:miter lim="800000"/>
              <a:headEnd/>
              <a:tailEnd/>
            </a:ln>
          </p:spPr>
          <p:txBody>
            <a:bodyPr lIns="0" tIns="0" rIns="0" bIns="0"/>
            <a:lstStyle/>
            <a:p>
              <a:endParaRPr lang="en-US">
                <a:latin typeface="Calibri" pitchFamily="34" charset="0"/>
              </a:endParaRPr>
            </a:p>
          </p:txBody>
        </p:sp>
      </p:grpSp>
      <p:pic>
        <p:nvPicPr>
          <p:cNvPr id="9219" name="Picture 6"/>
          <p:cNvPicPr>
            <a:picLocks noChangeAspect="1" noChangeArrowheads="1"/>
          </p:cNvPicPr>
          <p:nvPr/>
        </p:nvPicPr>
        <p:blipFill>
          <a:blip r:embed="rId4"/>
          <a:srcRect/>
          <a:stretch>
            <a:fillRect/>
          </a:stretch>
        </p:blipFill>
        <p:spPr bwMode="auto">
          <a:xfrm>
            <a:off x="0" y="0"/>
            <a:ext cx="16230600" cy="9118600"/>
          </a:xfrm>
          <a:prstGeom prst="rect">
            <a:avLst/>
          </a:prstGeom>
          <a:noFill/>
          <a:ln w="9525">
            <a:noFill/>
            <a:miter lim="800000"/>
            <a:headEnd/>
            <a:tailEnd/>
          </a:ln>
        </p:spPr>
      </p:pic>
      <p:pic>
        <p:nvPicPr>
          <p:cNvPr id="1026" name="Picture 2"/>
          <p:cNvPicPr>
            <a:picLocks noChangeAspect="1" noChangeArrowheads="1"/>
          </p:cNvPicPr>
          <p:nvPr/>
        </p:nvPicPr>
        <p:blipFill>
          <a:blip r:embed="rId5"/>
          <a:srcRect/>
          <a:stretch>
            <a:fillRect/>
          </a:stretch>
        </p:blipFill>
        <p:spPr bwMode="auto">
          <a:xfrm>
            <a:off x="0" y="0"/>
            <a:ext cx="16249650" cy="9118599"/>
          </a:xfrm>
          <a:prstGeom prst="rect">
            <a:avLst/>
          </a:prstGeom>
          <a:noFill/>
          <a:ln w="9525">
            <a:noFill/>
            <a:miter lim="800000"/>
            <a:headEnd/>
            <a:tailEnd/>
          </a:ln>
          <a:effectLst/>
        </p:spPr>
      </p:pic>
      <p:sp>
        <p:nvSpPr>
          <p:cNvPr id="10" name="Footer Placeholder 20"/>
          <p:cNvSpPr txBox="1">
            <a:spLocks/>
          </p:cNvSpPr>
          <p:nvPr/>
        </p:nvSpPr>
        <p:spPr>
          <a:xfrm>
            <a:off x="5670550" y="8674100"/>
            <a:ext cx="5867400" cy="877163"/>
          </a:xfrm>
          <a:prstGeom prst="rect">
            <a:avLst/>
          </a:prstGeom>
        </p:spPr>
        <p:txBody>
          <a:bodyPr wrap="square" lIns="0" tIns="0" rIns="0" bIns="0">
            <a:spAutoFit/>
          </a:bodyPr>
          <a:lstStyle/>
          <a:p>
            <a:pPr>
              <a:defRPr/>
            </a:pPr>
            <a:r>
              <a:rPr lang="en-IN" dirty="0" smtClean="0"/>
              <a:t> ( Assistant Professor, EE ), JECRC JAIPUR</a:t>
            </a:r>
          </a:p>
          <a:p>
            <a:pPr>
              <a:defRPr/>
            </a:pPr>
            <a:endParaRPr lang="en-IN" dirty="0" smtClean="0"/>
          </a:p>
          <a:p>
            <a:pPr marL="0" marR="0" lvl="0" indent="0" algn="ctr" defTabSz="913334" rtl="0" eaLnBrk="1" fontAlgn="auto" latinLnBrk="0" hangingPunct="1">
              <a:lnSpc>
                <a:spcPct val="100000"/>
              </a:lnSpc>
              <a:spcBef>
                <a:spcPts val="0"/>
              </a:spcBef>
              <a:spcAft>
                <a:spcPts val="0"/>
              </a:spcAft>
              <a:buClrTx/>
              <a:buSzTx/>
              <a:buFontTx/>
              <a:buNone/>
              <a:tabLst/>
              <a:defRPr/>
            </a:pPr>
            <a:endParaRPr kumimoji="0" lang="en-IN" sz="19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4099" name="object 5"/>
          <p:cNvGrpSpPr>
            <a:grpSpLocks/>
          </p:cNvGrpSpPr>
          <p:nvPr/>
        </p:nvGrpSpPr>
        <p:grpSpPr bwMode="auto">
          <a:xfrm>
            <a:off x="0" y="0"/>
            <a:ext cx="16217900" cy="9118600"/>
            <a:chOff x="0" y="0"/>
            <a:chExt cx="16217900" cy="9118600"/>
          </a:xfrm>
        </p:grpSpPr>
        <p:sp>
          <p:nvSpPr>
            <p:cNvPr id="4103"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4104"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4101" name="TextBox 12"/>
          <p:cNvSpPr txBox="1">
            <a:spLocks noChangeArrowheads="1"/>
          </p:cNvSpPr>
          <p:nvPr/>
        </p:nvSpPr>
        <p:spPr bwMode="auto">
          <a:xfrm>
            <a:off x="1250950" y="977900"/>
            <a:ext cx="14249400" cy="4339650"/>
          </a:xfrm>
          <a:prstGeom prst="rect">
            <a:avLst/>
          </a:prstGeom>
          <a:noFill/>
          <a:ln w="9525">
            <a:noFill/>
            <a:miter lim="800000"/>
            <a:headEnd/>
            <a:tailEnd/>
          </a:ln>
        </p:spPr>
        <p:txBody>
          <a:bodyPr wrap="square">
            <a:spAutoFit/>
          </a:bodyPr>
          <a:lstStyle/>
          <a:p>
            <a:pPr algn="ctr"/>
            <a:endParaRPr lang="en-US" sz="4800" dirty="0" smtClean="0"/>
          </a:p>
          <a:p>
            <a:r>
              <a:rPr lang="en-US" sz="2800" b="1" dirty="0" smtClean="0">
                <a:latin typeface="Times New Roman" pitchFamily="18" charset="0"/>
                <a:cs typeface="Times New Roman" pitchFamily="18" charset="0"/>
              </a:rPr>
              <a:t>Vision of institute</a:t>
            </a:r>
          </a:p>
          <a:p>
            <a:r>
              <a:rPr lang="en-US" sz="2800" dirty="0" smtClean="0">
                <a:latin typeface="Times New Roman" pitchFamily="18" charset="0"/>
                <a:cs typeface="Times New Roman" pitchFamily="18" charset="0"/>
              </a:rPr>
              <a:t> To become a renowned centre of outcome based learning, and work towards, professional, cultural and social enrichment of the lives of individuals and communities.</a:t>
            </a:r>
          </a:p>
          <a:p>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pPr algn="ctr"/>
            <a:endParaRPr lang="en-IN" sz="4800" dirty="0"/>
          </a:p>
        </p:txBody>
      </p:sp>
      <p:sp>
        <p:nvSpPr>
          <p:cNvPr id="13" name="Title 12"/>
          <p:cNvSpPr>
            <a:spLocks noGrp="1"/>
          </p:cNvSpPr>
          <p:nvPr>
            <p:ph type="ctrTitle"/>
          </p:nvPr>
        </p:nvSpPr>
        <p:spPr>
          <a:xfrm>
            <a:off x="1327150" y="673101"/>
            <a:ext cx="13674410" cy="1107996"/>
          </a:xfrm>
        </p:spPr>
        <p:txBody>
          <a:bodyPr/>
          <a:lstStyle/>
          <a:p>
            <a:r>
              <a:rPr lang="en-US" sz="3600" b="1" dirty="0" smtClean="0">
                <a:solidFill>
                  <a:schemeClr val="tx1"/>
                </a:solidFill>
                <a:latin typeface="Times New Roman" pitchFamily="18" charset="0"/>
                <a:cs typeface="Times New Roman" pitchFamily="18" charset="0"/>
              </a:rPr>
              <a:t>Vision and Mission of Institute</a:t>
            </a:r>
            <a:br>
              <a:rPr lang="en-US" sz="3600" b="1" dirty="0" smtClean="0">
                <a:solidFill>
                  <a:schemeClr val="tx1"/>
                </a:solidFill>
                <a:latin typeface="Times New Roman" pitchFamily="18" charset="0"/>
                <a:cs typeface="Times New Roman" pitchFamily="18" charset="0"/>
              </a:rPr>
            </a:br>
            <a:endParaRPr lang="en-US" sz="3600" dirty="0">
              <a:solidFill>
                <a:schemeClr val="tx1"/>
              </a:solidFill>
            </a:endParaRPr>
          </a:p>
        </p:txBody>
      </p:sp>
      <p:sp>
        <p:nvSpPr>
          <p:cNvPr id="14" name="Subtitle 13"/>
          <p:cNvSpPr>
            <a:spLocks noGrp="1"/>
          </p:cNvSpPr>
          <p:nvPr>
            <p:ph type="subTitle" idx="4"/>
          </p:nvPr>
        </p:nvSpPr>
        <p:spPr>
          <a:xfrm>
            <a:off x="1098550" y="4025900"/>
            <a:ext cx="14859000" cy="3853363"/>
          </a:xfrm>
        </p:spPr>
        <p:txBody>
          <a:bodyPr/>
          <a:lstStyle/>
          <a:p>
            <a:pPr>
              <a:buNone/>
            </a:pPr>
            <a:r>
              <a:rPr lang="en-IN" b="1" dirty="0" smtClean="0">
                <a:latin typeface="Times New Roman" pitchFamily="18" charset="0"/>
                <a:cs typeface="Times New Roman" pitchFamily="18" charset="0"/>
              </a:rPr>
              <a:t>   </a:t>
            </a:r>
            <a:r>
              <a:rPr lang="en-IN" sz="2800" b="1" dirty="0" smtClean="0">
                <a:latin typeface="Times New Roman" pitchFamily="18" charset="0"/>
                <a:cs typeface="Times New Roman" pitchFamily="18" charset="0"/>
              </a:rPr>
              <a:t>Mission of institute</a:t>
            </a:r>
          </a:p>
          <a:p>
            <a:r>
              <a:rPr lang="en-IN" sz="2800" b="1" dirty="0" smtClean="0">
                <a:latin typeface="Times New Roman" pitchFamily="18" charset="0"/>
                <a:cs typeface="Times New Roman" pitchFamily="18" charset="0"/>
              </a:rPr>
              <a:t>M1</a:t>
            </a:r>
            <a:r>
              <a:rPr lang="en-IN" sz="2800" dirty="0" smtClean="0">
                <a:latin typeface="Times New Roman" pitchFamily="18" charset="0"/>
                <a:cs typeface="Times New Roman" pitchFamily="18" charset="0"/>
              </a:rPr>
              <a:t>.Focus on evaluation of learning outcomes and motivate students to inculcate research aptitude by project based learning.</a:t>
            </a:r>
          </a:p>
          <a:p>
            <a:r>
              <a:rPr lang="en-IN" sz="2800" b="1" dirty="0" smtClean="0">
                <a:latin typeface="Times New Roman" pitchFamily="18" charset="0"/>
                <a:cs typeface="Times New Roman" pitchFamily="18" charset="0"/>
              </a:rPr>
              <a:t>M2</a:t>
            </a:r>
            <a:r>
              <a:rPr lang="en-IN" sz="2800" dirty="0" smtClean="0">
                <a:latin typeface="Times New Roman" pitchFamily="18" charset="0"/>
                <a:cs typeface="Times New Roman" pitchFamily="18" charset="0"/>
              </a:rPr>
              <a:t>.Identify ,based on informed perception of Indian, regional and global needs, the areas of focus and provide platform to gain knowledge and solutions.</a:t>
            </a:r>
          </a:p>
          <a:p>
            <a:r>
              <a:rPr lang="en-IN" sz="2800" b="1" dirty="0" smtClean="0">
                <a:latin typeface="Times New Roman" pitchFamily="18" charset="0"/>
                <a:cs typeface="Times New Roman" pitchFamily="18" charset="0"/>
              </a:rPr>
              <a:t>M3</a:t>
            </a:r>
            <a:r>
              <a:rPr lang="en-IN" sz="2800" dirty="0" smtClean="0">
                <a:latin typeface="Times New Roman" pitchFamily="18" charset="0"/>
                <a:cs typeface="Times New Roman" pitchFamily="18" charset="0"/>
              </a:rPr>
              <a:t>.Offer opportunities for interaction between academia and industry.</a:t>
            </a:r>
          </a:p>
          <a:p>
            <a:r>
              <a:rPr lang="en-IN" sz="2800" b="1" dirty="0" smtClean="0">
                <a:latin typeface="Times New Roman" pitchFamily="18" charset="0"/>
                <a:cs typeface="Times New Roman" pitchFamily="18" charset="0"/>
              </a:rPr>
              <a:t>M4</a:t>
            </a:r>
            <a:r>
              <a:rPr lang="en-IN" sz="2800" dirty="0" smtClean="0">
                <a:latin typeface="Times New Roman" pitchFamily="18" charset="0"/>
                <a:cs typeface="Times New Roman" pitchFamily="18" charset="0"/>
              </a:rPr>
              <a:t>.Develop human potential to its fullest extent so that intellectually capable and imaginatively gifted leaders may emerge in a range of professions</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13970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1250950" y="1054101"/>
            <a:ext cx="13411200" cy="6494085"/>
          </a:xfrm>
          <a:prstGeom prst="rect">
            <a:avLst/>
          </a:prstGeom>
          <a:noFill/>
          <a:ln w="9525">
            <a:noFill/>
            <a:miter lim="800000"/>
            <a:headEnd/>
            <a:tailEnd/>
          </a:ln>
        </p:spPr>
        <p:txBody>
          <a:bodyPr wrap="square">
            <a:spAutoFit/>
          </a:bodyPr>
          <a:lstStyle/>
          <a:p>
            <a:pPr algn="ctr"/>
            <a:r>
              <a:rPr lang="en-US" sz="3600" b="1" dirty="0" smtClean="0">
                <a:latin typeface="Times New Roman" pitchFamily="18" charset="0"/>
                <a:cs typeface="Times New Roman" pitchFamily="18" charset="0"/>
              </a:rPr>
              <a:t>Vision and Mission of Electrical Engineering Department</a:t>
            </a:r>
          </a:p>
          <a:p>
            <a:endParaRPr lang="en-US" sz="4800" dirty="0" smtClean="0">
              <a:latin typeface="Times New Roman" pitchFamily="18" charset="0"/>
              <a:cs typeface="Times New Roman" pitchFamily="18" charset="0"/>
            </a:endParaRPr>
          </a:p>
          <a:p>
            <a:r>
              <a:rPr lang="en-IN" sz="2800" b="1" dirty="0" smtClean="0">
                <a:latin typeface="Times New Roman" pitchFamily="18" charset="0"/>
                <a:cs typeface="Times New Roman" pitchFamily="18" charset="0"/>
              </a:rPr>
              <a:t>Vision of department</a:t>
            </a:r>
          </a:p>
          <a:p>
            <a:r>
              <a:rPr lang="en-IN" sz="2800" b="1"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The Electrical Engineering department strives to recognized globally for outcome based technical knowledge and produce quality human being who can manage the advance technologies and contribute to society. </a:t>
            </a:r>
          </a:p>
          <a:p>
            <a:endParaRPr lang="en-IN" sz="2800" dirty="0" smtClean="0">
              <a:latin typeface="Times New Roman" pitchFamily="18" charset="0"/>
              <a:cs typeface="Times New Roman" pitchFamily="18" charset="0"/>
            </a:endParaRPr>
          </a:p>
          <a:p>
            <a:endParaRPr lang="en-IN" sz="3200" dirty="0" smtClean="0">
              <a:latin typeface="Times New Roman" pitchFamily="18" charset="0"/>
              <a:cs typeface="Times New Roman" pitchFamily="18" charset="0"/>
            </a:endParaRPr>
          </a:p>
          <a:p>
            <a:endParaRPr lang="en-IN" sz="3200" dirty="0" smtClean="0">
              <a:latin typeface="Times New Roman" pitchFamily="18" charset="0"/>
              <a:cs typeface="Times New Roman" pitchFamily="18" charset="0"/>
            </a:endParaRPr>
          </a:p>
          <a:p>
            <a:endParaRPr lang="en-IN" sz="3200" dirty="0" smtClean="0">
              <a:latin typeface="Times New Roman" pitchFamily="18" charset="0"/>
              <a:cs typeface="Times New Roman" pitchFamily="18" charset="0"/>
            </a:endParaRPr>
          </a:p>
          <a:p>
            <a:endParaRPr lang="en-IN" sz="3200" dirty="0" smtClean="0">
              <a:latin typeface="Times New Roman" pitchFamily="18" charset="0"/>
              <a:cs typeface="Times New Roman" pitchFamily="18" charset="0"/>
            </a:endParaRPr>
          </a:p>
          <a:p>
            <a:endParaRPr lang="en-IN"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p:txBody>
      </p:sp>
      <p:sp>
        <p:nvSpPr>
          <p:cNvPr id="13" name="Rectangle 12"/>
          <p:cNvSpPr/>
          <p:nvPr/>
        </p:nvSpPr>
        <p:spPr>
          <a:xfrm>
            <a:off x="1403350" y="4864100"/>
            <a:ext cx="13411200" cy="2739211"/>
          </a:xfrm>
          <a:prstGeom prst="rect">
            <a:avLst/>
          </a:prstGeom>
        </p:spPr>
        <p:txBody>
          <a:bodyPr wrap="square">
            <a:spAutoFit/>
          </a:bodyPr>
          <a:lstStyle/>
          <a:p>
            <a:r>
              <a:rPr lang="en-US" sz="2800" b="1" dirty="0" smtClean="0">
                <a:latin typeface="Times New Roman" pitchFamily="18" charset="0"/>
                <a:cs typeface="Times New Roman" pitchFamily="18" charset="0"/>
              </a:rPr>
              <a:t>Mission Of department </a:t>
            </a:r>
          </a:p>
          <a:p>
            <a:r>
              <a:rPr lang="en-US" sz="2800" b="1" dirty="0" smtClean="0">
                <a:latin typeface="Times New Roman" pitchFamily="18" charset="0"/>
                <a:cs typeface="Times New Roman" pitchFamily="18" charset="0"/>
              </a:rPr>
              <a:t>M1</a:t>
            </a:r>
            <a:r>
              <a:rPr lang="en-US" sz="2800" dirty="0" smtClean="0">
                <a:latin typeface="Times New Roman" pitchFamily="18" charset="0"/>
                <a:cs typeface="Times New Roman" pitchFamily="18" charset="0"/>
              </a:rPr>
              <a:t>. To impart quality technical knowledge to the learners to make them globally competitive Electrical Engineers.</a:t>
            </a:r>
          </a:p>
          <a:p>
            <a:r>
              <a:rPr lang="en-US" sz="2800" b="1" dirty="0" smtClean="0">
                <a:latin typeface="Times New Roman" pitchFamily="18" charset="0"/>
                <a:cs typeface="Times New Roman" pitchFamily="18" charset="0"/>
              </a:rPr>
              <a:t>M2</a:t>
            </a:r>
            <a:r>
              <a:rPr lang="en-US" sz="2800" dirty="0" smtClean="0">
                <a:latin typeface="Times New Roman" pitchFamily="18" charset="0"/>
                <a:cs typeface="Times New Roman" pitchFamily="18" charset="0"/>
              </a:rPr>
              <a:t>. To provide the learners ethical guidelines along with excellent academic environment for a long productive career.</a:t>
            </a:r>
          </a:p>
          <a:p>
            <a:r>
              <a:rPr lang="en-US" sz="2800" b="1" dirty="0" smtClean="0">
                <a:latin typeface="Times New Roman" pitchFamily="18" charset="0"/>
                <a:cs typeface="Times New Roman" pitchFamily="18" charset="0"/>
              </a:rPr>
              <a:t>M3</a:t>
            </a:r>
            <a:r>
              <a:rPr lang="en-US" sz="2800" dirty="0" smtClean="0">
                <a:latin typeface="Times New Roman" pitchFamily="18" charset="0"/>
                <a:cs typeface="Times New Roman" pitchFamily="18" charset="0"/>
              </a:rPr>
              <a:t>. To promote industry- institute relationship</a:t>
            </a:r>
            <a:r>
              <a:rPr lang="en-US" sz="3200" dirty="0" smtClean="0">
                <a:latin typeface="Times New Roman" pitchFamily="18" charset="0"/>
                <a:cs typeface="Times New Roman" pitchFamily="18" charset="0"/>
              </a:rPr>
              <a:t>.</a:t>
            </a:r>
            <a:endParaRPr lang="en-IN"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8199"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820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9" name="Title 8"/>
          <p:cNvSpPr>
            <a:spLocks noGrp="1"/>
          </p:cNvSpPr>
          <p:nvPr>
            <p:ph type="ctrTitle"/>
          </p:nvPr>
        </p:nvSpPr>
        <p:spPr>
          <a:xfrm>
            <a:off x="1098550" y="368300"/>
            <a:ext cx="13785215" cy="9971961"/>
          </a:xfrm>
        </p:spPr>
        <p:txBody>
          <a:bodyPr/>
          <a:lstStyle/>
          <a:p>
            <a:pPr algn="l"/>
            <a:r>
              <a:rPr lang="en-US" sz="3600" b="1" dirty="0" smtClean="0">
                <a:solidFill>
                  <a:schemeClr val="tx1"/>
                </a:solidFill>
                <a:latin typeface="Times New Roman" pitchFamily="18" charset="0"/>
                <a:cs typeface="Times New Roman" pitchFamily="18" charset="0"/>
              </a:rPr>
              <a:t>Syllabus of Basic Electrical Engineering</a:t>
            </a:r>
            <a:br>
              <a:rPr lang="en-US" sz="3600" b="1" dirty="0" smtClean="0">
                <a:solidFill>
                  <a:schemeClr val="tx1"/>
                </a:solidFill>
                <a:latin typeface="Times New Roman" pitchFamily="18" charset="0"/>
                <a:cs typeface="Times New Roman" pitchFamily="18" charset="0"/>
              </a:rPr>
            </a:br>
            <a:r>
              <a:rPr lang="en-US" b="1" dirty="0" smtClean="0">
                <a:solidFill>
                  <a:schemeClr val="tx1"/>
                </a:solidFill>
                <a:latin typeface="Times New Roman" pitchFamily="18" charset="0"/>
                <a:cs typeface="Times New Roman" pitchFamily="18" charset="0"/>
              </a:rPr>
              <a:t/>
            </a:r>
            <a:br>
              <a:rPr lang="en-US"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1 DC Circuits:</a:t>
            </a:r>
            <a:r>
              <a:rPr lang="en-US" sz="2800" dirty="0" smtClean="0">
                <a:solidFill>
                  <a:schemeClr val="tx1"/>
                </a:solidFill>
                <a:latin typeface="Times New Roman" pitchFamily="18" charset="0"/>
                <a:cs typeface="Times New Roman" pitchFamily="18" charset="0"/>
              </a:rPr>
              <a:t> Electrical circuit elements (R, L and C), voltage and current sources, Kirchhoff current and voltage laws, Series-Parallel circuits, Node voltage method, Mesh current method, Superposition, </a:t>
            </a:r>
            <a:r>
              <a:rPr lang="en-US" sz="2800" dirty="0" err="1" smtClean="0">
                <a:solidFill>
                  <a:schemeClr val="tx1"/>
                </a:solidFill>
                <a:latin typeface="Times New Roman" pitchFamily="18" charset="0"/>
                <a:cs typeface="Times New Roman" pitchFamily="18" charset="0"/>
              </a:rPr>
              <a:t>Thevenin‟s</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Norton‟s</a:t>
            </a:r>
            <a:r>
              <a:rPr lang="en-US" sz="2800" dirty="0" smtClean="0">
                <a:solidFill>
                  <a:schemeClr val="tx1"/>
                </a:solidFill>
                <a:latin typeface="Times New Roman" pitchFamily="18" charset="0"/>
                <a:cs typeface="Times New Roman" pitchFamily="18" charset="0"/>
              </a:rPr>
              <a:t> and Maximum power transfer theorems. </a:t>
            </a:r>
            <a:br>
              <a:rPr lang="en-US" sz="2800" dirty="0" smtClean="0">
                <a:solidFill>
                  <a:schemeClr val="tx1"/>
                </a:solidFill>
                <a:latin typeface="Times New Roman" pitchFamily="18" charset="0"/>
                <a:cs typeface="Times New Roman" pitchFamily="18" charset="0"/>
              </a:rPr>
            </a:br>
            <a:r>
              <a:rPr lang="en-US" sz="2800" dirty="0" smtClean="0">
                <a:solidFill>
                  <a:schemeClr val="tx1"/>
                </a:solidFill>
                <a:latin typeface="Times New Roman" pitchFamily="18" charset="0"/>
                <a:cs typeface="Times New Roman" pitchFamily="18" charset="0"/>
              </a:rPr>
              <a:t/>
            </a:r>
            <a:br>
              <a:rPr lang="en-US" sz="2800"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2 AC Circuits:</a:t>
            </a:r>
            <a:r>
              <a:rPr lang="en-US" sz="2800" dirty="0" smtClean="0">
                <a:solidFill>
                  <a:schemeClr val="tx1"/>
                </a:solidFill>
                <a:latin typeface="Times New Roman" pitchFamily="18" charset="0"/>
                <a:cs typeface="Times New Roman" pitchFamily="18" charset="0"/>
              </a:rPr>
              <a:t> Representation of sinusoidal waveforms, peak and </a:t>
            </a:r>
            <a:r>
              <a:rPr lang="en-US" sz="2800" dirty="0" err="1" smtClean="0">
                <a:solidFill>
                  <a:schemeClr val="tx1"/>
                </a:solidFill>
                <a:latin typeface="Times New Roman" pitchFamily="18" charset="0"/>
                <a:cs typeface="Times New Roman" pitchFamily="18" charset="0"/>
              </a:rPr>
              <a:t>r.m.s</a:t>
            </a:r>
            <a:r>
              <a:rPr lang="en-US" sz="2800" dirty="0" smtClean="0">
                <a:solidFill>
                  <a:schemeClr val="tx1"/>
                </a:solidFill>
                <a:latin typeface="Times New Roman" pitchFamily="18" charset="0"/>
                <a:cs typeface="Times New Roman" pitchFamily="18" charset="0"/>
              </a:rPr>
              <a:t> values, pharos representation, real power, reactive power, apparent power, power factor. Analysis of single-phase AC circuits consisting of R, L, C, RL, RC and RLC combinations (series and parallel), resonance. Three phase balanced circuits, voltage and current relations in star and delta connections. </a:t>
            </a:r>
            <a:br>
              <a:rPr lang="en-US" sz="2800" dirty="0" smtClean="0">
                <a:solidFill>
                  <a:schemeClr val="tx1"/>
                </a:solidFill>
                <a:latin typeface="Times New Roman" pitchFamily="18" charset="0"/>
                <a:cs typeface="Times New Roman" pitchFamily="18" charset="0"/>
              </a:rPr>
            </a:br>
            <a:r>
              <a:rPr lang="en-US" sz="2800" dirty="0" smtClean="0">
                <a:solidFill>
                  <a:schemeClr val="tx1"/>
                </a:solidFill>
                <a:latin typeface="Times New Roman" pitchFamily="18" charset="0"/>
                <a:cs typeface="Times New Roman" pitchFamily="18" charset="0"/>
              </a:rPr>
              <a:t/>
            </a:r>
            <a:br>
              <a:rPr lang="en-US" sz="2800"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3 Transformers:</a:t>
            </a:r>
            <a:r>
              <a:rPr lang="en-US" sz="2800" dirty="0" smtClean="0">
                <a:solidFill>
                  <a:schemeClr val="tx1"/>
                </a:solidFill>
                <a:latin typeface="Times New Roman" pitchFamily="18" charset="0"/>
                <a:cs typeface="Times New Roman" pitchFamily="18" charset="0"/>
              </a:rPr>
              <a:t> Ideal and practical transformer, EMF equation, equivalent circuit, losses in transformers, regulation and efficiency. </a:t>
            </a:r>
            <a:br>
              <a:rPr lang="en-US" sz="2800" dirty="0" smtClean="0">
                <a:solidFill>
                  <a:schemeClr val="tx1"/>
                </a:solidFill>
                <a:latin typeface="Times New Roman" pitchFamily="18" charset="0"/>
                <a:cs typeface="Times New Roman" pitchFamily="18" charset="0"/>
              </a:rPr>
            </a:br>
            <a:r>
              <a:rPr lang="en-US" sz="2800" dirty="0" smtClean="0">
                <a:solidFill>
                  <a:schemeClr val="tx1"/>
                </a:solidFill>
                <a:latin typeface="Times New Roman" pitchFamily="18" charset="0"/>
                <a:cs typeface="Times New Roman" pitchFamily="18" charset="0"/>
              </a:rPr>
              <a:t/>
            </a:r>
            <a:br>
              <a:rPr lang="en-US" sz="2800"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4 Electrical Machines:</a:t>
            </a:r>
            <a:r>
              <a:rPr lang="en-US" sz="2800" dirty="0" smtClean="0">
                <a:solidFill>
                  <a:schemeClr val="tx1"/>
                </a:solidFill>
                <a:latin typeface="Times New Roman" pitchFamily="18" charset="0"/>
                <a:cs typeface="Times New Roman" pitchFamily="18" charset="0"/>
              </a:rPr>
              <a:t> Generation of rotating magnetic fields, Construction and working of a three-phase induction motor, Significance of torque-slip characteristic. Starting and speed </a:t>
            </a:r>
            <a:r>
              <a:rPr lang="en-US" sz="2800" dirty="0" smtClean="0"/>
              <a:t/>
            </a:r>
            <a:br>
              <a:rPr lang="en-US" sz="2800" dirty="0" smtClean="0"/>
            </a:br>
            <a:r>
              <a:rPr lang="en-US" sz="3200" b="1" dirty="0" smtClean="0">
                <a:solidFill>
                  <a:schemeClr val="tx1"/>
                </a:solidFill>
                <a:latin typeface="Times New Roman" pitchFamily="18" charset="0"/>
                <a:cs typeface="Times New Roman" pitchFamily="18" charset="0"/>
              </a:rPr>
              <a:t/>
            </a:r>
            <a:br>
              <a:rPr lang="en-US" sz="3200" b="1"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2800" dirty="0" smtClean="0">
                <a:solidFill>
                  <a:schemeClr val="tx1"/>
                </a:solidFill>
                <a:latin typeface="Times New Roman" pitchFamily="18" charset="0"/>
                <a:cs typeface="Times New Roman" pitchFamily="18" charset="0"/>
              </a:rPr>
              <a:t/>
            </a:r>
            <a:br>
              <a:rPr lang="en-US" sz="2800" dirty="0" smtClean="0">
                <a:solidFill>
                  <a:schemeClr val="tx1"/>
                </a:solidFill>
                <a:latin typeface="Times New Roman" pitchFamily="18" charset="0"/>
                <a:cs typeface="Times New Roman" pitchFamily="18" charset="0"/>
              </a:rPr>
            </a:br>
            <a:r>
              <a:rPr lang="en-US" sz="2800" dirty="0" smtClean="0"/>
              <a:t/>
            </a:r>
            <a:br>
              <a:rPr lang="en-US" sz="2800" dirty="0" smtClean="0"/>
            </a:br>
            <a:endParaRPr lang="en-US"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8199"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820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9" name="Title 8"/>
          <p:cNvSpPr>
            <a:spLocks noGrp="1"/>
          </p:cNvSpPr>
          <p:nvPr>
            <p:ph type="title"/>
          </p:nvPr>
        </p:nvSpPr>
        <p:spPr>
          <a:xfrm>
            <a:off x="946150" y="901700"/>
            <a:ext cx="14706600" cy="4739759"/>
          </a:xfrm>
        </p:spPr>
        <p:txBody>
          <a:bodyPr/>
          <a:lstStyle/>
          <a:p>
            <a:pPr algn="l"/>
            <a:r>
              <a:rPr lang="en-US" sz="2800" dirty="0" smtClean="0">
                <a:solidFill>
                  <a:schemeClr val="tx1"/>
                </a:solidFill>
                <a:latin typeface="Times New Roman" pitchFamily="18" charset="0"/>
                <a:cs typeface="Times New Roman" pitchFamily="18" charset="0"/>
              </a:rPr>
              <a:t>control of induction motor, </a:t>
            </a:r>
            <a:r>
              <a:rPr lang="en-US" sz="2800" dirty="0" err="1" smtClean="0">
                <a:solidFill>
                  <a:schemeClr val="tx1"/>
                </a:solidFill>
                <a:latin typeface="Times New Roman" pitchFamily="18" charset="0"/>
                <a:cs typeface="Times New Roman" pitchFamily="18" charset="0"/>
              </a:rPr>
              <a:t>singlephase</a:t>
            </a:r>
            <a:r>
              <a:rPr lang="en-US" sz="2800" dirty="0" smtClean="0">
                <a:solidFill>
                  <a:schemeClr val="tx1"/>
                </a:solidFill>
                <a:latin typeface="Times New Roman" pitchFamily="18" charset="0"/>
                <a:cs typeface="Times New Roman" pitchFamily="18" charset="0"/>
              </a:rPr>
              <a:t> induction motor. Construction, working, torque-speed characteristic and speed control of separately excited DC motor. Construction and working of synchronous generators. </a:t>
            </a:r>
            <a:br>
              <a:rPr lang="en-US" sz="2800"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5 Power Converters:</a:t>
            </a:r>
            <a:r>
              <a:rPr lang="en-US" sz="2800" dirty="0" smtClean="0">
                <a:solidFill>
                  <a:schemeClr val="tx1"/>
                </a:solidFill>
                <a:latin typeface="Times New Roman" pitchFamily="18" charset="0"/>
                <a:cs typeface="Times New Roman" pitchFamily="18" charset="0"/>
              </a:rPr>
              <a:t> Semiconductor PN junction diode and transistor (BJT). Characteristics of SCR, power transistor and IGBT. Basic circuits of single phase rectifier with R load, Single phase Inverter, DC-DC converter. </a:t>
            </a:r>
            <a:br>
              <a:rPr lang="en-US" sz="2800" dirty="0" smtClean="0">
                <a:solidFill>
                  <a:schemeClr val="tx1"/>
                </a:solidFill>
                <a:latin typeface="Times New Roman" pitchFamily="18" charset="0"/>
                <a:cs typeface="Times New Roman" pitchFamily="18" charset="0"/>
              </a:rPr>
            </a:br>
            <a:r>
              <a:rPr lang="en-US" sz="2800" dirty="0" smtClean="0">
                <a:solidFill>
                  <a:schemeClr val="tx1"/>
                </a:solidFill>
                <a:latin typeface="Times New Roman" pitchFamily="18" charset="0"/>
                <a:cs typeface="Times New Roman" pitchFamily="18" charset="0"/>
              </a:rPr>
              <a:t/>
            </a:r>
            <a:br>
              <a:rPr lang="en-US" sz="2800"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6 Electrical Installations:</a:t>
            </a:r>
            <a:r>
              <a:rPr lang="en-US" sz="2800" dirty="0" smtClean="0">
                <a:solidFill>
                  <a:schemeClr val="tx1"/>
                </a:solidFill>
                <a:latin typeface="Times New Roman" pitchFamily="18" charset="0"/>
                <a:cs typeface="Times New Roman" pitchFamily="18" charset="0"/>
              </a:rPr>
              <a:t> Layout of LT switchgear: Switch fuse unit (SFU), MCB, ELCB, MCCB, Type of </a:t>
            </a:r>
            <a:r>
              <a:rPr lang="en-US" sz="2800" dirty="0" err="1" smtClean="0">
                <a:solidFill>
                  <a:schemeClr val="tx1"/>
                </a:solidFill>
                <a:latin typeface="Times New Roman" pitchFamily="18" charset="0"/>
                <a:cs typeface="Times New Roman" pitchFamily="18" charset="0"/>
              </a:rPr>
              <a:t>earthing</a:t>
            </a:r>
            <a:r>
              <a:rPr lang="en-US" sz="2800" dirty="0" smtClean="0">
                <a:solidFill>
                  <a:schemeClr val="tx1"/>
                </a:solidFill>
                <a:latin typeface="Times New Roman" pitchFamily="18" charset="0"/>
                <a:cs typeface="Times New Roman" pitchFamily="18" charset="0"/>
              </a:rPr>
              <a:t>. Power measurement, elementary calculations for energy consumption. </a:t>
            </a:r>
            <a:br>
              <a:rPr lang="en-US" sz="2800" dirty="0" smtClean="0">
                <a:solidFill>
                  <a:schemeClr val="tx1"/>
                </a:solidFill>
                <a:latin typeface="Times New Roman" pitchFamily="18" charset="0"/>
                <a:cs typeface="Times New Roman" pitchFamily="18" charset="0"/>
              </a:rPr>
            </a:br>
            <a:endParaRPr lang="en-US"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8199"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820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graphicFrame>
        <p:nvGraphicFramePr>
          <p:cNvPr id="13" name="Table 12"/>
          <p:cNvGraphicFramePr>
            <a:graphicFrameLocks noGrp="1"/>
          </p:cNvGraphicFramePr>
          <p:nvPr/>
        </p:nvGraphicFramePr>
        <p:xfrm>
          <a:off x="946149" y="-1"/>
          <a:ext cx="13639801" cy="7988304"/>
        </p:xfrm>
        <a:graphic>
          <a:graphicData uri="http://schemas.openxmlformats.org/drawingml/2006/table">
            <a:tbl>
              <a:tblPr/>
              <a:tblGrid>
                <a:gridCol w="1241746"/>
                <a:gridCol w="1241746"/>
                <a:gridCol w="1241746"/>
                <a:gridCol w="6247532"/>
                <a:gridCol w="1241746"/>
                <a:gridCol w="2425285"/>
              </a:tblGrid>
              <a:tr h="383702">
                <a:tc gridSpan="6">
                  <a:txBody>
                    <a:bodyPr/>
                    <a:lstStyle/>
                    <a:p>
                      <a:pPr algn="ctr" fontAlgn="ctr"/>
                      <a:r>
                        <a:rPr lang="en-US" sz="1200" b="1" i="0" u="none" strike="noStrike" dirty="0">
                          <a:solidFill>
                            <a:srgbClr val="0070C0"/>
                          </a:solidFill>
                          <a:latin typeface="Times New Roman"/>
                        </a:rPr>
                        <a:t>JECRC</a:t>
                      </a:r>
                    </a:p>
                  </a:txBody>
                  <a:tcPr marL="9525" marR="9525" marT="9525"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3702">
                <a:tc gridSpan="6">
                  <a:txBody>
                    <a:bodyPr/>
                    <a:lstStyle/>
                    <a:p>
                      <a:pPr algn="ctr" fontAlgn="ctr"/>
                      <a:r>
                        <a:rPr lang="en-US" sz="1200" b="1" i="0" u="none" strike="noStrike">
                          <a:solidFill>
                            <a:srgbClr val="0070C0"/>
                          </a:solidFill>
                          <a:latin typeface="Times New Roman"/>
                        </a:rPr>
                        <a:t>EEPARTMENT OF ELECTRICAL ENGINEERING </a:t>
                      </a:r>
                    </a:p>
                  </a:txBody>
                  <a:tcPr marL="9525" marR="9525" marT="9525"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3702">
                <a:tc gridSpan="6">
                  <a:txBody>
                    <a:bodyPr/>
                    <a:lstStyle/>
                    <a:p>
                      <a:pPr algn="ctr" fontAlgn="ctr"/>
                      <a:r>
                        <a:rPr lang="en-US" sz="1200" b="1" i="0" u="none" strike="noStrike">
                          <a:solidFill>
                            <a:srgbClr val="0070C0"/>
                          </a:solidFill>
                          <a:latin typeface="Carlito"/>
                        </a:rPr>
                        <a:t>Semester - I for the B.Tech. Entery 2020-2021</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3702">
                <a:tc gridSpan="6">
                  <a:txBody>
                    <a:bodyPr/>
                    <a:lstStyle/>
                    <a:p>
                      <a:pPr algn="ctr" fontAlgn="ctr"/>
                      <a:r>
                        <a:rPr lang="en-US" sz="1200" b="1" i="0" u="none" strike="noStrike">
                          <a:solidFill>
                            <a:srgbClr val="0070C0"/>
                          </a:solidFill>
                          <a:latin typeface="Carlito"/>
                        </a:rPr>
                        <a:t>SUBJECT: BASIC ELECTRICAL ENGINEERING</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5430">
                <a:tc gridSpan="6">
                  <a:txBody>
                    <a:bodyPr/>
                    <a:lstStyle/>
                    <a:p>
                      <a:pPr algn="ctr" fontAlgn="ctr"/>
                      <a:r>
                        <a:rPr lang="en-US" sz="1100" b="1" i="0" u="none" strike="noStrike">
                          <a:solidFill>
                            <a:srgbClr val="0070C0"/>
                          </a:solidFill>
                          <a:latin typeface="Carlito"/>
                        </a:rPr>
                        <a:t>SUB: ELECTRICAL ENGINEERING-LAB             FACULTY: RAM SINGH ,ASSISTANT PROFESSOR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5430">
                <a:tc>
                  <a:txBody>
                    <a:bodyPr/>
                    <a:lstStyle/>
                    <a:p>
                      <a:pPr algn="l" fontAlgn="ctr"/>
                      <a:endParaRPr lang="en-US" sz="1100" b="0" i="0" u="none" strike="noStrike">
                        <a:solidFill>
                          <a:srgbClr val="000000"/>
                        </a:solidFill>
                        <a:latin typeface="Calibri"/>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365430">
                <a:tc>
                  <a:txBody>
                    <a:bodyPr/>
                    <a:lstStyle/>
                    <a:p>
                      <a:pPr algn="l" fontAlgn="ctr"/>
                      <a:endParaRPr lang="en-US" sz="1100" b="0" i="0" u="none" strike="noStrike">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ctr" fontAlgn="ctr"/>
                      <a:r>
                        <a:rPr lang="en-US" sz="1100" b="0" i="0" u="none" strike="noStrike">
                          <a:solidFill>
                            <a:srgbClr val="000000"/>
                          </a:solidFill>
                          <a:latin typeface="Calibri"/>
                        </a:rPr>
                        <a:t>COURSE PLAN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9850">
                <a:tc>
                  <a:txBody>
                    <a:bodyPr/>
                    <a:lstStyle/>
                    <a:p>
                      <a:pPr algn="l" fontAlgn="ctr"/>
                      <a:endParaRPr lang="en-US" sz="1100" b="0" i="0" u="none" strike="noStrike">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1428">
                <a:tc>
                  <a:txBody>
                    <a:bodyPr/>
                    <a:lstStyle/>
                    <a:p>
                      <a:pPr algn="l" fontAlgn="ctr"/>
                      <a:endParaRPr lang="en-US" sz="1100" b="0" i="0" u="none" strike="noStrike">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latin typeface="Calibri"/>
                        </a:rPr>
                        <a:t>LECTURE NO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TOPIC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430">
                <a:tc>
                  <a:txBody>
                    <a:bodyPr/>
                    <a:lstStyle/>
                    <a:p>
                      <a:pPr algn="l" fontAlgn="ctr"/>
                      <a:endParaRPr lang="en-US" sz="1100" b="0" i="0" u="none" strike="noStrike">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Introduction about the syllabus and books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1428">
                <a:tc>
                  <a:txBody>
                    <a:bodyPr/>
                    <a:lstStyle/>
                    <a:p>
                      <a:pPr algn="l" fontAlgn="ctr"/>
                      <a:endParaRPr lang="en-US" sz="1100" b="0" i="0" u="none" strike="noStrike">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ctr" fontAlgn="ctr"/>
                      <a:r>
                        <a:rPr lang="en-US" sz="1100" b="0" i="0" u="none" strike="noStrike">
                          <a:solidFill>
                            <a:srgbClr val="000000"/>
                          </a:solidFill>
                          <a:latin typeface="Calibri"/>
                        </a:rPr>
                        <a:t>Chapter 1            DC circuits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Electrical circuit elements (R, L and C) , voltage/ current  divider circuit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100" b="0" i="0" u="none" strike="noStrike" dirty="0">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1428">
                <a:tc>
                  <a:txBody>
                    <a:bodyPr/>
                    <a:lstStyle/>
                    <a:p>
                      <a:pPr algn="l" fontAlgn="ctr"/>
                      <a:endParaRPr lang="en-US" sz="1100" b="0" i="0" u="none" strike="noStrike">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dirty="0">
                          <a:solidFill>
                            <a:srgbClr val="000000"/>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dirty="0">
                          <a:solidFill>
                            <a:srgbClr val="000000"/>
                          </a:solidFill>
                          <a:latin typeface="Calibri"/>
                        </a:rPr>
                        <a:t>voltage and current sources, Kirchhoff current and voltage laws, Series-Parallel circuits,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Times New Roman"/>
                        </a:rPr>
                        <a:t>DPA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FFFFFF"/>
                          </a:solidFill>
                          <a:latin typeface="Times New Roman"/>
                        </a:rPr>
                        <a:t>WA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383702">
                <a:tc>
                  <a:txBody>
                    <a:bodyPr/>
                    <a:lstStyle/>
                    <a:p>
                      <a:pPr algn="l" fontAlgn="ctr"/>
                      <a:endParaRPr lang="en-US" sz="1100" b="0" i="0" u="none" strike="noStrike">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Node voltage method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702">
                <a:tc>
                  <a:txBody>
                    <a:bodyPr/>
                    <a:lstStyle/>
                    <a:p>
                      <a:pPr algn="l" fontAlgn="ctr"/>
                      <a:endParaRPr lang="en-US" sz="1100" b="0" i="0" u="none" strike="noStrike">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latin typeface="Calibri"/>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Mesh current method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FFFFFF"/>
                          </a:solidFill>
                          <a:latin typeface="Times New Roman"/>
                        </a:rPr>
                        <a:t>WA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383702">
                <a:tc>
                  <a:txBody>
                    <a:bodyPr/>
                    <a:lstStyle/>
                    <a:p>
                      <a:pPr algn="l" fontAlgn="ctr"/>
                      <a:endParaRPr lang="en-US" sz="1100" b="0" i="0" u="none" strike="noStrike">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latin typeface="Calibri"/>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Superposition theorem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702">
                <a:tc>
                  <a:txBody>
                    <a:bodyPr/>
                    <a:lstStyle/>
                    <a:p>
                      <a:pPr algn="l" fontAlgn="ctr"/>
                      <a:endParaRPr lang="en-US" sz="1100" b="0" i="0" u="none" strike="noStrike">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latin typeface="Calibri"/>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Thevenin's theorem  and norton theorem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000000"/>
                          </a:solidFill>
                          <a:latin typeface="Times New Roman"/>
                        </a:rPr>
                        <a:t>WA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365430">
                <a:tc>
                  <a:txBody>
                    <a:bodyPr/>
                    <a:lstStyle/>
                    <a:p>
                      <a:pPr algn="l" fontAlgn="ctr"/>
                      <a:endParaRPr lang="en-US" sz="1100" b="0" i="0" u="none" strike="noStrike">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latin typeface="Calibri"/>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Guest Lecture 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GL1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702">
                <a:tc>
                  <a:txBody>
                    <a:bodyPr/>
                    <a:lstStyle/>
                    <a:p>
                      <a:pPr algn="l" fontAlgn="ctr"/>
                      <a:endParaRPr lang="en-US" sz="1100" b="0" i="0" u="none" strike="noStrike">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latin typeface="Calibri"/>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 Maximum power transfer theorems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702">
                <a:tc>
                  <a:txBody>
                    <a:bodyPr/>
                    <a:lstStyle/>
                    <a:p>
                      <a:pPr algn="l" fontAlgn="ctr"/>
                      <a:endParaRPr lang="en-US" sz="1100" b="0" i="0" u="none" strike="noStrike">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gridSpan="3">
                  <a:txBody>
                    <a:bodyPr/>
                    <a:lstStyle/>
                    <a:p>
                      <a:pPr algn="ctr" fontAlgn="ctr"/>
                      <a:r>
                        <a:rPr lang="en-US" sz="1200" b="0" i="0" u="none" strike="noStrike" dirty="0">
                          <a:solidFill>
                            <a:srgbClr val="000000"/>
                          </a:solidFill>
                          <a:latin typeface="Times New Roman"/>
                        </a:rPr>
                        <a:t>GA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8199"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820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graphicFrame>
        <p:nvGraphicFramePr>
          <p:cNvPr id="10" name="Table 9"/>
          <p:cNvGraphicFramePr>
            <a:graphicFrameLocks noGrp="1"/>
          </p:cNvGraphicFramePr>
          <p:nvPr/>
        </p:nvGraphicFramePr>
        <p:xfrm>
          <a:off x="1708148" y="520697"/>
          <a:ext cx="11963401" cy="7620006"/>
        </p:xfrm>
        <a:graphic>
          <a:graphicData uri="http://schemas.openxmlformats.org/drawingml/2006/table">
            <a:tbl>
              <a:tblPr/>
              <a:tblGrid>
                <a:gridCol w="1196340"/>
                <a:gridCol w="1196340"/>
                <a:gridCol w="6031548"/>
                <a:gridCol w="1196340"/>
                <a:gridCol w="2342833"/>
              </a:tblGrid>
              <a:tr h="871821">
                <a:tc>
                  <a:txBody>
                    <a:bodyPr/>
                    <a:lstStyle/>
                    <a:p>
                      <a:pPr algn="ctr" fontAlgn="ctr"/>
                      <a:r>
                        <a:rPr lang="en-US" sz="1100" b="0" i="0" u="none" strike="noStrike" dirty="0">
                          <a:solidFill>
                            <a:srgbClr val="000000"/>
                          </a:solidFill>
                          <a:latin typeface="Calibri"/>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0">
                  <a:txBody>
                    <a:bodyPr/>
                    <a:lstStyle/>
                    <a:p>
                      <a:pPr algn="ctr" fontAlgn="ctr"/>
                      <a:r>
                        <a:rPr lang="en-US" sz="1100" b="0" i="0" u="none" strike="noStrike">
                          <a:solidFill>
                            <a:srgbClr val="000000"/>
                          </a:solidFill>
                          <a:latin typeface="Calibri"/>
                        </a:rPr>
                        <a:t>Chapter 2          AC Circuits: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Introduction about the basic fundamental of power supply - DC and AC supply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000000"/>
                          </a:solidFill>
                          <a:latin typeface="Times New Roman"/>
                        </a:rPr>
                        <a:t>WA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871821">
                <a:tc>
                  <a:txBody>
                    <a:bodyPr/>
                    <a:lstStyle/>
                    <a:p>
                      <a:pPr algn="ctr" fontAlgn="ctr"/>
                      <a:r>
                        <a:rPr lang="en-US" sz="1100" b="0" i="0" u="none" strike="noStrike">
                          <a:solidFill>
                            <a:srgbClr val="000000"/>
                          </a:solidFill>
                          <a:latin typeface="Calibri"/>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Generation of single phase AC  supply and Representation of sinusoidal waveforms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1821">
                <a:tc>
                  <a:txBody>
                    <a:bodyPr/>
                    <a:lstStyle/>
                    <a:p>
                      <a:pPr algn="ctr" fontAlgn="ctr"/>
                      <a:r>
                        <a:rPr lang="en-US" sz="1100" b="0" i="0" u="none" strike="noStrike">
                          <a:solidFill>
                            <a:srgbClr val="000000"/>
                          </a:solidFill>
                          <a:latin typeface="Calibri"/>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peak and r.m.s values of AC quantities i.e voltage and currents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000" b="0" i="0" u="none" strike="noStrike">
                          <a:solidFill>
                            <a:srgbClr val="000000"/>
                          </a:solidFill>
                          <a:latin typeface="Times New Roman"/>
                        </a:rPr>
                        <a:t>GAS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871821">
                <a:tc>
                  <a:txBody>
                    <a:bodyPr/>
                    <a:lstStyle/>
                    <a:p>
                      <a:pPr algn="ctr" fontAlgn="ctr"/>
                      <a:r>
                        <a:rPr lang="en-US" sz="1100" b="0" i="0" u="none" strike="noStrike">
                          <a:solidFill>
                            <a:srgbClr val="000000"/>
                          </a:solidFill>
                          <a:latin typeface="Calibri"/>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dirty="0" err="1">
                          <a:solidFill>
                            <a:srgbClr val="000000"/>
                          </a:solidFill>
                          <a:latin typeface="Calibri"/>
                        </a:rPr>
                        <a:t>phasor</a:t>
                      </a:r>
                      <a:r>
                        <a:rPr lang="en-US" sz="1100" b="0" i="0" u="none" strike="noStrike" dirty="0">
                          <a:solidFill>
                            <a:srgbClr val="000000"/>
                          </a:solidFill>
                          <a:latin typeface="Calibri"/>
                        </a:rPr>
                        <a:t> representation, real power, reactive power, apparent power, power factor.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1821">
                <a:tc>
                  <a:txBody>
                    <a:bodyPr/>
                    <a:lstStyle/>
                    <a:p>
                      <a:pPr algn="ctr" fontAlgn="ctr"/>
                      <a:r>
                        <a:rPr lang="en-US" sz="1100" b="0" i="0" u="none" strike="noStrike">
                          <a:solidFill>
                            <a:srgbClr val="000000"/>
                          </a:solidFill>
                          <a:latin typeface="Calibri"/>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Analysis of single-phase AC circuits consisting of R, L, C, RL, RC and RLC combinations (series and parallel),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000000"/>
                          </a:solidFill>
                          <a:latin typeface="Times New Roman"/>
                        </a:rPr>
                        <a:t>WA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505753">
                <a:tc>
                  <a:txBody>
                    <a:bodyPr/>
                    <a:lstStyle/>
                    <a:p>
                      <a:pPr algn="ctr" fontAlgn="ctr"/>
                      <a:r>
                        <a:rPr lang="en-US" sz="1100" b="0" i="0" u="none" strike="noStrike">
                          <a:solidFill>
                            <a:srgbClr val="000000"/>
                          </a:solidFill>
                          <a:latin typeface="Calibri"/>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problem related to series parallel ac circuits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5753">
                <a:tc>
                  <a:txBody>
                    <a:bodyPr/>
                    <a:lstStyle/>
                    <a:p>
                      <a:pPr algn="ctr" fontAlgn="ctr"/>
                      <a:r>
                        <a:rPr lang="en-US" sz="1100" b="0" i="0" u="none" strike="noStrike">
                          <a:solidFill>
                            <a:srgbClr val="000000"/>
                          </a:solidFill>
                          <a:latin typeface="Calibri"/>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Resonance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000000"/>
                          </a:solidFill>
                          <a:latin typeface="Times New Roman"/>
                        </a:rPr>
                        <a:t>WA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871821">
                <a:tc>
                  <a:txBody>
                    <a:bodyPr/>
                    <a:lstStyle/>
                    <a:p>
                      <a:pPr algn="ctr" fontAlgn="ctr"/>
                      <a:r>
                        <a:rPr lang="en-US" sz="1100" b="0" i="0" u="none" strike="noStrike">
                          <a:solidFill>
                            <a:srgbClr val="000000"/>
                          </a:solidFill>
                          <a:latin typeface="Calibri"/>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basics about three phase AC supply system - balance and unbalance system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1821">
                <a:tc>
                  <a:txBody>
                    <a:bodyPr/>
                    <a:lstStyle/>
                    <a:p>
                      <a:pPr algn="ctr" fontAlgn="ctr"/>
                      <a:r>
                        <a:rPr lang="en-US" sz="1100" b="0" i="0" u="none" strike="noStrike">
                          <a:solidFill>
                            <a:srgbClr val="000000"/>
                          </a:solidFill>
                          <a:latin typeface="Calibri"/>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voltage and current relations in star and delta connections.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000000"/>
                          </a:solidFill>
                          <a:latin typeface="Times New Roman"/>
                        </a:rPr>
                        <a:t>WA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505753">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gridSpan="3">
                  <a:txBody>
                    <a:bodyPr/>
                    <a:lstStyle/>
                    <a:p>
                      <a:pPr algn="ctr" fontAlgn="ctr"/>
                      <a:r>
                        <a:rPr lang="en-US" sz="1200" b="0" i="0" u="none" strike="noStrike" dirty="0">
                          <a:solidFill>
                            <a:srgbClr val="000000"/>
                          </a:solidFill>
                          <a:latin typeface="Times New Roman"/>
                        </a:rPr>
                        <a:t>GA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8199"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820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graphicFrame>
        <p:nvGraphicFramePr>
          <p:cNvPr id="10" name="Table 9"/>
          <p:cNvGraphicFramePr>
            <a:graphicFrameLocks noGrp="1"/>
          </p:cNvGraphicFramePr>
          <p:nvPr/>
        </p:nvGraphicFramePr>
        <p:xfrm>
          <a:off x="1174750" y="673101"/>
          <a:ext cx="13487399" cy="6705601"/>
        </p:xfrm>
        <a:graphic>
          <a:graphicData uri="http://schemas.openxmlformats.org/drawingml/2006/table">
            <a:tbl>
              <a:tblPr/>
              <a:tblGrid>
                <a:gridCol w="1348740"/>
                <a:gridCol w="1348740"/>
                <a:gridCol w="6799897"/>
                <a:gridCol w="1348740"/>
                <a:gridCol w="2641282"/>
              </a:tblGrid>
              <a:tr h="1325016">
                <a:tc>
                  <a:txBody>
                    <a:bodyPr/>
                    <a:lstStyle/>
                    <a:p>
                      <a:pPr algn="ctr" fontAlgn="ctr"/>
                      <a:r>
                        <a:rPr lang="en-US" sz="1100" b="0" i="0" u="none" strike="noStrike">
                          <a:solidFill>
                            <a:srgbClr val="000000"/>
                          </a:solidFill>
                          <a:latin typeface="Calibri"/>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ctr" fontAlgn="ctr"/>
                      <a:r>
                        <a:rPr lang="en-US" sz="1100" b="0" i="0" u="none" strike="noStrike">
                          <a:solidFill>
                            <a:srgbClr val="000000"/>
                          </a:solidFill>
                          <a:latin typeface="Calibri"/>
                        </a:rPr>
                        <a:t>Chapter 3 Transformers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introduction and working principal of single phase transformer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8655">
                <a:tc>
                  <a:txBody>
                    <a:bodyPr/>
                    <a:lstStyle/>
                    <a:p>
                      <a:pPr algn="ctr" fontAlgn="ctr"/>
                      <a:r>
                        <a:rPr lang="en-US" sz="1100" b="0" i="0" u="none" strike="noStrike">
                          <a:solidFill>
                            <a:srgbClr val="000000"/>
                          </a:solidFill>
                          <a:latin typeface="Calibri"/>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Ideal and practical transformer,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000" b="0" i="0" u="none" strike="noStrike">
                          <a:solidFill>
                            <a:srgbClr val="000000"/>
                          </a:solidFill>
                          <a:latin typeface="Times New Roman"/>
                        </a:rPr>
                        <a:t>GAS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768655">
                <a:tc>
                  <a:txBody>
                    <a:bodyPr/>
                    <a:lstStyle/>
                    <a:p>
                      <a:pPr algn="ctr" fontAlgn="ctr"/>
                      <a:r>
                        <a:rPr lang="en-US" sz="1100" b="0" i="0" u="none" strike="noStrike">
                          <a:solidFill>
                            <a:srgbClr val="000000"/>
                          </a:solidFill>
                          <a:latin typeface="Calibri"/>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EMF equation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endParaRPr lang="en-US" sz="1100" b="0" i="0" u="none" strike="noStrike">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8655">
                <a:tc>
                  <a:txBody>
                    <a:bodyPr/>
                    <a:lstStyle/>
                    <a:p>
                      <a:pPr algn="ctr" fontAlgn="ctr"/>
                      <a:r>
                        <a:rPr lang="en-US" sz="1100" b="0" i="0" u="none" strike="noStrike">
                          <a:solidFill>
                            <a:srgbClr val="000000"/>
                          </a:solidFill>
                          <a:latin typeface="Calibri"/>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equivalent circuit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000000"/>
                          </a:solidFill>
                          <a:latin typeface="Times New Roman"/>
                        </a:rPr>
                        <a:t>WA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768655">
                <a:tc>
                  <a:txBody>
                    <a:bodyPr/>
                    <a:lstStyle/>
                    <a:p>
                      <a:pPr algn="ctr" fontAlgn="ctr"/>
                      <a:r>
                        <a:rPr lang="en-US" sz="1100" b="0" i="0" u="none" strike="noStrike">
                          <a:solidFill>
                            <a:srgbClr val="000000"/>
                          </a:solidFill>
                          <a:latin typeface="Calibri"/>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losses in transformers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8655">
                <a:tc>
                  <a:txBody>
                    <a:bodyPr/>
                    <a:lstStyle/>
                    <a:p>
                      <a:pPr algn="ctr" fontAlgn="ctr"/>
                      <a:r>
                        <a:rPr lang="en-US" sz="1100" b="0" i="0" u="none" strike="noStrike">
                          <a:solidFill>
                            <a:srgbClr val="000000"/>
                          </a:solidFill>
                          <a:latin typeface="Calibri"/>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regulation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000000"/>
                          </a:solidFill>
                          <a:latin typeface="Times New Roman"/>
                        </a:rPr>
                        <a:t>WA 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768655">
                <a:tc>
                  <a:txBody>
                    <a:bodyPr/>
                    <a:lstStyle/>
                    <a:p>
                      <a:pPr algn="ctr" fontAlgn="ctr"/>
                      <a:r>
                        <a:rPr lang="en-US" sz="1100" b="0" i="0" u="none" strike="noStrike">
                          <a:solidFill>
                            <a:srgbClr val="000000"/>
                          </a:solidFill>
                          <a:latin typeface="Calibri"/>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efficiency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8655">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200" b="0" i="0" u="none" strike="noStrike">
                          <a:solidFill>
                            <a:srgbClr val="000000"/>
                          </a:solidFill>
                          <a:latin typeface="Times New Roman"/>
                        </a:rPr>
                        <a:t>GA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1200" b="0" i="0" u="none" strike="noStrike">
                          <a:solidFill>
                            <a:srgbClr val="000000"/>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1000" b="0" i="0" u="none" strike="noStrike" dirty="0">
                          <a:solidFill>
                            <a:srgbClr val="000000"/>
                          </a:solidFill>
                          <a:latin typeface="Times New Roman"/>
                        </a:rPr>
                        <a:t>GAS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8199"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820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graphicFrame>
        <p:nvGraphicFramePr>
          <p:cNvPr id="10" name="Table 9"/>
          <p:cNvGraphicFramePr>
            <a:graphicFrameLocks noGrp="1"/>
          </p:cNvGraphicFramePr>
          <p:nvPr/>
        </p:nvGraphicFramePr>
        <p:xfrm>
          <a:off x="1174749" y="444496"/>
          <a:ext cx="14173200" cy="7620010"/>
        </p:xfrm>
        <a:graphic>
          <a:graphicData uri="http://schemas.openxmlformats.org/drawingml/2006/table">
            <a:tbl>
              <a:tblPr/>
              <a:tblGrid>
                <a:gridCol w="1417320"/>
                <a:gridCol w="1417320"/>
                <a:gridCol w="7145655"/>
                <a:gridCol w="1417320"/>
                <a:gridCol w="2775585"/>
              </a:tblGrid>
              <a:tr h="413062">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200" b="0" i="0" u="none" strike="noStrike">
                          <a:solidFill>
                            <a:srgbClr val="000000"/>
                          </a:solidFill>
                          <a:latin typeface="Times New Roman"/>
                        </a:rPr>
                        <a:t>MTT-1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200" b="0" i="0" u="none" strike="noStrike">
                          <a:solidFill>
                            <a:srgbClr val="000000"/>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062">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200" b="0" i="0" u="none" strike="noStrike">
                          <a:solidFill>
                            <a:srgbClr val="000000"/>
                          </a:solidFill>
                          <a:latin typeface="Times New Roman"/>
                        </a:rPr>
                        <a:t>MTT-1 paper  discussion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200" b="0" i="0" u="none" strike="noStrike">
                          <a:solidFill>
                            <a:srgbClr val="000000"/>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US" sz="1000" b="0" i="0" u="none" strike="noStrike">
                          <a:solidFill>
                            <a:srgbClr val="000000"/>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062">
                <a:tc>
                  <a:txBody>
                    <a:bodyPr/>
                    <a:lstStyle/>
                    <a:p>
                      <a:pPr algn="ctr" fontAlgn="ctr"/>
                      <a:r>
                        <a:rPr lang="en-US" sz="1100" b="0" i="0" u="none" strike="noStrike">
                          <a:solidFill>
                            <a:srgbClr val="000000"/>
                          </a:solidFill>
                          <a:latin typeface="Calibri"/>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5">
                  <a:txBody>
                    <a:bodyPr/>
                    <a:lstStyle/>
                    <a:p>
                      <a:pPr algn="ctr" fontAlgn="ctr"/>
                      <a:r>
                        <a:rPr lang="en-US" sz="1100" b="0" i="0" u="none" strike="noStrike">
                          <a:solidFill>
                            <a:srgbClr val="000000"/>
                          </a:solidFill>
                          <a:latin typeface="Calibri"/>
                        </a:rPr>
                        <a:t>chapter 4 :   Electrical Machines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Generation of rotating magnetic fields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FFFFFF"/>
                          </a:solidFill>
                          <a:latin typeface="Times New Roman"/>
                        </a:rPr>
                        <a:t>WA 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413062">
                <a:tc>
                  <a:txBody>
                    <a:bodyPr/>
                    <a:lstStyle/>
                    <a:p>
                      <a:pPr algn="ctr" fontAlgn="ctr"/>
                      <a:r>
                        <a:rPr lang="en-US" sz="1100" b="0" i="0" u="none" strike="noStrike">
                          <a:solidFill>
                            <a:srgbClr val="000000"/>
                          </a:solidFill>
                          <a:latin typeface="Calibri"/>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classification of electrical machines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000" b="0" i="0" u="none" strike="noStrike">
                          <a:solidFill>
                            <a:srgbClr val="FFFFFF"/>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2040">
                <a:tc>
                  <a:txBody>
                    <a:bodyPr/>
                    <a:lstStyle/>
                    <a:p>
                      <a:pPr algn="ctr" fontAlgn="ctr"/>
                      <a:r>
                        <a:rPr lang="en-US" sz="1100" b="0" i="0" u="none" strike="noStrike">
                          <a:solidFill>
                            <a:srgbClr val="000000"/>
                          </a:solidFill>
                          <a:latin typeface="Calibri"/>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Construction and working of a three-phase induction motor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FFFFFF"/>
                          </a:solidFill>
                          <a:latin typeface="Times New Roman"/>
                        </a:rPr>
                        <a:t>WA 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413062">
                <a:tc>
                  <a:txBody>
                    <a:bodyPr/>
                    <a:lstStyle/>
                    <a:p>
                      <a:pPr algn="ctr" fontAlgn="ctr"/>
                      <a:r>
                        <a:rPr lang="en-US" sz="1100" b="0" i="0" u="none" strike="noStrike">
                          <a:solidFill>
                            <a:srgbClr val="000000"/>
                          </a:solidFill>
                          <a:latin typeface="Calibri"/>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torque equation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000" b="0" i="0" u="none" strike="noStrike">
                          <a:solidFill>
                            <a:srgbClr val="FFFFFF"/>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062">
                <a:tc>
                  <a:txBody>
                    <a:bodyPr/>
                    <a:lstStyle/>
                    <a:p>
                      <a:pPr algn="ctr" fontAlgn="ctr"/>
                      <a:r>
                        <a:rPr lang="en-US" sz="1100" b="0" i="0" u="none" strike="noStrike">
                          <a:solidFill>
                            <a:srgbClr val="000000"/>
                          </a:solidFill>
                          <a:latin typeface="Calibri"/>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Significance of torque-slip characteristic.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FFFFFF"/>
                          </a:solidFill>
                          <a:latin typeface="Times New Roman"/>
                        </a:rPr>
                        <a:t>WA 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413062">
                <a:tc>
                  <a:txBody>
                    <a:bodyPr/>
                    <a:lstStyle/>
                    <a:p>
                      <a:pPr algn="ctr" fontAlgn="ctr"/>
                      <a:r>
                        <a:rPr lang="en-US" sz="1100" b="0" i="0" u="none" strike="noStrike">
                          <a:solidFill>
                            <a:srgbClr val="000000"/>
                          </a:solidFill>
                          <a:latin typeface="Calibri"/>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Starting and speed control of induction motor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000" b="0" i="0" u="none" strike="noStrike">
                          <a:solidFill>
                            <a:srgbClr val="FFFFFF"/>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062">
                <a:tc>
                  <a:txBody>
                    <a:bodyPr/>
                    <a:lstStyle/>
                    <a:p>
                      <a:pPr algn="ctr" fontAlgn="ctr"/>
                      <a:r>
                        <a:rPr lang="en-US" sz="1100" b="0" i="0" u="none" strike="noStrike">
                          <a:solidFill>
                            <a:srgbClr val="000000"/>
                          </a:solidFill>
                          <a:latin typeface="Calibri"/>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single-phase induction motor.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FFFFFF"/>
                          </a:solidFill>
                          <a:latin typeface="Times New Roman"/>
                        </a:rPr>
                        <a:t>WA 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413062">
                <a:tc>
                  <a:txBody>
                    <a:bodyPr/>
                    <a:lstStyle/>
                    <a:p>
                      <a:pPr algn="ctr" fontAlgn="ctr"/>
                      <a:r>
                        <a:rPr lang="en-US" sz="1100" b="0" i="0" u="none" strike="noStrike">
                          <a:solidFill>
                            <a:srgbClr val="000000"/>
                          </a:solidFill>
                          <a:latin typeface="Calibri"/>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Construction, working principle of DC motor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000" b="0" i="0" u="none" strike="noStrike">
                          <a:solidFill>
                            <a:srgbClr val="FFFFFF"/>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062">
                <a:tc>
                  <a:txBody>
                    <a:bodyPr/>
                    <a:lstStyle/>
                    <a:p>
                      <a:pPr algn="ctr" fontAlgn="ctr"/>
                      <a:r>
                        <a:rPr lang="en-US" sz="1100" b="0" i="0" u="none" strike="noStrike">
                          <a:solidFill>
                            <a:srgbClr val="000000"/>
                          </a:solidFill>
                          <a:latin typeface="Calibri"/>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classification of dc  machines and their application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FFFFFF"/>
                          </a:solidFill>
                          <a:latin typeface="Times New Roman"/>
                        </a:rPr>
                        <a:t>WA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712040">
                <a:tc>
                  <a:txBody>
                    <a:bodyPr/>
                    <a:lstStyle/>
                    <a:p>
                      <a:pPr algn="ctr" fontAlgn="ctr"/>
                      <a:r>
                        <a:rPr lang="en-US" sz="1100" b="0" i="0" u="none" strike="noStrike">
                          <a:solidFill>
                            <a:srgbClr val="000000"/>
                          </a:solidFill>
                          <a:latin typeface="Calibri"/>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dirty="0">
                          <a:solidFill>
                            <a:srgbClr val="000000"/>
                          </a:solidFill>
                          <a:latin typeface="Calibri"/>
                        </a:rPr>
                        <a:t>torque-speed characteristic of separately excited DC motor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000" b="0" i="0" u="none" strike="noStrike">
                          <a:solidFill>
                            <a:srgbClr val="FFFFFF"/>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062">
                <a:tc>
                  <a:txBody>
                    <a:bodyPr/>
                    <a:lstStyle/>
                    <a:p>
                      <a:pPr algn="ctr" fontAlgn="ctr"/>
                      <a:r>
                        <a:rPr lang="en-US" sz="1100" b="0" i="0" u="none" strike="noStrike">
                          <a:solidFill>
                            <a:srgbClr val="000000"/>
                          </a:solidFill>
                          <a:latin typeface="Calibri"/>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 speed control of separately excited DC motor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FFFFFF"/>
                          </a:solidFill>
                          <a:latin typeface="Times New Roman"/>
                        </a:rPr>
                        <a:t>WA 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413062">
                <a:tc>
                  <a:txBody>
                    <a:bodyPr/>
                    <a:lstStyle/>
                    <a:p>
                      <a:pPr algn="ctr" fontAlgn="ctr"/>
                      <a:r>
                        <a:rPr lang="en-US" sz="1100" b="0" i="0" u="none" strike="noStrike">
                          <a:solidFill>
                            <a:srgbClr val="000000"/>
                          </a:solidFill>
                          <a:latin typeface="Calibri"/>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Construction  of synchronous generators.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000" b="0" i="0" u="none" strike="noStrike">
                          <a:solidFill>
                            <a:srgbClr val="FFFFFF"/>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062">
                <a:tc>
                  <a:txBody>
                    <a:bodyPr/>
                    <a:lstStyle/>
                    <a:p>
                      <a:pPr algn="ctr" fontAlgn="ctr"/>
                      <a:r>
                        <a:rPr lang="en-US" sz="1100" b="0" i="0" u="none" strike="noStrike">
                          <a:solidFill>
                            <a:srgbClr val="000000"/>
                          </a:solidFill>
                          <a:latin typeface="Calibri"/>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Guest Lecture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GL2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FFFFFF"/>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062">
                <a:tc>
                  <a:txBody>
                    <a:bodyPr/>
                    <a:lstStyle/>
                    <a:p>
                      <a:pPr algn="ctr" fontAlgn="ctr"/>
                      <a:r>
                        <a:rPr lang="en-US" sz="1100" b="0" i="0" u="none" strike="noStrike">
                          <a:solidFill>
                            <a:srgbClr val="000000"/>
                          </a:solidFill>
                          <a:latin typeface="Calibri"/>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ctr"/>
                      <a:r>
                        <a:rPr lang="en-US" sz="1100" b="0" i="0" u="none" strike="noStrike">
                          <a:solidFill>
                            <a:srgbClr val="000000"/>
                          </a:solidFill>
                          <a:latin typeface="Calibri"/>
                        </a:rPr>
                        <a:t> working of synchronous generators.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DPA 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0" i="0" u="none" strike="noStrike">
                          <a:solidFill>
                            <a:srgbClr val="FFFFFF"/>
                          </a:solidFill>
                          <a:latin typeface="Times New Roman"/>
                        </a:rPr>
                        <a:t>WA 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r>
              <a:tr h="413062">
                <a:tc>
                  <a:txBody>
                    <a:bodyPr/>
                    <a:lstStyle/>
                    <a:p>
                      <a:pPr algn="ctr"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gridSpan="3">
                  <a:txBody>
                    <a:bodyPr/>
                    <a:lstStyle/>
                    <a:p>
                      <a:pPr algn="ctr" fontAlgn="ctr"/>
                      <a:r>
                        <a:rPr lang="en-US" sz="1200" b="0" i="0" u="none" strike="noStrike" dirty="0">
                          <a:solidFill>
                            <a:srgbClr val="000000"/>
                          </a:solidFill>
                          <a:latin typeface="Times New Roman"/>
                        </a:rPr>
                        <a:t>GA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3577</TotalTime>
  <Words>878</Words>
  <Application>Microsoft Office PowerPoint</Application>
  <PresentationFormat>Custom</PresentationFormat>
  <Paragraphs>301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Vision and Mission of Institute </vt:lpstr>
      <vt:lpstr>Slide 3</vt:lpstr>
      <vt:lpstr>Syllabus of Basic Electrical Engineering  1 DC Circuits: Electrical circuit elements (R, L and C), voltage and current sources, Kirchhoff current and voltage laws, Series-Parallel circuits, Node voltage method, Mesh current method, Superposition, Thevenin‟s, Norton‟s and Maximum power transfer theorems.   2 AC Circuits: Representation of sinusoidal waveforms, peak and r.m.s values, pharos representation, real power, reactive power, apparent power, power factor. Analysis of single-phase AC circuits consisting of R, L, C, RL, RC and RLC combinations (series and parallel), resonance. Three phase balanced circuits, voltage and current relations in star and delta connections.   3 Transformers: Ideal and practical transformer, EMF equation, equivalent circuit, losses in transformers, regulation and efficiency.   4 Electrical Machines: Generation of rotating magnetic fields, Construction and working of a three-phase induction motor, Significance of torque-slip characteristic. Starting and speed      </vt:lpstr>
      <vt:lpstr>control of induction motor, singlephase induction motor. Construction, working, torque-speed characteristic and speed control of separately excited DC motor. Construction and working of synchronous generators.   5 Power Converters: Semiconductor PN junction diode and transistor (BJT). Characteristics of SCR, power transistor and IGBT. Basic circuits of single phase rectifier with R load, Single phase Inverter, DC-DC converter.   6 Electrical Installations: Layout of LT switchgear: Switch fuse unit (SFU), MCB, ELCB, MCCB, Type of earthing. Power measurement, elementary calculations for energy consumption.  </vt:lpstr>
      <vt:lpstr>Slide 6</vt:lpstr>
      <vt:lpstr>Slide 7</vt:lpstr>
      <vt:lpstr>Slide 8</vt:lpstr>
      <vt:lpstr>Slide 9</vt:lpstr>
      <vt:lpstr>Slide 10</vt:lpstr>
      <vt:lpstr>Slide 11</vt:lpstr>
      <vt:lpstr>Course outcomes for Basic Electrical Engineering  Upon the successful completion of the course work of basic electrical engineering, the students will be able to: CO 1. Analyze the DC and AC electrical circuits using network theorems.  CO 2. Understand the construction and working principle of the transformer, AC and DC rotating machines.  CO 3. Understand the concepts of power converters and switchgear requirements.  </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KAPILGYANPEETH</dc:title>
  <dc:creator>harsh bathija</dc:creator>
  <cp:lastModifiedBy>VAIO</cp:lastModifiedBy>
  <cp:revision>306</cp:revision>
  <dcterms:created xsi:type="dcterms:W3CDTF">2020-05-30T11:11:36Z</dcterms:created>
  <dcterms:modified xsi:type="dcterms:W3CDTF">2020-12-26T08:42:24Z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2020-05-30T00:00:00Z</vt:filetime>
  </property>
</Properties>
</file>