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313" r:id="rId5"/>
    <p:sldId id="426" r:id="rId6"/>
    <p:sldId id="423" r:id="rId7"/>
    <p:sldId id="422" r:id="rId8"/>
    <p:sldId id="424" r:id="rId9"/>
    <p:sldId id="425" r:id="rId10"/>
    <p:sldId id="294" r:id="rId11"/>
    <p:sldId id="295" r:id="rId12"/>
    <p:sldId id="296" r:id="rId13"/>
    <p:sldId id="297" r:id="rId14"/>
    <p:sldId id="298" r:id="rId15"/>
    <p:sldId id="393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7"/>
    <p:restoredTop sz="94660"/>
  </p:normalViewPr>
  <p:slideViewPr>
    <p:cSldViewPr showGuides="1">
      <p:cViewPr>
        <p:scale>
          <a:sx n="60" d="100"/>
          <a:sy n="60" d="100"/>
        </p:scale>
        <p:origin x="-171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I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en-IN" altLang="x-none" sz="1200" dirty="0"/>
              <a:pPr lvl="0" algn="r" eaLnBrk="1" hangingPunct="1"/>
              <a:t>‹#›</a:t>
            </a:fld>
            <a:endParaRPr lang="en-IN" altLang="x-none" sz="1200" dirty="0"/>
          </a:p>
        </p:txBody>
      </p:sp>
    </p:spTree>
    <p:extLst>
      <p:ext uri="{BB962C8B-B14F-4D97-AF65-F5344CB8AC3E}">
        <p14:creationId xmlns:p14="http://schemas.microsoft.com/office/powerpoint/2010/main" xmlns="" val="21715538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  <a:pPr lvl="0" eaLnBrk="1" hangingPunct="1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2051" name="object 5"/>
          <p:cNvGrpSpPr/>
          <p:nvPr/>
        </p:nvGrpSpPr>
        <p:grpSpPr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2058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059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sz="2000" dirty="0">
                <a:latin typeface="Calibri" panose="020F0502020204030204" pitchFamily="34" charset="0"/>
              </a:endParaRPr>
            </a:p>
          </p:txBody>
        </p:sp>
      </p:grpSp>
      <p:sp>
        <p:nvSpPr>
          <p:cNvPr id="2052" name="TextBox 8"/>
          <p:cNvSpPr txBox="1"/>
          <p:nvPr/>
        </p:nvSpPr>
        <p:spPr>
          <a:xfrm>
            <a:off x="1469989" y="1988840"/>
            <a:ext cx="6576144" cy="4798008"/>
          </a:xfrm>
          <a:prstGeom prst="rect">
            <a:avLst/>
          </a:prstGeom>
          <a:noFill/>
          <a:ln w="9525">
            <a:noFill/>
          </a:ln>
        </p:spPr>
        <p:txBody>
          <a:bodyPr wrap="square" lIns="57677" tIns="28843" rIns="57677" bIns="28843">
            <a:spAutoFit/>
          </a:bodyPr>
          <a:lstStyle/>
          <a:p>
            <a:pPr algn="ctr"/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Tech I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Sem.-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II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–Engineering </a:t>
            </a:r>
            <a:r>
              <a:rPr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&amp; Lecture Plan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altLang="x-none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3" name="Footer Placeholder 11"/>
          <p:cNvSpPr txBox="1">
            <a:spLocks noGrp="1"/>
          </p:cNvSpPr>
          <p:nvPr>
            <p:ph type="ftr" sz="quarter" idx="11"/>
          </p:nvPr>
        </p:nvSpPr>
        <p:spPr bwMode="auto">
          <a:xfrm>
            <a:off x="642938" y="6356350"/>
            <a:ext cx="257175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 of Applied Science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JECRC, JAIPUR</a:t>
            </a:r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229" y="290463"/>
            <a:ext cx="1202508" cy="76227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TextBox 12"/>
          <p:cNvSpPr txBox="1"/>
          <p:nvPr/>
        </p:nvSpPr>
        <p:spPr>
          <a:xfrm>
            <a:off x="740893" y="1340768"/>
            <a:ext cx="8034337" cy="366713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JAIPUR ENGINEERING COLLEGE AND RESEARCH CENTRE</a:t>
            </a:r>
            <a:endParaRPr lang="en-IN" altLang="x-none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Slide Number Placeholder 1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7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5" y="179524"/>
            <a:ext cx="1586708" cy="8732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object 5"/>
          <p:cNvGrpSpPr/>
          <p:nvPr/>
        </p:nvGrpSpPr>
        <p:grpSpPr>
          <a:xfrm>
            <a:off x="0" y="0"/>
            <a:ext cx="9104313" cy="6858000"/>
            <a:chOff x="0" y="0"/>
            <a:chExt cx="16146947" cy="9118600"/>
          </a:xfrm>
        </p:grpSpPr>
        <p:sp>
          <p:nvSpPr>
            <p:cNvPr id="6228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6229" name="object 7"/>
            <p:cNvSpPr/>
            <p:nvPr/>
          </p:nvSpPr>
          <p:spPr>
            <a:xfrm>
              <a:off x="868847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6147" name="TextBox 12"/>
          <p:cNvSpPr txBox="1"/>
          <p:nvPr/>
        </p:nvSpPr>
        <p:spPr>
          <a:xfrm>
            <a:off x="217488" y="563563"/>
            <a:ext cx="8034337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30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6460214"/>
              </p:ext>
            </p:extLst>
          </p:nvPr>
        </p:nvGraphicFramePr>
        <p:xfrm>
          <a:off x="633413" y="2056613"/>
          <a:ext cx="8043042" cy="426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415"/>
                <a:gridCol w="3755276"/>
                <a:gridCol w="1395297"/>
                <a:gridCol w="1128526"/>
                <a:gridCol w="644528"/>
              </a:tblGrid>
              <a:tr h="694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 No./ Total Lect. Req.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Topics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Lect. No.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Book Referred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Pg. No.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71188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Unit-I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syllabus, Common natural impurities, hardness, Degree of hardness,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Engg.</a:t>
                      </a:r>
                      <a:r>
                        <a:rPr lang="en-US" sz="900" baseline="0" dirty="0" smtClean="0">
                          <a:effectLst/>
                        </a:rPr>
                        <a:t> Chemistry (New Age International)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2-12</a:t>
                      </a:r>
                      <a:endParaRPr lang="en-IN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71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 of hardness, Determination of hardness by complexometric (EDTA method).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  <a:sym typeface="+mn-ea"/>
                        </a:rPr>
                        <a:t>Engg. Chemistry (Jain &amp; Jain) </a:t>
                      </a:r>
                      <a:endParaRPr lang="en-IN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  <a:sym typeface="+mn-ea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15-30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81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Municipal water supply, Requisite of drinking water, purification of water, Sedimentation, 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400" dirty="0" smtClean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  <a:sym typeface="+mn-ea"/>
                        </a:rPr>
                        <a:t>Engg. Chemistry (Jain &amp; Jain) </a:t>
                      </a:r>
                      <a:endParaRPr lang="en-IN" sz="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  <a:sym typeface="+mn-e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81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Filtration, disinfection, Breakpoint chlorination.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r>
                        <a:rPr lang="en-US" sz="400" dirty="0" smtClean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  <a:sym typeface="+mn-ea"/>
                        </a:rPr>
                        <a:t>Engg. Chemistry (Jain &amp; Jain) </a:t>
                      </a:r>
                      <a:endParaRPr lang="en-IN" sz="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  <a:sym typeface="+mn-e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63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Boiler  troubles: Scale and Sludge formation, Internal treatment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 smtClean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  <a:sym typeface="+mn-ea"/>
                        </a:rPr>
                        <a:t>Engg. Chemistry (Jain &amp; Jain) </a:t>
                      </a:r>
                      <a:endParaRPr lang="en-IN" sz="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 smtClean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  <a:sym typeface="+mn-ea"/>
                        </a:rPr>
                        <a:t>Engg. Chemistry (Jain &amp; Jain) </a:t>
                      </a:r>
                      <a:endParaRPr lang="en-IN" sz="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  <a:sym typeface="+mn-e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232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Priming and Foaming, Boiler corrosion and caustic embrittlement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185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softening: Lime-Soda process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IN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71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softening: Zeolite (Permutit) process,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Demineralization process.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IN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185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Numerical problems based on Hardness, EDTA,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IN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  <a:tr h="371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Numerical problems based on Lime-Soda and Zeolite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process.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05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IN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IN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3408" marR="43408" marT="0" marB="0"/>
                </a:tc>
              </a:tr>
            </a:tbl>
          </a:graphicData>
        </a:graphic>
      </p:graphicFrame>
      <p:sp>
        <p:nvSpPr>
          <p:cNvPr id="6225" name="Rectangle 1"/>
          <p:cNvSpPr/>
          <p:nvPr/>
        </p:nvSpPr>
        <p:spPr>
          <a:xfrm>
            <a:off x="946150" y="333375"/>
            <a:ext cx="7335838" cy="20161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ctr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JECRC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Department of Applied Sciences 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Lecture Plan (Session- 2020-2021)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Course Name: Engineering Chemistry			Year/Semester: 1</a:t>
            </a:r>
            <a:r>
              <a:rPr sz="1200" b="1" baseline="30000" dirty="0">
                <a:latin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 Year/ Semester- I </a:t>
            </a:r>
          </a:p>
          <a:p>
            <a:pPr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 Course code: 1FY2-03                                			No. of Lecture Req. /(Avl.): /(40/44 )	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hangingPunct="0"/>
            <a:r>
              <a:rPr sz="1200" b="1" dirty="0">
                <a:latin typeface="Times New Roman" panose="02020603050405020304" pitchFamily="18" charset="0"/>
                <a:cs typeface="Calibri" panose="020F0502020204030204" pitchFamily="34" charset="0"/>
              </a:rPr>
              <a:t>Semester starting: 21 Sept. 2020			Semester Ending: 24 Dec. 2020</a:t>
            </a:r>
            <a:endParaRPr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hangingPunct="0"/>
            <a:r>
              <a:rPr sz="1100" dirty="0">
                <a:latin typeface="Arial" panose="020B0604020202020204" pitchFamily="34" charset="0"/>
                <a:cs typeface="Calibri" panose="020F0502020204030204" pitchFamily="34" charset="0"/>
              </a:rPr>
              <a:t/>
            </a:r>
            <a:br>
              <a:rPr sz="1100" dirty="0">
                <a:latin typeface="Arial" panose="020B0604020202020204" pitchFamily="34" charset="0"/>
                <a:cs typeface="Calibri" panose="020F0502020204030204" pitchFamily="34" charset="0"/>
              </a:rPr>
            </a:br>
            <a:endParaRPr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lvl="0" algn="r" eaLnBrk="1" hangingPunct="1"/>
              <a:t>10</a:t>
            </a:fld>
            <a:endParaRPr lang="en-IN" altLang="x-none" sz="1200" dirty="0">
              <a:solidFill>
                <a:srgbClr val="89898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7171" name="object 5"/>
          <p:cNvGrpSpPr/>
          <p:nvPr/>
        </p:nvGrpSpPr>
        <p:grpSpPr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7247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7248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7172" name="TextBox 12"/>
          <p:cNvSpPr txBox="1"/>
          <p:nvPr/>
        </p:nvSpPr>
        <p:spPr>
          <a:xfrm>
            <a:off x="217488" y="792163"/>
            <a:ext cx="8034337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30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11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4762561"/>
              </p:ext>
            </p:extLst>
          </p:nvPr>
        </p:nvGraphicFramePr>
        <p:xfrm>
          <a:off x="566420" y="733425"/>
          <a:ext cx="7496810" cy="4814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2890"/>
                <a:gridCol w="3480802"/>
                <a:gridCol w="720080"/>
                <a:gridCol w="1080120"/>
                <a:gridCol w="682918"/>
              </a:tblGrid>
              <a:tr h="557822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Unit-II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2.Organic Fuels: Solids fuels: Coal, Classification of Coal, Proximate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coal and its significance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err="1" smtClean="0">
                          <a:effectLst/>
                          <a:sym typeface="+mn-ea"/>
                        </a:rPr>
                        <a:t>Engg</a:t>
                      </a:r>
                      <a:r>
                        <a:rPr lang="en-US" sz="1000" dirty="0" smtClean="0">
                          <a:effectLst/>
                          <a:sym typeface="+mn-ea"/>
                        </a:rPr>
                        <a:t>. Chemistry (Jain &amp; Jain) 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116-117</a:t>
                      </a:r>
                      <a:endParaRPr lang="en-IN" sz="1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Ultimate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coal and its significance,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. Chemistry (Jain &amp; Jain) 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117-118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Gross and Net Calorific value,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Determination of Calorific value of coal by Bomb Calorimeter.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200-209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Metallurgical coke, Carbonization processes; Otto-Hoffmann byproduct oven method.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210-225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 fuels : Advantages of liquid fuels, Mining, Refining and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Composition of petroleum, Cracking 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226-238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Synthetic petrol, Reforming, Knocking, Octane number, Anti-knocking agents,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Cetane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number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239-245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Gaseous fuels; Advantages, manufacturing, composition and Calorific value of coal gas and oil gas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246-262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Determination of calorific value of gaseous fuels by Junker’s calorimeter, Numerical problems based on Junkers calorimeter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268-275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0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Numerical problems based on determination of calorific value bomb calorimeter, 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Dulongs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formula, proximate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ultimate Analysis. 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276-289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Numerical problems based on combustion of fuel.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290-295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8195" name="object 5"/>
          <p:cNvGrpSpPr/>
          <p:nvPr/>
        </p:nvGrpSpPr>
        <p:grpSpPr>
          <a:xfrm>
            <a:off x="-73025" y="0"/>
            <a:ext cx="9144000" cy="6858000"/>
            <a:chOff x="0" y="0"/>
            <a:chExt cx="16217900" cy="9118600"/>
          </a:xfrm>
        </p:grpSpPr>
        <p:sp>
          <p:nvSpPr>
            <p:cNvPr id="82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82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8196" name="TextBox 12"/>
          <p:cNvSpPr txBox="1"/>
          <p:nvPr/>
        </p:nvSpPr>
        <p:spPr>
          <a:xfrm>
            <a:off x="217488" y="792163"/>
            <a:ext cx="8034337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30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12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974668"/>
              </p:ext>
            </p:extLst>
          </p:nvPr>
        </p:nvGraphicFramePr>
        <p:xfrm>
          <a:off x="492760" y="1017905"/>
          <a:ext cx="7823656" cy="4267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440"/>
                <a:gridCol w="3272904"/>
                <a:gridCol w="1045731"/>
                <a:gridCol w="898485"/>
                <a:gridCol w="864096"/>
              </a:tblGrid>
              <a:tr h="12776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Unit-III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3.Corrosion and its control: Definition and significance of corrosion, Mechanism of chemical (dry) corrosion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300-310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Mechanism of electrochemical (wet) corrosion, galvanic corrosion, concentration corrosion and pitting corrosion.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311-319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1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 from corrosion; protective coatings-galvanization and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tinning, cathodic protection, sacrificial anode and modifications in design.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320-332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9219" name="object 5"/>
          <p:cNvGrpSpPr/>
          <p:nvPr/>
        </p:nvGrpSpPr>
        <p:grpSpPr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9295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9296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9220" name="TextBox 12"/>
          <p:cNvSpPr txBox="1"/>
          <p:nvPr/>
        </p:nvSpPr>
        <p:spPr>
          <a:xfrm>
            <a:off x="217488" y="792163"/>
            <a:ext cx="8034337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30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13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1469923"/>
              </p:ext>
            </p:extLst>
          </p:nvPr>
        </p:nvGraphicFramePr>
        <p:xfrm>
          <a:off x="789939" y="792480"/>
          <a:ext cx="7673023" cy="5156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789"/>
                <a:gridCol w="3131442"/>
                <a:gridCol w="1221014"/>
                <a:gridCol w="1224136"/>
                <a:gridCol w="1010642"/>
              </a:tblGrid>
              <a:tr h="932447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Unit-IV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4.Engineering Materials: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Portland Cement; Definition, Manufacturing by Rotary kiln.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333-342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1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Chemistry of setting and hardening of cement. Role of Gypsum.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343-351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8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Glass: Definition, Manufacturing by tank furnace, significance of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Annealing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352-365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and properties of soft glass, hard glass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368-371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Borosilicate glass, glass wool, safety glass.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372-380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Lubricants: Classification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381-383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Lubricants: Mechanism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384-393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Properties; Viscosity and viscosity index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394-399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Flash and fire point, cloud and pour point.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400-406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Emulsification and steam emulsion number.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407-410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10243" name="object 5"/>
          <p:cNvGrpSpPr/>
          <p:nvPr/>
        </p:nvGrpSpPr>
        <p:grpSpPr>
          <a:xfrm>
            <a:off x="0" y="-248340"/>
            <a:ext cx="9144000" cy="7106340"/>
            <a:chOff x="0" y="0"/>
            <a:chExt cx="16217900" cy="9118600"/>
          </a:xfrm>
        </p:grpSpPr>
        <p:sp>
          <p:nvSpPr>
            <p:cNvPr id="10301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10302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10244" name="TextBox 12"/>
          <p:cNvSpPr txBox="1"/>
          <p:nvPr/>
        </p:nvSpPr>
        <p:spPr>
          <a:xfrm>
            <a:off x="217488" y="792163"/>
            <a:ext cx="8034337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30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14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3939665"/>
              </p:ext>
            </p:extLst>
          </p:nvPr>
        </p:nvGraphicFramePr>
        <p:xfrm>
          <a:off x="763506" y="792163"/>
          <a:ext cx="8146865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138"/>
                <a:gridCol w="3816424"/>
                <a:gridCol w="936104"/>
                <a:gridCol w="1111168"/>
                <a:gridCol w="689031"/>
              </a:tblGrid>
              <a:tr h="1115359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Unit-V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Organic reaction mechanism and introduction of drugs: Organic reaction mechanism: Substitution; SN1, SN2.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738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Electrophilic aromatic substitution in benzene, free radical halogenations of alkanes,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411-419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598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Elimination: elimination in alkyl halides, dehydration of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alcohols,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420-424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926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Addition: electrophilic and free radical addition in alkenes,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nucleophilic addition in aldehyde and ketones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425-429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550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Rearrangement: Carbocation and free radical rearrangements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430--435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550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Drugs : Introduction, Synthesis, properties and uses of Aspirin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436-440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  <a:tr h="550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Drugs : Introduction, Synthesis, properties and uses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Paracetamol, Revision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  <a:sym typeface="+mn-ea"/>
                        </a:rPr>
                        <a:t>Engg. Chemistry (Jain &amp; Jain)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441-448</a:t>
                      </a:r>
                      <a:endParaRPr lang="en-IN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23555" name="object 5"/>
          <p:cNvGrpSpPr/>
          <p:nvPr/>
        </p:nvGrpSpPr>
        <p:grpSpPr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23562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23563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15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355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392113"/>
            <a:ext cx="1920875" cy="1260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475" y="2428875"/>
            <a:ext cx="2008188" cy="1624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38" y="428625"/>
            <a:ext cx="2457450" cy="1711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61" name="TextBox 13"/>
          <p:cNvSpPr txBox="1"/>
          <p:nvPr/>
        </p:nvSpPr>
        <p:spPr>
          <a:xfrm>
            <a:off x="1285875" y="4286250"/>
            <a:ext cx="7429500" cy="4270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IN" altLang="x-none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530225" y="6356350"/>
            <a:ext cx="243840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>
            <a:defPPr>
              <a:defRPr lang="en-US"/>
            </a:defPPr>
            <a:lvl1pPr marL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mtClean="0">
                <a:solidFill>
                  <a:schemeClr val="tx1"/>
                </a:solidFill>
              </a:rPr>
              <a:t>Department of Applied Science  JECRC, JAIPUR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/>
          <p:nvPr/>
        </p:nvSpPr>
        <p:spPr>
          <a:xfrm>
            <a:off x="8458200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3075" name="object 5"/>
          <p:cNvGrpSpPr/>
          <p:nvPr/>
        </p:nvGrpSpPr>
        <p:grpSpPr>
          <a:xfrm>
            <a:off x="73025" y="0"/>
            <a:ext cx="9144000" cy="6858000"/>
            <a:chOff x="0" y="0"/>
            <a:chExt cx="16217900" cy="9118600"/>
          </a:xfrm>
        </p:grpSpPr>
        <p:sp>
          <p:nvSpPr>
            <p:cNvPr id="3080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3081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3076" name="TextBox 12"/>
          <p:cNvSpPr txBox="1"/>
          <p:nvPr/>
        </p:nvSpPr>
        <p:spPr>
          <a:xfrm>
            <a:off x="777875" y="792163"/>
            <a:ext cx="8034338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 OF INSTITUTE</a:t>
            </a:r>
            <a:endParaRPr lang="en-IN" altLang="x-none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xfrm>
            <a:off x="6626225" y="6356350"/>
            <a:ext cx="2133600" cy="365125"/>
          </a:xfrm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2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8397" y="2200364"/>
            <a:ext cx="7905228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become a renowned centre of outcome based learning, and work towards   academic, professional, cultural and social enrichment of the lives of individuals and communities.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9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4099" name="object 5"/>
          <p:cNvGrpSpPr/>
          <p:nvPr/>
        </p:nvGrpSpPr>
        <p:grpSpPr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5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4106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4100" name="TextBox 12"/>
          <p:cNvSpPr txBox="1"/>
          <p:nvPr/>
        </p:nvSpPr>
        <p:spPr>
          <a:xfrm>
            <a:off x="704850" y="792163"/>
            <a:ext cx="8034338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OF INSTITUTE</a:t>
            </a:r>
            <a:endParaRPr lang="en-IN" altLang="x-none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3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1582738"/>
            <a:ext cx="80772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Focus on evaluation of learning outcomes and motivate students to inculcate research aptitude by project based learning.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Identify, based on informed perception of Indian, regional and global needs, the areas of focus and provide platform to gain knowledge and solutions.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Offer opportunities for interaction between academia and industry.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Develop human potential to its fullest extent so that intellectually capable and imaginatively gifted leaders may emerge.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5124" name="TextBox 12"/>
          <p:cNvSpPr txBox="1"/>
          <p:nvPr/>
        </p:nvSpPr>
        <p:spPr>
          <a:xfrm>
            <a:off x="704850" y="792163"/>
            <a:ext cx="8034338" cy="520700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Chemistry: Course Outcomes</a:t>
            </a:r>
            <a:endParaRPr lang="en-IN" altLang="x-none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4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1582738"/>
            <a:ext cx="8077200" cy="3138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Students will be able to: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CO1: Explain the impurities of water (mainly hardness) and boiler troubles.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CO2: Describe processing technologies of fuel with numerical aspects of combustion of fuel.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CO3: Describe the engineering material (cement, glass and lubricant) with respect to their manufacturing, composition, classification &amp; properties.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CO4: Explain corrosion with its controlling measures, organic reaction mechanism and synthesis of drugs (Aspirin &amp; Paracetamol) with their properties and uses.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5124" name="TextBox 12"/>
          <p:cNvSpPr txBox="1"/>
          <p:nvPr/>
        </p:nvSpPr>
        <p:spPr>
          <a:xfrm>
            <a:off x="704850" y="792163"/>
            <a:ext cx="8034338" cy="519973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Chemistry: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O-PO Mapping</a:t>
            </a:r>
            <a:endParaRPr lang="en-IN" altLang="x-none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5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3393537"/>
              </p:ext>
            </p:extLst>
          </p:nvPr>
        </p:nvGraphicFramePr>
        <p:xfrm>
          <a:off x="1403648" y="1772817"/>
          <a:ext cx="6624739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389"/>
                <a:gridCol w="640101"/>
                <a:gridCol w="439854"/>
                <a:gridCol w="443997"/>
                <a:gridCol w="443997"/>
                <a:gridCol w="439854"/>
                <a:gridCol w="443997"/>
                <a:gridCol w="443997"/>
                <a:gridCol w="443997"/>
                <a:gridCol w="439854"/>
                <a:gridCol w="443997"/>
                <a:gridCol w="443997"/>
                <a:gridCol w="439854"/>
                <a:gridCol w="439854"/>
              </a:tblGrid>
              <a:tr h="4017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Subject Code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COs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Program Outcomes (POs)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2136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PO-5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PO-6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PO-7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PO-9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PO-10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PO-11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PO-12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219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(1FY2-03)/ 2FY2-03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CO-1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0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CO-2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10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CO-3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9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732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CO-4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170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5124" name="TextBox 12"/>
          <p:cNvSpPr txBox="1"/>
          <p:nvPr/>
        </p:nvSpPr>
        <p:spPr>
          <a:xfrm>
            <a:off x="704850" y="792163"/>
            <a:ext cx="8034338" cy="1566413"/>
          </a:xfrm>
          <a:prstGeom prst="rect">
            <a:avLst/>
          </a:prstGeom>
          <a:noFill/>
          <a:ln w="9525">
            <a:noFill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Common to all branches of UG Engineering &amp; Technology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1FY2-03/ 2FY2-03: Engineering Chemistry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Credit: 4	                                                                                                    Max. Marks: 200 (IA:40, ETE:160)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3L+1T+0P                                                                                                     	End Term Exam: 3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altLang="x-none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6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373137"/>
            <a:ext cx="7341566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530225" y="6356350"/>
            <a:ext cx="2438400" cy="50165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I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  JECRC, JAIPUR</a:t>
            </a:r>
          </a:p>
        </p:txBody>
      </p:sp>
    </p:spTree>
    <p:extLst>
      <p:ext uri="{BB962C8B-B14F-4D97-AF65-F5344CB8AC3E}">
        <p14:creationId xmlns:p14="http://schemas.microsoft.com/office/powerpoint/2010/main" xmlns="" val="290932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7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5259777"/>
              </p:ext>
            </p:extLst>
          </p:nvPr>
        </p:nvGraphicFramePr>
        <p:xfrm>
          <a:off x="971599" y="1124744"/>
          <a:ext cx="7413575" cy="403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971"/>
                <a:gridCol w="6265448"/>
                <a:gridCol w="729156"/>
              </a:tblGrid>
              <a:tr h="4032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Organic Fuels: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0325" algn="just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Solid fuels: Coal, Classification of Coal, Proximate and Ultimate analyses of coal and its significance, Gross and Net Calorific value, Determination of Calorific value of coal by Bomb Calorimeter. Metallurgical coke, Carbonization processes; Otto-Hoffmann by- product oven method.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53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Liquid fuels : Advantages of liquid fuels, Mining, Refining and Composition of petroleum, Cracking, Synthetic petrol, Reforming, Knocking, Octane number, Anti-knocking agents,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Cetane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number Gaseous</a:t>
                      </a:r>
                      <a:r>
                        <a:rPr lang="en-US" sz="1600" spc="-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fuels;</a:t>
                      </a:r>
                      <a:r>
                        <a:rPr lang="en-US" sz="1600" spc="-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Advantages,</a:t>
                      </a:r>
                      <a:r>
                        <a:rPr lang="en-US" sz="1600" spc="-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manufacturing,</a:t>
                      </a:r>
                      <a:r>
                        <a:rPr lang="en-US" sz="1600" spc="-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composition</a:t>
                      </a:r>
                      <a:r>
                        <a:rPr lang="en-US" sz="1600" spc="-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600" spc="-1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Calorific value of coal gas and oil gas, Determination of calorific value of gaseous fuels by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Junker‟s</a:t>
                      </a:r>
                      <a:r>
                        <a:rPr lang="en-US" sz="1600" spc="-8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calorimeter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algn="just"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Numerical</a:t>
                      </a:r>
                      <a:r>
                        <a:rPr lang="en-US" sz="1600" spc="-5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problems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based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on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determination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600" spc="-5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calorific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r>
                        <a:rPr lang="en-US" sz="16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(bomb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59690" algn="just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1881505" algn="l"/>
                          <a:tab pos="3698875" algn="l"/>
                          <a:tab pos="459803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calorimeter/Junkers	calorimeter/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Dulongs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	formula,	</a:t>
                      </a:r>
                      <a:r>
                        <a:rPr lang="en-US" sz="1600" spc="-5" dirty="0">
                          <a:solidFill>
                            <a:schemeClr val="tx1"/>
                          </a:solidFill>
                          <a:effectLst/>
                        </a:rPr>
                        <a:t>proximate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analysis &amp; ultimate and combustion of</a:t>
                      </a:r>
                      <a:r>
                        <a:rPr lang="en-US" sz="1600" spc="-1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fuel.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52070" marR="482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530225" y="6356350"/>
            <a:ext cx="243840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>
            <a:defPPr>
              <a:defRPr lang="en-US"/>
            </a:defPPr>
            <a:lvl1pPr marL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mtClean="0">
                <a:solidFill>
                  <a:schemeClr val="tx1"/>
                </a:solidFill>
              </a:rPr>
              <a:t>Department of Applied Science  JECRC, JAIPUR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11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8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70013" y="2792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/>
                <a:cs typeface="DejaVu Serif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/>
                <a:cs typeface="DejaVu Serif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214804"/>
              </p:ext>
            </p:extLst>
          </p:nvPr>
        </p:nvGraphicFramePr>
        <p:xfrm>
          <a:off x="1369695" y="1268760"/>
          <a:ext cx="6404610" cy="4281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950"/>
                <a:gridCol w="5412740"/>
                <a:gridCol w="629920"/>
              </a:tblGrid>
              <a:tr h="273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75" algn="ctr">
                        <a:lnSpc>
                          <a:spcPct val="115000"/>
                        </a:lnSpc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Corrosion and its</a:t>
                      </a:r>
                      <a:r>
                        <a:rPr lang="en-US" sz="1200" spc="29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control: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1595" algn="just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Definition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significance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corrosion,</a:t>
                      </a:r>
                      <a:r>
                        <a:rPr lang="en-US" sz="1200" spc="-13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Mechanism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200" spc="-12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chemical</a:t>
                      </a:r>
                      <a:r>
                        <a:rPr lang="en-US" sz="1200" spc="-1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(dry) and electrochemical (wet) corrosion, galvanic corrosion, concentration corrosion and pitting</a:t>
                      </a:r>
                      <a:r>
                        <a:rPr lang="en-US" sz="1200" spc="-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corrosion.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15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2820" algn="l"/>
                          <a:tab pos="1469390" algn="l"/>
                          <a:tab pos="2366645" algn="l"/>
                          <a:tab pos="3244215" algn="l"/>
                          <a:tab pos="505968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Protection	from	corrosion;	protective	coatings-galvanization	</a:t>
                      </a:r>
                      <a:r>
                        <a:rPr lang="en-US" sz="1200" spc="-3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tinning,</a:t>
                      </a:r>
                      <a:r>
                        <a:rPr lang="en-US" sz="1200" spc="13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cathodic</a:t>
                      </a:r>
                      <a:r>
                        <a:rPr lang="en-US" sz="1200" spc="1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protection,</a:t>
                      </a:r>
                      <a:r>
                        <a:rPr lang="en-US" sz="1200" spc="1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sacrificial</a:t>
                      </a:r>
                      <a:r>
                        <a:rPr lang="en-US" sz="1200" spc="1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anode</a:t>
                      </a:r>
                      <a:r>
                        <a:rPr lang="en-US" sz="1200" spc="1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200" spc="13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modifications</a:t>
                      </a:r>
                      <a:r>
                        <a:rPr lang="en-US" sz="1200" spc="1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design.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810" algn="ctr">
                        <a:lnSpc>
                          <a:spcPct val="115000"/>
                        </a:lnSpc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  <a:tr h="71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Engineering Materials: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5461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Portland</a:t>
                      </a:r>
                      <a:r>
                        <a:rPr lang="en-US" sz="1200" spc="-2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Cement;</a:t>
                      </a:r>
                      <a:r>
                        <a:rPr lang="en-US" sz="1200" spc="-2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Definition,</a:t>
                      </a:r>
                      <a:r>
                        <a:rPr lang="en-US" sz="1200" spc="-2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Manufacturing</a:t>
                      </a:r>
                      <a:r>
                        <a:rPr lang="en-US" sz="1200" spc="-2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by</a:t>
                      </a:r>
                      <a:r>
                        <a:rPr lang="en-US" sz="1200" spc="-2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Rotary</a:t>
                      </a:r>
                      <a:r>
                        <a:rPr lang="en-US" sz="1200" spc="-2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kiln.</a:t>
                      </a:r>
                      <a:r>
                        <a:rPr lang="en-US" sz="1200" spc="-2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Chemistry of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setting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hardening</a:t>
                      </a:r>
                      <a:r>
                        <a:rPr lang="en-US" sz="12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cement.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Role</a:t>
                      </a:r>
                      <a:r>
                        <a:rPr lang="en-US" sz="12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20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Gypsum.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Glass: Definition, Manufacturing by tank furnace, significance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of 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Lubricants:	Classification,	Mechanism,	Properties;	Viscosity	and</a:t>
                      </a:r>
                      <a:endParaRPr lang="en-IN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viscosity	index,	flash	and	fire	point,	cloud	and	pour	point. Emulsification and steam emulsion number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52070" marR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5728534"/>
              </p:ext>
            </p:extLst>
          </p:nvPr>
        </p:nvGraphicFramePr>
        <p:xfrm>
          <a:off x="1369695" y="2780927"/>
          <a:ext cx="6404610" cy="11521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950"/>
                <a:gridCol w="5412740"/>
                <a:gridCol w="629920"/>
              </a:tblGrid>
              <a:tr h="1152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annealing,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Types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en-US" sz="1200" spc="-1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properties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soft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glass,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hard</a:t>
                      </a:r>
                      <a:r>
                        <a:rPr lang="en-US" sz="1200" spc="-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glass,</a:t>
                      </a:r>
                      <a:r>
                        <a:rPr lang="en-US" sz="1200" spc="-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borosilicate glass, glass wool, safety</a:t>
                      </a:r>
                      <a:r>
                        <a:rPr lang="en-US" sz="1200" spc="-5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glass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1067435" algn="l"/>
                          <a:tab pos="2263140" algn="l"/>
                          <a:tab pos="3311525" algn="l"/>
                          <a:tab pos="4252595" algn="l"/>
                          <a:tab pos="505841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Lubricants:	Classification,	Mechanism,	Properties;	Viscosity	and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2865">
                        <a:lnSpc>
                          <a:spcPts val="14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855345" algn="l"/>
                          <a:tab pos="1463675" algn="l"/>
                          <a:tab pos="1981835" algn="l"/>
                          <a:tab pos="2418715" algn="l"/>
                          <a:tab pos="2814955" algn="l"/>
                          <a:tab pos="3402965" algn="l"/>
                          <a:tab pos="3964940" algn="l"/>
                          <a:tab pos="4403725" algn="l"/>
                          <a:tab pos="4909185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viscosity	index,	flash	and	fire	point,	cloud	and	pour	</a:t>
                      </a:r>
                      <a:r>
                        <a:rPr lang="en-US" sz="1200" spc="-15" dirty="0">
                          <a:solidFill>
                            <a:schemeClr val="tx1"/>
                          </a:solidFill>
                          <a:effectLst/>
                        </a:rPr>
                        <a:t>point.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Emulsification and steam emulsion</a:t>
                      </a:r>
                      <a:r>
                        <a:rPr lang="en-US" sz="1200" spc="-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number.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0013" y="337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  <a:tab pos="1463675" algn="l"/>
                <a:tab pos="1981200" algn="l"/>
                <a:tab pos="2419350" algn="l"/>
                <a:tab pos="2814638" algn="l"/>
                <a:tab pos="3403600" algn="l"/>
                <a:tab pos="3965575" algn="l"/>
                <a:tab pos="4403725" algn="l"/>
                <a:tab pos="490855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  <a:tab pos="1463675" algn="l"/>
                <a:tab pos="1981200" algn="l"/>
                <a:tab pos="2419350" algn="l"/>
                <a:tab pos="2814638" algn="l"/>
                <a:tab pos="3403600" algn="l"/>
                <a:tab pos="3965575" algn="l"/>
                <a:tab pos="4403725" algn="l"/>
                <a:tab pos="4908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ooter Placeholder 3"/>
          <p:cNvSpPr txBox="1">
            <a:spLocks/>
          </p:cNvSpPr>
          <p:nvPr/>
        </p:nvSpPr>
        <p:spPr bwMode="auto">
          <a:xfrm>
            <a:off x="530225" y="6356350"/>
            <a:ext cx="2438400" cy="501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ctr" anchorCtr="0" compatLnSpc="1"/>
          <a:lstStyle>
            <a:defPPr>
              <a:defRPr lang="en-US"/>
            </a:defPPr>
            <a:lvl1pPr marL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mtClean="0">
                <a:solidFill>
                  <a:schemeClr val="tx1"/>
                </a:solidFill>
              </a:rPr>
              <a:t>Department of Applied Science  JECRC, JAIPUR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1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/>
          <p:nvPr/>
        </p:nvSpPr>
        <p:spPr>
          <a:xfrm>
            <a:off x="8385175" y="6389688"/>
            <a:ext cx="77788" cy="161925"/>
          </a:xfrm>
          <a:prstGeom prst="rect">
            <a:avLst/>
          </a:prstGeom>
          <a:noFill/>
          <a:ln w="9525">
            <a:noFill/>
          </a:ln>
        </p:spPr>
        <p:txBody>
          <a:bodyPr lIns="0" tIns="8011" rIns="0" bIns="0">
            <a:spAutoFit/>
          </a:bodyPr>
          <a:lstStyle/>
          <a:p>
            <a:pPr marL="6350">
              <a:spcBef>
                <a:spcPts val="65"/>
              </a:spcBef>
            </a:pPr>
            <a:r>
              <a:rPr sz="1000" dirty="0">
                <a:solidFill>
                  <a:srgbClr val="898989"/>
                </a:solidFill>
                <a:latin typeface="Calibri" panose="020F0502020204030204" pitchFamily="34" charset="0"/>
              </a:rPr>
              <a:t>1</a:t>
            </a:r>
            <a:endParaRPr sz="1000" dirty="0">
              <a:latin typeface="Calibri" panose="020F0502020204030204" pitchFamily="34" charset="0"/>
            </a:endParaRPr>
          </a:p>
        </p:txBody>
      </p:sp>
      <p:grpSp>
        <p:nvGrpSpPr>
          <p:cNvPr id="5123" name="object 5"/>
          <p:cNvGrpSpPr/>
          <p:nvPr/>
        </p:nvGrpSpPr>
        <p:grpSpPr>
          <a:xfrm>
            <a:off x="-19050" y="0"/>
            <a:ext cx="9144000" cy="6858000"/>
            <a:chOff x="0" y="0"/>
            <a:chExt cx="16217900" cy="9118600"/>
          </a:xfrm>
        </p:grpSpPr>
        <p:sp>
          <p:nvSpPr>
            <p:cNvPr id="5129" name="object 6"/>
            <p:cNvSpPr/>
            <p:nvPr/>
          </p:nvSpPr>
          <p:spPr>
            <a:xfrm>
              <a:off x="0" y="0"/>
              <a:ext cx="1003300" cy="9118600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  <p:sp>
          <p:nvSpPr>
            <p:cNvPr id="5130" name="object 7"/>
            <p:cNvSpPr/>
            <p:nvPr/>
          </p:nvSpPr>
          <p:spPr>
            <a:xfrm>
              <a:off x="939800" y="8458200"/>
              <a:ext cx="15278100" cy="660400"/>
            </a:xfrm>
            <a:custGeom>
              <a:avLst/>
              <a:gdLst>
                <a:gd name="txL" fmla="*/ 0 w 15278100"/>
                <a:gd name="txT" fmla="*/ 0 h 660400"/>
                <a:gd name="txR" fmla="*/ 15278100 w 15278100"/>
                <a:gd name="txB" fmla="*/ 660400 h 660400"/>
              </a:gdLst>
              <a:ahLst/>
              <a:cxnLst/>
              <a:rect l="txL" t="txT" r="txR" b="txB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</a:ln>
          </p:spPr>
          <p:txBody>
            <a:bodyPr lIns="0" tIns="0" rIns="0" bIns="0"/>
            <a:lstStyle/>
            <a:p>
              <a:endParaRPr dirty="0">
                <a:latin typeface="Calibri" panose="020F0502020204030204" pitchFamily="34" charset="0"/>
              </a:endParaRPr>
            </a:p>
          </p:txBody>
        </p:sp>
      </p:grpSp>
      <p:sp>
        <p:nvSpPr>
          <p:cNvPr id="11" name="Slide Number Placeholder 10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lIns="91440" tIns="45720" rIns="91440" bIns="45720"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IN" altLang="x-none" sz="1200" dirty="0">
                <a:solidFill>
                  <a:srgbClr val="898989"/>
                </a:solidFill>
                <a:latin typeface="Calibri" panose="020F0502020204030204" pitchFamily="34" charset="0"/>
              </a:rPr>
              <a:pPr lvl="0" algn="r" eaLnBrk="1" hangingPunct="1"/>
              <a:t>9</a:t>
            </a:fld>
            <a:endParaRPr lang="en-IN" altLang="x-non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70013" y="2792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/>
                <a:cs typeface="DejaVu Serif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/>
                <a:cs typeface="DejaVu Serif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0013" y="337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  <a:tab pos="1463675" algn="l"/>
                <a:tab pos="1981200" algn="l"/>
                <a:tab pos="2419350" algn="l"/>
                <a:tab pos="2814638" algn="l"/>
                <a:tab pos="3403600" algn="l"/>
                <a:tab pos="3965575" algn="l"/>
                <a:tab pos="4403725" algn="l"/>
                <a:tab pos="490855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  <a:tab pos="1463675" algn="l"/>
                <a:tab pos="1981200" algn="l"/>
                <a:tab pos="2419350" algn="l"/>
                <a:tab pos="2814638" algn="l"/>
                <a:tab pos="3403600" algn="l"/>
                <a:tab pos="3965575" algn="l"/>
                <a:tab pos="4403725" algn="l"/>
                <a:tab pos="4908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96249"/>
              </p:ext>
            </p:extLst>
          </p:nvPr>
        </p:nvGraphicFramePr>
        <p:xfrm>
          <a:off x="1369694" y="1600200"/>
          <a:ext cx="6730697" cy="3157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0378"/>
                <a:gridCol w="5688327"/>
                <a:gridCol w="661992"/>
              </a:tblGrid>
              <a:tr h="2841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75" algn="ctr">
                        <a:lnSpc>
                          <a:spcPct val="115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ct val="115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Organic reaction mechanism and introduction of drugs: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62865" algn="just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Organic reaction mechanism: Substitution; SN1, SN2, Elecrophilic aromatic substitution in benzene, free radical halogenations of alkanes, Elimination; elimination in alkyl halides, dehydration of alcohols, Addition: electrophilic and free radical addition in</a:t>
                      </a:r>
                      <a:r>
                        <a:rPr lang="en-US" sz="1200" spc="-25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alkenes, nucleophilic addition in aldehyde and ketones, Rearrangement; Carbocation and free radical rearrangements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Drugs : Introduction, Synthesis, properties and uses of Aspirin,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Paracetamol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810" algn="ctr">
                        <a:lnSpc>
                          <a:spcPct val="115000"/>
                        </a:lnSpc>
                        <a:spcBef>
                          <a:spcPts val="89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  <a:tr h="315994">
                <a:tc gridSpan="2">
                  <a:txBody>
                    <a:bodyPr/>
                    <a:lstStyle/>
                    <a:p>
                      <a:pPr marR="62230" algn="r">
                        <a:lnSpc>
                          <a:spcPts val="12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48260" algn="ctr">
                        <a:lnSpc>
                          <a:spcPts val="12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DejaVu Serif"/>
                        <a:ea typeface="DejaVu Serif"/>
                        <a:cs typeface="DejaVu Serif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0013" y="296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DejaVu Serif" charset="0"/>
                <a:cs typeface="DejaVu Serif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1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tx2">
            <a:lumMod val="40000"/>
            <a:lumOff val="60000"/>
          </a:schemeClr>
        </a:solidFill>
        <a:ln w="9525">
          <a:noFill/>
          <a:miter lim="800000"/>
        </a:ln>
      </a:spPr>
      <a:bodyPr wrap="square" lIns="57744" tIns="28872" rIns="57744" bIns="28872">
        <a:spAutoFit/>
      </a:bodyPr>
      <a:lstStyle>
        <a:defPPr algn="ctr">
          <a:defRPr sz="44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1301</Words>
  <Application>Microsoft Office PowerPoint</Application>
  <PresentationFormat>On-screen Show (4:3)</PresentationFormat>
  <Paragraphs>410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</dc:creator>
  <cp:lastModifiedBy>VAIO</cp:lastModifiedBy>
  <cp:revision>390</cp:revision>
  <dcterms:created xsi:type="dcterms:W3CDTF">2020-06-27T04:05:00Z</dcterms:created>
  <dcterms:modified xsi:type="dcterms:W3CDTF">2020-12-26T08:36:26Z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