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61" r:id="rId4"/>
    <p:sldId id="315" r:id="rId5"/>
    <p:sldId id="31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9F32F-C0C6-4D40-B6E6-9C5AC710A2C5}" type="datetimeFigureOut">
              <a:rPr lang="en-IN" smtClean="0"/>
              <a:pPr/>
              <a:t>26-12-2020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EF6C2-672A-4B8E-9CFB-3C0D701F39F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51697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EF6C2-672A-4B8E-9CFB-3C0D701F39F7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77530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2D6-79C3-4201-AFC3-B5CB31C0F894}" type="datetimeFigureOut">
              <a:rPr lang="en-US" smtClean="0"/>
              <a:pPr/>
              <a:t>12/26/2020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F8F3-FACF-4289-809F-E93D8702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2D6-79C3-4201-AFC3-B5CB31C0F894}" type="datetimeFigureOut">
              <a:rPr lang="en-US" smtClean="0"/>
              <a:pPr/>
              <a:t>12/26/2020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F8F3-FACF-4289-809F-E93D8702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2D6-79C3-4201-AFC3-B5CB31C0F894}" type="datetimeFigureOut">
              <a:rPr lang="en-US" smtClean="0"/>
              <a:pPr/>
              <a:t>12/26/2020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F8F3-FACF-4289-809F-E93D8702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2D6-79C3-4201-AFC3-B5CB31C0F894}" type="datetimeFigureOut">
              <a:rPr lang="en-US" smtClean="0"/>
              <a:pPr/>
              <a:t>12/26/2020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F8F3-FACF-4289-809F-E93D8702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2D6-79C3-4201-AFC3-B5CB31C0F894}" type="datetimeFigureOut">
              <a:rPr lang="en-US" smtClean="0"/>
              <a:pPr/>
              <a:t>12/26/2020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F8F3-FACF-4289-809F-E93D8702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2D6-79C3-4201-AFC3-B5CB31C0F894}" type="datetimeFigureOut">
              <a:rPr lang="en-US" smtClean="0"/>
              <a:pPr/>
              <a:t>12/26/2020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F8F3-FACF-4289-809F-E93D8702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2D6-79C3-4201-AFC3-B5CB31C0F894}" type="datetimeFigureOut">
              <a:rPr lang="en-US" smtClean="0"/>
              <a:pPr/>
              <a:t>12/26/2020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F8F3-FACF-4289-809F-E93D8702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2D6-79C3-4201-AFC3-B5CB31C0F894}" type="datetimeFigureOut">
              <a:rPr lang="en-US" smtClean="0"/>
              <a:pPr/>
              <a:t>12/26/2020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F8F3-FACF-4289-809F-E93D8702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2D6-79C3-4201-AFC3-B5CB31C0F894}" type="datetimeFigureOut">
              <a:rPr lang="en-US" smtClean="0"/>
              <a:pPr/>
              <a:t>12/26/2020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F8F3-FACF-4289-809F-E93D8702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2D6-79C3-4201-AFC3-B5CB31C0F894}" type="datetimeFigureOut">
              <a:rPr lang="en-US" smtClean="0"/>
              <a:pPr/>
              <a:t>12/26/2020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F8F3-FACF-4289-809F-E93D8702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32D6-79C3-4201-AFC3-B5CB31C0F894}" type="datetimeFigureOut">
              <a:rPr lang="en-US" smtClean="0"/>
              <a:pPr/>
              <a:t>12/26/2020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F8F3-FACF-4289-809F-E93D8702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232D6-79C3-4201-AFC3-B5CB31C0F894}" type="datetimeFigureOut">
              <a:rPr lang="en-US" smtClean="0"/>
              <a:pPr/>
              <a:t>12/26/2020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AF8F3-FACF-4289-809F-E93D87022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3082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083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2000" dirty="0">
                <a:latin typeface="Calibri" pitchFamily="34" charset="0"/>
              </a:endParaRPr>
            </a:p>
          </p:txBody>
        </p:sp>
      </p:grp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1828800" y="2751299"/>
            <a:ext cx="6137292" cy="290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677" tIns="28843" rIns="57677" bIns="28843">
            <a:spAutoFit/>
          </a:bodyPr>
          <a:lstStyle/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Year &amp;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Sem.:		B. Tech I year, Sem.-I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Subject:		Engineering Chemistry Lab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Subject Code:		</a:t>
            </a:r>
            <a:r>
              <a:rPr lang="en-US" sz="2400" dirty="0" smtClean="0"/>
              <a:t>1FY2-21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Department:		Chemistry</a:t>
            </a:r>
          </a:p>
          <a:p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2438400" cy="501650"/>
          </a:xfrm>
        </p:spPr>
        <p:txBody>
          <a:bodyPr/>
          <a:lstStyle/>
          <a:p>
            <a:pPr>
              <a:defRPr/>
            </a:pPr>
            <a:r>
              <a:rPr lang="en-IN" dirty="0" smtClean="0">
                <a:solidFill>
                  <a:schemeClr val="tx1"/>
                </a:solidFill>
              </a:rPr>
              <a:t>Department of Chemistry</a:t>
            </a:r>
          </a:p>
          <a:p>
            <a:pPr>
              <a:defRPr/>
            </a:pPr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en-IN" dirty="0">
                <a:solidFill>
                  <a:schemeClr val="tx1"/>
                </a:solidFill>
              </a:rPr>
              <a:t>JECRC, JAIPUR</a:t>
            </a:r>
          </a:p>
        </p:txBody>
      </p:sp>
      <p:pic>
        <p:nvPicPr>
          <p:cNvPr id="3078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50503" y="391613"/>
            <a:ext cx="1833992" cy="126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62380" y="506231"/>
            <a:ext cx="1503712" cy="159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Box 12"/>
          <p:cNvSpPr txBox="1">
            <a:spLocks noChangeArrowheads="1"/>
          </p:cNvSpPr>
          <p:nvPr/>
        </p:nvSpPr>
        <p:spPr bwMode="auto">
          <a:xfrm>
            <a:off x="748276" y="2340126"/>
            <a:ext cx="8034117" cy="36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JAIPUR ENGINEERING COLLEGE AND RESEARCH CENTRE</a:t>
            </a: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56662-BCD1-4EE7-9470-F65D22AE3F85}" type="slidenum">
              <a:rPr lang="en-IN" smtClean="0"/>
              <a:pPr>
                <a:defRPr/>
              </a:pPr>
              <a:t>1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4103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104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4101" name="TextBox 12"/>
          <p:cNvSpPr txBox="1">
            <a:spLocks noChangeArrowheads="1"/>
          </p:cNvSpPr>
          <p:nvPr/>
        </p:nvSpPr>
        <p:spPr bwMode="auto">
          <a:xfrm>
            <a:off x="705313" y="792777"/>
            <a:ext cx="8034117" cy="51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pPr algn="ctr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VISSION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OF INSTITUTE</a:t>
            </a:r>
            <a:endParaRPr lang="en-IN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5D663-6BCF-42AE-B394-1863D8DE5BA1}" type="slidenum">
              <a:rPr lang="en-IN" smtClean="0"/>
              <a:pPr>
                <a:defRPr/>
              </a:pPr>
              <a:t>2</a:t>
            </a:fld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705372" y="2200364"/>
            <a:ext cx="79052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become a renowned centre of outcome based learning, and work towards   academic, professional, cultural and social enrichment of the lives of individuals and communities.</a:t>
            </a:r>
          </a:p>
          <a:p>
            <a:pPr algn="ctr"/>
            <a:r>
              <a:rPr lang="en-US" sz="2400" b="1" dirty="0" smtClean="0">
                <a:ln w="11430">
                  <a:solidFill>
                    <a:schemeClr val="tx1"/>
                  </a:solidFill>
                </a:ln>
                <a:latin typeface="Georgia" pitchFamily="18" charset="0"/>
              </a:rPr>
              <a:t> </a:t>
            </a:r>
            <a:endParaRPr lang="en-US" sz="2400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24660" y="6361321"/>
            <a:ext cx="3066765" cy="496679"/>
          </a:xfrm>
        </p:spPr>
        <p:txBody>
          <a:bodyPr/>
          <a:lstStyle/>
          <a:p>
            <a:pPr>
              <a:defRPr/>
            </a:pPr>
            <a:r>
              <a:rPr lang="en-IN" dirty="0">
                <a:solidFill>
                  <a:schemeClr val="tx1"/>
                </a:solidFill>
              </a:rPr>
              <a:t>Department of Chemistry</a:t>
            </a:r>
          </a:p>
          <a:p>
            <a:pPr>
              <a:defRPr/>
            </a:pPr>
            <a:r>
              <a:rPr lang="en-IN" dirty="0">
                <a:solidFill>
                  <a:schemeClr val="tx1"/>
                </a:solidFill>
              </a:rPr>
              <a:t> JECRC, JAIPUR</a:t>
            </a:r>
          </a:p>
          <a:p>
            <a:pPr algn="ctr">
              <a:defRPr/>
            </a:pP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16217900" cy="9118600"/>
          </a:xfrm>
        </p:grpSpPr>
        <p:sp>
          <p:nvSpPr>
            <p:cNvPr id="4103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104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4101" name="TextBox 12"/>
          <p:cNvSpPr txBox="1">
            <a:spLocks noChangeArrowheads="1"/>
          </p:cNvSpPr>
          <p:nvPr/>
        </p:nvSpPr>
        <p:spPr bwMode="auto">
          <a:xfrm>
            <a:off x="705313" y="792777"/>
            <a:ext cx="8034117" cy="51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MISSION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OF INSTITUTE</a:t>
            </a:r>
            <a:endParaRPr lang="en-IN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5D663-6BCF-42AE-B394-1863D8DE5BA1}" type="slidenum">
              <a:rPr lang="en-IN" smtClean="0"/>
              <a:pPr>
                <a:defRPr/>
              </a:pPr>
              <a:t>3</a:t>
            </a:fld>
            <a:endParaRPr lang="en-IN" dirty="0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48981" y="6384470"/>
            <a:ext cx="2926868" cy="496679"/>
          </a:xfrm>
        </p:spPr>
        <p:txBody>
          <a:bodyPr/>
          <a:lstStyle/>
          <a:p>
            <a:pPr>
              <a:defRPr/>
            </a:pPr>
            <a:r>
              <a:rPr lang="en-IN" dirty="0">
                <a:solidFill>
                  <a:schemeClr val="tx1"/>
                </a:solidFill>
              </a:rPr>
              <a:t>Department of Chemistry</a:t>
            </a:r>
          </a:p>
          <a:p>
            <a:pPr>
              <a:defRPr/>
            </a:pPr>
            <a:r>
              <a:rPr lang="en-IN" dirty="0">
                <a:solidFill>
                  <a:schemeClr val="tx1"/>
                </a:solidFill>
              </a:rPr>
              <a:t> JECRC, JAIPUR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5800" y="16002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endParaRPr lang="en-US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b="1" dirty="0" smtClean="0">
                <a:ln w="11430">
                  <a:solidFill>
                    <a:schemeClr val="tx1"/>
                  </a:solidFill>
                </a:ln>
                <a:latin typeface="Georgia" pitchFamily="18" charset="0"/>
              </a:rPr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2000" y="1582340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Focus on evaluation of learning outcomes and motivate students to inculcate research aptitude by project based learning.</a:t>
            </a:r>
          </a:p>
          <a:p>
            <a:pPr lvl="0" algn="just">
              <a:buFont typeface="Wingdings" pitchFamily="2" charset="2"/>
              <a:buChar char="v"/>
            </a:pPr>
            <a:endParaRPr lang="en-US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Identify, based on informed perception of Indian, regional and global needs, the areas of focus and provide platform to gain knowledge and solutions.</a:t>
            </a:r>
          </a:p>
          <a:p>
            <a:pPr lvl="0" algn="just">
              <a:buFont typeface="Wingdings" pitchFamily="2" charset="2"/>
              <a:buChar char="v"/>
            </a:pPr>
            <a:endParaRPr lang="en-US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Offer opportunities for interaction between academia and industry.</a:t>
            </a:r>
          </a:p>
          <a:p>
            <a:pPr lvl="0" algn="just">
              <a:buFont typeface="Wingdings" pitchFamily="2" charset="2"/>
              <a:buChar char="v"/>
            </a:pPr>
            <a:endParaRPr lang="en-US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Develop human potential to its fullest extent so that intellectually capable and imaginatively gifted leaders may emerge.</a:t>
            </a:r>
          </a:p>
          <a:p>
            <a:pPr lvl="0" algn="just"/>
            <a:endParaRPr lang="en-US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-19833" y="0"/>
            <a:ext cx="9144000" cy="6858000"/>
            <a:chOff x="0" y="0"/>
            <a:chExt cx="16217900" cy="9118600"/>
          </a:xfrm>
        </p:grpSpPr>
        <p:sp>
          <p:nvSpPr>
            <p:cNvPr id="4103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104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4101" name="TextBox 12"/>
          <p:cNvSpPr txBox="1">
            <a:spLocks noChangeArrowheads="1"/>
          </p:cNvSpPr>
          <p:nvPr/>
        </p:nvSpPr>
        <p:spPr bwMode="auto">
          <a:xfrm>
            <a:off x="705313" y="228600"/>
            <a:ext cx="8034117" cy="427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744" tIns="28872" rIns="57744" bIns="28872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Engineering Chemistry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Lab (1FY2-21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/ 2FY2-21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IN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5D663-6BCF-42AE-B394-1863D8DE5BA1}" type="slidenum">
              <a:rPr lang="en-IN" smtClean="0"/>
              <a:pPr>
                <a:defRPr/>
              </a:pPr>
              <a:t>4</a:t>
            </a:fld>
            <a:endParaRPr lang="en-IN" dirty="0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45849" y="6361320"/>
            <a:ext cx="2926868" cy="496679"/>
          </a:xfrm>
        </p:spPr>
        <p:txBody>
          <a:bodyPr/>
          <a:lstStyle/>
          <a:p>
            <a:pPr>
              <a:defRPr/>
            </a:pPr>
            <a:r>
              <a:rPr lang="en-IN" dirty="0">
                <a:solidFill>
                  <a:schemeClr val="tx1"/>
                </a:solidFill>
              </a:rPr>
              <a:t>Department of Chemistry</a:t>
            </a:r>
          </a:p>
          <a:p>
            <a:pPr>
              <a:defRPr/>
            </a:pPr>
            <a:r>
              <a:rPr lang="en-IN" dirty="0">
                <a:solidFill>
                  <a:schemeClr val="tx1"/>
                </a:solidFill>
              </a:rPr>
              <a:t> JECRC, JAIPUR</a:t>
            </a:r>
          </a:p>
        </p:txBody>
      </p:sp>
      <p:sp>
        <p:nvSpPr>
          <p:cNvPr id="4" name="Rectangle 3"/>
          <p:cNvSpPr/>
          <p:nvPr/>
        </p:nvSpPr>
        <p:spPr>
          <a:xfrm>
            <a:off x="772048" y="919642"/>
            <a:ext cx="80494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List  of Experiment</a:t>
            </a:r>
            <a:r>
              <a:rPr lang="en-US" b="1" u="sng" dirty="0" smtClean="0"/>
              <a:t>:</a:t>
            </a:r>
            <a:endParaRPr lang="en-IN" dirty="0"/>
          </a:p>
          <a:p>
            <a:r>
              <a:rPr lang="en-US" dirty="0"/>
              <a:t> </a:t>
            </a:r>
            <a:endParaRPr lang="en-IN" dirty="0"/>
          </a:p>
          <a:p>
            <a:pPr algn="just"/>
            <a:r>
              <a:rPr lang="en-US" dirty="0" smtClean="0"/>
              <a:t>1</a:t>
            </a:r>
            <a:r>
              <a:rPr lang="en-US" dirty="0"/>
              <a:t>. To determine the hardness of given water sample by complexometric method using EDTA.</a:t>
            </a:r>
            <a:endParaRPr lang="en-IN" dirty="0"/>
          </a:p>
          <a:p>
            <a:pPr algn="just"/>
            <a:r>
              <a:rPr lang="en-US" dirty="0"/>
              <a:t> </a:t>
            </a:r>
            <a:endParaRPr lang="en-IN" dirty="0"/>
          </a:p>
          <a:p>
            <a:pPr algn="just"/>
            <a:r>
              <a:rPr lang="en-US" dirty="0"/>
              <a:t>2. To determine the amount of residual chlorine in a given sample of water.</a:t>
            </a:r>
            <a:endParaRPr lang="en-IN" dirty="0"/>
          </a:p>
          <a:p>
            <a:pPr algn="just"/>
            <a:r>
              <a:rPr lang="en-US" dirty="0"/>
              <a:t> </a:t>
            </a:r>
            <a:endParaRPr lang="en-IN" dirty="0"/>
          </a:p>
          <a:p>
            <a:pPr algn="just"/>
            <a:r>
              <a:rPr lang="en-US" dirty="0"/>
              <a:t>3. To determine the amount of dissolved oxygen (D.O.) present in given sample of water.</a:t>
            </a:r>
            <a:endParaRPr lang="en-IN" dirty="0"/>
          </a:p>
          <a:p>
            <a:pPr algn="just"/>
            <a:r>
              <a:rPr lang="en-US" dirty="0"/>
              <a:t>.</a:t>
            </a:r>
            <a:endParaRPr lang="en-IN" dirty="0"/>
          </a:p>
          <a:p>
            <a:pPr algn="just"/>
            <a:r>
              <a:rPr lang="en-US" dirty="0"/>
              <a:t>4. To determine the strength of ferrous ammonium </a:t>
            </a:r>
            <a:r>
              <a:rPr lang="en-US" dirty="0" smtClean="0"/>
              <a:t>sulphate </a:t>
            </a:r>
            <a:r>
              <a:rPr lang="en-US" dirty="0"/>
              <a:t>[FeSO</a:t>
            </a:r>
            <a:r>
              <a:rPr lang="en-US" baseline="-25000" dirty="0"/>
              <a:t>4.</a:t>
            </a:r>
            <a:r>
              <a:rPr lang="en-US" dirty="0"/>
              <a:t>(NH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.6H</a:t>
            </a:r>
            <a:r>
              <a:rPr lang="en-US" baseline="-25000" dirty="0"/>
              <a:t>2</a:t>
            </a:r>
            <a:r>
              <a:rPr lang="en-US" dirty="0"/>
              <a:t>O]  </a:t>
            </a:r>
            <a:r>
              <a:rPr lang="en-US" dirty="0" smtClean="0"/>
              <a:t> </a:t>
            </a:r>
            <a:r>
              <a:rPr lang="en-US" dirty="0"/>
              <a:t>solution by titrating it against N/40 potassium dichromate  (K</a:t>
            </a:r>
            <a:r>
              <a:rPr lang="en-US" baseline="-25000" dirty="0"/>
              <a:t>2</a:t>
            </a:r>
            <a:r>
              <a:rPr lang="en-US" dirty="0"/>
              <a:t>Cr2O</a:t>
            </a:r>
            <a:r>
              <a:rPr lang="en-US" baseline="-25000" dirty="0"/>
              <a:t>7</a:t>
            </a:r>
            <a:r>
              <a:rPr lang="en-US" dirty="0"/>
              <a:t>) solution </a:t>
            </a:r>
            <a:r>
              <a:rPr lang="en-US" dirty="0" smtClean="0"/>
              <a:t>using diphenyl </a:t>
            </a:r>
            <a:r>
              <a:rPr lang="en-US" dirty="0"/>
              <a:t>amine as internal indicator.</a:t>
            </a:r>
            <a:endParaRPr lang="en-IN" dirty="0"/>
          </a:p>
          <a:p>
            <a:pPr algn="just"/>
            <a:r>
              <a:rPr lang="en-US" dirty="0"/>
              <a:t> </a:t>
            </a:r>
            <a:endParaRPr lang="en-IN" dirty="0"/>
          </a:p>
          <a:p>
            <a:pPr algn="just"/>
            <a:r>
              <a:rPr lang="en-US" dirty="0"/>
              <a:t>5.  To determine the strength of unknown solution of copper sulphate (CuSO</a:t>
            </a:r>
            <a:r>
              <a:rPr lang="en-US" baseline="-25000" dirty="0"/>
              <a:t>4</a:t>
            </a:r>
            <a:r>
              <a:rPr lang="en-US" dirty="0"/>
              <a:t>.5H</a:t>
            </a:r>
            <a:r>
              <a:rPr lang="en-US" baseline="-25000" dirty="0"/>
              <a:t>2</a:t>
            </a:r>
            <a:r>
              <a:rPr lang="en-US" dirty="0"/>
              <a:t>O)   by </a:t>
            </a:r>
            <a:endParaRPr lang="en-IN" dirty="0"/>
          </a:p>
          <a:p>
            <a:pPr algn="just"/>
            <a:r>
              <a:rPr lang="en-US" dirty="0"/>
              <a:t>     titrating </a:t>
            </a:r>
            <a:r>
              <a:rPr lang="en-US" dirty="0" smtClean="0"/>
              <a:t>it against </a:t>
            </a:r>
            <a:r>
              <a:rPr lang="en-US" dirty="0"/>
              <a:t>standard solution (N/40) of sodium thio-sulphate (Na</a:t>
            </a:r>
            <a:r>
              <a:rPr lang="en-US" baseline="-25000" dirty="0"/>
              <a:t>2</a:t>
            </a:r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.5H</a:t>
            </a:r>
            <a:r>
              <a:rPr lang="en-US" baseline="-25000" dirty="0"/>
              <a:t>2</a:t>
            </a:r>
            <a:r>
              <a:rPr lang="en-US" dirty="0"/>
              <a:t>O) </a:t>
            </a:r>
            <a:r>
              <a:rPr lang="en-US" dirty="0" smtClean="0"/>
              <a:t>iodometrically</a:t>
            </a:r>
            <a:r>
              <a:rPr lang="en-US" dirty="0"/>
              <a:t>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7710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4"/>
          <p:cNvSpPr txBox="1">
            <a:spLocks noChangeArrowheads="1"/>
          </p:cNvSpPr>
          <p:nvPr/>
        </p:nvSpPr>
        <p:spPr bwMode="auto">
          <a:xfrm>
            <a:off x="8384984" y="6389975"/>
            <a:ext cx="77871" cy="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011" rIns="0" bIns="0">
            <a:spAutoFit/>
          </a:bodyPr>
          <a:lstStyle/>
          <a:p>
            <a:pPr marL="7018">
              <a:spcBef>
                <a:spcPts val="63"/>
              </a:spcBef>
            </a:pPr>
            <a:r>
              <a:rPr lang="en-US" sz="1000" dirty="0">
                <a:solidFill>
                  <a:srgbClr val="898989"/>
                </a:solidFill>
              </a:rPr>
              <a:t>1</a:t>
            </a:r>
            <a:endParaRPr lang="en-US" sz="10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-19833" y="0"/>
            <a:ext cx="9144000" cy="6858000"/>
            <a:chOff x="0" y="0"/>
            <a:chExt cx="16217900" cy="9118600"/>
          </a:xfrm>
        </p:grpSpPr>
        <p:sp>
          <p:nvSpPr>
            <p:cNvPr id="4103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104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5D663-6BCF-42AE-B394-1863D8DE5BA1}" type="slidenum">
              <a:rPr lang="en-IN" smtClean="0"/>
              <a:pPr>
                <a:defRPr/>
              </a:pPr>
              <a:t>5</a:t>
            </a:fld>
            <a:endParaRPr lang="en-IN" dirty="0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545849" y="6361320"/>
            <a:ext cx="2926868" cy="496679"/>
          </a:xfrm>
        </p:spPr>
        <p:txBody>
          <a:bodyPr/>
          <a:lstStyle/>
          <a:p>
            <a:pPr>
              <a:defRPr/>
            </a:pPr>
            <a:r>
              <a:rPr lang="en-IN" dirty="0">
                <a:solidFill>
                  <a:schemeClr val="tx1"/>
                </a:solidFill>
              </a:rPr>
              <a:t>Department of Chemistry</a:t>
            </a:r>
          </a:p>
          <a:p>
            <a:pPr>
              <a:defRPr/>
            </a:pPr>
            <a:r>
              <a:rPr lang="en-IN" dirty="0">
                <a:solidFill>
                  <a:schemeClr val="tx1"/>
                </a:solidFill>
              </a:rPr>
              <a:t> JECRC, JAIPUR</a:t>
            </a:r>
          </a:p>
        </p:txBody>
      </p:sp>
      <p:sp>
        <p:nvSpPr>
          <p:cNvPr id="4" name="Rectangle 3"/>
          <p:cNvSpPr/>
          <p:nvPr/>
        </p:nvSpPr>
        <p:spPr>
          <a:xfrm>
            <a:off x="792402" y="609600"/>
            <a:ext cx="804940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List of Experiment Continues………….</a:t>
            </a:r>
          </a:p>
          <a:p>
            <a:r>
              <a:rPr lang="en-US" dirty="0" smtClean="0"/>
              <a:t>6</a:t>
            </a:r>
            <a:r>
              <a:rPr lang="en-US" dirty="0"/>
              <a:t>. To determine the strength of sodium hydroxide (NaOH) and sodium carbonate            </a:t>
            </a:r>
            <a:endParaRPr lang="en-IN" dirty="0"/>
          </a:p>
          <a:p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) in the given alkali mixture (or in water sample) by it titrating against an        </a:t>
            </a:r>
            <a:endParaRPr lang="en-IN" dirty="0"/>
          </a:p>
          <a:p>
            <a:r>
              <a:rPr lang="en-US" dirty="0"/>
              <a:t> intermediate (N/20) solution of hydrochloric acid (HCl) using phenolphthalein and methyl </a:t>
            </a:r>
            <a:r>
              <a:rPr lang="en-US" dirty="0" smtClean="0"/>
              <a:t>orange </a:t>
            </a:r>
            <a:r>
              <a:rPr lang="en-US" dirty="0"/>
              <a:t>as indicator.</a:t>
            </a:r>
            <a:endParaRPr lang="en-IN" dirty="0"/>
          </a:p>
          <a:p>
            <a:r>
              <a:rPr lang="en-US" dirty="0"/>
              <a:t>    </a:t>
            </a:r>
            <a:endParaRPr lang="en-IN" dirty="0"/>
          </a:p>
          <a:p>
            <a:r>
              <a:rPr lang="en-US" dirty="0"/>
              <a:t> 7. To carry out proximate analysis of given solid fuel (coal).</a:t>
            </a:r>
            <a:endParaRPr lang="en-IN" dirty="0"/>
          </a:p>
          <a:p>
            <a:r>
              <a:rPr lang="en-US" dirty="0"/>
              <a:t> </a:t>
            </a:r>
            <a:endParaRPr lang="en-IN" dirty="0"/>
          </a:p>
          <a:p>
            <a:r>
              <a:rPr lang="en-US" dirty="0"/>
              <a:t> 8(a). To determine the flash and fire points of a given lubricating oil sample using </a:t>
            </a:r>
            <a:r>
              <a:rPr lang="en-US" dirty="0" smtClean="0"/>
              <a:t>Pensky Marten’s </a:t>
            </a:r>
            <a:r>
              <a:rPr lang="en-US" dirty="0"/>
              <a:t>apparatus.</a:t>
            </a:r>
            <a:endParaRPr lang="en-IN" dirty="0"/>
          </a:p>
          <a:p>
            <a:r>
              <a:rPr lang="en-US" dirty="0"/>
              <a:t>     </a:t>
            </a:r>
            <a:endParaRPr lang="en-IN" dirty="0"/>
          </a:p>
          <a:p>
            <a:r>
              <a:rPr lang="en-US" dirty="0"/>
              <a:t> 8(b). To determine cloud and pour points of given lubricating oil sample using cloud and </a:t>
            </a:r>
            <a:r>
              <a:rPr lang="en-US" dirty="0" smtClean="0"/>
              <a:t>pour </a:t>
            </a:r>
            <a:r>
              <a:rPr lang="en-US" dirty="0"/>
              <a:t>point apparatus.</a:t>
            </a:r>
            <a:endParaRPr lang="en-IN" dirty="0"/>
          </a:p>
          <a:p>
            <a:r>
              <a:rPr lang="en-US" dirty="0"/>
              <a:t> </a:t>
            </a:r>
            <a:endParaRPr lang="en-IN" dirty="0"/>
          </a:p>
          <a:p>
            <a:r>
              <a:rPr lang="en-US" dirty="0"/>
              <a:t>9.  To determine the Kinematic viscosity of a given sample of lubricating oil using  Redwood </a:t>
            </a:r>
            <a:r>
              <a:rPr lang="en-US" dirty="0" smtClean="0"/>
              <a:t>Viscometer </a:t>
            </a:r>
            <a:r>
              <a:rPr lang="en-US" dirty="0"/>
              <a:t>No.1.</a:t>
            </a:r>
            <a:endParaRPr lang="en-IN" dirty="0"/>
          </a:p>
          <a:p>
            <a:r>
              <a:rPr lang="en-US" dirty="0"/>
              <a:t> </a:t>
            </a:r>
            <a:endParaRPr lang="en-IN" dirty="0"/>
          </a:p>
          <a:p>
            <a:r>
              <a:rPr lang="en-US" dirty="0"/>
              <a:t>10. To Synthesize  Aspirin/ Paracetamol.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8136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/>
          </p:cNvGrpSpPr>
          <p:nvPr/>
        </p:nvGrpSpPr>
        <p:grpSpPr bwMode="auto">
          <a:xfrm>
            <a:off x="25062" y="-9552"/>
            <a:ext cx="9144000" cy="6858000"/>
            <a:chOff x="88900" y="0"/>
            <a:chExt cx="16217900" cy="9118600"/>
          </a:xfrm>
        </p:grpSpPr>
        <p:sp>
          <p:nvSpPr>
            <p:cNvPr id="9222" name="object 3"/>
            <p:cNvSpPr>
              <a:spLocks noChangeArrowheads="1"/>
            </p:cNvSpPr>
            <p:nvPr/>
          </p:nvSpPr>
          <p:spPr bwMode="auto">
            <a:xfrm>
              <a:off x="14998700" y="8890000"/>
              <a:ext cx="228600" cy="22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9223" name="object 4"/>
            <p:cNvSpPr>
              <a:spLocks noChangeArrowheads="1"/>
            </p:cNvSpPr>
            <p:nvPr/>
          </p:nvSpPr>
          <p:spPr bwMode="auto">
            <a:xfrm>
              <a:off x="88900" y="0"/>
              <a:ext cx="16217900" cy="9118600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pic>
        <p:nvPicPr>
          <p:cNvPr id="9219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5116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20"/>
          <p:cNvSpPr>
            <a:spLocks noGrp="1"/>
          </p:cNvSpPr>
          <p:nvPr>
            <p:ph type="ftr" sz="quarter" idx="10"/>
          </p:nvPr>
        </p:nvSpPr>
        <p:spPr>
          <a:xfrm>
            <a:off x="3111251" y="6409078"/>
            <a:ext cx="2926868" cy="219685"/>
          </a:xfrm>
        </p:spPr>
        <p:txBody>
          <a:bodyPr/>
          <a:lstStyle/>
          <a:p>
            <a:pPr>
              <a:defRPr/>
            </a:pPr>
            <a:r>
              <a:rPr lang="en-IN" dirty="0" smtClean="0"/>
              <a:t>NAME OF FACULTY (POST, DEPTT.) , JECRC, JAIPUR</a:t>
            </a:r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C9ECF4-B155-48F9-A641-862C6171185B}" type="slidenum">
              <a:rPr lang="en-IN" smtClean="0"/>
              <a:pPr>
                <a:defRPr/>
              </a:pPr>
              <a:t>6</a:t>
            </a:fld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"/>
            <a:ext cx="9161901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Footer Placeholder 20"/>
          <p:cNvSpPr txBox="1">
            <a:spLocks/>
          </p:cNvSpPr>
          <p:nvPr/>
        </p:nvSpPr>
        <p:spPr>
          <a:xfrm>
            <a:off x="838200" y="6393152"/>
            <a:ext cx="2926868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IN" sz="1200" dirty="0"/>
              <a:t>Department of Chemistry</a:t>
            </a:r>
          </a:p>
          <a:p>
            <a:pPr>
              <a:defRPr/>
            </a:pPr>
            <a:r>
              <a:rPr lang="en-IN" sz="1200" dirty="0"/>
              <a:t> JECRC, JAIPUR</a:t>
            </a:r>
          </a:p>
          <a:p>
            <a:pPr algn="ctr" defTabSz="576770">
              <a:defRPr/>
            </a:pPr>
            <a:r>
              <a:rPr lang="en-IN" sz="1200" dirty="0" smtClean="0"/>
              <a:t> </a:t>
            </a:r>
            <a:endParaRPr lang="en-IN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tx2">
            <a:lumMod val="40000"/>
            <a:lumOff val="60000"/>
          </a:schemeClr>
        </a:solidFill>
        <a:ln w="9525">
          <a:noFill/>
          <a:miter lim="800000"/>
          <a:headEnd/>
          <a:tailEnd/>
        </a:ln>
      </a:spPr>
      <a:bodyPr wrap="square" lIns="57744" tIns="28872" rIns="57744" bIns="28872">
        <a:spAutoFit/>
      </a:bodyPr>
      <a:lstStyle>
        <a:defPPr algn="ctr">
          <a:defRPr sz="4400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20500163</TotalTime>
  <Words>275</Words>
  <Application>Microsoft Office PowerPoint</Application>
  <PresentationFormat>On-screen Show (4:3)</PresentationFormat>
  <Paragraphs>73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Sumit</dc:creator>
  <cp:lastModifiedBy>VAIO</cp:lastModifiedBy>
  <cp:revision>90</cp:revision>
  <dcterms:created xsi:type="dcterms:W3CDTF">2020-06-27T04:05:32Z</dcterms:created>
  <dcterms:modified xsi:type="dcterms:W3CDTF">2020-12-26T08:35:22Z</dcterms:modified>
</cp:coreProperties>
</file>