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3"/>
  </p:notesMasterIdLst>
  <p:sldIdLst>
    <p:sldId id="257" r:id="rId2"/>
    <p:sldId id="323" r:id="rId3"/>
    <p:sldId id="324" r:id="rId4"/>
    <p:sldId id="325" r:id="rId5"/>
    <p:sldId id="326" r:id="rId6"/>
    <p:sldId id="327" r:id="rId7"/>
    <p:sldId id="328" r:id="rId8"/>
    <p:sldId id="329" r:id="rId9"/>
    <p:sldId id="332" r:id="rId10"/>
    <p:sldId id="265" r:id="rId11"/>
    <p:sldId id="334" r:id="rId12"/>
    <p:sldId id="266" r:id="rId13"/>
    <p:sldId id="335" r:id="rId14"/>
    <p:sldId id="267" r:id="rId15"/>
    <p:sldId id="337" r:id="rId16"/>
    <p:sldId id="338" r:id="rId17"/>
    <p:sldId id="339" r:id="rId18"/>
    <p:sldId id="341" r:id="rId19"/>
    <p:sldId id="268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53" r:id="rId30"/>
    <p:sldId id="354" r:id="rId31"/>
    <p:sldId id="359" r:id="rId32"/>
    <p:sldId id="361" r:id="rId33"/>
    <p:sldId id="275" r:id="rId34"/>
    <p:sldId id="277" r:id="rId35"/>
    <p:sldId id="292" r:id="rId36"/>
    <p:sldId id="269" r:id="rId37"/>
    <p:sldId id="362" r:id="rId38"/>
    <p:sldId id="296" r:id="rId39"/>
    <p:sldId id="363" r:id="rId40"/>
    <p:sldId id="364" r:id="rId41"/>
    <p:sldId id="366" r:id="rId42"/>
    <p:sldId id="365" r:id="rId43"/>
    <p:sldId id="284" r:id="rId44"/>
    <p:sldId id="294" r:id="rId45"/>
    <p:sldId id="295" r:id="rId46"/>
    <p:sldId id="300" r:id="rId47"/>
    <p:sldId id="301" r:id="rId48"/>
    <p:sldId id="302" r:id="rId49"/>
    <p:sldId id="306" r:id="rId50"/>
    <p:sldId id="307" r:id="rId51"/>
    <p:sldId id="367" r:id="rId52"/>
    <p:sldId id="368" r:id="rId53"/>
    <p:sldId id="369" r:id="rId54"/>
    <p:sldId id="370" r:id="rId55"/>
    <p:sldId id="371" r:id="rId56"/>
    <p:sldId id="372" r:id="rId57"/>
    <p:sldId id="291" r:id="rId58"/>
    <p:sldId id="309" r:id="rId59"/>
    <p:sldId id="373" r:id="rId60"/>
    <p:sldId id="374" r:id="rId61"/>
    <p:sldId id="375" r:id="rId62"/>
    <p:sldId id="313" r:id="rId63"/>
    <p:sldId id="314" r:id="rId64"/>
    <p:sldId id="315" r:id="rId65"/>
    <p:sldId id="376" r:id="rId66"/>
    <p:sldId id="377" r:id="rId67"/>
    <p:sldId id="316" r:id="rId68"/>
    <p:sldId id="317" r:id="rId69"/>
    <p:sldId id="321" r:id="rId70"/>
    <p:sldId id="322" r:id="rId71"/>
    <p:sldId id="318" r:id="rId7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F1F9DA2-2843-4697-8EF5-E562A8BE7520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024D97-6D00-427E-93E5-42DD78C04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C470D5-A070-400D-9DD5-B27C6BAFE6B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024D97-6D00-427E-93E5-42DD78C046A9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53560-4CC6-4BA9-8CD8-E902AD92992B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E927D-A7E1-4C91-9E29-C418FE3C3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C66DB-C286-43F7-AB5D-43561BBD3060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399EA-0CEC-476A-B3C7-F5E2430E9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B0070-016B-4349-B621-D56249AB6440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EADEC-CC41-47FC-9964-68767C5F4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D755E-2F72-481C-A6D3-7503520B0459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63F1E-7F59-40C8-9879-6D7C0D2B6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D2718-E043-4DAA-AEC1-15A608D49F1B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E9B9F-02EC-48B6-8CF4-8045AF27F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01A84-63BD-458D-92C8-17AD3A39D845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F156D-EEB2-426E-B9C5-D117C2869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73AD4-8092-4FD7-A825-94468C2C28D5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ED2CF-8502-4211-8214-9EDE21FD5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4553D-53FC-4302-9315-0A2867BBC8D2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31F67-1B18-4D4C-AC89-A9A28FA22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43F94-B307-4CE1-9BB9-3DDDD6146C51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28B75-2E48-437A-BD6C-2474069D4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152E9-2F2C-4A94-8274-28B8C09A3C60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A27C0-CA4D-41CD-89AE-6E95B4139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73FC7-3F89-4371-BC76-2534EFF72DBC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9D408-C69A-4EED-94F0-533FC02A8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DDAA0D-9F9A-40B5-A456-F8D083F2AD5C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0DFA98-22F9-4457-9BC8-C4B29D6D6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1" r:id="rId2"/>
    <p:sldLayoutId id="2147483740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41" r:id="rId9"/>
    <p:sldLayoutId id="2147483737" r:id="rId10"/>
    <p:sldLayoutId id="21474837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22098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FF0000"/>
                </a:solidFill>
              </a:rPr>
              <a:t>Effect of finite register length in FIR filter </a:t>
            </a:r>
            <a:r>
              <a:rPr lang="en-US" sz="5400" b="1" dirty="0" smtClean="0">
                <a:solidFill>
                  <a:srgbClr val="FF0000"/>
                </a:solidFill>
              </a:rPr>
              <a:t>design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38F995-B888-4211-8CF5-70CBE1A8385B}" type="slidenum">
              <a:rPr lang="en-GB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0" y="3886200"/>
            <a:ext cx="8839200" cy="1354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Dr. Parul Tyagi(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Asso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Prof.) &amp; Dr.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Neha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Singh (Asst. Prof.)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Electronics and Communication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Engg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JECRC.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Jaipur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(Raj), India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Email:- </a:t>
            </a:r>
            <a:r>
              <a:rPr lang="en-US" dirty="0">
                <a:latin typeface="+mn-lt"/>
                <a:cs typeface="+mn-cs"/>
              </a:rPr>
              <a:t>parultyagi.ece@jecrc.ac.in , </a:t>
            </a:r>
            <a:r>
              <a:rPr lang="en-GB" dirty="0">
                <a:latin typeface="+mn-lt"/>
                <a:cs typeface="+mn-cs"/>
              </a:rPr>
              <a:t>nehasingh.ece@jecrc.ac.in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1684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689600"/>
            <a:ext cx="9144000" cy="11684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127" name="Picture 2" descr="C:\Users\admin\Desktop\JECR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0"/>
            <a:ext cx="175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305800" cy="108585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Analog and Digital Signal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524000"/>
            <a:ext cx="739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Analog system – The physical quantities or signals may vary continuously over a specified range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Digital system – The physical quantities or signals can assume only discrete values. • Greater accuracy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810000"/>
            <a:ext cx="68294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28600"/>
            <a:ext cx="80772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Number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System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•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decimal number system is commonly used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Any number is possible to express in any base or radix “r”.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general, any number with radix r, having m digits to the left and n digits to the right of the decimal point, can be expressed as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505200"/>
            <a:ext cx="83058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33400" y="4648200"/>
            <a:ext cx="815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Where am is the digit 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position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The coefficient am is termed as Most Significant Digit(MSD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termed as Least Significant Digit(LSD)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Base-10 (decimal) arithmetic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371600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Uses the ten numbers from 0 to 9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Each column represents a power of 10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" y="2971800"/>
            <a:ext cx="87439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"/>
            <a:ext cx="754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Base-10 (decimal)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arithmetic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Uses the ten numbers from 0 to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Each column represents a power of 10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3200"/>
            <a:ext cx="90106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Decimal Number System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295400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Base (also called radix)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 10 digits { 0, 1, 2, 3, 4, 5, 6, 7, 8, 9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Digit Position – Integer &amp;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fraction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Digit Weight – Weight = (Base)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Position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Magnitude – Sum of “Digit x Weight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Formal Notation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Addition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133600"/>
            <a:ext cx="76200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Standard binary representation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1295400"/>
            <a:ext cx="693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Uses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two numbers from 0 to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Every column represents a power of 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743200"/>
            <a:ext cx="87630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05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Fixed-point representation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1143000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Uses the two numbers from 0 to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Every column represents a power of 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14600"/>
            <a:ext cx="865822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05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Binary Number System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1524000"/>
            <a:ext cx="838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Base = 2 – 2 digits { 0, 1 }, called binary digits or “bits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Weights – Weight = (Base)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Position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Magnitude – Sum of “Bit x Weight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Formal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Notation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Groups of bits 4 bits = Nibble 8 bits = Byte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05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Binary Addition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66800"/>
            <a:ext cx="8001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838200"/>
            <a:ext cx="7848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Digital Signal Processing algorithms are realized either with special purpose hardware or general purpose digital computer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In both cases the numbers and coefficients are stored in finite length registers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The coefficients and numbers are quantized by truncation or rounding off when they are stored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The following errors arise due to quantization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numbers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 Input quantization error – Product quantization error – Coefficient quantization error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304800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Range of values in a byte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52600"/>
            <a:ext cx="7924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304800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Decimal (Integer) to Binary Conversion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914400"/>
            <a:ext cx="746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Divide the number by the „Base‟ (=2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Take the remainder (either 0 or 1) as 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coefficient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Take the quotient and repeat the division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429000"/>
            <a:ext cx="56959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971800"/>
            <a:ext cx="20859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Decimal (Fraction) to Binary Conversion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066800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•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Multiply the number by the „Base‟ (=2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Take the integer (either 0 or 1) as a coefficient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Take the resultant fraction and repeat the division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276600"/>
            <a:ext cx="722947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81000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Types of Number Representation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600200"/>
            <a:ext cx="8458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are 3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types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These are used to represent the numbers in digital computer or any other digital hardware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Fixed Point Representation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Floating Point Representation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Block Floating Point Representation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28600"/>
            <a:ext cx="83820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Fixed Point Representation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this arithmetic the position of the binary point is fixed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The bit to the right represent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--Fractional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part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bit to the left represent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Integer Part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The binary number 01.1100 has the value 1.75 in decimal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negative numbers are represented gives three different forms for fixed point arithmetic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Sign-Magnitude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form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One‟s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complement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form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Two‟s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complement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6400" y="457200"/>
            <a:ext cx="434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Sign-Magnitude form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981200"/>
            <a:ext cx="845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most significant digit is set to 1 to represent the negative sign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decimal number -1.75 is represented as 11.110000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1.75 is represented as 01.110000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81000"/>
            <a:ext cx="81534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One’s complement form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r>
              <a:rPr lang="en-US" dirty="0" smtClean="0"/>
              <a:t>•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Here the positive number is represented as in the sign-magnitude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notation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The negative number is obtained by complementing all the bits of the positive number. (0.875)10 = (0.111000)2 (-0.875)10 = (1.000111)2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077" y="3657600"/>
            <a:ext cx="654627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381000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Two’s complement form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447800"/>
            <a:ext cx="807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Here the positive numbers are represented as in the sign-magnitude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one‟s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complement.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negative number is obtained by complementing all the bits of the positive number and adding one to the least significant bit.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457200"/>
            <a:ext cx="2300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Complements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371600"/>
            <a:ext cx="8458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1’s Complement (Diminished Radix Complement)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All ‘0’s become ‘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1’s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 All ‘1’s become ‘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0’s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Example (10110000)2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(01001111)2 If you add a number and its 1’s complement 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4572000"/>
            <a:ext cx="28956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609600"/>
            <a:ext cx="7315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Complements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2‟s Complement (Radix Complement) – Take 1‟s complement then add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 Toggle all bits to the left of the first „1‟ from the right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200400"/>
            <a:ext cx="747712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838200"/>
            <a:ext cx="7543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Review of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number systems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a system in which quantities are expressed in numeric symbols. • Numerous number systems are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available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Knowledge of number system is the most essential requirement for understanding and designing the digital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circuits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Generally number has 2 parts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Integer • Fractional, set apart by radix point 5 Most Common Number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533400"/>
            <a:ext cx="388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Complements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066800"/>
            <a:ext cx="701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Subtraction of unsigned numbers can also be done by means of the (r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1)'s complement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• using 1's complement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90800"/>
            <a:ext cx="804862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85800"/>
            <a:ext cx="797242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8" y="571500"/>
            <a:ext cx="77438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81025"/>
            <a:ext cx="792480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3" y="528638"/>
            <a:ext cx="852487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dirty="0" smtClean="0"/>
              <a:t>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666750"/>
            <a:ext cx="86106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1109663"/>
            <a:ext cx="83058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857250"/>
            <a:ext cx="8763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8" y="742950"/>
            <a:ext cx="8277225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8" y="990600"/>
            <a:ext cx="82772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990600"/>
            <a:ext cx="8153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Most Common Number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systems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• Decimal system - (0 to 9) -------()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• Binary system – 0,1 ------()2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Octal system – (0 to 7) ---------()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• Hexadecimal system - 0 to 15 – 0,1,2,3,4,5,6,7,8,9,A,B,C,D,E,F • ----------()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16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8" y="1062038"/>
            <a:ext cx="846772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783786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69342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819400"/>
            <a:ext cx="7086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FFT Derivation - Butterfly</a:t>
            </a:r>
            <a:endParaRPr lang="en-US" dirty="0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286000"/>
            <a:ext cx="6648450" cy="410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685800" y="2136775"/>
            <a:ext cx="8001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/>
              <a:t>FFT algorithm provides speed increase factors, when compared with direct computation of the DFT, of approximately 64 and 205 for 256 point and 1024 point transforms respectively.</a:t>
            </a:r>
          </a:p>
          <a:p>
            <a:pPr algn="just"/>
            <a:endParaRPr lang="en-US" sz="2400"/>
          </a:p>
          <a:p>
            <a:pPr algn="just"/>
            <a:r>
              <a:rPr lang="en-US" sz="2400"/>
              <a:t> The number of multiplications and additions required to compute N-point DFT using radix-2 FFT are Nlog2N and N/2 log2N respectively.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90550"/>
            <a:ext cx="83756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458200" cy="625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b="1" i="1" dirty="0" smtClean="0"/>
              <a:t>Decimation in time</a:t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1066800" y="1676400"/>
            <a:ext cx="69342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/>
              <a:t>DIT algorithm is used to calculate the DFT of a N-point sequence.</a:t>
            </a:r>
          </a:p>
          <a:p>
            <a:pPr algn="just"/>
            <a:endParaRPr lang="en-US" sz="2400"/>
          </a:p>
          <a:p>
            <a:pPr algn="just"/>
            <a:r>
              <a:rPr lang="en-US" sz="2400"/>
              <a:t> The idea is to break the N-point sequence into two sequences, the DFTs of which can be obtained to give the DFT of the original N-point sequence.</a:t>
            </a:r>
          </a:p>
          <a:p>
            <a:pPr algn="just"/>
            <a:endParaRPr lang="en-US" sz="2400"/>
          </a:p>
          <a:p>
            <a:pPr algn="just"/>
            <a:r>
              <a:rPr lang="en-US" sz="2400"/>
              <a:t> Initially the N-point sequence is divided into N/2-point sequences xe(n) and x0(n) , which have even and odd numbers of x(n) respectively.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Decimation-In-Time</a:t>
            </a:r>
            <a:endParaRPr lang="en-US" dirty="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828800"/>
            <a:ext cx="80041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8366125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914400"/>
            <a:ext cx="815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Decimal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system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Most common number system used in day to day life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It is also known as base 10 system. • Decimal to -------?------- ( Binary or Octal or Hexadecimal)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Binary to -------?------- (Decimal or Octal or Hexadecimal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Octal to -------?------- (Decimal or Binary or Hexadecimal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Hexadecimal to -------?------- (Decimal or Binary or Octal)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8305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7239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9" y="1676400"/>
            <a:ext cx="680143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152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133600"/>
            <a:ext cx="73247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67913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7010400" cy="451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8392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1143000"/>
          </a:xfrm>
        </p:spPr>
        <p:txBody>
          <a:bodyPr/>
          <a:lstStyle/>
          <a:p>
            <a:r>
              <a:rPr lang="en-US" dirty="0" smtClean="0"/>
              <a:t>Numerical on 8 point FFT(DIT)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x(n)={1,2,3,4,4,3,2,1}, find X(k) using DIT algorithm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b="1" i="1" dirty="0" smtClean="0"/>
              <a:t>Decimation-In-Frequency</a:t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533400" y="1720850"/>
            <a:ext cx="8153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/>
              <a:t>It is a popular form of FFT algorithm.</a:t>
            </a:r>
          </a:p>
          <a:p>
            <a:pPr algn="just"/>
            <a:endParaRPr lang="en-US" sz="2400"/>
          </a:p>
          <a:p>
            <a:pPr algn="just"/>
            <a:r>
              <a:rPr lang="en-US" sz="2400"/>
              <a:t> In this the output sequence x(k) is divided into smaller and smaller subsequences, that is why the name decimation in frequency,</a:t>
            </a:r>
          </a:p>
          <a:p>
            <a:pPr algn="just"/>
            <a:endParaRPr lang="en-US" sz="2400"/>
          </a:p>
          <a:p>
            <a:pPr algn="just"/>
            <a:r>
              <a:rPr lang="en-US" sz="2400"/>
              <a:t> Initially the input sequence x(n) is divided into two sequences x1(n) and x2(n) consisting of the first n/2 samples of x(n) and the last n/2 samples of x(n) respectively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i="1" dirty="0" smtClean="0"/>
              <a:t>Radix-2 DIF- FFT Algorithm</a:t>
            </a:r>
            <a:endParaRPr lang="en-US" dirty="0"/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362200"/>
            <a:ext cx="74009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7573279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1800" y="457200"/>
            <a:ext cx="342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(Decimal) to (??)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8225" y="1509713"/>
            <a:ext cx="70675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064" y="0"/>
            <a:ext cx="777753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62600"/>
            <a:ext cx="757809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2390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5867400"/>
            <a:ext cx="3362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686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76275"/>
            <a:ext cx="83058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8382000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425" y="660400"/>
            <a:ext cx="8848725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24675" cy="274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819400"/>
            <a:ext cx="66916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4199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01"/>
            <a:ext cx="861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i="1" dirty="0" smtClean="0"/>
              <a:t>Radix-2 DIF- FFT Algorithm</a:t>
            </a:r>
            <a:endParaRPr lang="en-US" dirty="0"/>
          </a:p>
        </p:txBody>
      </p:sp>
      <p:sp>
        <p:nvSpPr>
          <p:cNvPr id="71683" name="Rectangle 2"/>
          <p:cNvSpPr>
            <a:spLocks noChangeArrowheads="1"/>
          </p:cNvSpPr>
          <p:nvPr/>
        </p:nvSpPr>
        <p:spPr bwMode="auto">
          <a:xfrm>
            <a:off x="762000" y="2286000"/>
            <a:ext cx="75438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/>
              <a:t>The comparison of DIT and DIF</a:t>
            </a:r>
          </a:p>
          <a:p>
            <a:pPr algn="just"/>
            <a:endParaRPr lang="en-US" sz="2400"/>
          </a:p>
          <a:p>
            <a:pPr algn="just"/>
            <a:r>
              <a:rPr lang="en-US" sz="2400"/>
              <a:t> The order of samples</a:t>
            </a:r>
          </a:p>
          <a:p>
            <a:pPr algn="just"/>
            <a:r>
              <a:rPr lang="en-US" sz="2400"/>
              <a:t>DIT-FFT: the input is bit- reversed order and the output is natural order</a:t>
            </a:r>
          </a:p>
          <a:p>
            <a:pPr algn="just"/>
            <a:r>
              <a:rPr lang="en-US" sz="2400"/>
              <a:t>DIF-FFT: the input is natural order and the output is bit reversed order</a:t>
            </a:r>
          </a:p>
          <a:p>
            <a:pPr algn="just"/>
            <a:endParaRPr lang="en-US" sz="2400"/>
          </a:p>
          <a:p>
            <a:pPr algn="just"/>
            <a:r>
              <a:rPr lang="en-US" sz="2400"/>
              <a:t> The butterfly computation</a:t>
            </a:r>
          </a:p>
          <a:p>
            <a:pPr algn="just"/>
            <a:r>
              <a:rPr lang="en-US" sz="2400"/>
              <a:t>DIT-FFT: multiplication is done before additions</a:t>
            </a:r>
          </a:p>
          <a:p>
            <a:pPr algn="just"/>
            <a:r>
              <a:rPr lang="en-US" sz="2400"/>
              <a:t>DIF-FFT: multiplication is done after additions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i="1" dirty="0" smtClean="0"/>
              <a:t>Radix-2 DIF- FFT Algorithm</a:t>
            </a:r>
            <a:endParaRPr lang="en-US" dirty="0"/>
          </a:p>
        </p:txBody>
      </p:sp>
      <p:sp>
        <p:nvSpPr>
          <p:cNvPr id="72707" name="Rectangle 2"/>
          <p:cNvSpPr>
            <a:spLocks noChangeArrowheads="1"/>
          </p:cNvSpPr>
          <p:nvPr/>
        </p:nvSpPr>
        <p:spPr bwMode="auto">
          <a:xfrm>
            <a:off x="914400" y="1981200"/>
            <a:ext cx="72390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/>
              <a:t>Both DIT-FFT and DIF-FFT have the identical computation complexity. i.e. for , there are total </a:t>
            </a:r>
            <a:r>
              <a:rPr lang="en-US" sz="2400" i="1"/>
              <a:t>L stages and each has N/2 butterfly </a:t>
            </a:r>
            <a:r>
              <a:rPr lang="en-US" sz="2400"/>
              <a:t>computation. Each butterfly computation has 1 multiplication and 2 additions.</a:t>
            </a:r>
          </a:p>
          <a:p>
            <a:pPr algn="just"/>
            <a:endParaRPr lang="en-US" sz="2400"/>
          </a:p>
          <a:p>
            <a:pPr algn="just"/>
            <a:r>
              <a:rPr lang="en-US" sz="2400"/>
              <a:t> Both DIT-FFT and DIF-FFT have the characteristic of in-place computation.</a:t>
            </a:r>
          </a:p>
          <a:p>
            <a:pPr algn="just"/>
            <a:endParaRPr lang="en-US" sz="2400"/>
          </a:p>
          <a:p>
            <a:pPr algn="just"/>
            <a:r>
              <a:rPr lang="en-US" sz="2400"/>
              <a:t> A DIT-FFT flow graph can be transposed to a DIFFFT flow graph and vice versa.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8342313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4200" y="533400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(Binary) to (??)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050" y="1395413"/>
            <a:ext cx="75819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747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82327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5779" name="Rectangle 2"/>
          <p:cNvSpPr>
            <a:spLocks noChangeArrowheads="1"/>
          </p:cNvSpPr>
          <p:nvPr/>
        </p:nvSpPr>
        <p:spPr bwMode="auto">
          <a:xfrm>
            <a:off x="2743200" y="3200400"/>
            <a:ext cx="4286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6000" b="1"/>
              <a:t>Thank you!</a:t>
            </a:r>
            <a:endParaRPr lang="en-US" sz="6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24200" y="457200"/>
            <a:ext cx="281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(Octal) to (??)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8" y="1504950"/>
            <a:ext cx="762952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5600" y="533400"/>
            <a:ext cx="3496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(Hexadecimal) to (??)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" y="1504950"/>
            <a:ext cx="766762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4060</TotalTime>
  <Words>1450</Words>
  <Application>Microsoft Office PowerPoint</Application>
  <PresentationFormat>On-screen Show (4:3)</PresentationFormat>
  <Paragraphs>217</Paragraphs>
  <Slides>71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Flow</vt:lpstr>
      <vt:lpstr>Effect of finite register length in FIR filter design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Analog and Digital Signal</vt:lpstr>
      <vt:lpstr>Slide 11</vt:lpstr>
      <vt:lpstr>Base-10 (decimal) arithmetic</vt:lpstr>
      <vt:lpstr>Slide 13</vt:lpstr>
      <vt:lpstr>Decimal Number System </vt:lpstr>
      <vt:lpstr>Addition</vt:lpstr>
      <vt:lpstr>Standard binary representation</vt:lpstr>
      <vt:lpstr>Fixed-point representation </vt:lpstr>
      <vt:lpstr>Binary Number System  </vt:lpstr>
      <vt:lpstr>Binary Addition 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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FFT Derivation - Butterfly</vt:lpstr>
      <vt:lpstr>Slide 44</vt:lpstr>
      <vt:lpstr>Slide 45</vt:lpstr>
      <vt:lpstr>Slide 46</vt:lpstr>
      <vt:lpstr>Decimation in time </vt:lpstr>
      <vt:lpstr>Decimation-In-Time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Numerical on 8 point FFT(DIT)</vt:lpstr>
      <vt:lpstr>Decimation-In-Frequency </vt:lpstr>
      <vt:lpstr>Radix-2 DIF- FFT Algorithm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Radix-2 DIF- FFT Algorithm</vt:lpstr>
      <vt:lpstr>Radix-2 DIF- FFT Algorithm</vt:lpstr>
      <vt:lpstr>Slide 69</vt:lpstr>
      <vt:lpstr>Slide 70</vt:lpstr>
      <vt:lpstr>Slide 71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Discrete Fourier Transform (DFT)</dc:title>
  <dc:creator>Lenovo</dc:creator>
  <cp:lastModifiedBy>Samsung</cp:lastModifiedBy>
  <cp:revision>83</cp:revision>
  <dcterms:created xsi:type="dcterms:W3CDTF">2020-07-08T07:26:00Z</dcterms:created>
  <dcterms:modified xsi:type="dcterms:W3CDTF">2020-12-15T09:32:36Z</dcterms:modified>
</cp:coreProperties>
</file>