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7" r:id="rId2"/>
    <p:sldId id="258" r:id="rId3"/>
    <p:sldId id="259" r:id="rId4"/>
    <p:sldId id="260" r:id="rId5"/>
    <p:sldId id="261" r:id="rId6"/>
    <p:sldId id="262" r:id="rId7"/>
    <p:sldId id="263" r:id="rId8"/>
    <p:sldId id="264" r:id="rId9"/>
    <p:sldId id="265" r:id="rId10"/>
    <p:sldId id="267" r:id="rId11"/>
    <p:sldId id="283" r:id="rId12"/>
    <p:sldId id="266" r:id="rId13"/>
    <p:sldId id="268" r:id="rId14"/>
    <p:sldId id="269" r:id="rId15"/>
    <p:sldId id="271" r:id="rId16"/>
    <p:sldId id="272" r:id="rId17"/>
    <p:sldId id="273" r:id="rId18"/>
    <p:sldId id="284" r:id="rId19"/>
    <p:sldId id="285" r:id="rId20"/>
    <p:sldId id="274" r:id="rId21"/>
    <p:sldId id="286" r:id="rId22"/>
    <p:sldId id="275" r:id="rId23"/>
    <p:sldId id="276" r:id="rId24"/>
    <p:sldId id="278" r:id="rId25"/>
    <p:sldId id="277" r:id="rId26"/>
    <p:sldId id="291" r:id="rId27"/>
    <p:sldId id="279" r:id="rId28"/>
    <p:sldId id="287" r:id="rId29"/>
    <p:sldId id="281" r:id="rId30"/>
    <p:sldId id="280" r:id="rId31"/>
    <p:sldId id="288" r:id="rId32"/>
    <p:sldId id="290" r:id="rId33"/>
    <p:sldId id="294" r:id="rId34"/>
    <p:sldId id="295" r:id="rId35"/>
    <p:sldId id="296" r:id="rId36"/>
    <p:sldId id="298" r:id="rId37"/>
    <p:sldId id="297" r:id="rId38"/>
    <p:sldId id="299" r:id="rId39"/>
    <p:sldId id="300" r:id="rId40"/>
    <p:sldId id="301" r:id="rId41"/>
    <p:sldId id="302" r:id="rId42"/>
    <p:sldId id="305" r:id="rId43"/>
    <p:sldId id="304" r:id="rId44"/>
    <p:sldId id="303" r:id="rId45"/>
    <p:sldId id="306" r:id="rId46"/>
    <p:sldId id="307" r:id="rId47"/>
    <p:sldId id="308" r:id="rId48"/>
    <p:sldId id="310" r:id="rId49"/>
    <p:sldId id="309" r:id="rId50"/>
    <p:sldId id="311" r:id="rId51"/>
    <p:sldId id="313" r:id="rId52"/>
    <p:sldId id="312" r:id="rId53"/>
    <p:sldId id="314" r:id="rId54"/>
    <p:sldId id="315" r:id="rId55"/>
    <p:sldId id="316" r:id="rId56"/>
    <p:sldId id="270" r:id="rId57"/>
    <p:sldId id="336" r:id="rId58"/>
    <p:sldId id="337" r:id="rId59"/>
    <p:sldId id="338" r:id="rId60"/>
    <p:sldId id="339" r:id="rId61"/>
    <p:sldId id="340" r:id="rId62"/>
    <p:sldId id="341" r:id="rId63"/>
    <p:sldId id="343" r:id="rId64"/>
    <p:sldId id="344" r:id="rId65"/>
    <p:sldId id="346" r:id="rId66"/>
    <p:sldId id="345" r:id="rId67"/>
    <p:sldId id="317" r:id="rId68"/>
    <p:sldId id="318" r:id="rId69"/>
    <p:sldId id="320" r:id="rId70"/>
    <p:sldId id="322" r:id="rId71"/>
    <p:sldId id="335" r:id="rId72"/>
    <p:sldId id="323" r:id="rId73"/>
    <p:sldId id="324" r:id="rId74"/>
    <p:sldId id="325" r:id="rId75"/>
    <p:sldId id="326" r:id="rId76"/>
    <p:sldId id="327" r:id="rId77"/>
    <p:sldId id="328" r:id="rId78"/>
    <p:sldId id="329" r:id="rId79"/>
    <p:sldId id="330" r:id="rId80"/>
    <p:sldId id="331" r:id="rId81"/>
    <p:sldId id="332" r:id="rId82"/>
    <p:sldId id="333"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9217-E975-457D-8247-6FB82810B176}" type="datetimeFigureOut">
              <a:rPr lang="en-US" smtClean="0"/>
              <a:pPr/>
              <a:t>6/29/2021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980BD-CB68-4640-90F3-8C52C6D035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33A3EF-E42B-4FE7-903C-CA5C54AE2895}"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91E4A12-EA66-4F50-9E36-1AD2A295EE4E}" type="datetimeFigureOut">
              <a:rPr lang="en-US" smtClean="0"/>
              <a:pPr/>
              <a:t>6/29/2021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51001F-D747-41F7-8862-6BAB3B098D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1E4A12-EA66-4F50-9E36-1AD2A295EE4E}"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1E4A12-EA66-4F50-9E36-1AD2A295EE4E}"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1E4A12-EA66-4F50-9E36-1AD2A295EE4E}"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1E4A12-EA66-4F50-9E36-1AD2A295EE4E}" type="datetimeFigureOut">
              <a:rPr lang="en-US" smtClean="0"/>
              <a:pPr/>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001F-D747-41F7-8862-6BAB3B098D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1E4A12-EA66-4F50-9E36-1AD2A295EE4E}"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91E4A12-EA66-4F50-9E36-1AD2A295EE4E}" type="datetimeFigureOut">
              <a:rPr lang="en-US" smtClean="0"/>
              <a:pPr/>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1E4A12-EA66-4F50-9E36-1AD2A295EE4E}" type="datetimeFigureOut">
              <a:rPr lang="en-US" smtClean="0"/>
              <a:pPr/>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E4A12-EA66-4F50-9E36-1AD2A295EE4E}" type="datetimeFigureOut">
              <a:rPr lang="en-US" smtClean="0"/>
              <a:pPr/>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1E4A12-EA66-4F50-9E36-1AD2A295EE4E}"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001F-D747-41F7-8862-6BAB3B098D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1E4A12-EA66-4F50-9E36-1AD2A295EE4E}" type="datetimeFigureOut">
              <a:rPr lang="en-US" smtClean="0"/>
              <a:pPr/>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51001F-D747-41F7-8862-6BAB3B098D7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1E4A12-EA66-4F50-9E36-1AD2A295EE4E}" type="datetimeFigureOut">
              <a:rPr lang="en-US" smtClean="0"/>
              <a:pPr/>
              <a:t>6/29/2021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51001F-D747-41F7-8862-6BAB3B098D7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instructables.com/Function-Generator/" TargetMode="External"/><Relationship Id="rId2" Type="http://schemas.openxmlformats.org/officeDocument/2006/relationships/hyperlink" Target="https://www.instructables.com/How-to-Make-a-Signal-Generator-Learn-to-Generate-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47800"/>
            <a:ext cx="8229600" cy="2209800"/>
          </a:xfrm>
        </p:spPr>
        <p:txBody>
          <a:bodyPr>
            <a:normAutofit fontScale="90000"/>
          </a:bodyPr>
          <a:lstStyle/>
          <a:p>
            <a:pPr algn="ctr" eaLnBrk="1" fontAlgn="auto" hangingPunct="1">
              <a:spcAft>
                <a:spcPts val="0"/>
              </a:spcAft>
              <a:defRPr/>
            </a:pPr>
            <a:r>
              <a:rPr lang="en-US" sz="5400" dirty="0" smtClean="0">
                <a:solidFill>
                  <a:srgbClr val="FF0000"/>
                </a:solidFill>
                <a:latin typeface="Times New Roman" pitchFamily="18" charset="0"/>
                <a:cs typeface="Times New Roman" pitchFamily="18" charset="0"/>
              </a:rPr>
              <a:t>ANALOG CIRCUITS</a:t>
            </a:r>
            <a:br>
              <a:rPr lang="en-US" sz="5400" dirty="0" smtClean="0">
                <a:solidFill>
                  <a:srgbClr val="FF0000"/>
                </a:solidFill>
                <a:latin typeface="Times New Roman" pitchFamily="18" charset="0"/>
                <a:cs typeface="Times New Roman" pitchFamily="18" charset="0"/>
              </a:rPr>
            </a:br>
            <a:r>
              <a:rPr lang="en-US" sz="5400" dirty="0" smtClean="0">
                <a:solidFill>
                  <a:srgbClr val="FF0000"/>
                </a:solidFill>
                <a:latin typeface="Times New Roman" pitchFamily="18" charset="0"/>
                <a:cs typeface="Times New Roman" pitchFamily="18" charset="0"/>
              </a:rPr>
              <a:t> (4ECU2)</a:t>
            </a:r>
            <a:r>
              <a:rPr lang="en-US" sz="4000" dirty="0" smtClean="0">
                <a:solidFill>
                  <a:srgbClr val="FF0000"/>
                </a:solidFill>
                <a:latin typeface="Times New Roman" pitchFamily="18" charset="0"/>
                <a:cs typeface="Times New Roman" pitchFamily="18" charset="0"/>
              </a:rPr>
              <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IV-Semester (ECE)</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UNIT-III</a:t>
            </a:r>
            <a:endParaRPr lang="en-GB"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3F27BF81-2FC7-4D9A-A6C8-050F2A0042A4}" type="slidenum">
              <a:rPr lang="en-GB"/>
              <a:pPr>
                <a:defRPr/>
              </a:pPr>
              <a:t>1</a:t>
            </a:fld>
            <a:endParaRPr lang="en-GB" dirty="0"/>
          </a:p>
        </p:txBody>
      </p:sp>
      <p:sp>
        <p:nvSpPr>
          <p:cNvPr id="2" name="TextBox 1"/>
          <p:cNvSpPr txBox="1"/>
          <p:nvPr/>
        </p:nvSpPr>
        <p:spPr>
          <a:xfrm>
            <a:off x="0" y="3886200"/>
            <a:ext cx="8839200" cy="1354138"/>
          </a:xfrm>
          <a:prstGeom prst="rect">
            <a:avLst/>
          </a:prstGeom>
          <a:noFill/>
        </p:spPr>
        <p:txBody>
          <a:bodyPr>
            <a:spAutoFit/>
          </a:bodyPr>
          <a:lstStyle/>
          <a:p>
            <a:pPr algn="ctr" fontAlgn="auto">
              <a:spcBef>
                <a:spcPts val="0"/>
              </a:spcBef>
              <a:spcAft>
                <a:spcPts val="0"/>
              </a:spcAft>
              <a:defRPr/>
            </a:pPr>
            <a:r>
              <a:rPr lang="en-US" sz="2400" dirty="0">
                <a:latin typeface="Times New Roman" pitchFamily="18" charset="0"/>
                <a:cs typeface="Times New Roman" pitchFamily="18" charset="0"/>
              </a:rPr>
              <a:t>Dr. Vinita </a:t>
            </a:r>
            <a:r>
              <a:rPr lang="en-US" sz="2400" dirty="0" err="1">
                <a:latin typeface="Times New Roman" pitchFamily="18" charset="0"/>
                <a:cs typeface="Times New Roman" pitchFamily="18" charset="0"/>
              </a:rPr>
              <a:t>Mathur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Asso</a:t>
            </a:r>
            <a:r>
              <a:rPr lang="en-US" sz="2400" dirty="0">
                <a:latin typeface="Times New Roman" pitchFamily="18" charset="0"/>
                <a:cs typeface="Times New Roman" pitchFamily="18" charset="0"/>
              </a:rPr>
              <a:t>. Prof</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fontAlgn="auto">
              <a:spcBef>
                <a:spcPts val="0"/>
              </a:spcBef>
              <a:spcAft>
                <a:spcPts val="0"/>
              </a:spcAft>
              <a:defRPr/>
            </a:pPr>
            <a:r>
              <a:rPr lang="en-US" sz="2000" dirty="0">
                <a:latin typeface="Times New Roman" pitchFamily="18" charset="0"/>
                <a:cs typeface="Times New Roman" pitchFamily="18" charset="0"/>
              </a:rPr>
              <a:t>Electronics and Communication </a:t>
            </a:r>
            <a:r>
              <a:rPr lang="en-US" sz="2000" dirty="0" err="1">
                <a:latin typeface="Times New Roman" pitchFamily="18" charset="0"/>
                <a:cs typeface="Times New Roman" pitchFamily="18" charset="0"/>
              </a:rPr>
              <a:t>Engg</a:t>
            </a:r>
            <a:r>
              <a:rPr lang="en-US" sz="2000" dirty="0">
                <a:latin typeface="Times New Roman" pitchFamily="18" charset="0"/>
                <a:cs typeface="Times New Roman" pitchFamily="18" charset="0"/>
              </a:rPr>
              <a:t>.</a:t>
            </a:r>
          </a:p>
          <a:p>
            <a:pPr algn="ctr" fontAlgn="auto">
              <a:spcBef>
                <a:spcPts val="0"/>
              </a:spcBef>
              <a:spcAft>
                <a:spcPts val="0"/>
              </a:spcAft>
              <a:defRPr/>
            </a:pPr>
            <a:r>
              <a:rPr lang="en-US" sz="2000" dirty="0">
                <a:latin typeface="Times New Roman" pitchFamily="18" charset="0"/>
                <a:cs typeface="Times New Roman" pitchFamily="18" charset="0"/>
              </a:rPr>
              <a:t>JECRC. </a:t>
            </a:r>
            <a:r>
              <a:rPr lang="en-US" sz="2000" dirty="0" err="1">
                <a:latin typeface="Times New Roman" pitchFamily="18" charset="0"/>
                <a:cs typeface="Times New Roman" pitchFamily="18" charset="0"/>
              </a:rPr>
              <a:t>Jaipur</a:t>
            </a:r>
            <a:r>
              <a:rPr lang="en-US" sz="2000" dirty="0">
                <a:latin typeface="Times New Roman" pitchFamily="18" charset="0"/>
                <a:cs typeface="Times New Roman" pitchFamily="18" charset="0"/>
              </a:rPr>
              <a:t> (Raj), India</a:t>
            </a:r>
          </a:p>
          <a:p>
            <a:pPr algn="ctr" fontAlgn="auto">
              <a:spcBef>
                <a:spcPts val="0"/>
              </a:spcBef>
              <a:spcAft>
                <a:spcPts val="0"/>
              </a:spcAft>
              <a:defRPr/>
            </a:pPr>
            <a:r>
              <a:rPr lang="en-GB" dirty="0">
                <a:latin typeface="+mn-lt"/>
                <a:cs typeface="+mn-cs"/>
              </a:rPr>
              <a:t>Email:- </a:t>
            </a:r>
            <a:r>
              <a:rPr lang="en-US" dirty="0" smtClean="0">
                <a:latin typeface="+mn-lt"/>
                <a:cs typeface="+mn-cs"/>
              </a:rPr>
              <a:t>vinitamathur.ece@jecrc.ac.in</a:t>
            </a:r>
            <a:endParaRPr lang="en-GB" dirty="0">
              <a:solidFill>
                <a:schemeClr val="accent1">
                  <a:lumMod val="75000"/>
                </a:schemeClr>
              </a:solidFill>
              <a:latin typeface="+mn-lt"/>
              <a:cs typeface="+mn-cs"/>
            </a:endParaRPr>
          </a:p>
        </p:txBody>
      </p:sp>
      <p:sp>
        <p:nvSpPr>
          <p:cNvPr id="4" name="Rectangle 3"/>
          <p:cNvSpPr/>
          <p:nvPr/>
        </p:nvSpPr>
        <p:spPr>
          <a:xfrm>
            <a:off x="0" y="0"/>
            <a:ext cx="9144000" cy="1168400"/>
          </a:xfrm>
          <a:prstGeom prst="rect">
            <a:avLst/>
          </a:prstGeom>
          <a:blipFill>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5689600"/>
            <a:ext cx="9144000" cy="1168400"/>
          </a:xfrm>
          <a:prstGeom prst="rect">
            <a:avLst/>
          </a:prstGeom>
          <a:blipFill>
            <a:blip r:embed="rId3" cstate="print"/>
            <a:tile tx="0" ty="0" sx="100000" sy="100000" flip="none" algn="tl"/>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2" descr="C:\Users\admin\Desktop\JECRC.jpg"/>
          <p:cNvPicPr>
            <a:picLocks noChangeAspect="1" noChangeArrowheads="1"/>
          </p:cNvPicPr>
          <p:nvPr/>
        </p:nvPicPr>
        <p:blipFill>
          <a:blip r:embed="rId4"/>
          <a:srcRect/>
          <a:stretch>
            <a:fillRect/>
          </a:stretch>
        </p:blipFill>
        <p:spPr bwMode="auto">
          <a:xfrm>
            <a:off x="3733800" y="0"/>
            <a:ext cx="1752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105400"/>
          </a:xfrm>
        </p:spPr>
        <p:txBody>
          <a:bodyPr>
            <a:normAutofit/>
          </a:bodyPr>
          <a:lstStyle/>
          <a:p>
            <a:pPr algn="just" fontAlgn="base"/>
            <a:r>
              <a:rPr lang="en-US" dirty="0" smtClean="0">
                <a:latin typeface="Times New Roman" pitchFamily="18" charset="0"/>
                <a:cs typeface="Times New Roman" pitchFamily="18" charset="0"/>
              </a:rPr>
              <a:t>At the time of defining, we say oscillators are generators. But more specifically, oscillators are energy converter that transforms dc energy into equivalent ac energy. The frequency ranges of the ac signal at the output of oscillator ranges from a</a:t>
            </a:r>
            <a:r>
              <a:rPr lang="en-US" b="1" dirty="0" smtClean="0">
                <a:latin typeface="Times New Roman" pitchFamily="18" charset="0"/>
                <a:cs typeface="Times New Roman" pitchFamily="18" charset="0"/>
              </a:rPr>
              <a:t> few Hz to several GHz</a:t>
            </a:r>
            <a:r>
              <a:rPr lang="en-US" dirty="0" smtClean="0">
                <a:latin typeface="Times New Roman" pitchFamily="18" charset="0"/>
                <a:cs typeface="Times New Roman" pitchFamily="18" charset="0"/>
              </a:rPr>
              <a:t>.</a:t>
            </a:r>
          </a:p>
          <a:p>
            <a:pPr algn="just" fontAlgn="base">
              <a:buNone/>
            </a:pP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We are already aware of the fact that an amplifier needs ac input signal that is amplified and achieved at the output of the amplifier. However, oscillator simply requires dc voltage in order to produce ac signal of desired frequency.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just" fontAlgn="base"/>
            <a:r>
              <a:rPr lang="en-US" b="1" dirty="0" smtClean="0">
                <a:latin typeface="Times New Roman" pitchFamily="18" charset="0"/>
                <a:cs typeface="Times New Roman" pitchFamily="18" charset="0"/>
              </a:rPr>
              <a:t>The oscillator is mainly classified on the basis of the signal generated at its output</a:t>
            </a:r>
            <a:r>
              <a:rPr lang="en-US" dirty="0" smtClean="0">
                <a:latin typeface="Times New Roman" pitchFamily="18" charset="0"/>
                <a:cs typeface="Times New Roman" pitchFamily="18" charset="0"/>
              </a:rPr>
              <a:t>:</a:t>
            </a:r>
          </a:p>
          <a:p>
            <a:pPr algn="just" fontAlgn="base"/>
            <a:endParaRPr lang="en-US" dirty="0" smtClean="0">
              <a:latin typeface="Times New Roman" pitchFamily="18" charset="0"/>
              <a:cs typeface="Times New Roman" pitchFamily="18" charset="0"/>
            </a:endParaRPr>
          </a:p>
          <a:p>
            <a:pPr algn="just" fontAlgn="base"/>
            <a:r>
              <a:rPr lang="en-US" b="1" dirty="0" smtClean="0">
                <a:latin typeface="Times New Roman" pitchFamily="18" charset="0"/>
                <a:cs typeface="Times New Roman" pitchFamily="18" charset="0"/>
              </a:rPr>
              <a:t>Sinusoidal or Harmonic Oscillator</a:t>
            </a:r>
            <a:r>
              <a:rPr lang="en-US" dirty="0" smtClean="0">
                <a:latin typeface="Times New Roman" pitchFamily="18" charset="0"/>
                <a:cs typeface="Times New Roman" pitchFamily="18" charset="0"/>
              </a:rPr>
              <a:t>: Here the achieved signal at the output of oscillator shows continuous sinusoidal variation as a function of time.</a:t>
            </a:r>
          </a:p>
          <a:p>
            <a:pPr algn="just" fontAlgn="base">
              <a:buNone/>
            </a:pPr>
            <a:endParaRPr lang="en-US" dirty="0" smtClean="0">
              <a:latin typeface="Times New Roman" pitchFamily="18" charset="0"/>
              <a:cs typeface="Times New Roman" pitchFamily="18" charset="0"/>
            </a:endParaRPr>
          </a:p>
          <a:p>
            <a:pPr algn="just" fontAlgn="base"/>
            <a:r>
              <a:rPr lang="en-US" b="1" dirty="0" smtClean="0">
                <a:latin typeface="Times New Roman" pitchFamily="18" charset="0"/>
                <a:cs typeface="Times New Roman" pitchFamily="18" charset="0"/>
              </a:rPr>
              <a:t>Non-sinusoidal or Relaxation Oscillator</a:t>
            </a:r>
            <a:r>
              <a:rPr lang="en-US" dirty="0" smtClean="0">
                <a:latin typeface="Times New Roman" pitchFamily="18" charset="0"/>
                <a:cs typeface="Times New Roman" pitchFamily="18" charset="0"/>
              </a:rPr>
              <a:t>: In this case, the achieved signal at the output of oscillator shows a quick rise and fall at different voltage levels. Thereby generating waveforms such as a square wave, </a:t>
            </a:r>
            <a:r>
              <a:rPr lang="en-US" dirty="0" err="1" smtClean="0">
                <a:latin typeface="Times New Roman" pitchFamily="18" charset="0"/>
                <a:cs typeface="Times New Roman" pitchFamily="18" charset="0"/>
              </a:rPr>
              <a:t>sawtooth</a:t>
            </a:r>
            <a:r>
              <a:rPr lang="en-US" dirty="0" smtClean="0">
                <a:latin typeface="Times New Roman" pitchFamily="18" charset="0"/>
                <a:cs typeface="Times New Roman" pitchFamily="18" charset="0"/>
              </a:rPr>
              <a:t> wave etc.</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latin typeface="Times New Roman" pitchFamily="18" charset="0"/>
                <a:cs typeface="Times New Roman" pitchFamily="18" charset="0"/>
              </a:rPr>
              <a:t>Principle of Oscillators</a:t>
            </a:r>
            <a:br>
              <a:rPr lang="en-US" sz="4400" b="1" dirty="0" smtClean="0">
                <a:latin typeface="Times New Roman" pitchFamily="18" charset="0"/>
                <a:cs typeface="Times New Roman" pitchFamily="18" charset="0"/>
              </a:rPr>
            </a:br>
            <a:endParaRPr lang="en-US" sz="4400" dirty="0">
              <a:latin typeface="Times New Roman" pitchFamily="18" charset="0"/>
              <a:cs typeface="Times New Roman" pitchFamily="18" charset="0"/>
            </a:endParaRPr>
          </a:p>
        </p:txBody>
      </p:sp>
      <p:sp>
        <p:nvSpPr>
          <p:cNvPr id="4" name="Rectangle 3"/>
          <p:cNvSpPr/>
          <p:nvPr/>
        </p:nvSpPr>
        <p:spPr>
          <a:xfrm>
            <a:off x="457200" y="1752600"/>
            <a:ext cx="8382000" cy="3719288"/>
          </a:xfrm>
          <a:prstGeom prst="rect">
            <a:avLst/>
          </a:prstGeom>
        </p:spPr>
        <p:txBody>
          <a:bodyPr wrap="square">
            <a:spAutoFit/>
          </a:bodyPr>
          <a:lstStyle/>
          <a:p>
            <a:pPr algn="just" fontAlgn="base"/>
            <a:endParaRPr lang="en-US" sz="2400" b="1" dirty="0">
              <a:latin typeface="Times New Roman" pitchFamily="18" charset="0"/>
              <a:cs typeface="Times New Roman" pitchFamily="18" charset="0"/>
            </a:endParaRPr>
          </a:p>
          <a:p>
            <a:pPr algn="just" fontAlgn="base">
              <a:lnSpc>
                <a:spcPct val="150000"/>
              </a:lnSpc>
            </a:pPr>
            <a:r>
              <a:rPr lang="en-US" sz="2400" dirty="0">
                <a:latin typeface="Times New Roman" pitchFamily="18" charset="0"/>
                <a:cs typeface="Times New Roman" pitchFamily="18" charset="0"/>
              </a:rPr>
              <a:t>The oscillator converts the direct current from the power supply to an alternating current and they are used in many of the electronic devices. The signals used in the oscillators are a sine wave and the square wave. The some of the examples are the signals are broadcasted by the radio and television transmitter, clocks which are used in the computers and in the video games.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610600" cy="5693866"/>
          </a:xfrm>
          <a:prstGeom prst="rect">
            <a:avLst/>
          </a:prstGeom>
        </p:spPr>
        <p:txBody>
          <a:bodyPr wrap="square">
            <a:spAutoFit/>
          </a:bodyPr>
          <a:lstStyle/>
          <a:p>
            <a:pPr algn="ctr" fontAlgn="base"/>
            <a:r>
              <a:rPr lang="en-US" sz="2400" b="1" dirty="0">
                <a:latin typeface="Times New Roman" pitchFamily="18" charset="0"/>
                <a:cs typeface="Times New Roman" pitchFamily="18" charset="0"/>
              </a:rPr>
              <a:t>Types of Oscillators</a:t>
            </a:r>
          </a:p>
          <a:p>
            <a:pPr algn="just" fontAlgn="base"/>
            <a:r>
              <a:rPr lang="en-US" sz="2000" dirty="0">
                <a:latin typeface="Times New Roman" pitchFamily="18" charset="0"/>
                <a:cs typeface="Times New Roman" pitchFamily="18" charset="0"/>
              </a:rPr>
              <a:t>There are </a:t>
            </a:r>
            <a:r>
              <a:rPr lang="en-US" sz="2000" b="1" i="1" dirty="0">
                <a:latin typeface="Times New Roman" pitchFamily="18" charset="0"/>
                <a:cs typeface="Times New Roman" pitchFamily="18" charset="0"/>
              </a:rPr>
              <a:t>two types of electronic oscillator’s</a:t>
            </a:r>
            <a:r>
              <a:rPr lang="en-US" sz="2000" dirty="0">
                <a:latin typeface="Times New Roman" pitchFamily="18" charset="0"/>
                <a:cs typeface="Times New Roman" pitchFamily="18" charset="0"/>
              </a:rPr>
              <a:t> they are linear and nonlinear oscillators. </a:t>
            </a:r>
            <a:endParaRPr lang="en-US" sz="2000" dirty="0" smtClean="0">
              <a:latin typeface="Times New Roman" pitchFamily="18" charset="0"/>
              <a:cs typeface="Times New Roman" pitchFamily="18" charset="0"/>
            </a:endParaRPr>
          </a:p>
          <a:p>
            <a:pPr algn="just" fontAlgn="base"/>
            <a:r>
              <a:rPr lang="en-US" sz="2000" dirty="0" smtClean="0">
                <a:latin typeface="Times New Roman" pitchFamily="18" charset="0"/>
                <a:cs typeface="Times New Roman" pitchFamily="18" charset="0"/>
              </a:rPr>
              <a:t>The</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linear oscillators</a:t>
            </a:r>
            <a:r>
              <a:rPr lang="en-US" sz="2000" dirty="0">
                <a:latin typeface="Times New Roman" pitchFamily="18" charset="0"/>
                <a:cs typeface="Times New Roman" pitchFamily="18" charset="0"/>
              </a:rPr>
              <a:t> give the sinusoidal input. The linear oscillators consist a mass m and its force in the linear in equilibrium. </a:t>
            </a:r>
          </a:p>
          <a:p>
            <a:pPr algn="just" fontAlgn="base"/>
            <a:r>
              <a:rPr lang="en-US" sz="2000" b="1" i="1" dirty="0">
                <a:latin typeface="Times New Roman" pitchFamily="18" charset="0"/>
                <a:cs typeface="Times New Roman" pitchFamily="18" charset="0"/>
              </a:rPr>
              <a:t>The different types of oscillators are mentioned below and some of them are explained</a:t>
            </a:r>
            <a:r>
              <a:rPr lang="en-US" sz="2000" dirty="0" smtClean="0">
                <a:latin typeface="Times New Roman" pitchFamily="18" charset="0"/>
                <a:cs typeface="Times New Roman" pitchFamily="18" charset="0"/>
              </a:rPr>
              <a:t>.</a:t>
            </a:r>
          </a:p>
          <a:p>
            <a:pPr fontAlgn="base"/>
            <a:r>
              <a:rPr lang="en-US" sz="2000" b="1" dirty="0" smtClean="0">
                <a:latin typeface="Times New Roman" pitchFamily="18" charset="0"/>
                <a:cs typeface="Times New Roman" pitchFamily="18" charset="0"/>
              </a:rPr>
              <a:t>Phase Shift Oscillator</a:t>
            </a:r>
          </a:p>
          <a:p>
            <a:pPr fontAlgn="base"/>
            <a:r>
              <a:rPr lang="en-US" sz="2000" b="1" dirty="0" smtClean="0">
                <a:latin typeface="Times New Roman" pitchFamily="18" charset="0"/>
                <a:cs typeface="Times New Roman" pitchFamily="18" charset="0"/>
              </a:rPr>
              <a:t>Wine Bridge Oscillator</a:t>
            </a:r>
            <a:endParaRPr lang="en-US" sz="2000" b="1" dirty="0">
              <a:latin typeface="Times New Roman" pitchFamily="18" charset="0"/>
              <a:cs typeface="Times New Roman" pitchFamily="18" charset="0"/>
            </a:endParaRPr>
          </a:p>
          <a:p>
            <a:pPr fontAlgn="base"/>
            <a:r>
              <a:rPr lang="en-US" sz="2000" dirty="0">
                <a:latin typeface="Times New Roman" pitchFamily="18" charset="0"/>
                <a:cs typeface="Times New Roman" pitchFamily="18" charset="0"/>
              </a:rPr>
              <a:t>Armstrong Oscillator</a:t>
            </a:r>
          </a:p>
          <a:p>
            <a:pPr fontAlgn="base"/>
            <a:r>
              <a:rPr lang="en-US" sz="2000" b="1" dirty="0">
                <a:latin typeface="Times New Roman" pitchFamily="18" charset="0"/>
                <a:cs typeface="Times New Roman" pitchFamily="18" charset="0"/>
              </a:rPr>
              <a:t>Crystal Oscillator</a:t>
            </a:r>
          </a:p>
          <a:p>
            <a:pPr fontAlgn="base"/>
            <a:r>
              <a:rPr lang="en-US" sz="2000" b="1" dirty="0">
                <a:latin typeface="Times New Roman" pitchFamily="18" charset="0"/>
                <a:cs typeface="Times New Roman" pitchFamily="18" charset="0"/>
              </a:rPr>
              <a:t>Hartley </a:t>
            </a:r>
            <a:r>
              <a:rPr lang="en-US" sz="2000" b="1" dirty="0" smtClean="0">
                <a:latin typeface="Times New Roman" pitchFamily="18" charset="0"/>
                <a:cs typeface="Times New Roman" pitchFamily="18" charset="0"/>
              </a:rPr>
              <a:t>oscillator</a:t>
            </a:r>
            <a:endParaRPr lang="en-US" sz="2000" dirty="0">
              <a:latin typeface="Times New Roman" pitchFamily="18" charset="0"/>
              <a:cs typeface="Times New Roman" pitchFamily="18" charset="0"/>
            </a:endParaRPr>
          </a:p>
          <a:p>
            <a:pPr fontAlgn="base"/>
            <a:r>
              <a:rPr lang="en-US" sz="2000" dirty="0" smtClean="0">
                <a:latin typeface="Times New Roman" pitchFamily="18" charset="0"/>
                <a:cs typeface="Times New Roman" pitchFamily="18" charset="0"/>
              </a:rPr>
              <a:t>Cross-Coupled </a:t>
            </a:r>
            <a:r>
              <a:rPr lang="en-US" sz="2000" dirty="0">
                <a:latin typeface="Times New Roman" pitchFamily="18" charset="0"/>
                <a:cs typeface="Times New Roman" pitchFamily="18" charset="0"/>
              </a:rPr>
              <a:t>Oscillator</a:t>
            </a:r>
          </a:p>
          <a:p>
            <a:pPr fontAlgn="base"/>
            <a:r>
              <a:rPr lang="en-US" sz="2000" dirty="0">
                <a:latin typeface="Times New Roman" pitchFamily="18" charset="0"/>
                <a:cs typeface="Times New Roman" pitchFamily="18" charset="0"/>
              </a:rPr>
              <a:t>Dynatron Oscillator</a:t>
            </a:r>
          </a:p>
          <a:p>
            <a:pPr fontAlgn="base"/>
            <a:r>
              <a:rPr lang="en-US" sz="2000" dirty="0" err="1">
                <a:latin typeface="Times New Roman" pitchFamily="18" charset="0"/>
                <a:cs typeface="Times New Roman" pitchFamily="18" charset="0"/>
              </a:rPr>
              <a:t>Meissner</a:t>
            </a:r>
            <a:r>
              <a:rPr lang="en-US" sz="2000" dirty="0">
                <a:latin typeface="Times New Roman" pitchFamily="18" charset="0"/>
                <a:cs typeface="Times New Roman" pitchFamily="18" charset="0"/>
              </a:rPr>
              <a:t> Oscillator</a:t>
            </a:r>
          </a:p>
          <a:p>
            <a:pPr fontAlgn="base"/>
            <a:r>
              <a:rPr lang="en-US" sz="2000" dirty="0">
                <a:latin typeface="Times New Roman" pitchFamily="18" charset="0"/>
                <a:cs typeface="Times New Roman" pitchFamily="18" charset="0"/>
              </a:rPr>
              <a:t>Optoelectronic Oscillator</a:t>
            </a:r>
          </a:p>
          <a:p>
            <a:pPr fontAlgn="base"/>
            <a:r>
              <a:rPr lang="en-US" sz="2000" dirty="0" smtClean="0">
                <a:latin typeface="Times New Roman" pitchFamily="18" charset="0"/>
                <a:cs typeface="Times New Roman" pitchFamily="18" charset="0"/>
              </a:rPr>
              <a:t>Robinson </a:t>
            </a:r>
            <a:r>
              <a:rPr lang="en-US" sz="2000" dirty="0">
                <a:latin typeface="Times New Roman" pitchFamily="18" charset="0"/>
                <a:cs typeface="Times New Roman" pitchFamily="18" charset="0"/>
              </a:rPr>
              <a:t>Oscillator</a:t>
            </a:r>
          </a:p>
          <a:p>
            <a:pPr fontAlgn="base"/>
            <a:r>
              <a:rPr lang="en-US" sz="2000" dirty="0">
                <a:latin typeface="Times New Roman" pitchFamily="18" charset="0"/>
                <a:cs typeface="Times New Roman" pitchFamily="18" charset="0"/>
              </a:rPr>
              <a:t>Tri-</a:t>
            </a:r>
            <a:r>
              <a:rPr lang="en-US" sz="2000" dirty="0" err="1">
                <a:latin typeface="Times New Roman" pitchFamily="18" charset="0"/>
                <a:cs typeface="Times New Roman" pitchFamily="18" charset="0"/>
              </a:rPr>
              <a:t>Tet</a:t>
            </a:r>
            <a:r>
              <a:rPr lang="en-US" sz="2000" dirty="0">
                <a:latin typeface="Times New Roman" pitchFamily="18" charset="0"/>
                <a:cs typeface="Times New Roman" pitchFamily="18" charset="0"/>
              </a:rPr>
              <a:t> Oscillator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991600" cy="5410200"/>
          </a:xfrm>
        </p:spPr>
        <p:txBody>
          <a:bodyPr>
            <a:normAutofit/>
          </a:bodyPr>
          <a:lstStyle/>
          <a:p>
            <a:pPr algn="just"/>
            <a:r>
              <a:rPr lang="en-US" dirty="0" smtClean="0">
                <a:latin typeface="Times New Roman" pitchFamily="18" charset="0"/>
                <a:cs typeface="Times New Roman" pitchFamily="18" charset="0"/>
              </a:rPr>
              <a:t>The amplifier basically changes the </a:t>
            </a:r>
            <a:r>
              <a:rPr lang="en-US" b="1" dirty="0" smtClean="0">
                <a:latin typeface="Times New Roman" pitchFamily="18" charset="0"/>
                <a:cs typeface="Times New Roman" pitchFamily="18" charset="0"/>
              </a:rPr>
              <a:t>dc voltage provided by the supply into ac power</a:t>
            </a:r>
            <a:r>
              <a:rPr lang="en-US" dirty="0" smtClean="0">
                <a:latin typeface="Times New Roman" pitchFamily="18" charset="0"/>
                <a:cs typeface="Times New Roman" pitchFamily="18" charset="0"/>
              </a:rPr>
              <a:t>. This ac signal is then given to the tank circuit through a feedback path. Further, the oscillations of the tank circuit are fed to the amplifier.</a:t>
            </a:r>
          </a:p>
          <a:p>
            <a:pPr algn="just" fontAlgn="base"/>
            <a:r>
              <a:rPr lang="en-US" dirty="0" smtClean="0">
                <a:latin typeface="Times New Roman" pitchFamily="18" charset="0"/>
                <a:cs typeface="Times New Roman" pitchFamily="18" charset="0"/>
              </a:rPr>
              <a:t>Since the amplifier amplifies the applied input at its terminal. Thus, at the output of the amplifier, amplified oscillations are achieved because of the applied dc voltage.</a:t>
            </a:r>
          </a:p>
          <a:p>
            <a:pPr algn="just" fontAlgn="base"/>
            <a:r>
              <a:rPr lang="en-US" dirty="0" smtClean="0">
                <a:latin typeface="Times New Roman" pitchFamily="18" charset="0"/>
                <a:cs typeface="Times New Roman" pitchFamily="18" charset="0"/>
              </a:rPr>
              <a:t>As we know that we have employed a positive feedback circuit over here. The reason for this is that feedback provides a part of the output to the oscillatory circuit in the correct phase so as to have sustained oscillations.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638800"/>
          </a:xfrm>
        </p:spPr>
        <p:txBody>
          <a:bodyPr>
            <a:normAutofit/>
          </a:bodyPr>
          <a:lstStyle/>
          <a:p>
            <a:pPr algn="just" fontAlgn="base"/>
            <a:r>
              <a:rPr lang="en-US" dirty="0" smtClean="0">
                <a:latin typeface="Times New Roman" pitchFamily="18" charset="0"/>
                <a:cs typeface="Times New Roman" pitchFamily="18" charset="0"/>
              </a:rPr>
              <a:t>Suppose, 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is the input applied at the terminal of the amplifier having gain A. </a:t>
            </a:r>
          </a:p>
          <a:p>
            <a:pPr algn="just" fontAlgn="base"/>
            <a:r>
              <a:rPr lang="en-US" dirty="0" smtClean="0">
                <a:latin typeface="Times New Roman" pitchFamily="18" charset="0"/>
                <a:cs typeface="Times New Roman" pitchFamily="18" charset="0"/>
              </a:rPr>
              <a:t>Also, a feedback network is used. This feedback network has the feedback fraction β. </a:t>
            </a:r>
          </a:p>
          <a:p>
            <a:pPr algn="just" fontAlgn="base"/>
            <a:r>
              <a:rPr lang="en-US" dirty="0" smtClean="0">
                <a:latin typeface="Times New Roman" pitchFamily="18" charset="0"/>
                <a:cs typeface="Times New Roman" pitchFamily="18" charset="0"/>
              </a:rPr>
              <a:t>The output of the amplifier is V</a:t>
            </a:r>
            <a:r>
              <a:rPr lang="en-US" baseline="-25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that of the feedback network is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p>
          <a:p>
            <a:pPr algn="just" fontAlgn="base"/>
            <a:r>
              <a:rPr lang="en-US" dirty="0" smtClean="0">
                <a:latin typeface="Times New Roman" pitchFamily="18" charset="0"/>
                <a:cs typeface="Times New Roman" pitchFamily="18" charset="0"/>
              </a:rPr>
              <a:t>Here β basically defines the fraction of output which is provided as feedback to the input.</a:t>
            </a:r>
          </a:p>
          <a:p>
            <a:pPr algn="just" fontAlgn="base"/>
            <a:r>
              <a:rPr lang="en-US" dirty="0" smtClean="0">
                <a:latin typeface="Times New Roman" pitchFamily="18" charset="0"/>
                <a:cs typeface="Times New Roman" pitchFamily="18" charset="0"/>
              </a:rPr>
              <a:t>Initially, 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is applied at the terminal of the amplifier with gain A. So, at the output of the amplifier we get,</a:t>
            </a:r>
          </a:p>
          <a:p>
            <a:pPr algn="just" fontAlgn="base"/>
            <a:endParaRPr lang="en-US"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3733800" y="5562600"/>
            <a:ext cx="1981200" cy="82403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562600"/>
          </a:xfrm>
        </p:spPr>
        <p:txBody>
          <a:bodyPr>
            <a:normAutofit/>
          </a:bodyPr>
          <a:lstStyle/>
          <a:p>
            <a:pPr algn="just" fontAlgn="base">
              <a:buFont typeface="Wingdings" pitchFamily="2" charset="2"/>
              <a:buChar char="Ø"/>
            </a:pPr>
            <a:r>
              <a:rPr lang="en-US" dirty="0" smtClean="0">
                <a:latin typeface="Times New Roman" pitchFamily="18" charset="0"/>
                <a:cs typeface="Times New Roman" pitchFamily="18" charset="0"/>
              </a:rPr>
              <a:t>This voltage is then provided to the feedback network which is basically a resonant circuit in order to have the highest feedback at a frequency.</a:t>
            </a:r>
          </a:p>
          <a:p>
            <a:pPr algn="just" fontAlgn="base">
              <a:buFont typeface="Wingdings" pitchFamily="2" charset="2"/>
              <a:buChar char="Ø"/>
            </a:pPr>
            <a:r>
              <a:rPr lang="en-US" dirty="0" smtClean="0">
                <a:latin typeface="Times New Roman" pitchFamily="18" charset="0"/>
                <a:cs typeface="Times New Roman" pitchFamily="18" charset="0"/>
              </a:rPr>
              <a:t>So, the signal achieved at the output of the feedback amplifier is given as,</a:t>
            </a:r>
          </a:p>
          <a:p>
            <a:pPr algn="just" fontAlgn="base">
              <a:buFont typeface="Wingdings" pitchFamily="2" charset="2"/>
              <a:buChar char="Ø"/>
            </a:pPr>
            <a:endParaRPr lang="en-US" dirty="0" smtClean="0">
              <a:latin typeface="Times New Roman" pitchFamily="18" charset="0"/>
              <a:cs typeface="Times New Roman" pitchFamily="18" charset="0"/>
            </a:endParaRPr>
          </a:p>
          <a:p>
            <a:pPr algn="just" fontAlgn="base">
              <a:buFont typeface="Wingdings" pitchFamily="2" charset="2"/>
              <a:buChar char="Ø"/>
            </a:pPr>
            <a:r>
              <a:rPr lang="en-US" dirty="0" smtClean="0">
                <a:latin typeface="Times New Roman" pitchFamily="18" charset="0"/>
                <a:cs typeface="Times New Roman" pitchFamily="18" charset="0"/>
              </a:rPr>
              <a:t>Since, </a:t>
            </a:r>
            <a:r>
              <a:rPr lang="en-US" b="1" dirty="0" err="1" smtClean="0">
                <a:latin typeface="Times New Roman" pitchFamily="18" charset="0"/>
                <a:cs typeface="Times New Roman" pitchFamily="18" charset="0"/>
              </a:rPr>
              <a:t>V</a:t>
            </a:r>
            <a:r>
              <a:rPr lang="en-US" b="1" baseline="-25000" dirty="0" err="1" smtClean="0">
                <a:latin typeface="Times New Roman" pitchFamily="18" charset="0"/>
                <a:cs typeface="Times New Roman" pitchFamily="18" charset="0"/>
              </a:rPr>
              <a:t>f</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βV</a:t>
            </a:r>
            <a:r>
              <a:rPr lang="en-US" b="1" baseline="-25000" dirty="0" err="1" smtClean="0">
                <a:latin typeface="Times New Roman" pitchFamily="18" charset="0"/>
                <a:cs typeface="Times New Roman" pitchFamily="18" charset="0"/>
              </a:rPr>
              <a:t>o</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V</a:t>
            </a:r>
            <a:r>
              <a:rPr lang="en-US" b="1" baseline="-25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AV</a:t>
            </a:r>
            <a:r>
              <a:rPr lang="en-US" b="1" baseline="-25000" dirty="0" err="1" smtClean="0">
                <a:latin typeface="Times New Roman" pitchFamily="18" charset="0"/>
                <a:cs typeface="Times New Roman" pitchFamily="18" charset="0"/>
              </a:rPr>
              <a:t>i</a:t>
            </a:r>
            <a:r>
              <a:rPr lang="en-US" dirty="0" smtClean="0"/>
              <a:t>  </a:t>
            </a:r>
          </a:p>
          <a:p>
            <a:pPr algn="just" fontAlgn="base">
              <a:buFont typeface="Wingdings" pitchFamily="2" charset="2"/>
              <a:buChar char="Ø"/>
            </a:pPr>
            <a:r>
              <a:rPr lang="en-US" dirty="0" smtClean="0">
                <a:latin typeface="Times New Roman" pitchFamily="18" charset="0"/>
                <a:cs typeface="Times New Roman" pitchFamily="18" charset="0"/>
              </a:rPr>
              <a:t>If the amplifier and feedback circuit introduces 0° phase shift. Then both feedback signal, as well as the input signal, will be in phase with each other.</a:t>
            </a:r>
          </a:p>
          <a:p>
            <a:pPr>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4876800" y="4967729"/>
            <a:ext cx="4267200" cy="1890272"/>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2667000" y="2514600"/>
            <a:ext cx="1905000" cy="81395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486400"/>
          </a:xfrm>
        </p:spPr>
        <p:txBody>
          <a:bodyPr/>
          <a:lstStyle/>
          <a:p>
            <a:pPr algn="just" fontAlgn="base"/>
            <a:r>
              <a:rPr lang="en-US" dirty="0" smtClean="0">
                <a:latin typeface="Times New Roman" pitchFamily="18" charset="0"/>
                <a:cs typeface="Times New Roman" pitchFamily="18" charset="0"/>
              </a:rPr>
              <a:t>Now, when the output of the feedback circuit is provided to the amplifier along with the input.</a:t>
            </a:r>
          </a:p>
          <a:p>
            <a:pPr algn="just" fontAlgn="base"/>
            <a:r>
              <a:rPr lang="en-US" dirty="0" smtClean="0">
                <a:latin typeface="Times New Roman" pitchFamily="18" charset="0"/>
                <a:cs typeface="Times New Roman" pitchFamily="18" charset="0"/>
              </a:rPr>
              <a:t>Then, the signal at the output of the amplifier will be given as,</a:t>
            </a:r>
          </a:p>
          <a:p>
            <a:pPr algn="just" fontAlgn="base"/>
            <a:endParaRPr lang="en-US" dirty="0" smtClean="0">
              <a:latin typeface="Times New Roman" pitchFamily="18" charset="0"/>
              <a:cs typeface="Times New Roman" pitchFamily="18" charset="0"/>
            </a:endParaRPr>
          </a:p>
          <a:p>
            <a:pPr algn="just" fontAlgn="base"/>
            <a:endParaRPr lang="en-US" dirty="0" smtClean="0">
              <a:latin typeface="Times New Roman" pitchFamily="18" charset="0"/>
              <a:cs typeface="Times New Roman" pitchFamily="18" charset="0"/>
            </a:endParaRPr>
          </a:p>
          <a:p>
            <a:pPr algn="just" fontAlgn="base"/>
            <a:endParaRPr lang="en-US" dirty="0" smtClean="0">
              <a:latin typeface="Times New Roman" pitchFamily="18" charset="0"/>
              <a:cs typeface="Times New Roman" pitchFamily="18" charset="0"/>
            </a:endParaRPr>
          </a:p>
          <a:p>
            <a:pPr algn="just" fontAlgn="base"/>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So, we can write, the closed loop gain of the oscillator with feedback,</a:t>
            </a:r>
          </a:p>
          <a:p>
            <a:endParaRPr lang="en-US" dirty="0"/>
          </a:p>
        </p:txBody>
      </p:sp>
      <p:pic>
        <p:nvPicPr>
          <p:cNvPr id="4" name="Picture 2"/>
          <p:cNvPicPr>
            <a:picLocks noChangeAspect="1" noChangeArrowheads="1"/>
          </p:cNvPicPr>
          <p:nvPr/>
        </p:nvPicPr>
        <p:blipFill>
          <a:blip r:embed="rId2"/>
          <a:srcRect/>
          <a:stretch>
            <a:fillRect/>
          </a:stretch>
        </p:blipFill>
        <p:spPr bwMode="auto">
          <a:xfrm>
            <a:off x="2590800" y="2209800"/>
            <a:ext cx="2802673" cy="2209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965490" y="5181600"/>
            <a:ext cx="3178510" cy="1408008"/>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1856949" y="5257800"/>
            <a:ext cx="2429301" cy="91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eaLnBrk="1" fontAlgn="auto" hangingPunct="1">
              <a:spcAft>
                <a:spcPts val="0"/>
              </a:spcAft>
              <a:defRPr/>
            </a:pPr>
            <a:r>
              <a:rPr lang="en-US" sz="4000" b="1" dirty="0" smtClean="0">
                <a:solidFill>
                  <a:schemeClr val="tx1"/>
                </a:solidFill>
                <a:effectLst>
                  <a:outerShdw blurRad="38100" dist="38100" dir="2700000" algn="tl">
                    <a:srgbClr val="000000">
                      <a:alpha val="43137"/>
                    </a:srgbClr>
                  </a:outerShdw>
                </a:effectLst>
                <a:cs typeface="Times New Roman" pitchFamily="18" charset="0"/>
              </a:rPr>
              <a:t>Vision of JECRC </a:t>
            </a:r>
            <a:endParaRPr lang="en-US" sz="40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228600" y="1371600"/>
            <a:ext cx="8686800" cy="5257800"/>
          </a:xfrm>
        </p:spPr>
        <p:txBody>
          <a:bodyPr>
            <a:normAutofit fontScale="47500" lnSpcReduction="20000"/>
          </a:bodyPr>
          <a:lstStyle/>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To become a renowned center of outcome based learning, and work towards academic, professional, cultural and social enrichment of the lives of individuals and communities.</a:t>
            </a:r>
          </a:p>
          <a:p>
            <a:pPr marL="274320" indent="-274320" algn="just" eaLnBrk="1" fontAlgn="auto" hangingPunct="1">
              <a:lnSpc>
                <a:spcPct val="120000"/>
              </a:lnSpc>
              <a:spcAft>
                <a:spcPts val="0"/>
              </a:spcAft>
              <a:buClr>
                <a:schemeClr val="accent3"/>
              </a:buClr>
              <a:buFont typeface="Wingdings 2"/>
              <a:buNone/>
              <a:defRPr/>
            </a:pPr>
            <a:endParaRPr lang="en-US" sz="3300" dirty="0" smtClean="0">
              <a:cs typeface="Times New Roman" pitchFamily="18" charset="0"/>
            </a:endParaRPr>
          </a:p>
          <a:p>
            <a:pPr marL="274320" indent="-274320" algn="ctr" eaLnBrk="1" fontAlgn="auto" hangingPunct="1">
              <a:lnSpc>
                <a:spcPct val="120000"/>
              </a:lnSpc>
              <a:spcAft>
                <a:spcPts val="0"/>
              </a:spcAft>
              <a:buClr>
                <a:schemeClr val="accent3"/>
              </a:buClr>
              <a:buFont typeface="Wingdings 2"/>
              <a:buNone/>
              <a:defRPr/>
            </a:pPr>
            <a:r>
              <a:rPr lang="en-US" sz="8400" b="1" dirty="0" smtClean="0">
                <a:effectLst>
                  <a:outerShdw blurRad="38100" dist="38100" dir="2700000" algn="tl">
                    <a:srgbClr val="000000">
                      <a:alpha val="43137"/>
                    </a:srgbClr>
                  </a:outerShdw>
                </a:effectLst>
                <a:cs typeface="Times New Roman" pitchFamily="18" charset="0"/>
              </a:rPr>
              <a:t>Mission of  JECRC</a:t>
            </a:r>
            <a:endParaRPr lang="en-US" sz="8400" dirty="0" smtClean="0">
              <a:effectLst>
                <a:outerShdw blurRad="38100" dist="38100" dir="2700000" algn="tl">
                  <a:srgbClr val="000000">
                    <a:alpha val="43137"/>
                  </a:srgbClr>
                </a:outerShdw>
              </a:effectLst>
              <a:cs typeface="Times New Roman" pitchFamily="18" charset="0"/>
            </a:endParaRPr>
          </a:p>
          <a:p>
            <a:pPr marL="274320" indent="-274320" algn="just" eaLnBrk="1" fontAlgn="auto" hangingPunct="1">
              <a:lnSpc>
                <a:spcPct val="120000"/>
              </a:lnSpc>
              <a:spcAft>
                <a:spcPts val="0"/>
              </a:spcAft>
              <a:buClr>
                <a:schemeClr val="accent3"/>
              </a:buClr>
              <a:buFont typeface="Wingdings 2"/>
              <a:buNone/>
              <a:defRPr/>
            </a:pPr>
            <a:endParaRPr lang="en-US" sz="3300" dirty="0" smtClean="0">
              <a:cs typeface="Times New Roman" pitchFamily="18" charset="0"/>
            </a:endParaRP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Focus on evaluation of learning outcomes and motivate students to inculcate research aptitude by project based learning. </a:t>
            </a: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Identify, based on informed perception of Indian, regional and global needs, areas of focus and provide platform to gain knowledge and solutions. </a:t>
            </a: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Offer opportunities for interaction between academia and industry. </a:t>
            </a:r>
          </a:p>
          <a:p>
            <a:pPr marL="274320" indent="-274320" algn="just" eaLnBrk="1" fontAlgn="auto">
              <a:lnSpc>
                <a:spcPct val="120000"/>
              </a:lnSpc>
              <a:spcAft>
                <a:spcPts val="0"/>
              </a:spcAft>
              <a:buClr>
                <a:srgbClr val="FF0000"/>
              </a:buClr>
              <a:buSzPct val="100000"/>
              <a:buFont typeface="Wingdings" pitchFamily="2" charset="2"/>
              <a:buChar char="Ø"/>
              <a:defRPr/>
            </a:pPr>
            <a:r>
              <a:rPr lang="en-US" sz="4200" dirty="0" smtClean="0">
                <a:cs typeface="Times New Roman" pitchFamily="18" charset="0"/>
              </a:rPr>
              <a:t>Develop human potential to its fullest extent so that intellectually capable and imaginatively gifted leaders can emerge in a range of professions.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562600"/>
          </a:xfrm>
        </p:spPr>
        <p:txBody>
          <a:bodyPr>
            <a:noAutofit/>
          </a:bodyPr>
          <a:lstStyle/>
          <a:p>
            <a:pPr algn="just" fontAlgn="base"/>
            <a:r>
              <a:rPr lang="en-US" sz="3000" dirty="0" smtClean="0">
                <a:latin typeface="Times New Roman" pitchFamily="18" charset="0"/>
                <a:cs typeface="Times New Roman" pitchFamily="18" charset="0"/>
              </a:rPr>
              <a:t>Suppose, we provide only the output of the feedback circuit at the input of the amplifier and remove the originally applied input signal.</a:t>
            </a:r>
          </a:p>
          <a:p>
            <a:pPr algn="just" fontAlgn="base"/>
            <a:r>
              <a:rPr lang="en-US" sz="3000" dirty="0" smtClean="0">
                <a:latin typeface="Times New Roman" pitchFamily="18" charset="0"/>
                <a:cs typeface="Times New Roman" pitchFamily="18" charset="0"/>
              </a:rPr>
              <a:t>After the removal of V</a:t>
            </a:r>
            <a:r>
              <a:rPr lang="en-US" sz="3000" baseline="-25000" dirty="0"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the loop gain of the oscillator is responsible for </a:t>
            </a:r>
            <a:r>
              <a:rPr lang="en-US" sz="3000" b="1" dirty="0" smtClean="0">
                <a:latin typeface="Times New Roman" pitchFamily="18" charset="0"/>
                <a:cs typeface="Times New Roman" pitchFamily="18" charset="0"/>
              </a:rPr>
              <a:t>sustained oscillations.</a:t>
            </a:r>
          </a:p>
          <a:p>
            <a:pPr algn="just" fontAlgn="base"/>
            <a:r>
              <a:rPr lang="en-US" sz="3000" dirty="0" smtClean="0">
                <a:latin typeface="Times New Roman" pitchFamily="18" charset="0"/>
                <a:cs typeface="Times New Roman" pitchFamily="18" charset="0"/>
              </a:rPr>
              <a:t>If the open loop gain is less than one i.e., </a:t>
            </a:r>
            <a:r>
              <a:rPr lang="en-US" sz="3000" b="1" dirty="0" err="1" smtClean="0">
                <a:latin typeface="Times New Roman" pitchFamily="18" charset="0"/>
                <a:cs typeface="Times New Roman" pitchFamily="18" charset="0"/>
              </a:rPr>
              <a:t>Aβ</a:t>
            </a:r>
            <a:r>
              <a:rPr lang="en-US" sz="3000" b="1" dirty="0" smtClean="0">
                <a:latin typeface="Times New Roman" pitchFamily="18" charset="0"/>
                <a:cs typeface="Times New Roman" pitchFamily="18" charset="0"/>
              </a:rPr>
              <a:t> &lt; 1</a:t>
            </a:r>
            <a:r>
              <a:rPr lang="en-US" sz="3000" dirty="0" smtClean="0">
                <a:latin typeface="Times New Roman" pitchFamily="18" charset="0"/>
                <a:cs typeface="Times New Roman" pitchFamily="18" charset="0"/>
              </a:rPr>
              <a:t>. Then after some period of time, the output will die out. </a:t>
            </a:r>
          </a:p>
          <a:p>
            <a:pPr algn="just" fontAlgn="base"/>
            <a:r>
              <a:rPr lang="en-US" sz="3000" dirty="0" smtClean="0">
                <a:latin typeface="Times New Roman" pitchFamily="18" charset="0"/>
                <a:cs typeface="Times New Roman" pitchFamily="18" charset="0"/>
              </a:rPr>
              <a:t>This is so because, here </a:t>
            </a:r>
            <a:r>
              <a:rPr lang="en-US" sz="3000" dirty="0" err="1" smtClean="0">
                <a:latin typeface="Times New Roman" pitchFamily="18" charset="0"/>
                <a:cs typeface="Times New Roman" pitchFamily="18" charset="0"/>
              </a:rPr>
              <a:t>AβV</a:t>
            </a:r>
            <a:r>
              <a:rPr lang="en-US" sz="3000" baseline="-25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serves as input to the amplifier, so this will be less than V</a:t>
            </a:r>
            <a:r>
              <a:rPr lang="en-US" sz="3000" baseline="-25000" dirty="0"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and </a:t>
            </a:r>
            <a:r>
              <a:rPr lang="en-US" sz="3000" dirty="0" err="1" smtClean="0">
                <a:latin typeface="Times New Roman" pitchFamily="18" charset="0"/>
                <a:cs typeface="Times New Roman" pitchFamily="18" charset="0"/>
              </a:rPr>
              <a:t>Aβ</a:t>
            </a:r>
            <a:r>
              <a:rPr lang="en-US" sz="3000" dirty="0" smtClean="0">
                <a:latin typeface="Times New Roman" pitchFamily="18" charset="0"/>
                <a:cs typeface="Times New Roman" pitchFamily="18" charset="0"/>
              </a:rPr>
              <a:t> will be less than unity.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67400"/>
          </a:xfrm>
        </p:spPr>
        <p:txBody>
          <a:bodyPr>
            <a:normAutofit/>
          </a:bodyPr>
          <a:lstStyle/>
          <a:p>
            <a:pPr algn="just" fontAlgn="base"/>
            <a:r>
              <a:rPr lang="en-US" sz="2800" dirty="0" smtClean="0">
                <a:latin typeface="Times New Roman" pitchFamily="18" charset="0"/>
                <a:cs typeface="Times New Roman" pitchFamily="18" charset="0"/>
              </a:rPr>
              <a:t>Hence, each time after passing the loop the amplitude of the signal will get reduced. Resultantly, oscillations will die out.</a:t>
            </a:r>
          </a:p>
          <a:p>
            <a:pPr algn="just" fontAlgn="base"/>
            <a:r>
              <a:rPr lang="en-US" sz="2800" dirty="0" smtClean="0">
                <a:latin typeface="Times New Roman" pitchFamily="18" charset="0"/>
                <a:cs typeface="Times New Roman" pitchFamily="18" charset="0"/>
              </a:rPr>
              <a:t>If loop gain is more than one i.e., </a:t>
            </a:r>
            <a:r>
              <a:rPr lang="en-US" sz="2800" b="1" dirty="0" err="1" smtClean="0">
                <a:latin typeface="Times New Roman" pitchFamily="18" charset="0"/>
                <a:cs typeface="Times New Roman" pitchFamily="18" charset="0"/>
              </a:rPr>
              <a:t>Aβ</a:t>
            </a:r>
            <a:r>
              <a:rPr lang="en-US" sz="2800" b="1" dirty="0" smtClean="0">
                <a:latin typeface="Times New Roman" pitchFamily="18" charset="0"/>
                <a:cs typeface="Times New Roman" pitchFamily="18" charset="0"/>
              </a:rPr>
              <a:t> &gt; 1</a:t>
            </a:r>
            <a:r>
              <a:rPr lang="en-US" sz="2800" dirty="0" smtClean="0">
                <a:latin typeface="Times New Roman" pitchFamily="18" charset="0"/>
                <a:cs typeface="Times New Roman" pitchFamily="18" charset="0"/>
              </a:rPr>
              <a:t>. Then it causes the output to get built up. Thus, each time on passing the loop, increase in the amplitude of the oscillations is noticed.</a:t>
            </a:r>
          </a:p>
          <a:p>
            <a:pPr algn="just"/>
            <a:r>
              <a:rPr lang="en-US" sz="2800" dirty="0" smtClean="0">
                <a:latin typeface="Times New Roman" pitchFamily="18" charset="0"/>
                <a:cs typeface="Times New Roman" pitchFamily="18" charset="0"/>
              </a:rPr>
              <a:t> Now, if the loop gain is equal to one i.e., </a:t>
            </a:r>
            <a:r>
              <a:rPr lang="en-US" sz="2800" b="1" dirty="0" err="1" smtClean="0">
                <a:latin typeface="Times New Roman" pitchFamily="18" charset="0"/>
                <a:cs typeface="Times New Roman" pitchFamily="18" charset="0"/>
              </a:rPr>
              <a:t>Aβ</a:t>
            </a:r>
            <a:r>
              <a:rPr lang="en-US" sz="2800" b="1" dirty="0" smtClean="0">
                <a:latin typeface="Times New Roman" pitchFamily="18" charset="0"/>
                <a:cs typeface="Times New Roman" pitchFamily="18" charset="0"/>
              </a:rPr>
              <a:t> = 1</a:t>
            </a:r>
            <a:r>
              <a:rPr lang="en-US" sz="2800" dirty="0" smtClean="0">
                <a:latin typeface="Times New Roman" pitchFamily="18" charset="0"/>
                <a:cs typeface="Times New Roman" pitchFamily="18" charset="0"/>
              </a:rPr>
              <a:t>. Then it causes </a:t>
            </a:r>
            <a:r>
              <a:rPr lang="en-US" sz="2800" dirty="0" err="1" smtClean="0">
                <a:latin typeface="Times New Roman" pitchFamily="18" charset="0"/>
                <a:cs typeface="Times New Roman" pitchFamily="18" charset="0"/>
              </a:rPr>
              <a:t>V</a:t>
            </a:r>
            <a:r>
              <a:rPr lang="en-US" sz="2800" baseline="-25000" dirty="0" err="1" smtClean="0">
                <a:latin typeface="Times New Roman" pitchFamily="18" charset="0"/>
                <a:cs typeface="Times New Roman" pitchFamily="18" charset="0"/>
              </a:rPr>
              <a:t>f</a:t>
            </a:r>
            <a:r>
              <a:rPr lang="en-US" sz="2800" dirty="0" smtClean="0">
                <a:latin typeface="Times New Roman" pitchFamily="18" charset="0"/>
                <a:cs typeface="Times New Roman" pitchFamily="18" charset="0"/>
              </a:rPr>
              <a:t> to be equal to V</a:t>
            </a:r>
            <a:r>
              <a:rPr lang="en-US" sz="2800" baseline="-25000" dirty="0"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Thus at the output, the signal will be a continuous sinusoidal waveform. In this way, the input is itself provided by the circuit and hence a sinusoidal output is achieved.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534400" cy="4343400"/>
          </a:xfrm>
        </p:spPr>
        <p:txBody>
          <a:bodyPr>
            <a:normAutofit/>
          </a:bodyPr>
          <a:lstStyle/>
          <a:p>
            <a:pPr algn="just" fontAlgn="base"/>
            <a:r>
              <a:rPr lang="en-US" sz="2800" dirty="0" smtClean="0">
                <a:latin typeface="Times New Roman" pitchFamily="18" charset="0"/>
                <a:cs typeface="Times New Roman" pitchFamily="18" charset="0"/>
              </a:rPr>
              <a:t>It is to be noted here that, initially, the loop gain is always more than 1 in order to build up the oscillations. But, once a certain voltage is reached by the signal then the loop gain now becomes 1.</a:t>
            </a:r>
          </a:p>
          <a:p>
            <a:pPr algn="just" fontAlgn="base">
              <a:buNone/>
            </a:pPr>
            <a:endParaRPr lang="en-US" sz="2800" dirty="0" smtClean="0">
              <a:latin typeface="Times New Roman" pitchFamily="18" charset="0"/>
              <a:cs typeface="Times New Roman" pitchFamily="18" charset="0"/>
            </a:endParaRPr>
          </a:p>
          <a:p>
            <a:pPr algn="just" fontAlgn="base"/>
            <a:r>
              <a:rPr lang="en-US" sz="2800" dirty="0" smtClean="0">
                <a:latin typeface="Times New Roman" pitchFamily="18" charset="0"/>
                <a:cs typeface="Times New Roman" pitchFamily="18" charset="0"/>
              </a:rPr>
              <a:t>This is due to the </a:t>
            </a:r>
            <a:r>
              <a:rPr lang="en-US" sz="2800" b="1" dirty="0" smtClean="0">
                <a:latin typeface="Times New Roman" pitchFamily="18" charset="0"/>
                <a:cs typeface="Times New Roman" pitchFamily="18" charset="0"/>
              </a:rPr>
              <a:t>non-linear behaviour</a:t>
            </a:r>
            <a:r>
              <a:rPr lang="en-US" sz="2800" dirty="0" smtClean="0">
                <a:latin typeface="Times New Roman" pitchFamily="18" charset="0"/>
                <a:cs typeface="Times New Roman" pitchFamily="18" charset="0"/>
              </a:rPr>
              <a:t> of the feedback amplifier circuit.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00" b="1" dirty="0" smtClean="0">
                <a:latin typeface="Times New Roman" pitchFamily="18" charset="0"/>
                <a:cs typeface="Times New Roman" pitchFamily="18" charset="0"/>
              </a:rPr>
              <a:t>What is </a:t>
            </a:r>
            <a:r>
              <a:rPr lang="en-US" sz="4200" b="1" dirty="0" err="1" smtClean="0">
                <a:latin typeface="Times New Roman" pitchFamily="18" charset="0"/>
                <a:cs typeface="Times New Roman" pitchFamily="18" charset="0"/>
              </a:rPr>
              <a:t>Barkhausen</a:t>
            </a:r>
            <a:r>
              <a:rPr lang="en-US" sz="4200" b="1" dirty="0" smtClean="0">
                <a:latin typeface="Times New Roman" pitchFamily="18" charset="0"/>
                <a:cs typeface="Times New Roman" pitchFamily="18" charset="0"/>
              </a:rPr>
              <a:t> Criteria?</a:t>
            </a:r>
            <a:br>
              <a:rPr lang="en-US" sz="4200" b="1" dirty="0" smtClean="0">
                <a:latin typeface="Times New Roman" pitchFamily="18" charset="0"/>
                <a:cs typeface="Times New Roman" pitchFamily="18" charset="0"/>
              </a:rPr>
            </a:b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524000"/>
            <a:ext cx="8458200" cy="4800600"/>
          </a:xfrm>
        </p:spPr>
        <p:txBody>
          <a:bodyPr>
            <a:normAutofit/>
          </a:bodyPr>
          <a:lstStyle/>
          <a:p>
            <a:pPr algn="just" fontAlgn="base"/>
            <a:r>
              <a:rPr lang="en-US" dirty="0" err="1" smtClean="0">
                <a:latin typeface="Times New Roman" pitchFamily="18" charset="0"/>
                <a:cs typeface="Times New Roman" pitchFamily="18" charset="0"/>
              </a:rPr>
              <a:t>Barkhausen</a:t>
            </a:r>
            <a:r>
              <a:rPr lang="en-US" dirty="0" smtClean="0">
                <a:latin typeface="Times New Roman" pitchFamily="18" charset="0"/>
                <a:cs typeface="Times New Roman" pitchFamily="18" charset="0"/>
              </a:rPr>
              <a:t> criteria state the two conditions to achieve sustained oscillations. These are given below:</a:t>
            </a:r>
          </a:p>
          <a:p>
            <a:pPr algn="just" fontAlgn="base">
              <a:buNone/>
            </a:pPr>
            <a:r>
              <a:rPr lang="en-US" dirty="0" smtClean="0">
                <a:latin typeface="Times New Roman" pitchFamily="18" charset="0"/>
                <a:cs typeface="Times New Roman" pitchFamily="18" charset="0"/>
              </a:rPr>
              <a:t>1. The open loop gain which we have recently discussed must be slightly more than or equal to 1. This means </a:t>
            </a:r>
            <a:r>
              <a:rPr lang="en-US" dirty="0" err="1" smtClean="0">
                <a:latin typeface="Times New Roman" pitchFamily="18" charset="0"/>
                <a:cs typeface="Times New Roman" pitchFamily="18" charset="0"/>
              </a:rPr>
              <a:t>Aβ</a:t>
            </a:r>
            <a:r>
              <a:rPr lang="en-US" dirty="0" smtClean="0">
                <a:latin typeface="Times New Roman" pitchFamily="18" charset="0"/>
                <a:cs typeface="Times New Roman" pitchFamily="18" charset="0"/>
              </a:rPr>
              <a:t> ≥ 1.</a:t>
            </a:r>
          </a:p>
          <a:p>
            <a:pPr algn="just" fontAlgn="base">
              <a:buNone/>
            </a:pPr>
            <a:r>
              <a:rPr lang="en-US" dirty="0" smtClean="0">
                <a:latin typeface="Times New Roman" pitchFamily="18" charset="0"/>
                <a:cs typeface="Times New Roman" pitchFamily="18" charset="0"/>
              </a:rPr>
              <a:t>2. The overall phase shift of the circuit must be 0. So, that the input and output signal will be in phase with each other.</a:t>
            </a:r>
          </a:p>
          <a:p>
            <a:pPr algn="just" fontAlgn="base">
              <a:buNone/>
            </a:pPr>
            <a:r>
              <a:rPr lang="en-US" dirty="0" smtClean="0">
                <a:latin typeface="Times New Roman" pitchFamily="18" charset="0"/>
                <a:cs typeface="Times New Roman" pitchFamily="18" charset="0"/>
              </a:rPr>
              <a:t>   </a:t>
            </a:r>
          </a:p>
          <a:p>
            <a:pPr algn="just" fontAlgn="base">
              <a:buNone/>
            </a:pPr>
            <a:r>
              <a:rPr lang="en-US" dirty="0" smtClean="0">
                <a:latin typeface="Times New Roman" pitchFamily="18" charset="0"/>
                <a:cs typeface="Times New Roman" pitchFamily="18" charset="0"/>
              </a:rPr>
              <a:t>    These two conditions will provide sustained oscillations at the output of the amplifier. This is termed as </a:t>
            </a:r>
            <a:r>
              <a:rPr lang="en-US" b="1" dirty="0" err="1" smtClean="0">
                <a:latin typeface="Times New Roman" pitchFamily="18" charset="0"/>
                <a:cs typeface="Times New Roman" pitchFamily="18" charset="0"/>
              </a:rPr>
              <a:t>Barkhausen</a:t>
            </a:r>
            <a:r>
              <a:rPr lang="en-US" b="1" dirty="0" smtClean="0">
                <a:latin typeface="Times New Roman" pitchFamily="18" charset="0"/>
                <a:cs typeface="Times New Roman" pitchFamily="18" charset="0"/>
              </a:rPr>
              <a:t> Criteria</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86712"/>
          </a:xfrm>
        </p:spPr>
        <p:txBody>
          <a:bodyPr>
            <a:normAutofit fontScale="90000"/>
          </a:bodyPr>
          <a:lstStyle/>
          <a:p>
            <a:pPr algn="ctr"/>
            <a:r>
              <a:rPr lang="en-US" b="1" dirty="0" smtClean="0">
                <a:latin typeface="Times New Roman" pitchFamily="18" charset="0"/>
                <a:cs typeface="Times New Roman" pitchFamily="18" charset="0"/>
              </a:rPr>
              <a:t>Significance of Oscillatory Circuit</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935480"/>
            <a:ext cx="8382000" cy="4389120"/>
          </a:xfrm>
        </p:spPr>
        <p:txBody>
          <a:bodyPr/>
          <a:lstStyle/>
          <a:p>
            <a:pPr algn="just" fontAlgn="base"/>
            <a:r>
              <a:rPr lang="en-US" dirty="0" smtClean="0">
                <a:latin typeface="Times New Roman" pitchFamily="18" charset="0"/>
                <a:cs typeface="Times New Roman" pitchFamily="18" charset="0"/>
              </a:rPr>
              <a:t>Oscillatory circuit is formed by LC network, RC circuit or quartz crystal etc. In the figure here a tank circuit is represented by the parallel connection of an inductor and capacitor:</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3505200" y="3505200"/>
            <a:ext cx="2547694" cy="286093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410200"/>
          </a:xfrm>
        </p:spPr>
        <p:txBody>
          <a:bodyPr/>
          <a:lstStyle/>
          <a:p>
            <a:pPr algn="just" fontAlgn="base"/>
            <a:r>
              <a:rPr lang="en-US" sz="2800" dirty="0" smtClean="0">
                <a:latin typeface="Times New Roman" pitchFamily="18" charset="0"/>
                <a:cs typeface="Times New Roman" pitchFamily="18" charset="0"/>
              </a:rPr>
              <a:t>In the open switch condition, the operation of the circuit will not proceed. However, once the switch is closed, then the operation of the circuit starts.</a:t>
            </a:r>
          </a:p>
          <a:p>
            <a:pPr algn="just" fontAlgn="base"/>
            <a:r>
              <a:rPr lang="en-US" sz="2800" dirty="0" smtClean="0">
                <a:latin typeface="Times New Roman" pitchFamily="18" charset="0"/>
                <a:cs typeface="Times New Roman" pitchFamily="18" charset="0"/>
              </a:rPr>
              <a:t>When the switch gets closed then the capacitor in the circuit begins discharging. Due to discharging of the charged capacitor, </a:t>
            </a:r>
            <a:r>
              <a:rPr lang="en-US" sz="2800" b="1" dirty="0" smtClean="0">
                <a:latin typeface="Times New Roman" pitchFamily="18" charset="0"/>
                <a:cs typeface="Times New Roman" pitchFamily="18" charset="0"/>
              </a:rPr>
              <a:t>electrons</a:t>
            </a:r>
            <a:r>
              <a:rPr lang="en-US" sz="2800" dirty="0" smtClean="0">
                <a:latin typeface="Times New Roman" pitchFamily="18" charset="0"/>
                <a:cs typeface="Times New Roman" pitchFamily="18" charset="0"/>
              </a:rPr>
              <a:t> start moving through the circuit. The flow of electrons generates </a:t>
            </a:r>
            <a:r>
              <a:rPr lang="en-US" sz="2800" b="1" dirty="0" smtClean="0">
                <a:latin typeface="Times New Roman" pitchFamily="18" charset="0"/>
                <a:cs typeface="Times New Roman" pitchFamily="18" charset="0"/>
              </a:rPr>
              <a:t>current</a:t>
            </a:r>
            <a:r>
              <a:rPr lang="en-US" sz="2800" dirty="0" smtClean="0">
                <a:latin typeface="Times New Roman" pitchFamily="18" charset="0"/>
                <a:cs typeface="Times New Roman" pitchFamily="18" charset="0"/>
              </a:rPr>
              <a:t> in the circuit but in the direction opposite to the movement of electron flow.</a:t>
            </a:r>
          </a:p>
          <a:p>
            <a:endParaRPr lang="en-US" dirty="0"/>
          </a:p>
        </p:txBody>
      </p:sp>
      <p:pic>
        <p:nvPicPr>
          <p:cNvPr id="4" name="Picture 2"/>
          <p:cNvPicPr>
            <a:picLocks noChangeAspect="1" noChangeArrowheads="1"/>
          </p:cNvPicPr>
          <p:nvPr/>
        </p:nvPicPr>
        <p:blipFill>
          <a:blip r:embed="rId2"/>
          <a:srcRect/>
          <a:stretch>
            <a:fillRect/>
          </a:stretch>
        </p:blipFill>
        <p:spPr bwMode="auto">
          <a:xfrm>
            <a:off x="5181599" y="4648200"/>
            <a:ext cx="2142067" cy="1905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5638800"/>
          </a:xfrm>
        </p:spPr>
        <p:txBody>
          <a:bodyPr/>
          <a:lstStyle/>
          <a:p>
            <a:pPr algn="just"/>
            <a:r>
              <a:rPr lang="en-US" dirty="0" smtClean="0">
                <a:latin typeface="Times New Roman" pitchFamily="18" charset="0"/>
                <a:cs typeface="Times New Roman" pitchFamily="18" charset="0"/>
              </a:rPr>
              <a:t>Due to this flow of current through the inductor, </a:t>
            </a:r>
            <a:r>
              <a:rPr lang="en-US" b="1" dirty="0" smtClean="0">
                <a:latin typeface="Times New Roman" pitchFamily="18" charset="0"/>
                <a:cs typeface="Times New Roman" pitchFamily="18" charset="0"/>
              </a:rPr>
              <a:t>flux </a:t>
            </a:r>
            <a:r>
              <a:rPr lang="en-US" dirty="0" smtClean="0">
                <a:latin typeface="Times New Roman" pitchFamily="18" charset="0"/>
                <a:cs typeface="Times New Roman" pitchFamily="18" charset="0"/>
              </a:rPr>
              <a:t>linkage is noticed. This resultantly produces </a:t>
            </a:r>
            <a:r>
              <a:rPr lang="en-US" b="1" dirty="0" smtClean="0">
                <a:latin typeface="Times New Roman" pitchFamily="18" charset="0"/>
                <a:cs typeface="Times New Roman" pitchFamily="18" charset="0"/>
              </a:rPr>
              <a:t>magnetic field</a:t>
            </a:r>
            <a:r>
              <a:rPr lang="en-US" dirty="0" smtClean="0">
                <a:latin typeface="Times New Roman" pitchFamily="18" charset="0"/>
                <a:cs typeface="Times New Roman" pitchFamily="18" charset="0"/>
              </a:rPr>
              <a:t> near inductor. Thereby storing power/energy in the inductor as a magnetic field.  This stored energy in the inductor generates </a:t>
            </a:r>
            <a:r>
              <a:rPr lang="en-US" b="1" dirty="0" err="1" smtClean="0">
                <a:latin typeface="Times New Roman" pitchFamily="18" charset="0"/>
                <a:cs typeface="Times New Roman" pitchFamily="18" charset="0"/>
              </a:rPr>
              <a:t>emf</a:t>
            </a:r>
            <a:r>
              <a:rPr lang="en-US" b="1"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Due to the generated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current will again begin to flow through the circuit. Thus, charges will flow and the </a:t>
            </a:r>
            <a:r>
              <a:rPr lang="en-US" b="1" dirty="0" smtClean="0">
                <a:latin typeface="Times New Roman" pitchFamily="18" charset="0"/>
                <a:cs typeface="Times New Roman" pitchFamily="18" charset="0"/>
              </a:rPr>
              <a:t>capacitor </a:t>
            </a:r>
            <a:r>
              <a:rPr lang="en-US" dirty="0" smtClean="0">
                <a:latin typeface="Times New Roman" pitchFamily="18" charset="0"/>
                <a:cs typeface="Times New Roman" pitchFamily="18" charset="0"/>
              </a:rPr>
              <a:t>will ultimately get charged and holds energy in the form of the electrostatic field.</a:t>
            </a:r>
          </a:p>
          <a:p>
            <a:pPr algn="just"/>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6248400" y="4495800"/>
            <a:ext cx="2142067" cy="1905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5181600"/>
          </a:xfrm>
        </p:spPr>
        <p:txBody>
          <a:bodyPr>
            <a:normAutofit/>
          </a:bodyPr>
          <a:lstStyle/>
          <a:p>
            <a:pPr algn="just" fontAlgn="base"/>
            <a:r>
              <a:rPr lang="en-US" sz="2800" dirty="0" smtClean="0">
                <a:latin typeface="Times New Roman" pitchFamily="18" charset="0"/>
                <a:cs typeface="Times New Roman" pitchFamily="18" charset="0"/>
              </a:rPr>
              <a:t>This alternate charging and discharging of capacitor and inductor will produce </a:t>
            </a:r>
            <a:r>
              <a:rPr lang="en-US" sz="2800" b="1" dirty="0" smtClean="0">
                <a:latin typeface="Times New Roman" pitchFamily="18" charset="0"/>
                <a:cs typeface="Times New Roman" pitchFamily="18" charset="0"/>
              </a:rPr>
              <a:t>continuous oscillations</a:t>
            </a:r>
            <a:r>
              <a:rPr lang="en-US" sz="2800" dirty="0" smtClean="0">
                <a:latin typeface="Times New Roman" pitchFamily="18" charset="0"/>
                <a:cs typeface="Times New Roman" pitchFamily="18" charset="0"/>
              </a:rPr>
              <a:t>.</a:t>
            </a:r>
          </a:p>
          <a:p>
            <a:pPr algn="just" fontAlgn="base"/>
            <a:r>
              <a:rPr lang="en-US" sz="2800" dirty="0" smtClean="0">
                <a:latin typeface="Times New Roman" pitchFamily="18" charset="0"/>
                <a:cs typeface="Times New Roman" pitchFamily="18" charset="0"/>
              </a:rPr>
              <a:t>It is to be noted here that the circuit generates damped oscillations. The figure below shows the waveform in case of damped oscillations:</a:t>
            </a:r>
          </a:p>
          <a:p>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514600" y="1752600"/>
            <a:ext cx="2600325" cy="1825760"/>
          </a:xfrm>
          <a:prstGeom prst="rect">
            <a:avLst/>
          </a:prstGeom>
          <a:noFill/>
          <a:ln w="9525">
            <a:noFill/>
            <a:miter lim="800000"/>
            <a:headEnd/>
            <a:tailEnd/>
          </a:ln>
          <a:effectLst/>
        </p:spPr>
      </p:pic>
      <p:sp>
        <p:nvSpPr>
          <p:cNvPr id="5" name="Rectangle 4"/>
          <p:cNvSpPr/>
          <p:nvPr/>
        </p:nvSpPr>
        <p:spPr>
          <a:xfrm>
            <a:off x="381000" y="685800"/>
            <a:ext cx="8382000" cy="1754326"/>
          </a:xfrm>
          <a:prstGeom prst="rect">
            <a:avLst/>
          </a:prstGeom>
        </p:spPr>
        <p:txBody>
          <a:bodyPr wrap="square">
            <a:spAutoFit/>
          </a:bodyPr>
          <a:lstStyle/>
          <a:p>
            <a:pPr algn="just" fontAlgn="base"/>
            <a:r>
              <a:rPr lang="en-US" sz="2400" dirty="0" smtClean="0">
                <a:latin typeface="Times New Roman" pitchFamily="18" charset="0"/>
                <a:cs typeface="Times New Roman" pitchFamily="18" charset="0"/>
              </a:rPr>
              <a:t>Here, we can see that the amplitude of the sinusoidal oscillations is not equal. This is due to the presence of losses in the inductor and capacitor.</a:t>
            </a:r>
          </a:p>
          <a:p>
            <a:r>
              <a:rPr lang="en-US" dirty="0" smtClean="0"/>
              <a:t/>
            </a:r>
            <a:br>
              <a:rPr lang="en-US" dirty="0" smtClean="0"/>
            </a:br>
            <a:endParaRPr lang="en-US" dirty="0"/>
          </a:p>
        </p:txBody>
      </p:sp>
      <p:sp>
        <p:nvSpPr>
          <p:cNvPr id="6" name="Rectangle 5"/>
          <p:cNvSpPr/>
          <p:nvPr/>
        </p:nvSpPr>
        <p:spPr>
          <a:xfrm>
            <a:off x="1143000" y="3810000"/>
            <a:ext cx="7467600" cy="1323439"/>
          </a:xfrm>
          <a:prstGeom prst="rect">
            <a:avLst/>
          </a:prstGeom>
        </p:spPr>
        <p:txBody>
          <a:bodyPr wrap="square">
            <a:spAutoFit/>
          </a:bodyPr>
          <a:lstStyle/>
          <a:p>
            <a:pPr fontAlgn="base"/>
            <a:r>
              <a:rPr lang="en-US" sz="2200" dirty="0" smtClean="0">
                <a:latin typeface="Times New Roman" pitchFamily="18" charset="0"/>
                <a:cs typeface="Times New Roman" pitchFamily="18" charset="0"/>
              </a:rPr>
              <a:t>The figure below shows the waveform for </a:t>
            </a:r>
            <a:r>
              <a:rPr lang="en-US" sz="2200" dirty="0" err="1" smtClean="0">
                <a:latin typeface="Times New Roman" pitchFamily="18" charset="0"/>
                <a:cs typeface="Times New Roman" pitchFamily="18" charset="0"/>
              </a:rPr>
              <a:t>Undamped</a:t>
            </a:r>
            <a:r>
              <a:rPr lang="en-US" sz="2200" dirty="0" smtClean="0">
                <a:latin typeface="Times New Roman" pitchFamily="18" charset="0"/>
                <a:cs typeface="Times New Roman" pitchFamily="18" charset="0"/>
              </a:rPr>
              <a:t> oscillations:</a:t>
            </a:r>
          </a:p>
          <a:p>
            <a:r>
              <a:rPr lang="en-US" dirty="0" smtClean="0"/>
              <a:t/>
            </a:r>
            <a:br>
              <a:rPr lang="en-US" dirty="0" smtClean="0"/>
            </a:br>
            <a:endParaRPr lang="en-US" dirty="0"/>
          </a:p>
        </p:txBody>
      </p:sp>
      <p:pic>
        <p:nvPicPr>
          <p:cNvPr id="4098" name="Picture 2"/>
          <p:cNvPicPr>
            <a:picLocks noChangeAspect="1" noChangeArrowheads="1"/>
          </p:cNvPicPr>
          <p:nvPr/>
        </p:nvPicPr>
        <p:blipFill>
          <a:blip r:embed="rId3"/>
          <a:srcRect/>
          <a:stretch>
            <a:fillRect/>
          </a:stretch>
        </p:blipFill>
        <p:spPr bwMode="auto">
          <a:xfrm>
            <a:off x="685800" y="4191000"/>
            <a:ext cx="2895600" cy="2266950"/>
          </a:xfrm>
          <a:prstGeom prst="rect">
            <a:avLst/>
          </a:prstGeom>
          <a:noFill/>
          <a:ln w="9525">
            <a:noFill/>
            <a:miter lim="800000"/>
            <a:headEnd/>
            <a:tailEnd/>
          </a:ln>
          <a:effectLst/>
        </p:spPr>
      </p:pic>
      <p:sp>
        <p:nvSpPr>
          <p:cNvPr id="8" name="Rectangle 7"/>
          <p:cNvSpPr/>
          <p:nvPr/>
        </p:nvSpPr>
        <p:spPr>
          <a:xfrm>
            <a:off x="3505200" y="4648200"/>
            <a:ext cx="5181600" cy="1661993"/>
          </a:xfrm>
          <a:prstGeom prst="rect">
            <a:avLst/>
          </a:prstGeom>
        </p:spPr>
        <p:txBody>
          <a:bodyPr wrap="square">
            <a:spAutoFit/>
          </a:bodyPr>
          <a:lstStyle/>
          <a:p>
            <a:pPr algn="just" fontAlgn="base"/>
            <a:r>
              <a:rPr lang="en-US" sz="2200" dirty="0" smtClean="0">
                <a:latin typeface="Times New Roman" pitchFamily="18" charset="0"/>
                <a:cs typeface="Times New Roman" pitchFamily="18" charset="0"/>
              </a:rPr>
              <a:t>Basically, the oscillator is supposed to provide such oscillations but this does not happen exactly.</a:t>
            </a:r>
          </a:p>
          <a:p>
            <a:r>
              <a:rPr lang="en-US" dirty="0" smtClean="0"/>
              <a:t/>
            </a:r>
            <a:br>
              <a:rPr lang="en-US"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2362200"/>
          </a:xfrm>
        </p:spPr>
        <p:txBody>
          <a:bodyPr>
            <a:normAutofit fontScale="90000"/>
          </a:bodyPr>
          <a:lstStyle/>
          <a:p>
            <a:pPr algn="ctr" fontAlgn="base"/>
            <a:r>
              <a:rPr lang="en-US" b="1" dirty="0" smtClean="0">
                <a:latin typeface="Times New Roman" pitchFamily="18" charset="0"/>
                <a:cs typeface="Times New Roman" pitchFamily="18" charset="0"/>
              </a:rPr>
              <a:t>Frequency of the Oscillator circuit</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76400"/>
            <a:ext cx="8610600" cy="4648200"/>
          </a:xfrm>
        </p:spPr>
        <p:txBody>
          <a:bodyPr>
            <a:normAutofit/>
          </a:bodyPr>
          <a:lstStyle/>
          <a:p>
            <a:pPr algn="just" fontAlgn="base"/>
            <a:r>
              <a:rPr lang="en-US" sz="2800" dirty="0" smtClean="0">
                <a:latin typeface="Times New Roman" pitchFamily="18" charset="0"/>
                <a:cs typeface="Times New Roman" pitchFamily="18" charset="0"/>
              </a:rPr>
              <a:t>It is also called as Resonant frequency. It is basically defined as the frequency of oscillations. Usually, the particular frequency at which the oscillator is set initially is not maintained over the entire cycle of oscillations.</a:t>
            </a:r>
          </a:p>
          <a:p>
            <a:pPr algn="just">
              <a:buNone/>
            </a:pPr>
            <a:r>
              <a:rPr lang="en-US" sz="2800" dirty="0" smtClean="0">
                <a:latin typeface="Times New Roman" pitchFamily="18" charset="0"/>
                <a:cs typeface="Times New Roman" pitchFamily="18" charset="0"/>
              </a:rPr>
              <a:t> </a:t>
            </a:r>
          </a:p>
          <a:p>
            <a:pPr algn="just" fontAlgn="base"/>
            <a:r>
              <a:rPr lang="en-US" sz="2800" dirty="0" smtClean="0">
                <a:latin typeface="Times New Roman" pitchFamily="18" charset="0"/>
                <a:cs typeface="Times New Roman" pitchFamily="18" charset="0"/>
              </a:rPr>
              <a:t>This is so because, these resistor, inductor and capacitor show variation with the increase in circuit temperature.</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943600"/>
          </a:xfrm>
        </p:spPr>
        <p:txBody>
          <a:bodyPr>
            <a:noAutofit/>
          </a:bodyPr>
          <a:lstStyle/>
          <a:p>
            <a:pPr marL="274320" indent="-274320" algn="ctr" eaLnBrk="1" fontAlgn="auto" hangingPunct="1">
              <a:spcAft>
                <a:spcPts val="0"/>
              </a:spcAft>
              <a:buClr>
                <a:schemeClr val="accent3"/>
              </a:buClr>
              <a:buFont typeface="Wingdings 2"/>
              <a:buNone/>
              <a:defRPr/>
            </a:pPr>
            <a:r>
              <a:rPr lang="en-US" sz="4000" b="1" dirty="0" smtClean="0">
                <a:effectLst>
                  <a:outerShdw blurRad="38100" dist="38100" dir="2700000" algn="tl">
                    <a:srgbClr val="000000">
                      <a:alpha val="43137"/>
                    </a:srgbClr>
                  </a:outerShdw>
                </a:effectLst>
                <a:cs typeface="Times New Roman" pitchFamily="18" charset="0"/>
              </a:rPr>
              <a:t>Vision of the Department</a:t>
            </a:r>
          </a:p>
          <a:p>
            <a:pPr marL="274320" indent="-274320" algn="ctr" eaLnBrk="1" fontAlgn="auto" hangingPunct="1">
              <a:spcAft>
                <a:spcPts val="0"/>
              </a:spcAft>
              <a:buClr>
                <a:schemeClr val="accent3"/>
              </a:buClr>
              <a:buFont typeface="Wingdings 2"/>
              <a:buNone/>
              <a:defRPr/>
            </a:pPr>
            <a:endParaRPr lang="en-US" sz="1200" dirty="0" smtClean="0">
              <a:cs typeface="Times New Roman" pitchFamily="18" charset="0"/>
            </a:endParaRPr>
          </a:p>
          <a:p>
            <a:pPr marL="274320" indent="-274320" algn="just" eaLnBrk="1" fontAlgn="auto" hangingPunct="1">
              <a:spcAft>
                <a:spcPts val="0"/>
              </a:spcAft>
              <a:buClr>
                <a:srgbClr val="FF0000"/>
              </a:buClr>
              <a:buSzPct val="100000"/>
              <a:buFont typeface="Wingdings" pitchFamily="2" charset="2"/>
              <a:buChar char="Ø"/>
              <a:defRPr/>
            </a:pPr>
            <a:r>
              <a:rPr lang="en-US" sz="2000" dirty="0" smtClean="0">
                <a:cs typeface="Times New Roman" pitchFamily="18" charset="0"/>
              </a:rPr>
              <a:t>To contribute to the society through excellence in scientific and technical education, teaching and research aptitude in Electronics and Communication Engineering to meet the needs of Global Industry.</a:t>
            </a:r>
          </a:p>
          <a:p>
            <a:pPr marL="274320" indent="-274320" algn="ctr" eaLnBrk="1" fontAlgn="auto" hangingPunct="1">
              <a:spcAft>
                <a:spcPts val="0"/>
              </a:spcAft>
              <a:buClr>
                <a:schemeClr val="accent3"/>
              </a:buClr>
              <a:buFont typeface="Wingdings 2"/>
              <a:buNone/>
              <a:defRPr/>
            </a:pPr>
            <a:r>
              <a:rPr lang="en-US" sz="4000" b="1" dirty="0" smtClean="0">
                <a:effectLst>
                  <a:outerShdw blurRad="38100" dist="38100" dir="2700000" algn="tl">
                    <a:srgbClr val="000000">
                      <a:alpha val="43137"/>
                    </a:srgbClr>
                  </a:outerShdw>
                </a:effectLst>
                <a:cs typeface="Times New Roman" pitchFamily="18" charset="0"/>
              </a:rPr>
              <a:t>Mission of the Department</a:t>
            </a:r>
          </a:p>
          <a:p>
            <a:pPr marL="274320" indent="-274320" algn="ctr" eaLnBrk="1" fontAlgn="auto" hangingPunct="1">
              <a:spcAft>
                <a:spcPts val="0"/>
              </a:spcAft>
              <a:buClr>
                <a:schemeClr val="accent3"/>
              </a:buClr>
              <a:buFont typeface="Wingdings 2"/>
              <a:buNone/>
              <a:defRPr/>
            </a:pPr>
            <a:endParaRPr lang="en-US" sz="1200" dirty="0" smtClean="0">
              <a:cs typeface="Times New Roman" pitchFamily="18" charset="0"/>
            </a:endParaRP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M1: </a:t>
            </a:r>
            <a:r>
              <a:rPr lang="en-US" sz="2000" dirty="0" smtClean="0">
                <a:cs typeface="Times New Roman" pitchFamily="18" charset="0"/>
              </a:rPr>
              <a:t>To equip the students with strong foundation of basic sciences and domain knowledge of ECE, so that they are able to creatively their knowledge to the solution of problems arising in their career path.</a:t>
            </a: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M2: </a:t>
            </a:r>
            <a:r>
              <a:rPr lang="en-US" sz="2000" dirty="0" smtClean="0">
                <a:cs typeface="Times New Roman" pitchFamily="18" charset="0"/>
              </a:rPr>
              <a:t>To induce the habit of lifelong learning to continuously enhance overall performance.</a:t>
            </a: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M3: </a:t>
            </a:r>
            <a:r>
              <a:rPr lang="en-US" sz="2000" dirty="0" smtClean="0">
                <a:cs typeface="Times New Roman" pitchFamily="18" charset="0"/>
              </a:rPr>
              <a:t>Students are able to communicate their ideas clearly and concisely so that they can work in team as well as an individual.</a:t>
            </a:r>
          </a:p>
          <a:p>
            <a:pPr marL="274320" indent="-274320" algn="just" eaLnBrk="1" fontAlgn="auto" hangingPunct="1">
              <a:spcAft>
                <a:spcPts val="0"/>
              </a:spcAft>
              <a:buClr>
                <a:srgbClr val="FF0000"/>
              </a:buClr>
              <a:buSzPct val="100000"/>
              <a:buFont typeface="Wingdings" pitchFamily="2" charset="2"/>
              <a:buChar char="Ø"/>
              <a:defRPr/>
            </a:pPr>
            <a:r>
              <a:rPr lang="en-US" sz="2000" b="1" dirty="0" smtClean="0">
                <a:cs typeface="Times New Roman" pitchFamily="18" charset="0"/>
              </a:rPr>
              <a:t>M4:</a:t>
            </a:r>
            <a:r>
              <a:rPr lang="en-US" sz="2000" dirty="0" smtClean="0">
                <a:cs typeface="Times New Roman" pitchFamily="18" charset="0"/>
              </a:rPr>
              <a:t> To make the students responsive towards the ethical, social, environmental and in economic context for the society.</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10600" cy="5791200"/>
          </a:xfrm>
        </p:spPr>
        <p:txBody>
          <a:bodyPr/>
          <a:lstStyle/>
          <a:p>
            <a:pPr algn="just"/>
            <a:r>
              <a:rPr lang="en-US" dirty="0" smtClean="0">
                <a:latin typeface="Times New Roman" pitchFamily="18" charset="0"/>
                <a:cs typeface="Times New Roman" pitchFamily="18" charset="0"/>
              </a:rPr>
              <a:t>Therefore, there exists a formula for the resonant frequency of oscillator:</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2286000" y="990600"/>
            <a:ext cx="4267200" cy="4533900"/>
          </a:xfrm>
          <a:prstGeom prst="rect">
            <a:avLst/>
          </a:prstGeom>
          <a:noFill/>
          <a:ln w="9525">
            <a:noFill/>
            <a:miter lim="800000"/>
            <a:headEnd/>
            <a:tailEnd/>
          </a:ln>
          <a:effectLst/>
        </p:spPr>
      </p:pic>
      <p:sp>
        <p:nvSpPr>
          <p:cNvPr id="5" name="Rectangle 4"/>
          <p:cNvSpPr/>
          <p:nvPr/>
        </p:nvSpPr>
        <p:spPr>
          <a:xfrm>
            <a:off x="228600" y="5791200"/>
            <a:ext cx="5638800" cy="707886"/>
          </a:xfrm>
          <a:prstGeom prst="rect">
            <a:avLst/>
          </a:prstGeom>
        </p:spPr>
        <p:txBody>
          <a:bodyPr wrap="square">
            <a:spAutoFit/>
          </a:bodyPr>
          <a:lstStyle/>
          <a:p>
            <a:r>
              <a:rPr lang="en-US" sz="2000" dirty="0" smtClean="0">
                <a:latin typeface="Times New Roman" pitchFamily="18" charset="0"/>
                <a:cs typeface="Times New Roman" pitchFamily="18" charset="0"/>
              </a:rPr>
              <a:t>The expression for the resonant frequency of a tuned LC circuit</a:t>
            </a:r>
            <a:endParaRPr lang="en-US" sz="20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srcRect/>
          <a:stretch>
            <a:fillRect/>
          </a:stretch>
        </p:blipFill>
        <p:spPr bwMode="auto">
          <a:xfrm>
            <a:off x="6324600" y="5638800"/>
            <a:ext cx="2537637" cy="1219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Autofit/>
          </a:bodyPr>
          <a:lstStyle/>
          <a:p>
            <a:pPr algn="ctr" fontAlgn="base"/>
            <a:r>
              <a:rPr lang="en-US" sz="4400" b="1" dirty="0" smtClean="0">
                <a:latin typeface="Times New Roman" pitchFamily="18" charset="0"/>
                <a:cs typeface="Times New Roman" pitchFamily="18" charset="0"/>
              </a:rPr>
              <a:t>Advantages of Oscillator</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447800"/>
            <a:ext cx="8305800" cy="4876800"/>
          </a:xfrm>
        </p:spPr>
        <p:txBody>
          <a:bodyPr>
            <a:normAutofit/>
          </a:bodyPr>
          <a:lstStyle/>
          <a:p>
            <a:pPr algn="just" fontAlgn="base"/>
            <a:r>
              <a:rPr lang="en-US" sz="2800" dirty="0" smtClean="0">
                <a:latin typeface="Times New Roman" pitchFamily="18" charset="0"/>
                <a:cs typeface="Times New Roman" pitchFamily="18" charset="0"/>
              </a:rPr>
              <a:t>An oscillator is </a:t>
            </a:r>
            <a:r>
              <a:rPr lang="en-US" sz="2800" b="1" dirty="0" smtClean="0">
                <a:latin typeface="Times New Roman" pitchFamily="18" charset="0"/>
                <a:cs typeface="Times New Roman" pitchFamily="18" charset="0"/>
              </a:rPr>
              <a:t>durable equipment</a:t>
            </a:r>
            <a:r>
              <a:rPr lang="en-US" sz="2800" dirty="0" smtClean="0">
                <a:latin typeface="Times New Roman" pitchFamily="18" charset="0"/>
                <a:cs typeface="Times New Roman" pitchFamily="18" charset="0"/>
              </a:rPr>
              <a:t>. As it does not rotate and hence there are chances of fewer damages to get introduced.</a:t>
            </a:r>
          </a:p>
          <a:p>
            <a:pPr algn="just" fontAlgn="base"/>
            <a:r>
              <a:rPr lang="en-US" sz="2800" dirty="0" smtClean="0">
                <a:latin typeface="Times New Roman" pitchFamily="18" charset="0"/>
                <a:cs typeface="Times New Roman" pitchFamily="18" charset="0"/>
              </a:rPr>
              <a:t>The oscillating frequency is easily adjustable.</a:t>
            </a:r>
          </a:p>
          <a:p>
            <a:pPr algn="just" fontAlgn="base"/>
            <a:r>
              <a:rPr lang="en-US" sz="2800" dirty="0" smtClean="0">
                <a:latin typeface="Times New Roman" pitchFamily="18" charset="0"/>
                <a:cs typeface="Times New Roman" pitchFamily="18" charset="0"/>
              </a:rPr>
              <a:t>The frequency of oscillation exhibits stable behaviour.</a:t>
            </a:r>
          </a:p>
          <a:p>
            <a:pPr algn="just" fontAlgn="base"/>
            <a:r>
              <a:rPr lang="en-US" sz="2800" dirty="0" smtClean="0">
                <a:latin typeface="Times New Roman" pitchFamily="18" charset="0"/>
                <a:cs typeface="Times New Roman" pitchFamily="18" charset="0"/>
              </a:rPr>
              <a:t>It is </a:t>
            </a:r>
            <a:r>
              <a:rPr lang="en-US" sz="2800" b="1" dirty="0" smtClean="0">
                <a:latin typeface="Times New Roman" pitchFamily="18" charset="0"/>
                <a:cs typeface="Times New Roman" pitchFamily="18" charset="0"/>
              </a:rPr>
              <a:t>less noisy</a:t>
            </a:r>
            <a:r>
              <a:rPr lang="en-US" sz="2800" dirty="0" smtClean="0">
                <a:latin typeface="Times New Roman" pitchFamily="18" charset="0"/>
                <a:cs typeface="Times New Roman" pitchFamily="18" charset="0"/>
              </a:rPr>
              <a:t>.</a:t>
            </a:r>
          </a:p>
          <a:p>
            <a:pPr algn="just" fontAlgn="base"/>
            <a:r>
              <a:rPr lang="en-US" sz="2800" dirty="0" smtClean="0">
                <a:latin typeface="Times New Roman" pitchFamily="18" charset="0"/>
                <a:cs typeface="Times New Roman" pitchFamily="18" charset="0"/>
              </a:rPr>
              <a:t>It is a highly efficient device.</a:t>
            </a:r>
          </a:p>
          <a:p>
            <a:pPr algn="just"/>
            <a:endParaRPr lang="en-US" sz="2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39112"/>
          </a:xfrm>
        </p:spPr>
        <p:txBody>
          <a:bodyPr>
            <a:noAutofit/>
          </a:bodyPr>
          <a:lstStyle/>
          <a:p>
            <a:pPr algn="ctr" fontAlgn="base"/>
            <a:r>
              <a:rPr lang="en-US" sz="4200" b="1" dirty="0" smtClean="0">
                <a:latin typeface="Times New Roman" pitchFamily="18" charset="0"/>
                <a:cs typeface="Times New Roman" pitchFamily="18" charset="0"/>
              </a:rPr>
              <a:t>Applications of Oscillator</a:t>
            </a:r>
            <a:br>
              <a:rPr lang="en-US" sz="4200" b="1" dirty="0" smtClean="0">
                <a:latin typeface="Times New Roman" pitchFamily="18" charset="0"/>
                <a:cs typeface="Times New Roman" pitchFamily="18" charset="0"/>
              </a:rPr>
            </a:br>
            <a:r>
              <a:rPr lang="en-US" sz="4200" b="1" dirty="0" smtClean="0">
                <a:latin typeface="Times New Roman" pitchFamily="18" charset="0"/>
                <a:cs typeface="Times New Roman" pitchFamily="18" charset="0"/>
              </a:rPr>
              <a:t/>
            </a:r>
            <a:br>
              <a:rPr lang="en-US" sz="4200" b="1" dirty="0" smtClean="0">
                <a:latin typeface="Times New Roman" pitchFamily="18" charset="0"/>
                <a:cs typeface="Times New Roman" pitchFamily="18" charset="0"/>
              </a:rPr>
            </a:b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4191000"/>
          </a:xfrm>
        </p:spPr>
        <p:txBody>
          <a:bodyPr/>
          <a:lstStyle/>
          <a:p>
            <a:pPr algn="just" fontAlgn="base"/>
            <a:r>
              <a:rPr lang="en-US" sz="2800" dirty="0" smtClean="0">
                <a:latin typeface="Times New Roman" pitchFamily="18" charset="0"/>
                <a:cs typeface="Times New Roman" pitchFamily="18" charset="0"/>
              </a:rPr>
              <a:t>Oscillators are widely used in numerous circuits like in amplitude and frequency modulating circuits, in </a:t>
            </a:r>
            <a:r>
              <a:rPr lang="en-US" sz="2800" b="1" dirty="0" smtClean="0">
                <a:latin typeface="Times New Roman" pitchFamily="18" charset="0"/>
                <a:cs typeface="Times New Roman" pitchFamily="18" charset="0"/>
              </a:rPr>
              <a:t>super heterodyne receivers </a:t>
            </a:r>
            <a:r>
              <a:rPr lang="en-US" sz="2800" dirty="0" smtClean="0">
                <a:latin typeface="Times New Roman" pitchFamily="18" charset="0"/>
                <a:cs typeface="Times New Roman" pitchFamily="18" charset="0"/>
              </a:rPr>
              <a:t>etc. These are used to produce </a:t>
            </a:r>
            <a:r>
              <a:rPr lang="en-US" sz="2800" b="1" dirty="0" smtClean="0">
                <a:latin typeface="Times New Roman" pitchFamily="18" charset="0"/>
                <a:cs typeface="Times New Roman" pitchFamily="18" charset="0"/>
              </a:rPr>
              <a:t>clock signals.</a:t>
            </a:r>
          </a:p>
          <a:p>
            <a:pPr>
              <a:buNone/>
            </a:pPr>
            <a:r>
              <a:rPr lang="en-US" dirty="0" smtClean="0"/>
              <a:t/>
            </a:r>
            <a:br>
              <a:rPr lang="en-US" dirty="0" smtClean="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8031"/>
            <a:ext cx="9143999" cy="689603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676400" y="0"/>
            <a:ext cx="6019799" cy="64008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9520"/>
            <a:ext cx="9144000" cy="683848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3600" b="1" dirty="0" smtClean="0">
                <a:latin typeface="Times New Roman" pitchFamily="18" charset="0"/>
                <a:cs typeface="Times New Roman" pitchFamily="18" charset="0"/>
              </a:rPr>
              <a:t>Course Outcomes</a:t>
            </a:r>
            <a:endParaRPr lang="en-US" sz="3600" b="1" dirty="0">
              <a:latin typeface="Times New Roman" pitchFamily="18" charset="0"/>
              <a:cs typeface="Times New Roman" pitchFamily="18" charset="0"/>
            </a:endParaRPr>
          </a:p>
        </p:txBody>
      </p:sp>
      <p:sp>
        <p:nvSpPr>
          <p:cNvPr id="2049" name="Rectangle 1"/>
          <p:cNvSpPr>
            <a:spLocks noChangeArrowheads="1"/>
          </p:cNvSpPr>
          <p:nvPr/>
        </p:nvSpPr>
        <p:spPr bwMode="auto">
          <a:xfrm>
            <a:off x="457200" y="1905000"/>
            <a:ext cx="81534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Understand the characteristics of diodes and transistors.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Design and analyze various rectifiers and amplifiers circuits.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Design sinusoidal and non-sinusoidal oscillators.</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Understanding the functioning of OP-AMP and design OP-AMP based circuits.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Understanding the designing of ADCs and DACs. </a:t>
            </a: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44958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4876800" y="4336806"/>
            <a:ext cx="3818965" cy="2311644"/>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44000" cy="44196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4800600" y="4114800"/>
            <a:ext cx="3962400" cy="2743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81000" y="152400"/>
            <a:ext cx="8305800" cy="450056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21166"/>
            <a:ext cx="9144000" cy="6879166"/>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25091"/>
            <a:ext cx="9144000" cy="6832909"/>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b="1" smtClean="0">
                <a:solidFill>
                  <a:schemeClr val="tx1"/>
                </a:solidFill>
                <a:cs typeface="Times New Roman" pitchFamily="18" charset="0"/>
              </a:rPr>
              <a:t>Disclaimer</a:t>
            </a:r>
          </a:p>
        </p:txBody>
      </p:sp>
      <p:sp>
        <p:nvSpPr>
          <p:cNvPr id="18435" name="Content Placeholder 2"/>
          <p:cNvSpPr>
            <a:spLocks noGrp="1"/>
          </p:cNvSpPr>
          <p:nvPr>
            <p:ph idx="1"/>
          </p:nvPr>
        </p:nvSpPr>
        <p:spPr>
          <a:xfrm>
            <a:off x="457200" y="2590800"/>
            <a:ext cx="8229600" cy="3733800"/>
          </a:xfrm>
        </p:spPr>
        <p:txBody>
          <a:bodyPr/>
          <a:lstStyle/>
          <a:p>
            <a:pPr algn="just" eaLnBrk="1" hangingPunct="1">
              <a:buFont typeface="Wingdings 2" pitchFamily="18" charset="2"/>
              <a:buNone/>
            </a:pPr>
            <a:r>
              <a:rPr lang="en-US" smtClean="0">
                <a:cs typeface="Times New Roman" pitchFamily="18" charset="0"/>
              </a:rPr>
              <a:t>   The contents used in this presentation are taken from the text books mentioned in the references. I do not hold any copyrights for the contents. It has been prepared to use in the class lectures, not for commercial purpose.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81000" y="685800"/>
            <a:ext cx="8229600" cy="46482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0"/>
            <a:ext cx="9144000" cy="6553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https://www.youtube.com/watch?v=VKtEzKcg6_s </a:t>
            </a:r>
          </a:p>
          <a:p>
            <a:r>
              <a:rPr lang="en-US" dirty="0" smtClean="0">
                <a:hlinkClick r:id="rId2"/>
              </a:rPr>
              <a:t>https://www.apogeeweb.net/article/147.html</a:t>
            </a:r>
          </a:p>
          <a:p>
            <a:r>
              <a:rPr lang="en-US" dirty="0" smtClean="0">
                <a:hlinkClick r:id="rId2"/>
              </a:rPr>
              <a:t>https://www.instructables.com/How-to-Make-a-Signal-Generator-Learn-to-Generate-E/</a:t>
            </a:r>
            <a:endParaRPr lang="en-US" dirty="0" smtClean="0"/>
          </a:p>
          <a:p>
            <a:r>
              <a:rPr lang="en-US" dirty="0" smtClean="0">
                <a:hlinkClick r:id="rId3"/>
              </a:rPr>
              <a:t>https://www.instructables.com/Function-Generator/</a:t>
            </a:r>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4400" b="1" dirty="0" smtClean="0">
                <a:latin typeface="Times New Roman" pitchFamily="18" charset="0"/>
                <a:cs typeface="Times New Roman" pitchFamily="18" charset="0"/>
              </a:rPr>
              <a:t>Current Mirror</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763000" cy="5334000"/>
          </a:xfrm>
        </p:spPr>
        <p:txBody>
          <a:bodyPr>
            <a:normAutofit fontScale="92500" lnSpcReduction="10000"/>
          </a:bodyPr>
          <a:lstStyle/>
          <a:p>
            <a:pPr algn="just"/>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Current Mirror</a:t>
            </a:r>
            <a:r>
              <a:rPr lang="en-US" sz="2800" dirty="0" smtClean="0">
                <a:latin typeface="Times New Roman" pitchFamily="18" charset="0"/>
                <a:cs typeface="Times New Roman" pitchFamily="18" charset="0"/>
              </a:rPr>
              <a:t> is a widely popular technique for monolithic IC design.</a:t>
            </a:r>
          </a:p>
          <a:p>
            <a:pPr algn="just"/>
            <a:r>
              <a:rPr lang="en-US" sz="2800" dirty="0" smtClean="0">
                <a:latin typeface="Times New Roman" pitchFamily="18" charset="0"/>
                <a:cs typeface="Times New Roman" pitchFamily="18" charset="0"/>
              </a:rPr>
              <a:t> In this technique, the circuit is designed in such a way that it copies the current through one active device to another active device with current control feature.</a:t>
            </a:r>
          </a:p>
          <a:p>
            <a:pPr algn="just"/>
            <a:r>
              <a:rPr lang="en-US" sz="2800" dirty="0" smtClean="0">
                <a:latin typeface="Times New Roman" pitchFamily="18" charset="0"/>
                <a:cs typeface="Times New Roman" pitchFamily="18" charset="0"/>
              </a:rPr>
              <a:t> In this, the current is flowing through one device can be copied into another device but in inverting form. </a:t>
            </a:r>
          </a:p>
          <a:p>
            <a:pPr algn="just"/>
            <a:r>
              <a:rPr lang="en-US" sz="2800" dirty="0" smtClean="0">
                <a:latin typeface="Times New Roman" pitchFamily="18" charset="0"/>
                <a:cs typeface="Times New Roman" pitchFamily="18" charset="0"/>
              </a:rPr>
              <a:t>If the current of the first device is changed, the mirrored current output of the other device will also change. So by controlling the current in one device, the current in another device can also be controlled.</a:t>
            </a:r>
          </a:p>
          <a:p>
            <a:pPr algn="just"/>
            <a:r>
              <a:rPr lang="en-US" sz="2800" dirty="0" smtClean="0">
                <a:latin typeface="Times New Roman" pitchFamily="18" charset="0"/>
                <a:cs typeface="Times New Roman" pitchFamily="18" charset="0"/>
              </a:rPr>
              <a:t> Thus the current mirror circuit is often referred to a </a:t>
            </a:r>
            <a:r>
              <a:rPr lang="en-US" sz="2800" b="1" dirty="0" smtClean="0">
                <a:latin typeface="Times New Roman" pitchFamily="18" charset="0"/>
                <a:cs typeface="Times New Roman" pitchFamily="18" charset="0"/>
              </a:rPr>
              <a:t>Current Controlled Current Source or CCCS</a:t>
            </a:r>
            <a:r>
              <a:rPr lang="en-US" sz="2800" dirty="0" smtClean="0">
                <a:latin typeface="Times New Roman" pitchFamily="18" charset="0"/>
                <a:cs typeface="Times New Roman" pitchFamily="18" charset="0"/>
              </a:rPr>
              <a:t>.</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Autofit/>
          </a:bodyPr>
          <a:lstStyle/>
          <a:p>
            <a:pPr algn="ctr"/>
            <a:r>
              <a:rPr lang="en-US" sz="3400" b="1" dirty="0" smtClean="0">
                <a:latin typeface="Times New Roman" pitchFamily="18" charset="0"/>
                <a:cs typeface="Times New Roman" pitchFamily="18" charset="0"/>
              </a:rPr>
              <a:t>Characteristic and Dependency of Current Mirror Circuit</a:t>
            </a:r>
            <a:br>
              <a:rPr lang="en-US" sz="3400" b="1" dirty="0" smtClean="0">
                <a:latin typeface="Times New Roman" pitchFamily="18" charset="0"/>
                <a:cs typeface="Times New Roman" pitchFamily="18" charset="0"/>
              </a:rPr>
            </a:br>
            <a:r>
              <a:rPr lang="en-US" sz="3400" b="1" dirty="0" smtClean="0">
                <a:latin typeface="Times New Roman" pitchFamily="18" charset="0"/>
                <a:cs typeface="Times New Roman" pitchFamily="18" charset="0"/>
              </a:rPr>
              <a:t/>
            </a:r>
            <a:br>
              <a:rPr lang="en-US" sz="3400" b="1" dirty="0" smtClean="0">
                <a:latin typeface="Times New Roman" pitchFamily="18" charset="0"/>
                <a:cs typeface="Times New Roman" pitchFamily="18" charset="0"/>
              </a:rPr>
            </a:br>
            <a:endParaRPr lang="en-US" sz="34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686800" cy="5486400"/>
          </a:xfrm>
        </p:spPr>
        <p:txBody>
          <a:bodyPr>
            <a:normAutofit fontScale="92500" lnSpcReduction="20000"/>
          </a:bodyPr>
          <a:lstStyle/>
          <a:p>
            <a:pPr algn="just"/>
            <a:r>
              <a:rPr lang="en-US" dirty="0" smtClean="0">
                <a:latin typeface="Times New Roman" pitchFamily="18" charset="0"/>
                <a:cs typeface="Times New Roman" pitchFamily="18" charset="0"/>
              </a:rPr>
              <a:t>A current mirror circuit has lots of primary and secondary dependencies and that is the main concern to characterize current mirror circuit.</a:t>
            </a:r>
          </a:p>
          <a:p>
            <a:pPr algn="just"/>
            <a:r>
              <a:rPr lang="en-US" dirty="0" smtClean="0">
                <a:latin typeface="Times New Roman" pitchFamily="18" charset="0"/>
                <a:cs typeface="Times New Roman" pitchFamily="18" charset="0"/>
              </a:rPr>
              <a:t>A proper current mirror circuit can be characterized using three specifications.</a:t>
            </a:r>
          </a:p>
          <a:p>
            <a:pPr algn="just">
              <a:buNone/>
            </a:pPr>
            <a:r>
              <a:rPr lang="en-US" b="1" dirty="0" smtClean="0">
                <a:latin typeface="Times New Roman" pitchFamily="18" charset="0"/>
                <a:cs typeface="Times New Roman" pitchFamily="18" charset="0"/>
              </a:rPr>
              <a:t>1. Current Transfer Ratio</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current mirror circuit, mirror or copy the input current of one active device to the other active devices output. An ideal current mirror circuit is an ideal current amplifier with the inverting configuration that can reverse the current direction. Therefore, for an ideal current amplifier, the current transfer ratio is an important parameter.</a:t>
            </a:r>
          </a:p>
          <a:p>
            <a:pPr algn="just">
              <a:buNone/>
            </a:pPr>
            <a:r>
              <a:rPr lang="en-US" b="1" dirty="0" smtClean="0">
                <a:latin typeface="Times New Roman" pitchFamily="18" charset="0"/>
                <a:cs typeface="Times New Roman" pitchFamily="18" charset="0"/>
              </a:rPr>
              <a:t>2. AC output resistance</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Resistance has a voltage-current relationship as per the ohms law. Thus, AC output resistance plays a major role in the stability of output current with respect to voltage changes.</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181600"/>
          </a:xfrm>
        </p:spPr>
        <p:txBody>
          <a:bodyPr/>
          <a:lstStyle/>
          <a:p>
            <a:pPr algn="just">
              <a:buNone/>
            </a:pPr>
            <a:r>
              <a:rPr lang="en-US" b="1" dirty="0" smtClean="0">
                <a:latin typeface="Times New Roman" pitchFamily="18" charset="0"/>
                <a:cs typeface="Times New Roman" pitchFamily="18" charset="0"/>
              </a:rPr>
              <a:t>3. Voltage drop</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proper working mirror circuit has a low voltage drop across the output. A voltage range in which a Current Mirror Circuit can work is called </a:t>
            </a:r>
            <a:r>
              <a:rPr lang="en-US" b="1" dirty="0" smtClean="0">
                <a:latin typeface="Times New Roman" pitchFamily="18" charset="0"/>
                <a:cs typeface="Times New Roman" pitchFamily="18" charset="0"/>
              </a:rPr>
              <a:t>compliance range</a:t>
            </a:r>
            <a:r>
              <a:rPr lang="en-US" dirty="0" smtClean="0">
                <a:latin typeface="Times New Roman" pitchFamily="18" charset="0"/>
                <a:cs typeface="Times New Roman" pitchFamily="18" charset="0"/>
              </a:rPr>
              <a:t>, and the minimum to maximum supported voltage in this compliances range is called as </a:t>
            </a:r>
            <a:r>
              <a:rPr lang="en-US" b="1" dirty="0" smtClean="0">
                <a:latin typeface="Times New Roman" pitchFamily="18" charset="0"/>
                <a:cs typeface="Times New Roman" pitchFamily="18" charset="0"/>
              </a:rPr>
              <a:t>compliance voltage</a:t>
            </a:r>
            <a:r>
              <a:rPr lang="en-US" dirty="0" smtClean="0">
                <a:latin typeface="Times New Roman" pitchFamily="18" charset="0"/>
                <a:cs typeface="Times New Roman" pitchFamily="18" charset="0"/>
              </a:rPr>
              <a:t>. A minimum voltage is required to keep the transistor in active mode, so the minimum voltage depends on the transistor specifications.</a:t>
            </a:r>
          </a:p>
          <a:p>
            <a:pPr algn="just"/>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64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Autofit/>
          </a:bodyPr>
          <a:lstStyle/>
          <a:p>
            <a:pPr algn="ctr"/>
            <a:r>
              <a:rPr lang="en-US" sz="4000" b="1" dirty="0" smtClean="0">
                <a:latin typeface="Times New Roman" pitchFamily="18" charset="0"/>
                <a:cs typeface="Times New Roman" pitchFamily="18" charset="0"/>
              </a:rPr>
              <a:t>Limitations in Real Current Mirror Circuits</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76400"/>
            <a:ext cx="8686800" cy="4648200"/>
          </a:xfrm>
        </p:spPr>
        <p:txBody>
          <a:bodyPr/>
          <a:lstStyle/>
          <a:p>
            <a:pPr algn="just"/>
            <a:r>
              <a:rPr lang="en-US" dirty="0" smtClean="0">
                <a:latin typeface="Times New Roman" pitchFamily="18" charset="0"/>
                <a:cs typeface="Times New Roman" pitchFamily="18" charset="0"/>
              </a:rPr>
              <a:t>The ideal circuit and the real circuit, these two are completely different. In the real world, there is nothing called perfect or ideal. However, before understanding the limitations of current mirror circuits with respect of real-world applications, one needs to understand the voltage and current source and their ideal and actual behaviors.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638800"/>
          </a:xfrm>
        </p:spPr>
        <p:txBody>
          <a:bodyPr>
            <a:normAutofit lnSpcReduction="10000"/>
          </a:bodyPr>
          <a:lstStyle/>
          <a:p>
            <a:pPr algn="just"/>
            <a:r>
              <a:rPr lang="en-US" dirty="0" smtClean="0">
                <a:latin typeface="Times New Roman" pitchFamily="18" charset="0"/>
                <a:cs typeface="Times New Roman" pitchFamily="18" charset="0"/>
              </a:rPr>
              <a:t>A voltage source is a device which is capable to provide fixed and stable voltage to the load. </a:t>
            </a:r>
          </a:p>
          <a:p>
            <a:pPr algn="just"/>
            <a:r>
              <a:rPr lang="en-US" dirty="0" smtClean="0">
                <a:latin typeface="Times New Roman" pitchFamily="18" charset="0"/>
                <a:cs typeface="Times New Roman" pitchFamily="18" charset="0"/>
              </a:rPr>
              <a:t>In ideal terminology, the voltage source will provide a fixed voltage constantly without being dependent on the load current. Therefore, we can connect any load resistance across the ideal voltage source and get a stable and fixed voltage every time. </a:t>
            </a:r>
          </a:p>
          <a:p>
            <a:pPr algn="just"/>
            <a:r>
              <a:rPr lang="en-US" dirty="0" smtClean="0">
                <a:latin typeface="Times New Roman" pitchFamily="18" charset="0"/>
                <a:cs typeface="Times New Roman" pitchFamily="18" charset="0"/>
              </a:rPr>
              <a:t>This is not the case in real-world voltage source. In the real world, voltage sources like batteries, power supplies etc could not provide unlimited or infinite current to the loads.</a:t>
            </a:r>
          </a:p>
          <a:p>
            <a:pPr algn="just"/>
            <a:r>
              <a:rPr lang="en-US" dirty="0" smtClean="0">
                <a:latin typeface="Times New Roman" pitchFamily="18" charset="0"/>
                <a:cs typeface="Times New Roman" pitchFamily="18" charset="0"/>
              </a:rPr>
              <a:t>Same as like the ideal voltage source, irrespective of the terminal voltage the current source can deliver or accept currents. But in the real world, the voltage also affects the constant current delivery process.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410200"/>
          </a:xfrm>
        </p:spPr>
        <p:txBody>
          <a:bodyPr>
            <a:normAutofit/>
          </a:bodyPr>
          <a:lstStyle/>
          <a:p>
            <a:pPr algn="just"/>
            <a:r>
              <a:rPr lang="en-US" dirty="0" smtClean="0">
                <a:latin typeface="Times New Roman" pitchFamily="18" charset="0"/>
                <a:cs typeface="Times New Roman" pitchFamily="18" charset="0"/>
              </a:rPr>
              <a:t>In the case of current mirror circuits, the voltage and current sources are ideal.</a:t>
            </a:r>
          </a:p>
          <a:p>
            <a:pPr algn="just"/>
            <a:r>
              <a:rPr lang="en-US" dirty="0" smtClean="0">
                <a:latin typeface="Times New Roman" pitchFamily="18" charset="0"/>
                <a:cs typeface="Times New Roman" pitchFamily="18" charset="0"/>
              </a:rPr>
              <a:t> But in a </a:t>
            </a:r>
            <a:r>
              <a:rPr lang="en-US" b="1" dirty="0" smtClean="0">
                <a:latin typeface="Times New Roman" pitchFamily="18" charset="0"/>
                <a:cs typeface="Times New Roman" pitchFamily="18" charset="0"/>
              </a:rPr>
              <a:t>real scenario they have noises, tolerance, ripples thus the output voltage varies</a:t>
            </a:r>
            <a:r>
              <a:rPr lang="en-US" dirty="0" smtClean="0">
                <a:latin typeface="Times New Roman" pitchFamily="18" charset="0"/>
                <a:cs typeface="Times New Roman" pitchFamily="18" charset="0"/>
              </a:rPr>
              <a:t>. This all affects the current mirror output.</a:t>
            </a:r>
          </a:p>
          <a:p>
            <a:pPr algn="just"/>
            <a:r>
              <a:rPr lang="en-US" dirty="0" smtClean="0">
                <a:latin typeface="Times New Roman" pitchFamily="18" charset="0"/>
                <a:cs typeface="Times New Roman" pitchFamily="18" charset="0"/>
              </a:rPr>
              <a:t>Not only this, but theoretically in ideal current mirror circuits, the </a:t>
            </a:r>
            <a:r>
              <a:rPr lang="en-US" b="1" dirty="0" smtClean="0">
                <a:latin typeface="Times New Roman" pitchFamily="18" charset="0"/>
                <a:cs typeface="Times New Roman" pitchFamily="18" charset="0"/>
              </a:rPr>
              <a:t>AC impedance is accepted as infinite</a:t>
            </a:r>
            <a:r>
              <a:rPr lang="en-US" dirty="0" smtClean="0">
                <a:latin typeface="Times New Roman" pitchFamily="18" charset="0"/>
                <a:cs typeface="Times New Roman" pitchFamily="18" charset="0"/>
              </a:rPr>
              <a:t>, but this is not the case in real world scenario. </a:t>
            </a:r>
          </a:p>
          <a:p>
            <a:pPr algn="just"/>
            <a:r>
              <a:rPr lang="en-US" dirty="0" smtClean="0">
                <a:latin typeface="Times New Roman" pitchFamily="18" charset="0"/>
                <a:cs typeface="Times New Roman" pitchFamily="18" charset="0"/>
              </a:rPr>
              <a:t>The current mirror circuit in the </a:t>
            </a:r>
            <a:r>
              <a:rPr lang="en-US" b="1" dirty="0" smtClean="0">
                <a:latin typeface="Times New Roman" pitchFamily="18" charset="0"/>
                <a:cs typeface="Times New Roman" pitchFamily="18" charset="0"/>
              </a:rPr>
              <a:t>practical</a:t>
            </a:r>
            <a:r>
              <a:rPr lang="en-US" dirty="0" smtClean="0">
                <a:latin typeface="Times New Roman" pitchFamily="18" charset="0"/>
                <a:cs typeface="Times New Roman" pitchFamily="18" charset="0"/>
              </a:rPr>
              <a:t> world has </a:t>
            </a:r>
            <a:r>
              <a:rPr lang="en-US" b="1" dirty="0" smtClean="0">
                <a:latin typeface="Times New Roman" pitchFamily="18" charset="0"/>
                <a:cs typeface="Times New Roman" pitchFamily="18" charset="0"/>
              </a:rPr>
              <a:t>finite impedance</a:t>
            </a:r>
            <a:r>
              <a:rPr lang="en-US" dirty="0" smtClean="0">
                <a:latin typeface="Times New Roman" pitchFamily="18" charset="0"/>
                <a:cs typeface="Times New Roman" pitchFamily="18" charset="0"/>
              </a:rPr>
              <a:t> which affects the current delivery process. Also the circuit implementation creates parasitic capacitance which results in frequency limitation.</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4000" cy="3581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133600" y="3581400"/>
            <a:ext cx="4940929" cy="32766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43434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200400" y="4331381"/>
            <a:ext cx="3810000" cy="2526619"/>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762000" y="381000"/>
            <a:ext cx="7813563" cy="59436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4532" y="0"/>
            <a:ext cx="9208531" cy="6858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lstStyle/>
          <a:p>
            <a:pPr algn="ctr"/>
            <a:r>
              <a:rPr lang="en-US" dirty="0" smtClean="0">
                <a:latin typeface="Times New Roman" pitchFamily="18" charset="0"/>
                <a:cs typeface="Times New Roman" pitchFamily="18" charset="0"/>
              </a:rPr>
              <a:t>Differential Amplifiers</a:t>
            </a: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800600"/>
          </a:xfrm>
        </p:spPr>
        <p:txBody>
          <a:bodyPr/>
          <a:lstStyle/>
          <a:p>
            <a:pPr algn="just"/>
            <a:r>
              <a:rPr lang="en-US" b="1" dirty="0" smtClean="0">
                <a:latin typeface="Times New Roman" pitchFamily="18" charset="0"/>
                <a:cs typeface="Times New Roman" pitchFamily="18" charset="0"/>
              </a:rPr>
              <a:t>Definition</a:t>
            </a:r>
            <a:r>
              <a:rPr lang="en-US" dirty="0" smtClean="0">
                <a:latin typeface="Times New Roman" pitchFamily="18" charset="0"/>
                <a:cs typeface="Times New Roman" pitchFamily="18" charset="0"/>
              </a:rPr>
              <a:t>: Differential Amplifier is a device that is used to </a:t>
            </a:r>
            <a:r>
              <a:rPr lang="en-US" b="1" dirty="0" smtClean="0">
                <a:latin typeface="Times New Roman" pitchFamily="18" charset="0"/>
                <a:cs typeface="Times New Roman" pitchFamily="18" charset="0"/>
              </a:rPr>
              <a:t>amplify</a:t>
            </a:r>
            <a:r>
              <a:rPr lang="en-US"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difference in voltage</a:t>
            </a:r>
            <a:r>
              <a:rPr lang="en-US" dirty="0" smtClean="0">
                <a:latin typeface="Times New Roman" pitchFamily="18" charset="0"/>
                <a:cs typeface="Times New Roman" pitchFamily="18" charset="0"/>
              </a:rPr>
              <a:t> of the two input signals. Differential Amplifier is an important building block in integrated circuits of analog system.</a:t>
            </a:r>
          </a:p>
          <a:p>
            <a:pPr algn="just"/>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typically forms</a:t>
            </a:r>
            <a:r>
              <a:rPr lang="en-US" b="1" dirty="0" smtClean="0">
                <a:latin typeface="Times New Roman" pitchFamily="18" charset="0"/>
                <a:cs typeface="Times New Roman" pitchFamily="18" charset="0"/>
              </a:rPr>
              <a:t> input stages</a:t>
            </a:r>
            <a:r>
              <a:rPr lang="en-US" dirty="0" smtClean="0">
                <a:latin typeface="Times New Roman" pitchFamily="18" charset="0"/>
                <a:cs typeface="Times New Roman" pitchFamily="18" charset="0"/>
              </a:rPr>
              <a:t> of </a:t>
            </a:r>
            <a:r>
              <a:rPr lang="en-US" b="1" dirty="0" smtClean="0">
                <a:latin typeface="Times New Roman" pitchFamily="18" charset="0"/>
                <a:cs typeface="Times New Roman" pitchFamily="18" charset="0"/>
              </a:rPr>
              <a:t>operational amplifiers</a:t>
            </a:r>
            <a:r>
              <a:rPr lang="en-US" dirty="0" smtClean="0">
                <a:latin typeface="Times New Roman" pitchFamily="18" charset="0"/>
                <a:cs typeface="Times New Roman" pitchFamily="18" charset="0"/>
              </a:rPr>
              <a:t>. In simple words, we can say It is a device that amplifies the difference of 2 input signals.</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4800600"/>
          </a:xfrm>
          <a:prstGeom prst="rect">
            <a:avLst/>
          </a:prstGeom>
          <a:noFill/>
          <a:ln w="9525">
            <a:noFill/>
            <a:miter lim="800000"/>
            <a:headEnd/>
            <a:tailEnd/>
          </a:ln>
          <a:effectLst/>
        </p:spPr>
      </p:pic>
      <p:sp>
        <p:nvSpPr>
          <p:cNvPr id="3" name="Rectangle 2"/>
          <p:cNvSpPr/>
          <p:nvPr/>
        </p:nvSpPr>
        <p:spPr>
          <a:xfrm>
            <a:off x="0" y="5029200"/>
            <a:ext cx="6172200" cy="1631216"/>
          </a:xfrm>
          <a:prstGeom prst="rect">
            <a:avLst/>
          </a:prstGeom>
        </p:spPr>
        <p:txBody>
          <a:bodyPr wrap="square">
            <a:spAutoFit/>
          </a:bodyPr>
          <a:lstStyle/>
          <a:p>
            <a:pPr algn="just"/>
            <a:r>
              <a:rPr lang="en-US" sz="2000" dirty="0" smtClean="0">
                <a:latin typeface="Times New Roman" pitchFamily="18" charset="0"/>
                <a:cs typeface="Times New Roman" pitchFamily="18" charset="0"/>
              </a:rPr>
              <a:t>Where</a:t>
            </a:r>
          </a:p>
          <a:p>
            <a:pPr algn="just"/>
            <a:r>
              <a:rPr lang="en-US" sz="2000" dirty="0" smtClean="0">
                <a:latin typeface="Times New Roman" pitchFamily="18" charset="0"/>
                <a:cs typeface="Times New Roman" pitchFamily="18" charset="0"/>
              </a:rPr>
              <a:t>V</a:t>
            </a:r>
            <a:r>
              <a:rPr lang="en-US" sz="2000"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is the output voltage</a:t>
            </a:r>
          </a:p>
          <a:p>
            <a:pPr algn="just"/>
            <a:r>
              <a:rPr lang="en-US" sz="2000" dirty="0" smtClean="0">
                <a:latin typeface="Times New Roman" pitchFamily="18" charset="0"/>
                <a:cs typeface="Times New Roman" pitchFamily="18" charset="0"/>
              </a:rPr>
              <a:t>V</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and V</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are the input voltages</a:t>
            </a:r>
          </a:p>
          <a:p>
            <a:pPr algn="just"/>
            <a:r>
              <a:rPr lang="en-US" sz="2000" dirty="0" smtClean="0">
                <a:latin typeface="Times New Roman" pitchFamily="18" charset="0"/>
                <a:cs typeface="Times New Roman" pitchFamily="18" charset="0"/>
              </a:rPr>
              <a:t>A</a:t>
            </a:r>
            <a:r>
              <a:rPr lang="en-US" sz="2000" baseline="-25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is the gain of the amplifier (i.e. the differential amplifier gain)</a:t>
            </a:r>
            <a:endParaRPr 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Text Books</a:t>
            </a:r>
            <a:endParaRPr lang="en-US" sz="4800" b="1" dirty="0"/>
          </a:p>
        </p:txBody>
      </p:sp>
      <p:graphicFrame>
        <p:nvGraphicFramePr>
          <p:cNvPr id="4" name="Content Placeholder 3"/>
          <p:cNvGraphicFramePr>
            <a:graphicFrameLocks noGrp="1"/>
          </p:cNvGraphicFramePr>
          <p:nvPr>
            <p:ph idx="1"/>
          </p:nvPr>
        </p:nvGraphicFramePr>
        <p:xfrm>
          <a:off x="838200" y="2286000"/>
          <a:ext cx="7848600" cy="3124200"/>
        </p:xfrm>
        <a:graphic>
          <a:graphicData uri="http://schemas.openxmlformats.org/drawingml/2006/table">
            <a:tbl>
              <a:tblPr/>
              <a:tblGrid>
                <a:gridCol w="1542073"/>
                <a:gridCol w="570312"/>
                <a:gridCol w="5736215"/>
              </a:tblGrid>
              <a:tr h="3124200">
                <a:tc>
                  <a:txBody>
                    <a:bodyPr/>
                    <a:lstStyle/>
                    <a:p>
                      <a:pPr marL="0" marR="0">
                        <a:lnSpc>
                          <a:spcPct val="115000"/>
                        </a:lnSpc>
                        <a:spcBef>
                          <a:spcPts val="0"/>
                        </a:spcBef>
                        <a:spcAft>
                          <a:spcPts val="0"/>
                        </a:spcAft>
                      </a:pPr>
                      <a:r>
                        <a:rPr lang="en-IN" sz="1100" b="1" dirty="0">
                          <a:latin typeface="Times New Roman"/>
                          <a:ea typeface="Times New Roman"/>
                          <a:cs typeface="Mangal"/>
                        </a:rPr>
                        <a:t>Text Books:</a:t>
                      </a:r>
                      <a:r>
                        <a:rPr lang="en-IN" sz="1100" dirty="0">
                          <a:latin typeface="Times New Roman"/>
                          <a:ea typeface="Times New Roman"/>
                          <a:cs typeface="Mangal"/>
                        </a:rPr>
                        <a:t> </a:t>
                      </a:r>
                      <a:endParaRPr lang="en-US" sz="110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endParaRPr lang="en-US" sz="1100" dirty="0">
                        <a:latin typeface="Calibri"/>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15000"/>
                        </a:lnSpc>
                        <a:spcBef>
                          <a:spcPts val="0"/>
                        </a:spcBef>
                        <a:spcAft>
                          <a:spcPts val="0"/>
                        </a:spcAft>
                      </a:pPr>
                      <a:r>
                        <a:rPr lang="en-IN" sz="1100" b="1" dirty="0">
                          <a:latin typeface="Times New Roman"/>
                          <a:ea typeface="Times New Roman"/>
                          <a:cs typeface="Mangal"/>
                        </a:rPr>
                        <a:t>T1:</a:t>
                      </a:r>
                      <a:r>
                        <a:rPr lang="en-IN" sz="1100" dirty="0">
                          <a:latin typeface="Times New Roman"/>
                          <a:ea typeface="Times New Roman"/>
                          <a:cs typeface="Mangal"/>
                        </a:rPr>
                        <a:t> </a:t>
                      </a:r>
                      <a:r>
                        <a:rPr lang="en-IN" sz="1100" dirty="0">
                          <a:solidFill>
                            <a:srgbClr val="000000"/>
                          </a:solidFill>
                          <a:latin typeface="Times New Roman"/>
                          <a:ea typeface="Times New Roman"/>
                          <a:cs typeface="Mangal"/>
                        </a:rPr>
                        <a:t>A.S. </a:t>
                      </a:r>
                      <a:r>
                        <a:rPr lang="en-IN" sz="1100" dirty="0" err="1">
                          <a:solidFill>
                            <a:srgbClr val="000000"/>
                          </a:solidFill>
                          <a:latin typeface="Times New Roman"/>
                          <a:ea typeface="Times New Roman"/>
                          <a:cs typeface="Mangal"/>
                        </a:rPr>
                        <a:t>Sedra</a:t>
                      </a:r>
                      <a:r>
                        <a:rPr lang="en-IN" sz="1100" dirty="0">
                          <a:solidFill>
                            <a:srgbClr val="000000"/>
                          </a:solidFill>
                          <a:latin typeface="Times New Roman"/>
                          <a:ea typeface="Times New Roman"/>
                          <a:cs typeface="Mangal"/>
                        </a:rPr>
                        <a:t> and K.C. Smith, Microelectronic Circuits, 5</a:t>
                      </a:r>
                      <a:r>
                        <a:rPr lang="en-IN" sz="1100" baseline="30000" dirty="0">
                          <a:solidFill>
                            <a:srgbClr val="000000"/>
                          </a:solidFill>
                          <a:latin typeface="Times New Roman"/>
                          <a:ea typeface="Times New Roman"/>
                          <a:cs typeface="Mangal"/>
                        </a:rPr>
                        <a:t>th</a:t>
                      </a:r>
                      <a:r>
                        <a:rPr lang="en-IN" sz="1100" dirty="0">
                          <a:solidFill>
                            <a:srgbClr val="000000"/>
                          </a:solidFill>
                          <a:latin typeface="Times New Roman"/>
                          <a:ea typeface="Times New Roman"/>
                          <a:cs typeface="Mangal"/>
                        </a:rPr>
                        <a:t> Edition, Oxford University Press</a:t>
                      </a:r>
                      <a:endParaRPr lang="en-US" sz="1100" dirty="0">
                        <a:latin typeface="Calibri"/>
                        <a:ea typeface="Times New Roman"/>
                        <a:cs typeface="Mangal"/>
                      </a:endParaRPr>
                    </a:p>
                    <a:p>
                      <a:pPr marL="0" marR="0" algn="just">
                        <a:lnSpc>
                          <a:spcPct val="115000"/>
                        </a:lnSpc>
                        <a:spcBef>
                          <a:spcPts val="0"/>
                        </a:spcBef>
                        <a:spcAft>
                          <a:spcPts val="0"/>
                        </a:spcAft>
                      </a:pPr>
                      <a:r>
                        <a:rPr lang="en-IN" sz="1100" b="1" dirty="0">
                          <a:solidFill>
                            <a:srgbClr val="000000"/>
                          </a:solidFill>
                          <a:latin typeface="Times New Roman"/>
                          <a:ea typeface="Times New Roman"/>
                          <a:cs typeface="Mangal"/>
                        </a:rPr>
                        <a:t>T2</a:t>
                      </a:r>
                      <a:r>
                        <a:rPr lang="en-IN" sz="1100" dirty="0">
                          <a:solidFill>
                            <a:srgbClr val="000000"/>
                          </a:solidFill>
                          <a:latin typeface="Times New Roman"/>
                          <a:ea typeface="Times New Roman"/>
                          <a:cs typeface="Mangal"/>
                        </a:rPr>
                        <a:t>: R.L. </a:t>
                      </a:r>
                      <a:r>
                        <a:rPr lang="en-IN" sz="1100" dirty="0" err="1">
                          <a:solidFill>
                            <a:srgbClr val="000000"/>
                          </a:solidFill>
                          <a:latin typeface="Times New Roman"/>
                          <a:ea typeface="Times New Roman"/>
                          <a:cs typeface="Mangal"/>
                        </a:rPr>
                        <a:t>Boylestad</a:t>
                      </a:r>
                      <a:r>
                        <a:rPr lang="en-IN" sz="1100" dirty="0">
                          <a:solidFill>
                            <a:srgbClr val="000000"/>
                          </a:solidFill>
                          <a:latin typeface="Times New Roman"/>
                          <a:ea typeface="Times New Roman"/>
                          <a:cs typeface="Mangal"/>
                        </a:rPr>
                        <a:t> and L. </a:t>
                      </a:r>
                      <a:r>
                        <a:rPr lang="en-IN" sz="1100" dirty="0" err="1">
                          <a:solidFill>
                            <a:srgbClr val="000000"/>
                          </a:solidFill>
                          <a:latin typeface="Times New Roman"/>
                          <a:ea typeface="Times New Roman"/>
                          <a:cs typeface="Mangal"/>
                        </a:rPr>
                        <a:t>Nashelsky</a:t>
                      </a:r>
                      <a:r>
                        <a:rPr lang="en-IN" sz="1100" dirty="0">
                          <a:solidFill>
                            <a:srgbClr val="000000"/>
                          </a:solidFill>
                          <a:latin typeface="Times New Roman"/>
                          <a:ea typeface="Times New Roman"/>
                          <a:cs typeface="Mangal"/>
                        </a:rPr>
                        <a:t>, Electronic Devices and Circuit Theory, 9</a:t>
                      </a:r>
                      <a:r>
                        <a:rPr lang="en-IN" sz="1100" baseline="30000" dirty="0">
                          <a:solidFill>
                            <a:srgbClr val="000000"/>
                          </a:solidFill>
                          <a:latin typeface="Times New Roman"/>
                          <a:ea typeface="Times New Roman"/>
                          <a:cs typeface="Mangal"/>
                        </a:rPr>
                        <a:t>th</a:t>
                      </a:r>
                      <a:r>
                        <a:rPr lang="en-IN" sz="1100" dirty="0">
                          <a:solidFill>
                            <a:srgbClr val="000000"/>
                          </a:solidFill>
                          <a:latin typeface="Times New Roman"/>
                          <a:ea typeface="Times New Roman"/>
                          <a:cs typeface="Mangal"/>
                        </a:rPr>
                        <a:t> Edition, Prentice Hall of India.</a:t>
                      </a:r>
                      <a:endParaRPr lang="en-US" sz="1100" dirty="0">
                        <a:latin typeface="Calibri"/>
                        <a:ea typeface="Times New Roman"/>
                        <a:cs typeface="Mangal"/>
                      </a:endParaRPr>
                    </a:p>
                    <a:p>
                      <a:pPr marL="0" marR="0" algn="just">
                        <a:lnSpc>
                          <a:spcPct val="115000"/>
                        </a:lnSpc>
                        <a:spcBef>
                          <a:spcPts val="0"/>
                        </a:spcBef>
                        <a:spcAft>
                          <a:spcPts val="0"/>
                        </a:spcAft>
                      </a:pPr>
                      <a:r>
                        <a:rPr lang="en-IN" sz="1100" b="1" dirty="0">
                          <a:solidFill>
                            <a:srgbClr val="000000"/>
                          </a:solidFill>
                          <a:latin typeface="Times New Roman"/>
                          <a:ea typeface="Times New Roman"/>
                          <a:cs typeface="Mangal"/>
                        </a:rPr>
                        <a:t>T3</a:t>
                      </a:r>
                      <a:r>
                        <a:rPr lang="en-IN" sz="1100" dirty="0">
                          <a:solidFill>
                            <a:srgbClr val="000000"/>
                          </a:solidFill>
                          <a:latin typeface="Times New Roman"/>
                          <a:ea typeface="Times New Roman"/>
                          <a:cs typeface="Mangal"/>
                        </a:rPr>
                        <a:t>: J. </a:t>
                      </a:r>
                      <a:r>
                        <a:rPr lang="en-IN" sz="1100" dirty="0" err="1">
                          <a:solidFill>
                            <a:srgbClr val="000000"/>
                          </a:solidFill>
                          <a:latin typeface="Times New Roman"/>
                          <a:ea typeface="Times New Roman"/>
                          <a:cs typeface="Mangal"/>
                        </a:rPr>
                        <a:t>Millman</a:t>
                      </a:r>
                      <a:r>
                        <a:rPr lang="en-IN" sz="1100" dirty="0">
                          <a:solidFill>
                            <a:srgbClr val="000000"/>
                          </a:solidFill>
                          <a:latin typeface="Times New Roman"/>
                          <a:ea typeface="Times New Roman"/>
                          <a:cs typeface="Mangal"/>
                        </a:rPr>
                        <a:t> and C.C. </a:t>
                      </a:r>
                      <a:r>
                        <a:rPr lang="en-IN" sz="1100" dirty="0" err="1">
                          <a:solidFill>
                            <a:srgbClr val="000000"/>
                          </a:solidFill>
                          <a:latin typeface="Times New Roman"/>
                          <a:ea typeface="Times New Roman"/>
                          <a:cs typeface="Mangal"/>
                        </a:rPr>
                        <a:t>Halkias</a:t>
                      </a:r>
                      <a:r>
                        <a:rPr lang="en-IN" sz="1100" dirty="0">
                          <a:solidFill>
                            <a:srgbClr val="000000"/>
                          </a:solidFill>
                          <a:latin typeface="Times New Roman"/>
                          <a:ea typeface="Times New Roman"/>
                          <a:cs typeface="Mangal"/>
                        </a:rPr>
                        <a:t>, </a:t>
                      </a:r>
                      <a:r>
                        <a:rPr lang="en-IN" sz="1100" dirty="0" err="1">
                          <a:solidFill>
                            <a:srgbClr val="000000"/>
                          </a:solidFill>
                          <a:latin typeface="Times New Roman"/>
                          <a:ea typeface="Times New Roman"/>
                          <a:cs typeface="Mangal"/>
                        </a:rPr>
                        <a:t>Inegrated</a:t>
                      </a:r>
                      <a:r>
                        <a:rPr lang="en-IN" sz="1100" dirty="0">
                          <a:solidFill>
                            <a:srgbClr val="000000"/>
                          </a:solidFill>
                          <a:latin typeface="Times New Roman"/>
                          <a:ea typeface="Times New Roman"/>
                          <a:cs typeface="Mangal"/>
                        </a:rPr>
                        <a:t> Electronics: </a:t>
                      </a:r>
                      <a:r>
                        <a:rPr lang="en-IN" sz="1100" dirty="0" err="1">
                          <a:solidFill>
                            <a:srgbClr val="000000"/>
                          </a:solidFill>
                          <a:latin typeface="Times New Roman"/>
                          <a:ea typeface="Times New Roman"/>
                          <a:cs typeface="Mangal"/>
                        </a:rPr>
                        <a:t>Analog</a:t>
                      </a:r>
                      <a:r>
                        <a:rPr lang="en-IN" sz="1100" dirty="0">
                          <a:solidFill>
                            <a:srgbClr val="000000"/>
                          </a:solidFill>
                          <a:latin typeface="Times New Roman"/>
                          <a:ea typeface="Times New Roman"/>
                          <a:cs typeface="Mangal"/>
                        </a:rPr>
                        <a:t> and Digital </a:t>
                      </a:r>
                      <a:r>
                        <a:rPr lang="en-IN" sz="1100" dirty="0" err="1">
                          <a:solidFill>
                            <a:srgbClr val="000000"/>
                          </a:solidFill>
                          <a:latin typeface="Times New Roman"/>
                          <a:ea typeface="Times New Roman"/>
                          <a:cs typeface="Mangal"/>
                        </a:rPr>
                        <a:t>Circuts</a:t>
                      </a:r>
                      <a:r>
                        <a:rPr lang="en-IN" sz="1100" dirty="0">
                          <a:solidFill>
                            <a:srgbClr val="000000"/>
                          </a:solidFill>
                          <a:latin typeface="Times New Roman"/>
                          <a:ea typeface="Times New Roman"/>
                          <a:cs typeface="Mangal"/>
                        </a:rPr>
                        <a:t> and Systems</a:t>
                      </a:r>
                      <a:endParaRPr lang="en-US" sz="1100" dirty="0">
                        <a:latin typeface="Calibri"/>
                        <a:ea typeface="Times New Roman"/>
                        <a:cs typeface="Mangal"/>
                      </a:endParaRPr>
                    </a:p>
                    <a:p>
                      <a:pPr marL="0" marR="0" algn="just">
                        <a:lnSpc>
                          <a:spcPct val="115000"/>
                        </a:lnSpc>
                        <a:spcBef>
                          <a:spcPts val="0"/>
                        </a:spcBef>
                        <a:spcAft>
                          <a:spcPts val="0"/>
                        </a:spcAft>
                      </a:pPr>
                      <a:r>
                        <a:rPr lang="en-IN" sz="1100" b="1" dirty="0">
                          <a:solidFill>
                            <a:srgbClr val="000000"/>
                          </a:solidFill>
                          <a:latin typeface="Times New Roman"/>
                          <a:ea typeface="Times New Roman"/>
                          <a:cs typeface="Mangal"/>
                        </a:rPr>
                        <a:t>T4</a:t>
                      </a:r>
                      <a:r>
                        <a:rPr lang="en-IN" sz="1100" dirty="0">
                          <a:solidFill>
                            <a:srgbClr val="000000"/>
                          </a:solidFill>
                          <a:latin typeface="Times New Roman"/>
                          <a:ea typeface="Times New Roman"/>
                          <a:cs typeface="Mangal"/>
                        </a:rPr>
                        <a:t>: R.A. </a:t>
                      </a:r>
                      <a:r>
                        <a:rPr lang="en-IN" sz="1100" dirty="0" err="1">
                          <a:solidFill>
                            <a:srgbClr val="000000"/>
                          </a:solidFill>
                          <a:latin typeface="Times New Roman"/>
                          <a:ea typeface="Times New Roman"/>
                          <a:cs typeface="Mangal"/>
                        </a:rPr>
                        <a:t>Gayakwad</a:t>
                      </a:r>
                      <a:r>
                        <a:rPr lang="en-IN" sz="1100" dirty="0">
                          <a:solidFill>
                            <a:srgbClr val="000000"/>
                          </a:solidFill>
                          <a:latin typeface="Times New Roman"/>
                          <a:ea typeface="Times New Roman"/>
                          <a:cs typeface="Mangal"/>
                        </a:rPr>
                        <a:t>, Op- amps and Linear Integrated Circuits, 4</a:t>
                      </a:r>
                      <a:r>
                        <a:rPr lang="en-IN" sz="1100" baseline="30000" dirty="0">
                          <a:solidFill>
                            <a:srgbClr val="000000"/>
                          </a:solidFill>
                          <a:latin typeface="Times New Roman"/>
                          <a:ea typeface="Times New Roman"/>
                          <a:cs typeface="Mangal"/>
                        </a:rPr>
                        <a:t>th</a:t>
                      </a:r>
                      <a:r>
                        <a:rPr lang="en-IN" sz="1100" dirty="0">
                          <a:solidFill>
                            <a:srgbClr val="000000"/>
                          </a:solidFill>
                          <a:latin typeface="Times New Roman"/>
                          <a:ea typeface="Times New Roman"/>
                          <a:cs typeface="Mangal"/>
                        </a:rPr>
                        <a:t> Edition, Pearson.</a:t>
                      </a:r>
                      <a:endParaRPr lang="en-US" sz="1100" dirty="0">
                        <a:latin typeface="Calibri"/>
                        <a:ea typeface="Times New Roman"/>
                        <a:cs typeface="Mang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19800"/>
          </a:xfrm>
        </p:spPr>
        <p:txBody>
          <a:bodyPr>
            <a:normAutofit/>
          </a:bodyPr>
          <a:lstStyle/>
          <a:p>
            <a:pPr algn="just"/>
            <a:r>
              <a:rPr lang="en-US" dirty="0" smtClean="0">
                <a:latin typeface="Times New Roman" pitchFamily="18" charset="0"/>
                <a:cs typeface="Times New Roman" pitchFamily="18" charset="0"/>
              </a:rPr>
              <a:t>Here, the voltage difference present at the inverting and non-inverting terminal gets amplified and thus an amplified output is received. Because of input configuration, all op-amps are considered to be differential amplifiers.</a:t>
            </a:r>
          </a:p>
          <a:p>
            <a:pPr algn="just"/>
            <a:r>
              <a:rPr lang="en-US" dirty="0" smtClean="0">
                <a:latin typeface="Times New Roman" pitchFamily="18" charset="0"/>
                <a:cs typeface="Times New Roman" pitchFamily="18" charset="0"/>
              </a:rPr>
              <a:t>When two inputs are applied at the two terminals the </a:t>
            </a:r>
            <a:r>
              <a:rPr lang="en-US" b="1" dirty="0" smtClean="0">
                <a:latin typeface="Times New Roman" pitchFamily="18" charset="0"/>
                <a:cs typeface="Times New Roman" pitchFamily="18" charset="0"/>
              </a:rPr>
              <a:t>voltage difference</a:t>
            </a:r>
            <a:r>
              <a:rPr lang="en-US" dirty="0" smtClean="0">
                <a:latin typeface="Times New Roman" pitchFamily="18" charset="0"/>
                <a:cs typeface="Times New Roman" pitchFamily="18" charset="0"/>
              </a:rPr>
              <a:t> produced resultantly will be</a:t>
            </a:r>
            <a:r>
              <a:rPr lang="en-US" b="1" dirty="0" smtClean="0">
                <a:latin typeface="Times New Roman" pitchFamily="18" charset="0"/>
                <a:cs typeface="Times New Roman" pitchFamily="18" charset="0"/>
              </a:rPr>
              <a:t> proportional</a:t>
            </a:r>
            <a:r>
              <a:rPr lang="en-US" dirty="0" smtClean="0">
                <a:latin typeface="Times New Roman" pitchFamily="18" charset="0"/>
                <a:cs typeface="Times New Roman" pitchFamily="18" charset="0"/>
              </a:rPr>
              <a:t> to the </a:t>
            </a:r>
            <a:r>
              <a:rPr lang="en-US" b="1" dirty="0" smtClean="0">
                <a:latin typeface="Times New Roman" pitchFamily="18" charset="0"/>
                <a:cs typeface="Times New Roman" pitchFamily="18" charset="0"/>
              </a:rPr>
              <a:t>difference</a:t>
            </a:r>
            <a:r>
              <a:rPr lang="en-US" dirty="0" smtClean="0">
                <a:latin typeface="Times New Roman" pitchFamily="18" charset="0"/>
                <a:cs typeface="Times New Roman" pitchFamily="18" charset="0"/>
              </a:rPr>
              <a:t> of the two </a:t>
            </a:r>
            <a:r>
              <a:rPr lang="en-US" b="1" dirty="0" smtClean="0">
                <a:latin typeface="Times New Roman" pitchFamily="18" charset="0"/>
                <a:cs typeface="Times New Roman" pitchFamily="18" charset="0"/>
              </a:rPr>
              <a:t>applied input signals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Differential amplifier behaves as </a:t>
            </a:r>
            <a:r>
              <a:rPr lang="en-US" b="1" dirty="0" err="1" smtClean="0">
                <a:latin typeface="Times New Roman" pitchFamily="18" charset="0"/>
                <a:cs typeface="Times New Roman" pitchFamily="18" charset="0"/>
              </a:rPr>
              <a:t>subtractor</a:t>
            </a:r>
            <a:r>
              <a:rPr lang="en-US" b="1" dirty="0" smtClean="0">
                <a:latin typeface="Times New Roman" pitchFamily="18" charset="0"/>
                <a:cs typeface="Times New Roman" pitchFamily="18" charset="0"/>
              </a:rPr>
              <a:t> circuit</a:t>
            </a:r>
            <a:r>
              <a:rPr lang="en-US" dirty="0" smtClean="0">
                <a:latin typeface="Times New Roman" pitchFamily="18" charset="0"/>
                <a:cs typeface="Times New Roman" pitchFamily="18" charset="0"/>
              </a:rPr>
              <a:t>, that basically subtracts the two input signal. </a:t>
            </a:r>
          </a:p>
          <a:p>
            <a:pPr algn="just"/>
            <a:r>
              <a:rPr lang="en-US" dirty="0" smtClean="0">
                <a:latin typeface="Times New Roman" pitchFamily="18" charset="0"/>
                <a:cs typeface="Times New Roman" pitchFamily="18" charset="0"/>
              </a:rPr>
              <a:t>The differential amplifier can be constructed by making use of </a:t>
            </a:r>
            <a:r>
              <a:rPr lang="en-US" b="1" dirty="0" smtClean="0">
                <a:latin typeface="Times New Roman" pitchFamily="18" charset="0"/>
                <a:cs typeface="Times New Roman" pitchFamily="18" charset="0"/>
              </a:rPr>
              <a:t>BJTs and FETs</a:t>
            </a:r>
            <a:r>
              <a:rPr lang="en-US" dirty="0" smtClean="0">
                <a:latin typeface="Times New Roman" pitchFamily="18" charset="0"/>
                <a:cs typeface="Times New Roman" pitchFamily="18" charset="0"/>
              </a:rPr>
              <a:t>.</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4267200" y="4600575"/>
            <a:ext cx="4151948" cy="225742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82000" cy="5105400"/>
          </a:xfrm>
        </p:spPr>
        <p:txBody>
          <a:bodyPr/>
          <a:lstStyle/>
          <a:p>
            <a:pPr algn="just">
              <a:buNone/>
            </a:pPr>
            <a:r>
              <a:rPr lang="en-US" dirty="0" smtClean="0"/>
              <a:t>    </a:t>
            </a:r>
            <a:r>
              <a:rPr lang="en-US" dirty="0" smtClean="0">
                <a:latin typeface="Times New Roman" pitchFamily="18" charset="0"/>
                <a:cs typeface="Times New Roman" pitchFamily="18" charset="0"/>
              </a:rPr>
              <a:t>There are two different types of differential amplifier circuits:</a:t>
            </a:r>
          </a:p>
          <a:p>
            <a:pPr algn="just"/>
            <a:r>
              <a:rPr lang="en-US" dirty="0" smtClean="0">
                <a:latin typeface="Times New Roman" pitchFamily="18" charset="0"/>
                <a:cs typeface="Times New Roman" pitchFamily="18" charset="0"/>
              </a:rPr>
              <a:t>BJT Differential Amplifier – This is a differential amplifier built using transistors, either Bipolar Junction Transistors(BJTs) or Field Effect Transistors (FETs)</a:t>
            </a:r>
          </a:p>
          <a:p>
            <a:pPr algn="just">
              <a:buNone/>
            </a:pP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Opamp</a:t>
            </a:r>
            <a:r>
              <a:rPr lang="en-US" dirty="0" smtClean="0">
                <a:latin typeface="Times New Roman" pitchFamily="18" charset="0"/>
                <a:cs typeface="Times New Roman" pitchFamily="18" charset="0"/>
              </a:rPr>
              <a:t> Differential amplifiers built using Operational Amplifiers</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Autofit/>
          </a:bodyPr>
          <a:lstStyle/>
          <a:p>
            <a:pPr algn="ctr"/>
            <a:r>
              <a:rPr lang="en-US" sz="4400" b="1" dirty="0" smtClean="0">
                <a:latin typeface="Times New Roman" pitchFamily="18" charset="0"/>
                <a:cs typeface="Times New Roman" pitchFamily="18" charset="0"/>
              </a:rPr>
              <a:t>Circuit of Differential Amplifier</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763000" cy="5105400"/>
          </a:xfrm>
        </p:spPr>
        <p:txBody>
          <a:bodyPr/>
          <a:lstStyle/>
          <a:p>
            <a:pPr algn="just"/>
            <a:r>
              <a:rPr lang="en-US" dirty="0" smtClean="0">
                <a:latin typeface="Times New Roman" pitchFamily="18" charset="0"/>
                <a:cs typeface="Times New Roman" pitchFamily="18" charset="0"/>
              </a:rPr>
              <a:t>As we can see in the circuit diagram there are two inputs and two outputs are used. Here, two separate transistor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Q</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are employed so as to apply separate inputs at the base of both the transistor.</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819400" y="2667000"/>
            <a:ext cx="5715000" cy="41910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029200"/>
          </a:xfrm>
        </p:spPr>
        <p:txBody>
          <a:bodyPr/>
          <a:lstStyle/>
          <a:p>
            <a:pPr algn="just"/>
            <a:r>
              <a:rPr lang="en-US" dirty="0" smtClean="0">
                <a:latin typeface="Times New Roman" pitchFamily="18" charset="0"/>
                <a:cs typeface="Times New Roman" pitchFamily="18" charset="0"/>
              </a:rPr>
              <a:t>The two separate transistors possess similar characteristics ideally. Common emitter resistor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common positive supply V</a:t>
            </a:r>
            <a:r>
              <a:rPr lang="en-US" baseline="-25000" dirty="0" smtClean="0">
                <a:latin typeface="Times New Roman" pitchFamily="18" charset="0"/>
                <a:cs typeface="Times New Roman" pitchFamily="18" charset="0"/>
              </a:rPr>
              <a:t>CC</a:t>
            </a:r>
            <a:r>
              <a:rPr lang="en-US" dirty="0" smtClean="0">
                <a:latin typeface="Times New Roman" pitchFamily="18" charset="0"/>
                <a:cs typeface="Times New Roman" pitchFamily="18" charset="0"/>
              </a:rPr>
              <a:t> and common negative supply V</a:t>
            </a:r>
            <a:r>
              <a:rPr lang="en-US" baseline="-25000" dirty="0" smtClean="0">
                <a:latin typeface="Times New Roman" pitchFamily="18" charset="0"/>
                <a:cs typeface="Times New Roman" pitchFamily="18" charset="0"/>
              </a:rPr>
              <a:t>EE</a:t>
            </a:r>
            <a:r>
              <a:rPr lang="en-US" dirty="0" smtClean="0">
                <a:latin typeface="Times New Roman" pitchFamily="18" charset="0"/>
                <a:cs typeface="Times New Roman" pitchFamily="18" charset="0"/>
              </a:rPr>
              <a:t> is shared by both the transistors.</a:t>
            </a:r>
          </a:p>
          <a:p>
            <a:pPr algn="just"/>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Now, the thing that comes to our mind is how can we apply signals at the input and get the output.</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Times New Roman" pitchFamily="18" charset="0"/>
                <a:cs typeface="Times New Roman" pitchFamily="18" charset="0"/>
              </a:rPr>
              <a:t>There are mainly four configurations</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524000"/>
            <a:ext cx="8686800" cy="4800600"/>
          </a:xfrm>
        </p:spPr>
        <p:txBody>
          <a:bodyPr>
            <a:normAutofit/>
          </a:bodyPr>
          <a:lstStyle/>
          <a:p>
            <a:pPr algn="just"/>
            <a:r>
              <a:rPr lang="en-US" b="1" dirty="0" smtClean="0">
                <a:latin typeface="Times New Roman" pitchFamily="18" charset="0"/>
                <a:cs typeface="Times New Roman" pitchFamily="18" charset="0"/>
              </a:rPr>
              <a:t>Dual Input Balanced Output- </a:t>
            </a:r>
            <a:r>
              <a:rPr lang="en-US" dirty="0" smtClean="0">
                <a:latin typeface="Times New Roman" pitchFamily="18" charset="0"/>
                <a:cs typeface="Times New Roman" pitchFamily="18" charset="0"/>
              </a:rPr>
              <a:t>In this configuration two inputs are given an output is taken from both the transistors.</a:t>
            </a:r>
          </a:p>
          <a:p>
            <a:pPr algn="just"/>
            <a:r>
              <a:rPr lang="en-US" b="1" dirty="0" smtClean="0">
                <a:latin typeface="Times New Roman" pitchFamily="18" charset="0"/>
                <a:cs typeface="Times New Roman" pitchFamily="18" charset="0"/>
              </a:rPr>
              <a:t>Dual Input Unbalanced Output- </a:t>
            </a:r>
            <a:r>
              <a:rPr lang="en-US" dirty="0" smtClean="0">
                <a:latin typeface="Times New Roman" pitchFamily="18" charset="0"/>
                <a:cs typeface="Times New Roman" pitchFamily="18" charset="0"/>
              </a:rPr>
              <a:t>The input is given to both the transistors but the output is taken from a single transistor.</a:t>
            </a:r>
          </a:p>
          <a:p>
            <a:pPr algn="just"/>
            <a:r>
              <a:rPr lang="en-US" b="1" dirty="0" smtClean="0">
                <a:latin typeface="Times New Roman" pitchFamily="18" charset="0"/>
                <a:cs typeface="Times New Roman" pitchFamily="18" charset="0"/>
              </a:rPr>
              <a:t>Single Input Balanced Output- </a:t>
            </a:r>
            <a:r>
              <a:rPr lang="en-US" dirty="0" smtClean="0">
                <a:latin typeface="Times New Roman" pitchFamily="18" charset="0"/>
                <a:cs typeface="Times New Roman" pitchFamily="18" charset="0"/>
              </a:rPr>
              <a:t>Here, by providing single input we take the output from two separate transistors.</a:t>
            </a:r>
          </a:p>
          <a:p>
            <a:pPr algn="just"/>
            <a:r>
              <a:rPr lang="en-US" b="1" dirty="0" smtClean="0">
                <a:latin typeface="Times New Roman" pitchFamily="18" charset="0"/>
                <a:cs typeface="Times New Roman" pitchFamily="18" charset="0"/>
              </a:rPr>
              <a:t>Single Input Unbalance Output- </a:t>
            </a:r>
            <a:r>
              <a:rPr lang="en-US" dirty="0" smtClean="0">
                <a:latin typeface="Times New Roman" pitchFamily="18" charset="0"/>
                <a:cs typeface="Times New Roman" pitchFamily="18" charset="0"/>
              </a:rPr>
              <a:t>It is a type of configuration in which a single input is given an output is taken from only a single transistor.</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00" b="1" dirty="0" smtClean="0">
                <a:latin typeface="Times New Roman" pitchFamily="18" charset="0"/>
                <a:cs typeface="Times New Roman" pitchFamily="18" charset="0"/>
              </a:rPr>
              <a:t>Working of Differential Amplifier</a:t>
            </a:r>
            <a:br>
              <a:rPr lang="en-US" sz="4200" b="1" dirty="0" smtClean="0">
                <a:latin typeface="Times New Roman" pitchFamily="18" charset="0"/>
                <a:cs typeface="Times New Roman" pitchFamily="18" charset="0"/>
              </a:rPr>
            </a:b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686800" cy="5410200"/>
          </a:xfrm>
        </p:spPr>
        <p:txBody>
          <a:bodyPr/>
          <a:lstStyle/>
          <a:p>
            <a:pPr algn="just"/>
            <a:r>
              <a:rPr lang="en-US" dirty="0" smtClean="0">
                <a:latin typeface="Times New Roman" pitchFamily="18" charset="0"/>
                <a:cs typeface="Times New Roman" pitchFamily="18" charset="0"/>
              </a:rPr>
              <a:t>Let us see the</a:t>
            </a:r>
            <a:r>
              <a:rPr lang="en-US" b="1" dirty="0" smtClean="0">
                <a:latin typeface="Times New Roman" pitchFamily="18" charset="0"/>
                <a:cs typeface="Times New Roman" pitchFamily="18" charset="0"/>
              </a:rPr>
              <a:t> First</a:t>
            </a:r>
            <a:r>
              <a:rPr lang="en-US" dirty="0" smtClean="0">
                <a:latin typeface="Times New Roman" pitchFamily="18" charset="0"/>
                <a:cs typeface="Times New Roman" pitchFamily="18" charset="0"/>
              </a:rPr>
              <a:t> case where</a:t>
            </a:r>
          </a:p>
          <a:p>
            <a:pPr algn="just"/>
            <a:r>
              <a:rPr lang="en-US" dirty="0" smtClean="0">
                <a:latin typeface="Times New Roman" pitchFamily="18" charset="0"/>
                <a:cs typeface="Times New Roman" pitchFamily="18" charset="0"/>
              </a:rPr>
              <a:t>A signal is applied at the base of transistor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no any signal is applied at the base of transistor Q</a:t>
            </a:r>
            <a:r>
              <a:rPr lang="en-US" baseline="-25000" dirty="0" smtClean="0">
                <a:latin typeface="Times New Roman" pitchFamily="18" charset="0"/>
                <a:cs typeface="Times New Roman" pitchFamily="18" charset="0"/>
              </a:rPr>
              <a:t>2.</a:t>
            </a:r>
            <a:endParaRPr lang="en-US" dirty="0" smtClean="0">
              <a:latin typeface="Times New Roman" pitchFamily="18" charset="0"/>
              <a:cs typeface="Times New Roman" pitchFamily="18" charset="0"/>
            </a:endParaRPr>
          </a:p>
          <a:p>
            <a:endParaRPr lang="en-US" dirty="0"/>
          </a:p>
        </p:txBody>
      </p:sp>
      <p:pic>
        <p:nvPicPr>
          <p:cNvPr id="4098" name="Picture 2"/>
          <p:cNvPicPr>
            <a:picLocks noChangeAspect="1" noChangeArrowheads="1"/>
          </p:cNvPicPr>
          <p:nvPr/>
        </p:nvPicPr>
        <p:blipFill>
          <a:blip r:embed="rId2"/>
          <a:srcRect/>
          <a:stretch>
            <a:fillRect/>
          </a:stretch>
        </p:blipFill>
        <p:spPr bwMode="auto">
          <a:xfrm>
            <a:off x="4399200" y="2743200"/>
            <a:ext cx="4497149" cy="41148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096000"/>
          </a:xfrm>
        </p:spPr>
        <p:txBody>
          <a:bodyPr/>
          <a:lstStyle/>
          <a:p>
            <a:pPr algn="just"/>
            <a:r>
              <a:rPr lang="en-US" sz="2400" dirty="0" smtClean="0">
                <a:latin typeface="Times New Roman" pitchFamily="18" charset="0"/>
                <a:cs typeface="Times New Roman" pitchFamily="18" charset="0"/>
              </a:rPr>
              <a:t>Here,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acts in two ways: firstly, as common emitter amplifier, by which applied input at Q</a:t>
            </a:r>
            <a:r>
              <a:rPr lang="en-US" sz="2400" baseline="-25000"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will provide an amplified inverted signal at output 1.</a:t>
            </a:r>
          </a:p>
          <a:p>
            <a:pPr algn="just"/>
            <a:r>
              <a:rPr lang="en-US" sz="2400" dirty="0" smtClean="0">
                <a:latin typeface="Times New Roman" pitchFamily="18" charset="0"/>
                <a:cs typeface="Times New Roman" pitchFamily="18" charset="0"/>
              </a:rPr>
              <a:t>Secondly, as common collector amplifier, in which the signal appears at the emitter of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which is in phase with the input and slightly smaller.</a:t>
            </a:r>
          </a:p>
          <a:p>
            <a:pPr algn="just"/>
            <a:r>
              <a:rPr lang="en-US" sz="2400" dirty="0" smtClean="0">
                <a:latin typeface="Times New Roman" pitchFamily="18" charset="0"/>
                <a:cs typeface="Times New Roman" pitchFamily="18" charset="0"/>
              </a:rPr>
              <a:t>So, the input signal at the base of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drives the transistor i.e.,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turns ON by the positive input signal. The voltage drop across R</a:t>
            </a:r>
            <a:r>
              <a:rPr lang="en-US" sz="2400" baseline="-25000" dirty="0" smtClean="0">
                <a:latin typeface="Times New Roman" pitchFamily="18" charset="0"/>
                <a:cs typeface="Times New Roman" pitchFamily="18" charset="0"/>
              </a:rPr>
              <a:t>C1</a:t>
            </a:r>
            <a:r>
              <a:rPr lang="en-US" sz="2400" dirty="0" smtClean="0">
                <a:latin typeface="Times New Roman" pitchFamily="18" charset="0"/>
                <a:cs typeface="Times New Roman" pitchFamily="18" charset="0"/>
              </a:rPr>
              <a:t> will be more resulting the collector of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to be less positive.</a:t>
            </a:r>
          </a:p>
          <a:p>
            <a:pPr algn="just"/>
            <a:r>
              <a:rPr lang="en-US" sz="2400" dirty="0" smtClean="0">
                <a:latin typeface="Times New Roman" pitchFamily="18" charset="0"/>
                <a:cs typeface="Times New Roman" pitchFamily="18" charset="0"/>
              </a:rPr>
              <a:t>When the input signal is negative, transistor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will get OFF resulting in less voltage drop across R</a:t>
            </a:r>
            <a:r>
              <a:rPr lang="en-US" sz="2400" baseline="-25000" dirty="0" smtClean="0">
                <a:latin typeface="Times New Roman" pitchFamily="18" charset="0"/>
                <a:cs typeface="Times New Roman" pitchFamily="18" charset="0"/>
              </a:rPr>
              <a:t>C1</a:t>
            </a:r>
            <a:r>
              <a:rPr lang="en-US" sz="2400" dirty="0" smtClean="0">
                <a:latin typeface="Times New Roman" pitchFamily="18" charset="0"/>
                <a:cs typeface="Times New Roman" pitchFamily="18" charset="0"/>
              </a:rPr>
              <a:t> causing collector of Q</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to be more positive.</a:t>
            </a:r>
          </a:p>
          <a:p>
            <a:pPr algn="just"/>
            <a:endParaRPr lang="en-US" sz="2400"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a:stretch>
            <a:fillRect/>
          </a:stretch>
        </p:blipFill>
        <p:spPr bwMode="auto">
          <a:xfrm>
            <a:off x="5105400" y="4711263"/>
            <a:ext cx="4038599" cy="2146737"/>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096000"/>
          </a:xfrm>
        </p:spPr>
        <p:txBody>
          <a:bodyPr/>
          <a:lstStyle/>
          <a:p>
            <a:pPr algn="just"/>
            <a:r>
              <a:rPr lang="en-US" dirty="0" smtClean="0">
                <a:latin typeface="Times New Roman" pitchFamily="18" charset="0"/>
                <a:cs typeface="Times New Roman" pitchFamily="18" charset="0"/>
              </a:rPr>
              <a:t>In this way, an inverted output appears at the collector of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by applying the signal at input 1.</a:t>
            </a:r>
          </a:p>
          <a:p>
            <a:pPr algn="just"/>
            <a:r>
              <a:rPr lang="en-US" dirty="0" smtClean="0">
                <a:latin typeface="Times New Roman" pitchFamily="18" charset="0"/>
                <a:cs typeface="Times New Roman" pitchFamily="18" charset="0"/>
              </a:rPr>
              <a:t>At the time when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gets ON by positive half of input, the current through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will increase as we know</a:t>
            </a:r>
            <a:r>
              <a:rPr lang="en-US" b="1" dirty="0" smtClean="0">
                <a:latin typeface="Times New Roman" pitchFamily="18" charset="0"/>
                <a:cs typeface="Times New Roman" pitchFamily="18" charset="0"/>
              </a:rPr>
              <a:t> I</a:t>
            </a:r>
            <a:r>
              <a:rPr lang="en-US" b="1" baseline="-25000"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 ≈ I</a:t>
            </a:r>
            <a:r>
              <a:rPr lang="en-US" b="1"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So, the voltage drop at R</a:t>
            </a:r>
            <a:r>
              <a:rPr lang="en-US" baseline="-25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will be more thus causing the emitters of both the transistors to go in the positive direction.</a:t>
            </a:r>
          </a:p>
          <a:p>
            <a:pPr algn="just"/>
            <a:r>
              <a:rPr lang="en-US" dirty="0" smtClean="0">
                <a:latin typeface="Times New Roman" pitchFamily="18" charset="0"/>
                <a:cs typeface="Times New Roman" pitchFamily="18" charset="0"/>
              </a:rPr>
              <a:t>This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emitter positive will cause the base of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to be negative. This negative half will cause less current in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Resultantly voltage drop at R</a:t>
            </a:r>
            <a:r>
              <a:rPr lang="en-US" baseline="-25000" dirty="0" smtClean="0">
                <a:latin typeface="Times New Roman" pitchFamily="18" charset="0"/>
                <a:cs typeface="Times New Roman" pitchFamily="18" charset="0"/>
              </a:rPr>
              <a:t>C2</a:t>
            </a:r>
            <a:r>
              <a:rPr lang="en-US" dirty="0" smtClean="0">
                <a:latin typeface="Times New Roman" pitchFamily="18" charset="0"/>
                <a:cs typeface="Times New Roman" pitchFamily="18" charset="0"/>
              </a:rPr>
              <a:t> will also be less thus the collector goes in the positive direction.</a:t>
            </a:r>
          </a:p>
          <a:p>
            <a:pPr algn="just"/>
            <a:r>
              <a:rPr lang="en-US" dirty="0" smtClean="0">
                <a:latin typeface="Times New Roman" pitchFamily="18" charset="0"/>
                <a:cs typeface="Times New Roman" pitchFamily="18" charset="0"/>
              </a:rPr>
              <a:t>In this way, we will have a non-inverting output at the collector of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for positive input at the base of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096000"/>
          </a:xfrm>
        </p:spPr>
        <p:txBody>
          <a:bodyPr/>
          <a:lstStyle/>
          <a:p>
            <a:pPr algn="just"/>
            <a:r>
              <a:rPr lang="en-US" dirty="0" smtClean="0">
                <a:latin typeface="Times New Roman" pitchFamily="18" charset="0"/>
                <a:cs typeface="Times New Roman" pitchFamily="18" charset="0"/>
              </a:rPr>
              <a:t>Now, moving further to our</a:t>
            </a:r>
            <a:r>
              <a:rPr lang="en-US" b="1" dirty="0" smtClean="0">
                <a:latin typeface="Times New Roman" pitchFamily="18" charset="0"/>
                <a:cs typeface="Times New Roman" pitchFamily="18" charset="0"/>
              </a:rPr>
              <a:t> Second</a:t>
            </a:r>
            <a:r>
              <a:rPr lang="en-US" dirty="0" smtClean="0">
                <a:latin typeface="Times New Roman" pitchFamily="18" charset="0"/>
                <a:cs typeface="Times New Roman" pitchFamily="18" charset="0"/>
              </a:rPr>
              <a:t> case-</a:t>
            </a:r>
          </a:p>
          <a:p>
            <a:pPr algn="just"/>
            <a:r>
              <a:rPr lang="en-US" dirty="0" smtClean="0">
                <a:latin typeface="Times New Roman" pitchFamily="18" charset="0"/>
                <a:cs typeface="Times New Roman" pitchFamily="18" charset="0"/>
              </a:rPr>
              <a:t>Suppose the signal is now applied to the base of transistor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transistor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 grounded.</a:t>
            </a:r>
          </a:p>
          <a:p>
            <a:pPr algn="just"/>
            <a:r>
              <a:rPr lang="en-US" dirty="0" smtClean="0">
                <a:latin typeface="Times New Roman" pitchFamily="18" charset="0"/>
                <a:cs typeface="Times New Roman" pitchFamily="18" charset="0"/>
              </a:rPr>
              <a:t>So, in this condition the above-discussed case will get interchanged i.e., now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will behave as common emitter and common amplifier and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will act as a common base amplifier.</a:t>
            </a:r>
          </a:p>
          <a:p>
            <a:pPr algn="just"/>
            <a:r>
              <a:rPr lang="en-US" dirty="0" smtClean="0">
                <a:latin typeface="Times New Roman" pitchFamily="18" charset="0"/>
                <a:cs typeface="Times New Roman" pitchFamily="18" charset="0"/>
              </a:rPr>
              <a:t>Hence, an inverted and amplified output will be received at the output of Q</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at the output of Q</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we will have a non-inverted amplified output.</a:t>
            </a:r>
          </a:p>
          <a:p>
            <a:pPr algn="just"/>
            <a:endParaRPr lang="en-US" dirty="0" smtClean="0">
              <a:latin typeface="Times New Roman" pitchFamily="18" charset="0"/>
              <a:cs typeface="Times New Roman" pitchFamily="18" charset="0"/>
            </a:endParaRPr>
          </a:p>
          <a:p>
            <a:endParaRPr lang="en-US" dirty="0"/>
          </a:p>
        </p:txBody>
      </p:sp>
      <p:pic>
        <p:nvPicPr>
          <p:cNvPr id="5122" name="Picture 2"/>
          <p:cNvPicPr>
            <a:picLocks noChangeAspect="1" noChangeArrowheads="1"/>
          </p:cNvPicPr>
          <p:nvPr/>
        </p:nvPicPr>
        <p:blipFill>
          <a:blip r:embed="rId2"/>
          <a:srcRect/>
          <a:stretch>
            <a:fillRect/>
          </a:stretch>
        </p:blipFill>
        <p:spPr bwMode="auto">
          <a:xfrm>
            <a:off x="4572000" y="4235961"/>
            <a:ext cx="4114800" cy="2622039"/>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763000" cy="5638800"/>
          </a:xfrm>
        </p:spPr>
        <p:txBody>
          <a:bodyPr/>
          <a:lstStyle/>
          <a:p>
            <a:pPr algn="just"/>
            <a:r>
              <a:rPr lang="en-US" b="1" dirty="0" smtClean="0">
                <a:latin typeface="Times New Roman" pitchFamily="18" charset="0"/>
                <a:cs typeface="Times New Roman" pitchFamily="18" charset="0"/>
              </a:rPr>
              <a:t>What are Common-Mode Signals?</a:t>
            </a:r>
          </a:p>
          <a:p>
            <a:pPr algn="just"/>
            <a:r>
              <a:rPr lang="en-US" dirty="0" smtClean="0">
                <a:latin typeface="Times New Roman" pitchFamily="18" charset="0"/>
                <a:cs typeface="Times New Roman" pitchFamily="18" charset="0"/>
              </a:rPr>
              <a:t>In a differential amplifier, the voltage generated at the output is proportional to the difference of the two input signals. So, when the two applied inputs are equal i.e., there is no difference between the two input voltage the resulting output voltage will be 0.</a:t>
            </a:r>
          </a:p>
          <a:p>
            <a:pPr algn="just"/>
            <a:r>
              <a:rPr lang="en-US" dirty="0" smtClean="0">
                <a:latin typeface="Times New Roman" pitchFamily="18" charset="0"/>
                <a:cs typeface="Times New Roman" pitchFamily="18" charset="0"/>
              </a:rPr>
              <a:t>But practically when two similar inputs are applied at both the input terminal, the output does not exactly equal to 0.</a:t>
            </a:r>
          </a:p>
          <a:p>
            <a:pPr algn="just"/>
            <a:r>
              <a:rPr lang="en-US" dirty="0" smtClean="0">
                <a:latin typeface="Times New Roman" pitchFamily="18" charset="0"/>
                <a:cs typeface="Times New Roman" pitchFamily="18" charset="0"/>
              </a:rPr>
              <a:t>The output in case of common mode signal is of the order of several </a:t>
            </a:r>
            <a:r>
              <a:rPr lang="en-US" b="1" dirty="0" smtClean="0">
                <a:latin typeface="Times New Roman" pitchFamily="18" charset="0"/>
                <a:cs typeface="Times New Roman" pitchFamily="18" charset="0"/>
              </a:rPr>
              <a:t>100 µV</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itchFamily="18" charset="0"/>
                <a:cs typeface="Times New Roman" pitchFamily="18" charset="0"/>
              </a:rPr>
              <a:t>What is an Oscillator</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p:spPr>
        <p:txBody>
          <a:bodyPr/>
          <a:lstStyle/>
          <a:p>
            <a:pPr algn="just"/>
            <a:r>
              <a:rPr lang="en-US" dirty="0" smtClean="0">
                <a:latin typeface="Times New Roman" pitchFamily="18" charset="0"/>
                <a:cs typeface="Times New Roman" pitchFamily="18" charset="0"/>
              </a:rPr>
              <a:t>An oscillator provides a source of repetitive A.C. signal across its output terminals without needing any input (except a D.C. supply). The signal generated by the oscillator is usually of constant amplitude.</a:t>
            </a:r>
          </a:p>
          <a:p>
            <a:pPr algn="just"/>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wave shape and amplitude </a:t>
            </a:r>
            <a:r>
              <a:rPr lang="en-US" dirty="0" smtClean="0">
                <a:latin typeface="Times New Roman" pitchFamily="18" charset="0"/>
                <a:cs typeface="Times New Roman" pitchFamily="18" charset="0"/>
              </a:rPr>
              <a:t>are determined by the </a:t>
            </a:r>
            <a:r>
              <a:rPr lang="en-US" b="1" dirty="0" smtClean="0">
                <a:latin typeface="Times New Roman" pitchFamily="18" charset="0"/>
                <a:cs typeface="Times New Roman" pitchFamily="18" charset="0"/>
              </a:rPr>
              <a:t>design</a:t>
            </a:r>
            <a:r>
              <a:rPr lang="en-US" dirty="0" smtClean="0">
                <a:latin typeface="Times New Roman" pitchFamily="18" charset="0"/>
                <a:cs typeface="Times New Roman" pitchFamily="18" charset="0"/>
              </a:rPr>
              <a:t> of the oscillator circuit and choice of component values.</a:t>
            </a:r>
          </a:p>
          <a:p>
            <a:pPr algn="just"/>
            <a:r>
              <a:rPr lang="en-US" dirty="0" smtClean="0">
                <a:latin typeface="Times New Roman" pitchFamily="18" charset="0"/>
                <a:cs typeface="Times New Roman" pitchFamily="18" charset="0"/>
              </a:rPr>
              <a:t>The frequency of the output wave may be fixed or variable, depending on the oscillator design.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p>
            <a:pPr algn="ctr"/>
            <a:r>
              <a:rPr lang="en-US" sz="4200" b="1" dirty="0" smtClean="0">
                <a:latin typeface="Times New Roman" pitchFamily="18" charset="0"/>
                <a:cs typeface="Times New Roman" pitchFamily="18" charset="0"/>
              </a:rPr>
              <a:t>Important Key terms</a:t>
            </a:r>
            <a:br>
              <a:rPr lang="en-US" sz="4200" b="1" dirty="0" smtClean="0">
                <a:latin typeface="Times New Roman" pitchFamily="18" charset="0"/>
                <a:cs typeface="Times New Roman" pitchFamily="18" charset="0"/>
              </a:rPr>
            </a:b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686800" cy="5181600"/>
          </a:xfrm>
        </p:spPr>
        <p:txBody>
          <a:bodyPr/>
          <a:lstStyle/>
          <a:p>
            <a:pPr algn="just"/>
            <a:r>
              <a:rPr lang="en-US" b="1" dirty="0" smtClean="0">
                <a:latin typeface="Times New Roman" pitchFamily="18" charset="0"/>
                <a:cs typeface="Times New Roman" pitchFamily="18" charset="0"/>
              </a:rPr>
              <a:t>Voltage Gain</a:t>
            </a:r>
            <a:r>
              <a:rPr lang="en-US" dirty="0" smtClean="0">
                <a:latin typeface="Times New Roman" pitchFamily="18" charset="0"/>
                <a:cs typeface="Times New Roman" pitchFamily="18" charset="0"/>
              </a:rPr>
              <a:t>: When we talk about common mode gain</a:t>
            </a:r>
          </a:p>
          <a:p>
            <a:pPr algn="just"/>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Here,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is the value of common input applied at both the input terminal and Vo is the output signal.</a:t>
            </a:r>
          </a:p>
          <a:p>
            <a:pPr algn="just"/>
            <a:r>
              <a:rPr lang="en-US" b="1" dirty="0" smtClean="0"/>
              <a:t>CMMR</a:t>
            </a:r>
            <a:r>
              <a:rPr lang="en-US" dirty="0" smtClean="0"/>
              <a:t>: </a:t>
            </a:r>
            <a:r>
              <a:rPr lang="en-US" dirty="0" smtClean="0">
                <a:latin typeface="Times New Roman" pitchFamily="18" charset="0"/>
                <a:cs typeface="Times New Roman" pitchFamily="18" charset="0"/>
              </a:rPr>
              <a:t>CMMR stands for Common Mode Rejection Ratio, it is given as the ratio of differential mode gain to the common mode gain.</a:t>
            </a:r>
          </a:p>
          <a:p>
            <a:pPr algn="just"/>
            <a:endParaRPr lang="en-US" dirty="0" smtClean="0">
              <a:latin typeface="Times New Roman" pitchFamily="18" charset="0"/>
              <a:cs typeface="Times New Roman" pitchFamily="18" charset="0"/>
            </a:endParaRPr>
          </a:p>
          <a:p>
            <a:pPr>
              <a:buNone/>
            </a:pPr>
            <a:r>
              <a:rPr lang="en-US" dirty="0" smtClean="0"/>
              <a:t>  In dB</a:t>
            </a:r>
            <a:endParaRPr lang="en-US" dirty="0"/>
          </a:p>
        </p:txBody>
      </p:sp>
      <p:pic>
        <p:nvPicPr>
          <p:cNvPr id="6146" name="Picture 2"/>
          <p:cNvPicPr>
            <a:picLocks noChangeAspect="1" noChangeArrowheads="1"/>
          </p:cNvPicPr>
          <p:nvPr/>
        </p:nvPicPr>
        <p:blipFill>
          <a:blip r:embed="rId2"/>
          <a:srcRect/>
          <a:stretch>
            <a:fillRect/>
          </a:stretch>
        </p:blipFill>
        <p:spPr bwMode="auto">
          <a:xfrm>
            <a:off x="3886200" y="1656292"/>
            <a:ext cx="1219200" cy="85830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810000" y="4419600"/>
            <a:ext cx="1333500" cy="6762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2666999" y="5562600"/>
            <a:ext cx="3341007" cy="828675"/>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800600"/>
          </a:xfrm>
        </p:spPr>
        <p:txBody>
          <a:bodyPr/>
          <a:lstStyle/>
          <a:p>
            <a:pPr algn="just"/>
            <a:r>
              <a:rPr lang="en-US" dirty="0" smtClean="0">
                <a:latin typeface="Times New Roman" pitchFamily="18" charset="0"/>
                <a:cs typeface="Times New Roman" pitchFamily="18" charset="0"/>
              </a:rPr>
              <a:t>For an ideal amplifier CMMR should be practically infinite but in actual practice, it is not so and has a finite value.</a:t>
            </a:r>
          </a:p>
          <a:p>
            <a:pPr algn="just"/>
            <a:r>
              <a:rPr lang="en-US" dirty="0" smtClean="0">
                <a:latin typeface="Times New Roman" pitchFamily="18" charset="0"/>
                <a:cs typeface="Times New Roman" pitchFamily="18" charset="0"/>
              </a:rPr>
              <a:t>It is defined as the ratio of the desired signal to the undesired signal. The larger the CMMR the better is the amplifier.</a:t>
            </a:r>
          </a:p>
          <a:p>
            <a:pPr algn="just"/>
            <a:r>
              <a:rPr lang="en-US" dirty="0" smtClean="0">
                <a:latin typeface="Times New Roman" pitchFamily="18" charset="0"/>
                <a:cs typeface="Times New Roman" pitchFamily="18" charset="0"/>
              </a:rPr>
              <a:t>Differential amplifier provides excellent bias stability because of use of emitter current bias.</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334000"/>
          </a:xfrm>
        </p:spPr>
        <p:txBody>
          <a:bodyPr>
            <a:normAutofit/>
          </a:bodyPr>
          <a:lstStyle/>
          <a:p>
            <a:pPr algn="just"/>
            <a:r>
              <a:rPr lang="en-US" b="1" dirty="0" smtClean="0">
                <a:latin typeface="Times New Roman" pitchFamily="18" charset="0"/>
                <a:cs typeface="Times New Roman" pitchFamily="18" charset="0"/>
              </a:rPr>
              <a:t>Advantages of Differential Amplifier</a:t>
            </a:r>
          </a:p>
          <a:p>
            <a:pPr algn="just"/>
            <a:r>
              <a:rPr lang="en-US" b="1" dirty="0" smtClean="0">
                <a:latin typeface="Times New Roman" pitchFamily="18" charset="0"/>
                <a:cs typeface="Times New Roman" pitchFamily="18" charset="0"/>
              </a:rPr>
              <a:t>Noise immunity</a:t>
            </a:r>
            <a:r>
              <a:rPr lang="en-US" dirty="0" smtClean="0">
                <a:latin typeface="Times New Roman" pitchFamily="18" charset="0"/>
                <a:cs typeface="Times New Roman" pitchFamily="18" charset="0"/>
              </a:rPr>
              <a:t>: When we use a differential amplifier, it responds to the only difference signal between input terminals and ignores all common mode signals such as noise pick-up and ground voltages.</a:t>
            </a:r>
          </a:p>
          <a:p>
            <a:pPr algn="just"/>
            <a:r>
              <a:rPr lang="en-US" b="1" dirty="0" smtClean="0">
                <a:latin typeface="Times New Roman" pitchFamily="18" charset="0"/>
                <a:cs typeface="Times New Roman" pitchFamily="18" charset="0"/>
              </a:rPr>
              <a:t>Drift Immunity</a:t>
            </a:r>
            <a:r>
              <a:rPr lang="en-US" dirty="0" smtClean="0">
                <a:latin typeface="Times New Roman" pitchFamily="18" charset="0"/>
                <a:cs typeface="Times New Roman" pitchFamily="18" charset="0"/>
              </a:rPr>
              <a:t>: One major problem that arises in amplifiers is the change in voltage levels or value by the effect of temperature. These changes occur slowly and are known as drift. Differential amplifiers exhibit tremendous ability to eliminate the problem of drift.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4000" b="1" dirty="0" smtClean="0">
                <a:latin typeface="Times New Roman" pitchFamily="18" charset="0"/>
                <a:cs typeface="Times New Roman" pitchFamily="18" charset="0"/>
              </a:rPr>
              <a:t>Definition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724400"/>
          </a:xfrm>
        </p:spPr>
        <p:txBody>
          <a:bodyPr/>
          <a:lstStyle/>
          <a:p>
            <a:pPr algn="just" fontAlgn="base"/>
            <a:r>
              <a:rPr lang="en-US" dirty="0" smtClean="0">
                <a:latin typeface="Times New Roman" pitchFamily="18" charset="0"/>
                <a:cs typeface="Times New Roman" pitchFamily="18" charset="0"/>
              </a:rPr>
              <a:t>An oscillator is basically a signal generator that produces a sinusoidal or non-sinusoidal signal of some particular frequency. Oscillators find their various applications as these are the fundamental component of any electrical and electronic circuits.</a:t>
            </a:r>
          </a:p>
          <a:p>
            <a:pPr algn="just" fontAlgn="base"/>
            <a:r>
              <a:rPr lang="en-US" dirty="0" smtClean="0">
                <a:latin typeface="Times New Roman" pitchFamily="18" charset="0"/>
                <a:cs typeface="Times New Roman" pitchFamily="18" charset="0"/>
              </a:rPr>
              <a:t>Continuous oscillations are the basis of working of an oscillator. Sometimes, an oscillator is said to be an amplifier with positive feedback. Or more specifically, a feedback amplifier with an open loop gain equal to or somewhat greater than 1.</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772</TotalTime>
  <Words>2035</Words>
  <Application>Microsoft Office PowerPoint</Application>
  <PresentationFormat>On-screen Show (4:3)</PresentationFormat>
  <Paragraphs>229</Paragraphs>
  <Slides>82</Slides>
  <Notes>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Flow</vt:lpstr>
      <vt:lpstr>ANALOG CIRCUITS  (4ECU2) IV-Semester (ECE) UNIT-III</vt:lpstr>
      <vt:lpstr>Vision of JECRC </vt:lpstr>
      <vt:lpstr>Slide 3</vt:lpstr>
      <vt:lpstr>Course Outcomes</vt:lpstr>
      <vt:lpstr>Disclaimer</vt:lpstr>
      <vt:lpstr>Slide 6</vt:lpstr>
      <vt:lpstr>Text Books</vt:lpstr>
      <vt:lpstr>What is an Oscillator </vt:lpstr>
      <vt:lpstr>Definition:</vt:lpstr>
      <vt:lpstr>Slide 10</vt:lpstr>
      <vt:lpstr>Slide 11</vt:lpstr>
      <vt:lpstr>Principle of Oscillators </vt:lpstr>
      <vt:lpstr>Slide 13</vt:lpstr>
      <vt:lpstr>Slide 14</vt:lpstr>
      <vt:lpstr>Slide 15</vt:lpstr>
      <vt:lpstr>Slide 16</vt:lpstr>
      <vt:lpstr>Slide 17</vt:lpstr>
      <vt:lpstr>Slide 18</vt:lpstr>
      <vt:lpstr>Slide 19</vt:lpstr>
      <vt:lpstr>Slide 20</vt:lpstr>
      <vt:lpstr>Slide 21</vt:lpstr>
      <vt:lpstr>Slide 22</vt:lpstr>
      <vt:lpstr>What is Barkhausen Criteria? </vt:lpstr>
      <vt:lpstr>Significance of Oscillatory Circuit </vt:lpstr>
      <vt:lpstr>Slide 25</vt:lpstr>
      <vt:lpstr>Slide 26</vt:lpstr>
      <vt:lpstr>Slide 27</vt:lpstr>
      <vt:lpstr>Slide 28</vt:lpstr>
      <vt:lpstr>Frequency of the Oscillator circuit  </vt:lpstr>
      <vt:lpstr>Slide 30</vt:lpstr>
      <vt:lpstr>Advantages of Oscillator  </vt:lpstr>
      <vt:lpstr>Applications of Oscillator  </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Current Mirror</vt:lpstr>
      <vt:lpstr>Characteristic and Dependency of Current Mirror Circuit  </vt:lpstr>
      <vt:lpstr>Slide 59</vt:lpstr>
      <vt:lpstr>Limitations in Real Current Mirror Circuits </vt:lpstr>
      <vt:lpstr>Slide 61</vt:lpstr>
      <vt:lpstr>Slide 62</vt:lpstr>
      <vt:lpstr>Slide 63</vt:lpstr>
      <vt:lpstr>Slide 64</vt:lpstr>
      <vt:lpstr>Slide 65</vt:lpstr>
      <vt:lpstr>Slide 66</vt:lpstr>
      <vt:lpstr>Differential Amplifiers</vt:lpstr>
      <vt:lpstr>Slide 68</vt:lpstr>
      <vt:lpstr>Slide 69</vt:lpstr>
      <vt:lpstr>Slide 70</vt:lpstr>
      <vt:lpstr>Slide 71</vt:lpstr>
      <vt:lpstr>Circuit of Differential Amplifier  </vt:lpstr>
      <vt:lpstr>Slide 73</vt:lpstr>
      <vt:lpstr>There are mainly four configurations: </vt:lpstr>
      <vt:lpstr>Working of Differential Amplifier </vt:lpstr>
      <vt:lpstr>Slide 76</vt:lpstr>
      <vt:lpstr>Slide 77</vt:lpstr>
      <vt:lpstr>Slide 78</vt:lpstr>
      <vt:lpstr>Slide 79</vt:lpstr>
      <vt:lpstr>Important Key terms </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ANALOG CIRCUITS  (4ECU2) IV-Semester (ECE)</dc:title>
  <dc:creator>dell</dc:creator>
  <cp:lastModifiedBy>dell</cp:lastModifiedBy>
  <cp:revision>30</cp:revision>
  <dcterms:created xsi:type="dcterms:W3CDTF">2021-06-16T13:27:44Z</dcterms:created>
  <dcterms:modified xsi:type="dcterms:W3CDTF">2021-06-29T07:58:47Z</dcterms:modified>
</cp:coreProperties>
</file>