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315" r:id="rId2"/>
    <p:sldId id="316" r:id="rId3"/>
    <p:sldId id="320" r:id="rId4"/>
    <p:sldId id="321" r:id="rId5"/>
    <p:sldId id="322" r:id="rId6"/>
    <p:sldId id="323" r:id="rId7"/>
    <p:sldId id="302" r:id="rId8"/>
    <p:sldId id="303" r:id="rId9"/>
    <p:sldId id="304" r:id="rId10"/>
    <p:sldId id="305" r:id="rId11"/>
    <p:sldId id="306" r:id="rId12"/>
    <p:sldId id="307" r:id="rId13"/>
    <p:sldId id="281" r:id="rId14"/>
    <p:sldId id="282" r:id="rId15"/>
    <p:sldId id="283" r:id="rId16"/>
    <p:sldId id="284" r:id="rId17"/>
    <p:sldId id="287"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6" r:id="rId31"/>
    <p:sldId id="358" r:id="rId32"/>
    <p:sldId id="357" r:id="rId33"/>
    <p:sldId id="359" r:id="rId34"/>
    <p:sldId id="360" r:id="rId35"/>
    <p:sldId id="361" r:id="rId36"/>
    <p:sldId id="362" r:id="rId37"/>
    <p:sldId id="363" r:id="rId38"/>
    <p:sldId id="364" r:id="rId39"/>
    <p:sldId id="365" r:id="rId40"/>
    <p:sldId id="395" r:id="rId41"/>
    <p:sldId id="396" r:id="rId42"/>
    <p:sldId id="394" r:id="rId43"/>
    <p:sldId id="397" r:id="rId44"/>
    <p:sldId id="398" r:id="rId45"/>
    <p:sldId id="399" r:id="rId46"/>
    <p:sldId id="428" r:id="rId47"/>
    <p:sldId id="429" r:id="rId48"/>
    <p:sldId id="430" r:id="rId49"/>
    <p:sldId id="400" r:id="rId50"/>
    <p:sldId id="401" r:id="rId51"/>
    <p:sldId id="412" r:id="rId52"/>
    <p:sldId id="413" r:id="rId53"/>
    <p:sldId id="414" r:id="rId54"/>
    <p:sldId id="416" r:id="rId55"/>
    <p:sldId id="417" r:id="rId56"/>
    <p:sldId id="418" r:id="rId57"/>
    <p:sldId id="419" r:id="rId58"/>
    <p:sldId id="422" r:id="rId59"/>
    <p:sldId id="421" r:id="rId60"/>
    <p:sldId id="420" r:id="rId61"/>
    <p:sldId id="431" r:id="rId62"/>
    <p:sldId id="432" r:id="rId63"/>
    <p:sldId id="433" r:id="rId64"/>
    <p:sldId id="408" r:id="rId65"/>
    <p:sldId id="409" r:id="rId66"/>
    <p:sldId id="257" r:id="rId67"/>
    <p:sldId id="259" r:id="rId68"/>
    <p:sldId id="258" r:id="rId69"/>
    <p:sldId id="261" r:id="rId70"/>
    <p:sldId id="264" r:id="rId71"/>
    <p:sldId id="262" r:id="rId72"/>
    <p:sldId id="263" r:id="rId73"/>
    <p:sldId id="265" r:id="rId74"/>
    <p:sldId id="266" r:id="rId75"/>
    <p:sldId id="267" r:id="rId76"/>
    <p:sldId id="268" r:id="rId77"/>
    <p:sldId id="269" r:id="rId78"/>
    <p:sldId id="270" r:id="rId79"/>
    <p:sldId id="271" r:id="rId80"/>
    <p:sldId id="272" r:id="rId81"/>
    <p:sldId id="273" r:id="rId82"/>
    <p:sldId id="275" r:id="rId83"/>
    <p:sldId id="276" r:id="rId84"/>
    <p:sldId id="295" r:id="rId85"/>
    <p:sldId id="296" r:id="rId86"/>
    <p:sldId id="297" r:id="rId87"/>
    <p:sldId id="298" r:id="rId88"/>
    <p:sldId id="299" r:id="rId89"/>
    <p:sldId id="300" r:id="rId90"/>
    <p:sldId id="311" r:id="rId91"/>
    <p:sldId id="312" r:id="rId92"/>
    <p:sldId id="309" r:id="rId93"/>
    <p:sldId id="310" r:id="rId94"/>
    <p:sldId id="326" r:id="rId95"/>
    <p:sldId id="327"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43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6F876-ED49-4CBA-8C5A-2F5EB0C8A146}" type="datetimeFigureOut">
              <a:rPr lang="en-US" smtClean="0"/>
              <a:pPr/>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3D586-4F86-445D-A050-EC34E0B64C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3A3EF-E42B-4FE7-903C-CA5C54AE2895}"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7343A0-5FF4-4AC1-B279-D1AF5ED53278}" type="datetimeFigureOut">
              <a:rPr lang="en-US" smtClean="0"/>
              <a:pPr/>
              <a:t>6/7/2021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6623047-A14D-4CBB-8F7F-2871B059E9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343A0-5FF4-4AC1-B279-D1AF5ED5327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343A0-5FF4-4AC1-B279-D1AF5ED5327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7343A0-5FF4-4AC1-B279-D1AF5ED5327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7343A0-5FF4-4AC1-B279-D1AF5ED53278}"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23047-A14D-4CBB-8F7F-2871B059E9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343A0-5FF4-4AC1-B279-D1AF5ED5327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7343A0-5FF4-4AC1-B279-D1AF5ED53278}"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7343A0-5FF4-4AC1-B279-D1AF5ED53278}"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343A0-5FF4-4AC1-B279-D1AF5ED53278}" type="datetimeFigureOut">
              <a:rPr lang="en-US" smtClean="0"/>
              <a:pPr/>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7343A0-5FF4-4AC1-B279-D1AF5ED5327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23047-A14D-4CBB-8F7F-2871B059E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7343A0-5FF4-4AC1-B279-D1AF5ED53278}"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6623047-A14D-4CBB-8F7F-2871B059E9A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7343A0-5FF4-4AC1-B279-D1AF5ED53278}" type="datetimeFigureOut">
              <a:rPr lang="en-US" smtClean="0"/>
              <a:pPr/>
              <a:t>6/7/2021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623047-A14D-4CBB-8F7F-2871B059E9A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hyperlink" Target="http://vlabs.iitkgp.ernet.in/be/exp13/ceamp.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71600"/>
            <a:ext cx="8229600" cy="2362200"/>
          </a:xfrm>
        </p:spPr>
        <p:txBody>
          <a:bodyPr>
            <a:normAutofit fontScale="90000"/>
          </a:bodyPr>
          <a:lstStyle/>
          <a:p>
            <a:pPr algn="ctr" eaLnBrk="1" fontAlgn="auto" hangingPunct="1">
              <a:spcAft>
                <a:spcPts val="0"/>
              </a:spcAft>
              <a:defRPr/>
            </a:pPr>
            <a:r>
              <a:rPr lang="en-US" sz="5400" dirty="0" smtClean="0">
                <a:solidFill>
                  <a:srgbClr val="FF0000"/>
                </a:solidFill>
                <a:latin typeface="Times New Roman" pitchFamily="18" charset="0"/>
                <a:cs typeface="Times New Roman" pitchFamily="18" charset="0"/>
              </a:rPr>
              <a:t>ANALOG CIRCUITS</a:t>
            </a:r>
            <a:br>
              <a:rPr lang="en-US" sz="5400" dirty="0" smtClean="0">
                <a:solidFill>
                  <a:srgbClr val="FF0000"/>
                </a:solidFill>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 (4ECU2)</a:t>
            </a:r>
            <a:r>
              <a:rPr lang="en-US" sz="4000" dirty="0" smtClean="0">
                <a:solidFill>
                  <a:srgbClr val="FF0000"/>
                </a:solidFill>
                <a:latin typeface="Times New Roman" pitchFamily="18" charset="0"/>
                <a:cs typeface="Times New Roman" pitchFamily="18" charset="0"/>
              </a:rPr>
              <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IV-Semester (ECE)</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Unit II</a:t>
            </a:r>
            <a:endParaRPr lang="en-GB"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3F27BF81-2FC7-4D9A-A6C8-050F2A0042A4}" type="slidenum">
              <a:rPr lang="en-GB"/>
              <a:pPr>
                <a:defRPr/>
              </a:pPr>
              <a:t>1</a:t>
            </a:fld>
            <a:endParaRPr lang="en-GB" dirty="0"/>
          </a:p>
        </p:txBody>
      </p:sp>
      <p:sp>
        <p:nvSpPr>
          <p:cNvPr id="2" name="TextBox 1"/>
          <p:cNvSpPr txBox="1"/>
          <p:nvPr/>
        </p:nvSpPr>
        <p:spPr>
          <a:xfrm>
            <a:off x="0" y="3886200"/>
            <a:ext cx="8839200" cy="1354138"/>
          </a:xfrm>
          <a:prstGeom prst="rect">
            <a:avLst/>
          </a:prstGeom>
          <a:noFill/>
        </p:spPr>
        <p:txBody>
          <a:bodyPr>
            <a:spAutoFit/>
          </a:bodyPr>
          <a:lstStyle/>
          <a:p>
            <a:pPr algn="ctr" fontAlgn="auto">
              <a:spcBef>
                <a:spcPts val="0"/>
              </a:spcBef>
              <a:spcAft>
                <a:spcPts val="0"/>
              </a:spcAft>
              <a:defRPr/>
            </a:pPr>
            <a:r>
              <a:rPr lang="en-US" sz="2400" dirty="0">
                <a:latin typeface="Times New Roman" pitchFamily="18" charset="0"/>
                <a:cs typeface="Times New Roman" pitchFamily="18" charset="0"/>
              </a:rPr>
              <a:t>Dr. Vinita </a:t>
            </a:r>
            <a:r>
              <a:rPr lang="en-US" sz="2400" dirty="0" err="1">
                <a:latin typeface="Times New Roman" pitchFamily="18" charset="0"/>
                <a:cs typeface="Times New Roman" pitchFamily="18" charset="0"/>
              </a:rPr>
              <a:t>Mathur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Asso</a:t>
            </a:r>
            <a:r>
              <a:rPr lang="en-US" sz="2400" dirty="0">
                <a:latin typeface="Times New Roman" pitchFamily="18" charset="0"/>
                <a:cs typeface="Times New Roman" pitchFamily="18" charset="0"/>
              </a:rPr>
              <a:t>. Prof</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fontAlgn="auto">
              <a:spcBef>
                <a:spcPts val="0"/>
              </a:spcBef>
              <a:spcAft>
                <a:spcPts val="0"/>
              </a:spcAft>
              <a:defRPr/>
            </a:pPr>
            <a:r>
              <a:rPr lang="en-US" sz="2000" dirty="0">
                <a:latin typeface="Times New Roman" pitchFamily="18" charset="0"/>
                <a:cs typeface="Times New Roman" pitchFamily="18" charset="0"/>
              </a:rPr>
              <a:t>Electronics and Communication </a:t>
            </a:r>
            <a:r>
              <a:rPr lang="en-US" sz="2000" dirty="0" err="1">
                <a:latin typeface="Times New Roman" pitchFamily="18" charset="0"/>
                <a:cs typeface="Times New Roman" pitchFamily="18" charset="0"/>
              </a:rPr>
              <a:t>Engg</a:t>
            </a:r>
            <a:r>
              <a:rPr lang="en-US" sz="2000" dirty="0">
                <a:latin typeface="Times New Roman" pitchFamily="18" charset="0"/>
                <a:cs typeface="Times New Roman" pitchFamily="18" charset="0"/>
              </a:rPr>
              <a:t>.</a:t>
            </a:r>
          </a:p>
          <a:p>
            <a:pPr algn="ctr" fontAlgn="auto">
              <a:spcBef>
                <a:spcPts val="0"/>
              </a:spcBef>
              <a:spcAft>
                <a:spcPts val="0"/>
              </a:spcAft>
              <a:defRPr/>
            </a:pPr>
            <a:r>
              <a:rPr lang="en-US" sz="2000" dirty="0">
                <a:latin typeface="Times New Roman" pitchFamily="18" charset="0"/>
                <a:cs typeface="Times New Roman" pitchFamily="18" charset="0"/>
              </a:rPr>
              <a:t>JECRC. </a:t>
            </a:r>
            <a:r>
              <a:rPr lang="en-US" sz="2000" dirty="0" err="1">
                <a:latin typeface="Times New Roman" pitchFamily="18" charset="0"/>
                <a:cs typeface="Times New Roman" pitchFamily="18" charset="0"/>
              </a:rPr>
              <a:t>Jaipur</a:t>
            </a:r>
            <a:r>
              <a:rPr lang="en-US" sz="2000" dirty="0">
                <a:latin typeface="Times New Roman" pitchFamily="18" charset="0"/>
                <a:cs typeface="Times New Roman" pitchFamily="18" charset="0"/>
              </a:rPr>
              <a:t> (Raj), India</a:t>
            </a:r>
          </a:p>
          <a:p>
            <a:pPr algn="ctr" fontAlgn="auto">
              <a:spcBef>
                <a:spcPts val="0"/>
              </a:spcBef>
              <a:spcAft>
                <a:spcPts val="0"/>
              </a:spcAft>
              <a:defRPr/>
            </a:pPr>
            <a:r>
              <a:rPr lang="en-GB" dirty="0">
                <a:latin typeface="+mn-lt"/>
                <a:cs typeface="+mn-cs"/>
              </a:rPr>
              <a:t>Email:- </a:t>
            </a:r>
            <a:r>
              <a:rPr lang="en-US" dirty="0" smtClean="0">
                <a:latin typeface="+mn-lt"/>
                <a:cs typeface="+mn-cs"/>
              </a:rPr>
              <a:t>vinitamathur.ece@jecrc.ac.in</a:t>
            </a:r>
            <a:endParaRPr lang="en-GB" dirty="0">
              <a:solidFill>
                <a:schemeClr val="accent1">
                  <a:lumMod val="75000"/>
                </a:schemeClr>
              </a:solidFill>
              <a:latin typeface="+mn-lt"/>
              <a:cs typeface="+mn-cs"/>
            </a:endParaRPr>
          </a:p>
        </p:txBody>
      </p:sp>
      <p:sp>
        <p:nvSpPr>
          <p:cNvPr id="4" name="Rectangle 3"/>
          <p:cNvSpPr/>
          <p:nvPr/>
        </p:nvSpPr>
        <p:spPr>
          <a:xfrm>
            <a:off x="0" y="0"/>
            <a:ext cx="9144000" cy="1168400"/>
          </a:xfrm>
          <a:prstGeom prst="rect">
            <a:avLst/>
          </a:prstGeom>
          <a:blipFill>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5689600"/>
            <a:ext cx="9144000" cy="1168400"/>
          </a:xfrm>
          <a:prstGeom prst="rect">
            <a:avLst/>
          </a:prstGeom>
          <a:blipFill>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2" descr="C:\Users\admin\Desktop\JECRC.jpg"/>
          <p:cNvPicPr>
            <a:picLocks noChangeAspect="1" noChangeArrowheads="1"/>
          </p:cNvPicPr>
          <p:nvPr/>
        </p:nvPicPr>
        <p:blipFill>
          <a:blip r:embed="rId4"/>
          <a:srcRect/>
          <a:stretch>
            <a:fillRect/>
          </a:stretch>
        </p:blipFill>
        <p:spPr bwMode="auto">
          <a:xfrm>
            <a:off x="3733800" y="0"/>
            <a:ext cx="1752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991600" cy="6400799"/>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410200"/>
          </a:xfrm>
        </p:spPr>
        <p:txBody>
          <a:bodyPr>
            <a:normAutofit/>
          </a:bodyPr>
          <a:lstStyle/>
          <a:p>
            <a:pPr algn="just"/>
            <a:r>
              <a:rPr lang="en-US" dirty="0" smtClean="0">
                <a:latin typeface="Times New Roman" pitchFamily="18" charset="0"/>
                <a:cs typeface="Times New Roman" pitchFamily="18" charset="0"/>
              </a:rPr>
              <a:t>Positive feedback is useful in oscillators and while establishing the two stable states of flip-flop. </a:t>
            </a:r>
          </a:p>
          <a:p>
            <a:pPr algn="just"/>
            <a:r>
              <a:rPr lang="en-US" dirty="0" smtClean="0">
                <a:latin typeface="Times New Roman" pitchFamily="18" charset="0"/>
                <a:cs typeface="Times New Roman" pitchFamily="18" charset="0"/>
              </a:rPr>
              <a:t>The feedback system has many advantages especially in the control of impedance levels,  bandwidth improvement, and in rendering the circuit performance relatively insensitive to manufacturing as well as to environmental changes. </a:t>
            </a:r>
          </a:p>
          <a:p>
            <a:pPr algn="just"/>
            <a:r>
              <a:rPr lang="en-US" dirty="0" smtClean="0">
                <a:latin typeface="Times New Roman" pitchFamily="18" charset="0"/>
                <a:cs typeface="Times New Roman" pitchFamily="18" charset="0"/>
              </a:rPr>
              <a:t>These are the advantages of negative or degenerative feedback in which the signal feedback from output to input is 180 out of phase with the applied excitation. </a:t>
            </a:r>
          </a:p>
          <a:p>
            <a:pPr algn="just"/>
            <a:r>
              <a:rPr lang="en-US" dirty="0" smtClean="0">
                <a:latin typeface="Times New Roman" pitchFamily="18" charset="0"/>
                <a:cs typeface="Times New Roman" pitchFamily="18" charset="0"/>
              </a:rPr>
              <a:t>It increases bandwidth and input impedance, and lowers the output impedance.</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04800" y="457200"/>
            <a:ext cx="8610600" cy="60960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Block diagram of a basic feedback amplifier</a:t>
            </a:r>
            <a:endParaRPr lang="en-US" sz="4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38200" y="2271713"/>
            <a:ext cx="7543800" cy="3748087"/>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3401" y="990600"/>
            <a:ext cx="8126090" cy="5029200"/>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599" y="1752600"/>
            <a:ext cx="8686801" cy="319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228600"/>
            <a:ext cx="8001000" cy="5181601"/>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850749" y="4876800"/>
            <a:ext cx="4293251"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81000" y="457200"/>
            <a:ext cx="8305800" cy="41529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990600" y="4800600"/>
            <a:ext cx="5943600" cy="1752600"/>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81001" y="838200"/>
            <a:ext cx="8198184"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457200"/>
            <a:ext cx="8610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33400" y="990600"/>
            <a:ext cx="8016305"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8610600" cy="531232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48400" y="5029200"/>
            <a:ext cx="28956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33400" y="762000"/>
            <a:ext cx="8153399"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33400" y="750538"/>
            <a:ext cx="8153400" cy="5497861"/>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2400" y="304800"/>
            <a:ext cx="8763000" cy="6019800"/>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228601"/>
            <a:ext cx="8382000" cy="35814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62000" y="3886200"/>
            <a:ext cx="7848600" cy="2647950"/>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57200" y="1905000"/>
            <a:ext cx="8305800" cy="335280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228600"/>
            <a:ext cx="8381999" cy="6248399"/>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57200" y="762001"/>
            <a:ext cx="8458200" cy="4338638"/>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533400" y="990600"/>
            <a:ext cx="8001000" cy="4419599"/>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http://vlabs.iitkgp.ernet.in/be/exp13/ceamp.html</a:t>
            </a:r>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629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pPr algn="ctr"/>
            <a:r>
              <a:rPr lang="en-US" sz="4400" b="1" dirty="0" smtClean="0">
                <a:latin typeface="Times New Roman" pitchFamily="18" charset="0"/>
                <a:cs typeface="Times New Roman" pitchFamily="18" charset="0"/>
              </a:rPr>
              <a:t>Amplifiers</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686800" cy="5257800"/>
          </a:xfrm>
        </p:spPr>
        <p:txBody>
          <a:bodyPr>
            <a:normAutofit/>
          </a:bodyPr>
          <a:lstStyle/>
          <a:p>
            <a:pPr algn="just"/>
            <a:r>
              <a:rPr lang="en-US" dirty="0" smtClean="0">
                <a:latin typeface="Times New Roman" pitchFamily="18" charset="0"/>
                <a:cs typeface="Times New Roman" pitchFamily="18" charset="0"/>
              </a:rPr>
              <a:t>An electronic signal contains some information which cannot be utilized if doesn’t have proper strength. </a:t>
            </a:r>
          </a:p>
          <a:p>
            <a:pPr algn="just"/>
            <a:r>
              <a:rPr lang="en-US" dirty="0" smtClean="0">
                <a:latin typeface="Times New Roman" pitchFamily="18" charset="0"/>
                <a:cs typeface="Times New Roman" pitchFamily="18" charset="0"/>
              </a:rPr>
              <a:t>The process of increasing the signal strength is called as </a:t>
            </a:r>
            <a:r>
              <a:rPr lang="en-US" b="1" dirty="0" smtClean="0">
                <a:latin typeface="Times New Roman" pitchFamily="18" charset="0"/>
                <a:cs typeface="Times New Roman" pitchFamily="18" charset="0"/>
              </a:rPr>
              <a:t>Amplification</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Almost all electronic equipment must include some means for amplifying the signals. We find the use of amplifiers in medical devices, scientific equipment, automation, military tools, communication devices, and even in household equipment.</a:t>
            </a:r>
          </a:p>
          <a:p>
            <a:pPr algn="just"/>
            <a:r>
              <a:rPr lang="en-US" dirty="0" smtClean="0">
                <a:latin typeface="Times New Roman" pitchFamily="18" charset="0"/>
                <a:cs typeface="Times New Roman" pitchFamily="18" charset="0"/>
              </a:rPr>
              <a:t>Amplification in practical applications is done using Multi-stage amplifiers. A number of single-stage amplifiers are cascaded to form a Multi-stage amplifier.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447800"/>
          </a:xfrm>
        </p:spPr>
        <p:txBody>
          <a:bodyPr>
            <a:noAutofit/>
          </a:bodyPr>
          <a:lstStyle/>
          <a:p>
            <a:pPr algn="ctr"/>
            <a:r>
              <a:rPr lang="en-US" sz="4400" b="1" dirty="0" smtClean="0">
                <a:latin typeface="Times New Roman" pitchFamily="18" charset="0"/>
                <a:cs typeface="Times New Roman" pitchFamily="18" charset="0"/>
              </a:rPr>
              <a:t>Single-stage Transistor Amplifier</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610600" cy="4953000"/>
          </a:xfrm>
        </p:spPr>
        <p:txBody>
          <a:bodyPr>
            <a:normAutofit/>
          </a:bodyPr>
          <a:lstStyle/>
          <a:p>
            <a:pPr algn="just"/>
            <a:r>
              <a:rPr lang="en-US" dirty="0" smtClean="0">
                <a:latin typeface="Times New Roman" pitchFamily="18" charset="0"/>
                <a:cs typeface="Times New Roman" pitchFamily="18" charset="0"/>
              </a:rPr>
              <a:t>When only one transistor with associated circuitry is used for amplifying a weak signal, the circuit is known as </a:t>
            </a:r>
            <a:r>
              <a:rPr lang="en-US" b="1" dirty="0" smtClean="0">
                <a:latin typeface="Times New Roman" pitchFamily="18" charset="0"/>
                <a:cs typeface="Times New Roman" pitchFamily="18" charset="0"/>
              </a:rPr>
              <a:t>single-stage amplifier</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Analyzing the working of a Single-stage amplifier circuit, makes us easy to understand the formation and working of Multi-stage amplifier circuits. </a:t>
            </a:r>
          </a:p>
          <a:p>
            <a:pPr algn="just"/>
            <a:r>
              <a:rPr lang="en-US" dirty="0" smtClean="0">
                <a:latin typeface="Times New Roman" pitchFamily="18" charset="0"/>
                <a:cs typeface="Times New Roman" pitchFamily="18" charset="0"/>
              </a:rPr>
              <a:t>A Single stage transistor amplifier has one transistor, bias circuit and other auxiliary components. The following circuit diagram shows how a single stage transistor amplifier looks like.</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715000"/>
          </a:xfrm>
        </p:spPr>
        <p:txBody>
          <a:bodyPr/>
          <a:lstStyle/>
          <a:p>
            <a:pPr algn="just"/>
            <a:r>
              <a:rPr lang="en-US" dirty="0" smtClean="0">
                <a:latin typeface="Times New Roman" pitchFamily="18" charset="0"/>
                <a:cs typeface="Times New Roman" pitchFamily="18" charset="0"/>
              </a:rPr>
              <a:t>When a weak input signal is given to the base of the transistor as shown in the figure, a small amount of base current flows. Due to the transistor action, a larger current flows in the collector of the transistor. (As the collector current is β times of the base current which means I</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βI</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Now, as the collector current increases, the voltage drop across the resistor R</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also increases, which is collected as the output.</a:t>
            </a:r>
          </a:p>
          <a:p>
            <a:pPr>
              <a:buNone/>
            </a:pPr>
            <a:r>
              <a:rPr lang="en-US" dirty="0" smtClean="0"/>
              <a:t/>
            </a:r>
            <a:br>
              <a:rPr lang="en-US" dirty="0" smtClean="0"/>
            </a:br>
            <a:endParaRPr lang="en-US" dirty="0"/>
          </a:p>
        </p:txBody>
      </p:sp>
      <p:pic>
        <p:nvPicPr>
          <p:cNvPr id="4" name="Picture 2"/>
          <p:cNvPicPr>
            <a:picLocks noChangeAspect="1" noChangeArrowheads="1"/>
          </p:cNvPicPr>
          <p:nvPr/>
        </p:nvPicPr>
        <p:blipFill>
          <a:blip r:embed="rId2"/>
          <a:srcRect/>
          <a:stretch>
            <a:fillRect/>
          </a:stretch>
        </p:blipFill>
        <p:spPr bwMode="auto">
          <a:xfrm>
            <a:off x="4953000" y="3429000"/>
            <a:ext cx="4191000" cy="3209925"/>
          </a:xfrm>
          <a:prstGeom prst="rect">
            <a:avLst/>
          </a:prstGeom>
          <a:noFill/>
          <a:ln w="9525">
            <a:noFill/>
            <a:miter lim="800000"/>
            <a:headEnd/>
            <a:tailEnd/>
          </a:ln>
          <a:effectLst/>
        </p:spPr>
      </p:pic>
      <p:sp>
        <p:nvSpPr>
          <p:cNvPr id="5" name="Rectangle 4"/>
          <p:cNvSpPr/>
          <p:nvPr/>
        </p:nvSpPr>
        <p:spPr>
          <a:xfrm>
            <a:off x="457200" y="3657600"/>
            <a:ext cx="4800600" cy="2646878"/>
          </a:xfrm>
          <a:prstGeom prst="rect">
            <a:avLst/>
          </a:prstGeom>
        </p:spPr>
        <p:txBody>
          <a:bodyPr wrap="square">
            <a:spAutoFit/>
          </a:bodyPr>
          <a:lstStyle/>
          <a:p>
            <a:pPr algn="just"/>
            <a:r>
              <a:rPr lang="en-US" sz="2600" dirty="0" smtClean="0">
                <a:latin typeface="Times New Roman" pitchFamily="18" charset="0"/>
                <a:cs typeface="Times New Roman" pitchFamily="18" charset="0"/>
              </a:rPr>
              <a:t>Hence a small input at the base gets amplified as the signal of larger magnitude and strength at the collector output. Hence this transistor acts as an amplifier.</a:t>
            </a:r>
          </a:p>
          <a:p>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09600"/>
            <a:ext cx="7924800" cy="1077218"/>
          </a:xfrm>
          <a:prstGeom prst="rect">
            <a:avLst/>
          </a:prstGeom>
        </p:spPr>
        <p:txBody>
          <a:bodyPr wrap="square">
            <a:spAutoFit/>
          </a:bodyPr>
          <a:lstStyle/>
          <a:p>
            <a:pPr algn="ctr"/>
            <a:r>
              <a:rPr lang="en-US" sz="2800" b="1" dirty="0" smtClean="0">
                <a:latin typeface="Times New Roman" pitchFamily="18" charset="0"/>
                <a:cs typeface="Times New Roman" pitchFamily="18" charset="0"/>
              </a:rPr>
              <a:t>Practical Circuit of a Transistor Amplifier</a:t>
            </a:r>
          </a:p>
          <a:p>
            <a:r>
              <a:rPr lang="en-US" dirty="0" smtClean="0"/>
              <a:t/>
            </a:r>
            <a:br>
              <a:rPr lang="en-US" dirty="0" smtClean="0"/>
            </a:br>
            <a:endParaRPr lang="en-US" dirty="0"/>
          </a:p>
        </p:txBody>
      </p:sp>
      <p:pic>
        <p:nvPicPr>
          <p:cNvPr id="1027" name="Picture 3"/>
          <p:cNvPicPr>
            <a:picLocks noChangeAspect="1" noChangeArrowheads="1"/>
          </p:cNvPicPr>
          <p:nvPr/>
        </p:nvPicPr>
        <p:blipFill>
          <a:blip r:embed="rId2"/>
          <a:srcRect/>
          <a:stretch>
            <a:fillRect/>
          </a:stretch>
        </p:blipFill>
        <p:spPr bwMode="auto">
          <a:xfrm>
            <a:off x="4876800" y="1676400"/>
            <a:ext cx="4267200" cy="4648200"/>
          </a:xfrm>
          <a:prstGeom prst="rect">
            <a:avLst/>
          </a:prstGeom>
          <a:noFill/>
          <a:ln w="9525">
            <a:noFill/>
            <a:miter lim="800000"/>
            <a:headEnd/>
            <a:tailEnd/>
          </a:ln>
          <a:effectLst/>
        </p:spPr>
      </p:pic>
      <p:sp>
        <p:nvSpPr>
          <p:cNvPr id="7" name="Rectangle 6"/>
          <p:cNvSpPr/>
          <p:nvPr/>
        </p:nvSpPr>
        <p:spPr>
          <a:xfrm>
            <a:off x="0" y="1219200"/>
            <a:ext cx="4800600" cy="5324535"/>
          </a:xfrm>
          <a:prstGeom prst="rect">
            <a:avLst/>
          </a:prstGeom>
        </p:spPr>
        <p:txBody>
          <a:bodyPr wrap="square">
            <a:spAutoFit/>
          </a:bodyPr>
          <a:lstStyle/>
          <a:p>
            <a:pPr algn="just"/>
            <a:r>
              <a:rPr lang="en-US" sz="2000" dirty="0" smtClean="0">
                <a:latin typeface="Times New Roman" pitchFamily="18" charset="0"/>
                <a:cs typeface="Times New Roman" pitchFamily="18" charset="0"/>
              </a:rPr>
              <a:t>The various prominent circuit elements and their functions are as described below.</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Biasing Circuit</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resistors R</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R</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and R</a:t>
            </a:r>
            <a:r>
              <a:rPr lang="en-US" sz="2000" baseline="-25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form the biasing and stabilization circuit, which helps in establishing a proper operating point.</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Input Capacitor </a:t>
            </a:r>
            <a:r>
              <a:rPr lang="en-US" sz="2000" b="1" dirty="0" err="1" smtClean="0">
                <a:latin typeface="Times New Roman" pitchFamily="18" charset="0"/>
                <a:cs typeface="Times New Roman" pitchFamily="18" charset="0"/>
              </a:rPr>
              <a:t>C</a:t>
            </a:r>
            <a:r>
              <a:rPr lang="en-US" sz="2000" b="1" baseline="-25000" dirty="0" err="1" smtClean="0">
                <a:latin typeface="Times New Roman" pitchFamily="18" charset="0"/>
                <a:cs typeface="Times New Roman" pitchFamily="18" charset="0"/>
              </a:rPr>
              <a:t>in</a:t>
            </a:r>
            <a:endParaRPr lang="en-US" sz="2000" b="1" baseline="-25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This capacitor couples the input signal to the base of the transistor. The input capacitor </a:t>
            </a:r>
            <a:r>
              <a:rPr lang="en-US" sz="2000" dirty="0" err="1" smtClean="0">
                <a:latin typeface="Times New Roman" pitchFamily="18" charset="0"/>
                <a:cs typeface="Times New Roman" pitchFamily="18" charset="0"/>
              </a:rPr>
              <a:t>C</a:t>
            </a:r>
            <a:r>
              <a:rPr lang="en-US" sz="2000" baseline="-25000" dirty="0" err="1" smtClean="0">
                <a:latin typeface="Times New Roman" pitchFamily="18" charset="0"/>
                <a:cs typeface="Times New Roman" pitchFamily="18" charset="0"/>
              </a:rPr>
              <a:t>in</a:t>
            </a:r>
            <a:r>
              <a:rPr lang="en-US" sz="2000" dirty="0" smtClean="0">
                <a:latin typeface="Times New Roman" pitchFamily="18" charset="0"/>
                <a:cs typeface="Times New Roman" pitchFamily="18" charset="0"/>
              </a:rPr>
              <a:t> allows AC signal, but isolates the signal source from R</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If this capacitor is not present, the input signal gets directly applied, which changes the bias at R</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96000"/>
          </a:xfrm>
        </p:spPr>
        <p:txBody>
          <a:bodyPr>
            <a:normAutofit fontScale="85000" lnSpcReduction="20000"/>
          </a:bodyPr>
          <a:lstStyle/>
          <a:p>
            <a:pPr algn="just"/>
            <a:r>
              <a:rPr lang="en-US" b="1" dirty="0" smtClean="0">
                <a:latin typeface="Times New Roman" pitchFamily="18" charset="0"/>
                <a:cs typeface="Times New Roman" pitchFamily="18" charset="0"/>
              </a:rPr>
              <a:t>Coupling Capacitor C</a:t>
            </a:r>
            <a:r>
              <a:rPr lang="en-US" b="1" baseline="-25000" dirty="0" smtClean="0">
                <a:latin typeface="Times New Roman" pitchFamily="18" charset="0"/>
                <a:cs typeface="Times New Roman" pitchFamily="18" charset="0"/>
              </a:rPr>
              <a:t>C</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This capacitor is present at the end of one stage and connects it to the other stage. As it couples two stages it is called as </a:t>
            </a:r>
            <a:r>
              <a:rPr lang="en-US" b="1" dirty="0" smtClean="0">
                <a:latin typeface="Times New Roman" pitchFamily="18" charset="0"/>
                <a:cs typeface="Times New Roman" pitchFamily="18" charset="0"/>
              </a:rPr>
              <a:t>coupling capacitor</a:t>
            </a:r>
            <a:r>
              <a:rPr lang="en-US" dirty="0" smtClean="0">
                <a:latin typeface="Times New Roman" pitchFamily="18" charset="0"/>
                <a:cs typeface="Times New Roman" pitchFamily="18" charset="0"/>
              </a:rPr>
              <a:t>. This capacitor blocks DC of one stage to enter the other but allows AC to pass. Hence it is also called as </a:t>
            </a:r>
            <a:r>
              <a:rPr lang="en-US" b="1" dirty="0" smtClean="0">
                <a:latin typeface="Times New Roman" pitchFamily="18" charset="0"/>
                <a:cs typeface="Times New Roman" pitchFamily="18" charset="0"/>
              </a:rPr>
              <a:t>blocking capacitor</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Due to the presence of coupling capacitor C</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the output across the resistor R</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is free from the collector’s DC voltage. If this is not present, the bias conditions of the next stage will be drastically changed due to the shunting effect of R</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as it would come in parallel to 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of the next stage.</a:t>
            </a:r>
          </a:p>
          <a:p>
            <a:pPr algn="just"/>
            <a:r>
              <a:rPr lang="en-US" b="1" dirty="0" smtClean="0">
                <a:latin typeface="Times New Roman" pitchFamily="18" charset="0"/>
                <a:cs typeface="Times New Roman" pitchFamily="18" charset="0"/>
              </a:rPr>
              <a:t>Emitter by-pass capacitor C</a:t>
            </a:r>
            <a:r>
              <a:rPr lang="en-US" b="1" baseline="-25000" dirty="0" smtClean="0">
                <a:latin typeface="Times New Roman" pitchFamily="18" charset="0"/>
                <a:cs typeface="Times New Roman" pitchFamily="18" charset="0"/>
              </a:rPr>
              <a:t>E</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This capacitor is employed in parallel to the emitter resistor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The amplified AC signal is by passed through this. If this is not present, that signal will pass through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which produces a voltage drop across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that will feedback the input signal reducing the output voltage.</a:t>
            </a:r>
          </a:p>
          <a:p>
            <a:pPr algn="just">
              <a:buNone/>
            </a:pPr>
            <a:r>
              <a:rPr lang="en-US" b="1" dirty="0" smtClean="0">
                <a:latin typeface="Times New Roman" pitchFamily="18" charset="0"/>
                <a:cs typeface="Times New Roman" pitchFamily="18" charset="0"/>
              </a:rPr>
              <a:t>    The Load resistor R</a:t>
            </a:r>
            <a:r>
              <a:rPr lang="en-US" b="1" baseline="-25000" dirty="0" smtClean="0">
                <a:latin typeface="Times New Roman" pitchFamily="18" charset="0"/>
                <a:cs typeface="Times New Roman" pitchFamily="18" charset="0"/>
              </a:rPr>
              <a:t>L</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 resistance R</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connected at the output is known as </a:t>
            </a:r>
            <a:r>
              <a:rPr lang="en-US" b="1" dirty="0" smtClean="0">
                <a:latin typeface="Times New Roman" pitchFamily="18" charset="0"/>
                <a:cs typeface="Times New Roman" pitchFamily="18" charset="0"/>
              </a:rPr>
              <a:t>Load resistor</a:t>
            </a:r>
            <a:r>
              <a:rPr lang="en-US" dirty="0" smtClean="0">
                <a:latin typeface="Times New Roman" pitchFamily="18" charset="0"/>
                <a:cs typeface="Times New Roman" pitchFamily="18" charset="0"/>
              </a:rPr>
              <a:t>. When a number of stages are used, then R</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represents the input resistance of the next stage.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914400"/>
          </a:xfrm>
        </p:spPr>
        <p:txBody>
          <a:bodyPr>
            <a:noAutofit/>
          </a:bodyPr>
          <a:lstStyle/>
          <a:p>
            <a:pPr algn="ctr"/>
            <a:r>
              <a:rPr lang="en-US" sz="3600" b="1" dirty="0" smtClean="0">
                <a:latin typeface="Times New Roman" pitchFamily="18" charset="0"/>
                <a:cs typeface="Times New Roman" pitchFamily="18" charset="0"/>
              </a:rPr>
              <a:t>Construction of Two Stage RC Coupled Amplifier</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76400"/>
            <a:ext cx="4495800" cy="4953000"/>
          </a:xfrm>
        </p:spPr>
        <p:txBody>
          <a:bodyPr>
            <a:normAutofit fontScale="85000" lnSpcReduction="10000"/>
          </a:bodyPr>
          <a:lstStyle/>
          <a:p>
            <a:pPr algn="just"/>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Resistance Capacitance (RC) Coupled Amplifier</a:t>
            </a:r>
            <a:r>
              <a:rPr lang="en-US" sz="2800" dirty="0" smtClean="0">
                <a:latin typeface="Times New Roman" pitchFamily="18" charset="0"/>
                <a:cs typeface="Times New Roman" pitchFamily="18" charset="0"/>
              </a:rPr>
              <a:t> is basically a multi-stage amplifier circuit extensively used in electronic circuits. Here the individual stages of the amplifier are connected together using a resistor–capacitor combination due to which it bears its name as RC Coupled.</a:t>
            </a:r>
          </a:p>
          <a:p>
            <a:pPr algn="just"/>
            <a:r>
              <a:rPr lang="en-US" sz="2800" dirty="0" smtClean="0">
                <a:latin typeface="Times New Roman" pitchFamily="18" charset="0"/>
                <a:cs typeface="Times New Roman" pitchFamily="18" charset="0"/>
              </a:rPr>
              <a:t>Figure shows such a two-stage amplifier whose individual stages are nothing but the common emitter amplifiers. </a:t>
            </a:r>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4876800" y="1828800"/>
            <a:ext cx="40386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6019800"/>
          </a:xfrm>
        </p:spPr>
        <p:txBody>
          <a:bodyPr>
            <a:normAutofit/>
          </a:bodyPr>
          <a:lstStyle/>
          <a:p>
            <a:pPr algn="just"/>
            <a:r>
              <a:rPr lang="en-US" sz="2400" dirty="0" smtClean="0">
                <a:latin typeface="Times New Roman" pitchFamily="18" charset="0"/>
                <a:cs typeface="Times New Roman" pitchFamily="18" charset="0"/>
              </a:rPr>
              <a:t>Hence the </a:t>
            </a:r>
            <a:r>
              <a:rPr lang="en-US" sz="2400" b="1" dirty="0" smtClean="0">
                <a:latin typeface="Times New Roman" pitchFamily="18" charset="0"/>
                <a:cs typeface="Times New Roman" pitchFamily="18" charset="0"/>
              </a:rPr>
              <a:t>design</a:t>
            </a:r>
            <a:r>
              <a:rPr lang="en-US" sz="2400" dirty="0" smtClean="0">
                <a:latin typeface="Times New Roman" pitchFamily="18" charset="0"/>
                <a:cs typeface="Times New Roman" pitchFamily="18" charset="0"/>
              </a:rPr>
              <a:t> of individual stages of the </a:t>
            </a:r>
            <a:r>
              <a:rPr lang="en-US" sz="2400" b="1" dirty="0" smtClean="0">
                <a:latin typeface="Times New Roman" pitchFamily="18" charset="0"/>
                <a:cs typeface="Times New Roman" pitchFamily="18" charset="0"/>
              </a:rPr>
              <a:t>RC coupled amplifiers</a:t>
            </a:r>
            <a:r>
              <a:rPr lang="en-US" sz="2400" dirty="0" smtClean="0">
                <a:latin typeface="Times New Roman" pitchFamily="18" charset="0"/>
                <a:cs typeface="Times New Roman" pitchFamily="18" charset="0"/>
              </a:rPr>
              <a:t> is similar to that in the case of common emitter amplifiers in which: </a:t>
            </a:r>
          </a:p>
          <a:p>
            <a:pPr algn="just">
              <a:buFont typeface="Wingdings" pitchFamily="2" charset="2"/>
              <a:buChar char="Ø"/>
            </a:pPr>
            <a:r>
              <a:rPr lang="en-US" sz="2400" dirty="0" smtClean="0">
                <a:latin typeface="Times New Roman" pitchFamily="18" charset="0"/>
                <a:cs typeface="Times New Roman" pitchFamily="18" charset="0"/>
              </a:rPr>
              <a:t>R</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R</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form the </a:t>
            </a:r>
            <a:r>
              <a:rPr lang="en-US" sz="2400" b="1" dirty="0" smtClean="0">
                <a:latin typeface="Times New Roman" pitchFamily="18" charset="0"/>
                <a:cs typeface="Times New Roman" pitchFamily="18" charset="0"/>
              </a:rPr>
              <a:t>biasing network</a:t>
            </a:r>
          </a:p>
          <a:p>
            <a:pPr algn="just">
              <a:buFont typeface="Wingdings" pitchFamily="2" charset="2"/>
              <a:buChar char="Ø"/>
            </a:pPr>
            <a:r>
              <a:rPr lang="en-US" sz="2400" dirty="0" smtClean="0">
                <a:latin typeface="Times New Roman" pitchFamily="18" charset="0"/>
                <a:cs typeface="Times New Roman" pitchFamily="18" charset="0"/>
              </a:rPr>
              <a:t>Emitter resistor </a:t>
            </a:r>
            <a:r>
              <a:rPr lang="en-US" sz="2400" dirty="0" smtClean="0"/>
              <a:t>R</a:t>
            </a:r>
            <a:r>
              <a:rPr lang="en-US" sz="2400" baseline="-25000" dirty="0" smtClean="0"/>
              <a:t>E</a:t>
            </a:r>
            <a:r>
              <a:rPr lang="en-US" sz="2400" dirty="0" smtClean="0">
                <a:latin typeface="Times New Roman" pitchFamily="18" charset="0"/>
                <a:cs typeface="Times New Roman" pitchFamily="18" charset="0"/>
              </a:rPr>
              <a:t> form the </a:t>
            </a:r>
            <a:r>
              <a:rPr lang="en-US" sz="2400" b="1" dirty="0" smtClean="0">
                <a:latin typeface="Times New Roman" pitchFamily="18" charset="0"/>
                <a:cs typeface="Times New Roman" pitchFamily="18" charset="0"/>
              </a:rPr>
              <a:t>stabilization network</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 C</a:t>
            </a:r>
            <a:r>
              <a:rPr lang="en-US" sz="2400" baseline="-25000"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 is also called </a:t>
            </a:r>
            <a:r>
              <a:rPr lang="en-US" sz="2400" b="1" dirty="0" smtClean="0">
                <a:latin typeface="Times New Roman" pitchFamily="18" charset="0"/>
                <a:cs typeface="Times New Roman" pitchFamily="18" charset="0"/>
              </a:rPr>
              <a:t>bypass capacitor </a:t>
            </a:r>
            <a:r>
              <a:rPr lang="en-US" sz="2400" dirty="0" smtClean="0">
                <a:latin typeface="Times New Roman" pitchFamily="18" charset="0"/>
                <a:cs typeface="Times New Roman" pitchFamily="18" charset="0"/>
              </a:rPr>
              <a:t>which passes only AC while restricting DC, which causes only DC voltage to drop across R</a:t>
            </a:r>
            <a:r>
              <a:rPr lang="en-US" sz="2400" baseline="-25000"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 while the entire AC voltage will be coupled to the next stage.</a:t>
            </a:r>
          </a:p>
          <a:p>
            <a:pPr algn="just">
              <a:buFont typeface="Wingdings" pitchFamily="2" charset="2"/>
              <a:buChar char="Ø"/>
            </a:pPr>
            <a:r>
              <a:rPr lang="en-US" sz="2400" b="1" dirty="0" smtClean="0">
                <a:latin typeface="Times New Roman" pitchFamily="18" charset="0"/>
                <a:cs typeface="Times New Roman" pitchFamily="18" charset="0"/>
              </a:rPr>
              <a:t>coupling capacitor </a:t>
            </a:r>
            <a:r>
              <a:rPr lang="en-US" sz="2400" dirty="0" smtClean="0">
                <a:latin typeface="Times New Roman" pitchFamily="18" charset="0"/>
                <a:cs typeface="Times New Roman" pitchFamily="18" charset="0"/>
              </a:rPr>
              <a:t>C</a:t>
            </a:r>
            <a:r>
              <a:rPr lang="en-US" sz="2400" baseline="-25000"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 also increases the stability of the network as it blocks the DC while offers a low resistance path to the AC signals, thereby preventing the DC bias conditions of one stage affecting the other.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eaLnBrk="1" fontAlgn="auto" hangingPunct="1">
              <a:spcAft>
                <a:spcPts val="0"/>
              </a:spcAft>
              <a:defRPr/>
            </a:pPr>
            <a:r>
              <a:rPr lang="en-US" sz="4000" b="1" dirty="0" smtClean="0">
                <a:solidFill>
                  <a:schemeClr val="tx1"/>
                </a:solidFill>
                <a:effectLst>
                  <a:outerShdw blurRad="38100" dist="38100" dir="2700000" algn="tl">
                    <a:srgbClr val="000000">
                      <a:alpha val="43137"/>
                    </a:srgbClr>
                  </a:outerShdw>
                </a:effectLst>
                <a:cs typeface="Times New Roman" pitchFamily="18" charset="0"/>
              </a:rPr>
              <a:t>Vision of JECRC </a:t>
            </a:r>
            <a:endParaRPr lang="en-US" sz="40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228600" y="1371600"/>
            <a:ext cx="8686800" cy="5257800"/>
          </a:xfrm>
        </p:spPr>
        <p:txBody>
          <a:bodyPr>
            <a:normAutofit fontScale="47500" lnSpcReduction="20000"/>
          </a:bodyPr>
          <a:lstStyle/>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To become a renowned center of outcome based learning, and work towards academic, professional, cultural and social enrichment of the lives of individuals and communities.</a:t>
            </a:r>
          </a:p>
          <a:p>
            <a:pPr marL="274320" indent="-274320" algn="just" eaLnBrk="1" fontAlgn="auto" hangingPunct="1">
              <a:lnSpc>
                <a:spcPct val="120000"/>
              </a:lnSpc>
              <a:spcAft>
                <a:spcPts val="0"/>
              </a:spcAft>
              <a:buClr>
                <a:schemeClr val="accent3"/>
              </a:buClr>
              <a:buFont typeface="Wingdings 2"/>
              <a:buNone/>
              <a:defRPr/>
            </a:pPr>
            <a:endParaRPr lang="en-US" sz="3300" dirty="0" smtClean="0">
              <a:cs typeface="Times New Roman" pitchFamily="18" charset="0"/>
            </a:endParaRPr>
          </a:p>
          <a:p>
            <a:pPr marL="274320" indent="-274320" algn="ctr" eaLnBrk="1" fontAlgn="auto" hangingPunct="1">
              <a:lnSpc>
                <a:spcPct val="120000"/>
              </a:lnSpc>
              <a:spcAft>
                <a:spcPts val="0"/>
              </a:spcAft>
              <a:buClr>
                <a:schemeClr val="accent3"/>
              </a:buClr>
              <a:buFont typeface="Wingdings 2"/>
              <a:buNone/>
              <a:defRPr/>
            </a:pPr>
            <a:r>
              <a:rPr lang="en-US" sz="8400" b="1" dirty="0" smtClean="0">
                <a:effectLst>
                  <a:outerShdw blurRad="38100" dist="38100" dir="2700000" algn="tl">
                    <a:srgbClr val="000000">
                      <a:alpha val="43137"/>
                    </a:srgbClr>
                  </a:outerShdw>
                </a:effectLst>
                <a:cs typeface="Times New Roman" pitchFamily="18" charset="0"/>
              </a:rPr>
              <a:t>Mission of  JECRC</a:t>
            </a:r>
            <a:endParaRPr lang="en-US" sz="8400" dirty="0" smtClean="0">
              <a:effectLst>
                <a:outerShdw blurRad="38100" dist="38100" dir="2700000" algn="tl">
                  <a:srgbClr val="000000">
                    <a:alpha val="43137"/>
                  </a:srgbClr>
                </a:outerShdw>
              </a:effectLst>
              <a:cs typeface="Times New Roman" pitchFamily="18" charset="0"/>
            </a:endParaRPr>
          </a:p>
          <a:p>
            <a:pPr marL="274320" indent="-274320" algn="just" eaLnBrk="1" fontAlgn="auto" hangingPunct="1">
              <a:lnSpc>
                <a:spcPct val="120000"/>
              </a:lnSpc>
              <a:spcAft>
                <a:spcPts val="0"/>
              </a:spcAft>
              <a:buClr>
                <a:schemeClr val="accent3"/>
              </a:buClr>
              <a:buFont typeface="Wingdings 2"/>
              <a:buNone/>
              <a:defRPr/>
            </a:pPr>
            <a:endParaRPr lang="en-US" sz="3300" dirty="0" smtClean="0">
              <a:cs typeface="Times New Roman" pitchFamily="18" charset="0"/>
            </a:endParaRP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Focus on evaluation of learning outcomes and motivate students to inculcate research aptitude by project based learning.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Identify, based on informed perception of Indian, regional and global needs, areas of focus and provide platform to gain knowledge and solutions.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Offer opportunities for interaction between academia and industry.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Develop human potential to its fullest extent so that intellectually capable and imaginatively gifted leaders can emerge in a range of professions.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52400" y="304800"/>
            <a:ext cx="8763000" cy="6172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715000" cy="6096000"/>
          </a:xfrm>
        </p:spPr>
        <p:txBody>
          <a:bodyPr>
            <a:normAutofit/>
          </a:bodyPr>
          <a:lstStyle/>
          <a:p>
            <a:pPr algn="ctr">
              <a:buNone/>
            </a:pPr>
            <a:r>
              <a:rPr lang="en-US" b="1" dirty="0" smtClean="0">
                <a:latin typeface="Times New Roman" pitchFamily="18" charset="0"/>
                <a:cs typeface="Times New Roman" pitchFamily="18" charset="0"/>
              </a:rPr>
              <a:t>Working</a:t>
            </a:r>
          </a:p>
          <a:p>
            <a:pPr algn="just"/>
            <a:r>
              <a:rPr lang="en-US" dirty="0" smtClean="0">
                <a:latin typeface="Times New Roman" pitchFamily="18" charset="0"/>
                <a:cs typeface="Times New Roman" pitchFamily="18" charset="0"/>
              </a:rPr>
              <a:t>Further, the In addition, in this circuit, the voltage drop across the collector-emitter terminal is chosen to be 50% of the supply voltage V</a:t>
            </a:r>
            <a:r>
              <a:rPr lang="en-US" baseline="-25000" dirty="0" smtClean="0">
                <a:latin typeface="Times New Roman" pitchFamily="18" charset="0"/>
                <a:cs typeface="Times New Roman" pitchFamily="18" charset="0"/>
              </a:rPr>
              <a:t>CC</a:t>
            </a:r>
            <a:r>
              <a:rPr lang="en-US" dirty="0" smtClean="0">
                <a:latin typeface="Times New Roman" pitchFamily="18" charset="0"/>
                <a:cs typeface="Times New Roman" pitchFamily="18" charset="0"/>
              </a:rPr>
              <a:t> in order to ensure appropriate biasing point.</a:t>
            </a:r>
          </a:p>
          <a:p>
            <a:pPr algn="just"/>
            <a:r>
              <a:rPr lang="en-US" dirty="0" smtClean="0">
                <a:latin typeface="Times New Roman" pitchFamily="18" charset="0"/>
                <a:cs typeface="Times New Roman" pitchFamily="18" charset="0"/>
              </a:rPr>
              <a:t>In this kind of amplifier, the input signal applied at the base of the transistor in stage 1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amplified and appears at its collector terminal with a </a:t>
            </a:r>
            <a:r>
              <a:rPr lang="en-US" b="1" dirty="0" smtClean="0">
                <a:latin typeface="Times New Roman" pitchFamily="18" charset="0"/>
                <a:cs typeface="Times New Roman" pitchFamily="18" charset="0"/>
              </a:rPr>
              <a:t>phase-shift of 180</a:t>
            </a:r>
            <a:r>
              <a:rPr lang="en-US" b="1"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p>
          <a:p>
            <a:endParaRPr lang="en-US" dirty="0"/>
          </a:p>
        </p:txBody>
      </p:sp>
      <p:pic>
        <p:nvPicPr>
          <p:cNvPr id="5" name="Picture 2"/>
          <p:cNvPicPr>
            <a:picLocks noChangeAspect="1" noChangeArrowheads="1"/>
          </p:cNvPicPr>
          <p:nvPr/>
        </p:nvPicPr>
        <p:blipFill>
          <a:blip r:embed="rId2"/>
          <a:srcRect/>
          <a:stretch>
            <a:fillRect/>
          </a:stretch>
        </p:blipFill>
        <p:spPr bwMode="auto">
          <a:xfrm>
            <a:off x="5867400" y="838200"/>
            <a:ext cx="3276600"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324600"/>
          </a:xfrm>
        </p:spPr>
        <p:txBody>
          <a:bodyPr>
            <a:normAutofit/>
          </a:bodyPr>
          <a:lstStyle/>
          <a:p>
            <a:pPr algn="just"/>
            <a:r>
              <a:rPr lang="en-US" dirty="0" smtClean="0">
                <a:latin typeface="Times New Roman" pitchFamily="18" charset="0"/>
                <a:cs typeface="Times New Roman" pitchFamily="18" charset="0"/>
              </a:rPr>
              <a:t>The AC component of this signal is coupled to the second stage of the </a:t>
            </a:r>
            <a:r>
              <a:rPr lang="en-US" b="1" dirty="0" smtClean="0">
                <a:latin typeface="Times New Roman" pitchFamily="18" charset="0"/>
                <a:cs typeface="Times New Roman" pitchFamily="18" charset="0"/>
              </a:rPr>
              <a:t>RC coupled amplifier</a:t>
            </a:r>
            <a:r>
              <a:rPr lang="en-US" dirty="0" smtClean="0">
                <a:latin typeface="Times New Roman" pitchFamily="18" charset="0"/>
                <a:cs typeface="Times New Roman" pitchFamily="18" charset="0"/>
              </a:rPr>
              <a:t> through the </a:t>
            </a:r>
            <a:r>
              <a:rPr lang="en-US" b="1" dirty="0" smtClean="0">
                <a:latin typeface="Times New Roman" pitchFamily="18" charset="0"/>
                <a:cs typeface="Times New Roman" pitchFamily="18" charset="0"/>
              </a:rPr>
              <a:t>coupling capacitor C</a:t>
            </a:r>
            <a:r>
              <a:rPr lang="en-US" b="1"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and thus appears as an input at the base of the second transistor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This is further amplified and is passed-on as an output of the </a:t>
            </a:r>
            <a:r>
              <a:rPr lang="en-US" b="1" dirty="0" smtClean="0">
                <a:latin typeface="Times New Roman" pitchFamily="18" charset="0"/>
                <a:cs typeface="Times New Roman" pitchFamily="18" charset="0"/>
              </a:rPr>
              <a:t>second stage </a:t>
            </a:r>
            <a:r>
              <a:rPr lang="en-US" dirty="0" smtClean="0">
                <a:latin typeface="Times New Roman" pitchFamily="18" charset="0"/>
                <a:cs typeface="Times New Roman" pitchFamily="18" charset="0"/>
              </a:rPr>
              <a:t>and is available at the collector terminal of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after being shift by 180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in its phase.</a:t>
            </a:r>
          </a:p>
          <a:p>
            <a:pPr algn="just"/>
            <a:r>
              <a:rPr lang="en-US" dirty="0" smtClean="0">
                <a:latin typeface="Times New Roman" pitchFamily="18" charset="0"/>
                <a:cs typeface="Times New Roman" pitchFamily="18" charset="0"/>
              </a:rPr>
              <a:t>This means that the output of the </a:t>
            </a:r>
            <a:r>
              <a:rPr lang="en-US" b="1" dirty="0" smtClean="0">
                <a:latin typeface="Times New Roman" pitchFamily="18" charset="0"/>
                <a:cs typeface="Times New Roman" pitchFamily="18" charset="0"/>
              </a:rPr>
              <a:t>second stage will be 360</a:t>
            </a:r>
            <a:r>
              <a:rPr lang="en-US" b="1" baseline="30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 out-of-phase </a:t>
            </a:r>
            <a:r>
              <a:rPr lang="en-US" dirty="0" smtClean="0">
                <a:latin typeface="Times New Roman" pitchFamily="18" charset="0"/>
                <a:cs typeface="Times New Roman" pitchFamily="18" charset="0"/>
              </a:rPr>
              <a:t>with respect to the input, which in turn indicates that the phase of the input signal and the phase of the output signal obtained at stage II will be identical.</a:t>
            </a:r>
          </a:p>
          <a:p>
            <a:pPr algn="just"/>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5410200" y="4419600"/>
            <a:ext cx="37338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172200"/>
          </a:xfrm>
        </p:spPr>
        <p:txBody>
          <a:bodyPr>
            <a:normAutofit/>
          </a:bodyPr>
          <a:lstStyle/>
          <a:p>
            <a:pPr algn="just"/>
            <a:r>
              <a:rPr lang="en-US" dirty="0" smtClean="0">
                <a:latin typeface="Times New Roman" pitchFamily="18" charset="0"/>
                <a:cs typeface="Times New Roman" pitchFamily="18" charset="0"/>
              </a:rPr>
              <a:t>Further it is to be noted that the </a:t>
            </a:r>
            <a:r>
              <a:rPr lang="en-US" b="1" dirty="0" smtClean="0">
                <a:latin typeface="Times New Roman" pitchFamily="18" charset="0"/>
                <a:cs typeface="Times New Roman" pitchFamily="18" charset="0"/>
              </a:rPr>
              <a:t>cascading</a:t>
            </a:r>
            <a:r>
              <a:rPr lang="en-US" dirty="0" smtClean="0">
                <a:latin typeface="Times New Roman" pitchFamily="18" charset="0"/>
                <a:cs typeface="Times New Roman" pitchFamily="18" charset="0"/>
              </a:rPr>
              <a:t> of individual amplifier stages </a:t>
            </a:r>
            <a:r>
              <a:rPr lang="en-US" b="1" dirty="0" smtClean="0">
                <a:latin typeface="Times New Roman" pitchFamily="18" charset="0"/>
                <a:cs typeface="Times New Roman" pitchFamily="18" charset="0"/>
              </a:rPr>
              <a:t>increases the gain </a:t>
            </a:r>
            <a:r>
              <a:rPr lang="en-US" dirty="0" smtClean="0">
                <a:latin typeface="Times New Roman" pitchFamily="18" charset="0"/>
                <a:cs typeface="Times New Roman" pitchFamily="18" charset="0"/>
              </a:rPr>
              <a:t>of the overall circuit as the net gain will be the product of the gain offered by the individual stages. </a:t>
            </a:r>
          </a:p>
          <a:p>
            <a:pPr algn="just"/>
            <a:r>
              <a:rPr lang="en-US" dirty="0" smtClean="0">
                <a:latin typeface="Times New Roman" pitchFamily="18" charset="0"/>
                <a:cs typeface="Times New Roman" pitchFamily="18" charset="0"/>
              </a:rPr>
              <a:t>In addition, it is important to note that by following the pattern exhibited by Figure, one can cascade any number of common emitter amplifiers but by keeping in mind that when the number of </a:t>
            </a:r>
            <a:r>
              <a:rPr lang="en-US" b="1" dirty="0" smtClean="0">
                <a:latin typeface="Times New Roman" pitchFamily="18" charset="0"/>
                <a:cs typeface="Times New Roman" pitchFamily="18" charset="0"/>
              </a:rPr>
              <a:t>stages are even</a:t>
            </a:r>
            <a:r>
              <a:rPr lang="en-US"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output will be in-phase </a:t>
            </a:r>
            <a:r>
              <a:rPr lang="en-US" dirty="0" smtClean="0">
                <a:latin typeface="Times New Roman" pitchFamily="18" charset="0"/>
                <a:cs typeface="Times New Roman" pitchFamily="18" charset="0"/>
              </a:rPr>
              <a:t>with the input while if the number of </a:t>
            </a:r>
            <a:r>
              <a:rPr lang="en-US" b="1" dirty="0" smtClean="0">
                <a:latin typeface="Times New Roman" pitchFamily="18" charset="0"/>
                <a:cs typeface="Times New Roman" pitchFamily="18" charset="0"/>
              </a:rPr>
              <a:t>stages are odd</a:t>
            </a:r>
            <a:r>
              <a:rPr lang="en-US" dirty="0" smtClean="0">
                <a:latin typeface="Times New Roman" pitchFamily="18" charset="0"/>
                <a:cs typeface="Times New Roman" pitchFamily="18" charset="0"/>
              </a:rPr>
              <a:t>, then the </a:t>
            </a:r>
            <a:r>
              <a:rPr lang="en-US" b="1" dirty="0" smtClean="0">
                <a:latin typeface="Times New Roman" pitchFamily="18" charset="0"/>
                <a:cs typeface="Times New Roman" pitchFamily="18" charset="0"/>
              </a:rPr>
              <a:t>output and the input will be out-of-phase.</a:t>
            </a:r>
          </a:p>
          <a:p>
            <a:pPr algn="just"/>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4495800" y="4419600"/>
            <a:ext cx="46482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324600"/>
          </a:xfrm>
        </p:spPr>
        <p:txBody>
          <a:bodyPr>
            <a:normAutofit/>
          </a:bodyPr>
          <a:lstStyle/>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frequency response </a:t>
            </a:r>
            <a:r>
              <a:rPr lang="en-US" dirty="0" smtClean="0">
                <a:latin typeface="Times New Roman" pitchFamily="18" charset="0"/>
                <a:cs typeface="Times New Roman" pitchFamily="18" charset="0"/>
              </a:rPr>
              <a:t>of a </a:t>
            </a:r>
            <a:r>
              <a:rPr lang="en-US" b="1" dirty="0" smtClean="0">
                <a:latin typeface="Times New Roman" pitchFamily="18" charset="0"/>
                <a:cs typeface="Times New Roman" pitchFamily="18" charset="0"/>
              </a:rPr>
              <a:t>RC coupled amplifier</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curve of amplifier’s gain v/s frequency</a:t>
            </a:r>
            <a:r>
              <a:rPr lang="en-US" dirty="0" smtClean="0">
                <a:latin typeface="Times New Roman" pitchFamily="18" charset="0"/>
                <a:cs typeface="Times New Roman" pitchFamily="18" charset="0"/>
              </a:rPr>
              <a:t>), shown by Figure, indicates that the gain of the amplifier is constant over a wide range of mid-frequencies while it decreases considerably both at low and high frequencies.</a:t>
            </a:r>
          </a:p>
          <a:p>
            <a:pPr algn="just"/>
            <a:r>
              <a:rPr lang="en-US" dirty="0" smtClean="0">
                <a:latin typeface="Times New Roman" pitchFamily="18" charset="0"/>
                <a:cs typeface="Times New Roman" pitchFamily="18" charset="0"/>
              </a:rPr>
              <a:t>This is because, at </a:t>
            </a:r>
            <a:r>
              <a:rPr lang="en-US" b="1" dirty="0" smtClean="0">
                <a:latin typeface="Times New Roman" pitchFamily="18" charset="0"/>
                <a:cs typeface="Times New Roman" pitchFamily="18" charset="0"/>
              </a:rPr>
              <a:t>low frequencies</a:t>
            </a:r>
            <a:r>
              <a:rPr lang="en-US" dirty="0" smtClean="0">
                <a:latin typeface="Times New Roman" pitchFamily="18" charset="0"/>
                <a:cs typeface="Times New Roman" pitchFamily="18" charset="0"/>
              </a:rPr>
              <a:t>, the reactance of coupling capacitor </a:t>
            </a:r>
            <a:r>
              <a:rPr lang="en-US" b="1" dirty="0" smtClean="0">
                <a:latin typeface="Times New Roman" pitchFamily="18" charset="0"/>
                <a:cs typeface="Times New Roman" pitchFamily="18" charset="0"/>
              </a:rPr>
              <a:t>C</a:t>
            </a:r>
            <a:r>
              <a:rPr lang="en-US" b="1" baseline="-25000"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is high </a:t>
            </a:r>
            <a:r>
              <a:rPr lang="en-US" dirty="0" smtClean="0">
                <a:latin typeface="Times New Roman" pitchFamily="18" charset="0"/>
                <a:cs typeface="Times New Roman" pitchFamily="18" charset="0"/>
              </a:rPr>
              <a:t>which causes a small part of the signal to couple from one stage to the other. Moreover for the same case, even the reactance of the </a:t>
            </a:r>
            <a:r>
              <a:rPr lang="en-US" b="1" dirty="0" smtClean="0">
                <a:latin typeface="Times New Roman" pitchFamily="18" charset="0"/>
                <a:cs typeface="Times New Roman" pitchFamily="18" charset="0"/>
              </a:rPr>
              <a:t>emitter capacitor C</a:t>
            </a:r>
            <a:r>
              <a:rPr lang="en-US" b="1" baseline="-25000" dirty="0" smtClean="0">
                <a:latin typeface="Times New Roman" pitchFamily="18" charset="0"/>
                <a:cs typeface="Times New Roman" pitchFamily="18" charset="0"/>
              </a:rPr>
              <a:t>E</a:t>
            </a:r>
            <a:r>
              <a:rPr lang="en-US" b="1" dirty="0" smtClean="0">
                <a:latin typeface="Times New Roman" pitchFamily="18" charset="0"/>
                <a:cs typeface="Times New Roman" pitchFamily="18" charset="0"/>
              </a:rPr>
              <a:t> will be high </a:t>
            </a:r>
            <a:r>
              <a:rPr lang="en-US" dirty="0" smtClean="0">
                <a:latin typeface="Times New Roman" pitchFamily="18" charset="0"/>
                <a:cs typeface="Times New Roman" pitchFamily="18" charset="0"/>
              </a:rPr>
              <a:t>due to which it fails to shunt the emitter resistor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effectively which in turn reduces the voltage gain.</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2819400" y="4800601"/>
            <a:ext cx="4876800" cy="20574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32657" y="4800600"/>
            <a:ext cx="3592286"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10600" cy="5715000"/>
          </a:xfrm>
        </p:spPr>
        <p:txBody>
          <a:bodyPr>
            <a:normAutofit fontScale="92500"/>
          </a:bodyPr>
          <a:lstStyle/>
          <a:p>
            <a:pPr algn="just"/>
            <a:r>
              <a:rPr lang="en-US" dirty="0" smtClean="0">
                <a:latin typeface="Times New Roman" pitchFamily="18" charset="0"/>
                <a:cs typeface="Times New Roman" pitchFamily="18" charset="0"/>
              </a:rPr>
              <a:t>On the other hand, at </a:t>
            </a:r>
            <a:r>
              <a:rPr lang="en-US" b="1" dirty="0" smtClean="0">
                <a:latin typeface="Times New Roman" pitchFamily="18" charset="0"/>
                <a:cs typeface="Times New Roman" pitchFamily="18" charset="0"/>
              </a:rPr>
              <a:t>high frequencies</a:t>
            </a:r>
            <a:r>
              <a:rPr lang="en-US" dirty="0" smtClean="0">
                <a:latin typeface="Times New Roman" pitchFamily="18" charset="0"/>
                <a:cs typeface="Times New Roman" pitchFamily="18" charset="0"/>
              </a:rPr>
              <a:t>, the reactance of </a:t>
            </a:r>
            <a:r>
              <a:rPr lang="en-US" b="1" dirty="0" smtClean="0">
                <a:latin typeface="Times New Roman" pitchFamily="18" charset="0"/>
                <a:cs typeface="Times New Roman" pitchFamily="18" charset="0"/>
              </a:rPr>
              <a:t>C</a:t>
            </a:r>
            <a:r>
              <a:rPr lang="en-US" b="1" baseline="-25000"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will be low</a:t>
            </a:r>
            <a:r>
              <a:rPr lang="en-US" dirty="0" smtClean="0">
                <a:latin typeface="Times New Roman" pitchFamily="18" charset="0"/>
                <a:cs typeface="Times New Roman" pitchFamily="18" charset="0"/>
              </a:rPr>
              <a:t> which causes it to behave like a </a:t>
            </a:r>
            <a:r>
              <a:rPr lang="en-US" b="1" dirty="0" smtClean="0">
                <a:latin typeface="Times New Roman" pitchFamily="18" charset="0"/>
                <a:cs typeface="Times New Roman" pitchFamily="18" charset="0"/>
              </a:rPr>
              <a:t>short circuit</a:t>
            </a:r>
            <a:r>
              <a:rPr lang="en-US" dirty="0" smtClean="0">
                <a:latin typeface="Times New Roman" pitchFamily="18" charset="0"/>
                <a:cs typeface="Times New Roman" pitchFamily="18" charset="0"/>
              </a:rPr>
              <a:t>. This results in an increase in the loading effect of the next stage and thus reduces the voltage gain. In addition to this, for this case, the capacitive reactance of the base-emitter junction will be low.</a:t>
            </a:r>
          </a:p>
          <a:p>
            <a:pPr algn="just"/>
            <a:r>
              <a:rPr lang="en-US" dirty="0" smtClean="0">
                <a:latin typeface="Times New Roman" pitchFamily="18" charset="0"/>
                <a:cs typeface="Times New Roman" pitchFamily="18" charset="0"/>
              </a:rPr>
              <a:t>This results in a reduced voltage gain as it causes the base current to increase which in turn decreases the current amplification factor β. </a:t>
            </a:r>
          </a:p>
          <a:p>
            <a:pPr algn="just"/>
            <a:r>
              <a:rPr lang="en-US" dirty="0" smtClean="0">
                <a:latin typeface="Times New Roman" pitchFamily="18" charset="0"/>
                <a:cs typeface="Times New Roman" pitchFamily="18" charset="0"/>
              </a:rPr>
              <a:t>However, in </a:t>
            </a:r>
            <a:r>
              <a:rPr lang="en-US" b="1" dirty="0" smtClean="0">
                <a:latin typeface="Times New Roman" pitchFamily="18" charset="0"/>
                <a:cs typeface="Times New Roman" pitchFamily="18" charset="0"/>
              </a:rPr>
              <a:t>mid-frequency range</a:t>
            </a:r>
            <a:r>
              <a:rPr lang="en-US" dirty="0" smtClean="0">
                <a:latin typeface="Times New Roman" pitchFamily="18" charset="0"/>
                <a:cs typeface="Times New Roman" pitchFamily="18" charset="0"/>
              </a:rPr>
              <a:t>, as the frequency increases, the reactance of </a:t>
            </a:r>
            <a:r>
              <a:rPr lang="en-US" b="1" dirty="0" smtClean="0">
                <a:latin typeface="Times New Roman" pitchFamily="18" charset="0"/>
                <a:cs typeface="Times New Roman" pitchFamily="18" charset="0"/>
              </a:rPr>
              <a:t>C</a:t>
            </a:r>
            <a:r>
              <a:rPr lang="en-US" b="1" baseline="-25000"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goes on decreasing </a:t>
            </a:r>
            <a:r>
              <a:rPr lang="en-US" dirty="0" smtClean="0">
                <a:latin typeface="Times New Roman" pitchFamily="18" charset="0"/>
                <a:cs typeface="Times New Roman" pitchFamily="18" charset="0"/>
              </a:rPr>
              <a:t>which would lead to the increase in gain if not compensated by the fact that the reduction in reactance leads to an increase in the loading effect. Due to this reason, the gain of the amplifier remains uniform/constant throughout the mid-frequency band.</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5791200" y="5715000"/>
            <a:ext cx="2743200" cy="1143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763000" cy="1107996"/>
          </a:xfrm>
          <a:prstGeom prst="rect">
            <a:avLst/>
          </a:prstGeom>
        </p:spPr>
        <p:txBody>
          <a:bodyPr wrap="square">
            <a:spAutoFit/>
          </a:bodyPr>
          <a:lstStyle/>
          <a:p>
            <a:r>
              <a:rPr lang="en-US" sz="2200" dirty="0" smtClean="0">
                <a:latin typeface="Times New Roman" pitchFamily="18" charset="0"/>
                <a:cs typeface="Times New Roman" pitchFamily="18" charset="0"/>
              </a:rPr>
              <a:t>The </a:t>
            </a:r>
            <a:r>
              <a:rPr lang="en-US" sz="2200" b="1" dirty="0" smtClean="0">
                <a:latin typeface="Times New Roman" pitchFamily="18" charset="0"/>
                <a:cs typeface="Times New Roman" pitchFamily="18" charset="0"/>
              </a:rPr>
              <a:t>advantages </a:t>
            </a:r>
            <a:r>
              <a:rPr lang="en-US" sz="2200" dirty="0" smtClean="0">
                <a:latin typeface="Times New Roman" pitchFamily="18" charset="0"/>
                <a:cs typeface="Times New Roman" pitchFamily="18" charset="0"/>
              </a:rPr>
              <a:t>of a RC coupled amplifier include:</a:t>
            </a:r>
          </a:p>
          <a:p>
            <a:r>
              <a:rPr lang="en-US" sz="2200" dirty="0" smtClean="0">
                <a:latin typeface="Times New Roman" pitchFamily="18" charset="0"/>
                <a:cs typeface="Times New Roman" pitchFamily="18" charset="0"/>
              </a:rPr>
              <a:t>1. Cheap, economical and compact as it uses only resistors and capacitors.</a:t>
            </a:r>
          </a:p>
          <a:p>
            <a:r>
              <a:rPr lang="en-US" sz="2200" dirty="0" smtClean="0">
                <a:latin typeface="Times New Roman" pitchFamily="18" charset="0"/>
                <a:cs typeface="Times New Roman" pitchFamily="18" charset="0"/>
              </a:rPr>
              <a:t>2. Offers a constant gain over a wide frequency band.</a:t>
            </a:r>
            <a:endParaRPr lang="en-US" sz="2200" dirty="0">
              <a:latin typeface="Times New Roman" pitchFamily="18" charset="0"/>
              <a:cs typeface="Times New Roman" pitchFamily="18" charset="0"/>
            </a:endParaRPr>
          </a:p>
        </p:txBody>
      </p:sp>
      <p:sp>
        <p:nvSpPr>
          <p:cNvPr id="3" name="Rectangle 2"/>
          <p:cNvSpPr/>
          <p:nvPr/>
        </p:nvSpPr>
        <p:spPr>
          <a:xfrm>
            <a:off x="228600" y="2362200"/>
            <a:ext cx="8686800" cy="3886200"/>
          </a:xfrm>
          <a:prstGeom prst="rect">
            <a:avLst/>
          </a:prstGeom>
        </p:spPr>
        <p:txBody>
          <a:bodyPr wrap="square">
            <a:spAutoFit/>
          </a:bodyPr>
          <a:lstStyle/>
          <a:p>
            <a:r>
              <a:rPr lang="en-US" b="1" dirty="0" smtClean="0"/>
              <a:t>Disadvantages of RC Coupled Amplifier</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1. Unsuitable for low-frequency amplification.</a:t>
            </a:r>
          </a:p>
          <a:p>
            <a:r>
              <a:rPr lang="en-US" sz="2200" dirty="0" smtClean="0">
                <a:latin typeface="Times New Roman" pitchFamily="18" charset="0"/>
                <a:cs typeface="Times New Roman" pitchFamily="18" charset="0"/>
              </a:rPr>
              <a:t>2. Low voltage and power gain as the effective load resistance (and hence the gain) is reduced due to the fact that the input of each stage presents a low resistance to its next stage.</a:t>
            </a:r>
          </a:p>
          <a:p>
            <a:r>
              <a:rPr lang="en-US" sz="2200" dirty="0" smtClean="0">
                <a:latin typeface="Times New Roman" pitchFamily="18" charset="0"/>
                <a:cs typeface="Times New Roman" pitchFamily="18" charset="0"/>
              </a:rPr>
              <a:t>3. Moisture-sensitive, making them noisy as time elapses.</a:t>
            </a:r>
          </a:p>
          <a:p>
            <a:r>
              <a:rPr lang="en-US" sz="2200" dirty="0" smtClean="0">
                <a:latin typeface="Times New Roman" pitchFamily="18" charset="0"/>
                <a:cs typeface="Times New Roman" pitchFamily="18" charset="0"/>
              </a:rPr>
              <a:t>4. Poor impedance matching as it has the output impedance several times larger than the device at its end-terminal (for example, a speaker in the case of a public address system).</a:t>
            </a:r>
          </a:p>
          <a:p>
            <a:r>
              <a:rPr lang="en-US" sz="2200" dirty="0" smtClean="0">
                <a:latin typeface="Times New Roman" pitchFamily="18" charset="0"/>
                <a:cs typeface="Times New Roman" pitchFamily="18" charset="0"/>
              </a:rPr>
              <a:t>5. Narrow bandwidth when compared to JFET amplifier.</a:t>
            </a:r>
            <a:endParaRPr lang="en-US" sz="2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1"/>
            <a:ext cx="7848600" cy="2462213"/>
          </a:xfrm>
          <a:prstGeom prst="rect">
            <a:avLst/>
          </a:prstGeom>
        </p:spPr>
        <p:txBody>
          <a:bodyPr wrap="square">
            <a:spAutoFit/>
          </a:bodyPr>
          <a:lstStyle/>
          <a:p>
            <a:pPr algn="just"/>
            <a:r>
              <a:rPr lang="en-US" sz="2200" b="1" dirty="0" smtClean="0">
                <a:latin typeface="Times New Roman" pitchFamily="18" charset="0"/>
                <a:cs typeface="Times New Roman" pitchFamily="18" charset="0"/>
              </a:rPr>
              <a:t>Applications of RC Coupled Amplifier</a:t>
            </a:r>
          </a:p>
          <a:p>
            <a:pPr algn="just"/>
            <a:r>
              <a:rPr lang="en-US" sz="2200" dirty="0" smtClean="0">
                <a:latin typeface="Times New Roman" pitchFamily="18" charset="0"/>
                <a:cs typeface="Times New Roman" pitchFamily="18" charset="0"/>
              </a:rPr>
              <a:t>The applications of a RC coupled amplifier include:</a:t>
            </a:r>
          </a:p>
          <a:p>
            <a:pPr algn="just"/>
            <a:r>
              <a:rPr lang="en-US" sz="2200" dirty="0" smtClean="0">
                <a:latin typeface="Times New Roman" pitchFamily="18" charset="0"/>
                <a:cs typeface="Times New Roman" pitchFamily="18" charset="0"/>
              </a:rPr>
              <a:t>1. RF Communications.</a:t>
            </a:r>
          </a:p>
          <a:p>
            <a:pPr algn="just"/>
            <a:r>
              <a:rPr lang="en-US" sz="2200" dirty="0" smtClean="0">
                <a:latin typeface="Times New Roman" pitchFamily="18" charset="0"/>
                <a:cs typeface="Times New Roman" pitchFamily="18" charset="0"/>
              </a:rPr>
              <a:t>2. Optical Fiber Communications.</a:t>
            </a:r>
          </a:p>
          <a:p>
            <a:pPr algn="just"/>
            <a:r>
              <a:rPr lang="en-US" sz="2200" dirty="0" smtClean="0">
                <a:latin typeface="Times New Roman" pitchFamily="18" charset="0"/>
                <a:cs typeface="Times New Roman" pitchFamily="18" charset="0"/>
              </a:rPr>
              <a:t>3. Public address systems as pre-amplifiers.</a:t>
            </a:r>
          </a:p>
          <a:p>
            <a:pPr algn="just"/>
            <a:r>
              <a:rPr lang="en-US" sz="2200" dirty="0" smtClean="0">
                <a:latin typeface="Times New Roman" pitchFamily="18" charset="0"/>
                <a:cs typeface="Times New Roman" pitchFamily="18" charset="0"/>
              </a:rPr>
              <a:t>4. Controllers.</a:t>
            </a:r>
          </a:p>
          <a:p>
            <a:pPr algn="just"/>
            <a:r>
              <a:rPr lang="en-US" sz="2200" dirty="0" smtClean="0">
                <a:latin typeface="Times New Roman" pitchFamily="18" charset="0"/>
                <a:cs typeface="Times New Roman" pitchFamily="18" charset="0"/>
              </a:rPr>
              <a:t>5. Radio or TV Receivers as small signal amplifiers.</a:t>
            </a:r>
            <a:endParaRPr lang="en-US" sz="22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610600" cy="4893647"/>
          </a:xfrm>
          <a:prstGeom prst="rect">
            <a:avLst/>
          </a:prstGeom>
        </p:spPr>
        <p:txBody>
          <a:bodyPr wrap="square">
            <a:spAutoFit/>
          </a:bodyPr>
          <a:lstStyle/>
          <a:p>
            <a:pPr algn="just"/>
            <a:r>
              <a:rPr lang="en-US" sz="2600" dirty="0" smtClean="0">
                <a:latin typeface="Times New Roman" pitchFamily="18" charset="0"/>
                <a:cs typeface="Times New Roman" pitchFamily="18" charset="0"/>
              </a:rPr>
              <a:t>We have observed that the main drawback of RC coupled amplifier is that the effective load resistance gets reduced. This is because, the input impedance of an amplifier is low, while its output impedance is high.</a:t>
            </a:r>
          </a:p>
          <a:p>
            <a:pPr algn="just"/>
            <a:r>
              <a:rPr lang="en-US" sz="2600" dirty="0" smtClean="0">
                <a:latin typeface="Times New Roman" pitchFamily="18" charset="0"/>
                <a:cs typeface="Times New Roman" pitchFamily="18" charset="0"/>
              </a:rPr>
              <a:t>When they are coupled to make a multistage amplifier, </a:t>
            </a:r>
            <a:r>
              <a:rPr lang="en-US" sz="2600" b="1" dirty="0" smtClean="0">
                <a:latin typeface="Times New Roman" pitchFamily="18" charset="0"/>
                <a:cs typeface="Times New Roman" pitchFamily="18" charset="0"/>
              </a:rPr>
              <a:t>the high output impedance of one stage comes in parallel with the low input impedance of next stage. </a:t>
            </a:r>
            <a:r>
              <a:rPr lang="en-US" sz="2600" dirty="0" smtClean="0">
                <a:latin typeface="Times New Roman" pitchFamily="18" charset="0"/>
                <a:cs typeface="Times New Roman" pitchFamily="18" charset="0"/>
              </a:rPr>
              <a:t>Hence, effective load resistance is decreased. This problem can be overcome by a </a:t>
            </a:r>
            <a:r>
              <a:rPr lang="en-US" sz="2600" b="1" dirty="0" smtClean="0">
                <a:latin typeface="Times New Roman" pitchFamily="18" charset="0"/>
                <a:cs typeface="Times New Roman" pitchFamily="18" charset="0"/>
              </a:rPr>
              <a:t>transformer coupled amplifier</a:t>
            </a:r>
            <a:r>
              <a:rPr lang="en-US" sz="2600" dirty="0" smtClean="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In a transformer-coupled amplifier, the stages of amplifier are coupled using a transformer. Let us go into the constructional and operational details of a transformer coupled amplifier.</a:t>
            </a:r>
            <a:endParaRPr lang="en-US" sz="2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1600438"/>
          </a:xfrm>
          <a:prstGeom prst="rect">
            <a:avLst/>
          </a:prstGeom>
        </p:spPr>
        <p:txBody>
          <a:bodyPr wrap="square">
            <a:spAutoFit/>
          </a:bodyPr>
          <a:lstStyle/>
          <a:p>
            <a:pPr algn="ctr"/>
            <a:r>
              <a:rPr lang="en-US" sz="3200" b="1" dirty="0" smtClean="0">
                <a:latin typeface="Times New Roman" pitchFamily="18" charset="0"/>
                <a:cs typeface="Times New Roman" pitchFamily="18" charset="0"/>
              </a:rPr>
              <a:t>Construction of Transformer Coupled Amplifier</a:t>
            </a:r>
          </a:p>
          <a:p>
            <a:pPr algn="just"/>
            <a:r>
              <a:rPr lang="en-US" sz="2200" dirty="0" smtClean="0">
                <a:latin typeface="Times New Roman" pitchFamily="18" charset="0"/>
                <a:cs typeface="Times New Roman" pitchFamily="18" charset="0"/>
              </a:rPr>
              <a:t>The amplifier circuit in which, the previous stage is connected to the next stage using a coupling transformer, is called as Transformer coupled amplifier.</a:t>
            </a:r>
          </a:p>
        </p:txBody>
      </p:sp>
      <p:pic>
        <p:nvPicPr>
          <p:cNvPr id="5122" name="Picture 2"/>
          <p:cNvPicPr>
            <a:picLocks noChangeAspect="1" noChangeArrowheads="1"/>
          </p:cNvPicPr>
          <p:nvPr/>
        </p:nvPicPr>
        <p:blipFill>
          <a:blip r:embed="rId2"/>
          <a:srcRect/>
          <a:stretch>
            <a:fillRect/>
          </a:stretch>
        </p:blipFill>
        <p:spPr bwMode="auto">
          <a:xfrm>
            <a:off x="1295400" y="1752600"/>
            <a:ext cx="7252368" cy="487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943600"/>
          </a:xfrm>
        </p:spPr>
        <p:txBody>
          <a:bodyPr>
            <a:noAutofit/>
          </a:bodyPr>
          <a:lstStyle/>
          <a:p>
            <a:pPr marL="274320" indent="-274320" algn="ctr" eaLnBrk="1" fontAlgn="auto" hangingPunct="1">
              <a:spcAft>
                <a:spcPts val="0"/>
              </a:spcAft>
              <a:buClr>
                <a:schemeClr val="accent3"/>
              </a:buClr>
              <a:buFont typeface="Wingdings 2"/>
              <a:buNone/>
              <a:defRPr/>
            </a:pPr>
            <a:r>
              <a:rPr lang="en-US" sz="4000" b="1" dirty="0" smtClean="0">
                <a:effectLst>
                  <a:outerShdw blurRad="38100" dist="38100" dir="2700000" algn="tl">
                    <a:srgbClr val="000000">
                      <a:alpha val="43137"/>
                    </a:srgbClr>
                  </a:outerShdw>
                </a:effectLst>
                <a:cs typeface="Times New Roman" pitchFamily="18" charset="0"/>
              </a:rPr>
              <a:t>Vision of the Department</a:t>
            </a:r>
          </a:p>
          <a:p>
            <a:pPr marL="274320" indent="-274320" algn="ctr" eaLnBrk="1" fontAlgn="auto" hangingPunct="1">
              <a:spcAft>
                <a:spcPts val="0"/>
              </a:spcAft>
              <a:buClr>
                <a:schemeClr val="accent3"/>
              </a:buClr>
              <a:buFont typeface="Wingdings 2"/>
              <a:buNone/>
              <a:defRPr/>
            </a:pPr>
            <a:endParaRPr lang="en-US" sz="1200" dirty="0" smtClean="0">
              <a:cs typeface="Times New Roman" pitchFamily="18" charset="0"/>
            </a:endParaRPr>
          </a:p>
          <a:p>
            <a:pPr marL="274320" indent="-274320" algn="just" eaLnBrk="1" fontAlgn="auto" hangingPunct="1">
              <a:spcAft>
                <a:spcPts val="0"/>
              </a:spcAft>
              <a:buClr>
                <a:srgbClr val="FF0000"/>
              </a:buClr>
              <a:buSzPct val="100000"/>
              <a:buFont typeface="Wingdings" pitchFamily="2" charset="2"/>
              <a:buChar char="Ø"/>
              <a:defRPr/>
            </a:pPr>
            <a:r>
              <a:rPr lang="en-US" sz="2000" dirty="0" smtClean="0">
                <a:cs typeface="Times New Roman" pitchFamily="18" charset="0"/>
              </a:rPr>
              <a:t>To contribute to the society through excellence in scientific and technical education, teaching and research aptitude in Electronics and Communication Engineering to meet the needs of Global Industry.</a:t>
            </a:r>
          </a:p>
          <a:p>
            <a:pPr marL="274320" indent="-274320" algn="ctr" eaLnBrk="1" fontAlgn="auto" hangingPunct="1">
              <a:spcAft>
                <a:spcPts val="0"/>
              </a:spcAft>
              <a:buClr>
                <a:schemeClr val="accent3"/>
              </a:buClr>
              <a:buFont typeface="Wingdings 2"/>
              <a:buNone/>
              <a:defRPr/>
            </a:pPr>
            <a:r>
              <a:rPr lang="en-US" sz="4000" b="1" dirty="0" smtClean="0">
                <a:effectLst>
                  <a:outerShdw blurRad="38100" dist="38100" dir="2700000" algn="tl">
                    <a:srgbClr val="000000">
                      <a:alpha val="43137"/>
                    </a:srgbClr>
                  </a:outerShdw>
                </a:effectLst>
                <a:cs typeface="Times New Roman" pitchFamily="18" charset="0"/>
              </a:rPr>
              <a:t>Mission of the Department</a:t>
            </a:r>
          </a:p>
          <a:p>
            <a:pPr marL="274320" indent="-274320" algn="ctr" eaLnBrk="1" fontAlgn="auto" hangingPunct="1">
              <a:spcAft>
                <a:spcPts val="0"/>
              </a:spcAft>
              <a:buClr>
                <a:schemeClr val="accent3"/>
              </a:buClr>
              <a:buFont typeface="Wingdings 2"/>
              <a:buNone/>
              <a:defRPr/>
            </a:pPr>
            <a:endParaRPr lang="en-US" sz="1200" dirty="0" smtClean="0">
              <a:cs typeface="Times New Roman" pitchFamily="18" charset="0"/>
            </a:endParaRP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M1: </a:t>
            </a:r>
            <a:r>
              <a:rPr lang="en-US" sz="2000" dirty="0" smtClean="0">
                <a:cs typeface="Times New Roman" pitchFamily="18" charset="0"/>
              </a:rPr>
              <a:t>To equip the students with strong foundation of basic sciences and domain knowledge of ECE, so that they are able to creatively their knowledge to the solution of problems arising in their career path.</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M2: </a:t>
            </a:r>
            <a:r>
              <a:rPr lang="en-US" sz="2000" dirty="0" smtClean="0">
                <a:cs typeface="Times New Roman" pitchFamily="18" charset="0"/>
              </a:rPr>
              <a:t>To induce the habit of lifelong learning to continuously enhance overall performance.</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M3: </a:t>
            </a:r>
            <a:r>
              <a:rPr lang="en-US" sz="2000" dirty="0" smtClean="0">
                <a:cs typeface="Times New Roman" pitchFamily="18" charset="0"/>
              </a:rPr>
              <a:t>Students are able to communicate their ideas clearly and concisely so that they can work in team as well as an individual.</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M4:</a:t>
            </a:r>
            <a:r>
              <a:rPr lang="en-US" sz="2000" dirty="0" smtClean="0">
                <a:cs typeface="Times New Roman" pitchFamily="18" charset="0"/>
              </a:rPr>
              <a:t> To make the students responsive towards the ethical, social, environmental and in economic context for the society.</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562600"/>
          </a:xfrm>
        </p:spPr>
        <p:txBody>
          <a:bodyPr>
            <a:normAutofit/>
          </a:bodyPr>
          <a:lstStyle/>
          <a:p>
            <a:pPr algn="just"/>
            <a:r>
              <a:rPr lang="en-US" dirty="0" smtClean="0">
                <a:latin typeface="Times New Roman" pitchFamily="18" charset="0"/>
                <a:cs typeface="Times New Roman" pitchFamily="18" charset="0"/>
              </a:rPr>
              <a:t>The coupling transformer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used to feed the output of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stage to the input of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stage. </a:t>
            </a:r>
          </a:p>
          <a:p>
            <a:pPr algn="just"/>
            <a:r>
              <a:rPr lang="en-US" dirty="0" smtClean="0">
                <a:latin typeface="Times New Roman" pitchFamily="18" charset="0"/>
                <a:cs typeface="Times New Roman" pitchFamily="18" charset="0"/>
              </a:rPr>
              <a:t>The collector </a:t>
            </a:r>
            <a:r>
              <a:rPr lang="en-US" b="1" dirty="0" smtClean="0">
                <a:latin typeface="Times New Roman" pitchFamily="18" charset="0"/>
                <a:cs typeface="Times New Roman" pitchFamily="18" charset="0"/>
              </a:rPr>
              <a:t>load is replaced by the primary winding </a:t>
            </a:r>
            <a:r>
              <a:rPr lang="en-US" dirty="0" smtClean="0">
                <a:latin typeface="Times New Roman" pitchFamily="18" charset="0"/>
                <a:cs typeface="Times New Roman" pitchFamily="18" charset="0"/>
              </a:rPr>
              <a:t>of the transformer. </a:t>
            </a:r>
          </a:p>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secondary winding is connected between the potential divider and the base of 2</a:t>
            </a:r>
            <a:r>
              <a:rPr lang="en-US" b="1" baseline="30000" dirty="0" smtClean="0">
                <a:latin typeface="Times New Roman" pitchFamily="18" charset="0"/>
                <a:cs typeface="Times New Roman" pitchFamily="18" charset="0"/>
              </a:rPr>
              <a:t>nd</a:t>
            </a:r>
            <a:r>
              <a:rPr lang="en-US" b="1" dirty="0" smtClean="0">
                <a:latin typeface="Times New Roman" pitchFamily="18" charset="0"/>
                <a:cs typeface="Times New Roman" pitchFamily="18" charset="0"/>
              </a:rPr>
              <a:t> stage</a:t>
            </a:r>
            <a:r>
              <a:rPr lang="en-US" dirty="0" smtClean="0">
                <a:latin typeface="Times New Roman" pitchFamily="18" charset="0"/>
                <a:cs typeface="Times New Roman" pitchFamily="18" charset="0"/>
              </a:rPr>
              <a:t>, which provides the input to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stage. </a:t>
            </a:r>
          </a:p>
          <a:p>
            <a:pPr algn="just"/>
            <a:r>
              <a:rPr lang="en-US" dirty="0" smtClean="0">
                <a:latin typeface="Times New Roman" pitchFamily="18" charset="0"/>
                <a:cs typeface="Times New Roman" pitchFamily="18" charset="0"/>
              </a:rPr>
              <a:t>Instead of coupling capacitor like in RC coupled amplifier, a transformer is used for coupling any two stages, in the transformer coupled amplifier circuit.</a:t>
            </a:r>
          </a:p>
          <a:p>
            <a:pPr algn="just"/>
            <a:r>
              <a:rPr lang="en-US" dirty="0" smtClean="0">
                <a:latin typeface="Times New Roman" pitchFamily="18" charset="0"/>
                <a:cs typeface="Times New Roman" pitchFamily="18" charset="0"/>
              </a:rPr>
              <a:t>The potential divider network 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the resistor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together form the biasing and stabilization network.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638800"/>
          </a:xfrm>
        </p:spPr>
        <p:txBody>
          <a:bodyPr>
            <a:normAutofit/>
          </a:bodyPr>
          <a:lstStyle/>
          <a:p>
            <a:pPr algn="just"/>
            <a:r>
              <a:rPr lang="en-US" dirty="0" smtClean="0">
                <a:latin typeface="Times New Roman" pitchFamily="18" charset="0"/>
                <a:cs typeface="Times New Roman" pitchFamily="18" charset="0"/>
              </a:rPr>
              <a:t>The emitter by-pass capacitor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offers a low reactance path to the signal. </a:t>
            </a:r>
          </a:p>
          <a:p>
            <a:pPr algn="just"/>
            <a:r>
              <a:rPr lang="en-US" dirty="0" smtClean="0">
                <a:latin typeface="Times New Roman" pitchFamily="18" charset="0"/>
                <a:cs typeface="Times New Roman" pitchFamily="18" charset="0"/>
              </a:rPr>
              <a:t>The resistor R</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is used as a load impedance. The input capacitor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in</a:t>
            </a:r>
            <a:r>
              <a:rPr lang="en-US" dirty="0" smtClean="0">
                <a:latin typeface="Times New Roman" pitchFamily="18" charset="0"/>
                <a:cs typeface="Times New Roman" pitchFamily="18" charset="0"/>
              </a:rPr>
              <a:t> present at the initial stage of the amplifier couples AC signal to the base of the transistor. </a:t>
            </a:r>
          </a:p>
          <a:p>
            <a:pPr algn="just"/>
            <a:r>
              <a:rPr lang="en-US" dirty="0" smtClean="0">
                <a:latin typeface="Times New Roman" pitchFamily="18" charset="0"/>
                <a:cs typeface="Times New Roman" pitchFamily="18" charset="0"/>
              </a:rPr>
              <a:t>The capacitor C</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is the coupling capacitor that connects two stages and prevents DC interference between the stages and controls the shift of operating point.</a:t>
            </a:r>
          </a:p>
          <a:p>
            <a:pPr algn="just">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953000" y="4191000"/>
            <a:ext cx="3823368" cy="2667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96000"/>
          </a:xfrm>
        </p:spPr>
        <p:txBody>
          <a:bodyPr>
            <a:normAutofit/>
          </a:bodyPr>
          <a:lstStyle/>
          <a:p>
            <a:pPr algn="ctr">
              <a:buNone/>
            </a:pPr>
            <a:r>
              <a:rPr lang="en-US" b="1" dirty="0" smtClean="0">
                <a:latin typeface="Times New Roman" pitchFamily="18" charset="0"/>
                <a:cs typeface="Times New Roman" pitchFamily="18" charset="0"/>
              </a:rPr>
              <a:t>Operation of Transformer Coupled Amplifier</a:t>
            </a:r>
          </a:p>
          <a:p>
            <a:pPr algn="just"/>
            <a:r>
              <a:rPr lang="en-US" dirty="0" smtClean="0">
                <a:latin typeface="Times New Roman" pitchFamily="18" charset="0"/>
                <a:cs typeface="Times New Roman" pitchFamily="18" charset="0"/>
              </a:rPr>
              <a:t>When an AC signal is applied to the input of the base of the first transistor then it gets </a:t>
            </a:r>
            <a:r>
              <a:rPr lang="en-US" b="1" dirty="0" smtClean="0">
                <a:latin typeface="Times New Roman" pitchFamily="18" charset="0"/>
                <a:cs typeface="Times New Roman" pitchFamily="18" charset="0"/>
              </a:rPr>
              <a:t>amplified</a:t>
            </a:r>
            <a:r>
              <a:rPr lang="en-US" dirty="0" smtClean="0">
                <a:latin typeface="Times New Roman" pitchFamily="18" charset="0"/>
                <a:cs typeface="Times New Roman" pitchFamily="18" charset="0"/>
              </a:rPr>
              <a:t> by the transistor and appears at the collector to which the primary of the transformer is connected.</a:t>
            </a:r>
          </a:p>
          <a:p>
            <a:pPr algn="just"/>
            <a:r>
              <a:rPr lang="en-US" dirty="0" smtClean="0">
                <a:latin typeface="Times New Roman" pitchFamily="18" charset="0"/>
                <a:cs typeface="Times New Roman" pitchFamily="18" charset="0"/>
              </a:rPr>
              <a:t>The transformer which is used as a coupling device in this circuit has the property of </a:t>
            </a:r>
            <a:r>
              <a:rPr lang="en-US" b="1" dirty="0" smtClean="0">
                <a:latin typeface="Times New Roman" pitchFamily="18" charset="0"/>
                <a:cs typeface="Times New Roman" pitchFamily="18" charset="0"/>
              </a:rPr>
              <a:t>impedance changing</a:t>
            </a:r>
            <a:r>
              <a:rPr lang="en-US" dirty="0" smtClean="0">
                <a:latin typeface="Times New Roman" pitchFamily="18" charset="0"/>
                <a:cs typeface="Times New Roman" pitchFamily="18" charset="0"/>
              </a:rPr>
              <a:t>, which means the low resistance of a stage (or load) can be reflected as a high load resistance to the previous stage. </a:t>
            </a:r>
          </a:p>
          <a:p>
            <a:pPr algn="just"/>
            <a:r>
              <a:rPr lang="en-US" dirty="0" smtClean="0">
                <a:latin typeface="Times New Roman" pitchFamily="18" charset="0"/>
                <a:cs typeface="Times New Roman" pitchFamily="18" charset="0"/>
              </a:rPr>
              <a:t>Hence the voltage at the primary is </a:t>
            </a:r>
            <a:r>
              <a:rPr lang="en-US" b="1" dirty="0" smtClean="0">
                <a:latin typeface="Times New Roman" pitchFamily="18" charset="0"/>
                <a:cs typeface="Times New Roman" pitchFamily="18" charset="0"/>
              </a:rPr>
              <a:t>transferred </a:t>
            </a:r>
            <a:r>
              <a:rPr lang="en-US" dirty="0" smtClean="0">
                <a:latin typeface="Times New Roman" pitchFamily="18" charset="0"/>
                <a:cs typeface="Times New Roman" pitchFamily="18" charset="0"/>
              </a:rPr>
              <a:t>according to the </a:t>
            </a:r>
            <a:r>
              <a:rPr lang="en-US" b="1" dirty="0" smtClean="0">
                <a:latin typeface="Times New Roman" pitchFamily="18" charset="0"/>
                <a:cs typeface="Times New Roman" pitchFamily="18" charset="0"/>
              </a:rPr>
              <a:t>turns ratio </a:t>
            </a:r>
            <a:r>
              <a:rPr lang="en-US" dirty="0" smtClean="0">
                <a:latin typeface="Times New Roman" pitchFamily="18" charset="0"/>
                <a:cs typeface="Times New Roman" pitchFamily="18" charset="0"/>
              </a:rPr>
              <a:t>of the secondary winding of the transformer.</a:t>
            </a:r>
          </a:p>
          <a:p>
            <a:pPr algn="just"/>
            <a:r>
              <a:rPr lang="en-US" dirty="0" smtClean="0">
                <a:latin typeface="Times New Roman" pitchFamily="18" charset="0"/>
                <a:cs typeface="Times New Roman" pitchFamily="18" charset="0"/>
              </a:rPr>
              <a:t>This transformer coupling provides good impedance matching between the stages of amplifier. The transformer coupled amplifier is generally used for </a:t>
            </a:r>
            <a:r>
              <a:rPr lang="en-US" b="1" dirty="0" smtClean="0">
                <a:latin typeface="Times New Roman" pitchFamily="18" charset="0"/>
                <a:cs typeface="Times New Roman" pitchFamily="18" charset="0"/>
              </a:rPr>
              <a:t>power amplification</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28600" y="457201"/>
            <a:ext cx="86106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Frequency Response of Transformer Coupled Amplifier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The figure below shows the frequency response of a transformer coupled amplifier. The gain of the amplifier is constant only for a small range of frequencies. The output voltage is equal to the collector current multiplied by the reactance of primary.</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At </a:t>
            </a:r>
            <a:r>
              <a:rPr kumimoji="0" lang="en-US" sz="2200" b="1" i="0" u="none" strike="noStrike" cap="none" normalizeH="0" baseline="0" dirty="0" smtClean="0">
                <a:ln>
                  <a:noFill/>
                </a:ln>
                <a:solidFill>
                  <a:srgbClr val="000000"/>
                </a:solidFill>
                <a:effectLst/>
                <a:latin typeface="Times New Roman" pitchFamily="18" charset="0"/>
                <a:cs typeface="Times New Roman" pitchFamily="18" charset="0"/>
              </a:rPr>
              <a:t>low frequencies</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the reactance of primary begins to fall, resulting in decreased gain. At </a:t>
            </a:r>
            <a:r>
              <a:rPr kumimoji="0" lang="en-US" sz="2200" b="1" i="0" u="none" strike="noStrike" cap="none" normalizeH="0" baseline="0" dirty="0" smtClean="0">
                <a:ln>
                  <a:noFill/>
                </a:ln>
                <a:solidFill>
                  <a:srgbClr val="000000"/>
                </a:solidFill>
                <a:effectLst/>
                <a:latin typeface="Times New Roman" pitchFamily="18" charset="0"/>
                <a:cs typeface="Times New Roman" pitchFamily="18" charset="0"/>
              </a:rPr>
              <a:t>high frequencies</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 the capacitance between turns of windings acts as a bypass condenser to reduce the output voltage and hence gain.</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So, the amplification of audio signals will not be proportionate and some distortion will also get introduced, which is called as </a:t>
            </a:r>
            <a:r>
              <a:rPr kumimoji="0" lang="en-US" sz="2200" b="1" i="0" u="none" strike="noStrike" cap="none" normalizeH="0" baseline="0" dirty="0" smtClean="0">
                <a:ln>
                  <a:noFill/>
                </a:ln>
                <a:solidFill>
                  <a:srgbClr val="000000"/>
                </a:solidFill>
                <a:effectLst/>
                <a:latin typeface="Times New Roman" pitchFamily="18" charset="0"/>
                <a:cs typeface="Times New Roman" pitchFamily="18" charset="0"/>
              </a:rPr>
              <a:t>Frequency distortion</a:t>
            </a:r>
            <a:r>
              <a:rPr kumimoji="0" lang="en-US" sz="22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4" name="Picture 2" descr="Frequency Coupled"/>
          <p:cNvPicPr>
            <a:picLocks noChangeAspect="1" noChangeArrowheads="1"/>
          </p:cNvPicPr>
          <p:nvPr/>
        </p:nvPicPr>
        <p:blipFill>
          <a:blip r:embed="rId2"/>
          <a:srcRect/>
          <a:stretch>
            <a:fillRect/>
          </a:stretch>
        </p:blipFill>
        <p:spPr bwMode="auto">
          <a:xfrm>
            <a:off x="3200400" y="4419600"/>
            <a:ext cx="4495800" cy="2438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6186309"/>
          </a:xfrm>
          <a:prstGeom prst="rect">
            <a:avLst/>
          </a:prstGeom>
        </p:spPr>
        <p:txBody>
          <a:bodyPr wrap="square">
            <a:spAutoFit/>
          </a:bodyPr>
          <a:lstStyle/>
          <a:p>
            <a:pPr algn="ctr"/>
            <a:r>
              <a:rPr lang="en-US" sz="2200" b="1" dirty="0" smtClean="0">
                <a:latin typeface="Times New Roman" pitchFamily="18" charset="0"/>
                <a:cs typeface="Times New Roman" pitchFamily="18" charset="0"/>
              </a:rPr>
              <a:t>Advantages of Transformer Coupled Amplifier</a:t>
            </a:r>
          </a:p>
          <a:p>
            <a:r>
              <a:rPr lang="en-US" sz="2200" dirty="0" smtClean="0">
                <a:latin typeface="Times New Roman" pitchFamily="18" charset="0"/>
                <a:cs typeface="Times New Roman" pitchFamily="18" charset="0"/>
              </a:rPr>
              <a:t>The following are the advantages of a transformer coupled amplifier −</a:t>
            </a:r>
          </a:p>
          <a:p>
            <a:pPr>
              <a:buFont typeface="Wingdings" pitchFamily="2" charset="2"/>
              <a:buChar char="Ø"/>
            </a:pPr>
            <a:r>
              <a:rPr lang="en-US" sz="2200" dirty="0" smtClean="0">
                <a:latin typeface="Times New Roman" pitchFamily="18" charset="0"/>
                <a:cs typeface="Times New Roman" pitchFamily="18" charset="0"/>
              </a:rPr>
              <a:t>An excellent impedance matching is provided.</a:t>
            </a:r>
          </a:p>
          <a:p>
            <a:pPr>
              <a:buFont typeface="Wingdings" pitchFamily="2" charset="2"/>
              <a:buChar char="Ø"/>
            </a:pPr>
            <a:r>
              <a:rPr lang="en-US" sz="2200" dirty="0" smtClean="0">
                <a:latin typeface="Times New Roman" pitchFamily="18" charset="0"/>
                <a:cs typeface="Times New Roman" pitchFamily="18" charset="0"/>
              </a:rPr>
              <a:t>Gain achieved is higher.</a:t>
            </a:r>
          </a:p>
          <a:p>
            <a:pPr>
              <a:buFont typeface="Wingdings" pitchFamily="2" charset="2"/>
              <a:buChar char="Ø"/>
            </a:pPr>
            <a:r>
              <a:rPr lang="en-US" sz="2200" dirty="0" smtClean="0">
                <a:latin typeface="Times New Roman" pitchFamily="18" charset="0"/>
                <a:cs typeface="Times New Roman" pitchFamily="18" charset="0"/>
              </a:rPr>
              <a:t>There will be no power loss in collector and base resistors.</a:t>
            </a:r>
          </a:p>
          <a:p>
            <a:pPr>
              <a:buFont typeface="Wingdings" pitchFamily="2" charset="2"/>
              <a:buChar char="Ø"/>
            </a:pPr>
            <a:r>
              <a:rPr lang="en-US" sz="2200" dirty="0" smtClean="0">
                <a:latin typeface="Times New Roman" pitchFamily="18" charset="0"/>
                <a:cs typeface="Times New Roman" pitchFamily="18" charset="0"/>
              </a:rPr>
              <a:t>Efficient in operation.</a:t>
            </a:r>
          </a:p>
          <a:p>
            <a:pPr algn="ctr"/>
            <a:r>
              <a:rPr lang="en-US" sz="2200" b="1" dirty="0" smtClean="0">
                <a:latin typeface="Times New Roman" pitchFamily="18" charset="0"/>
                <a:cs typeface="Times New Roman" pitchFamily="18" charset="0"/>
              </a:rPr>
              <a:t>Disadvantages of Transformer Coupled Amplifier</a:t>
            </a:r>
          </a:p>
          <a:p>
            <a:r>
              <a:rPr lang="en-US" sz="2200" dirty="0" smtClean="0">
                <a:latin typeface="Times New Roman" pitchFamily="18" charset="0"/>
                <a:cs typeface="Times New Roman" pitchFamily="18" charset="0"/>
              </a:rPr>
              <a:t>The following are the disadvantages of a transformer coupled amplifier −</a:t>
            </a:r>
          </a:p>
          <a:p>
            <a:pPr>
              <a:buFont typeface="Wingdings" pitchFamily="2" charset="2"/>
              <a:buChar char="Ø"/>
            </a:pPr>
            <a:r>
              <a:rPr lang="en-US" sz="2200" dirty="0" smtClean="0">
                <a:latin typeface="Times New Roman" pitchFamily="18" charset="0"/>
                <a:cs typeface="Times New Roman" pitchFamily="18" charset="0"/>
              </a:rPr>
              <a:t>Though the gain is high, it varies considerably with frequency. Hence a poor frequency response.</a:t>
            </a:r>
          </a:p>
          <a:p>
            <a:pPr>
              <a:buFont typeface="Wingdings" pitchFamily="2" charset="2"/>
              <a:buChar char="Ø"/>
            </a:pPr>
            <a:r>
              <a:rPr lang="en-US" sz="2200" dirty="0" smtClean="0">
                <a:latin typeface="Times New Roman" pitchFamily="18" charset="0"/>
                <a:cs typeface="Times New Roman" pitchFamily="18" charset="0"/>
              </a:rPr>
              <a:t>Frequency distortion is higher.</a:t>
            </a:r>
          </a:p>
          <a:p>
            <a:pPr>
              <a:buFont typeface="Wingdings" pitchFamily="2" charset="2"/>
              <a:buChar char="Ø"/>
            </a:pPr>
            <a:r>
              <a:rPr lang="en-US" sz="2200" dirty="0" smtClean="0">
                <a:latin typeface="Times New Roman" pitchFamily="18" charset="0"/>
                <a:cs typeface="Times New Roman" pitchFamily="18" charset="0"/>
              </a:rPr>
              <a:t>Transformers tend to produce hum noise.</a:t>
            </a:r>
          </a:p>
          <a:p>
            <a:pPr>
              <a:buFont typeface="Wingdings" pitchFamily="2" charset="2"/>
              <a:buChar char="Ø"/>
            </a:pPr>
            <a:r>
              <a:rPr lang="en-US" sz="2200" dirty="0" smtClean="0">
                <a:latin typeface="Times New Roman" pitchFamily="18" charset="0"/>
                <a:cs typeface="Times New Roman" pitchFamily="18" charset="0"/>
              </a:rPr>
              <a:t>Transformers are bulky and costly.</a:t>
            </a:r>
          </a:p>
          <a:p>
            <a:pPr algn="ctr"/>
            <a:r>
              <a:rPr lang="en-US" sz="2200" b="1" dirty="0" smtClean="0">
                <a:latin typeface="Times New Roman" pitchFamily="18" charset="0"/>
                <a:cs typeface="Times New Roman" pitchFamily="18" charset="0"/>
              </a:rPr>
              <a:t>Applications</a:t>
            </a:r>
          </a:p>
          <a:p>
            <a:r>
              <a:rPr lang="en-US" sz="2200" dirty="0" smtClean="0">
                <a:latin typeface="Times New Roman" pitchFamily="18" charset="0"/>
                <a:cs typeface="Times New Roman" pitchFamily="18" charset="0"/>
              </a:rPr>
              <a:t>The following are the applications of a transformer coupled amplifier −</a:t>
            </a:r>
          </a:p>
          <a:p>
            <a:pPr>
              <a:buFont typeface="Wingdings" pitchFamily="2" charset="2"/>
              <a:buChar char="Ø"/>
            </a:pPr>
            <a:r>
              <a:rPr lang="en-US" sz="2200" dirty="0" smtClean="0">
                <a:latin typeface="Times New Roman" pitchFamily="18" charset="0"/>
                <a:cs typeface="Times New Roman" pitchFamily="18" charset="0"/>
              </a:rPr>
              <a:t>Mostly used for impedance matching purposes.</a:t>
            </a:r>
          </a:p>
          <a:p>
            <a:pPr>
              <a:buFont typeface="Wingdings" pitchFamily="2" charset="2"/>
              <a:buChar char="Ø"/>
            </a:pPr>
            <a:r>
              <a:rPr lang="en-US" sz="2200" dirty="0" smtClean="0">
                <a:latin typeface="Times New Roman" pitchFamily="18" charset="0"/>
                <a:cs typeface="Times New Roman" pitchFamily="18" charset="0"/>
              </a:rPr>
              <a:t>Used for Power amplification.</a:t>
            </a:r>
          </a:p>
          <a:p>
            <a:pPr>
              <a:buFont typeface="Wingdings" pitchFamily="2" charset="2"/>
              <a:buChar char="Ø"/>
            </a:pPr>
            <a:r>
              <a:rPr lang="en-US" sz="2200" dirty="0" smtClean="0">
                <a:latin typeface="Times New Roman" pitchFamily="18" charset="0"/>
                <a:cs typeface="Times New Roman" pitchFamily="18" charset="0"/>
              </a:rPr>
              <a:t>Used in applications where maximum power transfer is needed.</a:t>
            </a:r>
            <a:endParaRPr lang="en-US" sz="22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4582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The other type of coupling amplifier is the direct coupled amplifier, which is especially used to amplify lower frequencies, such as amplifying photo-electric current or thermo-couple current or so.</a:t>
            </a:r>
          </a:p>
          <a:p>
            <a:pPr algn="ctr"/>
            <a:r>
              <a:rPr lang="en-US" sz="2400" b="1" dirty="0" smtClean="0">
                <a:latin typeface="Times New Roman" pitchFamily="18" charset="0"/>
                <a:cs typeface="Times New Roman" pitchFamily="18" charset="0"/>
              </a:rPr>
              <a:t>Direct Coupled Amplifier</a:t>
            </a:r>
          </a:p>
          <a:p>
            <a:pPr algn="just"/>
            <a:r>
              <a:rPr lang="en-US" sz="2400" dirty="0" smtClean="0">
                <a:latin typeface="Times New Roman" pitchFamily="18" charset="0"/>
                <a:cs typeface="Times New Roman" pitchFamily="18" charset="0"/>
              </a:rPr>
              <a:t>As no coupling devices are used, the coupling of the amplifier stages is done directly and hence called as </a:t>
            </a:r>
            <a:r>
              <a:rPr lang="en-US" sz="2400" b="1" dirty="0" smtClean="0">
                <a:latin typeface="Times New Roman" pitchFamily="18" charset="0"/>
                <a:cs typeface="Times New Roman" pitchFamily="18" charset="0"/>
              </a:rPr>
              <a:t>Direct coupled amplifier</a:t>
            </a:r>
            <a:r>
              <a:rPr lang="en-US" sz="2400" dirty="0" smtClean="0">
                <a:latin typeface="Times New Roman" pitchFamily="18" charset="0"/>
                <a:cs typeface="Times New Roman" pitchFamily="18" charset="0"/>
              </a:rPr>
              <a:t>.</a:t>
            </a:r>
          </a:p>
          <a:p>
            <a:pPr algn="ctr"/>
            <a:r>
              <a:rPr lang="en-US" sz="2400" b="1" dirty="0" smtClean="0">
                <a:latin typeface="Times New Roman" pitchFamily="18" charset="0"/>
                <a:cs typeface="Times New Roman" pitchFamily="18" charset="0"/>
              </a:rPr>
              <a:t>Construction</a:t>
            </a:r>
          </a:p>
          <a:p>
            <a:pPr algn="just"/>
            <a:r>
              <a:rPr lang="en-US" sz="2400" dirty="0" smtClean="0">
                <a:latin typeface="Times New Roman" pitchFamily="18" charset="0"/>
                <a:cs typeface="Times New Roman" pitchFamily="18" charset="0"/>
              </a:rPr>
              <a:t>The figure below indicates the </a:t>
            </a:r>
            <a:r>
              <a:rPr lang="en-US" sz="2400" b="1" dirty="0" smtClean="0">
                <a:latin typeface="Times New Roman" pitchFamily="18" charset="0"/>
                <a:cs typeface="Times New Roman" pitchFamily="18" charset="0"/>
              </a:rPr>
              <a:t>three stage </a:t>
            </a:r>
            <a:r>
              <a:rPr lang="en-US" sz="2400" dirty="0" smtClean="0">
                <a:latin typeface="Times New Roman" pitchFamily="18" charset="0"/>
                <a:cs typeface="Times New Roman" pitchFamily="18" charset="0"/>
              </a:rPr>
              <a:t>direct coupled transistor amplifier. The output of first stage transistor T</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is </a:t>
            </a:r>
            <a:r>
              <a:rPr lang="en-US" sz="2400" b="1" dirty="0" smtClean="0">
                <a:latin typeface="Times New Roman" pitchFamily="18" charset="0"/>
                <a:cs typeface="Times New Roman" pitchFamily="18" charset="0"/>
              </a:rPr>
              <a:t>connected</a:t>
            </a:r>
            <a:r>
              <a:rPr lang="en-US" sz="2400" dirty="0" smtClean="0">
                <a:latin typeface="Times New Roman" pitchFamily="18" charset="0"/>
                <a:cs typeface="Times New Roman" pitchFamily="18" charset="0"/>
              </a:rPr>
              <a:t> to the input of second stage transistor T</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srcRect/>
          <a:stretch>
            <a:fillRect/>
          </a:stretch>
        </p:blipFill>
        <p:spPr bwMode="auto">
          <a:xfrm>
            <a:off x="4953000" y="4267200"/>
            <a:ext cx="386715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838200" y="1143000"/>
            <a:ext cx="7791711"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791200"/>
          </a:xfrm>
        </p:spPr>
        <p:txBody>
          <a:bodyPr>
            <a:normAutofit/>
          </a:bodyPr>
          <a:lstStyle/>
          <a:p>
            <a:pPr algn="just"/>
            <a:r>
              <a:rPr lang="en-US" dirty="0" smtClean="0">
                <a:latin typeface="Times New Roman" pitchFamily="18" charset="0"/>
                <a:cs typeface="Times New Roman" pitchFamily="18" charset="0"/>
              </a:rPr>
              <a:t>The transistor in the </a:t>
            </a:r>
            <a:r>
              <a:rPr lang="en-US" b="1" dirty="0" smtClean="0">
                <a:latin typeface="Times New Roman" pitchFamily="18" charset="0"/>
                <a:cs typeface="Times New Roman" pitchFamily="18" charset="0"/>
              </a:rPr>
              <a:t>first stage will be an NPN </a:t>
            </a:r>
            <a:r>
              <a:rPr lang="en-US" dirty="0" smtClean="0">
                <a:latin typeface="Times New Roman" pitchFamily="18" charset="0"/>
                <a:cs typeface="Times New Roman" pitchFamily="18" charset="0"/>
              </a:rPr>
              <a:t>transistor, while the transistor in the </a:t>
            </a:r>
            <a:r>
              <a:rPr lang="en-US" b="1" dirty="0" smtClean="0">
                <a:latin typeface="Times New Roman" pitchFamily="18" charset="0"/>
                <a:cs typeface="Times New Roman" pitchFamily="18" charset="0"/>
              </a:rPr>
              <a:t>next stage will be a PNP </a:t>
            </a:r>
            <a:r>
              <a:rPr lang="en-US" dirty="0" smtClean="0">
                <a:latin typeface="Times New Roman" pitchFamily="18" charset="0"/>
                <a:cs typeface="Times New Roman" pitchFamily="18" charset="0"/>
              </a:rPr>
              <a:t>transistor and so on. This is because, the variations in one transistor tend to cancel the variations in the other. The rise in the collector current and the variation in β of one transistor gets cancelled by the decrease in the other.</a:t>
            </a:r>
          </a:p>
          <a:p>
            <a:pPr algn="ctr">
              <a:buNone/>
            </a:pPr>
            <a:r>
              <a:rPr lang="en-US" b="1" dirty="0" smtClean="0">
                <a:latin typeface="Times New Roman" pitchFamily="18" charset="0"/>
                <a:cs typeface="Times New Roman" pitchFamily="18" charset="0"/>
              </a:rPr>
              <a:t>Operation</a:t>
            </a:r>
          </a:p>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input signal </a:t>
            </a:r>
            <a:r>
              <a:rPr lang="en-US" dirty="0" smtClean="0">
                <a:latin typeface="Times New Roman" pitchFamily="18" charset="0"/>
                <a:cs typeface="Times New Roman" pitchFamily="18" charset="0"/>
              </a:rPr>
              <a:t>when applied at the base of transistor </a:t>
            </a:r>
            <a:r>
              <a:rPr lang="en-US" b="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it gets amplified due to the transistor action and the amplified output appears at the collector resistor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of transistor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This </a:t>
            </a:r>
            <a:r>
              <a:rPr lang="en-US" b="1" dirty="0" smtClean="0">
                <a:latin typeface="Times New Roman" pitchFamily="18" charset="0"/>
                <a:cs typeface="Times New Roman" pitchFamily="18" charset="0"/>
              </a:rPr>
              <a:t>output</a:t>
            </a:r>
            <a:r>
              <a:rPr lang="en-US" dirty="0" smtClean="0">
                <a:latin typeface="Times New Roman" pitchFamily="18" charset="0"/>
                <a:cs typeface="Times New Roman" pitchFamily="18" charset="0"/>
              </a:rPr>
              <a:t> is applied to the base of transistor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which further amplifies the signal. In this way, a signal is amplified in a direct coupled amplifier circuit.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6019800"/>
          </a:xfrm>
        </p:spPr>
        <p:txBody>
          <a:bodyPr>
            <a:normAutofit/>
          </a:bodyPr>
          <a:lstStyle/>
          <a:p>
            <a:pPr algn="ctr">
              <a:buNone/>
            </a:pPr>
            <a:r>
              <a:rPr lang="en-US" b="1" dirty="0" smtClean="0">
                <a:latin typeface="Times New Roman" pitchFamily="18" charset="0"/>
                <a:cs typeface="Times New Roman" pitchFamily="18" charset="0"/>
              </a:rPr>
              <a:t>Advantages</a:t>
            </a:r>
          </a:p>
          <a:p>
            <a:pPr algn="just"/>
            <a:r>
              <a:rPr lang="en-US" dirty="0" smtClean="0">
                <a:latin typeface="Times New Roman" pitchFamily="18" charset="0"/>
                <a:cs typeface="Times New Roman" pitchFamily="18" charset="0"/>
              </a:rPr>
              <a:t>The circuit arrangement is simple because of minimum use of resistors.</a:t>
            </a:r>
          </a:p>
          <a:p>
            <a:pPr algn="just"/>
            <a:r>
              <a:rPr lang="en-US" dirty="0" smtClean="0">
                <a:latin typeface="Times New Roman" pitchFamily="18" charset="0"/>
                <a:cs typeface="Times New Roman" pitchFamily="18" charset="0"/>
              </a:rPr>
              <a:t>The circuit is of low cost because of the absence of expensive coupling devices.</a:t>
            </a:r>
          </a:p>
          <a:p>
            <a:pPr algn="ctr">
              <a:buNone/>
            </a:pPr>
            <a:r>
              <a:rPr lang="en-US" b="1" dirty="0" smtClean="0">
                <a:latin typeface="Times New Roman" pitchFamily="18" charset="0"/>
                <a:cs typeface="Times New Roman" pitchFamily="18" charset="0"/>
              </a:rPr>
              <a:t>Disadvantages</a:t>
            </a:r>
          </a:p>
          <a:p>
            <a:pPr algn="just"/>
            <a:r>
              <a:rPr lang="en-US" dirty="0" smtClean="0">
                <a:latin typeface="Times New Roman" pitchFamily="18" charset="0"/>
                <a:cs typeface="Times New Roman" pitchFamily="18" charset="0"/>
              </a:rPr>
              <a:t>It cannot be used for amplifying high frequencies.</a:t>
            </a:r>
          </a:p>
          <a:p>
            <a:pPr algn="just"/>
            <a:r>
              <a:rPr lang="en-US" dirty="0" smtClean="0">
                <a:latin typeface="Times New Roman" pitchFamily="18" charset="0"/>
                <a:cs typeface="Times New Roman" pitchFamily="18" charset="0"/>
              </a:rPr>
              <a:t>The operating point is shifted due to temperature variations.</a:t>
            </a:r>
          </a:p>
          <a:p>
            <a:pPr algn="ctr">
              <a:buNone/>
            </a:pPr>
            <a:r>
              <a:rPr lang="en-US" b="1" dirty="0" smtClean="0">
                <a:latin typeface="Times New Roman" pitchFamily="18" charset="0"/>
                <a:cs typeface="Times New Roman" pitchFamily="18" charset="0"/>
              </a:rPr>
              <a:t>Applications</a:t>
            </a:r>
          </a:p>
          <a:p>
            <a:pPr algn="just"/>
            <a:r>
              <a:rPr lang="en-US" dirty="0" smtClean="0">
                <a:latin typeface="Times New Roman" pitchFamily="18" charset="0"/>
                <a:cs typeface="Times New Roman" pitchFamily="18" charset="0"/>
              </a:rPr>
              <a:t>Low frequency amplifications.</a:t>
            </a:r>
          </a:p>
          <a:p>
            <a:pPr algn="just"/>
            <a:r>
              <a:rPr lang="en-US" dirty="0" smtClean="0">
                <a:latin typeface="Times New Roman" pitchFamily="18" charset="0"/>
                <a:cs typeface="Times New Roman" pitchFamily="18" charset="0"/>
              </a:rPr>
              <a:t>Low current amplifications.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457200" y="914400"/>
            <a:ext cx="8382000" cy="48006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600" b="1" dirty="0" smtClean="0">
                <a:latin typeface="Times New Roman" pitchFamily="18" charset="0"/>
                <a:cs typeface="Times New Roman" pitchFamily="18" charset="0"/>
              </a:rPr>
              <a:t>Course Outcomes</a:t>
            </a:r>
            <a:endParaRPr lang="en-US" sz="3600" b="1" dirty="0">
              <a:latin typeface="Times New Roman" pitchFamily="18" charset="0"/>
              <a:cs typeface="Times New Roman" pitchFamily="18" charset="0"/>
            </a:endParaRPr>
          </a:p>
        </p:txBody>
      </p:sp>
      <p:sp>
        <p:nvSpPr>
          <p:cNvPr id="2049" name="Rectangle 1"/>
          <p:cNvSpPr>
            <a:spLocks noChangeArrowheads="1"/>
          </p:cNvSpPr>
          <p:nvPr/>
        </p:nvSpPr>
        <p:spPr bwMode="auto">
          <a:xfrm>
            <a:off x="457200" y="1905000"/>
            <a:ext cx="81534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Understand the characteristics of diodes and transistors.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Design and analyze various rectifiers and amplifiers circuits.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Design sinusoidal and non-sinusoidal oscillators.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Understanding the functioning of OP-AMP and design OP-AMP based circuits.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Understanding the designing of ADCs and DACs.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3016210"/>
          </a:xfrm>
          <a:prstGeom prst="rect">
            <a:avLst/>
          </a:prstGeom>
        </p:spPr>
        <p:txBody>
          <a:bodyPr wrap="square">
            <a:spAutoFit/>
          </a:bodyPr>
          <a:lstStyle/>
          <a:p>
            <a:pPr algn="just"/>
            <a:r>
              <a:rPr lang="en-US" sz="2200" dirty="0" smtClean="0">
                <a:latin typeface="Times New Roman" pitchFamily="18" charset="0"/>
                <a:cs typeface="Times New Roman" pitchFamily="18" charset="0"/>
              </a:rPr>
              <a:t>In practice, any amplifier consists of few stages of amplification. If we consider audio amplification, it has several stages of amplification, depending upon our requirement.</a:t>
            </a:r>
          </a:p>
          <a:p>
            <a:pPr algn="ctr"/>
            <a:r>
              <a:rPr lang="en-US" sz="3600" b="1" dirty="0" smtClean="0">
                <a:latin typeface="Times New Roman" pitchFamily="18" charset="0"/>
                <a:cs typeface="Times New Roman" pitchFamily="18" charset="0"/>
              </a:rPr>
              <a:t>Power Amplifier</a:t>
            </a:r>
          </a:p>
          <a:p>
            <a:pPr algn="just"/>
            <a:r>
              <a:rPr lang="en-US" sz="2200" dirty="0" smtClean="0">
                <a:latin typeface="Times New Roman" pitchFamily="18" charset="0"/>
                <a:cs typeface="Times New Roman" pitchFamily="18" charset="0"/>
              </a:rPr>
              <a:t>After the audio signal is converted into electrical signal, it has </a:t>
            </a:r>
            <a:r>
              <a:rPr lang="en-US" sz="2200" b="1" dirty="0" smtClean="0">
                <a:latin typeface="Times New Roman" pitchFamily="18" charset="0"/>
                <a:cs typeface="Times New Roman" pitchFamily="18" charset="0"/>
              </a:rPr>
              <a:t>several voltage amplifications</a:t>
            </a:r>
            <a:r>
              <a:rPr lang="en-US" sz="2200" dirty="0" smtClean="0">
                <a:latin typeface="Times New Roman" pitchFamily="18" charset="0"/>
                <a:cs typeface="Times New Roman" pitchFamily="18" charset="0"/>
              </a:rPr>
              <a:t> done, after which the power amplification of the amplified signal is done just before the loud speaker stage. This is clearly shown in the below figure.</a:t>
            </a:r>
            <a:endParaRPr lang="en-US"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85800" y="3276600"/>
            <a:ext cx="8229601" cy="1676400"/>
          </a:xfrm>
          <a:prstGeom prst="rect">
            <a:avLst/>
          </a:prstGeom>
          <a:noFill/>
          <a:ln w="9525">
            <a:noFill/>
            <a:miter lim="800000"/>
            <a:headEnd/>
            <a:tailEnd/>
          </a:ln>
          <a:effectLst/>
        </p:spPr>
      </p:pic>
      <p:sp>
        <p:nvSpPr>
          <p:cNvPr id="4" name="Rectangle 3"/>
          <p:cNvSpPr/>
          <p:nvPr/>
        </p:nvSpPr>
        <p:spPr>
          <a:xfrm>
            <a:off x="0" y="5029200"/>
            <a:ext cx="8915400" cy="1446550"/>
          </a:xfrm>
          <a:prstGeom prst="rect">
            <a:avLst/>
          </a:prstGeom>
        </p:spPr>
        <p:txBody>
          <a:bodyPr wrap="square">
            <a:spAutoFit/>
          </a:bodyPr>
          <a:lstStyle/>
          <a:p>
            <a:pPr algn="just"/>
            <a:r>
              <a:rPr lang="en-US" sz="2200" dirty="0" smtClean="0">
                <a:latin typeface="Times New Roman" pitchFamily="18" charset="0"/>
                <a:cs typeface="Times New Roman" pitchFamily="18" charset="0"/>
              </a:rPr>
              <a:t>While the voltage amplifier raises the voltage level of the signal, the </a:t>
            </a:r>
            <a:r>
              <a:rPr lang="en-US" sz="2200" b="1" dirty="0" smtClean="0">
                <a:latin typeface="Times New Roman" pitchFamily="18" charset="0"/>
                <a:cs typeface="Times New Roman" pitchFamily="18" charset="0"/>
              </a:rPr>
              <a:t>power amplifier raises the power level of the signal</a:t>
            </a:r>
            <a:r>
              <a:rPr lang="en-US" sz="2200" dirty="0" smtClean="0">
                <a:latin typeface="Times New Roman" pitchFamily="18" charset="0"/>
                <a:cs typeface="Times New Roman" pitchFamily="18" charset="0"/>
              </a:rPr>
              <a:t>. Besides raising the power level, it can also be said that a power amplifier is a device which converts DC power to AC power and whose action is controlled by the input signal.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610600" cy="5293757"/>
          </a:xfrm>
          <a:prstGeom prst="rect">
            <a:avLst/>
          </a:prstGeom>
        </p:spPr>
        <p:txBody>
          <a:bodyPr wrap="square">
            <a:spAutoFit/>
          </a:bodyPr>
          <a:lstStyle/>
          <a:p>
            <a:pPr algn="ctr"/>
            <a:r>
              <a:rPr lang="en-US" sz="2600" b="1" dirty="0" smtClean="0">
                <a:latin typeface="Times New Roman" pitchFamily="18" charset="0"/>
                <a:cs typeface="Times New Roman" pitchFamily="18" charset="0"/>
              </a:rPr>
              <a:t>Power Transistor</a:t>
            </a:r>
          </a:p>
          <a:p>
            <a:pPr algn="just"/>
            <a:r>
              <a:rPr lang="en-US" sz="2600" dirty="0" smtClean="0">
                <a:latin typeface="Times New Roman" pitchFamily="18" charset="0"/>
                <a:cs typeface="Times New Roman" pitchFamily="18" charset="0"/>
              </a:rPr>
              <a:t>For such Power amplification, a normal transistor would not do. A transistor that is manufactured to suit the purpose of power amplification is called as a </a:t>
            </a:r>
            <a:r>
              <a:rPr lang="en-US" sz="2600" b="1" dirty="0" smtClean="0">
                <a:latin typeface="Times New Roman" pitchFamily="18" charset="0"/>
                <a:cs typeface="Times New Roman" pitchFamily="18" charset="0"/>
              </a:rPr>
              <a:t>Power transistor</a:t>
            </a:r>
            <a:r>
              <a:rPr lang="en-US" sz="2600" dirty="0" smtClean="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A Power transistor </a:t>
            </a:r>
            <a:r>
              <a:rPr lang="en-US" sz="2600" b="1" dirty="0" smtClean="0">
                <a:latin typeface="Times New Roman" pitchFamily="18" charset="0"/>
                <a:cs typeface="Times New Roman" pitchFamily="18" charset="0"/>
              </a:rPr>
              <a:t>differs</a:t>
            </a:r>
            <a:r>
              <a:rPr lang="en-US" sz="2600" dirty="0" smtClean="0">
                <a:latin typeface="Times New Roman" pitchFamily="18" charset="0"/>
                <a:cs typeface="Times New Roman" pitchFamily="18" charset="0"/>
              </a:rPr>
              <a:t> from the other transistors, in the following factors.</a:t>
            </a:r>
          </a:p>
          <a:p>
            <a:pPr algn="just">
              <a:buFont typeface="Wingdings" pitchFamily="2" charset="2"/>
              <a:buChar char="Ø"/>
            </a:pPr>
            <a:r>
              <a:rPr lang="en-US" sz="2600" dirty="0" smtClean="0">
                <a:latin typeface="Times New Roman" pitchFamily="18" charset="0"/>
                <a:cs typeface="Times New Roman" pitchFamily="18" charset="0"/>
              </a:rPr>
              <a:t>It is </a:t>
            </a:r>
            <a:r>
              <a:rPr lang="en-US" sz="2600" b="1" dirty="0" smtClean="0">
                <a:latin typeface="Times New Roman" pitchFamily="18" charset="0"/>
                <a:cs typeface="Times New Roman" pitchFamily="18" charset="0"/>
              </a:rPr>
              <a:t>larger</a:t>
            </a:r>
            <a:r>
              <a:rPr lang="en-US" sz="2600" dirty="0" smtClean="0">
                <a:latin typeface="Times New Roman" pitchFamily="18" charset="0"/>
                <a:cs typeface="Times New Roman" pitchFamily="18" charset="0"/>
              </a:rPr>
              <a:t> in size, in order to handle large powers.</a:t>
            </a:r>
          </a:p>
          <a:p>
            <a:pPr algn="just">
              <a:buFont typeface="Wingdings" pitchFamily="2" charset="2"/>
              <a:buChar char="Ø"/>
            </a:pPr>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collector region </a:t>
            </a:r>
            <a:r>
              <a:rPr lang="en-US" sz="2600" dirty="0" smtClean="0">
                <a:latin typeface="Times New Roman" pitchFamily="18" charset="0"/>
                <a:cs typeface="Times New Roman" pitchFamily="18" charset="0"/>
              </a:rPr>
              <a:t>of the transistor is made </a:t>
            </a:r>
            <a:r>
              <a:rPr lang="en-US" sz="2600" b="1" dirty="0" smtClean="0">
                <a:latin typeface="Times New Roman" pitchFamily="18" charset="0"/>
                <a:cs typeface="Times New Roman" pitchFamily="18" charset="0"/>
              </a:rPr>
              <a:t>large</a:t>
            </a:r>
            <a:r>
              <a:rPr lang="en-US" sz="2600" dirty="0" smtClean="0">
                <a:latin typeface="Times New Roman" pitchFamily="18" charset="0"/>
                <a:cs typeface="Times New Roman" pitchFamily="18" charset="0"/>
              </a:rPr>
              <a:t> and a heat sink is placed at the collector-base junction in order to minimize heat generated.</a:t>
            </a:r>
          </a:p>
          <a:p>
            <a:pPr algn="just">
              <a:buFont typeface="Wingdings" pitchFamily="2" charset="2"/>
              <a:buChar char="Ø"/>
            </a:pPr>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emitter and base regions </a:t>
            </a:r>
            <a:r>
              <a:rPr lang="en-US" sz="2600" dirty="0" smtClean="0">
                <a:latin typeface="Times New Roman" pitchFamily="18" charset="0"/>
                <a:cs typeface="Times New Roman" pitchFamily="18" charset="0"/>
              </a:rPr>
              <a:t>of a power transistor are </a:t>
            </a:r>
            <a:r>
              <a:rPr lang="en-US" sz="2600" b="1" dirty="0" smtClean="0">
                <a:latin typeface="Times New Roman" pitchFamily="18" charset="0"/>
                <a:cs typeface="Times New Roman" pitchFamily="18" charset="0"/>
              </a:rPr>
              <a:t>heavily doped</a:t>
            </a:r>
            <a:r>
              <a:rPr lang="en-US" sz="2600" dirty="0" smtClean="0">
                <a:latin typeface="Times New Roman" pitchFamily="18" charset="0"/>
                <a:cs typeface="Times New Roman" pitchFamily="18" charset="0"/>
              </a:rPr>
              <a:t>.</a:t>
            </a:r>
          </a:p>
          <a:p>
            <a:pPr algn="just">
              <a:buFont typeface="Wingdings" pitchFamily="2" charset="2"/>
              <a:buChar char="Ø"/>
            </a:pPr>
            <a:r>
              <a:rPr lang="en-US" sz="2600" dirty="0" smtClean="0">
                <a:latin typeface="Times New Roman" pitchFamily="18" charset="0"/>
                <a:cs typeface="Times New Roman" pitchFamily="18" charset="0"/>
              </a:rPr>
              <a:t>Due to the low input resistance, it requires </a:t>
            </a:r>
            <a:r>
              <a:rPr lang="en-US" sz="2600" b="1" dirty="0" smtClean="0">
                <a:latin typeface="Times New Roman" pitchFamily="18" charset="0"/>
                <a:cs typeface="Times New Roman" pitchFamily="18" charset="0"/>
              </a:rPr>
              <a:t>low input power</a:t>
            </a:r>
            <a:r>
              <a:rPr lang="en-US" sz="2600" dirty="0" smtClean="0">
                <a:latin typeface="Times New Roman" pitchFamily="18" charset="0"/>
                <a:cs typeface="Times New Roman" pitchFamily="18" charset="0"/>
              </a:rPr>
              <a:t>.</a:t>
            </a:r>
          </a:p>
        </p:txBody>
      </p:sp>
      <p:sp>
        <p:nvSpPr>
          <p:cNvPr id="3" name="Rectangle 2"/>
          <p:cNvSpPr/>
          <p:nvPr/>
        </p:nvSpPr>
        <p:spPr>
          <a:xfrm>
            <a:off x="457200" y="381000"/>
            <a:ext cx="8686800"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The DC power is distributed according to the relation,</a:t>
            </a:r>
          </a:p>
          <a:p>
            <a:pPr algn="ctr"/>
            <a:r>
              <a:rPr lang="en-US" sz="2400" dirty="0" smtClean="0">
                <a:latin typeface="Times New Roman" pitchFamily="18" charset="0"/>
                <a:cs typeface="Times New Roman" pitchFamily="18" charset="0"/>
              </a:rPr>
              <a:t>DC power input = AC power output + losses</a:t>
            </a:r>
            <a:endParaRPr lang="en-US"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2115312"/>
          </a:xfrm>
        </p:spPr>
        <p:txBody>
          <a:bodyPr>
            <a:noAutofit/>
          </a:bodyPr>
          <a:lstStyle/>
          <a:p>
            <a:pPr algn="ctr"/>
            <a:r>
              <a:rPr lang="en-US" sz="4000" b="1" dirty="0" smtClean="0">
                <a:latin typeface="Times New Roman" pitchFamily="18" charset="0"/>
                <a:cs typeface="Times New Roman" pitchFamily="18" charset="0"/>
              </a:rPr>
              <a:t>Difference between Voltage and Power Amplifiers</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905000"/>
            <a:ext cx="8610600" cy="4343400"/>
          </a:xfrm>
        </p:spPr>
        <p:txBody>
          <a:bodyPr/>
          <a:lstStyle/>
          <a:p>
            <a:pPr algn="ctr">
              <a:buNone/>
            </a:pPr>
            <a:r>
              <a:rPr lang="en-US" sz="2800" b="1" dirty="0" smtClean="0">
                <a:latin typeface="Times New Roman" pitchFamily="18" charset="0"/>
                <a:cs typeface="Times New Roman" pitchFamily="18" charset="0"/>
              </a:rPr>
              <a:t>Voltage Amplifier</a:t>
            </a:r>
          </a:p>
          <a:p>
            <a:pPr algn="just"/>
            <a:r>
              <a:rPr lang="en-US" sz="2800" dirty="0" smtClean="0">
                <a:latin typeface="Times New Roman" pitchFamily="18" charset="0"/>
                <a:cs typeface="Times New Roman" pitchFamily="18" charset="0"/>
              </a:rPr>
              <a:t>The function of a voltage amplifier is to raise the voltage level of the signal. A voltage amplifier is designed to achieve maximum voltage amplification.</a:t>
            </a:r>
          </a:p>
          <a:p>
            <a:r>
              <a:rPr lang="en-US" sz="2800" dirty="0" smtClean="0">
                <a:latin typeface="Times New Roman" pitchFamily="18" charset="0"/>
                <a:cs typeface="Times New Roman" pitchFamily="18" charset="0"/>
              </a:rPr>
              <a:t>The voltage gain of an amplifier is given by</a:t>
            </a:r>
          </a:p>
          <a:p>
            <a:pPr>
              <a:buNone/>
            </a:pPr>
            <a:r>
              <a:rPr lang="en-US" dirty="0" smtClean="0"/>
              <a:t/>
            </a:r>
            <a:br>
              <a:rPr lang="en-US" dirty="0" smtClean="0"/>
            </a:br>
            <a:endParaRPr lang="en-US" dirty="0"/>
          </a:p>
        </p:txBody>
      </p:sp>
      <p:pic>
        <p:nvPicPr>
          <p:cNvPr id="1027" name="Picture 3"/>
          <p:cNvPicPr>
            <a:picLocks noChangeAspect="1" noChangeArrowheads="1"/>
          </p:cNvPicPr>
          <p:nvPr/>
        </p:nvPicPr>
        <p:blipFill>
          <a:blip r:embed="rId2"/>
          <a:srcRect/>
          <a:stretch>
            <a:fillRect/>
          </a:stretch>
        </p:blipFill>
        <p:spPr bwMode="auto">
          <a:xfrm>
            <a:off x="3048000" y="4572000"/>
            <a:ext cx="2297793" cy="12954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334000"/>
          </a:xfrm>
        </p:spPr>
        <p:txBody>
          <a:bodyPr/>
          <a:lstStyle/>
          <a:p>
            <a:pPr algn="just">
              <a:buNone/>
            </a:pPr>
            <a:r>
              <a:rPr lang="en-US" dirty="0" smtClean="0">
                <a:latin typeface="Times New Roman" pitchFamily="18" charset="0"/>
                <a:cs typeface="Times New Roman" pitchFamily="18" charset="0"/>
              </a:rPr>
              <a:t>The characteristics of a voltage amplifier are as follows −</a:t>
            </a:r>
          </a:p>
          <a:p>
            <a:pPr algn="just"/>
            <a:r>
              <a:rPr lang="en-US" dirty="0" smtClean="0">
                <a:latin typeface="Times New Roman" pitchFamily="18" charset="0"/>
                <a:cs typeface="Times New Roman" pitchFamily="18" charset="0"/>
              </a:rPr>
              <a:t>The base of the transistor should be thin and hence the value of β should be greater than 100.</a:t>
            </a:r>
          </a:p>
          <a:p>
            <a:pPr algn="just"/>
            <a:r>
              <a:rPr lang="en-US" dirty="0" smtClean="0">
                <a:latin typeface="Times New Roman" pitchFamily="18" charset="0"/>
                <a:cs typeface="Times New Roman" pitchFamily="18" charset="0"/>
              </a:rPr>
              <a:t>The resistance of the input resistor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in</a:t>
            </a:r>
            <a:r>
              <a:rPr lang="en-US" dirty="0" smtClean="0">
                <a:latin typeface="Times New Roman" pitchFamily="18" charset="0"/>
                <a:cs typeface="Times New Roman" pitchFamily="18" charset="0"/>
              </a:rPr>
              <a:t> should be low when compared to collector load R</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collector load R</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should be relatively high. To permit high collector load, the voltage amplifiers are always operated at low collector current.</a:t>
            </a:r>
          </a:p>
          <a:p>
            <a:pPr algn="just"/>
            <a:r>
              <a:rPr lang="en-US" dirty="0" smtClean="0">
                <a:latin typeface="Times New Roman" pitchFamily="18" charset="0"/>
                <a:cs typeface="Times New Roman" pitchFamily="18" charset="0"/>
              </a:rPr>
              <a:t>The voltage amplifiers are used for small signal voltages.</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noAutofit/>
          </a:bodyPr>
          <a:lstStyle/>
          <a:p>
            <a:pPr algn="ctr"/>
            <a:r>
              <a:rPr lang="en-US" sz="4000" b="1" dirty="0" smtClean="0">
                <a:latin typeface="Times New Roman" pitchFamily="18" charset="0"/>
                <a:cs typeface="Times New Roman" pitchFamily="18" charset="0"/>
              </a:rPr>
              <a:t>Power Amplifier</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686800" cy="5181600"/>
          </a:xfrm>
        </p:spPr>
        <p:txBody>
          <a:bodyPr>
            <a:normAutofit lnSpcReduction="10000"/>
          </a:bodyPr>
          <a:lstStyle/>
          <a:p>
            <a:pPr algn="just">
              <a:buNone/>
            </a:pPr>
            <a:r>
              <a:rPr lang="en-US" sz="2800" dirty="0" smtClean="0">
                <a:latin typeface="Times New Roman" pitchFamily="18" charset="0"/>
                <a:cs typeface="Times New Roman" pitchFamily="18" charset="0"/>
              </a:rPr>
              <a:t>   The function of a power amplifier is to raise the power level of input signal. It is required to deliver a large amount of power and has to handle large current.</a:t>
            </a:r>
          </a:p>
          <a:p>
            <a:pPr algn="just">
              <a:buNone/>
            </a:pPr>
            <a:r>
              <a:rPr lang="en-US" sz="2800" dirty="0" smtClean="0">
                <a:latin typeface="Times New Roman" pitchFamily="18" charset="0"/>
                <a:cs typeface="Times New Roman" pitchFamily="18" charset="0"/>
              </a:rPr>
              <a:t>The characteristics of a power amplifier are as follows −</a:t>
            </a:r>
          </a:p>
          <a:p>
            <a:pPr algn="just"/>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base </a:t>
            </a:r>
            <a:r>
              <a:rPr lang="en-US" sz="2800" dirty="0" smtClean="0">
                <a:latin typeface="Times New Roman" pitchFamily="18" charset="0"/>
                <a:cs typeface="Times New Roman" pitchFamily="18" charset="0"/>
              </a:rPr>
              <a:t>of transistor is made </a:t>
            </a:r>
            <a:r>
              <a:rPr lang="en-US" sz="2800" b="1" dirty="0" smtClean="0">
                <a:latin typeface="Times New Roman" pitchFamily="18" charset="0"/>
                <a:cs typeface="Times New Roman" pitchFamily="18" charset="0"/>
              </a:rPr>
              <a:t>thicken</a:t>
            </a:r>
            <a:r>
              <a:rPr lang="en-US" sz="2800" dirty="0" smtClean="0">
                <a:latin typeface="Times New Roman" pitchFamily="18" charset="0"/>
                <a:cs typeface="Times New Roman" pitchFamily="18" charset="0"/>
              </a:rPr>
              <a:t> to handle large currents. The value of β being (β &gt; 100) high.</a:t>
            </a:r>
          </a:p>
          <a:p>
            <a:pPr algn="just"/>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size </a:t>
            </a:r>
            <a:r>
              <a:rPr lang="en-US" sz="2800" dirty="0" smtClean="0">
                <a:latin typeface="Times New Roman" pitchFamily="18" charset="0"/>
                <a:cs typeface="Times New Roman" pitchFamily="18" charset="0"/>
              </a:rPr>
              <a:t>of the transistor is made </a:t>
            </a:r>
            <a:r>
              <a:rPr lang="en-US" sz="2800" b="1" dirty="0" smtClean="0">
                <a:latin typeface="Times New Roman" pitchFamily="18" charset="0"/>
                <a:cs typeface="Times New Roman" pitchFamily="18" charset="0"/>
              </a:rPr>
              <a:t>larger,</a:t>
            </a:r>
            <a:r>
              <a:rPr lang="en-US" sz="2800" dirty="0" smtClean="0">
                <a:latin typeface="Times New Roman" pitchFamily="18" charset="0"/>
                <a:cs typeface="Times New Roman" pitchFamily="18" charset="0"/>
              </a:rPr>
              <a:t> in order to </a:t>
            </a:r>
            <a:r>
              <a:rPr lang="en-US" sz="2800" b="1" dirty="0" smtClean="0">
                <a:latin typeface="Times New Roman" pitchFamily="18" charset="0"/>
                <a:cs typeface="Times New Roman" pitchFamily="18" charset="0"/>
              </a:rPr>
              <a:t>dissipate more heat</a:t>
            </a:r>
            <a:r>
              <a:rPr lang="en-US" sz="2800" dirty="0" smtClean="0">
                <a:latin typeface="Times New Roman" pitchFamily="18" charset="0"/>
                <a:cs typeface="Times New Roman" pitchFamily="18" charset="0"/>
              </a:rPr>
              <a:t>, which is produced during transistor operation.</a:t>
            </a:r>
          </a:p>
          <a:p>
            <a:pPr algn="just"/>
            <a:r>
              <a:rPr lang="en-US" sz="2800" b="1" dirty="0" smtClean="0">
                <a:latin typeface="Times New Roman" pitchFamily="18" charset="0"/>
                <a:cs typeface="Times New Roman" pitchFamily="18" charset="0"/>
              </a:rPr>
              <a:t>Transformer coupling </a:t>
            </a:r>
            <a:r>
              <a:rPr lang="en-US" sz="2800" dirty="0" smtClean="0">
                <a:latin typeface="Times New Roman" pitchFamily="18" charset="0"/>
                <a:cs typeface="Times New Roman" pitchFamily="18" charset="0"/>
              </a:rPr>
              <a:t>is used for impedance matching.</a:t>
            </a:r>
          </a:p>
          <a:p>
            <a:pPr algn="just"/>
            <a:r>
              <a:rPr lang="en-US" sz="2800" dirty="0" smtClean="0">
                <a:latin typeface="Times New Roman" pitchFamily="18" charset="0"/>
                <a:cs typeface="Times New Roman" pitchFamily="18" charset="0"/>
              </a:rPr>
              <a:t>Collector resistance is made low.</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990600"/>
            <a:ext cx="8229600" cy="4876799"/>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4200" b="1" dirty="0" smtClean="0">
                <a:latin typeface="Times New Roman" pitchFamily="18" charset="0"/>
                <a:cs typeface="Times New Roman" pitchFamily="18" charset="0"/>
              </a:rPr>
              <a:t>INTRODUCTION</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95400"/>
            <a:ext cx="8839200" cy="5334000"/>
          </a:xfrm>
        </p:spPr>
        <p:txBody>
          <a:bodyPr>
            <a:normAutofit/>
          </a:bodyPr>
          <a:lstStyle/>
          <a:p>
            <a:pPr algn="just"/>
            <a:r>
              <a:rPr lang="en-US" dirty="0" smtClean="0">
                <a:latin typeface="Times New Roman" pitchFamily="18" charset="0"/>
                <a:cs typeface="Times New Roman" pitchFamily="18" charset="0"/>
              </a:rPr>
              <a:t>Not all amplifiers are the same and there is a clear distinction made between the way their output stages are configured and operate. </a:t>
            </a:r>
          </a:p>
          <a:p>
            <a:pPr algn="just"/>
            <a:r>
              <a:rPr lang="en-US" dirty="0" smtClean="0">
                <a:latin typeface="Times New Roman" pitchFamily="18" charset="0"/>
                <a:cs typeface="Times New Roman" pitchFamily="18" charset="0"/>
              </a:rPr>
              <a:t>The main operating characteristics of an ideal amplifier are linearity, signal gain, efficiency and power output but in real world amplifiers there is always a trade off between these different characteristics.</a:t>
            </a:r>
          </a:p>
          <a:p>
            <a:pPr algn="just"/>
            <a:r>
              <a:rPr lang="en-US" dirty="0" smtClean="0">
                <a:latin typeface="Times New Roman" pitchFamily="18" charset="0"/>
                <a:cs typeface="Times New Roman" pitchFamily="18" charset="0"/>
              </a:rPr>
              <a:t>Generally, large signal or power amplifiers are used in the output stages of audio amplifier systems to drive a loudspeaker load. A typical loudspeaker has an impedance of between 4Ω and 8Ω, thus a power amplifier must be able to supply the high peak currents required to drive the low impedance speaker.</a:t>
            </a:r>
          </a:p>
          <a:p>
            <a:pPr algn="just">
              <a:buNone/>
            </a:pPr>
            <a:r>
              <a:rPr lang="en-US" sz="1400" i="1" dirty="0" smtClean="0">
                <a:latin typeface="Times New Roman" pitchFamily="18" charset="0"/>
                <a:cs typeface="Times New Roman" pitchFamily="18" charset="0"/>
              </a:rPr>
              <a:t>https://www.youtube.com/watch?v=e3c9OyG_luE</a:t>
            </a:r>
          </a:p>
          <a:p>
            <a:pPr algn="just"/>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normAutofit lnSpcReduction="10000"/>
          </a:bodyPr>
          <a:lstStyle/>
          <a:p>
            <a:pPr algn="just"/>
            <a:r>
              <a:rPr lang="en-US" dirty="0" smtClean="0">
                <a:latin typeface="Times New Roman" pitchFamily="18" charset="0"/>
                <a:cs typeface="Times New Roman" pitchFamily="18" charset="0"/>
              </a:rPr>
              <a:t>One method used to distinguish the electrical characteristics of different types of amplifiers is by “class”, and as such amplifiers are classified according to their circuit configuration and method of operation. Then </a:t>
            </a:r>
            <a:r>
              <a:rPr lang="en-US" b="1" dirty="0" smtClean="0">
                <a:latin typeface="Times New Roman" pitchFamily="18" charset="0"/>
                <a:cs typeface="Times New Roman" pitchFamily="18" charset="0"/>
              </a:rPr>
              <a:t>Amplifier Classes</a:t>
            </a:r>
            <a:r>
              <a:rPr lang="en-US" dirty="0" smtClean="0">
                <a:latin typeface="Times New Roman" pitchFamily="18" charset="0"/>
                <a:cs typeface="Times New Roman" pitchFamily="18" charset="0"/>
              </a:rPr>
              <a:t> is the term used to differentiate between the different amplifier types.</a:t>
            </a:r>
          </a:p>
          <a:p>
            <a:pPr algn="just"/>
            <a:r>
              <a:rPr lang="en-US" i="1" dirty="0" smtClean="0">
                <a:latin typeface="Times New Roman" pitchFamily="18" charset="0"/>
                <a:cs typeface="Times New Roman" pitchFamily="18" charset="0"/>
              </a:rPr>
              <a:t>Amplifier Classes</a:t>
            </a:r>
            <a:r>
              <a:rPr lang="en-US" dirty="0" smtClean="0">
                <a:latin typeface="Times New Roman" pitchFamily="18" charset="0"/>
                <a:cs typeface="Times New Roman" pitchFamily="18" charset="0"/>
              </a:rPr>
              <a:t> represent the amount of the </a:t>
            </a:r>
            <a:r>
              <a:rPr lang="en-US" b="1" dirty="0" smtClean="0">
                <a:latin typeface="Times New Roman" pitchFamily="18" charset="0"/>
                <a:cs typeface="Times New Roman" pitchFamily="18" charset="0"/>
              </a:rPr>
              <a:t>output signal </a:t>
            </a:r>
            <a:r>
              <a:rPr lang="en-US" dirty="0" smtClean="0">
                <a:latin typeface="Times New Roman" pitchFamily="18" charset="0"/>
                <a:cs typeface="Times New Roman" pitchFamily="18" charset="0"/>
              </a:rPr>
              <a:t>which </a:t>
            </a:r>
            <a:r>
              <a:rPr lang="en-US" b="1" dirty="0" smtClean="0">
                <a:latin typeface="Times New Roman" pitchFamily="18" charset="0"/>
                <a:cs typeface="Times New Roman" pitchFamily="18" charset="0"/>
              </a:rPr>
              <a:t>varies within the amplifier </a:t>
            </a:r>
            <a:r>
              <a:rPr lang="en-US" dirty="0" smtClean="0">
                <a:latin typeface="Times New Roman" pitchFamily="18" charset="0"/>
                <a:cs typeface="Times New Roman" pitchFamily="18" charset="0"/>
              </a:rPr>
              <a:t>circuit over one cycle of operation when excited by a sinusoidal input signal.</a:t>
            </a:r>
          </a:p>
          <a:p>
            <a:pPr algn="just"/>
            <a:r>
              <a:rPr lang="en-US" dirty="0" smtClean="0">
                <a:latin typeface="Times New Roman" pitchFamily="18" charset="0"/>
                <a:cs typeface="Times New Roman" pitchFamily="18" charset="0"/>
              </a:rPr>
              <a:t>The classification of amplifiers range from entirely </a:t>
            </a:r>
            <a:r>
              <a:rPr lang="en-US" b="1" dirty="0" smtClean="0">
                <a:latin typeface="Times New Roman" pitchFamily="18" charset="0"/>
                <a:cs typeface="Times New Roman" pitchFamily="18" charset="0"/>
              </a:rPr>
              <a:t>linear</a:t>
            </a:r>
            <a:r>
              <a:rPr lang="en-US" dirty="0" smtClean="0">
                <a:latin typeface="Times New Roman" pitchFamily="18" charset="0"/>
                <a:cs typeface="Times New Roman" pitchFamily="18" charset="0"/>
              </a:rPr>
              <a:t> operation (for use in high-fidelity signal amplification) with very low efficiency, to entirely </a:t>
            </a:r>
            <a:r>
              <a:rPr lang="en-US" b="1" dirty="0" smtClean="0">
                <a:latin typeface="Times New Roman" pitchFamily="18" charset="0"/>
                <a:cs typeface="Times New Roman" pitchFamily="18" charset="0"/>
              </a:rPr>
              <a:t>non-linear</a:t>
            </a:r>
            <a:r>
              <a:rPr lang="en-US" dirty="0" smtClean="0">
                <a:latin typeface="Times New Roman" pitchFamily="18" charset="0"/>
                <a:cs typeface="Times New Roman" pitchFamily="18" charset="0"/>
              </a:rPr>
              <a:t> (where a faithful signal reproduction is not so important) operation but with a much higher efficiency, while others are a compromise between the two. </a:t>
            </a: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715000"/>
          </a:xfrm>
        </p:spPr>
        <p:txBody>
          <a:bodyPr>
            <a:normAutofit fontScale="92500" lnSpcReduction="10000"/>
          </a:bodyPr>
          <a:lstStyle/>
          <a:p>
            <a:pPr algn="just"/>
            <a:r>
              <a:rPr lang="en-US" dirty="0" smtClean="0">
                <a:latin typeface="Times New Roman" pitchFamily="18" charset="0"/>
                <a:cs typeface="Times New Roman" pitchFamily="18" charset="0"/>
              </a:rPr>
              <a:t>Amplifier classes are mainly lumped into </a:t>
            </a:r>
            <a:r>
              <a:rPr lang="en-US" b="1" dirty="0" smtClean="0">
                <a:latin typeface="Times New Roman" pitchFamily="18" charset="0"/>
                <a:cs typeface="Times New Roman" pitchFamily="18" charset="0"/>
              </a:rPr>
              <a:t>two basic groups</a:t>
            </a:r>
            <a:r>
              <a:rPr lang="en-US" dirty="0" smtClean="0">
                <a:latin typeface="Times New Roman" pitchFamily="18" charset="0"/>
                <a:cs typeface="Times New Roman" pitchFamily="18" charset="0"/>
              </a:rPr>
              <a:t>. The first are the classically controlled conduction angle amplifiers forming the more common amplifier classes of </a:t>
            </a:r>
            <a:r>
              <a:rPr lang="en-US" b="1" dirty="0" smtClean="0">
                <a:latin typeface="Times New Roman" pitchFamily="18" charset="0"/>
                <a:cs typeface="Times New Roman" pitchFamily="18" charset="0"/>
              </a:rPr>
              <a:t>A, B, AB and C</a:t>
            </a:r>
            <a:r>
              <a:rPr lang="en-US" dirty="0" smtClean="0">
                <a:latin typeface="Times New Roman" pitchFamily="18" charset="0"/>
                <a:cs typeface="Times New Roman" pitchFamily="18" charset="0"/>
              </a:rPr>
              <a:t>, which are defined by the length of their conduction state over some portion of the output waveform, such that the output stage transistor operation lies somewhere between being “fully-ON” and “fully-OFF”.</a:t>
            </a:r>
          </a:p>
          <a:p>
            <a:pPr algn="just"/>
            <a:r>
              <a:rPr lang="en-US" dirty="0" smtClean="0">
                <a:latin typeface="Times New Roman" pitchFamily="18" charset="0"/>
                <a:cs typeface="Times New Roman" pitchFamily="18" charset="0"/>
              </a:rPr>
              <a:t>The second set of amplifiers are the newer so-called “switching” amplifier classes of </a:t>
            </a:r>
            <a:r>
              <a:rPr lang="en-US" b="1" dirty="0" smtClean="0">
                <a:latin typeface="Times New Roman" pitchFamily="18" charset="0"/>
                <a:cs typeface="Times New Roman" pitchFamily="18" charset="0"/>
              </a:rPr>
              <a:t>D, E, F, G, S, T</a:t>
            </a:r>
            <a:r>
              <a:rPr lang="en-US" dirty="0" smtClean="0">
                <a:latin typeface="Times New Roman" pitchFamily="18" charset="0"/>
                <a:cs typeface="Times New Roman" pitchFamily="18" charset="0"/>
              </a:rPr>
              <a:t> etc, which use digital circuits and pulse width modulation (PWM) to constantly switch the signal between “fully-ON” and “fully-OFF” driving the output hard into the transistors saturation and cut-off regions.</a:t>
            </a:r>
          </a:p>
          <a:p>
            <a:pPr algn="just"/>
            <a:r>
              <a:rPr lang="en-US" dirty="0" smtClean="0">
                <a:latin typeface="Times New Roman" pitchFamily="18" charset="0"/>
                <a:cs typeface="Times New Roman" pitchFamily="18" charset="0"/>
              </a:rPr>
              <a:t>The most commonly constructed amplifier classes are those that are used as audio amplifiers, mainly class A, B, AB and C and to keep things simple, it is these types of </a:t>
            </a:r>
            <a:r>
              <a:rPr lang="en-US" b="1" dirty="0" smtClean="0">
                <a:latin typeface="Times New Roman" pitchFamily="18" charset="0"/>
                <a:cs typeface="Times New Roman" pitchFamily="18" charset="0"/>
              </a:rPr>
              <a:t>amplifier classes</a:t>
            </a:r>
            <a:r>
              <a:rPr lang="en-US" dirty="0" smtClean="0">
                <a:latin typeface="Times New Roman" pitchFamily="18" charset="0"/>
                <a:cs typeface="Times New Roman" pitchFamily="18" charset="0"/>
              </a:rPr>
              <a:t> we will look at here in more detail.</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400" b="1" dirty="0" smtClean="0">
                <a:latin typeface="Times New Roman" pitchFamily="18" charset="0"/>
                <a:cs typeface="Times New Roman" pitchFamily="18" charset="0"/>
              </a:rPr>
              <a:t>Class A Power Amplifier</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76400"/>
            <a:ext cx="6629400" cy="4800600"/>
          </a:xfrm>
        </p:spPr>
        <p:txBody>
          <a:bodyPr>
            <a:normAutofit lnSpcReduction="10000"/>
          </a:bodyPr>
          <a:lstStyle/>
          <a:p>
            <a:pPr algn="just"/>
            <a:r>
              <a:rPr lang="en-US" dirty="0" smtClean="0">
                <a:latin typeface="Times New Roman" pitchFamily="18" charset="0"/>
                <a:cs typeface="Times New Roman" pitchFamily="18" charset="0"/>
              </a:rPr>
              <a:t>A Class A power amplifier is one in which the output current flows for the entire cycle of the AC input supply. Hence the </a:t>
            </a:r>
            <a:r>
              <a:rPr lang="en-US" b="1" dirty="0" smtClean="0">
                <a:latin typeface="Times New Roman" pitchFamily="18" charset="0"/>
                <a:cs typeface="Times New Roman" pitchFamily="18" charset="0"/>
              </a:rPr>
              <a:t>complete signal present at the input is amplified at the output</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From the above figure, it can be observed that the transformer is present at the collector as a load. The use of transformer permits the impedance matching, resulting in the transference of maximum power to the load e.g. loud speaker.</a:t>
            </a:r>
            <a:r>
              <a:rPr lang="en-US" dirty="0" smtClean="0"/>
              <a:t/>
            </a:r>
            <a:br>
              <a:rPr lang="en-US" dirty="0" smtClean="0"/>
            </a:br>
            <a:endParaRPr lang="en-US" dirty="0" smtClean="0"/>
          </a:p>
        </p:txBody>
      </p:sp>
      <p:pic>
        <p:nvPicPr>
          <p:cNvPr id="3074" name="Picture 2"/>
          <p:cNvPicPr>
            <a:picLocks noChangeAspect="1" noChangeArrowheads="1"/>
          </p:cNvPicPr>
          <p:nvPr/>
        </p:nvPicPr>
        <p:blipFill>
          <a:blip r:embed="rId2"/>
          <a:srcRect/>
          <a:stretch>
            <a:fillRect/>
          </a:stretch>
        </p:blipFill>
        <p:spPr bwMode="auto">
          <a:xfrm>
            <a:off x="6858000" y="2286000"/>
            <a:ext cx="2286000" cy="34194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b="1" smtClean="0">
                <a:solidFill>
                  <a:schemeClr val="tx1"/>
                </a:solidFill>
                <a:cs typeface="Times New Roman" pitchFamily="18" charset="0"/>
              </a:rPr>
              <a:t>Disclaimer</a:t>
            </a:r>
          </a:p>
        </p:txBody>
      </p:sp>
      <p:sp>
        <p:nvSpPr>
          <p:cNvPr id="18435" name="Content Placeholder 2"/>
          <p:cNvSpPr>
            <a:spLocks noGrp="1"/>
          </p:cNvSpPr>
          <p:nvPr>
            <p:ph idx="1"/>
          </p:nvPr>
        </p:nvSpPr>
        <p:spPr>
          <a:xfrm>
            <a:off x="457200" y="2590800"/>
            <a:ext cx="8229600" cy="3733800"/>
          </a:xfrm>
        </p:spPr>
        <p:txBody>
          <a:bodyPr/>
          <a:lstStyle/>
          <a:p>
            <a:pPr algn="just" eaLnBrk="1" hangingPunct="1">
              <a:buFont typeface="Wingdings 2" pitchFamily="18" charset="2"/>
              <a:buNone/>
            </a:pPr>
            <a:r>
              <a:rPr lang="en-US" smtClean="0">
                <a:cs typeface="Times New Roman" pitchFamily="18" charset="0"/>
              </a:rPr>
              <a:t>   The contents used in this presentation are taken from the text books mentioned in the references. I do not hold any copyrights for the contents. It has been prepared to use in the class lectures, not for commercial purpose.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791200"/>
          </a:xfrm>
        </p:spPr>
        <p:txBody>
          <a:bodyPr>
            <a:normAutofit/>
          </a:bodyPr>
          <a:lstStyle/>
          <a:p>
            <a:pPr algn="just"/>
            <a:r>
              <a:rPr lang="en-US" dirty="0" smtClean="0">
                <a:latin typeface="Times New Roman" pitchFamily="18" charset="0"/>
                <a:cs typeface="Times New Roman" pitchFamily="18" charset="0"/>
              </a:rPr>
              <a:t>The operating point of this amplifier is present in the linear region. It is so selected that the current flows for the entire ac input cycle. The below figure explains the selection of operating point.</a:t>
            </a:r>
          </a:p>
          <a:p>
            <a:pPr algn="just"/>
            <a:r>
              <a:rPr lang="en-US" dirty="0" smtClean="0">
                <a:latin typeface="Times New Roman" pitchFamily="18" charset="0"/>
                <a:cs typeface="Times New Roman" pitchFamily="18" charset="0"/>
              </a:rPr>
              <a:t>Here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represent no signal collector current and voltage between collector and emitter respectively. When signal is applied, the Q-point shifts to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The output current increases to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 and decreases to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min</a:t>
            </a:r>
            <a:r>
              <a:rPr lang="en-US" dirty="0" smtClean="0">
                <a:latin typeface="Times New Roman" pitchFamily="18" charset="0"/>
                <a:cs typeface="Times New Roman" pitchFamily="18" charset="0"/>
              </a:rPr>
              <a:t>. Similarly, the collector-emitter voltage increases to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 and decreases to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min</a:t>
            </a:r>
            <a:r>
              <a:rPr lang="en-US" dirty="0" smtClean="0">
                <a:latin typeface="Times New Roman" pitchFamily="18" charset="0"/>
                <a:cs typeface="Times New Roman" pitchFamily="18" charset="0"/>
              </a:rPr>
              <a:t>.</a:t>
            </a:r>
          </a:p>
          <a:p>
            <a:pPr>
              <a:buNone/>
            </a:pPr>
            <a:r>
              <a:rPr lang="en-US" dirty="0" smtClean="0"/>
              <a:t/>
            </a:r>
            <a:br>
              <a:rPr lang="en-US" dirty="0" smtClean="0"/>
            </a:br>
            <a:r>
              <a:rPr lang="en-US" dirty="0" smtClean="0"/>
              <a:t/>
            </a:r>
            <a:br>
              <a:rPr lang="en-US" dirty="0" smtClean="0"/>
            </a:br>
            <a:endParaRPr lang="en-US" dirty="0"/>
          </a:p>
        </p:txBody>
      </p:sp>
      <p:pic>
        <p:nvPicPr>
          <p:cNvPr id="4098" name="Picture 2"/>
          <p:cNvPicPr>
            <a:picLocks noChangeAspect="1" noChangeArrowheads="1"/>
          </p:cNvPicPr>
          <p:nvPr/>
        </p:nvPicPr>
        <p:blipFill>
          <a:blip r:embed="rId2"/>
          <a:srcRect/>
          <a:stretch>
            <a:fillRect/>
          </a:stretch>
        </p:blipFill>
        <p:spPr bwMode="auto">
          <a:xfrm>
            <a:off x="4191000" y="4372518"/>
            <a:ext cx="4343400" cy="248548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Autofit/>
          </a:bodyPr>
          <a:lstStyle/>
          <a:p>
            <a:pPr algn="ctr"/>
            <a:r>
              <a:rPr lang="en-US" sz="4200" b="1" dirty="0" smtClean="0">
                <a:latin typeface="Times New Roman" pitchFamily="18" charset="0"/>
                <a:cs typeface="Times New Roman" pitchFamily="18" charset="0"/>
              </a:rPr>
              <a:t>Class A Amplifier</a:t>
            </a:r>
            <a:br>
              <a:rPr lang="en-US" sz="4200" b="1" dirty="0" smtClean="0">
                <a:latin typeface="Times New Roman" pitchFamily="18" charset="0"/>
                <a:cs typeface="Times New Roman" pitchFamily="18" charset="0"/>
              </a:rPr>
            </a:br>
            <a:r>
              <a:rPr lang="en-US" sz="4200" b="1" dirty="0" smtClean="0">
                <a:latin typeface="Times New Roman" pitchFamily="18" charset="0"/>
                <a:cs typeface="Times New Roman" pitchFamily="18" charset="0"/>
              </a:rPr>
              <a:t/>
            </a:r>
            <a:br>
              <a:rPr lang="en-US" sz="4200" b="1" dirty="0" smtClean="0">
                <a:latin typeface="Times New Roman" pitchFamily="18" charset="0"/>
                <a:cs typeface="Times New Roman" pitchFamily="18" charset="0"/>
              </a:rPr>
            </a:b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763000" cy="5105400"/>
          </a:xfrm>
        </p:spPr>
        <p:txBody>
          <a:bodyPr/>
          <a:lstStyle/>
          <a:p>
            <a:pPr algn="just"/>
            <a:r>
              <a:rPr lang="en-US" b="1" dirty="0" smtClean="0">
                <a:latin typeface="Times New Roman" pitchFamily="18" charset="0"/>
                <a:cs typeface="Times New Roman" pitchFamily="18" charset="0"/>
              </a:rPr>
              <a:t>Class A Amplifiers</a:t>
            </a:r>
            <a:r>
              <a:rPr lang="en-US" dirty="0" smtClean="0">
                <a:latin typeface="Times New Roman" pitchFamily="18" charset="0"/>
                <a:cs typeface="Times New Roman" pitchFamily="18" charset="0"/>
              </a:rPr>
              <a:t> are the most common type of amplifier topology as they use just one </a:t>
            </a:r>
            <a:r>
              <a:rPr lang="en-US" b="1" dirty="0" smtClean="0">
                <a:latin typeface="Times New Roman" pitchFamily="18" charset="0"/>
                <a:cs typeface="Times New Roman" pitchFamily="18" charset="0"/>
              </a:rPr>
              <a:t>output switching transistor </a:t>
            </a:r>
            <a:r>
              <a:rPr lang="en-US" dirty="0" smtClean="0">
                <a:latin typeface="Times New Roman" pitchFamily="18" charset="0"/>
                <a:cs typeface="Times New Roman" pitchFamily="18" charset="0"/>
              </a:rPr>
              <a:t>(Bipolar, FET, IGBT, etc) within their amplifier design. </a:t>
            </a:r>
          </a:p>
          <a:p>
            <a:pPr algn="just"/>
            <a:r>
              <a:rPr lang="en-US" dirty="0" smtClean="0">
                <a:latin typeface="Times New Roman" pitchFamily="18" charset="0"/>
                <a:cs typeface="Times New Roman" pitchFamily="18" charset="0"/>
              </a:rPr>
              <a:t>This single output transistor is biased around the Q-point within the middle of its load line and so is never driven into its cut-off or saturation regions thus allowing it to conduct current over the full 360 degrees of the input cycle. </a:t>
            </a:r>
          </a:p>
          <a:p>
            <a:pPr algn="just"/>
            <a:r>
              <a:rPr lang="en-US" b="1" dirty="0" smtClean="0">
                <a:latin typeface="Times New Roman" pitchFamily="18" charset="0"/>
                <a:cs typeface="Times New Roman" pitchFamily="18" charset="0"/>
              </a:rPr>
              <a:t>Then the output transistor of a class-A topology never turns “OFF” which is one of its main disadvantages.</a:t>
            </a:r>
            <a:endParaRPr lang="en-US" b="1"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5791200"/>
          </a:xfrm>
        </p:spPr>
        <p:txBody>
          <a:bodyPr/>
          <a:lstStyle/>
          <a:p>
            <a:pPr algn="just"/>
            <a:r>
              <a:rPr lang="en-US" dirty="0" smtClean="0">
                <a:latin typeface="Times New Roman" pitchFamily="18" charset="0"/>
                <a:cs typeface="Times New Roman" pitchFamily="18" charset="0"/>
              </a:rPr>
              <a:t>Class “A” amplifiers are considered the best class of amplifier design due mainly to their excellent linearity, high gain and low signal distortion levels when designed correctly. </a:t>
            </a:r>
          </a:p>
          <a:p>
            <a:pPr algn="just"/>
            <a:r>
              <a:rPr lang="en-US" dirty="0" smtClean="0">
                <a:latin typeface="Times New Roman" pitchFamily="18" charset="0"/>
                <a:cs typeface="Times New Roman" pitchFamily="18" charset="0"/>
              </a:rPr>
              <a:t>Although seldom used in high power amplifier applications due to thermal power supply considerations, class-A amplifiers are probably the best sounding of all the amplifier classes mentioned here and as such are used in high-fidelity audio amplifier designs.</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33400" y="4038600"/>
            <a:ext cx="8001000" cy="2600325"/>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486400"/>
          </a:xfrm>
        </p:spPr>
        <p:txBody>
          <a:bodyPr>
            <a:normAutofit/>
          </a:bodyPr>
          <a:lstStyle/>
          <a:p>
            <a:pPr algn="just"/>
            <a:r>
              <a:rPr lang="en-US" dirty="0" smtClean="0">
                <a:latin typeface="Times New Roman" pitchFamily="18" charset="0"/>
                <a:cs typeface="Times New Roman" pitchFamily="18" charset="0"/>
              </a:rPr>
              <a:t>However, as the output device is “ON” at all times, it is constantly carrying current, which represents a continuous loss of power in the amplifier.</a:t>
            </a:r>
          </a:p>
          <a:p>
            <a:pPr algn="just"/>
            <a:r>
              <a:rPr lang="en-US" dirty="0" smtClean="0">
                <a:latin typeface="Times New Roman" pitchFamily="18" charset="0"/>
                <a:cs typeface="Times New Roman" pitchFamily="18" charset="0"/>
              </a:rPr>
              <a:t>Due to this continuous loss of power class A amplifiers create tremendous amounts of heat adding to their very low efficiency at around </a:t>
            </a:r>
            <a:r>
              <a:rPr lang="en-US" b="1" dirty="0" smtClean="0">
                <a:latin typeface="Times New Roman" pitchFamily="18" charset="0"/>
                <a:cs typeface="Times New Roman" pitchFamily="18" charset="0"/>
              </a:rPr>
              <a:t>30%, </a:t>
            </a:r>
            <a:r>
              <a:rPr lang="en-US" dirty="0" smtClean="0">
                <a:latin typeface="Times New Roman" pitchFamily="18" charset="0"/>
                <a:cs typeface="Times New Roman" pitchFamily="18" charset="0"/>
              </a:rPr>
              <a:t>making them impractical for high-power amplifications. Also due to the high idling current of the amplifier, the power supply must be sized accordingly and be well filtered to avoid any amplifier hum and noise. Therefore, due to the </a:t>
            </a:r>
            <a:r>
              <a:rPr lang="en-US" b="1" dirty="0" smtClean="0">
                <a:latin typeface="Times New Roman" pitchFamily="18" charset="0"/>
                <a:cs typeface="Times New Roman" pitchFamily="18" charset="0"/>
              </a:rPr>
              <a:t>low efficiency and over heating problems of Class A amplifiers, more efficient amplifier classes have been developed.</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077200" cy="5262979"/>
          </a:xfrm>
          <a:prstGeom prst="rect">
            <a:avLst/>
          </a:prstGeom>
        </p:spPr>
        <p:txBody>
          <a:bodyPr wrap="square">
            <a:spAutoFit/>
          </a:bodyPr>
          <a:lstStyle/>
          <a:p>
            <a:pPr algn="ctr"/>
            <a:r>
              <a:rPr lang="en-US" sz="2800" b="1" dirty="0" smtClean="0">
                <a:latin typeface="Times New Roman" pitchFamily="18" charset="0"/>
                <a:cs typeface="Times New Roman" pitchFamily="18" charset="0"/>
              </a:rPr>
              <a:t>Advantages of Class A Amplifiers</a:t>
            </a:r>
          </a:p>
          <a:p>
            <a:r>
              <a:rPr lang="en-US" sz="2800" dirty="0" smtClean="0">
                <a:latin typeface="Times New Roman" pitchFamily="18" charset="0"/>
                <a:cs typeface="Times New Roman" pitchFamily="18" charset="0"/>
              </a:rPr>
              <a:t>The advantages of Class A power amplifier are as follows −</a:t>
            </a:r>
          </a:p>
          <a:p>
            <a:pPr>
              <a:buFont typeface="Wingdings" pitchFamily="2" charset="2"/>
              <a:buChar char="Ø"/>
            </a:pPr>
            <a:r>
              <a:rPr lang="en-US" sz="2800" dirty="0" smtClean="0">
                <a:latin typeface="Times New Roman" pitchFamily="18" charset="0"/>
                <a:cs typeface="Times New Roman" pitchFamily="18" charset="0"/>
              </a:rPr>
              <a:t>The current flows for complete input cycle</a:t>
            </a:r>
          </a:p>
          <a:p>
            <a:pPr>
              <a:buFont typeface="Wingdings" pitchFamily="2" charset="2"/>
              <a:buChar char="Ø"/>
            </a:pPr>
            <a:r>
              <a:rPr lang="en-US" sz="2800" dirty="0" smtClean="0">
                <a:latin typeface="Times New Roman" pitchFamily="18" charset="0"/>
                <a:cs typeface="Times New Roman" pitchFamily="18" charset="0"/>
              </a:rPr>
              <a:t>It can amplify small signals</a:t>
            </a:r>
          </a:p>
          <a:p>
            <a:pPr>
              <a:buFont typeface="Wingdings" pitchFamily="2" charset="2"/>
              <a:buChar char="Ø"/>
            </a:pPr>
            <a:r>
              <a:rPr lang="en-US" sz="2800" dirty="0" smtClean="0">
                <a:latin typeface="Times New Roman" pitchFamily="18" charset="0"/>
                <a:cs typeface="Times New Roman" pitchFamily="18" charset="0"/>
              </a:rPr>
              <a:t>The output is same as input</a:t>
            </a:r>
          </a:p>
          <a:p>
            <a:pPr>
              <a:buFont typeface="Wingdings" pitchFamily="2" charset="2"/>
              <a:buChar char="Ø"/>
            </a:pPr>
            <a:r>
              <a:rPr lang="en-US" sz="2800" dirty="0" smtClean="0">
                <a:latin typeface="Times New Roman" pitchFamily="18" charset="0"/>
                <a:cs typeface="Times New Roman" pitchFamily="18" charset="0"/>
              </a:rPr>
              <a:t>No distortion is present</a:t>
            </a:r>
          </a:p>
          <a:p>
            <a:pPr algn="ctr"/>
            <a:r>
              <a:rPr lang="en-US" sz="2800" b="1" dirty="0" smtClean="0">
                <a:latin typeface="Times New Roman" pitchFamily="18" charset="0"/>
                <a:cs typeface="Times New Roman" pitchFamily="18" charset="0"/>
              </a:rPr>
              <a:t>Disadvantages of Class A Amplifiers</a:t>
            </a:r>
          </a:p>
          <a:p>
            <a:r>
              <a:rPr lang="en-US" sz="2800" dirty="0" smtClean="0">
                <a:latin typeface="Times New Roman" pitchFamily="18" charset="0"/>
                <a:cs typeface="Times New Roman" pitchFamily="18" charset="0"/>
              </a:rPr>
              <a:t>The disadvantages of Class A power amplifier are as follows −</a:t>
            </a:r>
          </a:p>
          <a:p>
            <a:pPr>
              <a:buFont typeface="Wingdings" pitchFamily="2" charset="2"/>
              <a:buChar char="Ø"/>
            </a:pPr>
            <a:r>
              <a:rPr lang="en-US" sz="2800" dirty="0" smtClean="0">
                <a:latin typeface="Times New Roman" pitchFamily="18" charset="0"/>
                <a:cs typeface="Times New Roman" pitchFamily="18" charset="0"/>
              </a:rPr>
              <a:t>Low power output</a:t>
            </a:r>
          </a:p>
          <a:p>
            <a:pPr>
              <a:buFont typeface="Wingdings" pitchFamily="2" charset="2"/>
              <a:buChar char="Ø"/>
            </a:pPr>
            <a:r>
              <a:rPr lang="en-US" sz="2800" dirty="0" smtClean="0">
                <a:latin typeface="Times New Roman" pitchFamily="18" charset="0"/>
                <a:cs typeface="Times New Roman" pitchFamily="18" charset="0"/>
              </a:rPr>
              <a:t>Low collector efficiency</a:t>
            </a:r>
            <a:endParaRPr lang="en-US"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Autofit/>
          </a:bodyPr>
          <a:lstStyle/>
          <a:p>
            <a:pPr algn="ctr"/>
            <a:r>
              <a:rPr lang="en-US" sz="4200" b="1" dirty="0" smtClean="0">
                <a:latin typeface="Times New Roman" pitchFamily="18" charset="0"/>
                <a:cs typeface="Times New Roman" pitchFamily="18" charset="0"/>
              </a:rPr>
              <a:t>Class B Amplifier</a:t>
            </a:r>
            <a:br>
              <a:rPr lang="en-US" sz="4200" b="1" dirty="0" smtClean="0">
                <a:latin typeface="Times New Roman" pitchFamily="18" charset="0"/>
                <a:cs typeface="Times New Roman" pitchFamily="18" charset="0"/>
              </a:rPr>
            </a:br>
            <a:r>
              <a:rPr lang="en-US" sz="4200" dirty="0" smtClean="0">
                <a:latin typeface="Times New Roman" pitchFamily="18" charset="0"/>
                <a:cs typeface="Times New Roman" pitchFamily="18" charset="0"/>
              </a:rPr>
              <a:t/>
            </a:r>
            <a:br>
              <a:rPr lang="en-US" sz="4200" dirty="0" smtClean="0">
                <a:latin typeface="Times New Roman" pitchFamily="18" charset="0"/>
                <a:cs typeface="Times New Roman" pitchFamily="18" charset="0"/>
              </a:rPr>
            </a:b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686800" cy="5410200"/>
          </a:xfrm>
        </p:spPr>
        <p:txBody>
          <a:bodyPr>
            <a:normAutofit/>
          </a:bodyPr>
          <a:lstStyle/>
          <a:p>
            <a:pPr algn="just"/>
            <a:r>
              <a:rPr lang="en-US" b="1" dirty="0" smtClean="0">
                <a:latin typeface="Times New Roman" pitchFamily="18" charset="0"/>
                <a:cs typeface="Times New Roman" pitchFamily="18" charset="0"/>
              </a:rPr>
              <a:t>Class B amplifiers</a:t>
            </a:r>
            <a:r>
              <a:rPr lang="en-US" dirty="0" smtClean="0">
                <a:latin typeface="Times New Roman" pitchFamily="18" charset="0"/>
                <a:cs typeface="Times New Roman" pitchFamily="18" charset="0"/>
              </a:rPr>
              <a:t> were invented as a solution to the efficiency and heating problems associated with the previous class A amplifier. </a:t>
            </a:r>
          </a:p>
          <a:p>
            <a:pPr algn="just"/>
            <a:r>
              <a:rPr lang="en-US" dirty="0" smtClean="0">
                <a:latin typeface="Times New Roman" pitchFamily="18" charset="0"/>
                <a:cs typeface="Times New Roman" pitchFamily="18" charset="0"/>
              </a:rPr>
              <a:t>The basic class B amplifier uses </a:t>
            </a:r>
            <a:r>
              <a:rPr lang="en-US" b="1" dirty="0" smtClean="0">
                <a:latin typeface="Times New Roman" pitchFamily="18" charset="0"/>
                <a:cs typeface="Times New Roman" pitchFamily="18" charset="0"/>
              </a:rPr>
              <a:t>two complimentary transistors</a:t>
            </a:r>
            <a:r>
              <a:rPr lang="en-US" dirty="0" smtClean="0">
                <a:latin typeface="Times New Roman" pitchFamily="18" charset="0"/>
                <a:cs typeface="Times New Roman" pitchFamily="18" charset="0"/>
              </a:rPr>
              <a:t> either bipolar of FET for </a:t>
            </a:r>
            <a:r>
              <a:rPr lang="en-US" b="1" dirty="0" smtClean="0">
                <a:latin typeface="Times New Roman" pitchFamily="18" charset="0"/>
                <a:cs typeface="Times New Roman" pitchFamily="18" charset="0"/>
              </a:rPr>
              <a:t>each half </a:t>
            </a:r>
            <a:r>
              <a:rPr lang="en-US" dirty="0" smtClean="0">
                <a:latin typeface="Times New Roman" pitchFamily="18" charset="0"/>
                <a:cs typeface="Times New Roman" pitchFamily="18" charset="0"/>
              </a:rPr>
              <a:t>of the waveform with its output stage configured in a </a:t>
            </a:r>
            <a:r>
              <a:rPr lang="en-US" b="1" dirty="0" smtClean="0">
                <a:solidFill>
                  <a:srgbClr val="FF0000"/>
                </a:solidFill>
                <a:latin typeface="Times New Roman" pitchFamily="18" charset="0"/>
                <a:cs typeface="Times New Roman" pitchFamily="18" charset="0"/>
              </a:rPr>
              <a:t>“push-pull” </a:t>
            </a:r>
            <a:r>
              <a:rPr lang="en-US" dirty="0" smtClean="0">
                <a:latin typeface="Times New Roman" pitchFamily="18" charset="0"/>
                <a:cs typeface="Times New Roman" pitchFamily="18" charset="0"/>
              </a:rPr>
              <a:t>type arrangement, so that each transistor device amplifies only half of the output waveform.</a:t>
            </a:r>
          </a:p>
          <a:p>
            <a:pPr algn="just"/>
            <a:r>
              <a:rPr lang="en-US" dirty="0" smtClean="0">
                <a:latin typeface="Times New Roman" pitchFamily="18" charset="0"/>
                <a:cs typeface="Times New Roman" pitchFamily="18" charset="0"/>
              </a:rPr>
              <a:t>In the class B amplifier, there is no DC base bias current as its quiescent current is zero, so that the dc power is small and therefore its efficiency is much higher than that of the class A amplifier. However, the price paid for the improvement in the efficiency is in the linearity of the switching device.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228600"/>
            <a:ext cx="8686800" cy="3748088"/>
          </a:xfrm>
          <a:prstGeom prst="rect">
            <a:avLst/>
          </a:prstGeom>
          <a:noFill/>
          <a:ln w="9525">
            <a:noFill/>
            <a:miter lim="800000"/>
            <a:headEnd/>
            <a:tailEnd/>
          </a:ln>
          <a:effectLst/>
        </p:spPr>
      </p:pic>
      <p:sp>
        <p:nvSpPr>
          <p:cNvPr id="3" name="Rectangle 2"/>
          <p:cNvSpPr/>
          <p:nvPr/>
        </p:nvSpPr>
        <p:spPr>
          <a:xfrm>
            <a:off x="304800" y="4114800"/>
            <a:ext cx="85344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When the input signal goes positive, the positive biased transistor conducts while the negative transistor is switched “OFF”. Likewise, when the input signal goes negative, the positive transistor switches “OFF” while the negative biased transistor turns “ON” and conducts the negative portion of the signal. Thus the transistor conducts only half of the time, either on positive or negative half cycle of the input signal.</a:t>
            </a:r>
            <a:endParaRPr lang="en-US" sz="2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5632311"/>
          </a:xfrm>
          <a:prstGeom prst="rect">
            <a:avLst/>
          </a:prstGeom>
        </p:spPr>
        <p:txBody>
          <a:bodyPr wrap="square">
            <a:spAutoFit/>
          </a:bodyPr>
          <a:lstStyle/>
          <a:p>
            <a:pPr algn="just"/>
            <a:r>
              <a:rPr lang="en-US" sz="2400" dirty="0" smtClean="0">
                <a:latin typeface="Times New Roman" pitchFamily="18" charset="0"/>
                <a:cs typeface="Times New Roman" pitchFamily="18" charset="0"/>
              </a:rPr>
              <a:t>Then we can see that each transistor device of the class B amplifier only conducts through one half or 180 degrees of the output waveform in strict time alternation, but as the output stage has devices for both halves of the signal waveform the two halves are combined together to produce the full linear output waveform.</a:t>
            </a:r>
          </a:p>
          <a:p>
            <a:pPr algn="just"/>
            <a:r>
              <a:rPr lang="en-US" sz="2400" dirty="0" smtClean="0">
                <a:latin typeface="Times New Roman" pitchFamily="18" charset="0"/>
                <a:cs typeface="Times New Roman" pitchFamily="18" charset="0"/>
              </a:rPr>
              <a:t>This push-pull design of amplifier is obviously </a:t>
            </a:r>
            <a:r>
              <a:rPr lang="en-US" sz="2400" b="1" dirty="0" smtClean="0">
                <a:latin typeface="Times New Roman" pitchFamily="18" charset="0"/>
                <a:cs typeface="Times New Roman" pitchFamily="18" charset="0"/>
              </a:rPr>
              <a:t>more efficient than Class A, at about 50%, </a:t>
            </a:r>
            <a:r>
              <a:rPr lang="en-US" sz="2400" dirty="0" smtClean="0">
                <a:latin typeface="Times New Roman" pitchFamily="18" charset="0"/>
                <a:cs typeface="Times New Roman" pitchFamily="18" charset="0"/>
              </a:rPr>
              <a:t>but the </a:t>
            </a:r>
            <a:r>
              <a:rPr lang="en-US" sz="2400" b="1" dirty="0" smtClean="0">
                <a:latin typeface="Times New Roman" pitchFamily="18" charset="0"/>
                <a:cs typeface="Times New Roman" pitchFamily="18" charset="0"/>
              </a:rPr>
              <a:t>problem</a:t>
            </a:r>
            <a:r>
              <a:rPr lang="en-US" sz="2400" dirty="0" smtClean="0">
                <a:latin typeface="Times New Roman" pitchFamily="18" charset="0"/>
                <a:cs typeface="Times New Roman" pitchFamily="18" charset="0"/>
              </a:rPr>
              <a:t> with the class B amplifier design is that it can </a:t>
            </a:r>
            <a:r>
              <a:rPr lang="en-US" sz="2400" b="1" dirty="0" smtClean="0">
                <a:latin typeface="Times New Roman" pitchFamily="18" charset="0"/>
                <a:cs typeface="Times New Roman" pitchFamily="18" charset="0"/>
              </a:rPr>
              <a:t>create distortion </a:t>
            </a:r>
            <a:r>
              <a:rPr lang="en-US" sz="2400" dirty="0" smtClean="0">
                <a:latin typeface="Times New Roman" pitchFamily="18" charset="0"/>
                <a:cs typeface="Times New Roman" pitchFamily="18" charset="0"/>
              </a:rPr>
              <a:t>at the zero-crossing point of the waveform due to the transistors dead band of input base voltages from -0.7V to +0.7.</a:t>
            </a:r>
          </a:p>
          <a:p>
            <a:pPr algn="just"/>
            <a:r>
              <a:rPr lang="en-US" sz="2400" dirty="0" smtClean="0">
                <a:latin typeface="Times New Roman" pitchFamily="18" charset="0"/>
                <a:cs typeface="Times New Roman" pitchFamily="18" charset="0"/>
              </a:rPr>
              <a:t>We remember from the </a:t>
            </a:r>
            <a:r>
              <a:rPr lang="en-US" sz="2400" b="1" dirty="0" smtClean="0">
                <a:latin typeface="Times New Roman" pitchFamily="18" charset="0"/>
                <a:cs typeface="Times New Roman" pitchFamily="18" charset="0"/>
              </a:rPr>
              <a:t>Transistor</a:t>
            </a:r>
            <a:r>
              <a:rPr lang="en-US" sz="2400" dirty="0" smtClean="0">
                <a:latin typeface="Times New Roman" pitchFamily="18" charset="0"/>
                <a:cs typeface="Times New Roman" pitchFamily="18" charset="0"/>
              </a:rPr>
              <a:t> tutorial that it takes a base-emitter voltage of about 0.7 volts to get a bipolar transistor to start conducting. Then in a class B amplifier, the output transistor is not “biased” to an “ON” state of operation until this voltage is exceeded.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410200"/>
          </a:xfrm>
        </p:spPr>
        <p:txBody>
          <a:bodyPr/>
          <a:lstStyle/>
          <a:p>
            <a:pPr algn="just"/>
            <a:r>
              <a:rPr lang="en-US" sz="2800" dirty="0" smtClean="0">
                <a:latin typeface="Times New Roman" pitchFamily="18" charset="0"/>
                <a:cs typeface="Times New Roman" pitchFamily="18" charset="0"/>
              </a:rPr>
              <a:t>This means that the </a:t>
            </a:r>
            <a:r>
              <a:rPr lang="en-US" sz="2800" dirty="0" err="1" smtClean="0">
                <a:latin typeface="Times New Roman" pitchFamily="18" charset="0"/>
                <a:cs typeface="Times New Roman" pitchFamily="18" charset="0"/>
              </a:rPr>
              <a:t>the</a:t>
            </a:r>
            <a:r>
              <a:rPr lang="en-US" sz="2800" dirty="0" smtClean="0">
                <a:latin typeface="Times New Roman" pitchFamily="18" charset="0"/>
                <a:cs typeface="Times New Roman" pitchFamily="18" charset="0"/>
              </a:rPr>
              <a:t> part of the waveform which falls within this 0.7 volt window will not be reproduced accurately making the class B amplifier unsuitable for precision audio amplifier applications.</a:t>
            </a:r>
          </a:p>
          <a:p>
            <a:pPr algn="just"/>
            <a:r>
              <a:rPr lang="en-US" sz="2800" dirty="0" smtClean="0">
                <a:latin typeface="Times New Roman" pitchFamily="18" charset="0"/>
                <a:cs typeface="Times New Roman" pitchFamily="18" charset="0"/>
              </a:rPr>
              <a:t>To overcome this zero-crossing distortion (</a:t>
            </a:r>
            <a:r>
              <a:rPr lang="en-US" sz="2800" b="1" dirty="0" smtClean="0">
                <a:latin typeface="Times New Roman" pitchFamily="18" charset="0"/>
                <a:cs typeface="Times New Roman" pitchFamily="18" charset="0"/>
              </a:rPr>
              <a:t>also known as Crossover Distortion</a:t>
            </a:r>
            <a:r>
              <a:rPr lang="en-US" sz="2800" dirty="0" smtClean="0">
                <a:latin typeface="Times New Roman" pitchFamily="18" charset="0"/>
                <a:cs typeface="Times New Roman" pitchFamily="18" charset="0"/>
              </a:rPr>
              <a:t>) class AB amplifiers were developed.</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Autofit/>
          </a:bodyPr>
          <a:lstStyle/>
          <a:p>
            <a:pPr algn="ctr"/>
            <a:r>
              <a:rPr lang="en-US" sz="4200" b="1" dirty="0" smtClean="0">
                <a:latin typeface="Times New Roman" pitchFamily="18" charset="0"/>
                <a:cs typeface="Times New Roman" pitchFamily="18" charset="0"/>
              </a:rPr>
              <a:t>Class AB Amplifier</a:t>
            </a:r>
            <a:br>
              <a:rPr lang="en-US" sz="4200" b="1" dirty="0" smtClean="0">
                <a:latin typeface="Times New Roman" pitchFamily="18" charset="0"/>
                <a:cs typeface="Times New Roman" pitchFamily="18" charset="0"/>
              </a:rPr>
            </a:br>
            <a:r>
              <a:rPr lang="en-US" sz="4200" dirty="0" smtClean="0">
                <a:latin typeface="Times New Roman" pitchFamily="18" charset="0"/>
                <a:cs typeface="Times New Roman" pitchFamily="18" charset="0"/>
              </a:rPr>
              <a:t/>
            </a:r>
            <a:br>
              <a:rPr lang="en-US" sz="4200" dirty="0" smtClean="0">
                <a:latin typeface="Times New Roman" pitchFamily="18" charset="0"/>
                <a:cs typeface="Times New Roman" pitchFamily="18" charset="0"/>
              </a:rPr>
            </a:b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686800" cy="4953000"/>
          </a:xfrm>
        </p:spPr>
        <p:txBody>
          <a:bodyPr/>
          <a:lstStyle/>
          <a:p>
            <a:pPr algn="just"/>
            <a:r>
              <a:rPr lang="en-US" dirty="0" smtClean="0">
                <a:latin typeface="Times New Roman" pitchFamily="18" charset="0"/>
                <a:cs typeface="Times New Roman" pitchFamily="18" charset="0"/>
              </a:rPr>
              <a:t>As its name suggests, the </a:t>
            </a:r>
            <a:r>
              <a:rPr lang="en-US" b="1" dirty="0" smtClean="0">
                <a:latin typeface="Times New Roman" pitchFamily="18" charset="0"/>
                <a:cs typeface="Times New Roman" pitchFamily="18" charset="0"/>
              </a:rPr>
              <a:t>Class AB Amplifier</a:t>
            </a:r>
            <a:r>
              <a:rPr lang="en-US" dirty="0" smtClean="0">
                <a:latin typeface="Times New Roman" pitchFamily="18" charset="0"/>
                <a:cs typeface="Times New Roman" pitchFamily="18" charset="0"/>
              </a:rPr>
              <a:t> is a combination of the “Class A” and the “Class B” type amplifiers we have looked at above. </a:t>
            </a:r>
          </a:p>
          <a:p>
            <a:pPr algn="just"/>
            <a:r>
              <a:rPr lang="en-US" dirty="0" smtClean="0">
                <a:latin typeface="Times New Roman" pitchFamily="18" charset="0"/>
                <a:cs typeface="Times New Roman" pitchFamily="18" charset="0"/>
              </a:rPr>
              <a:t>The AB classification of amplifier is currently one of the most common used types of audio power amplifier design. </a:t>
            </a:r>
          </a:p>
          <a:p>
            <a:pPr algn="just"/>
            <a:r>
              <a:rPr lang="en-US" dirty="0" smtClean="0">
                <a:latin typeface="Times New Roman" pitchFamily="18" charset="0"/>
                <a:cs typeface="Times New Roman" pitchFamily="18" charset="0"/>
              </a:rPr>
              <a:t>The class AB amplifier is a variation of a class B amplifier as described above, except that both devices are allowed to conduct at the same time around the waveforms crossover point eliminating the crossover distortion problems of the previous class B amplifier.</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64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638800"/>
          </a:xfrm>
        </p:spPr>
        <p:txBody>
          <a:bodyPr/>
          <a:lstStyle/>
          <a:p>
            <a:pPr algn="just"/>
            <a:r>
              <a:rPr lang="en-US" dirty="0" smtClean="0">
                <a:latin typeface="Times New Roman" pitchFamily="18" charset="0"/>
                <a:cs typeface="Times New Roman" pitchFamily="18" charset="0"/>
              </a:rPr>
              <a:t>The two transistors have a very small bias voltage, typically at 5 to 10% of the quiescent current to bias the transistors just above its cut-off point. </a:t>
            </a:r>
          </a:p>
          <a:p>
            <a:pPr algn="just"/>
            <a:r>
              <a:rPr lang="en-US" dirty="0" smtClean="0">
                <a:latin typeface="Times New Roman" pitchFamily="18" charset="0"/>
                <a:cs typeface="Times New Roman" pitchFamily="18" charset="0"/>
              </a:rPr>
              <a:t>Then the conducting device, either bipolar of FET, will be “ON” for more than one half cycle, but much less than one full cycle of the input signal. </a:t>
            </a:r>
          </a:p>
          <a:p>
            <a:pPr algn="just"/>
            <a:r>
              <a:rPr lang="en-US" dirty="0" smtClean="0">
                <a:latin typeface="Times New Roman" pitchFamily="18" charset="0"/>
                <a:cs typeface="Times New Roman" pitchFamily="18" charset="0"/>
              </a:rPr>
              <a:t>Therefore, in a class AB amplifier design each of the push-pull transistors is conducting for slightly more than the half cycle of conduction in class B, but much less than the full cycle of conduction of class A.</a:t>
            </a:r>
          </a:p>
          <a:p>
            <a:pPr algn="just"/>
            <a:r>
              <a:rPr lang="en-US" dirty="0" smtClean="0">
                <a:latin typeface="Times New Roman" pitchFamily="18" charset="0"/>
                <a:cs typeface="Times New Roman" pitchFamily="18" charset="0"/>
              </a:rPr>
              <a:t>In other words, the </a:t>
            </a:r>
            <a:r>
              <a:rPr lang="en-US" b="1" dirty="0" smtClean="0">
                <a:latin typeface="Times New Roman" pitchFamily="18" charset="0"/>
                <a:cs typeface="Times New Roman" pitchFamily="18" charset="0"/>
              </a:rPr>
              <a:t>conduction angle </a:t>
            </a:r>
            <a:r>
              <a:rPr lang="en-US" dirty="0" smtClean="0">
                <a:latin typeface="Times New Roman" pitchFamily="18" charset="0"/>
                <a:cs typeface="Times New Roman" pitchFamily="18" charset="0"/>
              </a:rPr>
              <a:t>of a class AB amplifier is somewhere between </a:t>
            </a:r>
            <a:r>
              <a:rPr lang="en-US" b="1" dirty="0" smtClean="0">
                <a:latin typeface="Times New Roman" pitchFamily="18" charset="0"/>
                <a:cs typeface="Times New Roman" pitchFamily="18" charset="0"/>
              </a:rPr>
              <a:t>180</a:t>
            </a:r>
            <a:r>
              <a:rPr lang="en-US" b="1" baseline="30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 and 360</a:t>
            </a:r>
            <a:r>
              <a:rPr lang="en-US" b="1"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depending upon the chosen bias point as shown.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228600"/>
            <a:ext cx="8305800" cy="3114675"/>
          </a:xfrm>
          <a:prstGeom prst="rect">
            <a:avLst/>
          </a:prstGeom>
          <a:noFill/>
          <a:ln w="9525">
            <a:noFill/>
            <a:miter lim="800000"/>
            <a:headEnd/>
            <a:tailEnd/>
          </a:ln>
          <a:effectLst/>
        </p:spPr>
      </p:pic>
      <p:sp>
        <p:nvSpPr>
          <p:cNvPr id="5" name="Rectangle 4"/>
          <p:cNvSpPr/>
          <p:nvPr/>
        </p:nvSpPr>
        <p:spPr>
          <a:xfrm>
            <a:off x="304800" y="3733800"/>
            <a:ext cx="8534400" cy="2308324"/>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advantage of this small bias voltage, provided by series diodes or resistors, is that the crossover distortion created by the class B amplifier characteristics is overcome, without the inefficiencies of the class A amplifier design. So the class AB amplifier is a good compromise between class A and class B in terms of efficiency and linearity, with conversion efficiencies reaching about 50% to 60%.</a:t>
            </a:r>
            <a:endParaRPr lang="en-US" sz="24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200" b="1" dirty="0" smtClean="0">
                <a:latin typeface="Times New Roman" pitchFamily="18" charset="0"/>
                <a:cs typeface="Times New Roman" pitchFamily="18" charset="0"/>
              </a:rPr>
              <a:t>Class C Amplifier</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371600"/>
            <a:ext cx="8839200" cy="5257800"/>
          </a:xfrm>
        </p:spPr>
        <p:txBody>
          <a:bodyPr>
            <a:normAutofit fontScale="92500" lnSpcReduction="10000"/>
          </a:bodyPr>
          <a:lstStyle/>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Class C Amplifier</a:t>
            </a:r>
            <a:r>
              <a:rPr lang="en-US" dirty="0" smtClean="0">
                <a:latin typeface="Times New Roman" pitchFamily="18" charset="0"/>
                <a:cs typeface="Times New Roman" pitchFamily="18" charset="0"/>
              </a:rPr>
              <a:t> design has the greatest efficiency but the </a:t>
            </a:r>
            <a:r>
              <a:rPr lang="en-US" b="1" dirty="0" smtClean="0">
                <a:latin typeface="Times New Roman" pitchFamily="18" charset="0"/>
                <a:cs typeface="Times New Roman" pitchFamily="18" charset="0"/>
              </a:rPr>
              <a:t>poorest linearity </a:t>
            </a:r>
            <a:r>
              <a:rPr lang="en-US" dirty="0" smtClean="0">
                <a:latin typeface="Times New Roman" pitchFamily="18" charset="0"/>
                <a:cs typeface="Times New Roman" pitchFamily="18" charset="0"/>
              </a:rPr>
              <a:t>of the classes of amplifiers mentioned here. The previous classes, A, B and AB are considered linear amplifiers, as the output signals amplitude and phase are linearly related to the input signals amplitude and phase.</a:t>
            </a:r>
          </a:p>
          <a:p>
            <a:pPr algn="just"/>
            <a:r>
              <a:rPr lang="en-US" dirty="0" smtClean="0">
                <a:latin typeface="Times New Roman" pitchFamily="18" charset="0"/>
                <a:cs typeface="Times New Roman" pitchFamily="18" charset="0"/>
              </a:rPr>
              <a:t>However, the class C amplifier is heavily biased so that the output current is zero for more than one half of an input sinusoidal signal cycle with the transistor idling at its cut-off point. In other words, the conduction angle for the transistor is significantly </a:t>
            </a:r>
            <a:r>
              <a:rPr lang="en-US" b="1" dirty="0" smtClean="0">
                <a:latin typeface="Times New Roman" pitchFamily="18" charset="0"/>
                <a:cs typeface="Times New Roman" pitchFamily="18" charset="0"/>
              </a:rPr>
              <a:t>less than 180 </a:t>
            </a:r>
            <a:r>
              <a:rPr lang="en-US" dirty="0" smtClean="0">
                <a:latin typeface="Times New Roman" pitchFamily="18" charset="0"/>
                <a:cs typeface="Times New Roman" pitchFamily="18" charset="0"/>
              </a:rPr>
              <a:t>degrees, and is generally around the 90 degrees area.</a:t>
            </a:r>
          </a:p>
          <a:p>
            <a:pPr algn="just"/>
            <a:r>
              <a:rPr lang="en-US" dirty="0" smtClean="0">
                <a:latin typeface="Times New Roman" pitchFamily="18" charset="0"/>
                <a:cs typeface="Times New Roman" pitchFamily="18" charset="0"/>
              </a:rPr>
              <a:t>While this form of transistor biasing gives a much </a:t>
            </a:r>
            <a:r>
              <a:rPr lang="en-US" b="1" dirty="0" smtClean="0">
                <a:latin typeface="Times New Roman" pitchFamily="18" charset="0"/>
                <a:cs typeface="Times New Roman" pitchFamily="18" charset="0"/>
              </a:rPr>
              <a:t>improved efficiency </a:t>
            </a:r>
            <a:r>
              <a:rPr lang="en-US" dirty="0" smtClean="0">
                <a:latin typeface="Times New Roman" pitchFamily="18" charset="0"/>
                <a:cs typeface="Times New Roman" pitchFamily="18" charset="0"/>
              </a:rPr>
              <a:t>of </a:t>
            </a:r>
            <a:r>
              <a:rPr lang="en-US" b="1" dirty="0" smtClean="0">
                <a:latin typeface="Times New Roman" pitchFamily="18" charset="0"/>
                <a:cs typeface="Times New Roman" pitchFamily="18" charset="0"/>
              </a:rPr>
              <a:t>around 80% to the amplifier</a:t>
            </a:r>
            <a:r>
              <a:rPr lang="en-US" dirty="0" smtClean="0">
                <a:latin typeface="Times New Roman" pitchFamily="18" charset="0"/>
                <a:cs typeface="Times New Roman" pitchFamily="18" charset="0"/>
              </a:rPr>
              <a:t>, it introduces a very </a:t>
            </a:r>
            <a:r>
              <a:rPr lang="en-US" b="1" dirty="0" smtClean="0">
                <a:latin typeface="Times New Roman" pitchFamily="18" charset="0"/>
                <a:cs typeface="Times New Roman" pitchFamily="18" charset="0"/>
              </a:rPr>
              <a:t>heavy distortion </a:t>
            </a:r>
            <a:r>
              <a:rPr lang="en-US" dirty="0" smtClean="0">
                <a:latin typeface="Times New Roman" pitchFamily="18" charset="0"/>
                <a:cs typeface="Times New Roman" pitchFamily="18" charset="0"/>
              </a:rPr>
              <a:t>of the output signal. Therefore, class C amplifiers are not suitable for use as audio amplifiers.</a:t>
            </a:r>
          </a:p>
          <a:p>
            <a:pPr>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85800" y="304800"/>
            <a:ext cx="7848600" cy="3352800"/>
          </a:xfrm>
          <a:prstGeom prst="rect">
            <a:avLst/>
          </a:prstGeom>
          <a:noFill/>
          <a:ln w="9525">
            <a:noFill/>
            <a:miter lim="800000"/>
            <a:headEnd/>
            <a:tailEnd/>
          </a:ln>
          <a:effectLst/>
        </p:spPr>
      </p:pic>
      <p:sp>
        <p:nvSpPr>
          <p:cNvPr id="5" name="Rectangle 4"/>
          <p:cNvSpPr/>
          <p:nvPr/>
        </p:nvSpPr>
        <p:spPr>
          <a:xfrm>
            <a:off x="304800" y="3810000"/>
            <a:ext cx="8534400" cy="2308324"/>
          </a:xfrm>
          <a:prstGeom prst="rect">
            <a:avLst/>
          </a:prstGeom>
        </p:spPr>
        <p:txBody>
          <a:bodyPr wrap="square">
            <a:spAutoFit/>
          </a:bodyPr>
          <a:lstStyle/>
          <a:p>
            <a:pPr algn="just"/>
            <a:r>
              <a:rPr lang="en-US" sz="2400" dirty="0" smtClean="0">
                <a:latin typeface="Times New Roman" pitchFamily="18" charset="0"/>
                <a:cs typeface="Times New Roman" pitchFamily="18" charset="0"/>
              </a:rPr>
              <a:t>Due to its heavy audio distortion, class C amplifiers are commonly used in high frequency sine wave oscillators and certain types of radio frequency amplifiers, where the pulses of current produced at the amplifiers output can be converted to complete sine waves of a particular frequency by the use of LC resonant circuits in its collector circuit.</a:t>
            </a:r>
            <a:endParaRPr lang="en-US" sz="24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457200"/>
            <a:ext cx="8610600" cy="54864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990600"/>
            <a:ext cx="8153400" cy="5257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4400" b="1" dirty="0" smtClean="0">
                <a:latin typeface="Times New Roman" pitchFamily="18" charset="0"/>
                <a:cs typeface="Times New Roman" pitchFamily="18" charset="0"/>
              </a:rPr>
              <a:t>Introduction</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686800" cy="4953000"/>
          </a:xfrm>
        </p:spPr>
        <p:txBody>
          <a:bodyPr/>
          <a:lstStyle/>
          <a:p>
            <a:pPr algn="just"/>
            <a:r>
              <a:rPr lang="en-US" dirty="0" smtClean="0">
                <a:latin typeface="Times New Roman" pitchFamily="18" charset="0"/>
                <a:cs typeface="Times New Roman" pitchFamily="18" charset="0"/>
              </a:rPr>
              <a:t>The analysis thus far has been limited to a particular frequency.</a:t>
            </a:r>
          </a:p>
          <a:p>
            <a:pPr algn="just"/>
            <a:r>
              <a:rPr lang="en-US" dirty="0" smtClean="0">
                <a:latin typeface="Times New Roman" pitchFamily="18" charset="0"/>
                <a:cs typeface="Times New Roman" pitchFamily="18" charset="0"/>
              </a:rPr>
              <a:t>For the amplifier , it was a frequency that normally permitted ignoring the effects of the capacitive elements, reducing the analysis to one that included only resistive elements and sources of the independent and controlled variety.</a:t>
            </a:r>
          </a:p>
          <a:p>
            <a:pPr algn="just"/>
            <a:r>
              <a:rPr lang="en-US" dirty="0" smtClean="0">
                <a:latin typeface="Times New Roman" pitchFamily="18" charset="0"/>
                <a:cs typeface="Times New Roman" pitchFamily="18" charset="0"/>
              </a:rPr>
              <a:t>We will now investigate the frequency effects introduced by the larger capacitive elements of the network at low frequencies and the smaller capacitive elements of the active device at the high frequencies.</a:t>
            </a:r>
            <a:endParaRPr lang="en-US"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953000"/>
          </a:xfrm>
        </p:spPr>
        <p:txBody>
          <a:bodyPr>
            <a:normAutofit/>
          </a:bodyPr>
          <a:lstStyle/>
          <a:p>
            <a:pPr algn="just"/>
            <a:r>
              <a:rPr lang="en-US" dirty="0" smtClean="0">
                <a:latin typeface="Times New Roman" pitchFamily="18" charset="0"/>
                <a:cs typeface="Times New Roman" pitchFamily="18" charset="0"/>
              </a:rPr>
              <a:t>Since the analysis will extend through a wide frequency range, the logarithmic scale will be defined and used throughout the analysis. </a:t>
            </a:r>
          </a:p>
          <a:p>
            <a:pPr algn="just"/>
            <a:r>
              <a:rPr lang="en-US" dirty="0" smtClean="0">
                <a:latin typeface="Times New Roman" pitchFamily="18" charset="0"/>
                <a:cs typeface="Times New Roman" pitchFamily="18" charset="0"/>
              </a:rPr>
              <a:t>In addition, since industry typically uses a decibel scale on its frequency plots, the concept of the decibel is introduced in some detail. </a:t>
            </a:r>
          </a:p>
          <a:p>
            <a:pPr algn="just"/>
            <a:r>
              <a:rPr lang="en-US" dirty="0" smtClean="0">
                <a:latin typeface="Times New Roman" pitchFamily="18" charset="0"/>
                <a:cs typeface="Times New Roman" pitchFamily="18" charset="0"/>
              </a:rPr>
              <a:t>The similarities between the frequency response analyses of both BJTs and FETs permit a coverage of each in the same chapter.</a:t>
            </a: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8610600" cy="4876800"/>
          </a:xfrm>
        </p:spPr>
        <p:txBody>
          <a:bodyPr/>
          <a:lstStyle/>
          <a:p>
            <a:pPr algn="just"/>
            <a:r>
              <a:rPr lang="en-US" dirty="0" smtClean="0">
                <a:latin typeface="Times New Roman" pitchFamily="18" charset="0"/>
                <a:cs typeface="Times New Roman" pitchFamily="18" charset="0"/>
              </a:rPr>
              <a:t>Frequency Response of an electric or electronics circuit allows us to see exactly how the output gain (known as the magnitude response) and the phase (known as the phase response) changes at a particular single frequency, or over a whole range of different frequencies from 0Hz, (</a:t>
            </a:r>
            <a:r>
              <a:rPr lang="en-US" dirty="0" err="1" smtClean="0">
                <a:latin typeface="Times New Roman" pitchFamily="18" charset="0"/>
                <a:cs typeface="Times New Roman" pitchFamily="18" charset="0"/>
              </a:rPr>
              <a:t>d.c</a:t>
            </a:r>
            <a:r>
              <a:rPr lang="en-US" dirty="0" smtClean="0">
                <a:latin typeface="Times New Roman" pitchFamily="18" charset="0"/>
                <a:cs typeface="Times New Roman" pitchFamily="18" charset="0"/>
              </a:rPr>
              <a:t>.) to many thousands of mega-hertz.</a:t>
            </a:r>
          </a:p>
          <a:p>
            <a:pPr algn="just"/>
            <a:endParaRPr lang="en-US"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28601" y="609600"/>
            <a:ext cx="8610600" cy="5791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Times New Roman" pitchFamily="18" charset="0"/>
                <a:cs typeface="Times New Roman" pitchFamily="18" charset="0"/>
              </a:rPr>
              <a:t>Various Circuit currents</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4" name="Rectangle 3"/>
          <p:cNvSpPr/>
          <p:nvPr/>
        </p:nvSpPr>
        <p:spPr>
          <a:xfrm>
            <a:off x="2286000" y="2967335"/>
            <a:ext cx="4572000" cy="646331"/>
          </a:xfrm>
          <a:prstGeom prst="rect">
            <a:avLst/>
          </a:prstGeom>
        </p:spPr>
        <p:txBody>
          <a:bodyPr>
            <a:spAutoFit/>
          </a:bodyPr>
          <a:lstStyle/>
          <a:p>
            <a:r>
              <a:rPr lang="en-US" dirty="0" smtClean="0"/>
              <a:t/>
            </a:r>
            <a:br>
              <a:rPr lang="en-US" dirty="0" smtClean="0"/>
            </a:br>
            <a:endParaRPr lang="en-US" dirty="0"/>
          </a:p>
        </p:txBody>
      </p:sp>
      <p:pic>
        <p:nvPicPr>
          <p:cNvPr id="2050" name="Picture 2"/>
          <p:cNvPicPr>
            <a:picLocks noChangeAspect="1" noChangeArrowheads="1"/>
          </p:cNvPicPr>
          <p:nvPr/>
        </p:nvPicPr>
        <p:blipFill>
          <a:blip r:embed="rId2"/>
          <a:srcRect/>
          <a:stretch>
            <a:fillRect/>
          </a:stretch>
        </p:blipFill>
        <p:spPr bwMode="auto">
          <a:xfrm>
            <a:off x="381000" y="1295400"/>
            <a:ext cx="8153399" cy="525780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1708688"/>
            <a:ext cx="5410199" cy="362531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381000"/>
            <a:ext cx="8382000" cy="61722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04801"/>
            <a:ext cx="8762999" cy="62484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28600" y="381000"/>
            <a:ext cx="8458200" cy="5943600"/>
          </a:xfrm>
        </p:spPr>
        <p:txBody>
          <a:bodyPr/>
          <a:lstStyle/>
          <a:p>
            <a:pPr algn="just"/>
            <a:r>
              <a:rPr lang="en-US" b="1" dirty="0" smtClean="0"/>
              <a:t>Semi</a:t>
            </a:r>
            <a:r>
              <a:rPr lang="en-US" dirty="0" smtClean="0"/>
              <a:t>-</a:t>
            </a:r>
            <a:r>
              <a:rPr lang="en-US" b="1" dirty="0" smtClean="0"/>
              <a:t>log</a:t>
            </a:r>
            <a:r>
              <a:rPr lang="en-US" dirty="0" smtClean="0"/>
              <a:t> paper has one arithmetic and one </a:t>
            </a:r>
            <a:r>
              <a:rPr lang="en-US" b="1" dirty="0" smtClean="0"/>
              <a:t>logarithmic axis</a:t>
            </a:r>
            <a:r>
              <a:rPr lang="en-US" dirty="0" smtClean="0"/>
              <a:t>.</a:t>
            </a:r>
          </a:p>
          <a:p>
            <a:pPr algn="just"/>
            <a:r>
              <a:rPr lang="en-US" dirty="0" smtClean="0"/>
              <a:t>If you want to </a:t>
            </a:r>
            <a:r>
              <a:rPr lang="en-US" b="1" dirty="0" smtClean="0"/>
              <a:t>plot</a:t>
            </a:r>
            <a:r>
              <a:rPr lang="en-US" dirty="0" smtClean="0"/>
              <a:t> something in </a:t>
            </a:r>
            <a:r>
              <a:rPr lang="en-US" b="1" dirty="0" smtClean="0"/>
              <a:t>semi</a:t>
            </a:r>
            <a:r>
              <a:rPr lang="en-US" dirty="0" smtClean="0"/>
              <a:t>-</a:t>
            </a:r>
            <a:r>
              <a:rPr lang="en-US" b="1" dirty="0" smtClean="0"/>
              <a:t>log graph</a:t>
            </a:r>
            <a:r>
              <a:rPr lang="en-US" dirty="0" smtClean="0"/>
              <a:t>, first of all, you need to convert the decimal numbers into </a:t>
            </a:r>
            <a:r>
              <a:rPr lang="en-US" b="1" dirty="0" smtClean="0"/>
              <a:t>log</a:t>
            </a:r>
            <a:r>
              <a:rPr lang="en-US" dirty="0" smtClean="0"/>
              <a:t> scale. Suppose you are </a:t>
            </a:r>
            <a:r>
              <a:rPr lang="en-US" b="1" dirty="0" smtClean="0"/>
              <a:t>plotting</a:t>
            </a:r>
            <a:r>
              <a:rPr lang="en-US" dirty="0" smtClean="0"/>
              <a:t> frequency from 100 Hz to 10,000 Hz. Now you need to convert these frequency into </a:t>
            </a:r>
            <a:r>
              <a:rPr lang="en-US" b="1" dirty="0" smtClean="0"/>
              <a:t>log</a:t>
            </a:r>
            <a:r>
              <a:rPr lang="en-US" dirty="0" smtClean="0"/>
              <a:t> scale.</a:t>
            </a:r>
          </a:p>
          <a:p>
            <a:pPr algn="just"/>
            <a:r>
              <a:rPr lang="en-US" b="1" dirty="0" smtClean="0"/>
              <a:t>Semi</a:t>
            </a:r>
            <a:r>
              <a:rPr lang="en-US" dirty="0" smtClean="0"/>
              <a:t>-</a:t>
            </a:r>
            <a:r>
              <a:rPr lang="en-US" b="1" dirty="0" smtClean="0"/>
              <a:t>Log graph</a:t>
            </a:r>
            <a:r>
              <a:rPr lang="en-US" dirty="0" smtClean="0"/>
              <a:t> is a common method of plotting data where in one </a:t>
            </a:r>
            <a:r>
              <a:rPr lang="en-US" b="1" dirty="0" smtClean="0"/>
              <a:t>axis</a:t>
            </a:r>
            <a:r>
              <a:rPr lang="en-US" dirty="0" smtClean="0"/>
              <a:t> there are small amount of data to be plotted and in other </a:t>
            </a:r>
            <a:r>
              <a:rPr lang="en-US" b="1" dirty="0" smtClean="0"/>
              <a:t>axis</a:t>
            </a:r>
            <a:r>
              <a:rPr lang="en-US" dirty="0" smtClean="0"/>
              <a:t> a lot of data to be plotted. ... In this case it is not possible to </a:t>
            </a:r>
            <a:r>
              <a:rPr lang="en-US" b="1" dirty="0" smtClean="0"/>
              <a:t>plot</a:t>
            </a:r>
            <a:r>
              <a:rPr lang="en-US" dirty="0" smtClean="0"/>
              <a:t> the </a:t>
            </a:r>
            <a:r>
              <a:rPr lang="en-US" b="1" dirty="0" smtClean="0"/>
              <a:t>frequency response</a:t>
            </a:r>
            <a:r>
              <a:rPr lang="en-US" dirty="0" smtClean="0"/>
              <a:t> using normal </a:t>
            </a:r>
            <a:r>
              <a:rPr lang="en-US" b="1" dirty="0" smtClean="0"/>
              <a:t>graphing scale</a:t>
            </a:r>
            <a:r>
              <a:rPr lang="en-US" dirty="0" smtClean="0"/>
              <a:t>. </a:t>
            </a:r>
            <a:r>
              <a:rPr lang="en-US" b="1" dirty="0" smtClean="0"/>
              <a:t>Semi</a:t>
            </a:r>
            <a:r>
              <a:rPr lang="en-US" dirty="0" smtClean="0"/>
              <a:t>-</a:t>
            </a:r>
            <a:r>
              <a:rPr lang="en-US" b="1" dirty="0" smtClean="0"/>
              <a:t>log graph scale</a:t>
            </a:r>
            <a:r>
              <a:rPr lang="en-US" dirty="0" smtClean="0"/>
              <a:t> must be used in this case.</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04800" y="685800"/>
            <a:ext cx="8458200" cy="5334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47801" y="1118563"/>
            <a:ext cx="6172200" cy="4748837"/>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800" b="1" dirty="0" smtClean="0">
                <a:latin typeface="Times New Roman" pitchFamily="18" charset="0"/>
                <a:cs typeface="Times New Roman" pitchFamily="18" charset="0"/>
              </a:rPr>
              <a:t>Decibels</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610600" cy="4800600"/>
          </a:xfrm>
        </p:spPr>
        <p:txBody>
          <a:bodyPr/>
          <a:lstStyle/>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decibel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is a logarithmic unit used to measure sound level. It is also widely used in electronics, signals and communication. The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is a logarithmic way of describing a ratio. The ratio may be power, sound pressure, voltage or intensity or several other things.</a:t>
            </a:r>
          </a:p>
          <a:p>
            <a:pPr algn="just"/>
            <a:r>
              <a:rPr lang="en-US" dirty="0" smtClean="0"/>
              <a:t>The </a:t>
            </a:r>
            <a:r>
              <a:rPr lang="en-US" b="1" dirty="0" smtClean="0"/>
              <a:t>frequency</a:t>
            </a:r>
            <a:r>
              <a:rPr lang="en-US" dirty="0" smtClean="0"/>
              <a:t> or amount of air pressure change vibration is measured in Hertz. ... The resulting change in air pressure created through the vibrating object is measured in </a:t>
            </a:r>
            <a:r>
              <a:rPr lang="en-US" b="1" dirty="0" smtClean="0"/>
              <a:t>decibels</a:t>
            </a:r>
            <a:r>
              <a:rPr lang="en-US" dirty="0" smtClean="0"/>
              <a:t>. </a:t>
            </a:r>
            <a:r>
              <a:rPr lang="en-US" b="1" dirty="0" smtClean="0"/>
              <a:t>Decibels</a:t>
            </a:r>
            <a:r>
              <a:rPr lang="en-US" dirty="0" smtClean="0"/>
              <a:t>, in effect, measure the loudness of a sound and Hertz measures the </a:t>
            </a:r>
            <a:r>
              <a:rPr lang="en-US" b="1" dirty="0" smtClean="0"/>
              <a:t>frequency</a:t>
            </a:r>
            <a:r>
              <a:rPr lang="en-US" dirty="0" smtClean="0"/>
              <a:t> of the sound.</a:t>
            </a:r>
            <a:endParaRPr lang="en-US"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638800"/>
          </a:xfrm>
        </p:spPr>
        <p:txBody>
          <a:bodyPr>
            <a:normAutofit/>
          </a:bodyPr>
          <a:lstStyle/>
          <a:p>
            <a:pPr algn="just"/>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frequency</a:t>
            </a:r>
            <a:r>
              <a:rPr lang="en-US" dirty="0" smtClean="0">
                <a:latin typeface="Times New Roman" pitchFamily="18" charset="0"/>
                <a:cs typeface="Times New Roman" pitchFamily="18" charset="0"/>
              </a:rPr>
              <a:t> are terms to describe sound level and the number of cycles of a sound wave in one second.</a:t>
            </a:r>
          </a:p>
          <a:p>
            <a:pPr algn="just"/>
            <a:r>
              <a:rPr lang="en-US" dirty="0" smtClean="0">
                <a:latin typeface="Times New Roman" pitchFamily="18" charset="0"/>
                <a:cs typeface="Times New Roman" pitchFamily="18" charset="0"/>
              </a:rPr>
              <a:t>Sound is measured in </a:t>
            </a:r>
            <a:r>
              <a:rPr lang="en-US" b="1" dirty="0" smtClean="0">
                <a:latin typeface="Times New Roman" pitchFamily="18" charset="0"/>
                <a:cs typeface="Times New Roman" pitchFamily="18" charset="0"/>
              </a:rPr>
              <a:t>decibels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A whisper is about 30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normal conversation is about 60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and a motorcycle engine running is about 95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Noise above 70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over a prolonged period of time may start to damage your hearing. </a:t>
            </a:r>
            <a:r>
              <a:rPr lang="en-US" b="1" dirty="0" smtClean="0">
                <a:latin typeface="Times New Roman" pitchFamily="18" charset="0"/>
                <a:cs typeface="Times New Roman" pitchFamily="18" charset="0"/>
              </a:rPr>
              <a:t>Loud</a:t>
            </a:r>
            <a:r>
              <a:rPr lang="en-US" dirty="0" smtClean="0">
                <a:latin typeface="Times New Roman" pitchFamily="18" charset="0"/>
                <a:cs typeface="Times New Roman" pitchFamily="18" charset="0"/>
              </a:rPr>
              <a:t> noise above 120 </a:t>
            </a:r>
            <a:r>
              <a:rPr lang="en-US" b="1" dirty="0" smtClean="0">
                <a:latin typeface="Times New Roman" pitchFamily="18" charset="0"/>
                <a:cs typeface="Times New Roman" pitchFamily="18" charset="0"/>
              </a:rPr>
              <a:t>dB</a:t>
            </a:r>
            <a:r>
              <a:rPr lang="en-US" dirty="0" smtClean="0">
                <a:latin typeface="Times New Roman" pitchFamily="18" charset="0"/>
                <a:cs typeface="Times New Roman" pitchFamily="18" charset="0"/>
              </a:rPr>
              <a:t> can cause immediate harm to your ears.</a:t>
            </a:r>
          </a:p>
          <a:p>
            <a:pPr algn="just">
              <a:buNone/>
            </a:pPr>
            <a:r>
              <a:rPr lang="en-US" dirty="0" smtClean="0"/>
              <a:t/>
            </a:r>
            <a:br>
              <a:rPr lang="en-US" dirty="0" smtClean="0"/>
            </a:b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81001" y="838200"/>
            <a:ext cx="8458200" cy="56388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791200"/>
          </a:xfrm>
        </p:spPr>
        <p:txBody>
          <a:bodyPr>
            <a:normAutofit lnSpcReduction="10000"/>
          </a:bodyPr>
          <a:lstStyle/>
          <a:p>
            <a:pPr algn="just"/>
            <a:r>
              <a:rPr lang="en-US" dirty="0" smtClean="0">
                <a:latin typeface="Times New Roman" pitchFamily="18" charset="0"/>
                <a:cs typeface="Times New Roman" pitchFamily="18" charset="0"/>
              </a:rPr>
              <a:t>Bell believed that he could solve the problem of sending a human voice over a wire. He figured out how to transmit a simple current first, and received a patent for that invention on March 7, 1876.</a:t>
            </a:r>
          </a:p>
          <a:p>
            <a:pPr algn="just"/>
            <a:r>
              <a:rPr lang="en-US" dirty="0" smtClean="0">
                <a:latin typeface="Times New Roman" pitchFamily="18" charset="0"/>
                <a:cs typeface="Times New Roman" pitchFamily="18" charset="0"/>
              </a:rPr>
              <a:t>Stranger is the story that telephone inventor Alexander Graham Bell chose hello as a phone greeting because it was the name of his girlfriend, one Margaret Hello. (She never existed — Bell developed the telephone while he was engaged to Mabel Hubbard, and she would be his wife until his death in 1922.)</a:t>
            </a:r>
          </a:p>
          <a:p>
            <a:pPr algn="just"/>
            <a:r>
              <a:rPr lang="en-US" dirty="0" smtClean="0">
                <a:latin typeface="Times New Roman" pitchFamily="18" charset="0"/>
                <a:cs typeface="Times New Roman" pitchFamily="18" charset="0"/>
              </a:rPr>
              <a:t>Hello might be derived from an older spelling variant, hullo, which the American Merriam-Webster dictionary describes as a "chiefly British variant of hello", and which was originally used as an exclamation to call attention, an expression of surprise, or a greeting.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7802"/>
            <a:ext cx="9143999" cy="6875802"/>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1000" y="609600"/>
            <a:ext cx="8381999" cy="5638799"/>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7201" y="457200"/>
            <a:ext cx="8153400" cy="6019799"/>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381000"/>
            <a:ext cx="8610600" cy="609600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57200" y="304800"/>
            <a:ext cx="8153399" cy="4024313"/>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28600" y="304800"/>
            <a:ext cx="8534399" cy="63246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28600" y="228600"/>
            <a:ext cx="8458199" cy="64008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8600" y="228600"/>
            <a:ext cx="8686800" cy="64008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8600" y="0"/>
            <a:ext cx="8610600" cy="42672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28600" y="4191000"/>
            <a:ext cx="8610600" cy="22860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28600" y="152400"/>
            <a:ext cx="8610600" cy="19812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28600" y="1905000"/>
            <a:ext cx="8610600" cy="4648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609600" y="762000"/>
            <a:ext cx="8001000" cy="46863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533400" y="609600"/>
            <a:ext cx="8229600" cy="5638799"/>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10600" cy="5715000"/>
          </a:xfrm>
        </p:spPr>
        <p:txBody>
          <a:bodyPr>
            <a:normAutofit fontScale="92500" lnSpcReduction="10000"/>
          </a:bodyPr>
          <a:lstStyle/>
          <a:p>
            <a:pPr algn="just"/>
            <a:r>
              <a:rPr lang="en-US" dirty="0" smtClean="0">
                <a:latin typeface="Times New Roman" pitchFamily="18" charset="0"/>
                <a:cs typeface="Times New Roman" pitchFamily="18" charset="0"/>
              </a:rPr>
              <a:t>The result is essentially a combination of three high-pass filter networks that allow signals having frequencies greater than the cutoff frequency of the dominant network to pass through while attenuating all others. ... This frequency is the so-called 3-dB point.</a:t>
            </a:r>
          </a:p>
          <a:p>
            <a:pPr algn="just"/>
            <a:r>
              <a:rPr lang="en-US" dirty="0" smtClean="0">
                <a:latin typeface="Times New Roman" pitchFamily="18" charset="0"/>
                <a:cs typeface="Times New Roman" pitchFamily="18" charset="0"/>
              </a:rPr>
              <a:t>When the frequencies are lower, the resistance between the emitter and the ground is no longer only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but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and therefore the voltage gain decreases to A</a:t>
            </a:r>
            <a:r>
              <a:rPr lang="en-US" baseline="-25000"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 Indeed, if the frequency is low, C</a:t>
            </a:r>
            <a:r>
              <a:rPr lang="en-US" baseline="-25000" dirty="0" smtClean="0">
                <a:latin typeface="Times New Roman" pitchFamily="18" charset="0"/>
                <a:cs typeface="Times New Roman" pitchFamily="18" charset="0"/>
              </a:rPr>
              <a:t>BC</a:t>
            </a:r>
            <a:r>
              <a:rPr lang="en-US" dirty="0" smtClean="0">
                <a:latin typeface="Times New Roman" pitchFamily="18" charset="0"/>
                <a:cs typeface="Times New Roman" pitchFamily="18" charset="0"/>
              </a:rPr>
              <a:t> and C</a:t>
            </a:r>
            <a:r>
              <a:rPr lang="en-US" baseline="-25000" dirty="0" smtClean="0">
                <a:latin typeface="Times New Roman" pitchFamily="18" charset="0"/>
                <a:cs typeface="Times New Roman" pitchFamily="18" charset="0"/>
              </a:rPr>
              <a:t>BE</a:t>
            </a:r>
            <a:r>
              <a:rPr lang="en-US" dirty="0" smtClean="0">
                <a:latin typeface="Times New Roman" pitchFamily="18" charset="0"/>
                <a:cs typeface="Times New Roman" pitchFamily="18" charset="0"/>
              </a:rPr>
              <a:t> act as an open circuit and the transistor is not affected at all.</a:t>
            </a:r>
          </a:p>
          <a:p>
            <a:pPr algn="just"/>
            <a:r>
              <a:rPr lang="en-US" dirty="0" smtClean="0">
                <a:latin typeface="Times New Roman" pitchFamily="18" charset="0"/>
                <a:cs typeface="Times New Roman" pitchFamily="18" charset="0"/>
              </a:rPr>
              <a:t>The gain of capacitor goes low at lower frequencies due to the reactance that is offered by Capacitor that is present in the coupling at this frequency in the circuit. The gain throughout the range remains static and regular, changes occur only at low and high frequency.</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334000"/>
          </a:xfrm>
        </p:spPr>
        <p:txBody>
          <a:bodyPr>
            <a:normAutofit fontScale="92500" lnSpcReduction="10000"/>
          </a:bodyPr>
          <a:lstStyle/>
          <a:p>
            <a:pPr algn="just"/>
            <a:r>
              <a:rPr lang="en-US" b="1" dirty="0" smtClean="0">
                <a:latin typeface="Times New Roman" pitchFamily="18" charset="0"/>
                <a:cs typeface="Times New Roman" pitchFamily="18" charset="0"/>
              </a:rPr>
              <a:t>3db</a:t>
            </a:r>
            <a:r>
              <a:rPr lang="en-US" dirty="0" smtClean="0">
                <a:latin typeface="Times New Roman" pitchFamily="18" charset="0"/>
                <a:cs typeface="Times New Roman" pitchFamily="18" charset="0"/>
              </a:rPr>
              <a:t> is the power level, its the </a:t>
            </a:r>
            <a:r>
              <a:rPr lang="en-US" b="1" dirty="0" smtClean="0">
                <a:latin typeface="Times New Roman" pitchFamily="18" charset="0"/>
                <a:cs typeface="Times New Roman" pitchFamily="18" charset="0"/>
              </a:rPr>
              <a:t>frequency</a:t>
            </a:r>
            <a:r>
              <a:rPr lang="en-US" dirty="0" smtClean="0">
                <a:latin typeface="Times New Roman" pitchFamily="18" charset="0"/>
                <a:cs typeface="Times New Roman" pitchFamily="18" charset="0"/>
              </a:rPr>
              <a:t> at which the power is at </a:t>
            </a:r>
            <a:r>
              <a:rPr lang="en-US" b="1" dirty="0" smtClean="0">
                <a:latin typeface="Times New Roman" pitchFamily="18" charset="0"/>
                <a:cs typeface="Times New Roman" pitchFamily="18" charset="0"/>
              </a:rPr>
              <a:t>3db</a:t>
            </a:r>
            <a:r>
              <a:rPr lang="en-US" dirty="0" smtClean="0">
                <a:latin typeface="Times New Roman" pitchFamily="18" charset="0"/>
                <a:cs typeface="Times New Roman" pitchFamily="18" charset="0"/>
              </a:rPr>
              <a:t> below the maximum value and </a:t>
            </a:r>
            <a:r>
              <a:rPr lang="en-US" b="1" dirty="0" smtClean="0">
                <a:latin typeface="Times New Roman" pitchFamily="18" charset="0"/>
                <a:cs typeface="Times New Roman" pitchFamily="18" charset="0"/>
              </a:rPr>
              <a:t>3db</a:t>
            </a:r>
            <a:r>
              <a:rPr lang="en-US" dirty="0" smtClean="0">
                <a:latin typeface="Times New Roman" pitchFamily="18" charset="0"/>
                <a:cs typeface="Times New Roman" pitchFamily="18" charset="0"/>
              </a:rPr>
              <a:t> means in normal unit its half the maximum power so </a:t>
            </a:r>
            <a:r>
              <a:rPr lang="en-US" b="1" dirty="0" smtClean="0">
                <a:latin typeface="Times New Roman" pitchFamily="18" charset="0"/>
                <a:cs typeface="Times New Roman" pitchFamily="18" charset="0"/>
              </a:rPr>
              <a:t>3db frequency</a:t>
            </a:r>
            <a:r>
              <a:rPr lang="en-US" dirty="0" smtClean="0">
                <a:latin typeface="Times New Roman" pitchFamily="18" charset="0"/>
                <a:cs typeface="Times New Roman" pitchFamily="18" charset="0"/>
              </a:rPr>
              <a:t> means the </a:t>
            </a:r>
            <a:r>
              <a:rPr lang="en-US" b="1" dirty="0" smtClean="0">
                <a:latin typeface="Times New Roman" pitchFamily="18" charset="0"/>
                <a:cs typeface="Times New Roman" pitchFamily="18" charset="0"/>
              </a:rPr>
              <a:t>frequency</a:t>
            </a:r>
            <a:r>
              <a:rPr lang="en-US" dirty="0" smtClean="0">
                <a:latin typeface="Times New Roman" pitchFamily="18" charset="0"/>
                <a:cs typeface="Times New Roman" pitchFamily="18" charset="0"/>
              </a:rPr>
              <a:t> at which the power is half the maximum value so its decided the </a:t>
            </a:r>
            <a:r>
              <a:rPr lang="en-US" dirty="0" err="1" smtClean="0">
                <a:latin typeface="Times New Roman" pitchFamily="18" charset="0"/>
                <a:cs typeface="Times New Roman" pitchFamily="18" charset="0"/>
              </a:rPr>
              <a:t>cuttoff</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frequency</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Improving high-</a:t>
            </a:r>
            <a:r>
              <a:rPr lang="en-US" b="1" dirty="0" smtClean="0">
                <a:latin typeface="Times New Roman" pitchFamily="18" charset="0"/>
                <a:cs typeface="Times New Roman" pitchFamily="18" charset="0"/>
              </a:rPr>
              <a:t>frequency response</a:t>
            </a:r>
            <a:r>
              <a:rPr lang="en-US" dirty="0" smtClean="0">
                <a:latin typeface="Times New Roman" pitchFamily="18" charset="0"/>
                <a:cs typeface="Times New Roman" pitchFamily="18" charset="0"/>
              </a:rPr>
              <a:t> can be achieved by reducing the small capacitances to ground or reducing the total circuit resistance to ground.</a:t>
            </a:r>
          </a:p>
          <a:p>
            <a:pPr algn="just"/>
            <a:r>
              <a:rPr lang="en-US" dirty="0" smtClean="0">
                <a:latin typeface="Times New Roman" pitchFamily="18" charset="0"/>
                <a:cs typeface="Times New Roman" pitchFamily="18" charset="0"/>
              </a:rPr>
              <a:t>At </a:t>
            </a:r>
            <a:r>
              <a:rPr lang="en-US" b="1" dirty="0" smtClean="0">
                <a:latin typeface="Times New Roman" pitchFamily="18" charset="0"/>
                <a:cs typeface="Times New Roman" pitchFamily="18" charset="0"/>
              </a:rPr>
              <a:t>low frequencies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increases. This increase in </a:t>
            </a:r>
            <a:r>
              <a:rPr lang="en-US"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drops the signal voltage across the </a:t>
            </a:r>
            <a:r>
              <a:rPr lang="en-US" b="1" dirty="0" smtClean="0">
                <a:latin typeface="Times New Roman" pitchFamily="18" charset="0"/>
                <a:cs typeface="Times New Roman" pitchFamily="18" charset="0"/>
              </a:rPr>
              <a:t>capacitor</a:t>
            </a:r>
            <a:r>
              <a:rPr lang="en-US" dirty="0" smtClean="0">
                <a:latin typeface="Times New Roman" pitchFamily="18" charset="0"/>
                <a:cs typeface="Times New Roman" pitchFamily="18" charset="0"/>
              </a:rPr>
              <a:t> and reduces the circuit gain. As signal </a:t>
            </a:r>
            <a:r>
              <a:rPr lang="en-US" b="1" dirty="0" smtClean="0">
                <a:latin typeface="Times New Roman" pitchFamily="18" charset="0"/>
                <a:cs typeface="Times New Roman" pitchFamily="18" charset="0"/>
              </a:rPr>
              <a:t>frequencies</a:t>
            </a:r>
            <a:r>
              <a:rPr lang="en-US" dirty="0" smtClean="0">
                <a:latin typeface="Times New Roman" pitchFamily="18" charset="0"/>
                <a:cs typeface="Times New Roman" pitchFamily="18" charset="0"/>
              </a:rPr>
              <a:t> decrease, </a:t>
            </a:r>
            <a:r>
              <a:rPr lang="en-US" b="1" dirty="0" smtClean="0">
                <a:latin typeface="Times New Roman" pitchFamily="18" charset="0"/>
                <a:cs typeface="Times New Roman" pitchFamily="18" charset="0"/>
              </a:rPr>
              <a:t>capacitor</a:t>
            </a:r>
            <a:r>
              <a:rPr lang="en-US" dirty="0" smtClean="0">
                <a:latin typeface="Times New Roman" pitchFamily="18" charset="0"/>
                <a:cs typeface="Times New Roman" pitchFamily="18" charset="0"/>
              </a:rPr>
              <a:t> reactance increase and gain continues to fall, reducing the output voltage.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b="1" dirty="0" smtClean="0">
                <a:latin typeface="Times New Roman" pitchFamily="18" charset="0"/>
                <a:cs typeface="Times New Roman" pitchFamily="18" charset="0"/>
              </a:rPr>
              <a:t>What is Feedback?</a:t>
            </a:r>
            <a:endParaRPr lang="en-US" sz="4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95300" y="1662113"/>
            <a:ext cx="8153400" cy="4510087"/>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201" y="1143000"/>
            <a:ext cx="8001000" cy="48006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4000" b="1" dirty="0" smtClean="0">
                <a:latin typeface="Times New Roman" pitchFamily="18" charset="0"/>
                <a:cs typeface="Times New Roman" pitchFamily="18" charset="0"/>
              </a:rPr>
              <a:t>Basic elements of feedback amplifier</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524000"/>
            <a:ext cx="8686800" cy="4800600"/>
          </a:xfrm>
        </p:spPr>
        <p:txBody>
          <a:bodyPr>
            <a:normAutofit/>
          </a:bodyPr>
          <a:lstStyle/>
          <a:p>
            <a:pPr algn="just"/>
            <a:r>
              <a:rPr lang="en-US" b="1" dirty="0" smtClean="0">
                <a:latin typeface="Times New Roman" pitchFamily="18" charset="0"/>
                <a:cs typeface="Times New Roman" pitchFamily="18" charset="0"/>
              </a:rPr>
              <a:t>Input Signal</a:t>
            </a:r>
            <a:r>
              <a:rPr lang="en-US" dirty="0" smtClean="0">
                <a:latin typeface="Times New Roman" pitchFamily="18" charset="0"/>
                <a:cs typeface="Times New Roman" pitchFamily="18" charset="0"/>
              </a:rPr>
              <a:t>: The signal source is modeled either by a </a:t>
            </a:r>
            <a:r>
              <a:rPr lang="en-US" b="1" dirty="0" smtClean="0">
                <a:latin typeface="Times New Roman" pitchFamily="18" charset="0"/>
                <a:cs typeface="Times New Roman" pitchFamily="18" charset="0"/>
              </a:rPr>
              <a:t>voltage source Vs in series </a:t>
            </a:r>
            <a:r>
              <a:rPr lang="en-US" dirty="0" smtClean="0">
                <a:latin typeface="Times New Roman" pitchFamily="18" charset="0"/>
                <a:cs typeface="Times New Roman" pitchFamily="18" charset="0"/>
              </a:rPr>
              <a:t>with a resistance Rs , or by a </a:t>
            </a:r>
            <a:r>
              <a:rPr lang="en-US" b="1" dirty="0" smtClean="0">
                <a:latin typeface="Times New Roman" pitchFamily="18" charset="0"/>
                <a:cs typeface="Times New Roman" pitchFamily="18" charset="0"/>
              </a:rPr>
              <a:t>current source Is in parallel </a:t>
            </a:r>
            <a:r>
              <a:rPr lang="en-US" dirty="0" smtClean="0">
                <a:latin typeface="Times New Roman" pitchFamily="18" charset="0"/>
                <a:cs typeface="Times New Roman" pitchFamily="18" charset="0"/>
              </a:rPr>
              <a:t>with a resistance Rs.</a:t>
            </a:r>
          </a:p>
          <a:p>
            <a:pPr algn="just"/>
            <a:r>
              <a:rPr lang="en-US" b="1" dirty="0" smtClean="0">
                <a:latin typeface="Times New Roman" pitchFamily="18" charset="0"/>
                <a:cs typeface="Times New Roman" pitchFamily="18" charset="0"/>
              </a:rPr>
              <a:t>Output Signal</a:t>
            </a:r>
            <a:r>
              <a:rPr lang="en-US" dirty="0" smtClean="0">
                <a:latin typeface="Times New Roman" pitchFamily="18" charset="0"/>
                <a:cs typeface="Times New Roman" pitchFamily="18" charset="0"/>
              </a:rPr>
              <a:t>: The output can either be the voltage across the load resistance or the current through it. It is the output signal that is desired to be independent of the load and insensitive to parameter variations in the basic amplifier. </a:t>
            </a:r>
          </a:p>
          <a:p>
            <a:pPr algn="just"/>
            <a:r>
              <a:rPr lang="en-US" b="1" dirty="0" smtClean="0">
                <a:latin typeface="Times New Roman" pitchFamily="18" charset="0"/>
                <a:cs typeface="Times New Roman" pitchFamily="18" charset="0"/>
              </a:rPr>
              <a:t>Sampling Network</a:t>
            </a:r>
            <a:r>
              <a:rPr lang="en-US" dirty="0" smtClean="0">
                <a:latin typeface="Times New Roman" pitchFamily="18" charset="0"/>
                <a:cs typeface="Times New Roman" pitchFamily="18" charset="0"/>
              </a:rPr>
              <a:t>: The function of the sampling network is to provide a measure of the output signal, i.e., a signal that is proportional to the output. This configuration is called </a:t>
            </a:r>
            <a:r>
              <a:rPr lang="en-US" sz="2400" dirty="0" smtClean="0">
                <a:latin typeface="Times New Roman" pitchFamily="18" charset="0"/>
                <a:cs typeface="Times New Roman" pitchFamily="18" charset="0"/>
              </a:rPr>
              <a:t>shunt </a:t>
            </a:r>
            <a:r>
              <a:rPr lang="en-US" dirty="0" smtClean="0">
                <a:latin typeface="Times New Roman" pitchFamily="18" charset="0"/>
                <a:cs typeface="Times New Roman" pitchFamily="18" charset="0"/>
              </a:rPr>
              <a:t>connection.</a:t>
            </a:r>
            <a:endParaRPr lang="en-US"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4800" b="1" dirty="0" smtClean="0">
                <a:latin typeface="Times New Roman" pitchFamily="18" charset="0"/>
                <a:cs typeface="Times New Roman" pitchFamily="18" charset="0"/>
              </a:rPr>
              <a:t>Feedback Amplifier</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610600" cy="5029200"/>
          </a:xfrm>
        </p:spPr>
        <p:txBody>
          <a:bodyPr>
            <a:normAutofit/>
          </a:bodyPr>
          <a:lstStyle/>
          <a:p>
            <a:pPr algn="just"/>
            <a:r>
              <a:rPr lang="en-US" dirty="0" smtClean="0">
                <a:latin typeface="Times New Roman" pitchFamily="18" charset="0"/>
                <a:cs typeface="Times New Roman" pitchFamily="18" charset="0"/>
              </a:rPr>
              <a:t>Feedback is one of the fundamental processes in electronics.</a:t>
            </a:r>
          </a:p>
          <a:p>
            <a:pPr algn="just"/>
            <a:r>
              <a:rPr lang="en-US" dirty="0" smtClean="0">
                <a:latin typeface="Times New Roman" pitchFamily="18" charset="0"/>
                <a:cs typeface="Times New Roman" pitchFamily="18" charset="0"/>
              </a:rPr>
              <a:t>It is defined as the process whereby a portion of the output signal is fed to the input signal in order to form a part of the system-output control.</a:t>
            </a:r>
          </a:p>
          <a:p>
            <a:pPr algn="just"/>
            <a:r>
              <a:rPr lang="en-US" dirty="0" smtClean="0">
                <a:latin typeface="Times New Roman" pitchFamily="18" charset="0"/>
                <a:cs typeface="Times New Roman" pitchFamily="18" charset="0"/>
              </a:rPr>
              <a:t> Feedback is used to make the operating point of a transistor insensitive to both manufacturing variations in as well as temperature. </a:t>
            </a:r>
          </a:p>
          <a:p>
            <a:pPr algn="just"/>
            <a:r>
              <a:rPr lang="en-US" dirty="0" smtClean="0">
                <a:latin typeface="Times New Roman" pitchFamily="18" charset="0"/>
                <a:cs typeface="Times New Roman" pitchFamily="18" charset="0"/>
              </a:rPr>
              <a:t>There is another type of feedback called positive or regenerative feedback in which the overall gain of the amplifier is increased.</a:t>
            </a: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2146</TotalTime>
  <Words>4077</Words>
  <Application>Microsoft Office PowerPoint</Application>
  <PresentationFormat>On-screen Show (4:3)</PresentationFormat>
  <Paragraphs>295</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Flow</vt:lpstr>
      <vt:lpstr>ANALOG CIRCUITS  (4ECU2) IV-Semester (ECE) Unit II</vt:lpstr>
      <vt:lpstr>Vision of JECRC </vt:lpstr>
      <vt:lpstr>Slide 3</vt:lpstr>
      <vt:lpstr>Course Outcomes</vt:lpstr>
      <vt:lpstr>Disclaimer</vt:lpstr>
      <vt:lpstr>Slide 6</vt:lpstr>
      <vt:lpstr>Various Circuit currents </vt:lpstr>
      <vt:lpstr>Slide 8</vt:lpstr>
      <vt:lpstr>Slide 9</vt:lpstr>
      <vt:lpstr>Slide 10</vt:lpstr>
      <vt:lpstr>Slide 11</vt:lpstr>
      <vt:lpstr>Slide 12</vt:lpstr>
      <vt:lpstr>Amplifiers</vt:lpstr>
      <vt:lpstr>Single-stage Transistor Amplifier  </vt:lpstr>
      <vt:lpstr>Slide 15</vt:lpstr>
      <vt:lpstr>Slide 16</vt:lpstr>
      <vt:lpstr>Slide 17</vt:lpstr>
      <vt:lpstr>Construction of Two Stage RC Coupled Amplifier</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Difference between Voltage and Power Amplifiers  </vt:lpstr>
      <vt:lpstr>Slide 43</vt:lpstr>
      <vt:lpstr>Power Amplifier  </vt:lpstr>
      <vt:lpstr>Slide 45</vt:lpstr>
      <vt:lpstr>INTRODUCTION</vt:lpstr>
      <vt:lpstr>Slide 47</vt:lpstr>
      <vt:lpstr>Slide 48</vt:lpstr>
      <vt:lpstr>Class A Power Amplifier</vt:lpstr>
      <vt:lpstr>Slide 50</vt:lpstr>
      <vt:lpstr>Class A Amplifier  </vt:lpstr>
      <vt:lpstr>Slide 52</vt:lpstr>
      <vt:lpstr>Slide 53</vt:lpstr>
      <vt:lpstr>Slide 54</vt:lpstr>
      <vt:lpstr>Class B Amplifier  </vt:lpstr>
      <vt:lpstr>Slide 56</vt:lpstr>
      <vt:lpstr>Slide 57</vt:lpstr>
      <vt:lpstr>Slide 58</vt:lpstr>
      <vt:lpstr>Class AB Amplifier  </vt:lpstr>
      <vt:lpstr>Slide 60</vt:lpstr>
      <vt:lpstr>Slide 61</vt:lpstr>
      <vt:lpstr>Class C Amplifier</vt:lpstr>
      <vt:lpstr>Slide 63</vt:lpstr>
      <vt:lpstr>Slide 64</vt:lpstr>
      <vt:lpstr>Slide 65</vt:lpstr>
      <vt:lpstr>Introduction</vt:lpstr>
      <vt:lpstr>Slide 67</vt:lpstr>
      <vt:lpstr>Slide 68</vt:lpstr>
      <vt:lpstr>Slide 69</vt:lpstr>
      <vt:lpstr>Slide 70</vt:lpstr>
      <vt:lpstr>Slide 71</vt:lpstr>
      <vt:lpstr>Slide 72</vt:lpstr>
      <vt:lpstr>Slide 73</vt:lpstr>
      <vt:lpstr>Slide 74</vt:lpstr>
      <vt:lpstr>Slide 75</vt:lpstr>
      <vt:lpstr>Decibels</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What is Feedback?</vt:lpstr>
      <vt:lpstr>Slide 97</vt:lpstr>
      <vt:lpstr>Basic elements of feedback amplifier</vt:lpstr>
      <vt:lpstr>Feedback Amplifier</vt:lpstr>
      <vt:lpstr>Slide 100</vt:lpstr>
      <vt:lpstr>Slide 101</vt:lpstr>
      <vt:lpstr>Block diagram of a basic feedback amplifier</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41</cp:revision>
  <dcterms:created xsi:type="dcterms:W3CDTF">2021-05-31T17:35:21Z</dcterms:created>
  <dcterms:modified xsi:type="dcterms:W3CDTF">2021-06-07T12:06:12Z</dcterms:modified>
</cp:coreProperties>
</file>