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slides/slide308.xml" ContentType="application/vnd.openxmlformats-officedocument.presentationml.slide+xml"/>
  <Override PartName="/ppt/slides/slide31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344.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33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00.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327.xml" ContentType="application/vnd.openxmlformats-officedocument.presentationml.slide+xml"/>
  <Override PartName="/ppt/slides/slide338.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31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30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341.xml" ContentType="application/vnd.openxmlformats-officedocument.presentationml.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346.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335.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32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s/slide329.xml" ContentType="application/vnd.openxmlformats-officedocument.presentationml.slide+xml"/>
  <Override PartName="/ppt/slideLayouts/slideLayout1.xml" ContentType="application/vnd.openxmlformats-officedocument.presentationml.slideLayout+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s/slide318.xml" ContentType="application/vnd.openxmlformats-officedocument.presentationml.slide+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slides/slide34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321.xml" ContentType="application/vnd.openxmlformats-officedocument.presentationml.slide+xml"/>
  <Override PartName="/ppt/slides/slide350.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348.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337.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32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s/slide34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s/slide345.xml" ContentType="application/vnd.openxmlformats-officedocument.presentationml.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3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339.xml" ContentType="application/vnd.openxmlformats-officedocument.presentationml.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34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331.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347.xml" ContentType="application/vnd.openxmlformats-officedocument.presentationml.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36.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2"/>
  </p:notesMasterIdLst>
  <p:sldIdLst>
    <p:sldId id="257" r:id="rId2"/>
    <p:sldId id="258" r:id="rId3"/>
    <p:sldId id="259" r:id="rId4"/>
    <p:sldId id="260" r:id="rId5"/>
    <p:sldId id="261" r:id="rId6"/>
    <p:sldId id="265" r:id="rId7"/>
    <p:sldId id="263" r:id="rId8"/>
    <p:sldId id="292" r:id="rId9"/>
    <p:sldId id="269" r:id="rId10"/>
    <p:sldId id="275" r:id="rId11"/>
    <p:sldId id="272" r:id="rId12"/>
    <p:sldId id="276" r:id="rId13"/>
    <p:sldId id="271" r:id="rId14"/>
    <p:sldId id="282" r:id="rId15"/>
    <p:sldId id="324" r:id="rId16"/>
    <p:sldId id="325" r:id="rId17"/>
    <p:sldId id="283" r:id="rId18"/>
    <p:sldId id="284" r:id="rId19"/>
    <p:sldId id="285" r:id="rId20"/>
    <p:sldId id="286" r:id="rId21"/>
    <p:sldId id="288" r:id="rId22"/>
    <p:sldId id="306" r:id="rId23"/>
    <p:sldId id="281" r:id="rId24"/>
    <p:sldId id="293" r:id="rId25"/>
    <p:sldId id="297" r:id="rId26"/>
    <p:sldId id="291" r:id="rId27"/>
    <p:sldId id="295" r:id="rId28"/>
    <p:sldId id="296" r:id="rId29"/>
    <p:sldId id="294" r:id="rId30"/>
    <p:sldId id="298" r:id="rId31"/>
    <p:sldId id="346" r:id="rId32"/>
    <p:sldId id="307" r:id="rId33"/>
    <p:sldId id="308" r:id="rId34"/>
    <p:sldId id="310" r:id="rId35"/>
    <p:sldId id="312" r:id="rId36"/>
    <p:sldId id="311" r:id="rId37"/>
    <p:sldId id="315" r:id="rId38"/>
    <p:sldId id="314" r:id="rId39"/>
    <p:sldId id="316" r:id="rId40"/>
    <p:sldId id="319" r:id="rId41"/>
    <p:sldId id="318" r:id="rId42"/>
    <p:sldId id="320" r:id="rId43"/>
    <p:sldId id="348" r:id="rId44"/>
    <p:sldId id="345" r:id="rId45"/>
    <p:sldId id="349" r:id="rId46"/>
    <p:sldId id="382" r:id="rId47"/>
    <p:sldId id="322" r:id="rId48"/>
    <p:sldId id="321" r:id="rId49"/>
    <p:sldId id="323" r:id="rId50"/>
    <p:sldId id="326" r:id="rId51"/>
    <p:sldId id="329" r:id="rId52"/>
    <p:sldId id="328" r:id="rId53"/>
    <p:sldId id="327" r:id="rId54"/>
    <p:sldId id="330" r:id="rId55"/>
    <p:sldId id="331" r:id="rId56"/>
    <p:sldId id="347" r:id="rId57"/>
    <p:sldId id="332" r:id="rId58"/>
    <p:sldId id="333" r:id="rId59"/>
    <p:sldId id="334" r:id="rId60"/>
    <p:sldId id="335" r:id="rId61"/>
    <p:sldId id="278" r:id="rId62"/>
    <p:sldId id="338" r:id="rId63"/>
    <p:sldId id="336" r:id="rId64"/>
    <p:sldId id="337" r:id="rId65"/>
    <p:sldId id="339" r:id="rId66"/>
    <p:sldId id="340" r:id="rId67"/>
    <p:sldId id="341" r:id="rId68"/>
    <p:sldId id="342" r:id="rId69"/>
    <p:sldId id="344" r:id="rId70"/>
    <p:sldId id="384" r:id="rId71"/>
    <p:sldId id="385" r:id="rId72"/>
    <p:sldId id="386" r:id="rId73"/>
    <p:sldId id="387" r:id="rId74"/>
    <p:sldId id="388" r:id="rId75"/>
    <p:sldId id="389" r:id="rId76"/>
    <p:sldId id="390" r:id="rId77"/>
    <p:sldId id="391" r:id="rId78"/>
    <p:sldId id="392" r:id="rId79"/>
    <p:sldId id="393" r:id="rId80"/>
    <p:sldId id="394" r:id="rId81"/>
    <p:sldId id="395" r:id="rId82"/>
    <p:sldId id="396" r:id="rId83"/>
    <p:sldId id="412" r:id="rId84"/>
    <p:sldId id="413" r:id="rId85"/>
    <p:sldId id="397" r:id="rId86"/>
    <p:sldId id="398" r:id="rId87"/>
    <p:sldId id="399" r:id="rId88"/>
    <p:sldId id="400" r:id="rId89"/>
    <p:sldId id="401" r:id="rId90"/>
    <p:sldId id="402" r:id="rId91"/>
    <p:sldId id="426" r:id="rId92"/>
    <p:sldId id="427" r:id="rId93"/>
    <p:sldId id="424" r:id="rId94"/>
    <p:sldId id="425" r:id="rId95"/>
    <p:sldId id="403" r:id="rId96"/>
    <p:sldId id="421" r:id="rId97"/>
    <p:sldId id="420" r:id="rId98"/>
    <p:sldId id="414" r:id="rId99"/>
    <p:sldId id="404" r:id="rId100"/>
    <p:sldId id="405" r:id="rId101"/>
    <p:sldId id="407" r:id="rId102"/>
    <p:sldId id="415" r:id="rId103"/>
    <p:sldId id="418" r:id="rId104"/>
    <p:sldId id="422" r:id="rId105"/>
    <p:sldId id="429" r:id="rId106"/>
    <p:sldId id="430" r:id="rId107"/>
    <p:sldId id="431" r:id="rId108"/>
    <p:sldId id="432" r:id="rId109"/>
    <p:sldId id="433" r:id="rId110"/>
    <p:sldId id="434" r:id="rId111"/>
    <p:sldId id="435" r:id="rId112"/>
    <p:sldId id="438" r:id="rId113"/>
    <p:sldId id="439" r:id="rId114"/>
    <p:sldId id="440" r:id="rId115"/>
    <p:sldId id="441" r:id="rId116"/>
    <p:sldId id="442" r:id="rId117"/>
    <p:sldId id="443" r:id="rId118"/>
    <p:sldId id="444" r:id="rId119"/>
    <p:sldId id="445" r:id="rId120"/>
    <p:sldId id="446" r:id="rId121"/>
    <p:sldId id="447" r:id="rId122"/>
    <p:sldId id="448" r:id="rId123"/>
    <p:sldId id="449" r:id="rId124"/>
    <p:sldId id="450" r:id="rId125"/>
    <p:sldId id="451" r:id="rId126"/>
    <p:sldId id="452" r:id="rId127"/>
    <p:sldId id="453" r:id="rId128"/>
    <p:sldId id="454" r:id="rId129"/>
    <p:sldId id="455" r:id="rId130"/>
    <p:sldId id="456" r:id="rId131"/>
    <p:sldId id="457" r:id="rId132"/>
    <p:sldId id="458" r:id="rId133"/>
    <p:sldId id="459" r:id="rId134"/>
    <p:sldId id="460" r:id="rId135"/>
    <p:sldId id="461" r:id="rId136"/>
    <p:sldId id="462" r:id="rId137"/>
    <p:sldId id="463" r:id="rId138"/>
    <p:sldId id="464" r:id="rId139"/>
    <p:sldId id="465" r:id="rId140"/>
    <p:sldId id="466" r:id="rId141"/>
    <p:sldId id="467" r:id="rId142"/>
    <p:sldId id="437" r:id="rId143"/>
    <p:sldId id="469" r:id="rId144"/>
    <p:sldId id="470" r:id="rId145"/>
    <p:sldId id="471" r:id="rId146"/>
    <p:sldId id="472" r:id="rId147"/>
    <p:sldId id="473" r:id="rId148"/>
    <p:sldId id="474" r:id="rId149"/>
    <p:sldId id="475" r:id="rId150"/>
    <p:sldId id="476" r:id="rId151"/>
    <p:sldId id="477" r:id="rId152"/>
    <p:sldId id="478" r:id="rId153"/>
    <p:sldId id="479" r:id="rId154"/>
    <p:sldId id="480" r:id="rId155"/>
    <p:sldId id="481" r:id="rId156"/>
    <p:sldId id="482" r:id="rId157"/>
    <p:sldId id="483" r:id="rId158"/>
    <p:sldId id="484" r:id="rId159"/>
    <p:sldId id="485" r:id="rId160"/>
    <p:sldId id="486" r:id="rId161"/>
    <p:sldId id="487" r:id="rId162"/>
    <p:sldId id="488" r:id="rId163"/>
    <p:sldId id="489" r:id="rId164"/>
    <p:sldId id="490" r:id="rId165"/>
    <p:sldId id="491" r:id="rId166"/>
    <p:sldId id="492" r:id="rId167"/>
    <p:sldId id="493" r:id="rId168"/>
    <p:sldId id="494" r:id="rId169"/>
    <p:sldId id="495" r:id="rId170"/>
    <p:sldId id="496" r:id="rId171"/>
    <p:sldId id="498" r:id="rId172"/>
    <p:sldId id="499" r:id="rId173"/>
    <p:sldId id="500" r:id="rId174"/>
    <p:sldId id="501" r:id="rId175"/>
    <p:sldId id="502" r:id="rId176"/>
    <p:sldId id="503" r:id="rId177"/>
    <p:sldId id="505" r:id="rId178"/>
    <p:sldId id="506" r:id="rId179"/>
    <p:sldId id="507" r:id="rId180"/>
    <p:sldId id="508" r:id="rId181"/>
    <p:sldId id="509" r:id="rId182"/>
    <p:sldId id="510" r:id="rId183"/>
    <p:sldId id="511" r:id="rId184"/>
    <p:sldId id="512" r:id="rId185"/>
    <p:sldId id="513" r:id="rId186"/>
    <p:sldId id="514" r:id="rId187"/>
    <p:sldId id="515" r:id="rId188"/>
    <p:sldId id="516" r:id="rId189"/>
    <p:sldId id="517" r:id="rId190"/>
    <p:sldId id="518" r:id="rId191"/>
    <p:sldId id="519" r:id="rId192"/>
    <p:sldId id="520" r:id="rId193"/>
    <p:sldId id="521" r:id="rId194"/>
    <p:sldId id="522" r:id="rId195"/>
    <p:sldId id="523" r:id="rId196"/>
    <p:sldId id="524" r:id="rId197"/>
    <p:sldId id="525" r:id="rId198"/>
    <p:sldId id="526" r:id="rId199"/>
    <p:sldId id="527" r:id="rId200"/>
    <p:sldId id="528" r:id="rId201"/>
    <p:sldId id="529" r:id="rId202"/>
    <p:sldId id="530" r:id="rId203"/>
    <p:sldId id="531" r:id="rId204"/>
    <p:sldId id="532" r:id="rId205"/>
    <p:sldId id="533" r:id="rId206"/>
    <p:sldId id="534" r:id="rId207"/>
    <p:sldId id="535" r:id="rId208"/>
    <p:sldId id="536" r:id="rId209"/>
    <p:sldId id="537" r:id="rId210"/>
    <p:sldId id="538" r:id="rId211"/>
    <p:sldId id="539" r:id="rId212"/>
    <p:sldId id="540" r:id="rId213"/>
    <p:sldId id="541" r:id="rId214"/>
    <p:sldId id="542" r:id="rId215"/>
    <p:sldId id="543" r:id="rId216"/>
    <p:sldId id="544" r:id="rId217"/>
    <p:sldId id="545" r:id="rId218"/>
    <p:sldId id="546" r:id="rId219"/>
    <p:sldId id="547" r:id="rId220"/>
    <p:sldId id="549" r:id="rId221"/>
    <p:sldId id="550" r:id="rId222"/>
    <p:sldId id="551" r:id="rId223"/>
    <p:sldId id="552" r:id="rId224"/>
    <p:sldId id="553" r:id="rId225"/>
    <p:sldId id="554" r:id="rId226"/>
    <p:sldId id="555" r:id="rId227"/>
    <p:sldId id="556" r:id="rId228"/>
    <p:sldId id="557" r:id="rId229"/>
    <p:sldId id="558" r:id="rId230"/>
    <p:sldId id="559" r:id="rId231"/>
    <p:sldId id="560" r:id="rId232"/>
    <p:sldId id="561" r:id="rId233"/>
    <p:sldId id="562" r:id="rId234"/>
    <p:sldId id="563" r:id="rId235"/>
    <p:sldId id="564" r:id="rId236"/>
    <p:sldId id="565" r:id="rId237"/>
    <p:sldId id="566" r:id="rId238"/>
    <p:sldId id="567" r:id="rId239"/>
    <p:sldId id="568" r:id="rId240"/>
    <p:sldId id="569" r:id="rId241"/>
    <p:sldId id="570" r:id="rId242"/>
    <p:sldId id="571" r:id="rId243"/>
    <p:sldId id="572" r:id="rId244"/>
    <p:sldId id="573" r:id="rId245"/>
    <p:sldId id="574" r:id="rId246"/>
    <p:sldId id="575" r:id="rId247"/>
    <p:sldId id="576" r:id="rId248"/>
    <p:sldId id="577" r:id="rId249"/>
    <p:sldId id="578" r:id="rId250"/>
    <p:sldId id="579" r:id="rId251"/>
    <p:sldId id="580" r:id="rId252"/>
    <p:sldId id="581" r:id="rId253"/>
    <p:sldId id="582" r:id="rId254"/>
    <p:sldId id="583" r:id="rId255"/>
    <p:sldId id="584" r:id="rId256"/>
    <p:sldId id="585" r:id="rId257"/>
    <p:sldId id="586" r:id="rId258"/>
    <p:sldId id="587" r:id="rId259"/>
    <p:sldId id="588" r:id="rId260"/>
    <p:sldId id="589" r:id="rId261"/>
    <p:sldId id="590" r:id="rId262"/>
    <p:sldId id="591" r:id="rId263"/>
    <p:sldId id="592" r:id="rId264"/>
    <p:sldId id="593" r:id="rId265"/>
    <p:sldId id="594" r:id="rId266"/>
    <p:sldId id="595" r:id="rId267"/>
    <p:sldId id="596" r:id="rId268"/>
    <p:sldId id="597" r:id="rId269"/>
    <p:sldId id="598" r:id="rId270"/>
    <p:sldId id="599" r:id="rId271"/>
    <p:sldId id="600" r:id="rId272"/>
    <p:sldId id="601" r:id="rId273"/>
    <p:sldId id="602" r:id="rId274"/>
    <p:sldId id="603" r:id="rId275"/>
    <p:sldId id="604" r:id="rId276"/>
    <p:sldId id="605" r:id="rId277"/>
    <p:sldId id="606" r:id="rId278"/>
    <p:sldId id="607" r:id="rId279"/>
    <p:sldId id="608" r:id="rId280"/>
    <p:sldId id="609" r:id="rId281"/>
    <p:sldId id="610" r:id="rId282"/>
    <p:sldId id="611" r:id="rId283"/>
    <p:sldId id="612" r:id="rId284"/>
    <p:sldId id="613" r:id="rId285"/>
    <p:sldId id="614" r:id="rId286"/>
    <p:sldId id="615" r:id="rId287"/>
    <p:sldId id="616" r:id="rId288"/>
    <p:sldId id="617" r:id="rId289"/>
    <p:sldId id="618" r:id="rId290"/>
    <p:sldId id="619" r:id="rId291"/>
    <p:sldId id="620" r:id="rId292"/>
    <p:sldId id="622" r:id="rId293"/>
    <p:sldId id="623" r:id="rId294"/>
    <p:sldId id="624" r:id="rId295"/>
    <p:sldId id="625" r:id="rId296"/>
    <p:sldId id="626" r:id="rId297"/>
    <p:sldId id="627" r:id="rId298"/>
    <p:sldId id="628" r:id="rId299"/>
    <p:sldId id="629" r:id="rId300"/>
    <p:sldId id="630" r:id="rId301"/>
    <p:sldId id="631" r:id="rId302"/>
    <p:sldId id="632" r:id="rId303"/>
    <p:sldId id="633" r:id="rId304"/>
    <p:sldId id="634" r:id="rId305"/>
    <p:sldId id="635" r:id="rId306"/>
    <p:sldId id="636" r:id="rId307"/>
    <p:sldId id="637" r:id="rId308"/>
    <p:sldId id="638" r:id="rId309"/>
    <p:sldId id="639" r:id="rId310"/>
    <p:sldId id="640" r:id="rId311"/>
    <p:sldId id="641" r:id="rId312"/>
    <p:sldId id="642" r:id="rId313"/>
    <p:sldId id="643" r:id="rId314"/>
    <p:sldId id="644" r:id="rId315"/>
    <p:sldId id="645" r:id="rId316"/>
    <p:sldId id="646" r:id="rId317"/>
    <p:sldId id="647" r:id="rId318"/>
    <p:sldId id="648" r:id="rId319"/>
    <p:sldId id="649" r:id="rId320"/>
    <p:sldId id="650" r:id="rId321"/>
    <p:sldId id="651" r:id="rId322"/>
    <p:sldId id="652" r:id="rId323"/>
    <p:sldId id="653" r:id="rId324"/>
    <p:sldId id="654" r:id="rId325"/>
    <p:sldId id="655" r:id="rId326"/>
    <p:sldId id="656" r:id="rId327"/>
    <p:sldId id="657" r:id="rId328"/>
    <p:sldId id="658" r:id="rId329"/>
    <p:sldId id="659" r:id="rId330"/>
    <p:sldId id="660" r:id="rId331"/>
    <p:sldId id="661" r:id="rId332"/>
    <p:sldId id="662" r:id="rId333"/>
    <p:sldId id="663" r:id="rId334"/>
    <p:sldId id="664" r:id="rId335"/>
    <p:sldId id="665" r:id="rId336"/>
    <p:sldId id="666" r:id="rId337"/>
    <p:sldId id="667" r:id="rId338"/>
    <p:sldId id="668" r:id="rId339"/>
    <p:sldId id="669" r:id="rId340"/>
    <p:sldId id="670" r:id="rId341"/>
    <p:sldId id="671" r:id="rId342"/>
    <p:sldId id="672" r:id="rId343"/>
    <p:sldId id="673" r:id="rId344"/>
    <p:sldId id="674" r:id="rId345"/>
    <p:sldId id="675" r:id="rId346"/>
    <p:sldId id="676" r:id="rId347"/>
    <p:sldId id="677" r:id="rId348"/>
    <p:sldId id="678" r:id="rId349"/>
    <p:sldId id="679" r:id="rId350"/>
    <p:sldId id="680" r:id="rId3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88172" autoAdjust="0"/>
  </p:normalViewPr>
  <p:slideViewPr>
    <p:cSldViewPr>
      <p:cViewPr>
        <p:scale>
          <a:sx n="60" d="100"/>
          <a:sy n="60" d="100"/>
        </p:scale>
        <p:origin x="-1656" y="-17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350" Type="http://schemas.openxmlformats.org/officeDocument/2006/relationships/slide" Target="slides/slide349.xml"/><Relationship Id="rId35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notesMaster" Target="notesMasters/notesMaster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presProps" Target="presProp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viewProps" Target="viewProps.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A7B218-7C96-418C-A1B9-055E95608605}" type="datetimeFigureOut">
              <a:rPr lang="en-US" smtClean="0"/>
              <a:pPr/>
              <a:t>7/9/2021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FCB544-A1A7-41D5-97D5-CEF00E0BA27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8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33A3EF-E42B-4FE7-903C-CA5C54AE2895}"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Simply we can say that the linear circuit is an electric circuit and the parameters of this circuit are resistance, capacitance, inductance and etc are constant. Or we can say the parameters of the circuits are not changed with respect to the voltage and current is called the linear circuit.</a:t>
            </a:r>
          </a:p>
          <a:p>
            <a:endParaRPr lang="en-US" dirty="0" smtClean="0"/>
          </a:p>
          <a:p>
            <a:r>
              <a:rPr lang="en-US" dirty="0" smtClean="0"/>
              <a:t>The non-linear circuit is also an electric circuit and the parameters of this circuit differ with respect to the current and the voltage. Or in the electric circuit, the parameters like waveforms, resistance, inductance and etc are not constant is called as Non- linear circuit.</a:t>
            </a:r>
            <a:endParaRPr lang="en-US" dirty="0"/>
          </a:p>
        </p:txBody>
      </p:sp>
      <p:sp>
        <p:nvSpPr>
          <p:cNvPr id="4" name="Slide Number Placeholder 3"/>
          <p:cNvSpPr>
            <a:spLocks noGrp="1"/>
          </p:cNvSpPr>
          <p:nvPr>
            <p:ph type="sldNum" sz="quarter" idx="10"/>
          </p:nvPr>
        </p:nvSpPr>
        <p:spPr/>
        <p:txBody>
          <a:bodyPr/>
          <a:lstStyle/>
          <a:p>
            <a:fld id="{1BFCB544-A1A7-41D5-97D5-CEF00E0BA276}" type="slidenum">
              <a:rPr lang="en-US" smtClean="0"/>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FCB544-A1A7-41D5-97D5-CEF00E0BA276}"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6F37B41-DAAD-4C7D-B51C-3BA6C8D0432D}" type="datetimeFigureOut">
              <a:rPr lang="en-US" smtClean="0"/>
              <a:pPr/>
              <a:t>7/9/2021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28876F7B-EFC3-42D7-A589-99CE7131BAF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6F37B41-DAAD-4C7D-B51C-3BA6C8D0432D}" type="datetimeFigureOut">
              <a:rPr lang="en-US" smtClean="0"/>
              <a:pPr/>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76F7B-EFC3-42D7-A589-99CE7131BA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6F37B41-DAAD-4C7D-B51C-3BA6C8D0432D}" type="datetimeFigureOut">
              <a:rPr lang="en-US" smtClean="0"/>
              <a:pPr/>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76F7B-EFC3-42D7-A589-99CE7131BAF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6F37B41-DAAD-4C7D-B51C-3BA6C8D0432D}" type="datetimeFigureOut">
              <a:rPr lang="en-US" smtClean="0"/>
              <a:pPr/>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76F7B-EFC3-42D7-A589-99CE7131BAF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6F37B41-DAAD-4C7D-B51C-3BA6C8D0432D}" type="datetimeFigureOut">
              <a:rPr lang="en-US" smtClean="0"/>
              <a:pPr/>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76F7B-EFC3-42D7-A589-99CE7131BAF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6F37B41-DAAD-4C7D-B51C-3BA6C8D0432D}" type="datetimeFigureOut">
              <a:rPr lang="en-US" smtClean="0"/>
              <a:pPr/>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76F7B-EFC3-42D7-A589-99CE7131BAF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6F37B41-DAAD-4C7D-B51C-3BA6C8D0432D}" type="datetimeFigureOut">
              <a:rPr lang="en-US" smtClean="0"/>
              <a:pPr/>
              <a:t>7/9/2021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876F7B-EFC3-42D7-A589-99CE7131BAF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6F37B41-DAAD-4C7D-B51C-3BA6C8D0432D}" type="datetimeFigureOut">
              <a:rPr lang="en-US" smtClean="0"/>
              <a:pPr/>
              <a:t>7/9/2021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876F7B-EFC3-42D7-A589-99CE7131BAF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F37B41-DAAD-4C7D-B51C-3BA6C8D0432D}" type="datetimeFigureOut">
              <a:rPr lang="en-US" smtClean="0"/>
              <a:pPr/>
              <a:t>7/9/2021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876F7B-EFC3-42D7-A589-99CE7131BAF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6F37B41-DAAD-4C7D-B51C-3BA6C8D0432D}" type="datetimeFigureOut">
              <a:rPr lang="en-US" smtClean="0"/>
              <a:pPr/>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76F7B-EFC3-42D7-A589-99CE7131BAF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6F37B41-DAAD-4C7D-B51C-3BA6C8D0432D}" type="datetimeFigureOut">
              <a:rPr lang="en-US" smtClean="0"/>
              <a:pPr/>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28876F7B-EFC3-42D7-A589-99CE7131BAF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6F37B41-DAAD-4C7D-B51C-3BA6C8D0432D}" type="datetimeFigureOut">
              <a:rPr lang="en-US" smtClean="0"/>
              <a:pPr/>
              <a:t>7/9/2021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8876F7B-EFC3-42D7-A589-99CE7131BAF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153.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16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70.png"/><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16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71.png"/><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59.png"/></Relationships>
</file>

<file path=ppt/slides/_rels/slide16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image" Target="../media/image183.png"/><Relationship Id="rId4" Type="http://schemas.openxmlformats.org/officeDocument/2006/relationships/image" Target="../media/image182.png"/></Relationships>
</file>

<file path=ppt/slides/_rels/slide17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0.png"/></Relationships>
</file>

<file path=ppt/slides/_rels/slide17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hyperlink" Target="https://www.youtube.com/watch?v=gYPQ_3lq4dI" TargetMode="External"/><Relationship Id="rId2" Type="http://schemas.openxmlformats.org/officeDocument/2006/relationships/hyperlink" Target="https://www.youtube.com/watch?v=RWIk3_NT_jg" TargetMode="Externa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hyperlink" Target="https://www.youtube.com/watch?v=AoXhq5nAGVs" TargetMode="External"/><Relationship Id="rId2" Type="http://schemas.openxmlformats.org/officeDocument/2006/relationships/hyperlink" Target="https://www.youtube.com/watch?v=stM8dgcY1CA" TargetMode="External"/><Relationship Id="rId1" Type="http://schemas.openxmlformats.org/officeDocument/2006/relationships/slideLayout" Target="../slideLayouts/slideLayout2.xml"/><Relationship Id="rId4" Type="http://schemas.openxmlformats.org/officeDocument/2006/relationships/hyperlink" Target="https://www.youtube.com/watch?v=hleOUSrTCmY"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xml"/><Relationship Id="rId4" Type="http://schemas.openxmlformats.org/officeDocument/2006/relationships/image" Target="../media/image243.png"/></Relationships>
</file>

<file path=ppt/slides/_rels/slide226.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2.xml"/><Relationship Id="rId6" Type="http://schemas.openxmlformats.org/officeDocument/2006/relationships/image" Target="../media/image248.png"/><Relationship Id="rId5" Type="http://schemas.openxmlformats.org/officeDocument/2006/relationships/image" Target="../media/image244.png"/><Relationship Id="rId4" Type="http://schemas.openxmlformats.org/officeDocument/2006/relationships/image" Target="../media/image247.png"/></Relationships>
</file>

<file path=ppt/slides/_rels/slide228.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 Id="rId4" Type="http://schemas.openxmlformats.org/officeDocument/2006/relationships/image" Target="../media/image254.png"/></Relationships>
</file>

<file path=ppt/slides/_rels/slide232.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0.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7.xml"/><Relationship Id="rId4" Type="http://schemas.openxmlformats.org/officeDocument/2006/relationships/image" Target="../media/image271.png"/></Relationships>
</file>

<file path=ppt/slides/_rels/slide246.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7.xml"/><Relationship Id="rId4" Type="http://schemas.openxmlformats.org/officeDocument/2006/relationships/image" Target="../media/image276.png"/></Relationships>
</file>

<file path=ppt/slides/_rels/slide249.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7.xml"/><Relationship Id="rId4" Type="http://schemas.openxmlformats.org/officeDocument/2006/relationships/image" Target="../media/image285.png"/></Relationships>
</file>

<file path=ppt/slides/_rels/slide253.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7.xml"/><Relationship Id="rId4" Type="http://schemas.openxmlformats.org/officeDocument/2006/relationships/image" Target="../media/image299.png"/></Relationships>
</file>

<file path=ppt/slides/_rels/slide263.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7.xml"/><Relationship Id="rId4" Type="http://schemas.openxmlformats.org/officeDocument/2006/relationships/image" Target="../media/image305.png"/></Relationships>
</file>

<file path=ppt/slides/_rels/slide268.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306.png"/><Relationship Id="rId1" Type="http://schemas.openxmlformats.org/officeDocument/2006/relationships/slideLayout" Target="../slideLayouts/slideLayout7.xml"/><Relationship Id="rId4" Type="http://schemas.openxmlformats.org/officeDocument/2006/relationships/image" Target="../media/image244.png"/></Relationships>
</file>

<file path=ppt/slides/_rels/slide26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30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70.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5.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image" Target="../media/image342.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343.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image" Target="../media/image344.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3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347.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48.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352.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353.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354.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356.png"/><Relationship Id="rId1" Type="http://schemas.openxmlformats.org/officeDocument/2006/relationships/slideLayout" Target="../slideLayouts/slideLayout2.xml"/><Relationship Id="rId5" Type="http://schemas.openxmlformats.org/officeDocument/2006/relationships/image" Target="../media/image359.png"/><Relationship Id="rId4" Type="http://schemas.openxmlformats.org/officeDocument/2006/relationships/image" Target="../media/image358.png"/></Relationships>
</file>

<file path=ppt/slides/_rels/slide318.xml.rels><?xml version="1.0" encoding="UTF-8" standalone="yes"?>
<Relationships xmlns="http://schemas.openxmlformats.org/package/2006/relationships"><Relationship Id="rId3" Type="http://schemas.openxmlformats.org/officeDocument/2006/relationships/image" Target="../media/image360.png"/><Relationship Id="rId7" Type="http://schemas.openxmlformats.org/officeDocument/2006/relationships/image" Target="../media/image364.png"/><Relationship Id="rId2" Type="http://schemas.openxmlformats.org/officeDocument/2006/relationships/image" Target="../media/image359.png"/><Relationship Id="rId1" Type="http://schemas.openxmlformats.org/officeDocument/2006/relationships/slideLayout" Target="../slideLayouts/slideLayout2.xml"/><Relationship Id="rId6" Type="http://schemas.openxmlformats.org/officeDocument/2006/relationships/image" Target="../media/image363.png"/><Relationship Id="rId5" Type="http://schemas.openxmlformats.org/officeDocument/2006/relationships/image" Target="../media/image362.png"/><Relationship Id="rId4" Type="http://schemas.openxmlformats.org/officeDocument/2006/relationships/image" Target="../media/image361.png"/></Relationships>
</file>

<file path=ppt/slides/_rels/slide319.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image" Target="../media/image3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20.xml.rels><?xml version="1.0" encoding="UTF-8" standalone="yes"?>
<Relationships xmlns="http://schemas.openxmlformats.org/package/2006/relationships"><Relationship Id="rId2" Type="http://schemas.openxmlformats.org/officeDocument/2006/relationships/image" Target="../media/image367.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368.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69.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371.png"/><Relationship Id="rId1" Type="http://schemas.openxmlformats.org/officeDocument/2006/relationships/slideLayout" Target="../slideLayouts/slideLayout2.xml"/><Relationship Id="rId5" Type="http://schemas.openxmlformats.org/officeDocument/2006/relationships/image" Target="../media/image374.png"/><Relationship Id="rId4" Type="http://schemas.openxmlformats.org/officeDocument/2006/relationships/image" Target="../media/image373.png"/></Relationships>
</file>

<file path=ppt/slides/_rels/slide324.xml.rels><?xml version="1.0" encoding="UTF-8" standalone="yes"?>
<Relationships xmlns="http://schemas.openxmlformats.org/package/2006/relationships"><Relationship Id="rId2" Type="http://schemas.openxmlformats.org/officeDocument/2006/relationships/image" Target="../media/image375.pn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376.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image" Target="../media/image377.png"/><Relationship Id="rId1" Type="http://schemas.openxmlformats.org/officeDocument/2006/relationships/slideLayout" Target="../slideLayouts/slideLayout2.xml"/><Relationship Id="rId4" Type="http://schemas.openxmlformats.org/officeDocument/2006/relationships/image" Target="../media/image379.png"/></Relationships>
</file>

<file path=ppt/slides/_rels/slide329.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image" Target="../media/image381.pn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image" Target="../media/image383.pn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image" Target="../media/image385.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387.pn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388.pn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389.pn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390.pn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image" Target="../media/image392.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394.pn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39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image" Target="../media/image396.png"/><Relationship Id="rId1" Type="http://schemas.openxmlformats.org/officeDocument/2006/relationships/slideLayout" Target="../slideLayouts/slideLayout2.xml"/><Relationship Id="rId5" Type="http://schemas.openxmlformats.org/officeDocument/2006/relationships/image" Target="../media/image399.png"/><Relationship Id="rId4" Type="http://schemas.openxmlformats.org/officeDocument/2006/relationships/image" Target="../media/image398.png"/></Relationships>
</file>

<file path=ppt/slides/_rels/slide341.xml.rels><?xml version="1.0" encoding="UTF-8" standalone="yes"?>
<Relationships xmlns="http://schemas.openxmlformats.org/package/2006/relationships"><Relationship Id="rId3" Type="http://schemas.openxmlformats.org/officeDocument/2006/relationships/image" Target="../media/image401.jpeg"/><Relationship Id="rId2" Type="http://schemas.openxmlformats.org/officeDocument/2006/relationships/image" Target="../media/image400.jpe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402.pn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403.pn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image" Target="../media/image404.png"/><Relationship Id="rId1" Type="http://schemas.openxmlformats.org/officeDocument/2006/relationships/slideLayout" Target="../slideLayouts/slideLayout2.xml"/><Relationship Id="rId4" Type="http://schemas.openxmlformats.org/officeDocument/2006/relationships/image" Target="../media/image406.png"/></Relationships>
</file>

<file path=ppt/slides/_rels/slide345.xml.rels><?xml version="1.0" encoding="UTF-8" standalone="yes"?>
<Relationships xmlns="http://schemas.openxmlformats.org/package/2006/relationships"><Relationship Id="rId2" Type="http://schemas.openxmlformats.org/officeDocument/2006/relationships/image" Target="../media/image407.pn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408.pn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image" Target="../media/image409.pn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image" Target="../media/image411.png"/><Relationship Id="rId1" Type="http://schemas.openxmlformats.org/officeDocument/2006/relationships/slideLayout" Target="../slideLayouts/slideLayout2.xml"/><Relationship Id="rId4" Type="http://schemas.openxmlformats.org/officeDocument/2006/relationships/image" Target="../media/image413.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50.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image" Target="../media/image414.png"/><Relationship Id="rId1" Type="http://schemas.openxmlformats.org/officeDocument/2006/relationships/slideLayout" Target="../slideLayouts/slideLayout2.xml"/><Relationship Id="rId6" Type="http://schemas.openxmlformats.org/officeDocument/2006/relationships/image" Target="../media/image418.png"/><Relationship Id="rId5" Type="http://schemas.openxmlformats.org/officeDocument/2006/relationships/image" Target="../media/image417.png"/><Relationship Id="rId4" Type="http://schemas.openxmlformats.org/officeDocument/2006/relationships/image" Target="../media/image4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9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295400"/>
            <a:ext cx="8229600" cy="2209800"/>
          </a:xfrm>
        </p:spPr>
        <p:txBody>
          <a:bodyPr>
            <a:normAutofit fontScale="90000"/>
          </a:bodyPr>
          <a:lstStyle/>
          <a:p>
            <a:pPr algn="ctr" eaLnBrk="1" fontAlgn="auto" hangingPunct="1">
              <a:spcAft>
                <a:spcPts val="0"/>
              </a:spcAft>
              <a:defRPr/>
            </a:pPr>
            <a:r>
              <a:rPr lang="en-US" sz="5400" dirty="0" smtClean="0">
                <a:solidFill>
                  <a:srgbClr val="FF0000"/>
                </a:solidFill>
                <a:latin typeface="Times New Roman" pitchFamily="18" charset="0"/>
                <a:cs typeface="Times New Roman" pitchFamily="18" charset="0"/>
              </a:rPr>
              <a:t>ANALOG CIRCUITS</a:t>
            </a:r>
            <a:br>
              <a:rPr lang="en-US" sz="5400" dirty="0" smtClean="0">
                <a:solidFill>
                  <a:srgbClr val="FF0000"/>
                </a:solidFill>
                <a:latin typeface="Times New Roman" pitchFamily="18" charset="0"/>
                <a:cs typeface="Times New Roman" pitchFamily="18" charset="0"/>
              </a:rPr>
            </a:br>
            <a:r>
              <a:rPr lang="en-US" sz="5400" dirty="0" smtClean="0">
                <a:solidFill>
                  <a:srgbClr val="FF0000"/>
                </a:solidFill>
                <a:latin typeface="Times New Roman" pitchFamily="18" charset="0"/>
                <a:cs typeface="Times New Roman" pitchFamily="18" charset="0"/>
              </a:rPr>
              <a:t> (4ECU2)</a:t>
            </a:r>
            <a:r>
              <a:rPr lang="en-US" sz="4000" dirty="0" smtClean="0">
                <a:solidFill>
                  <a:srgbClr val="FF0000"/>
                </a:solidFill>
                <a:latin typeface="Times New Roman" pitchFamily="18" charset="0"/>
                <a:cs typeface="Times New Roman" pitchFamily="18" charset="0"/>
              </a:rPr>
              <a:t/>
            </a:r>
            <a:br>
              <a:rPr lang="en-US" sz="4000" dirty="0" smtClean="0">
                <a:solidFill>
                  <a:srgbClr val="FF0000"/>
                </a:solidFill>
                <a:latin typeface="Times New Roman" pitchFamily="18" charset="0"/>
                <a:cs typeface="Times New Roman" pitchFamily="18" charset="0"/>
              </a:rPr>
            </a:br>
            <a:r>
              <a:rPr lang="en-US" sz="4000" dirty="0" smtClean="0">
                <a:solidFill>
                  <a:srgbClr val="FF0000"/>
                </a:solidFill>
                <a:latin typeface="Times New Roman" pitchFamily="18" charset="0"/>
                <a:cs typeface="Times New Roman" pitchFamily="18" charset="0"/>
              </a:rPr>
              <a:t>IV-Semester (ECE)</a:t>
            </a:r>
            <a:endParaRPr lang="en-GB"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pPr>
              <a:defRPr/>
            </a:pPr>
            <a:fld id="{3F27BF81-2FC7-4D9A-A6C8-050F2A0042A4}" type="slidenum">
              <a:rPr lang="en-GB"/>
              <a:pPr>
                <a:defRPr/>
              </a:pPr>
              <a:t>1</a:t>
            </a:fld>
            <a:endParaRPr lang="en-GB" dirty="0"/>
          </a:p>
        </p:txBody>
      </p:sp>
      <p:sp>
        <p:nvSpPr>
          <p:cNvPr id="2" name="TextBox 1"/>
          <p:cNvSpPr txBox="1"/>
          <p:nvPr/>
        </p:nvSpPr>
        <p:spPr>
          <a:xfrm>
            <a:off x="0" y="3886200"/>
            <a:ext cx="8839200" cy="1354138"/>
          </a:xfrm>
          <a:prstGeom prst="rect">
            <a:avLst/>
          </a:prstGeom>
          <a:noFill/>
        </p:spPr>
        <p:txBody>
          <a:bodyPr>
            <a:spAutoFit/>
          </a:bodyPr>
          <a:lstStyle/>
          <a:p>
            <a:pPr algn="ctr" fontAlgn="auto">
              <a:spcBef>
                <a:spcPts val="0"/>
              </a:spcBef>
              <a:spcAft>
                <a:spcPts val="0"/>
              </a:spcAft>
              <a:defRPr/>
            </a:pPr>
            <a:r>
              <a:rPr lang="en-US" sz="2400" dirty="0">
                <a:latin typeface="Times New Roman" pitchFamily="18" charset="0"/>
                <a:cs typeface="Times New Roman" pitchFamily="18" charset="0"/>
              </a:rPr>
              <a:t>Dr. Vinita </a:t>
            </a:r>
            <a:r>
              <a:rPr lang="en-US" sz="2400" dirty="0" err="1">
                <a:latin typeface="Times New Roman" pitchFamily="18" charset="0"/>
                <a:cs typeface="Times New Roman" pitchFamily="18" charset="0"/>
              </a:rPr>
              <a:t>Mathur</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Asso</a:t>
            </a:r>
            <a:r>
              <a:rPr lang="en-US" sz="2400" dirty="0">
                <a:latin typeface="Times New Roman" pitchFamily="18" charset="0"/>
                <a:cs typeface="Times New Roman" pitchFamily="18" charset="0"/>
              </a:rPr>
              <a:t>. Prof</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ctr" fontAlgn="auto">
              <a:spcBef>
                <a:spcPts val="0"/>
              </a:spcBef>
              <a:spcAft>
                <a:spcPts val="0"/>
              </a:spcAft>
              <a:defRPr/>
            </a:pPr>
            <a:r>
              <a:rPr lang="en-US" sz="2000" dirty="0">
                <a:latin typeface="Times New Roman" pitchFamily="18" charset="0"/>
                <a:cs typeface="Times New Roman" pitchFamily="18" charset="0"/>
              </a:rPr>
              <a:t>Electronics and Communication </a:t>
            </a:r>
            <a:r>
              <a:rPr lang="en-US" sz="2000" dirty="0" err="1">
                <a:latin typeface="Times New Roman" pitchFamily="18" charset="0"/>
                <a:cs typeface="Times New Roman" pitchFamily="18" charset="0"/>
              </a:rPr>
              <a:t>Engg</a:t>
            </a:r>
            <a:r>
              <a:rPr lang="en-US" sz="2000" dirty="0">
                <a:latin typeface="Times New Roman" pitchFamily="18" charset="0"/>
                <a:cs typeface="Times New Roman" pitchFamily="18" charset="0"/>
              </a:rPr>
              <a:t>.</a:t>
            </a:r>
          </a:p>
          <a:p>
            <a:pPr algn="ctr" fontAlgn="auto">
              <a:spcBef>
                <a:spcPts val="0"/>
              </a:spcBef>
              <a:spcAft>
                <a:spcPts val="0"/>
              </a:spcAft>
              <a:defRPr/>
            </a:pPr>
            <a:r>
              <a:rPr lang="en-US" sz="2000" dirty="0">
                <a:latin typeface="Times New Roman" pitchFamily="18" charset="0"/>
                <a:cs typeface="Times New Roman" pitchFamily="18" charset="0"/>
              </a:rPr>
              <a:t>JECRC. </a:t>
            </a:r>
            <a:r>
              <a:rPr lang="en-US" sz="2000" dirty="0" err="1">
                <a:latin typeface="Times New Roman" pitchFamily="18" charset="0"/>
                <a:cs typeface="Times New Roman" pitchFamily="18" charset="0"/>
              </a:rPr>
              <a:t>Jaipur</a:t>
            </a:r>
            <a:r>
              <a:rPr lang="en-US" sz="2000" dirty="0">
                <a:latin typeface="Times New Roman" pitchFamily="18" charset="0"/>
                <a:cs typeface="Times New Roman" pitchFamily="18" charset="0"/>
              </a:rPr>
              <a:t> (Raj), India</a:t>
            </a:r>
          </a:p>
          <a:p>
            <a:pPr algn="ctr" fontAlgn="auto">
              <a:spcBef>
                <a:spcPts val="0"/>
              </a:spcBef>
              <a:spcAft>
                <a:spcPts val="0"/>
              </a:spcAft>
              <a:defRPr/>
            </a:pPr>
            <a:r>
              <a:rPr lang="en-GB" dirty="0">
                <a:latin typeface="+mn-lt"/>
                <a:cs typeface="+mn-cs"/>
              </a:rPr>
              <a:t>Email:- </a:t>
            </a:r>
            <a:r>
              <a:rPr lang="en-US" dirty="0" smtClean="0">
                <a:latin typeface="+mn-lt"/>
                <a:cs typeface="+mn-cs"/>
              </a:rPr>
              <a:t>vinitamathur.ece@jecrc.ac.in</a:t>
            </a:r>
            <a:endParaRPr lang="en-GB" dirty="0">
              <a:solidFill>
                <a:schemeClr val="accent1">
                  <a:lumMod val="75000"/>
                </a:schemeClr>
              </a:solidFill>
              <a:latin typeface="+mn-lt"/>
              <a:cs typeface="+mn-cs"/>
            </a:endParaRPr>
          </a:p>
        </p:txBody>
      </p:sp>
      <p:sp>
        <p:nvSpPr>
          <p:cNvPr id="4" name="Rectangle 3"/>
          <p:cNvSpPr/>
          <p:nvPr/>
        </p:nvSpPr>
        <p:spPr>
          <a:xfrm>
            <a:off x="0" y="0"/>
            <a:ext cx="9144000" cy="1168400"/>
          </a:xfrm>
          <a:prstGeom prst="rect">
            <a:avLst/>
          </a:prstGeom>
          <a:blipFill>
            <a:blip r:embed="rId3" cstate="print"/>
            <a:tile tx="0" ty="0" sx="100000" sy="100000" flip="none" algn="tl"/>
          </a:bli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5689600"/>
            <a:ext cx="9144000" cy="1168400"/>
          </a:xfrm>
          <a:prstGeom prst="rect">
            <a:avLst/>
          </a:prstGeom>
          <a:blipFill>
            <a:blip r:embed="rId3" cstate="print"/>
            <a:tile tx="0" ty="0" sx="100000" sy="100000" flip="none" algn="tl"/>
          </a:bli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4343" name="Picture 2" descr="C:\Users\admin\Desktop\JECRC.jpg"/>
          <p:cNvPicPr>
            <a:picLocks noChangeAspect="1" noChangeArrowheads="1"/>
          </p:cNvPicPr>
          <p:nvPr/>
        </p:nvPicPr>
        <p:blipFill>
          <a:blip r:embed="rId4"/>
          <a:srcRect/>
          <a:stretch>
            <a:fillRect/>
          </a:stretch>
        </p:blipFill>
        <p:spPr bwMode="auto">
          <a:xfrm>
            <a:off x="3733800" y="0"/>
            <a:ext cx="1752600"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a:bodyPr>
          <a:lstStyle/>
          <a:p>
            <a:pPr algn="ctr"/>
            <a:r>
              <a:rPr lang="en-US" sz="4400" b="1" dirty="0" smtClean="0">
                <a:latin typeface="Times New Roman" pitchFamily="18" charset="0"/>
                <a:cs typeface="Times New Roman" pitchFamily="18" charset="0"/>
              </a:rPr>
              <a:t>Diode Circuits</a:t>
            </a:r>
            <a:endParaRPr lang="en-US" sz="4400" b="1"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srcRect/>
          <a:stretch>
            <a:fillRect/>
          </a:stretch>
        </p:blipFill>
        <p:spPr bwMode="auto">
          <a:xfrm>
            <a:off x="5562600" y="3505200"/>
            <a:ext cx="3581400" cy="29718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7010400" y="1524000"/>
            <a:ext cx="1914525" cy="657225"/>
          </a:xfrm>
          <a:prstGeom prst="rect">
            <a:avLst/>
          </a:prstGeom>
          <a:noFill/>
          <a:ln w="9525">
            <a:noFill/>
            <a:miter lim="800000"/>
            <a:headEnd/>
            <a:tailEnd/>
          </a:ln>
          <a:effectLst/>
        </p:spPr>
      </p:pic>
      <p:sp>
        <p:nvSpPr>
          <p:cNvPr id="8" name="Content Placeholder 7"/>
          <p:cNvSpPr>
            <a:spLocks noGrp="1"/>
          </p:cNvSpPr>
          <p:nvPr>
            <p:ph idx="1"/>
          </p:nvPr>
        </p:nvSpPr>
        <p:spPr>
          <a:xfrm>
            <a:off x="152400" y="1143000"/>
            <a:ext cx="6781800" cy="5181600"/>
          </a:xfrm>
        </p:spPr>
        <p:txBody>
          <a:bodyPr>
            <a:normAutofit fontScale="47500" lnSpcReduction="20000"/>
          </a:bodyPr>
          <a:lstStyle/>
          <a:p>
            <a:pPr algn="just">
              <a:lnSpc>
                <a:spcPct val="170000"/>
              </a:lnSpc>
            </a:pPr>
            <a:r>
              <a:rPr lang="en-US" sz="3400" dirty="0" smtClean="0">
                <a:latin typeface="Times New Roman" pitchFamily="18" charset="0"/>
                <a:cs typeface="Times New Roman" pitchFamily="18" charset="0"/>
              </a:rPr>
              <a:t>An electronic component made of semiconductor material that allows conduction of current in only one direction is termed as a </a:t>
            </a:r>
            <a:r>
              <a:rPr lang="en-US" sz="3400" dirty="0" smtClean="0">
                <a:solidFill>
                  <a:srgbClr val="FF0000"/>
                </a:solidFill>
                <a:latin typeface="Times New Roman" pitchFamily="18" charset="0"/>
                <a:cs typeface="Times New Roman" pitchFamily="18" charset="0"/>
              </a:rPr>
              <a:t>Diode</a:t>
            </a:r>
            <a:r>
              <a:rPr lang="en-US" sz="3400" dirty="0" smtClean="0">
                <a:latin typeface="Times New Roman" pitchFamily="18" charset="0"/>
                <a:cs typeface="Times New Roman" pitchFamily="18" charset="0"/>
              </a:rPr>
              <a:t>. It is a two-terminal device normally formed by fusing p and n-type semiconductor materials each having majority and minority carriers.</a:t>
            </a:r>
          </a:p>
          <a:p>
            <a:pPr algn="just">
              <a:lnSpc>
                <a:spcPct val="170000"/>
              </a:lnSpc>
            </a:pPr>
            <a:r>
              <a:rPr lang="en-US" sz="3400" dirty="0" smtClean="0">
                <a:latin typeface="Times New Roman" pitchFamily="18" charset="0"/>
                <a:cs typeface="Times New Roman" pitchFamily="18" charset="0"/>
              </a:rPr>
              <a:t>The vertical line in the diode </a:t>
            </a:r>
            <a:r>
              <a:rPr lang="en-US" sz="3400" dirty="0" smtClean="0">
                <a:solidFill>
                  <a:srgbClr val="FF0000"/>
                </a:solidFill>
                <a:latin typeface="Times New Roman" pitchFamily="18" charset="0"/>
                <a:cs typeface="Times New Roman" pitchFamily="18" charset="0"/>
              </a:rPr>
              <a:t>symbol</a:t>
            </a:r>
            <a:r>
              <a:rPr lang="en-US" sz="3400" dirty="0" smtClean="0">
                <a:latin typeface="Times New Roman" pitchFamily="18" charset="0"/>
                <a:cs typeface="Times New Roman" pitchFamily="18" charset="0"/>
              </a:rPr>
              <a:t> represents the cathode (n-side) and the opposite end represents the anode (p-side).</a:t>
            </a:r>
          </a:p>
          <a:p>
            <a:pPr algn="just" fontAlgn="base">
              <a:lnSpc>
                <a:spcPct val="170000"/>
              </a:lnSpc>
              <a:buNone/>
            </a:pPr>
            <a:r>
              <a:rPr lang="en-US" sz="3400" dirty="0" smtClean="0">
                <a:latin typeface="Times New Roman" pitchFamily="18" charset="0"/>
                <a:cs typeface="Times New Roman" pitchFamily="18" charset="0"/>
              </a:rPr>
              <a:t>The diodes are </a:t>
            </a:r>
            <a:r>
              <a:rPr lang="en-US" sz="3400" dirty="0" smtClean="0">
                <a:solidFill>
                  <a:srgbClr val="FF0000"/>
                </a:solidFill>
                <a:latin typeface="Times New Roman" pitchFamily="18" charset="0"/>
                <a:cs typeface="Times New Roman" pitchFamily="18" charset="0"/>
              </a:rPr>
              <a:t>used</a:t>
            </a:r>
            <a:r>
              <a:rPr lang="en-US" sz="3400" dirty="0" smtClean="0">
                <a:latin typeface="Times New Roman" pitchFamily="18" charset="0"/>
                <a:cs typeface="Times New Roman" pitchFamily="18" charset="0"/>
              </a:rPr>
              <a:t> for various purposes such as:</a:t>
            </a:r>
          </a:p>
          <a:p>
            <a:pPr algn="just" fontAlgn="base">
              <a:lnSpc>
                <a:spcPct val="170000"/>
              </a:lnSpc>
            </a:pPr>
            <a:r>
              <a:rPr lang="en-US" sz="3400" dirty="0" smtClean="0">
                <a:latin typeface="Times New Roman" pitchFamily="18" charset="0"/>
                <a:cs typeface="Times New Roman" pitchFamily="18" charset="0"/>
              </a:rPr>
              <a:t>Rectifier</a:t>
            </a:r>
          </a:p>
          <a:p>
            <a:pPr algn="just" fontAlgn="base">
              <a:lnSpc>
                <a:spcPct val="170000"/>
              </a:lnSpc>
            </a:pPr>
            <a:r>
              <a:rPr lang="en-US" sz="3400" dirty="0" smtClean="0">
                <a:latin typeface="Times New Roman" pitchFamily="18" charset="0"/>
                <a:cs typeface="Times New Roman" pitchFamily="18" charset="0"/>
              </a:rPr>
              <a:t>Voltage Regulator</a:t>
            </a:r>
          </a:p>
          <a:p>
            <a:pPr algn="just" fontAlgn="base">
              <a:lnSpc>
                <a:spcPct val="170000"/>
              </a:lnSpc>
            </a:pPr>
            <a:r>
              <a:rPr lang="en-US" sz="3400" dirty="0" smtClean="0">
                <a:latin typeface="Times New Roman" pitchFamily="18" charset="0"/>
                <a:cs typeface="Times New Roman" pitchFamily="18" charset="0"/>
              </a:rPr>
              <a:t>Switches</a:t>
            </a:r>
          </a:p>
          <a:p>
            <a:pPr algn="just" fontAlgn="base">
              <a:lnSpc>
                <a:spcPct val="170000"/>
              </a:lnSpc>
            </a:pPr>
            <a:r>
              <a:rPr lang="en-US" sz="3400" dirty="0" smtClean="0">
                <a:latin typeface="Times New Roman" pitchFamily="18" charset="0"/>
                <a:cs typeface="Times New Roman" pitchFamily="18" charset="0"/>
              </a:rPr>
              <a:t>Oscillators</a:t>
            </a:r>
          </a:p>
          <a:p>
            <a:pPr algn="just" fontAlgn="base">
              <a:lnSpc>
                <a:spcPct val="170000"/>
              </a:lnSpc>
            </a:pPr>
            <a:r>
              <a:rPr lang="en-US" sz="3400" dirty="0" smtClean="0">
                <a:latin typeface="Times New Roman" pitchFamily="18" charset="0"/>
                <a:cs typeface="Times New Roman" pitchFamily="18" charset="0"/>
              </a:rPr>
              <a:t>Signal limiters, modulators and demodulators.</a:t>
            </a:r>
          </a:p>
          <a:p>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686800" cy="5410200"/>
          </a:xfrm>
        </p:spPr>
        <p:txBody>
          <a:bodyPr>
            <a:normAutofit fontScale="77500" lnSpcReduction="20000"/>
          </a:bodyPr>
          <a:lstStyle/>
          <a:p>
            <a:pPr algn="just"/>
            <a:r>
              <a:rPr lang="en-US" dirty="0" smtClean="0">
                <a:latin typeface="Times New Roman" pitchFamily="18" charset="0"/>
                <a:cs typeface="Times New Roman" pitchFamily="18" charset="0"/>
              </a:rPr>
              <a:t> BJT is </a:t>
            </a:r>
            <a:r>
              <a:rPr lang="en-US" b="1" dirty="0" smtClean="0">
                <a:latin typeface="Times New Roman" pitchFamily="18" charset="0"/>
                <a:cs typeface="Times New Roman" pitchFamily="18" charset="0"/>
              </a:rPr>
              <a:t>more sensitive to the temperature</a:t>
            </a:r>
            <a:r>
              <a:rPr lang="en-US" dirty="0" smtClean="0">
                <a:latin typeface="Times New Roman" pitchFamily="18" charset="0"/>
                <a:cs typeface="Times New Roman" pitchFamily="18" charset="0"/>
              </a:rPr>
              <a:t> or thermally unstable.</a:t>
            </a:r>
          </a:p>
          <a:p>
            <a:pPr algn="just">
              <a:buNone/>
            </a:pP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 BJT has </a:t>
            </a:r>
            <a:r>
              <a:rPr lang="en-US" b="1" dirty="0" smtClean="0">
                <a:latin typeface="Times New Roman" pitchFamily="18" charset="0"/>
                <a:cs typeface="Times New Roman" pitchFamily="18" charset="0"/>
              </a:rPr>
              <a:t>greater gain-bandwidth</a:t>
            </a:r>
            <a:r>
              <a:rPr lang="en-US" dirty="0" smtClean="0">
                <a:latin typeface="Times New Roman" pitchFamily="18" charset="0"/>
                <a:cs typeface="Times New Roman" pitchFamily="18" charset="0"/>
              </a:rPr>
              <a:t> product. And therefore it is more preferred in high-frequency amplification over FET.</a:t>
            </a:r>
          </a:p>
          <a:p>
            <a:pPr algn="just">
              <a:buNone/>
            </a:pP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 BJT has </a:t>
            </a:r>
            <a:r>
              <a:rPr lang="en-US" b="1" dirty="0" smtClean="0">
                <a:latin typeface="Times New Roman" pitchFamily="18" charset="0"/>
                <a:cs typeface="Times New Roman" pitchFamily="18" charset="0"/>
              </a:rPr>
              <a:t>better switching action</a:t>
            </a:r>
            <a:r>
              <a:rPr lang="en-US" dirty="0" smtClean="0">
                <a:latin typeface="Times New Roman" pitchFamily="18" charset="0"/>
                <a:cs typeface="Times New Roman" pitchFamily="18" charset="0"/>
              </a:rPr>
              <a:t> in digital circuits.</a:t>
            </a:r>
          </a:p>
          <a:p>
            <a:pPr algn="just">
              <a:buNone/>
            </a:pP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The emitter is </a:t>
            </a:r>
            <a:r>
              <a:rPr lang="en-US" b="1" dirty="0" smtClean="0">
                <a:latin typeface="Times New Roman" pitchFamily="18" charset="0"/>
                <a:cs typeface="Times New Roman" pitchFamily="18" charset="0"/>
              </a:rPr>
              <a:t>heavily doped</a:t>
            </a:r>
            <a:r>
              <a:rPr lang="en-US" dirty="0" smtClean="0">
                <a:latin typeface="Times New Roman" pitchFamily="18" charset="0"/>
                <a:cs typeface="Times New Roman" pitchFamily="18" charset="0"/>
              </a:rPr>
              <a:t> so that it can emit or supply a large number of carriers.</a:t>
            </a:r>
          </a:p>
          <a:p>
            <a:pPr algn="just">
              <a:buNone/>
            </a:pP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 The base region is</a:t>
            </a:r>
            <a:r>
              <a:rPr lang="en-US" b="1" dirty="0" smtClean="0">
                <a:latin typeface="Times New Roman" pitchFamily="18" charset="0"/>
                <a:cs typeface="Times New Roman" pitchFamily="18" charset="0"/>
              </a:rPr>
              <a:t> lightly doped</a:t>
            </a:r>
            <a:r>
              <a:rPr lang="en-US" dirty="0" smtClean="0">
                <a:latin typeface="Times New Roman" pitchFamily="18" charset="0"/>
                <a:cs typeface="Times New Roman" pitchFamily="18" charset="0"/>
              </a:rPr>
              <a:t> to improve </a:t>
            </a:r>
            <a:r>
              <a:rPr lang="en-US" b="1" dirty="0" smtClean="0">
                <a:latin typeface="Times New Roman" pitchFamily="18" charset="0"/>
                <a:cs typeface="Times New Roman" pitchFamily="18" charset="0"/>
              </a:rPr>
              <a:t>emitter injunction efficiency</a:t>
            </a:r>
            <a:r>
              <a:rPr lang="en-US" dirty="0" smtClean="0">
                <a:latin typeface="Times New Roman" pitchFamily="18" charset="0"/>
                <a:cs typeface="Times New Roman" pitchFamily="18" charset="0"/>
              </a:rPr>
              <a:t> (Thus less number of recombination take place).</a:t>
            </a:r>
          </a:p>
          <a:p>
            <a:pPr algn="just">
              <a:buNone/>
            </a:pP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If Collector is lightly doped, its </a:t>
            </a:r>
            <a:r>
              <a:rPr lang="en-US" b="1" dirty="0" smtClean="0">
                <a:latin typeface="Times New Roman" pitchFamily="18" charset="0"/>
                <a:cs typeface="Times New Roman" pitchFamily="18" charset="0"/>
              </a:rPr>
              <a:t>conductivity becomes smaller</a:t>
            </a:r>
            <a:r>
              <a:rPr lang="en-US" dirty="0" smtClean="0">
                <a:latin typeface="Times New Roman" pitchFamily="18" charset="0"/>
                <a:cs typeface="Times New Roman" pitchFamily="18" charset="0"/>
              </a:rPr>
              <a:t> and Collector region will not be able to pass higher current which is undesired.</a:t>
            </a:r>
          </a:p>
          <a:p>
            <a:pPr algn="just">
              <a:buNone/>
            </a:pP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 If Collector is heavily doped, the </a:t>
            </a:r>
            <a:r>
              <a:rPr lang="en-US" b="1" dirty="0" smtClean="0">
                <a:latin typeface="Times New Roman" pitchFamily="18" charset="0"/>
                <a:cs typeface="Times New Roman" pitchFamily="18" charset="0"/>
              </a:rPr>
              <a:t>breakdown voltage of Collector junction</a:t>
            </a:r>
            <a:r>
              <a:rPr lang="en-US" dirty="0" smtClean="0">
                <a:latin typeface="Times New Roman" pitchFamily="18" charset="0"/>
                <a:cs typeface="Times New Roman" pitchFamily="18" charset="0"/>
              </a:rPr>
              <a:t> becomes smaller which is also undesired.</a:t>
            </a:r>
          </a:p>
          <a:p>
            <a:pPr algn="just"/>
            <a:endParaRPr lang="en-US" dirty="0" smtClean="0">
              <a:latin typeface="Times New Roman" pitchFamily="18" charset="0"/>
              <a:cs typeface="Times New Roman" pitchFamily="18" charset="0"/>
            </a:endParaRPr>
          </a:p>
          <a:p>
            <a:pPr algn="just">
              <a:buNone/>
            </a:pPr>
            <a:endParaRPr lang="en-US" dirty="0" smtClean="0"/>
          </a:p>
          <a:p>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257800"/>
          </a:xfrm>
        </p:spPr>
        <p:txBody>
          <a:bodyPr/>
          <a:lstStyle/>
          <a:p>
            <a:r>
              <a:rPr lang="en-US" dirty="0" smtClean="0"/>
              <a:t>Uses of a transistor</a:t>
            </a:r>
          </a:p>
          <a:p>
            <a:pPr>
              <a:buNone/>
            </a:pPr>
            <a:endParaRPr lang="en-US" dirty="0" smtClean="0"/>
          </a:p>
          <a:p>
            <a:pPr algn="just"/>
            <a:r>
              <a:rPr lang="en-US" dirty="0" smtClean="0"/>
              <a:t>A transistor acts as </a:t>
            </a:r>
            <a:r>
              <a:rPr lang="en-US" b="1" dirty="0" smtClean="0"/>
              <a:t>an Amplifier</a:t>
            </a:r>
            <a:r>
              <a:rPr lang="en-US" dirty="0" smtClean="0"/>
              <a:t>, where the signal strength has to be increased.</a:t>
            </a:r>
          </a:p>
          <a:p>
            <a:pPr algn="just"/>
            <a:r>
              <a:rPr lang="en-US" dirty="0" smtClean="0"/>
              <a:t>A transistor also acts as a </a:t>
            </a:r>
            <a:r>
              <a:rPr lang="en-US" b="1" dirty="0" smtClean="0"/>
              <a:t>switch</a:t>
            </a:r>
            <a:r>
              <a:rPr lang="en-US" dirty="0" smtClean="0"/>
              <a:t> to choose between available options.</a:t>
            </a:r>
          </a:p>
          <a:p>
            <a:pPr algn="just"/>
            <a:r>
              <a:rPr lang="en-US" dirty="0" smtClean="0"/>
              <a:t>It also </a:t>
            </a:r>
            <a:r>
              <a:rPr lang="en-US" b="1" dirty="0" smtClean="0"/>
              <a:t>regulates</a:t>
            </a:r>
            <a:r>
              <a:rPr lang="en-US" dirty="0" smtClean="0"/>
              <a:t> the incoming </a:t>
            </a:r>
            <a:r>
              <a:rPr lang="en-US" b="1" dirty="0" smtClean="0"/>
              <a:t>current and voltage</a:t>
            </a:r>
            <a:r>
              <a:rPr lang="en-US" dirty="0" smtClean="0"/>
              <a:t> of the signals.</a:t>
            </a:r>
          </a:p>
          <a:p>
            <a:pPr algn="just">
              <a:buNone/>
            </a:pPr>
            <a:endParaRPr lang="en-US" dirty="0" smtClean="0"/>
          </a:p>
          <a:p>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86800" cy="1143000"/>
          </a:xfrm>
        </p:spPr>
        <p:txBody>
          <a:bodyPr>
            <a:normAutofit/>
          </a:bodyPr>
          <a:lstStyle/>
          <a:p>
            <a:pPr algn="ctr"/>
            <a:r>
              <a:rPr lang="en-US" sz="3600" b="1" dirty="0" smtClean="0">
                <a:latin typeface="Times New Roman" pitchFamily="18" charset="0"/>
                <a:cs typeface="Times New Roman" pitchFamily="18" charset="0"/>
              </a:rPr>
              <a:t>The 3 terminals of the transistor are explained briefly:</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935480"/>
            <a:ext cx="8534400" cy="4389120"/>
          </a:xfrm>
        </p:spPr>
        <p:txBody>
          <a:bodyPr/>
          <a:lstStyle/>
          <a:p>
            <a:pPr algn="just">
              <a:lnSpc>
                <a:spcPct val="150000"/>
              </a:lnSpc>
              <a:buNone/>
            </a:pPr>
            <a:r>
              <a:rPr lang="en-US" dirty="0" smtClean="0"/>
              <a:t>   </a:t>
            </a: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i</a:t>
            </a:r>
            <a:r>
              <a:rPr lang="en-US" dirty="0" smtClean="0">
                <a:latin typeface="Times New Roman" pitchFamily="18" charset="0"/>
                <a:cs typeface="Times New Roman" pitchFamily="18" charset="0"/>
              </a:rPr>
              <a:t>) </a:t>
            </a:r>
            <a:r>
              <a:rPr lang="en-US" dirty="0" smtClean="0">
                <a:solidFill>
                  <a:srgbClr val="FF0000"/>
                </a:solidFill>
                <a:latin typeface="Times New Roman" pitchFamily="18" charset="0"/>
                <a:cs typeface="Times New Roman" pitchFamily="18" charset="0"/>
              </a:rPr>
              <a:t>Emitter</a:t>
            </a:r>
            <a:r>
              <a:rPr lang="en-US" dirty="0" smtClean="0">
                <a:latin typeface="Times New Roman" pitchFamily="18" charset="0"/>
                <a:cs typeface="Times New Roman" pitchFamily="18" charset="0"/>
              </a:rPr>
              <a:t>: It is a heavily doped terminal through which electrons enter.  It is always forward biased w.r.t. base so that it can supply a large number of majority carriers. As shown in the figure above, the emitter of PNP transistor (right side figure) is forward biased and supplies hole charges to its junction with the base while the emitter of NPN transistor (left side figure) supplies electron charges to its junction.</a:t>
            </a:r>
            <a:endParaRPr lang="en-US" dirty="0">
              <a:latin typeface="Times New Roman" pitchFamily="18" charset="0"/>
              <a:cs typeface="Times New Roman" pitchFamily="18"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991600" cy="6629400"/>
          </a:xfrm>
        </p:spPr>
        <p:txBody>
          <a:bodyPr>
            <a:noAutofit/>
          </a:bodyPr>
          <a:lstStyle/>
          <a:p>
            <a:pPr algn="just">
              <a:lnSpc>
                <a:spcPct val="170000"/>
              </a:lnSpc>
              <a:buNone/>
            </a:pPr>
            <a:r>
              <a:rPr lang="en-US" sz="2200" dirty="0" smtClean="0">
                <a:latin typeface="Times New Roman" pitchFamily="18" charset="0"/>
                <a:cs typeface="Times New Roman" pitchFamily="18" charset="0"/>
              </a:rPr>
              <a:t>(ii) </a:t>
            </a:r>
            <a:r>
              <a:rPr lang="en-US" sz="2200" b="1" dirty="0" smtClean="0">
                <a:solidFill>
                  <a:srgbClr val="FF0000"/>
                </a:solidFill>
                <a:latin typeface="Times New Roman" pitchFamily="18" charset="0"/>
                <a:cs typeface="Times New Roman" pitchFamily="18" charset="0"/>
              </a:rPr>
              <a:t>Base</a:t>
            </a:r>
            <a:r>
              <a:rPr lang="en-US" sz="2200" dirty="0" smtClean="0">
                <a:latin typeface="Times New Roman" pitchFamily="18" charset="0"/>
                <a:cs typeface="Times New Roman" pitchFamily="18" charset="0"/>
              </a:rPr>
              <a:t>: It is lightly doped terminal through which electrons pass from the emitter to collector. The base-emitter junction is forward biased and allows low resistance to the emitter circuit while the base-collector junction is reverse biased and provides high resistance in the collector circuit. The Depletion layer is formed in the base junction of the transistor.</a:t>
            </a:r>
          </a:p>
          <a:p>
            <a:pPr algn="just">
              <a:lnSpc>
                <a:spcPct val="170000"/>
              </a:lnSpc>
              <a:buNone/>
            </a:pPr>
            <a:r>
              <a:rPr lang="en-US" sz="2200" dirty="0" smtClean="0">
                <a:latin typeface="Times New Roman" pitchFamily="18" charset="0"/>
                <a:cs typeface="Times New Roman" pitchFamily="18" charset="0"/>
              </a:rPr>
              <a:t>  (iii) </a:t>
            </a:r>
            <a:r>
              <a:rPr lang="en-US" sz="2200" b="1" dirty="0" smtClean="0">
                <a:solidFill>
                  <a:srgbClr val="FF0000"/>
                </a:solidFill>
                <a:latin typeface="Times New Roman" pitchFamily="18" charset="0"/>
                <a:cs typeface="Times New Roman" pitchFamily="18" charset="0"/>
              </a:rPr>
              <a:t>Collector</a:t>
            </a:r>
            <a:r>
              <a:rPr lang="en-US" sz="2200" dirty="0" smtClean="0">
                <a:latin typeface="Times New Roman" pitchFamily="18" charset="0"/>
                <a:cs typeface="Times New Roman" pitchFamily="18" charset="0"/>
              </a:rPr>
              <a:t>: It is a moderately doped terminal which basically collects electron. The collector is always reverse biased and its function is to remove charges from its junction with the base. As shown in the figure above, the collector of the PNP transistor is reverse biased and receives hole charges that flow in the outer circuit while the collector of NPN transistor receives electron charges.</a:t>
            </a:r>
            <a:endParaRPr lang="en-US" sz="220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Autofit/>
          </a:bodyPr>
          <a:lstStyle/>
          <a:p>
            <a:pPr algn="ctr"/>
            <a:r>
              <a:rPr lang="en-US" sz="3600" b="1" dirty="0" smtClean="0">
                <a:latin typeface="Times New Roman" pitchFamily="18" charset="0"/>
                <a:cs typeface="Times New Roman" pitchFamily="18" charset="0"/>
              </a:rPr>
              <a:t>Transistor Biasing</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95400"/>
            <a:ext cx="8610600" cy="5029200"/>
          </a:xfrm>
        </p:spPr>
        <p:txBody>
          <a:bodyPr>
            <a:normAutofit fontScale="92500"/>
          </a:bodyPr>
          <a:lstStyle/>
          <a:p>
            <a:pPr algn="just">
              <a:lnSpc>
                <a:spcPct val="150000"/>
              </a:lnSpc>
            </a:pPr>
            <a:r>
              <a:rPr lang="en-US" dirty="0" smtClean="0">
                <a:latin typeface="Times New Roman" pitchFamily="18" charset="0"/>
                <a:cs typeface="Times New Roman" pitchFamily="18" charset="0"/>
              </a:rPr>
              <a:t>As we know that a transistor is a combination of two diodes, we have two junctions here. As one junction is between the emitter and base, that is called as </a:t>
            </a:r>
            <a:r>
              <a:rPr lang="en-US" b="1" dirty="0" smtClean="0">
                <a:latin typeface="Times New Roman" pitchFamily="18" charset="0"/>
                <a:cs typeface="Times New Roman" pitchFamily="18" charset="0"/>
              </a:rPr>
              <a:t>Emitter-Base junction</a:t>
            </a:r>
            <a:r>
              <a:rPr lang="en-US" dirty="0" smtClean="0">
                <a:latin typeface="Times New Roman" pitchFamily="18" charset="0"/>
                <a:cs typeface="Times New Roman" pitchFamily="18" charset="0"/>
              </a:rPr>
              <a:t> and likewise, the other is </a:t>
            </a:r>
            <a:r>
              <a:rPr lang="en-US" b="1" dirty="0" smtClean="0">
                <a:latin typeface="Times New Roman" pitchFamily="18" charset="0"/>
                <a:cs typeface="Times New Roman" pitchFamily="18" charset="0"/>
              </a:rPr>
              <a:t>Collector-Base junction</a:t>
            </a:r>
            <a:r>
              <a:rPr lang="en-US" dirty="0" smtClean="0">
                <a:latin typeface="Times New Roman" pitchFamily="18" charset="0"/>
                <a:cs typeface="Times New Roman" pitchFamily="18" charset="0"/>
              </a:rPr>
              <a:t>.</a:t>
            </a:r>
          </a:p>
          <a:p>
            <a:pPr algn="just">
              <a:lnSpc>
                <a:spcPct val="150000"/>
              </a:lnSpc>
            </a:pPr>
            <a:r>
              <a:rPr lang="en-US" b="1" dirty="0" smtClean="0">
                <a:latin typeface="Times New Roman" pitchFamily="18" charset="0"/>
                <a:cs typeface="Times New Roman" pitchFamily="18" charset="0"/>
              </a:rPr>
              <a:t>Biasing</a:t>
            </a:r>
            <a:r>
              <a:rPr lang="en-US" dirty="0" smtClean="0">
                <a:latin typeface="Times New Roman" pitchFamily="18" charset="0"/>
                <a:cs typeface="Times New Roman" pitchFamily="18" charset="0"/>
              </a:rPr>
              <a:t> is controlling the operation of the circuit by providing power supply. The function of both the PN junctions is controlled by providing bias to the circuit through some dc supply. The figure below shows how a transistor is biased.</a:t>
            </a:r>
          </a:p>
          <a:p>
            <a:pPr>
              <a:lnSpc>
                <a:spcPct val="150000"/>
              </a:lnSpc>
            </a:pP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38200"/>
            <a:ext cx="5181600" cy="5791200"/>
          </a:xfrm>
        </p:spPr>
        <p:txBody>
          <a:bodyPr>
            <a:normAutofit fontScale="77500" lnSpcReduction="20000"/>
          </a:bodyPr>
          <a:lstStyle/>
          <a:p>
            <a:pPr algn="just"/>
            <a:r>
              <a:rPr lang="en-US" dirty="0" smtClean="0">
                <a:latin typeface="Times New Roman" pitchFamily="18" charset="0"/>
                <a:cs typeface="Times New Roman" pitchFamily="18" charset="0"/>
              </a:rPr>
              <a:t>By having a look at the above figure, it is understood that</a:t>
            </a:r>
          </a:p>
          <a:p>
            <a:pPr algn="just"/>
            <a:r>
              <a:rPr lang="en-US" dirty="0" smtClean="0">
                <a:latin typeface="Times New Roman" pitchFamily="18" charset="0"/>
                <a:cs typeface="Times New Roman" pitchFamily="18" charset="0"/>
              </a:rPr>
              <a:t>The N-type material is provided negative supply and P-type material is given positive supply to make the circuit </a:t>
            </a:r>
            <a:r>
              <a:rPr lang="en-US" b="1" dirty="0" smtClean="0">
                <a:latin typeface="Times New Roman" pitchFamily="18" charset="0"/>
                <a:cs typeface="Times New Roman" pitchFamily="18" charset="0"/>
              </a:rPr>
              <a:t>Forward bias</a:t>
            </a:r>
            <a:r>
              <a:rPr lang="en-US" dirty="0" smtClean="0">
                <a:latin typeface="Times New Roman" pitchFamily="18" charset="0"/>
                <a:cs typeface="Times New Roman" pitchFamily="18" charset="0"/>
              </a:rPr>
              <a:t>.</a:t>
            </a:r>
          </a:p>
          <a:p>
            <a:pPr algn="just"/>
            <a:r>
              <a:rPr lang="en-US" dirty="0" smtClean="0">
                <a:latin typeface="Times New Roman" pitchFamily="18" charset="0"/>
                <a:cs typeface="Times New Roman" pitchFamily="18" charset="0"/>
              </a:rPr>
              <a:t>The N-type material is provided positive supply and P-type material is given negative supply to make the circuit </a:t>
            </a:r>
            <a:r>
              <a:rPr lang="en-US" b="1" dirty="0" smtClean="0">
                <a:latin typeface="Times New Roman" pitchFamily="18" charset="0"/>
                <a:cs typeface="Times New Roman" pitchFamily="18" charset="0"/>
              </a:rPr>
              <a:t>Reverse bias</a:t>
            </a:r>
            <a:r>
              <a:rPr lang="en-US" dirty="0" smtClean="0">
                <a:latin typeface="Times New Roman" pitchFamily="18" charset="0"/>
                <a:cs typeface="Times New Roman" pitchFamily="18" charset="0"/>
              </a:rPr>
              <a:t>.</a:t>
            </a:r>
          </a:p>
          <a:p>
            <a:pPr algn="just"/>
            <a:r>
              <a:rPr lang="en-US" dirty="0" smtClean="0">
                <a:latin typeface="Times New Roman" pitchFamily="18" charset="0"/>
                <a:cs typeface="Times New Roman" pitchFamily="18" charset="0"/>
              </a:rPr>
              <a:t>By applying the power, the </a:t>
            </a:r>
            <a:r>
              <a:rPr lang="en-US" b="1" dirty="0" smtClean="0">
                <a:latin typeface="Times New Roman" pitchFamily="18" charset="0"/>
                <a:cs typeface="Times New Roman" pitchFamily="18" charset="0"/>
              </a:rPr>
              <a:t>emitter base junction</a:t>
            </a:r>
            <a:r>
              <a:rPr lang="en-US" dirty="0" smtClean="0">
                <a:latin typeface="Times New Roman" pitchFamily="18" charset="0"/>
                <a:cs typeface="Times New Roman" pitchFamily="18" charset="0"/>
              </a:rPr>
              <a:t> is always </a:t>
            </a:r>
            <a:r>
              <a:rPr lang="en-US" b="1" dirty="0" smtClean="0">
                <a:latin typeface="Times New Roman" pitchFamily="18" charset="0"/>
                <a:cs typeface="Times New Roman" pitchFamily="18" charset="0"/>
              </a:rPr>
              <a:t>forward biased</a:t>
            </a:r>
            <a:r>
              <a:rPr lang="en-US" dirty="0" smtClean="0">
                <a:latin typeface="Times New Roman" pitchFamily="18" charset="0"/>
                <a:cs typeface="Times New Roman" pitchFamily="18" charset="0"/>
              </a:rPr>
              <a:t> as the emitter resistance is very small. The </a:t>
            </a:r>
            <a:r>
              <a:rPr lang="en-US" b="1" dirty="0" smtClean="0">
                <a:latin typeface="Times New Roman" pitchFamily="18" charset="0"/>
                <a:cs typeface="Times New Roman" pitchFamily="18" charset="0"/>
              </a:rPr>
              <a:t>collector base junction</a:t>
            </a:r>
            <a:r>
              <a:rPr lang="en-US" dirty="0" smtClean="0">
                <a:latin typeface="Times New Roman" pitchFamily="18" charset="0"/>
                <a:cs typeface="Times New Roman" pitchFamily="18" charset="0"/>
              </a:rPr>
              <a:t> is </a:t>
            </a:r>
            <a:r>
              <a:rPr lang="en-US" b="1" dirty="0" smtClean="0">
                <a:latin typeface="Times New Roman" pitchFamily="18" charset="0"/>
                <a:cs typeface="Times New Roman" pitchFamily="18" charset="0"/>
              </a:rPr>
              <a:t>reverse biased</a:t>
            </a:r>
            <a:r>
              <a:rPr lang="en-US" dirty="0" smtClean="0">
                <a:latin typeface="Times New Roman" pitchFamily="18" charset="0"/>
                <a:cs typeface="Times New Roman" pitchFamily="18" charset="0"/>
              </a:rPr>
              <a:t> and its resistance is a bit higher. A small forward bias is sufficient at the emitter junction whereas a high reverse bias has to be applied at the collector junction.</a:t>
            </a:r>
          </a:p>
          <a:p>
            <a:pPr algn="just"/>
            <a:r>
              <a:rPr lang="en-US" dirty="0" smtClean="0">
                <a:latin typeface="Times New Roman" pitchFamily="18" charset="0"/>
                <a:cs typeface="Times New Roman" pitchFamily="18" charset="0"/>
              </a:rPr>
              <a:t>The direction of current indicated in the circuits above, also called as the </a:t>
            </a:r>
            <a:r>
              <a:rPr lang="en-US" b="1" dirty="0" smtClean="0">
                <a:latin typeface="Times New Roman" pitchFamily="18" charset="0"/>
                <a:cs typeface="Times New Roman" pitchFamily="18" charset="0"/>
              </a:rPr>
              <a:t>Conventional Current</a:t>
            </a:r>
            <a:r>
              <a:rPr lang="en-US" dirty="0" smtClean="0">
                <a:latin typeface="Times New Roman" pitchFamily="18" charset="0"/>
                <a:cs typeface="Times New Roman" pitchFamily="18" charset="0"/>
              </a:rPr>
              <a:t>, is the movement of hole current which is </a:t>
            </a:r>
            <a:r>
              <a:rPr lang="en-US" b="1" dirty="0" smtClean="0">
                <a:latin typeface="Times New Roman" pitchFamily="18" charset="0"/>
                <a:cs typeface="Times New Roman" pitchFamily="18" charset="0"/>
              </a:rPr>
              <a:t>opposite to the electron current</a:t>
            </a:r>
            <a:r>
              <a:rPr lang="en-US" dirty="0" smtClean="0">
                <a:latin typeface="Times New Roman" pitchFamily="18" charset="0"/>
                <a:cs typeface="Times New Roman" pitchFamily="18" charset="0"/>
              </a:rPr>
              <a:t>.</a:t>
            </a:r>
          </a:p>
          <a:p>
            <a:pPr>
              <a:buNone/>
            </a:pPr>
            <a:endParaRPr lang="en-US" dirty="0"/>
          </a:p>
        </p:txBody>
      </p:sp>
      <p:pic>
        <p:nvPicPr>
          <p:cNvPr id="4" name="Picture 2"/>
          <p:cNvPicPr>
            <a:picLocks noChangeAspect="1" noChangeArrowheads="1"/>
          </p:cNvPicPr>
          <p:nvPr/>
        </p:nvPicPr>
        <p:blipFill>
          <a:blip r:embed="rId2"/>
          <a:srcRect/>
          <a:stretch>
            <a:fillRect/>
          </a:stretch>
        </p:blipFill>
        <p:spPr bwMode="auto">
          <a:xfrm>
            <a:off x="5410200" y="990600"/>
            <a:ext cx="3733800" cy="4953000"/>
          </a:xfrm>
          <a:prstGeom prst="rect">
            <a:avLst/>
          </a:prstGeom>
          <a:noFill/>
          <a:ln w="9525">
            <a:noFill/>
            <a:miter lim="800000"/>
            <a:headEnd/>
            <a:tailEnd/>
          </a:ln>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24712"/>
          </a:xfrm>
        </p:spPr>
        <p:txBody>
          <a:bodyPr>
            <a:noAutofit/>
          </a:bodyPr>
          <a:lstStyle/>
          <a:p>
            <a:pPr algn="ctr"/>
            <a:r>
              <a:rPr lang="en-US" sz="3600" b="1" dirty="0" smtClean="0">
                <a:latin typeface="Times New Roman" pitchFamily="18" charset="0"/>
                <a:cs typeface="Times New Roman" pitchFamily="18" charset="0"/>
              </a:rPr>
              <a:t>Operation NPN Transistor</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0" y="914400"/>
            <a:ext cx="8991600" cy="5410200"/>
          </a:xfrm>
        </p:spPr>
        <p:txBody>
          <a:bodyPr>
            <a:normAutofit/>
          </a:bodyPr>
          <a:lstStyle/>
          <a:p>
            <a:pPr algn="just"/>
            <a:r>
              <a:rPr lang="en-US" dirty="0" smtClean="0">
                <a:latin typeface="Times New Roman" pitchFamily="18" charset="0"/>
                <a:cs typeface="Times New Roman" pitchFamily="18" charset="0"/>
              </a:rPr>
              <a:t>Here emitter-base junction is forward biased and collector-base junction is reverse biased.</a:t>
            </a:r>
          </a:p>
          <a:p>
            <a:pPr algn="just"/>
            <a:r>
              <a:rPr lang="en-US" dirty="0" smtClean="0">
                <a:latin typeface="Times New Roman" pitchFamily="18" charset="0"/>
                <a:cs typeface="Times New Roman" pitchFamily="18" charset="0"/>
              </a:rPr>
              <a:t>The voltage </a:t>
            </a:r>
            <a:r>
              <a:rPr lang="en-US" b="1" dirty="0" smtClean="0">
                <a:latin typeface="Times New Roman" pitchFamily="18" charset="0"/>
                <a:cs typeface="Times New Roman" pitchFamily="18" charset="0"/>
              </a:rPr>
              <a:t>V</a:t>
            </a:r>
            <a:r>
              <a:rPr lang="en-US" b="1" baseline="-25000" dirty="0" smtClean="0">
                <a:latin typeface="Times New Roman" pitchFamily="18" charset="0"/>
                <a:cs typeface="Times New Roman" pitchFamily="18" charset="0"/>
              </a:rPr>
              <a:t>EE</a:t>
            </a:r>
            <a:r>
              <a:rPr lang="en-US" dirty="0" smtClean="0">
                <a:latin typeface="Times New Roman" pitchFamily="18" charset="0"/>
                <a:cs typeface="Times New Roman" pitchFamily="18" charset="0"/>
              </a:rPr>
              <a:t> provides a negative potential at the emitter which repels the electrons in the N-type material and these electrons cross the emitter-base junction, to reach the base region. There a very low percent of electrons recombine with free holes of P-region. This provides very low current which constitutes the base current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The remaining holes cross the collector-base junction, to constitute the collector current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C</a:t>
            </a:r>
            <a:r>
              <a:rPr lang="en-US" dirty="0" smtClean="0">
                <a:latin typeface="Times New Roman" pitchFamily="18" charset="0"/>
                <a:cs typeface="Times New Roman" pitchFamily="18" charset="0"/>
              </a:rPr>
              <a:t>. </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srcRect/>
          <a:stretch>
            <a:fillRect/>
          </a:stretch>
        </p:blipFill>
        <p:spPr bwMode="auto">
          <a:xfrm>
            <a:off x="2667000" y="4648200"/>
            <a:ext cx="4572000" cy="2209800"/>
          </a:xfrm>
          <a:prstGeom prst="rect">
            <a:avLst/>
          </a:prstGeom>
          <a:noFill/>
          <a:ln w="9525">
            <a:noFill/>
            <a:miter lim="800000"/>
            <a:headEnd/>
            <a:tailEnd/>
          </a:ln>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686800" cy="5867400"/>
          </a:xfrm>
        </p:spPr>
        <p:txBody>
          <a:bodyPr>
            <a:normAutofit/>
          </a:bodyPr>
          <a:lstStyle/>
          <a:p>
            <a:pPr algn="just"/>
            <a:r>
              <a:rPr lang="en-US" dirty="0" smtClean="0">
                <a:latin typeface="Times New Roman" pitchFamily="18" charset="0"/>
                <a:cs typeface="Times New Roman" pitchFamily="18" charset="0"/>
              </a:rPr>
              <a:t>As an electron reaches out of the collector terminal, and enters the positive terminal of the battery, an electron from the negative terminal of the battery </a:t>
            </a:r>
            <a:r>
              <a:rPr lang="en-US" b="1" dirty="0" smtClean="0">
                <a:latin typeface="Times New Roman" pitchFamily="18" charset="0"/>
                <a:cs typeface="Times New Roman" pitchFamily="18" charset="0"/>
              </a:rPr>
              <a:t>V</a:t>
            </a:r>
            <a:r>
              <a:rPr lang="en-US" b="1" baseline="-25000" dirty="0" smtClean="0">
                <a:latin typeface="Times New Roman" pitchFamily="18" charset="0"/>
                <a:cs typeface="Times New Roman" pitchFamily="18" charset="0"/>
              </a:rPr>
              <a:t>EE</a:t>
            </a:r>
            <a:r>
              <a:rPr lang="en-US" dirty="0" smtClean="0">
                <a:latin typeface="Times New Roman" pitchFamily="18" charset="0"/>
                <a:cs typeface="Times New Roman" pitchFamily="18" charset="0"/>
              </a:rPr>
              <a:t> enters the emitter region. This flow slowly increases and the electron current flows through the transistor.</a:t>
            </a:r>
          </a:p>
          <a:p>
            <a:pPr algn="just">
              <a:buNone/>
            </a:pPr>
            <a:r>
              <a:rPr lang="en-US" dirty="0" smtClean="0">
                <a:latin typeface="Times New Roman" pitchFamily="18" charset="0"/>
                <a:cs typeface="Times New Roman" pitchFamily="18" charset="0"/>
              </a:rPr>
              <a:t>   Hence we can understand that −</a:t>
            </a:r>
          </a:p>
          <a:p>
            <a:pPr algn="just"/>
            <a:r>
              <a:rPr lang="en-US" dirty="0" smtClean="0">
                <a:latin typeface="Times New Roman" pitchFamily="18" charset="0"/>
                <a:cs typeface="Times New Roman" pitchFamily="18" charset="0"/>
              </a:rPr>
              <a:t>The conduction in a NPN transistor takes place through electrons.</a:t>
            </a:r>
          </a:p>
          <a:p>
            <a:pPr algn="just"/>
            <a:r>
              <a:rPr lang="en-US" dirty="0" smtClean="0">
                <a:latin typeface="Times New Roman" pitchFamily="18" charset="0"/>
                <a:cs typeface="Times New Roman" pitchFamily="18" charset="0"/>
              </a:rPr>
              <a:t>The collector current is higher than the emitter current.</a:t>
            </a:r>
          </a:p>
          <a:p>
            <a:pPr algn="just"/>
            <a:r>
              <a:rPr lang="en-US" dirty="0" smtClean="0">
                <a:latin typeface="Times New Roman" pitchFamily="18" charset="0"/>
                <a:cs typeface="Times New Roman" pitchFamily="18" charset="0"/>
              </a:rPr>
              <a:t>The increase or decrease in the emitter current affects the collector current.</a:t>
            </a:r>
          </a:p>
          <a:p>
            <a:endParaRPr lang="en-US" dirty="0"/>
          </a:p>
        </p:txBody>
      </p:sp>
      <p:pic>
        <p:nvPicPr>
          <p:cNvPr id="5" name="Picture 2"/>
          <p:cNvPicPr>
            <a:picLocks noChangeAspect="1" noChangeArrowheads="1"/>
          </p:cNvPicPr>
          <p:nvPr/>
        </p:nvPicPr>
        <p:blipFill>
          <a:blip r:embed="rId2"/>
          <a:srcRect/>
          <a:stretch>
            <a:fillRect/>
          </a:stretch>
        </p:blipFill>
        <p:spPr bwMode="auto">
          <a:xfrm>
            <a:off x="4114800" y="4953000"/>
            <a:ext cx="5029200" cy="1905000"/>
          </a:xfrm>
          <a:prstGeom prst="rect">
            <a:avLst/>
          </a:prstGeom>
          <a:noFill/>
          <a:ln w="9525">
            <a:noFill/>
            <a:miter lim="800000"/>
            <a:headEnd/>
            <a:tailEnd/>
          </a:ln>
          <a:effec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Autofit/>
          </a:bodyPr>
          <a:lstStyle/>
          <a:p>
            <a:pPr algn="ctr"/>
            <a:r>
              <a:rPr lang="en-US" sz="4200" b="1" dirty="0" smtClean="0">
                <a:latin typeface="Times New Roman" pitchFamily="18" charset="0"/>
                <a:cs typeface="Times New Roman" pitchFamily="18" charset="0"/>
              </a:rPr>
              <a:t>Operation PNP Transistor</a:t>
            </a:r>
            <a:br>
              <a:rPr lang="en-US" sz="4200" b="1" dirty="0" smtClean="0">
                <a:latin typeface="Times New Roman" pitchFamily="18" charset="0"/>
                <a:cs typeface="Times New Roman" pitchFamily="18" charset="0"/>
              </a:rPr>
            </a:br>
            <a:r>
              <a:rPr lang="en-US" sz="4200" b="1" dirty="0" smtClean="0">
                <a:latin typeface="Times New Roman" pitchFamily="18" charset="0"/>
                <a:cs typeface="Times New Roman" pitchFamily="18" charset="0"/>
              </a:rPr>
              <a:t/>
            </a:r>
            <a:br>
              <a:rPr lang="en-US" sz="4200" b="1" dirty="0" smtClean="0">
                <a:latin typeface="Times New Roman" pitchFamily="18" charset="0"/>
                <a:cs typeface="Times New Roman" pitchFamily="18" charset="0"/>
              </a:rPr>
            </a:br>
            <a:endParaRPr lang="en-US" sz="42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990600"/>
            <a:ext cx="8686800" cy="5334000"/>
          </a:xfrm>
        </p:spPr>
        <p:txBody>
          <a:bodyPr/>
          <a:lstStyle/>
          <a:p>
            <a:pPr algn="just"/>
            <a:r>
              <a:rPr lang="en-US" dirty="0" smtClean="0">
                <a:latin typeface="Times New Roman" pitchFamily="18" charset="0"/>
                <a:cs typeface="Times New Roman" pitchFamily="18" charset="0"/>
              </a:rPr>
              <a:t>Here emitter-base junction is forward biased and collector-base junction is reverse biased.</a:t>
            </a:r>
          </a:p>
          <a:p>
            <a:pPr algn="just"/>
            <a:r>
              <a:rPr lang="en-US" dirty="0" smtClean="0">
                <a:latin typeface="Times New Roman" pitchFamily="18" charset="0"/>
                <a:cs typeface="Times New Roman" pitchFamily="18" charset="0"/>
              </a:rPr>
              <a:t>The voltage </a:t>
            </a:r>
            <a:r>
              <a:rPr lang="en-US" b="1" dirty="0" smtClean="0">
                <a:latin typeface="Times New Roman" pitchFamily="18" charset="0"/>
                <a:cs typeface="Times New Roman" pitchFamily="18" charset="0"/>
              </a:rPr>
              <a:t>V</a:t>
            </a:r>
            <a:r>
              <a:rPr lang="en-US" b="1" baseline="-25000" dirty="0" smtClean="0">
                <a:latin typeface="Times New Roman" pitchFamily="18" charset="0"/>
                <a:cs typeface="Times New Roman" pitchFamily="18" charset="0"/>
              </a:rPr>
              <a:t>EE</a:t>
            </a:r>
            <a:r>
              <a:rPr lang="en-US" dirty="0" smtClean="0">
                <a:latin typeface="Times New Roman" pitchFamily="18" charset="0"/>
                <a:cs typeface="Times New Roman" pitchFamily="18" charset="0"/>
              </a:rPr>
              <a:t> provides a positive potential at the emitter which repels the holes in the P-type material and these holes cross the emitter-base junction, to reach the base region. There a very low percent of holes recombine with free electrons of N-region. This provides very low current which constitutes the base current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The remaining holes cross the collector-base junction, to constitute collector current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C</a:t>
            </a:r>
            <a:r>
              <a:rPr lang="en-US" dirty="0" smtClean="0">
                <a:latin typeface="Times New Roman" pitchFamily="18" charset="0"/>
                <a:cs typeface="Times New Roman" pitchFamily="18" charset="0"/>
              </a:rPr>
              <a:t>, which is the hole current. </a:t>
            </a:r>
            <a:r>
              <a:rPr lang="en-US" dirty="0" smtClean="0"/>
              <a:t/>
            </a:r>
            <a:br>
              <a:rPr lang="en-US" dirty="0" smtClean="0"/>
            </a:br>
            <a:endParaRPr lang="en-US" dirty="0"/>
          </a:p>
        </p:txBody>
      </p:sp>
      <p:pic>
        <p:nvPicPr>
          <p:cNvPr id="1026" name="Picture 2"/>
          <p:cNvPicPr>
            <a:picLocks noChangeAspect="1" noChangeArrowheads="1"/>
          </p:cNvPicPr>
          <p:nvPr/>
        </p:nvPicPr>
        <p:blipFill>
          <a:blip r:embed="rId2"/>
          <a:srcRect/>
          <a:stretch>
            <a:fillRect/>
          </a:stretch>
        </p:blipFill>
        <p:spPr bwMode="auto">
          <a:xfrm>
            <a:off x="2895600" y="5067300"/>
            <a:ext cx="4419600" cy="1790700"/>
          </a:xfrm>
          <a:prstGeom prst="rect">
            <a:avLst/>
          </a:prstGeom>
          <a:noFill/>
          <a:ln w="9525">
            <a:noFill/>
            <a:miter lim="800000"/>
            <a:headEnd/>
            <a:tailEnd/>
          </a:ln>
          <a:effec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686800" cy="5943600"/>
          </a:xfrm>
        </p:spPr>
        <p:txBody>
          <a:bodyPr>
            <a:normAutofit/>
          </a:bodyPr>
          <a:lstStyle/>
          <a:p>
            <a:pPr algn="just"/>
            <a:r>
              <a:rPr lang="en-US" dirty="0" smtClean="0">
                <a:latin typeface="Times New Roman" pitchFamily="18" charset="0"/>
                <a:cs typeface="Times New Roman" pitchFamily="18" charset="0"/>
              </a:rPr>
              <a:t>As a hole reaches the collector terminal, an electron from the battery negative terminal fills the space in the collector. This flow slowly increases and the electron minority current flows through the emitter, where each electron entering the positive terminal of </a:t>
            </a:r>
            <a:r>
              <a:rPr lang="en-US" b="1" dirty="0" smtClean="0">
                <a:latin typeface="Times New Roman" pitchFamily="18" charset="0"/>
                <a:cs typeface="Times New Roman" pitchFamily="18" charset="0"/>
              </a:rPr>
              <a:t>V</a:t>
            </a:r>
            <a:r>
              <a:rPr lang="en-US" b="1" baseline="-25000" dirty="0" smtClean="0">
                <a:latin typeface="Times New Roman" pitchFamily="18" charset="0"/>
                <a:cs typeface="Times New Roman" pitchFamily="18" charset="0"/>
              </a:rPr>
              <a:t>EE</a:t>
            </a:r>
            <a:r>
              <a:rPr lang="en-US" dirty="0" smtClean="0">
                <a:latin typeface="Times New Roman" pitchFamily="18" charset="0"/>
                <a:cs typeface="Times New Roman" pitchFamily="18" charset="0"/>
              </a:rPr>
              <a:t>, is replaced by a hole by moving towards the emitter junction. This constitutes emitter current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E</a:t>
            </a:r>
            <a:r>
              <a:rPr lang="en-US" dirty="0" smtClean="0">
                <a:latin typeface="Times New Roman" pitchFamily="18" charset="0"/>
                <a:cs typeface="Times New Roman" pitchFamily="18" charset="0"/>
              </a:rPr>
              <a:t>.</a:t>
            </a:r>
          </a:p>
          <a:p>
            <a:pPr algn="just"/>
            <a:r>
              <a:rPr lang="en-US" dirty="0" smtClean="0">
                <a:latin typeface="Times New Roman" pitchFamily="18" charset="0"/>
                <a:cs typeface="Times New Roman" pitchFamily="18" charset="0"/>
              </a:rPr>
              <a:t>Hence we can understand that −</a:t>
            </a:r>
          </a:p>
          <a:p>
            <a:pPr algn="just"/>
            <a:r>
              <a:rPr lang="en-US" dirty="0" smtClean="0">
                <a:latin typeface="Times New Roman" pitchFamily="18" charset="0"/>
                <a:cs typeface="Times New Roman" pitchFamily="18" charset="0"/>
              </a:rPr>
              <a:t>The conduction in a PNP transistor takes place through holes.</a:t>
            </a:r>
          </a:p>
          <a:p>
            <a:pPr algn="just"/>
            <a:r>
              <a:rPr lang="en-US" dirty="0" smtClean="0">
                <a:latin typeface="Times New Roman" pitchFamily="18" charset="0"/>
                <a:cs typeface="Times New Roman" pitchFamily="18" charset="0"/>
              </a:rPr>
              <a:t>The collector current is slightly less than the emitter current.</a:t>
            </a:r>
          </a:p>
          <a:p>
            <a:pPr algn="just"/>
            <a:r>
              <a:rPr lang="en-US" dirty="0" smtClean="0">
                <a:latin typeface="Times New Roman" pitchFamily="18" charset="0"/>
                <a:cs typeface="Times New Roman" pitchFamily="18" charset="0"/>
              </a:rPr>
              <a:t>The increase or decrease in the emitter current affects the collector current.</a:t>
            </a:r>
          </a:p>
          <a:p>
            <a:endParaRPr lang="en-US" dirty="0"/>
          </a:p>
        </p:txBody>
      </p:sp>
      <p:pic>
        <p:nvPicPr>
          <p:cNvPr id="4" name="Picture 2"/>
          <p:cNvPicPr>
            <a:picLocks noChangeAspect="1" noChangeArrowheads="1"/>
          </p:cNvPicPr>
          <p:nvPr/>
        </p:nvPicPr>
        <p:blipFill>
          <a:blip r:embed="rId2"/>
          <a:srcRect/>
          <a:stretch>
            <a:fillRect/>
          </a:stretch>
        </p:blipFill>
        <p:spPr bwMode="auto">
          <a:xfrm>
            <a:off x="4191000" y="4876800"/>
            <a:ext cx="4419600" cy="19812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04088"/>
            <a:ext cx="8686800" cy="819912"/>
          </a:xfrm>
        </p:spPr>
        <p:txBody>
          <a:bodyPr>
            <a:noAutofit/>
          </a:bodyPr>
          <a:lstStyle/>
          <a:p>
            <a:pPr algn="ctr"/>
            <a:r>
              <a:rPr lang="en-US" sz="4400" b="1" dirty="0" smtClean="0">
                <a:latin typeface="Times New Roman" pitchFamily="18" charset="0"/>
                <a:cs typeface="Times New Roman" pitchFamily="18" charset="0"/>
              </a:rPr>
              <a:t>ANALYSIS OF DIODE CIRCUITS</a:t>
            </a:r>
            <a:endParaRPr lang="en-US" sz="44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981200"/>
            <a:ext cx="8610600" cy="4343400"/>
          </a:xfrm>
        </p:spPr>
        <p:txBody>
          <a:bodyPr>
            <a:normAutofit/>
          </a:bodyPr>
          <a:lstStyle/>
          <a:p>
            <a:pPr algn="just"/>
            <a:r>
              <a:rPr lang="en-US" sz="2800" dirty="0" smtClean="0">
                <a:latin typeface="Times New Roman" pitchFamily="18" charset="0"/>
                <a:cs typeface="Times New Roman" pitchFamily="18" charset="0"/>
              </a:rPr>
              <a:t>The basic diode circuit </a:t>
            </a:r>
            <a:r>
              <a:rPr lang="en-US" sz="2800" dirty="0" smtClean="0">
                <a:solidFill>
                  <a:srgbClr val="FF0000"/>
                </a:solidFill>
                <a:latin typeface="Times New Roman" pitchFamily="18" charset="0"/>
                <a:cs typeface="Times New Roman" pitchFamily="18" charset="0"/>
              </a:rPr>
              <a:t>consists</a:t>
            </a:r>
            <a:r>
              <a:rPr lang="en-US" sz="2800" dirty="0" smtClean="0">
                <a:latin typeface="Times New Roman" pitchFamily="18" charset="0"/>
                <a:cs typeface="Times New Roman" pitchFamily="18" charset="0"/>
              </a:rPr>
              <a:t> of a voltage source in series with a resistor and a diode.</a:t>
            </a:r>
          </a:p>
          <a:p>
            <a:pPr algn="just"/>
            <a:r>
              <a:rPr lang="en-US" sz="2800" dirty="0" smtClean="0">
                <a:latin typeface="Times New Roman" pitchFamily="18" charset="0"/>
                <a:cs typeface="Times New Roman" pitchFamily="18" charset="0"/>
              </a:rPr>
              <a:t>The circuit might be </a:t>
            </a:r>
            <a:r>
              <a:rPr lang="en-US" sz="2800" dirty="0" smtClean="0">
                <a:solidFill>
                  <a:srgbClr val="FF0000"/>
                </a:solidFill>
                <a:latin typeface="Times New Roman" pitchFamily="18" charset="0"/>
                <a:cs typeface="Times New Roman" pitchFamily="18" charset="0"/>
              </a:rPr>
              <a:t>analyzed</a:t>
            </a:r>
            <a:r>
              <a:rPr lang="en-US" sz="2800" dirty="0" smtClean="0">
                <a:latin typeface="Times New Roman" pitchFamily="18" charset="0"/>
                <a:cs typeface="Times New Roman" pitchFamily="18" charset="0"/>
              </a:rPr>
              <a:t> properly to obtain the instantaneous current and diode voltage.</a:t>
            </a:r>
          </a:p>
          <a:p>
            <a:pPr algn="just"/>
            <a:r>
              <a:rPr lang="en-US" sz="2800" dirty="0" smtClean="0">
                <a:latin typeface="Times New Roman" pitchFamily="18" charset="0"/>
                <a:cs typeface="Times New Roman" pitchFamily="18" charset="0"/>
              </a:rPr>
              <a:t>For such an analysis to be done, the concept of </a:t>
            </a:r>
            <a:r>
              <a:rPr lang="en-US" sz="2800" dirty="0" smtClean="0">
                <a:solidFill>
                  <a:srgbClr val="FF0000"/>
                </a:solidFill>
                <a:latin typeface="Times New Roman" pitchFamily="18" charset="0"/>
                <a:cs typeface="Times New Roman" pitchFamily="18" charset="0"/>
              </a:rPr>
              <a:t>load line </a:t>
            </a:r>
            <a:r>
              <a:rPr lang="en-US" sz="2800" dirty="0" smtClean="0">
                <a:latin typeface="Times New Roman" pitchFamily="18" charset="0"/>
                <a:cs typeface="Times New Roman" pitchFamily="18" charset="0"/>
              </a:rPr>
              <a:t>and its effective use in various circuits has to be thoroughly understood.</a:t>
            </a:r>
          </a:p>
          <a:p>
            <a:pPr algn="just"/>
            <a:endParaRPr lang="en-US" sz="28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362712"/>
          </a:xfrm>
        </p:spPr>
        <p:txBody>
          <a:bodyPr>
            <a:noAutofit/>
          </a:bodyPr>
          <a:lstStyle/>
          <a:p>
            <a:pPr algn="ctr"/>
            <a:r>
              <a:rPr lang="en-US" sz="4000" b="1" dirty="0" smtClean="0">
                <a:latin typeface="Times New Roman" pitchFamily="18" charset="0"/>
                <a:cs typeface="Times New Roman" pitchFamily="18" charset="0"/>
              </a:rPr>
              <a:t>Advantages of Transistor</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381000" y="1066800"/>
            <a:ext cx="8305800" cy="5486400"/>
          </a:xfrm>
        </p:spPr>
        <p:txBody>
          <a:bodyPr>
            <a:normAutofit fontScale="92500" lnSpcReduction="20000"/>
          </a:bodyPr>
          <a:lstStyle/>
          <a:p>
            <a:r>
              <a:rPr lang="en-US" dirty="0" smtClean="0"/>
              <a:t>Lower cost and smaller in size.</a:t>
            </a:r>
          </a:p>
          <a:p>
            <a:r>
              <a:rPr lang="en-US" dirty="0" smtClean="0"/>
              <a:t>Smaller mechanical sensitivity.</a:t>
            </a:r>
          </a:p>
          <a:p>
            <a:r>
              <a:rPr lang="en-US" dirty="0" smtClean="0"/>
              <a:t>Low operating voltage.</a:t>
            </a:r>
          </a:p>
          <a:p>
            <a:r>
              <a:rPr lang="en-US" dirty="0" smtClean="0"/>
              <a:t>Extremely long life.</a:t>
            </a:r>
          </a:p>
          <a:p>
            <a:r>
              <a:rPr lang="en-US" dirty="0" smtClean="0"/>
              <a:t>No power consumption.</a:t>
            </a:r>
          </a:p>
          <a:p>
            <a:r>
              <a:rPr lang="en-US" dirty="0" smtClean="0"/>
              <a:t>Fast switching.</a:t>
            </a:r>
          </a:p>
          <a:p>
            <a:r>
              <a:rPr lang="en-US" dirty="0" smtClean="0"/>
              <a:t>Better efficiency circuits can be developed.</a:t>
            </a:r>
          </a:p>
          <a:p>
            <a:r>
              <a:rPr lang="en-US" dirty="0" smtClean="0"/>
              <a:t>Used to develop a single integrated circuit.</a:t>
            </a:r>
          </a:p>
          <a:p>
            <a:pPr algn="ctr">
              <a:buNone/>
            </a:pPr>
            <a:r>
              <a:rPr lang="en-US" b="1" dirty="0" smtClean="0"/>
              <a:t>Limitations of Transistors</a:t>
            </a:r>
          </a:p>
          <a:p>
            <a:r>
              <a:rPr lang="en-US" dirty="0" smtClean="0"/>
              <a:t>Transistors lack higher electron mobility.</a:t>
            </a:r>
          </a:p>
          <a:p>
            <a:r>
              <a:rPr lang="en-US" dirty="0" smtClean="0"/>
              <a:t>Transistors can be easily damaged when electrical and thermal events arise. For example, electrostatic discharge in handling.</a:t>
            </a:r>
          </a:p>
          <a:p>
            <a:r>
              <a:rPr lang="en-US" dirty="0" smtClean="0"/>
              <a:t>Transistors are affected by cosmic rays and radiation.</a:t>
            </a:r>
          </a:p>
          <a:p>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lstStyle/>
          <a:p>
            <a:pPr>
              <a:buNone/>
            </a:pPr>
            <a:r>
              <a:rPr lang="en-US" dirty="0" smtClean="0"/>
              <a:t>The three types of configurations are</a:t>
            </a:r>
          </a:p>
          <a:p>
            <a:endParaRPr lang="en-US" dirty="0" smtClean="0"/>
          </a:p>
          <a:p>
            <a:r>
              <a:rPr lang="en-US" b="1" dirty="0" smtClean="0"/>
              <a:t>Common Base, </a:t>
            </a:r>
          </a:p>
          <a:p>
            <a:r>
              <a:rPr lang="en-US" b="1" dirty="0" smtClean="0"/>
              <a:t>Common Emitter</a:t>
            </a:r>
            <a:r>
              <a:rPr lang="en-US" dirty="0" smtClean="0"/>
              <a:t> and </a:t>
            </a:r>
          </a:p>
          <a:p>
            <a:r>
              <a:rPr lang="en-US" b="1" dirty="0" smtClean="0"/>
              <a:t>Common Collector</a:t>
            </a:r>
            <a:r>
              <a:rPr lang="en-US" dirty="0" smtClean="0"/>
              <a:t> configurations. </a:t>
            </a:r>
          </a:p>
          <a:p>
            <a:endParaRPr lang="en-US" dirty="0" smtClean="0"/>
          </a:p>
          <a:p>
            <a:pPr>
              <a:buNone/>
            </a:pPr>
            <a:r>
              <a:rPr lang="en-US" dirty="0" smtClean="0"/>
              <a:t>    In every configuration, the emitter junction is forward biased and the collector junction is reverse biased.</a:t>
            </a:r>
          </a:p>
          <a:p>
            <a:pPr>
              <a:buNone/>
            </a:pPr>
            <a:r>
              <a:rPr lang="en-US" dirty="0" smtClean="0"/>
              <a:t/>
            </a:r>
            <a:br>
              <a:rPr lang="en-US" dirty="0" smtClean="0"/>
            </a:br>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oAutofit/>
          </a:bodyPr>
          <a:lstStyle/>
          <a:p>
            <a:pPr algn="ctr"/>
            <a:r>
              <a:rPr lang="en-US" sz="4000" b="1" dirty="0" smtClean="0">
                <a:latin typeface="Times New Roman" pitchFamily="18" charset="0"/>
                <a:cs typeface="Times New Roman" pitchFamily="18" charset="0"/>
              </a:rPr>
              <a:t>Common Base CB Configuration</a:t>
            </a:r>
            <a:br>
              <a:rPr lang="en-US" sz="4000" b="1" dirty="0" smtClean="0">
                <a:latin typeface="Times New Roman" pitchFamily="18" charset="0"/>
                <a:cs typeface="Times New Roman" pitchFamily="18" charset="0"/>
              </a:rPr>
            </a:b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95400"/>
            <a:ext cx="8686800" cy="5029200"/>
          </a:xfrm>
        </p:spPr>
        <p:txBody>
          <a:bodyPr/>
          <a:lstStyle/>
          <a:p>
            <a:pPr algn="just"/>
            <a:r>
              <a:rPr lang="en-US" dirty="0" smtClean="0">
                <a:latin typeface="Times New Roman" pitchFamily="18" charset="0"/>
                <a:cs typeface="Times New Roman" pitchFamily="18" charset="0"/>
              </a:rPr>
              <a:t>The name itself implies that the Base terminal is taken as common terminal for both input and output of the transistor. The common base connection for both NPN and PNP transistors is as shown in the following figure.</a:t>
            </a:r>
          </a:p>
          <a:p>
            <a:pPr>
              <a:buNone/>
            </a:pPr>
            <a:r>
              <a:rPr lang="en-US" dirty="0" smtClean="0"/>
              <a:t/>
            </a:r>
            <a:br>
              <a:rPr lang="en-US" dirty="0" smtClean="0"/>
            </a:br>
            <a:endParaRPr lang="en-US" dirty="0"/>
          </a:p>
        </p:txBody>
      </p:sp>
      <p:pic>
        <p:nvPicPr>
          <p:cNvPr id="2050" name="Picture 2"/>
          <p:cNvPicPr>
            <a:picLocks noChangeAspect="1" noChangeArrowheads="1"/>
          </p:cNvPicPr>
          <p:nvPr/>
        </p:nvPicPr>
        <p:blipFill>
          <a:blip r:embed="rId2"/>
          <a:srcRect/>
          <a:stretch>
            <a:fillRect/>
          </a:stretch>
        </p:blipFill>
        <p:spPr bwMode="auto">
          <a:xfrm>
            <a:off x="762000" y="3581400"/>
            <a:ext cx="7391400" cy="2362200"/>
          </a:xfrm>
          <a:prstGeom prst="rect">
            <a:avLst/>
          </a:prstGeom>
          <a:noFill/>
          <a:ln w="9525">
            <a:noFill/>
            <a:miter lim="800000"/>
            <a:headEnd/>
            <a:tailEnd/>
          </a:ln>
          <a:effec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610600" cy="5791200"/>
          </a:xfrm>
        </p:spPr>
        <p:txBody>
          <a:bodyPr/>
          <a:lstStyle/>
          <a:p>
            <a:pPr algn="just"/>
            <a:r>
              <a:rPr lang="en-US" dirty="0" smtClean="0">
                <a:latin typeface="Times New Roman" pitchFamily="18" charset="0"/>
                <a:cs typeface="Times New Roman" pitchFamily="18" charset="0"/>
              </a:rPr>
              <a:t>For the sake of understanding, let us consider </a:t>
            </a:r>
            <a:r>
              <a:rPr lang="en-US" dirty="0" smtClean="0">
                <a:solidFill>
                  <a:srgbClr val="FF0000"/>
                </a:solidFill>
                <a:latin typeface="Times New Roman" pitchFamily="18" charset="0"/>
                <a:cs typeface="Times New Roman" pitchFamily="18" charset="0"/>
              </a:rPr>
              <a:t>NPN</a:t>
            </a:r>
            <a:r>
              <a:rPr lang="en-US" dirty="0" smtClean="0">
                <a:latin typeface="Times New Roman" pitchFamily="18" charset="0"/>
                <a:cs typeface="Times New Roman" pitchFamily="18" charset="0"/>
              </a:rPr>
              <a:t> transistor in CB configuration. When the emitter voltage is applied, as it is forward biased, the electrons from the negative terminal repel the emitter electrons and current flows through the emitter and base to the collector to contribute collector current. The collector voltage </a:t>
            </a:r>
            <a:r>
              <a:rPr lang="en-US" b="1" dirty="0" smtClean="0">
                <a:latin typeface="Times New Roman" pitchFamily="18" charset="0"/>
                <a:cs typeface="Times New Roman" pitchFamily="18" charset="0"/>
              </a:rPr>
              <a:t>V</a:t>
            </a:r>
            <a:r>
              <a:rPr lang="en-US" b="1" baseline="-25000" dirty="0" smtClean="0">
                <a:latin typeface="Times New Roman" pitchFamily="18" charset="0"/>
                <a:cs typeface="Times New Roman" pitchFamily="18" charset="0"/>
              </a:rPr>
              <a:t>CB</a:t>
            </a:r>
            <a:r>
              <a:rPr lang="en-US" dirty="0" smtClean="0">
                <a:latin typeface="Times New Roman" pitchFamily="18" charset="0"/>
                <a:cs typeface="Times New Roman" pitchFamily="18" charset="0"/>
              </a:rPr>
              <a:t> is kept constant throughout this.</a:t>
            </a:r>
          </a:p>
          <a:p>
            <a:pPr algn="just"/>
            <a:r>
              <a:rPr lang="en-US" dirty="0" smtClean="0">
                <a:latin typeface="Times New Roman" pitchFamily="18" charset="0"/>
                <a:cs typeface="Times New Roman" pitchFamily="18" charset="0"/>
              </a:rPr>
              <a:t>In the CB configuration, the input current is the emitter current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E</a:t>
            </a:r>
            <a:r>
              <a:rPr lang="en-US" dirty="0" smtClean="0">
                <a:latin typeface="Times New Roman" pitchFamily="18" charset="0"/>
                <a:cs typeface="Times New Roman" pitchFamily="18" charset="0"/>
              </a:rPr>
              <a:t> and the output current is the collector current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C</a:t>
            </a:r>
            <a:r>
              <a:rPr lang="en-US" dirty="0" smtClean="0">
                <a:latin typeface="Times New Roman" pitchFamily="18" charset="0"/>
                <a:cs typeface="Times New Roman" pitchFamily="18" charset="0"/>
              </a:rPr>
              <a:t>.</a:t>
            </a:r>
          </a:p>
          <a:p>
            <a:endParaRPr lang="en-US" dirty="0"/>
          </a:p>
        </p:txBody>
      </p:sp>
      <p:pic>
        <p:nvPicPr>
          <p:cNvPr id="4" name="Picture 2"/>
          <p:cNvPicPr>
            <a:picLocks noChangeAspect="1" noChangeArrowheads="1"/>
          </p:cNvPicPr>
          <p:nvPr/>
        </p:nvPicPr>
        <p:blipFill>
          <a:blip r:embed="rId2"/>
          <a:srcRect/>
          <a:stretch>
            <a:fillRect/>
          </a:stretch>
        </p:blipFill>
        <p:spPr bwMode="auto">
          <a:xfrm>
            <a:off x="1066800" y="4495800"/>
            <a:ext cx="7391400" cy="2362200"/>
          </a:xfrm>
          <a:prstGeom prst="rect">
            <a:avLst/>
          </a:prstGeom>
          <a:noFill/>
          <a:ln w="9525">
            <a:noFill/>
            <a:miter lim="800000"/>
            <a:headEnd/>
            <a:tailEnd/>
          </a:ln>
          <a:effec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38912"/>
          </a:xfrm>
        </p:spPr>
        <p:txBody>
          <a:bodyPr>
            <a:normAutofit fontScale="90000"/>
          </a:bodyPr>
          <a:lstStyle/>
          <a:p>
            <a:pPr algn="ctr"/>
            <a:r>
              <a:rPr lang="en-US" sz="3600" b="1" dirty="0" smtClean="0">
                <a:latin typeface="Times New Roman" pitchFamily="18" charset="0"/>
                <a:cs typeface="Times New Roman" pitchFamily="18" charset="0"/>
              </a:rPr>
              <a:t>Current Amplification Factor </a:t>
            </a:r>
            <a:r>
              <a:rPr lang="el-GR" sz="3600" dirty="0" smtClean="0">
                <a:latin typeface="Times New Roman" pitchFamily="18" charset="0"/>
                <a:cs typeface="Times New Roman" pitchFamily="18" charset="0"/>
              </a:rPr>
              <a:t>α</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19200"/>
            <a:ext cx="8610600" cy="5105400"/>
          </a:xfrm>
        </p:spPr>
        <p:txBody>
          <a:bodyPr/>
          <a:lstStyle/>
          <a:p>
            <a:pPr algn="just"/>
            <a:r>
              <a:rPr lang="en-US" dirty="0" smtClean="0">
                <a:latin typeface="Times New Roman" pitchFamily="18" charset="0"/>
                <a:cs typeface="Times New Roman" pitchFamily="18" charset="0"/>
              </a:rPr>
              <a:t>The ratio of change in collector current ΔIC to the change in emitter current ΔIE when collector voltage </a:t>
            </a:r>
            <a:r>
              <a:rPr lang="en-US" b="1" dirty="0" smtClean="0">
                <a:latin typeface="Times New Roman" pitchFamily="18" charset="0"/>
                <a:cs typeface="Times New Roman" pitchFamily="18" charset="0"/>
              </a:rPr>
              <a:t>V</a:t>
            </a:r>
            <a:r>
              <a:rPr lang="en-US" b="1" baseline="-25000" dirty="0" smtClean="0">
                <a:latin typeface="Times New Roman" pitchFamily="18" charset="0"/>
                <a:cs typeface="Times New Roman" pitchFamily="18" charset="0"/>
              </a:rPr>
              <a:t>CB</a:t>
            </a:r>
            <a:r>
              <a:rPr lang="en-US" dirty="0" smtClean="0">
                <a:latin typeface="Times New Roman" pitchFamily="18" charset="0"/>
                <a:cs typeface="Times New Roman" pitchFamily="18" charset="0"/>
              </a:rPr>
              <a:t> is kept constant, is called as </a:t>
            </a:r>
            <a:r>
              <a:rPr lang="en-US" b="1" dirty="0" smtClean="0">
                <a:latin typeface="Times New Roman" pitchFamily="18" charset="0"/>
                <a:cs typeface="Times New Roman" pitchFamily="18" charset="0"/>
              </a:rPr>
              <a:t>Current amplification factor</a:t>
            </a:r>
            <a:r>
              <a:rPr lang="en-US" dirty="0" smtClean="0">
                <a:latin typeface="Times New Roman" pitchFamily="18" charset="0"/>
                <a:cs typeface="Times New Roman" pitchFamily="18" charset="0"/>
              </a:rPr>
              <a:t>. </a:t>
            </a:r>
          </a:p>
          <a:p>
            <a:pPr algn="just">
              <a:buNone/>
            </a:pP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It is denoted by α.</a:t>
            </a:r>
          </a:p>
          <a:p>
            <a:pPr algn="just">
              <a:buNone/>
            </a:pPr>
            <a:endParaRPr lang="en-US" dirty="0" smtClean="0">
              <a:latin typeface="Times New Roman" pitchFamily="18" charset="0"/>
              <a:cs typeface="Times New Roman" pitchFamily="18" charset="0"/>
            </a:endParaRPr>
          </a:p>
          <a:p>
            <a:pPr algn="ctr">
              <a:buNone/>
            </a:pPr>
            <a:r>
              <a:rPr lang="en-US" dirty="0" smtClean="0">
                <a:latin typeface="Times New Roman" pitchFamily="18" charset="0"/>
                <a:cs typeface="Times New Roman" pitchFamily="18" charset="0"/>
              </a:rPr>
              <a:t>α=ΔIC/ΔIE                        at constant </a:t>
            </a:r>
            <a:r>
              <a:rPr lang="en-US" dirty="0" err="1" smtClean="0">
                <a:latin typeface="Times New Roman" pitchFamily="18" charset="0"/>
                <a:cs typeface="Times New Roman" pitchFamily="18" charset="0"/>
              </a:rPr>
              <a:t>Vcb</a:t>
            </a:r>
            <a:r>
              <a:rPr lang="en-US" dirty="0" smtClean="0"/>
              <a:t/>
            </a:r>
            <a:br>
              <a:rPr lang="en-US" dirty="0" smtClean="0"/>
            </a:br>
            <a:endParaRPr 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200912"/>
          </a:xfrm>
        </p:spPr>
        <p:txBody>
          <a:bodyPr>
            <a:noAutofit/>
          </a:bodyPr>
          <a:lstStyle/>
          <a:p>
            <a:pPr algn="ctr"/>
            <a:r>
              <a:rPr lang="en-US" sz="3600" b="1" dirty="0" smtClean="0">
                <a:latin typeface="Times New Roman" pitchFamily="18" charset="0"/>
                <a:cs typeface="Times New Roman" pitchFamily="18" charset="0"/>
              </a:rPr>
              <a:t>Expression for Collector current</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152400" y="914400"/>
            <a:ext cx="8763000" cy="5410200"/>
          </a:xfrm>
        </p:spPr>
        <p:txBody>
          <a:bodyPr>
            <a:normAutofit/>
          </a:bodyPr>
          <a:lstStyle/>
          <a:p>
            <a:pPr algn="just"/>
            <a:r>
              <a:rPr lang="en-US" dirty="0" smtClean="0">
                <a:latin typeface="Times New Roman" pitchFamily="18" charset="0"/>
                <a:cs typeface="Times New Roman" pitchFamily="18" charset="0"/>
              </a:rPr>
              <a:t>Let us try to draw some expression for collector current.</a:t>
            </a:r>
          </a:p>
          <a:p>
            <a:pPr algn="just"/>
            <a:r>
              <a:rPr lang="en-US" dirty="0" smtClean="0">
                <a:latin typeface="Times New Roman" pitchFamily="18" charset="0"/>
                <a:cs typeface="Times New Roman" pitchFamily="18" charset="0"/>
              </a:rPr>
              <a:t>Along with the emitter current flowing, there is some amount of base current </a:t>
            </a:r>
            <a:r>
              <a:rPr lang="en-US" dirty="0" err="1" smtClean="0">
                <a:latin typeface="Times New Roman" pitchFamily="18" charset="0"/>
                <a:cs typeface="Times New Roman" pitchFamily="18" charset="0"/>
              </a:rPr>
              <a:t>Ib</a:t>
            </a:r>
            <a:r>
              <a:rPr lang="en-US" dirty="0" smtClean="0">
                <a:latin typeface="Times New Roman" pitchFamily="18" charset="0"/>
                <a:cs typeface="Times New Roman" pitchFamily="18" charset="0"/>
              </a:rPr>
              <a:t> which flows through the base terminal due to electron hole recombination. </a:t>
            </a:r>
          </a:p>
          <a:p>
            <a:pPr algn="just"/>
            <a:r>
              <a:rPr lang="en-US" dirty="0" smtClean="0">
                <a:latin typeface="Times New Roman" pitchFamily="18" charset="0"/>
                <a:cs typeface="Times New Roman" pitchFamily="18" charset="0"/>
              </a:rPr>
              <a:t>As collector-base junction is reverse biased, there is another current which is flown due to minority charge carriers. This is the leakage current which can be understood as </a:t>
            </a:r>
            <a:r>
              <a:rPr lang="en-US" b="1" dirty="0" err="1" smtClean="0">
                <a:latin typeface="Times New Roman" pitchFamily="18" charset="0"/>
                <a:cs typeface="Times New Roman" pitchFamily="18" charset="0"/>
              </a:rPr>
              <a:t>I</a:t>
            </a:r>
            <a:r>
              <a:rPr lang="en-US" b="1" baseline="-25000" dirty="0" err="1" smtClean="0">
                <a:latin typeface="Times New Roman" pitchFamily="18" charset="0"/>
                <a:cs typeface="Times New Roman" pitchFamily="18" charset="0"/>
              </a:rPr>
              <a:t>leakage</a:t>
            </a:r>
            <a:r>
              <a:rPr lang="en-US" dirty="0" smtClean="0">
                <a:latin typeface="Times New Roman" pitchFamily="18" charset="0"/>
                <a:cs typeface="Times New Roman" pitchFamily="18" charset="0"/>
              </a:rPr>
              <a:t>. </a:t>
            </a:r>
          </a:p>
          <a:p>
            <a:pPr algn="just"/>
            <a:r>
              <a:rPr lang="en-US" dirty="0" smtClean="0">
                <a:latin typeface="Times New Roman" pitchFamily="18" charset="0"/>
                <a:cs typeface="Times New Roman" pitchFamily="18" charset="0"/>
              </a:rPr>
              <a:t>This is due to minority charge carriers and hence very small.</a:t>
            </a:r>
          </a:p>
          <a:p>
            <a:pPr algn="just"/>
            <a:r>
              <a:rPr lang="en-US" dirty="0" smtClean="0">
                <a:latin typeface="Times New Roman" pitchFamily="18" charset="0"/>
                <a:cs typeface="Times New Roman" pitchFamily="18" charset="0"/>
              </a:rPr>
              <a:t>The emitter current that reaches the collector terminal is</a:t>
            </a:r>
          </a:p>
          <a:p>
            <a:pPr algn="ctr">
              <a:buNone/>
            </a:pPr>
            <a:r>
              <a:rPr lang="en-US" dirty="0" err="1" smtClean="0">
                <a:latin typeface="Times New Roman" pitchFamily="18" charset="0"/>
                <a:cs typeface="Times New Roman" pitchFamily="18" charset="0"/>
              </a:rPr>
              <a:t>αIE</a:t>
            </a:r>
            <a:endParaRPr lang="en-US" dirty="0" smtClean="0">
              <a:latin typeface="Times New Roman" pitchFamily="18" charset="0"/>
              <a:cs typeface="Times New Roman" pitchFamily="18" charset="0"/>
            </a:endParaRPr>
          </a:p>
          <a:p>
            <a:r>
              <a:rPr lang="en-US" dirty="0" smtClean="0"/>
              <a:t>Total collector current </a:t>
            </a:r>
            <a:br>
              <a:rPr lang="en-US" dirty="0" smtClean="0"/>
            </a:br>
            <a:endParaRPr lang="en-US" dirty="0"/>
          </a:p>
        </p:txBody>
      </p:sp>
      <p:sp>
        <p:nvSpPr>
          <p:cNvPr id="4" name="Rectangle 3"/>
          <p:cNvSpPr/>
          <p:nvPr/>
        </p:nvSpPr>
        <p:spPr>
          <a:xfrm>
            <a:off x="3048000" y="5867400"/>
            <a:ext cx="4572000" cy="707886"/>
          </a:xfrm>
          <a:prstGeom prst="rect">
            <a:avLst/>
          </a:prstGeom>
        </p:spPr>
        <p:txBody>
          <a:bodyPr>
            <a:spAutoFit/>
          </a:bodyPr>
          <a:lstStyle/>
          <a:p>
            <a:pPr algn="ctr"/>
            <a:r>
              <a:rPr lang="en-US" sz="2000" dirty="0">
                <a:latin typeface="Times New Roman" pitchFamily="18" charset="0"/>
                <a:cs typeface="Times New Roman" pitchFamily="18" charset="0"/>
              </a:rPr>
              <a:t>IC=</a:t>
            </a:r>
            <a:r>
              <a:rPr lang="el-GR" sz="2000" dirty="0">
                <a:latin typeface="Times New Roman" pitchFamily="18" charset="0"/>
                <a:cs typeface="Times New Roman" pitchFamily="18" charset="0"/>
              </a:rPr>
              <a:t>α</a:t>
            </a:r>
            <a:r>
              <a:rPr lang="en-US" sz="2000" dirty="0" smtClean="0">
                <a:latin typeface="Times New Roman" pitchFamily="18" charset="0"/>
                <a:cs typeface="Times New Roman" pitchFamily="18" charset="0"/>
              </a:rPr>
              <a:t>IE + </a:t>
            </a:r>
            <a:r>
              <a:rPr lang="en-US" sz="2000" dirty="0" err="1" smtClean="0">
                <a:latin typeface="Times New Roman" pitchFamily="18" charset="0"/>
                <a:cs typeface="Times New Roman" pitchFamily="18" charset="0"/>
              </a:rPr>
              <a:t>Ileakage</a:t>
            </a: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endParaRPr lang="en-US" sz="2000" dirty="0">
              <a:latin typeface="Times New Roman" pitchFamily="18" charset="0"/>
              <a:cs typeface="Times New Roman" pitchFamily="18"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686800" cy="5867400"/>
          </a:xfrm>
        </p:spPr>
        <p:txBody>
          <a:bodyPr/>
          <a:lstStyle/>
          <a:p>
            <a:pPr algn="just"/>
            <a:r>
              <a:rPr lang="en-US" dirty="0" smtClean="0">
                <a:latin typeface="Times New Roman" pitchFamily="18" charset="0"/>
                <a:cs typeface="Times New Roman" pitchFamily="18" charset="0"/>
              </a:rPr>
              <a:t>If the emitter-base voltage V</a:t>
            </a:r>
            <a:r>
              <a:rPr lang="en-US" baseline="-25000" dirty="0" smtClean="0">
                <a:latin typeface="Times New Roman" pitchFamily="18" charset="0"/>
                <a:cs typeface="Times New Roman" pitchFamily="18" charset="0"/>
              </a:rPr>
              <a:t>EB</a:t>
            </a:r>
            <a:r>
              <a:rPr lang="en-US" dirty="0" smtClean="0">
                <a:latin typeface="Times New Roman" pitchFamily="18" charset="0"/>
                <a:cs typeface="Times New Roman" pitchFamily="18" charset="0"/>
              </a:rPr>
              <a:t> = 0, even then, there flows a small leakage current, which can be termed as I</a:t>
            </a:r>
            <a:r>
              <a:rPr lang="en-US" baseline="-25000" dirty="0" smtClean="0">
                <a:latin typeface="Times New Roman" pitchFamily="18" charset="0"/>
                <a:cs typeface="Times New Roman" pitchFamily="18" charset="0"/>
              </a:rPr>
              <a:t>CBO</a:t>
            </a:r>
            <a:r>
              <a:rPr lang="en-US" dirty="0" smtClean="0">
                <a:latin typeface="Times New Roman" pitchFamily="18" charset="0"/>
                <a:cs typeface="Times New Roman" pitchFamily="18" charset="0"/>
              </a:rPr>
              <a:t> collector−base current with output open collector−base current with output open.</a:t>
            </a:r>
          </a:p>
          <a:p>
            <a:r>
              <a:rPr lang="en-US" dirty="0" smtClean="0"/>
              <a:t>The collector current therefore can be expressed as</a:t>
            </a:r>
          </a:p>
          <a:p>
            <a:pPr>
              <a:buNone/>
            </a:pPr>
            <a:r>
              <a:rPr lang="en-US" dirty="0" smtClean="0"/>
              <a:t/>
            </a:r>
            <a:br>
              <a:rPr lang="en-US" dirty="0" smtClean="0"/>
            </a:br>
            <a:endParaRPr lang="en-US"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2133600" y="2819400"/>
            <a:ext cx="4800600" cy="3695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en-US" dirty="0" smtClean="0">
                <a:latin typeface="Times New Roman" pitchFamily="18" charset="0"/>
                <a:cs typeface="Times New Roman" pitchFamily="18" charset="0"/>
              </a:rPr>
              <a:t>Hence the above derived is the expression for collector current. The value of collector current depends on base current and leakage current along with the current amplification factor of that transistor in use.</a:t>
            </a:r>
          </a:p>
          <a:p>
            <a:pPr>
              <a:buNone/>
            </a:pP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382000" cy="5181600"/>
          </a:xfrm>
        </p:spPr>
        <p:txBody>
          <a:bodyPr>
            <a:normAutofit/>
          </a:bodyPr>
          <a:lstStyle/>
          <a:p>
            <a:pPr algn="just"/>
            <a:r>
              <a:rPr lang="en-US" dirty="0" smtClean="0">
                <a:latin typeface="Times New Roman" pitchFamily="18" charset="0"/>
                <a:cs typeface="Times New Roman" pitchFamily="18" charset="0"/>
              </a:rPr>
              <a:t>Characteristics of the transistor are the plots which can represent the relation between the current and the voltage of a transistor in a particular configuration.</a:t>
            </a:r>
          </a:p>
          <a:p>
            <a:pPr algn="just"/>
            <a:r>
              <a:rPr lang="en-US" dirty="0" smtClean="0">
                <a:latin typeface="Times New Roman" pitchFamily="18" charset="0"/>
                <a:cs typeface="Times New Roman" pitchFamily="18" charset="0"/>
              </a:rPr>
              <a:t>There are two types of characteristics.</a:t>
            </a:r>
          </a:p>
          <a:p>
            <a:pPr algn="just"/>
            <a:r>
              <a:rPr lang="en-US" dirty="0" smtClean="0">
                <a:solidFill>
                  <a:srgbClr val="FF0000"/>
                </a:solidFill>
                <a:latin typeface="Times New Roman" pitchFamily="18" charset="0"/>
                <a:cs typeface="Times New Roman" pitchFamily="18" charset="0"/>
              </a:rPr>
              <a:t>Input characteristics</a:t>
            </a:r>
            <a:r>
              <a:rPr lang="en-US" dirty="0" smtClean="0">
                <a:latin typeface="Times New Roman" pitchFamily="18" charset="0"/>
                <a:cs typeface="Times New Roman" pitchFamily="18" charset="0"/>
              </a:rPr>
              <a:t>: It will give us the details about the change in input current with the variation in input voltage by keeping output voltage constant.</a:t>
            </a:r>
          </a:p>
          <a:p>
            <a:pPr algn="just"/>
            <a:r>
              <a:rPr lang="en-US" dirty="0" smtClean="0">
                <a:solidFill>
                  <a:srgbClr val="FF0000"/>
                </a:solidFill>
                <a:latin typeface="Times New Roman" pitchFamily="18" charset="0"/>
                <a:cs typeface="Times New Roman" pitchFamily="18" charset="0"/>
              </a:rPr>
              <a:t>Output characteristics</a:t>
            </a:r>
            <a:r>
              <a:rPr lang="en-US" dirty="0" smtClean="0">
                <a:latin typeface="Times New Roman" pitchFamily="18" charset="0"/>
                <a:cs typeface="Times New Roman" pitchFamily="18" charset="0"/>
              </a:rPr>
              <a:t>: It is a plot of output current with output voltage by keeping input current constant.</a:t>
            </a:r>
          </a:p>
          <a:p>
            <a:pPr algn="just"/>
            <a:r>
              <a:rPr lang="en-US" dirty="0" smtClean="0">
                <a:solidFill>
                  <a:srgbClr val="FF0000"/>
                </a:solidFill>
                <a:latin typeface="Times New Roman" pitchFamily="18" charset="0"/>
                <a:cs typeface="Times New Roman" pitchFamily="18" charset="0"/>
              </a:rPr>
              <a:t>Current transfer Characteristics</a:t>
            </a:r>
            <a:r>
              <a:rPr lang="en-US" dirty="0" smtClean="0">
                <a:latin typeface="Times New Roman" pitchFamily="18" charset="0"/>
                <a:cs typeface="Times New Roman" pitchFamily="18" charset="0"/>
              </a:rPr>
              <a:t>: This plot shows the variation of output current with the input current by keeping the voltage constant.</a:t>
            </a:r>
          </a:p>
          <a:p>
            <a:endParaRPr lang="en-US" dirty="0"/>
          </a:p>
        </p:txBody>
      </p:sp>
      <p:sp>
        <p:nvSpPr>
          <p:cNvPr id="4" name="Rectangle 3"/>
          <p:cNvSpPr/>
          <p:nvPr/>
        </p:nvSpPr>
        <p:spPr>
          <a:xfrm>
            <a:off x="1066800" y="457200"/>
            <a:ext cx="6477000" cy="523220"/>
          </a:xfrm>
          <a:prstGeom prst="rect">
            <a:avLst/>
          </a:prstGeom>
        </p:spPr>
        <p:txBody>
          <a:bodyPr wrap="square">
            <a:spAutoFit/>
          </a:bodyPr>
          <a:lstStyle/>
          <a:p>
            <a:pPr algn="ctr"/>
            <a:r>
              <a:rPr lang="en-US" sz="2800" b="1" dirty="0" smtClean="0">
                <a:latin typeface="Times New Roman" pitchFamily="18" charset="0"/>
                <a:cs typeface="Times New Roman" pitchFamily="18" charset="0"/>
              </a:rPr>
              <a:t>Characteristics of CB configuration</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Autofit/>
          </a:bodyPr>
          <a:lstStyle/>
          <a:p>
            <a:pPr algn="ctr"/>
            <a:r>
              <a:rPr lang="en-US" sz="4000" b="1" dirty="0" smtClean="0">
                <a:latin typeface="Times New Roman" pitchFamily="18" charset="0"/>
                <a:cs typeface="Times New Roman" pitchFamily="18" charset="0"/>
              </a:rPr>
              <a:t>Input Characteristics</a:t>
            </a:r>
            <a:br>
              <a:rPr lang="en-US" sz="4000" b="1"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
            </a:r>
            <a:br>
              <a:rPr lang="en-US" sz="4000" b="1" dirty="0" smtClean="0">
                <a:latin typeface="Times New Roman" pitchFamily="18" charset="0"/>
                <a:cs typeface="Times New Roman" pitchFamily="18" charset="0"/>
              </a:rPr>
            </a:b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19200"/>
            <a:ext cx="8610600" cy="5105400"/>
          </a:xfrm>
        </p:spPr>
        <p:txBody>
          <a:bodyPr/>
          <a:lstStyle/>
          <a:p>
            <a:pPr algn="just"/>
            <a:r>
              <a:rPr lang="en-US" dirty="0" smtClean="0">
                <a:latin typeface="Times New Roman" pitchFamily="18" charset="0"/>
                <a:cs typeface="Times New Roman" pitchFamily="18" charset="0"/>
              </a:rPr>
              <a:t>This chart will describe the variation of emitter current, I</a:t>
            </a:r>
            <a:r>
              <a:rPr lang="en-US" baseline="-25000" dirty="0" smtClean="0">
                <a:latin typeface="Times New Roman" pitchFamily="18" charset="0"/>
                <a:cs typeface="Times New Roman" pitchFamily="18" charset="0"/>
              </a:rPr>
              <a:t>E</a:t>
            </a:r>
            <a:r>
              <a:rPr lang="en-US" dirty="0" smtClean="0">
                <a:latin typeface="Times New Roman" pitchFamily="18" charset="0"/>
                <a:cs typeface="Times New Roman" pitchFamily="18" charset="0"/>
              </a:rPr>
              <a:t> with base – Emitter voltage, V</a:t>
            </a:r>
            <a:r>
              <a:rPr lang="en-US" baseline="-25000" dirty="0" smtClean="0">
                <a:latin typeface="Times New Roman" pitchFamily="18" charset="0"/>
                <a:cs typeface="Times New Roman" pitchFamily="18" charset="0"/>
              </a:rPr>
              <a:t>BE</a:t>
            </a:r>
            <a:r>
              <a:rPr lang="en-US" dirty="0" smtClean="0">
                <a:latin typeface="Times New Roman" pitchFamily="18" charset="0"/>
                <a:cs typeface="Times New Roman" pitchFamily="18" charset="0"/>
              </a:rPr>
              <a:t> keeping collector voltage constant, V</a:t>
            </a:r>
            <a:r>
              <a:rPr lang="en-US" baseline="-25000" dirty="0" smtClean="0">
                <a:latin typeface="Times New Roman" pitchFamily="18" charset="0"/>
                <a:cs typeface="Times New Roman" pitchFamily="18" charset="0"/>
              </a:rPr>
              <a:t>CB</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55298" name="Picture 2"/>
          <p:cNvPicPr>
            <a:picLocks noChangeAspect="1" noChangeArrowheads="1"/>
          </p:cNvPicPr>
          <p:nvPr/>
        </p:nvPicPr>
        <p:blipFill>
          <a:blip r:embed="rId2"/>
          <a:srcRect/>
          <a:stretch>
            <a:fillRect/>
          </a:stretch>
        </p:blipFill>
        <p:spPr bwMode="auto">
          <a:xfrm>
            <a:off x="3048000" y="3200400"/>
            <a:ext cx="3543300" cy="2809875"/>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09600"/>
          </a:xfrm>
        </p:spPr>
        <p:txBody>
          <a:bodyPr>
            <a:normAutofit fontScale="90000"/>
          </a:bodyPr>
          <a:lstStyle/>
          <a:p>
            <a:pPr algn="ctr"/>
            <a:r>
              <a:rPr lang="en-US" sz="4400" b="1" dirty="0" smtClean="0">
                <a:latin typeface="Times New Roman" pitchFamily="18" charset="0"/>
                <a:cs typeface="Times New Roman" pitchFamily="18" charset="0"/>
              </a:rPr>
              <a:t>LOAD LINE and Q-POINT</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95400"/>
            <a:ext cx="8686800" cy="5029200"/>
          </a:xfrm>
        </p:spPr>
        <p:txBody>
          <a:bodyPr/>
          <a:lstStyle/>
          <a:p>
            <a:pPr algn="just"/>
            <a:r>
              <a:rPr lang="en-US" dirty="0" smtClean="0">
                <a:latin typeface="Times New Roman" pitchFamily="18" charset="0"/>
                <a:cs typeface="Times New Roman" pitchFamily="18" charset="0"/>
              </a:rPr>
              <a:t>A load line is a line drawn on the </a:t>
            </a:r>
            <a:r>
              <a:rPr lang="en-US" dirty="0" smtClean="0">
                <a:solidFill>
                  <a:srgbClr val="FF0000"/>
                </a:solidFill>
                <a:latin typeface="Times New Roman" pitchFamily="18" charset="0"/>
                <a:cs typeface="Times New Roman" pitchFamily="18" charset="0"/>
              </a:rPr>
              <a:t>characteristic curve</a:t>
            </a:r>
            <a:r>
              <a:rPr lang="en-US" dirty="0" smtClean="0">
                <a:latin typeface="Times New Roman" pitchFamily="18" charset="0"/>
                <a:cs typeface="Times New Roman" pitchFamily="18" charset="0"/>
              </a:rPr>
              <a:t>, a graph of the current vs. the voltage in a nonlinear device like a diode or transistor.</a:t>
            </a:r>
          </a:p>
          <a:p>
            <a:pPr algn="just"/>
            <a:r>
              <a:rPr lang="en-US" dirty="0" smtClean="0">
                <a:latin typeface="Times New Roman" pitchFamily="18" charset="0"/>
                <a:cs typeface="Times New Roman" pitchFamily="18" charset="0"/>
              </a:rPr>
              <a:t>The points where the characteristic curve and the load line </a:t>
            </a:r>
            <a:r>
              <a:rPr lang="en-US" dirty="0" smtClean="0">
                <a:solidFill>
                  <a:srgbClr val="FF0000"/>
                </a:solidFill>
                <a:latin typeface="Times New Roman" pitchFamily="18" charset="0"/>
                <a:cs typeface="Times New Roman" pitchFamily="18" charset="0"/>
              </a:rPr>
              <a:t>intersect</a:t>
            </a:r>
            <a:r>
              <a:rPr lang="en-US" dirty="0" smtClean="0">
                <a:latin typeface="Times New Roman" pitchFamily="18" charset="0"/>
                <a:cs typeface="Times New Roman" pitchFamily="18" charset="0"/>
              </a:rPr>
              <a:t> are the possible operating point(s) (Q points) of the circuit; at these points the current and voltage parameters of both parts of the circuit match.</a:t>
            </a:r>
            <a:endParaRPr lang="en-US"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srcRect/>
          <a:stretch>
            <a:fillRect/>
          </a:stretch>
        </p:blipFill>
        <p:spPr bwMode="auto">
          <a:xfrm>
            <a:off x="4800600" y="4191000"/>
            <a:ext cx="4343400" cy="228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Autofit/>
          </a:bodyPr>
          <a:lstStyle/>
          <a:p>
            <a:pPr algn="ctr"/>
            <a:r>
              <a:rPr lang="en-US" sz="4000" b="1" dirty="0" smtClean="0">
                <a:latin typeface="Times New Roman" pitchFamily="18" charset="0"/>
                <a:cs typeface="Times New Roman" pitchFamily="18" charset="0"/>
              </a:rPr>
              <a:t>Output Characteristics</a:t>
            </a:r>
            <a:br>
              <a:rPr lang="en-US" sz="4000" b="1"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
            </a:r>
            <a:br>
              <a:rPr lang="en-US" sz="4000" b="1" dirty="0" smtClean="0">
                <a:latin typeface="Times New Roman" pitchFamily="18" charset="0"/>
                <a:cs typeface="Times New Roman" pitchFamily="18" charset="0"/>
              </a:rPr>
            </a:b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371600"/>
            <a:ext cx="8229600" cy="4953000"/>
          </a:xfrm>
        </p:spPr>
        <p:txBody>
          <a:bodyPr/>
          <a:lstStyle/>
          <a:p>
            <a:pPr algn="just"/>
            <a:r>
              <a:rPr lang="en-US" dirty="0" smtClean="0">
                <a:latin typeface="Times New Roman" pitchFamily="18" charset="0"/>
                <a:cs typeface="Times New Roman" pitchFamily="18" charset="0"/>
              </a:rPr>
              <a:t>This chart shows the variation of collector current, I</a:t>
            </a:r>
            <a:r>
              <a:rPr lang="en-US" baseline="-25000" dirty="0" smtClean="0">
                <a:latin typeface="Times New Roman" pitchFamily="18" charset="0"/>
                <a:cs typeface="Times New Roman" pitchFamily="18" charset="0"/>
              </a:rPr>
              <a:t>C</a:t>
            </a:r>
            <a:r>
              <a:rPr lang="en-US" dirty="0" smtClean="0">
                <a:latin typeface="Times New Roman" pitchFamily="18" charset="0"/>
                <a:cs typeface="Times New Roman" pitchFamily="18" charset="0"/>
              </a:rPr>
              <a:t> with V</a:t>
            </a:r>
            <a:r>
              <a:rPr lang="en-US" baseline="-25000" dirty="0" smtClean="0">
                <a:latin typeface="Times New Roman" pitchFamily="18" charset="0"/>
                <a:cs typeface="Times New Roman" pitchFamily="18" charset="0"/>
              </a:rPr>
              <a:t>CB</a:t>
            </a:r>
            <a:r>
              <a:rPr lang="en-US" dirty="0" smtClean="0">
                <a:latin typeface="Times New Roman" pitchFamily="18" charset="0"/>
                <a:cs typeface="Times New Roman" pitchFamily="18" charset="0"/>
              </a:rPr>
              <a:t> by keeping emitter current I</a:t>
            </a:r>
            <a:r>
              <a:rPr lang="en-US" baseline="-25000" dirty="0" smtClean="0">
                <a:latin typeface="Times New Roman" pitchFamily="18" charset="0"/>
                <a:cs typeface="Times New Roman" pitchFamily="18" charset="0"/>
              </a:rPr>
              <a:t>E</a:t>
            </a:r>
            <a:r>
              <a:rPr lang="en-US" dirty="0" smtClean="0">
                <a:latin typeface="Times New Roman" pitchFamily="18" charset="0"/>
                <a:cs typeface="Times New Roman" pitchFamily="18" charset="0"/>
              </a:rPr>
              <a:t> constant.</a:t>
            </a:r>
          </a:p>
          <a:p>
            <a:pPr>
              <a:buNone/>
            </a:pPr>
            <a:r>
              <a:rPr lang="en-US" dirty="0" smtClean="0"/>
              <a:t/>
            </a:r>
            <a:br>
              <a:rPr lang="en-US" dirty="0" smtClean="0"/>
            </a:br>
            <a:endParaRPr lang="en-US" dirty="0"/>
          </a:p>
        </p:txBody>
      </p:sp>
      <p:pic>
        <p:nvPicPr>
          <p:cNvPr id="56322" name="Picture 2"/>
          <p:cNvPicPr>
            <a:picLocks noChangeAspect="1" noChangeArrowheads="1"/>
          </p:cNvPicPr>
          <p:nvPr/>
        </p:nvPicPr>
        <p:blipFill>
          <a:blip r:embed="rId2"/>
          <a:srcRect/>
          <a:stretch>
            <a:fillRect/>
          </a:stretch>
        </p:blipFill>
        <p:spPr bwMode="auto">
          <a:xfrm>
            <a:off x="1447800" y="2895600"/>
            <a:ext cx="5724525" cy="3067050"/>
          </a:xfrm>
          <a:prstGeom prst="rect">
            <a:avLst/>
          </a:prstGeom>
          <a:noFill/>
          <a:ln w="9525">
            <a:noFill/>
            <a:miter lim="800000"/>
            <a:headEnd/>
            <a:tailEnd/>
          </a:ln>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8382000" cy="5943600"/>
          </a:xfrm>
        </p:spPr>
        <p:txBody>
          <a:bodyPr>
            <a:normAutofit/>
          </a:bodyPr>
          <a:lstStyle/>
          <a:p>
            <a:pPr algn="just"/>
            <a:r>
              <a:rPr lang="en-US" dirty="0" smtClean="0"/>
              <a:t>This configuration provides voltage gain but no current gain.</a:t>
            </a:r>
          </a:p>
          <a:p>
            <a:pPr algn="just"/>
            <a:r>
              <a:rPr lang="en-US" dirty="0" smtClean="0"/>
              <a:t>Being </a:t>
            </a:r>
            <a:r>
              <a:rPr lang="en-US" b="1" dirty="0" smtClean="0"/>
              <a:t>V</a:t>
            </a:r>
            <a:r>
              <a:rPr lang="en-US" b="1" baseline="-25000" dirty="0" smtClean="0"/>
              <a:t>CB</a:t>
            </a:r>
            <a:r>
              <a:rPr lang="en-US" dirty="0" smtClean="0"/>
              <a:t> constant, with a small increase in the Emitter-base voltage V</a:t>
            </a:r>
            <a:r>
              <a:rPr lang="en-US" baseline="-25000" dirty="0" smtClean="0"/>
              <a:t>EB</a:t>
            </a:r>
            <a:r>
              <a:rPr lang="en-US" dirty="0" smtClean="0"/>
              <a:t>, Emitter current </a:t>
            </a:r>
            <a:r>
              <a:rPr lang="en-US" b="1" dirty="0" smtClean="0"/>
              <a:t>I</a:t>
            </a:r>
            <a:r>
              <a:rPr lang="en-US" b="1" baseline="-25000" dirty="0" smtClean="0"/>
              <a:t>E</a:t>
            </a:r>
            <a:r>
              <a:rPr lang="en-US" dirty="0" smtClean="0"/>
              <a:t> gets increased.</a:t>
            </a:r>
          </a:p>
          <a:p>
            <a:pPr algn="just"/>
            <a:r>
              <a:rPr lang="en-US" dirty="0" smtClean="0"/>
              <a:t>Emitter Current </a:t>
            </a:r>
            <a:r>
              <a:rPr lang="en-US" b="1" dirty="0" smtClean="0"/>
              <a:t>I</a:t>
            </a:r>
            <a:r>
              <a:rPr lang="en-US" b="1" baseline="-25000" dirty="0" smtClean="0"/>
              <a:t>E</a:t>
            </a:r>
            <a:r>
              <a:rPr lang="en-US" dirty="0" smtClean="0"/>
              <a:t> is independent of Collector voltage </a:t>
            </a:r>
            <a:r>
              <a:rPr lang="en-US" b="1" dirty="0" smtClean="0"/>
              <a:t>V</a:t>
            </a:r>
            <a:r>
              <a:rPr lang="en-US" b="1" baseline="-25000" dirty="0" smtClean="0"/>
              <a:t>CB</a:t>
            </a:r>
            <a:r>
              <a:rPr lang="en-US" dirty="0" smtClean="0"/>
              <a:t>.</a:t>
            </a:r>
          </a:p>
          <a:p>
            <a:pPr algn="just"/>
            <a:r>
              <a:rPr lang="en-US" dirty="0" smtClean="0"/>
              <a:t>Collector Voltage </a:t>
            </a:r>
            <a:r>
              <a:rPr lang="en-US" b="1" dirty="0" smtClean="0"/>
              <a:t>V</a:t>
            </a:r>
            <a:r>
              <a:rPr lang="en-US" b="1" baseline="-25000" dirty="0" smtClean="0"/>
              <a:t>CB</a:t>
            </a:r>
            <a:r>
              <a:rPr lang="en-US" dirty="0" smtClean="0"/>
              <a:t> can affect the collector current </a:t>
            </a:r>
            <a:r>
              <a:rPr lang="en-US" b="1" dirty="0" smtClean="0"/>
              <a:t>I</a:t>
            </a:r>
            <a:r>
              <a:rPr lang="en-US" b="1" baseline="-25000" dirty="0" smtClean="0"/>
              <a:t>C</a:t>
            </a:r>
            <a:r>
              <a:rPr lang="en-US" dirty="0" smtClean="0"/>
              <a:t> only at low voltages, when V</a:t>
            </a:r>
            <a:r>
              <a:rPr lang="en-US" baseline="-25000" dirty="0" smtClean="0"/>
              <a:t>EB</a:t>
            </a:r>
            <a:r>
              <a:rPr lang="en-US" dirty="0" smtClean="0"/>
              <a:t> is kept constant.</a:t>
            </a:r>
          </a:p>
          <a:p>
            <a:pPr algn="just"/>
            <a:r>
              <a:rPr lang="en-US" dirty="0" smtClean="0"/>
              <a:t>The input resistance </a:t>
            </a:r>
            <a:r>
              <a:rPr lang="en-US" dirty="0" err="1" smtClean="0"/>
              <a:t>ri</a:t>
            </a:r>
            <a:r>
              <a:rPr lang="en-US" dirty="0" smtClean="0"/>
              <a:t> is the ratio of change in emitter-base voltage ΔVEB to the change in emitter current ΔIE at constant collector base voltage </a:t>
            </a:r>
            <a:r>
              <a:rPr lang="en-US" b="1" dirty="0" smtClean="0"/>
              <a:t>V</a:t>
            </a:r>
            <a:r>
              <a:rPr lang="en-US" b="1" baseline="-25000" dirty="0" smtClean="0"/>
              <a:t>CB</a:t>
            </a:r>
            <a:r>
              <a:rPr lang="en-US" dirty="0" smtClean="0"/>
              <a:t>.</a:t>
            </a:r>
          </a:p>
          <a:p>
            <a:pPr>
              <a:buNone/>
            </a:pPr>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normAutofit fontScale="92500" lnSpcReduction="10000"/>
          </a:bodyPr>
          <a:lstStyle/>
          <a:p>
            <a:pPr algn="just"/>
            <a:r>
              <a:rPr lang="en-US" dirty="0" smtClean="0"/>
              <a:t>As the input resistance is of very low value, a small value of V</a:t>
            </a:r>
            <a:r>
              <a:rPr lang="en-US" baseline="-25000" dirty="0" smtClean="0"/>
              <a:t>EB</a:t>
            </a:r>
            <a:r>
              <a:rPr lang="en-US" dirty="0" smtClean="0"/>
              <a:t> is enough to produce a large current flow of emitter current </a:t>
            </a:r>
            <a:r>
              <a:rPr lang="en-US" b="1" dirty="0" smtClean="0"/>
              <a:t>I</a:t>
            </a:r>
            <a:r>
              <a:rPr lang="en-US" b="1" baseline="-25000" dirty="0" smtClean="0"/>
              <a:t>E</a:t>
            </a:r>
            <a:r>
              <a:rPr lang="en-US" dirty="0" smtClean="0"/>
              <a:t>.</a:t>
            </a:r>
          </a:p>
          <a:p>
            <a:pPr algn="just"/>
            <a:r>
              <a:rPr lang="en-US" dirty="0" smtClean="0"/>
              <a:t>The output resistance </a:t>
            </a:r>
            <a:r>
              <a:rPr lang="en-US" dirty="0" err="1" smtClean="0"/>
              <a:t>r</a:t>
            </a:r>
            <a:r>
              <a:rPr lang="en-US" baseline="-25000" dirty="0" err="1" smtClean="0"/>
              <a:t>o</a:t>
            </a:r>
            <a:r>
              <a:rPr lang="en-US" dirty="0" smtClean="0"/>
              <a:t> is the ratio of change in the collector base voltage ΔVCB to the change in collector current ΔIC at constant emitter current </a:t>
            </a:r>
            <a:r>
              <a:rPr lang="en-US" b="1" dirty="0" smtClean="0"/>
              <a:t>I</a:t>
            </a:r>
            <a:r>
              <a:rPr lang="en-US" b="1" baseline="-25000" dirty="0" smtClean="0"/>
              <a:t>E</a:t>
            </a:r>
            <a:r>
              <a:rPr lang="en-US" dirty="0" smtClean="0"/>
              <a:t>.</a:t>
            </a:r>
          </a:p>
          <a:p>
            <a:pPr algn="ctr">
              <a:buNone/>
            </a:pPr>
            <a:r>
              <a:rPr lang="en-US" dirty="0" err="1" smtClean="0"/>
              <a:t>ro</a:t>
            </a:r>
            <a:r>
              <a:rPr lang="en-US" dirty="0" smtClean="0"/>
              <a:t>=ΔVCB/ΔIC at constant </a:t>
            </a:r>
            <a:r>
              <a:rPr lang="en-US" dirty="0" err="1" smtClean="0"/>
              <a:t>lE</a:t>
            </a:r>
            <a:endParaRPr lang="en-US" dirty="0" smtClean="0"/>
          </a:p>
          <a:p>
            <a:pPr algn="just"/>
            <a:r>
              <a:rPr lang="en-US" dirty="0" smtClean="0"/>
              <a:t>As the output resistance is of very high value, a large change in </a:t>
            </a:r>
            <a:r>
              <a:rPr lang="en-US" b="1" dirty="0" smtClean="0"/>
              <a:t>V</a:t>
            </a:r>
            <a:r>
              <a:rPr lang="en-US" b="1" baseline="-25000" dirty="0" smtClean="0"/>
              <a:t>CB</a:t>
            </a:r>
            <a:r>
              <a:rPr lang="en-US" dirty="0" smtClean="0"/>
              <a:t> produces a very little change in collector current </a:t>
            </a:r>
            <a:r>
              <a:rPr lang="en-US" b="1" dirty="0" smtClean="0"/>
              <a:t>I</a:t>
            </a:r>
            <a:r>
              <a:rPr lang="en-US" b="1" baseline="-25000" dirty="0" smtClean="0"/>
              <a:t>C</a:t>
            </a:r>
            <a:r>
              <a:rPr lang="en-US" dirty="0" smtClean="0"/>
              <a:t>.</a:t>
            </a:r>
          </a:p>
          <a:p>
            <a:pPr algn="just"/>
            <a:r>
              <a:rPr lang="en-US" dirty="0" smtClean="0"/>
              <a:t>This Configuration provides good stability against increase in temperature.</a:t>
            </a:r>
          </a:p>
          <a:p>
            <a:pPr algn="just"/>
            <a:r>
              <a:rPr lang="en-US" dirty="0" smtClean="0"/>
              <a:t>The CB configuration is used for high frequency applications.</a:t>
            </a:r>
          </a:p>
          <a:p>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fontScale="90000"/>
          </a:bodyPr>
          <a:lstStyle/>
          <a:p>
            <a:pPr algn="ctr"/>
            <a:r>
              <a:rPr lang="en-US" sz="3600" b="1" dirty="0" smtClean="0">
                <a:latin typeface="Times New Roman" pitchFamily="18" charset="0"/>
                <a:cs typeface="Times New Roman" pitchFamily="18" charset="0"/>
              </a:rPr>
              <a:t>Common Emitter CE Configuration</a:t>
            </a:r>
            <a:br>
              <a:rPr lang="en-US" sz="3600" b="1" dirty="0" smtClean="0">
                <a:latin typeface="Times New Roman" pitchFamily="18" charset="0"/>
                <a:cs typeface="Times New Roman" pitchFamily="18" charset="0"/>
              </a:rPr>
            </a:b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295400"/>
            <a:ext cx="8610600" cy="5029200"/>
          </a:xfrm>
        </p:spPr>
        <p:txBody>
          <a:bodyPr/>
          <a:lstStyle/>
          <a:p>
            <a:pPr algn="just"/>
            <a:r>
              <a:rPr lang="en-US" dirty="0" smtClean="0">
                <a:latin typeface="Times New Roman" pitchFamily="18" charset="0"/>
                <a:cs typeface="Times New Roman" pitchFamily="18" charset="0"/>
              </a:rPr>
              <a:t>The name itself implies that the </a:t>
            </a:r>
            <a:r>
              <a:rPr lang="en-US" b="1" dirty="0" smtClean="0">
                <a:latin typeface="Times New Roman" pitchFamily="18" charset="0"/>
                <a:cs typeface="Times New Roman" pitchFamily="18" charset="0"/>
              </a:rPr>
              <a:t>Emitter</a:t>
            </a:r>
            <a:r>
              <a:rPr lang="en-US" dirty="0" smtClean="0">
                <a:latin typeface="Times New Roman" pitchFamily="18" charset="0"/>
                <a:cs typeface="Times New Roman" pitchFamily="18" charset="0"/>
              </a:rPr>
              <a:t> terminal is taken as common terminal for both input and output of the transistor. The common emitter connection for both NPN and PNP transistors is as shown in the following figure.</a:t>
            </a:r>
          </a:p>
          <a:p>
            <a:pPr>
              <a:buNone/>
            </a:pPr>
            <a:r>
              <a:rPr lang="en-US" dirty="0" smtClean="0"/>
              <a:t/>
            </a:r>
            <a:br>
              <a:rPr lang="en-US" dirty="0" smtClean="0"/>
            </a:br>
            <a:endParaRPr lang="en-US" dirty="0"/>
          </a:p>
        </p:txBody>
      </p:sp>
      <p:pic>
        <p:nvPicPr>
          <p:cNvPr id="2050" name="Picture 2"/>
          <p:cNvPicPr>
            <a:picLocks noChangeAspect="1" noChangeArrowheads="1"/>
          </p:cNvPicPr>
          <p:nvPr/>
        </p:nvPicPr>
        <p:blipFill>
          <a:blip r:embed="rId2"/>
          <a:srcRect/>
          <a:stretch>
            <a:fillRect/>
          </a:stretch>
        </p:blipFill>
        <p:spPr bwMode="auto">
          <a:xfrm>
            <a:off x="1066800" y="3429000"/>
            <a:ext cx="7086600" cy="3048000"/>
          </a:xfrm>
          <a:prstGeom prst="rect">
            <a:avLst/>
          </a:prstGeom>
          <a:noFill/>
          <a:ln w="9525">
            <a:noFill/>
            <a:miter lim="800000"/>
            <a:headEnd/>
            <a:tailEnd/>
          </a:ln>
          <a:effec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486400"/>
          </a:xfrm>
        </p:spPr>
        <p:txBody>
          <a:bodyPr/>
          <a:lstStyle/>
          <a:p>
            <a:pPr algn="just"/>
            <a:r>
              <a:rPr lang="en-US" dirty="0" smtClean="0">
                <a:latin typeface="Times New Roman" pitchFamily="18" charset="0"/>
                <a:cs typeface="Times New Roman" pitchFamily="18" charset="0"/>
              </a:rPr>
              <a:t>Just as in CB configuration, the emitter junction is forward biased and the collector junction is reverse biased. The flow of electrons is controlled in the same manner. The input current is the base current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and the output current is the collector current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C</a:t>
            </a:r>
            <a:r>
              <a:rPr lang="en-US" dirty="0" smtClean="0">
                <a:latin typeface="Times New Roman" pitchFamily="18" charset="0"/>
                <a:cs typeface="Times New Roman" pitchFamily="18" charset="0"/>
              </a:rPr>
              <a:t> here.</a:t>
            </a:r>
          </a:p>
          <a:p>
            <a:pPr>
              <a:buNone/>
            </a:pPr>
            <a:r>
              <a:rPr lang="en-US" dirty="0" smtClean="0"/>
              <a:t/>
            </a:r>
            <a:br>
              <a:rPr lang="en-US" dirty="0" smtClean="0"/>
            </a:br>
            <a:endParaRPr lang="en-US" dirty="0"/>
          </a:p>
        </p:txBody>
      </p:sp>
      <p:pic>
        <p:nvPicPr>
          <p:cNvPr id="3074" name="Picture 2"/>
          <p:cNvPicPr>
            <a:picLocks noChangeAspect="1" noChangeArrowheads="1"/>
          </p:cNvPicPr>
          <p:nvPr/>
        </p:nvPicPr>
        <p:blipFill>
          <a:blip r:embed="rId2"/>
          <a:srcRect/>
          <a:stretch>
            <a:fillRect/>
          </a:stretch>
        </p:blipFill>
        <p:spPr bwMode="auto">
          <a:xfrm>
            <a:off x="1219200" y="3657600"/>
            <a:ext cx="6705600" cy="2447925"/>
          </a:xfrm>
          <a:prstGeom prst="rect">
            <a:avLst/>
          </a:prstGeom>
          <a:noFill/>
          <a:ln w="9525">
            <a:noFill/>
            <a:miter lim="800000"/>
            <a:headEnd/>
            <a:tailEnd/>
          </a:ln>
          <a:effec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pPr algn="ctr"/>
            <a:r>
              <a:rPr lang="fr-FR" sz="3600" b="1" dirty="0" smtClean="0">
                <a:latin typeface="Times New Roman" pitchFamily="18" charset="0"/>
                <a:cs typeface="Times New Roman" pitchFamily="18" charset="0"/>
              </a:rPr>
              <a:t>Base Curent Amplification factor </a:t>
            </a:r>
            <a:r>
              <a:rPr lang="fr-FR" sz="3600" dirty="0" smtClean="0">
                <a:latin typeface="Times New Roman" pitchFamily="18" charset="0"/>
                <a:cs typeface="Times New Roman" pitchFamily="18" charset="0"/>
              </a:rPr>
              <a:t>β</a:t>
            </a:r>
            <a:br>
              <a:rPr lang="fr-FR" sz="3600" dirty="0" smtClean="0">
                <a:latin typeface="Times New Roman" pitchFamily="18" charset="0"/>
                <a:cs typeface="Times New Roman" pitchFamily="18" charset="0"/>
              </a:rPr>
            </a:b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524000"/>
            <a:ext cx="8229600" cy="4800600"/>
          </a:xfrm>
        </p:spPr>
        <p:txBody>
          <a:bodyPr/>
          <a:lstStyle/>
          <a:p>
            <a:pPr algn="just"/>
            <a:r>
              <a:rPr lang="en-US" dirty="0" smtClean="0">
                <a:latin typeface="Times New Roman" pitchFamily="18" charset="0"/>
                <a:cs typeface="Times New Roman" pitchFamily="18" charset="0"/>
              </a:rPr>
              <a:t>The ratio of change in collector current ΔIC to the change in base current ΔIB is known as </a:t>
            </a:r>
            <a:r>
              <a:rPr lang="en-US" b="1" dirty="0" smtClean="0">
                <a:latin typeface="Times New Roman" pitchFamily="18" charset="0"/>
                <a:cs typeface="Times New Roman" pitchFamily="18" charset="0"/>
              </a:rPr>
              <a:t>Base Current Amplification Factor</a:t>
            </a:r>
            <a:r>
              <a:rPr lang="en-US" dirty="0" smtClean="0">
                <a:latin typeface="Times New Roman" pitchFamily="18" charset="0"/>
                <a:cs typeface="Times New Roman" pitchFamily="18" charset="0"/>
              </a:rPr>
              <a:t>. </a:t>
            </a:r>
          </a:p>
          <a:p>
            <a:pPr algn="just"/>
            <a:r>
              <a:rPr lang="en-US" dirty="0" smtClean="0">
                <a:latin typeface="Times New Roman" pitchFamily="18" charset="0"/>
                <a:cs typeface="Times New Roman" pitchFamily="18" charset="0"/>
              </a:rPr>
              <a:t>It is denoted by β</a:t>
            </a:r>
          </a:p>
          <a:p>
            <a:endParaRPr lang="en-US" dirty="0" smtClean="0"/>
          </a:p>
          <a:p>
            <a:pPr algn="ctr">
              <a:buNone/>
            </a:pPr>
            <a:r>
              <a:rPr lang="en-US" dirty="0" smtClean="0"/>
              <a:t>β=ΔIC/ΔIB</a:t>
            </a:r>
          </a:p>
          <a:p>
            <a:pPr>
              <a:buNone/>
            </a:pP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24712"/>
          </a:xfrm>
        </p:spPr>
        <p:txBody>
          <a:bodyPr>
            <a:noAutofit/>
          </a:bodyPr>
          <a:lstStyle/>
          <a:p>
            <a:pPr algn="ctr"/>
            <a:r>
              <a:rPr lang="en-US" sz="3200" b="1" dirty="0" smtClean="0">
                <a:latin typeface="Times New Roman" pitchFamily="18" charset="0"/>
                <a:cs typeface="Times New Roman" pitchFamily="18" charset="0"/>
              </a:rPr>
              <a:t>Relation between β and α</a:t>
            </a:r>
            <a:br>
              <a:rPr lang="en-US" sz="3200" b="1" dirty="0" smtClean="0">
                <a:latin typeface="Times New Roman" pitchFamily="18" charset="0"/>
                <a:cs typeface="Times New Roman" pitchFamily="18" charset="0"/>
              </a:rPr>
            </a:br>
            <a:r>
              <a:rPr lang="en-US" sz="3200" b="1" dirty="0" smtClean="0">
                <a:latin typeface="Times New Roman" pitchFamily="18" charset="0"/>
                <a:cs typeface="Times New Roman" pitchFamily="18" charset="0"/>
              </a:rPr>
              <a:t/>
            </a:r>
            <a:br>
              <a:rPr lang="en-US" sz="3200" b="1" dirty="0" smtClean="0">
                <a:latin typeface="Times New Roman" pitchFamily="18" charset="0"/>
                <a:cs typeface="Times New Roman" pitchFamily="18" charset="0"/>
              </a:rPr>
            </a:b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143000"/>
            <a:ext cx="3810000" cy="5181600"/>
          </a:xfrm>
        </p:spPr>
        <p:txBody>
          <a:bodyPr/>
          <a:lstStyle/>
          <a:p>
            <a:pPr algn="just">
              <a:buNone/>
            </a:pPr>
            <a:r>
              <a:rPr lang="en-US" dirty="0" smtClean="0">
                <a:latin typeface="Times New Roman" pitchFamily="18" charset="0"/>
                <a:cs typeface="Times New Roman" pitchFamily="18" charset="0"/>
              </a:rPr>
              <a:t>    Let us try to derive the relation between base current amplification factor and emitter current amplification factor.</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srcRect/>
          <a:stretch>
            <a:fillRect/>
          </a:stretch>
        </p:blipFill>
        <p:spPr bwMode="auto">
          <a:xfrm>
            <a:off x="4495800" y="914400"/>
            <a:ext cx="4343400" cy="5943600"/>
          </a:xfrm>
          <a:prstGeom prst="rect">
            <a:avLst/>
          </a:prstGeom>
          <a:noFill/>
          <a:ln w="9525">
            <a:noFill/>
            <a:miter lim="800000"/>
            <a:headEnd/>
            <a:tailEnd/>
          </a:ln>
          <a:effec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685800"/>
            <a:ext cx="8458200" cy="2246769"/>
          </a:xfrm>
          <a:prstGeom prst="rect">
            <a:avLst/>
          </a:prstGeom>
        </p:spPr>
        <p:txBody>
          <a:bodyPr wrap="square">
            <a:spAutoFit/>
          </a:bodyPr>
          <a:lstStyle/>
          <a:p>
            <a:pPr algn="just"/>
            <a:r>
              <a:rPr lang="en-US" sz="2800" dirty="0">
                <a:latin typeface="Times New Roman" pitchFamily="18" charset="0"/>
                <a:cs typeface="Times New Roman" pitchFamily="18" charset="0"/>
              </a:rPr>
              <a:t>From the above equation, it is evident that, as α approaches 1, β reaches infinity.</a:t>
            </a:r>
          </a:p>
          <a:p>
            <a:pPr algn="just"/>
            <a:r>
              <a:rPr lang="en-US" sz="2800" dirty="0">
                <a:latin typeface="Times New Roman" pitchFamily="18" charset="0"/>
                <a:cs typeface="Times New Roman" pitchFamily="18" charset="0"/>
              </a:rPr>
              <a:t>Hence, </a:t>
            </a:r>
            <a:r>
              <a:rPr lang="en-US" sz="2800" b="1" dirty="0">
                <a:latin typeface="Times New Roman" pitchFamily="18" charset="0"/>
                <a:cs typeface="Times New Roman" pitchFamily="18" charset="0"/>
              </a:rPr>
              <a:t>the current gain in Common Emitter connection is very high</a:t>
            </a:r>
            <a:r>
              <a:rPr lang="en-US" sz="2800" dirty="0">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This is the reason this circuit connection is mostly used in all transistor applications.</a:t>
            </a:r>
          </a:p>
        </p:txBody>
      </p:sp>
      <p:pic>
        <p:nvPicPr>
          <p:cNvPr id="5122" name="Picture 2"/>
          <p:cNvPicPr>
            <a:picLocks noChangeAspect="1" noChangeArrowheads="1"/>
          </p:cNvPicPr>
          <p:nvPr/>
        </p:nvPicPr>
        <p:blipFill>
          <a:blip r:embed="rId2"/>
          <a:srcRect/>
          <a:stretch>
            <a:fillRect/>
          </a:stretch>
        </p:blipFill>
        <p:spPr bwMode="auto">
          <a:xfrm>
            <a:off x="3352800" y="4038600"/>
            <a:ext cx="2819400" cy="2438400"/>
          </a:xfrm>
          <a:prstGeom prst="rect">
            <a:avLst/>
          </a:prstGeom>
          <a:noFill/>
          <a:ln w="9525">
            <a:noFill/>
            <a:miter lim="800000"/>
            <a:headEnd/>
            <a:tailEnd/>
          </a:ln>
          <a:effec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smtClean="0">
                <a:latin typeface="Times New Roman" pitchFamily="18" charset="0"/>
                <a:cs typeface="Times New Roman" pitchFamily="18" charset="0"/>
              </a:rPr>
              <a:t>Expression for Collector Current</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990600"/>
            <a:ext cx="3276600" cy="5334000"/>
          </a:xfrm>
        </p:spPr>
        <p:txBody>
          <a:bodyPr/>
          <a:lstStyle/>
          <a:p>
            <a:pPr algn="just"/>
            <a:r>
              <a:rPr lang="en-US" dirty="0" smtClean="0">
                <a:latin typeface="Times New Roman" pitchFamily="18" charset="0"/>
                <a:cs typeface="Times New Roman" pitchFamily="18" charset="0"/>
              </a:rPr>
              <a:t>In the Common Emitter configuration,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is the input current and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C</a:t>
            </a:r>
            <a:r>
              <a:rPr lang="en-US" dirty="0" smtClean="0">
                <a:latin typeface="Times New Roman" pitchFamily="18" charset="0"/>
                <a:cs typeface="Times New Roman" pitchFamily="18" charset="0"/>
              </a:rPr>
              <a:t> is the output current.</a:t>
            </a:r>
          </a:p>
          <a:p>
            <a:pPr algn="just"/>
            <a:r>
              <a:rPr lang="en-US" dirty="0" smtClean="0">
                <a:latin typeface="Times New Roman" pitchFamily="18" charset="0"/>
                <a:cs typeface="Times New Roman" pitchFamily="18" charset="0"/>
              </a:rPr>
              <a:t>We know</a:t>
            </a:r>
          </a:p>
          <a:p>
            <a:endParaRPr lang="en-US" dirty="0"/>
          </a:p>
        </p:txBody>
      </p:sp>
      <p:pic>
        <p:nvPicPr>
          <p:cNvPr id="50178" name="Picture 2"/>
          <p:cNvPicPr>
            <a:picLocks noChangeAspect="1" noChangeArrowheads="1"/>
          </p:cNvPicPr>
          <p:nvPr/>
        </p:nvPicPr>
        <p:blipFill>
          <a:blip r:embed="rId2"/>
          <a:srcRect/>
          <a:stretch>
            <a:fillRect/>
          </a:stretch>
        </p:blipFill>
        <p:spPr bwMode="auto">
          <a:xfrm>
            <a:off x="3657600" y="1143000"/>
            <a:ext cx="5105400" cy="5410200"/>
          </a:xfrm>
          <a:prstGeom prst="rect">
            <a:avLst/>
          </a:prstGeom>
          <a:noFill/>
          <a:ln w="9525">
            <a:noFill/>
            <a:miter lim="800000"/>
            <a:headEnd/>
            <a:tailEnd/>
          </a:ln>
          <a:effec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486400"/>
          </a:xfrm>
        </p:spPr>
        <p:txBody>
          <a:bodyPr/>
          <a:lstStyle/>
          <a:p>
            <a:r>
              <a:rPr lang="en-US" dirty="0" smtClean="0"/>
              <a:t>If base circuit is open, i.e. if </a:t>
            </a:r>
            <a:r>
              <a:rPr lang="en-US" b="1" dirty="0" smtClean="0"/>
              <a:t>I</a:t>
            </a:r>
            <a:r>
              <a:rPr lang="en-US" b="1" baseline="-25000" dirty="0" smtClean="0"/>
              <a:t>B</a:t>
            </a:r>
            <a:r>
              <a:rPr lang="en-US" dirty="0" smtClean="0"/>
              <a:t> = 0,</a:t>
            </a:r>
          </a:p>
          <a:p>
            <a:r>
              <a:rPr lang="en-US" dirty="0" smtClean="0"/>
              <a:t>The collector emitter current with base open is I</a:t>
            </a:r>
            <a:r>
              <a:rPr lang="en-US" baseline="-25000" dirty="0" smtClean="0"/>
              <a:t>CEO</a:t>
            </a:r>
            <a:endParaRPr lang="en-US" dirty="0" smtClean="0"/>
          </a:p>
          <a:p>
            <a:endParaRPr lang="en-US" dirty="0"/>
          </a:p>
        </p:txBody>
      </p:sp>
      <p:pic>
        <p:nvPicPr>
          <p:cNvPr id="51202" name="Picture 2"/>
          <p:cNvPicPr>
            <a:picLocks noChangeAspect="1" noChangeArrowheads="1"/>
          </p:cNvPicPr>
          <p:nvPr/>
        </p:nvPicPr>
        <p:blipFill>
          <a:blip r:embed="rId2"/>
          <a:srcRect/>
          <a:stretch>
            <a:fillRect/>
          </a:stretch>
        </p:blipFill>
        <p:spPr bwMode="auto">
          <a:xfrm>
            <a:off x="838200" y="2438400"/>
            <a:ext cx="7467600" cy="3809999"/>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610600" cy="5486400"/>
          </a:xfrm>
        </p:spPr>
        <p:txBody>
          <a:bodyPr>
            <a:normAutofit/>
          </a:bodyPr>
          <a:lstStyle/>
          <a:p>
            <a:pPr algn="just">
              <a:lnSpc>
                <a:spcPct val="150000"/>
              </a:lnSpc>
            </a:pPr>
            <a:r>
              <a:rPr lang="en-US" dirty="0" smtClean="0">
                <a:latin typeface="Times New Roman" pitchFamily="18" charset="0"/>
                <a:cs typeface="Times New Roman" pitchFamily="18" charset="0"/>
              </a:rPr>
              <a:t>The intersection of the load line with the characteristics will determine the point of </a:t>
            </a:r>
            <a:r>
              <a:rPr lang="en-US" dirty="0" smtClean="0">
                <a:solidFill>
                  <a:srgbClr val="FF0000"/>
                </a:solidFill>
                <a:latin typeface="Times New Roman" pitchFamily="18" charset="0"/>
                <a:cs typeface="Times New Roman" pitchFamily="18" charset="0"/>
              </a:rPr>
              <a:t>operation</a:t>
            </a:r>
            <a:r>
              <a:rPr lang="en-US" dirty="0" smtClean="0">
                <a:latin typeface="Times New Roman" pitchFamily="18" charset="0"/>
                <a:cs typeface="Times New Roman" pitchFamily="18" charset="0"/>
              </a:rPr>
              <a:t> of the system. Physically, this point of operation mainly determines the conditions under which the device is to be operated in a circuit.</a:t>
            </a:r>
          </a:p>
        </p:txBody>
      </p:sp>
      <p:pic>
        <p:nvPicPr>
          <p:cNvPr id="5122" name="Picture 2"/>
          <p:cNvPicPr>
            <a:picLocks noChangeAspect="1" noChangeArrowheads="1"/>
          </p:cNvPicPr>
          <p:nvPr/>
        </p:nvPicPr>
        <p:blipFill>
          <a:blip r:embed="rId2"/>
          <a:srcRect/>
          <a:stretch>
            <a:fillRect/>
          </a:stretch>
        </p:blipFill>
        <p:spPr bwMode="auto">
          <a:xfrm>
            <a:off x="3657600" y="3581400"/>
            <a:ext cx="3505200" cy="2790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81912"/>
          </a:xfrm>
        </p:spPr>
        <p:txBody>
          <a:bodyPr>
            <a:noAutofit/>
          </a:bodyPr>
          <a:lstStyle/>
          <a:p>
            <a:pPr algn="ctr"/>
            <a:r>
              <a:rPr lang="en-US" sz="4400" b="1" dirty="0" smtClean="0">
                <a:latin typeface="Times New Roman" pitchFamily="18" charset="0"/>
                <a:cs typeface="Times New Roman" pitchFamily="18" charset="0"/>
              </a:rPr>
              <a:t>Knee Voltage</a:t>
            </a:r>
            <a:br>
              <a:rPr lang="en-US" sz="4400" b="1" dirty="0" smtClean="0">
                <a:latin typeface="Times New Roman" pitchFamily="18" charset="0"/>
                <a:cs typeface="Times New Roman" pitchFamily="18" charset="0"/>
              </a:rPr>
            </a:br>
            <a:r>
              <a:rPr lang="en-US" sz="4400" b="1" dirty="0" smtClean="0">
                <a:latin typeface="Times New Roman" pitchFamily="18" charset="0"/>
                <a:cs typeface="Times New Roman" pitchFamily="18" charset="0"/>
              </a:rPr>
              <a:t/>
            </a:r>
            <a:br>
              <a:rPr lang="en-US" sz="4400" b="1" dirty="0" smtClean="0">
                <a:latin typeface="Times New Roman" pitchFamily="18" charset="0"/>
                <a:cs typeface="Times New Roman" pitchFamily="18" charset="0"/>
              </a:rPr>
            </a:b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lgn="just"/>
            <a:r>
              <a:rPr lang="en-US" dirty="0" smtClean="0">
                <a:latin typeface="Times New Roman" pitchFamily="18" charset="0"/>
                <a:cs typeface="Times New Roman" pitchFamily="18" charset="0"/>
              </a:rPr>
              <a:t>In </a:t>
            </a:r>
            <a:r>
              <a:rPr lang="en-US" dirty="0" smtClean="0">
                <a:solidFill>
                  <a:srgbClr val="FF0000"/>
                </a:solidFill>
                <a:latin typeface="Times New Roman" pitchFamily="18" charset="0"/>
                <a:cs typeface="Times New Roman" pitchFamily="18" charset="0"/>
              </a:rPr>
              <a:t>CE</a:t>
            </a:r>
            <a:r>
              <a:rPr lang="en-US" dirty="0" smtClean="0">
                <a:latin typeface="Times New Roman" pitchFamily="18" charset="0"/>
                <a:cs typeface="Times New Roman" pitchFamily="18" charset="0"/>
              </a:rPr>
              <a:t> configuration, by keeping the base current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constant, if </a:t>
            </a:r>
            <a:r>
              <a:rPr lang="en-US" b="1" dirty="0" smtClean="0">
                <a:latin typeface="Times New Roman" pitchFamily="18" charset="0"/>
                <a:cs typeface="Times New Roman" pitchFamily="18" charset="0"/>
              </a:rPr>
              <a:t>V</a:t>
            </a:r>
            <a:r>
              <a:rPr lang="en-US" b="1" baseline="-25000" dirty="0" smtClean="0">
                <a:latin typeface="Times New Roman" pitchFamily="18" charset="0"/>
                <a:cs typeface="Times New Roman" pitchFamily="18" charset="0"/>
              </a:rPr>
              <a:t>CE</a:t>
            </a:r>
            <a:r>
              <a:rPr lang="en-US" dirty="0" smtClean="0">
                <a:latin typeface="Times New Roman" pitchFamily="18" charset="0"/>
                <a:cs typeface="Times New Roman" pitchFamily="18" charset="0"/>
              </a:rPr>
              <a:t> is varied,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C</a:t>
            </a:r>
            <a:r>
              <a:rPr lang="en-US" dirty="0" smtClean="0">
                <a:latin typeface="Times New Roman" pitchFamily="18" charset="0"/>
                <a:cs typeface="Times New Roman" pitchFamily="18" charset="0"/>
              </a:rPr>
              <a:t> increases nearly to 1v of </a:t>
            </a:r>
            <a:r>
              <a:rPr lang="en-US" b="1" dirty="0" smtClean="0">
                <a:latin typeface="Times New Roman" pitchFamily="18" charset="0"/>
                <a:cs typeface="Times New Roman" pitchFamily="18" charset="0"/>
              </a:rPr>
              <a:t>V</a:t>
            </a:r>
            <a:r>
              <a:rPr lang="en-US" b="1" baseline="-25000" dirty="0" smtClean="0">
                <a:latin typeface="Times New Roman" pitchFamily="18" charset="0"/>
                <a:cs typeface="Times New Roman" pitchFamily="18" charset="0"/>
              </a:rPr>
              <a:t>CE</a:t>
            </a:r>
            <a:r>
              <a:rPr lang="en-US" dirty="0" smtClean="0">
                <a:latin typeface="Times New Roman" pitchFamily="18" charset="0"/>
                <a:cs typeface="Times New Roman" pitchFamily="18" charset="0"/>
              </a:rPr>
              <a:t> and stays constant thereafter. </a:t>
            </a:r>
          </a:p>
          <a:p>
            <a:pPr algn="just"/>
            <a:r>
              <a:rPr lang="en-US" dirty="0" smtClean="0">
                <a:latin typeface="Times New Roman" pitchFamily="18" charset="0"/>
                <a:cs typeface="Times New Roman" pitchFamily="18" charset="0"/>
              </a:rPr>
              <a:t>This value of </a:t>
            </a:r>
            <a:r>
              <a:rPr lang="en-US" b="1" dirty="0" smtClean="0">
                <a:latin typeface="Times New Roman" pitchFamily="18" charset="0"/>
                <a:cs typeface="Times New Roman" pitchFamily="18" charset="0"/>
              </a:rPr>
              <a:t>V</a:t>
            </a:r>
            <a:r>
              <a:rPr lang="en-US" b="1" baseline="-25000" dirty="0" smtClean="0">
                <a:latin typeface="Times New Roman" pitchFamily="18" charset="0"/>
                <a:cs typeface="Times New Roman" pitchFamily="18" charset="0"/>
              </a:rPr>
              <a:t>CE</a:t>
            </a:r>
            <a:r>
              <a:rPr lang="en-US" dirty="0" smtClean="0">
                <a:latin typeface="Times New Roman" pitchFamily="18" charset="0"/>
                <a:cs typeface="Times New Roman" pitchFamily="18" charset="0"/>
              </a:rPr>
              <a:t> up to which collector current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C</a:t>
            </a:r>
            <a:r>
              <a:rPr lang="en-US" dirty="0" smtClean="0">
                <a:latin typeface="Times New Roman" pitchFamily="18" charset="0"/>
                <a:cs typeface="Times New Roman" pitchFamily="18" charset="0"/>
              </a:rPr>
              <a:t> changes with </a:t>
            </a:r>
            <a:r>
              <a:rPr lang="en-US" b="1" dirty="0" smtClean="0">
                <a:latin typeface="Times New Roman" pitchFamily="18" charset="0"/>
                <a:cs typeface="Times New Roman" pitchFamily="18" charset="0"/>
              </a:rPr>
              <a:t>V</a:t>
            </a:r>
            <a:r>
              <a:rPr lang="en-US" b="1" baseline="-25000" dirty="0" smtClean="0">
                <a:latin typeface="Times New Roman" pitchFamily="18" charset="0"/>
                <a:cs typeface="Times New Roman" pitchFamily="18" charset="0"/>
              </a:rPr>
              <a:t>CE</a:t>
            </a:r>
            <a:r>
              <a:rPr lang="en-US" dirty="0" smtClean="0">
                <a:latin typeface="Times New Roman" pitchFamily="18" charset="0"/>
                <a:cs typeface="Times New Roman" pitchFamily="18" charset="0"/>
              </a:rPr>
              <a:t> is called the </a:t>
            </a:r>
            <a:r>
              <a:rPr lang="en-US" b="1" dirty="0" smtClean="0">
                <a:latin typeface="Times New Roman" pitchFamily="18" charset="0"/>
                <a:cs typeface="Times New Roman" pitchFamily="18" charset="0"/>
              </a:rPr>
              <a:t>Knee Voltage</a:t>
            </a:r>
            <a:r>
              <a:rPr lang="en-US" dirty="0" smtClean="0">
                <a:latin typeface="Times New Roman" pitchFamily="18" charset="0"/>
                <a:cs typeface="Times New Roman" pitchFamily="18" charset="0"/>
              </a:rPr>
              <a:t>.</a:t>
            </a:r>
          </a:p>
          <a:p>
            <a:pPr algn="just"/>
            <a:r>
              <a:rPr lang="en-US" dirty="0" smtClean="0">
                <a:latin typeface="Times New Roman" pitchFamily="18" charset="0"/>
                <a:cs typeface="Times New Roman" pitchFamily="18" charset="0"/>
              </a:rPr>
              <a:t>The transistors while operating in CE configuration, they are operated above this knee voltage.</a:t>
            </a:r>
          </a:p>
          <a:p>
            <a:pPr>
              <a:buNone/>
            </a:pPr>
            <a:r>
              <a:rPr lang="en-US" dirty="0" smtClean="0"/>
              <a:t/>
            </a:r>
            <a:br>
              <a:rPr lang="en-US" dirty="0" smtClean="0"/>
            </a:br>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p>
            <a:pPr algn="ctr"/>
            <a:r>
              <a:rPr lang="en-US" sz="4000" b="1" dirty="0" smtClean="0">
                <a:latin typeface="Times New Roman" pitchFamily="18" charset="0"/>
                <a:cs typeface="Times New Roman" pitchFamily="18" charset="0"/>
              </a:rPr>
              <a:t>Input Characteristics</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752600"/>
            <a:ext cx="8229600" cy="4648200"/>
          </a:xfrm>
        </p:spPr>
        <p:txBody>
          <a:bodyPr/>
          <a:lstStyle/>
          <a:p>
            <a:r>
              <a:rPr lang="en-US" dirty="0" smtClean="0"/>
              <a:t>Here it shows the variation in I</a:t>
            </a:r>
            <a:r>
              <a:rPr lang="en-US" baseline="-25000" dirty="0" smtClean="0"/>
              <a:t>B</a:t>
            </a:r>
            <a:r>
              <a:rPr lang="en-US" dirty="0" smtClean="0"/>
              <a:t> in accordance with V</a:t>
            </a:r>
            <a:r>
              <a:rPr lang="en-US" baseline="-25000" dirty="0" smtClean="0"/>
              <a:t>BE</a:t>
            </a:r>
            <a:r>
              <a:rPr lang="en-US" dirty="0" smtClean="0"/>
              <a:t> by keeping V</a:t>
            </a:r>
            <a:r>
              <a:rPr lang="en-US" baseline="-25000" dirty="0" smtClean="0"/>
              <a:t>CE</a:t>
            </a:r>
            <a:r>
              <a:rPr lang="en-US" dirty="0" smtClean="0"/>
              <a:t> constant.</a:t>
            </a:r>
          </a:p>
          <a:p>
            <a:r>
              <a:rPr lang="en-US" dirty="0" smtClean="0"/>
              <a:t/>
            </a:r>
            <a:br>
              <a:rPr lang="en-US" dirty="0" smtClean="0"/>
            </a:br>
            <a:endParaRPr lang="en-US" dirty="0"/>
          </a:p>
        </p:txBody>
      </p:sp>
      <p:pic>
        <p:nvPicPr>
          <p:cNvPr id="57346" name="Picture 2"/>
          <p:cNvPicPr>
            <a:picLocks noChangeAspect="1" noChangeArrowheads="1"/>
          </p:cNvPicPr>
          <p:nvPr/>
        </p:nvPicPr>
        <p:blipFill>
          <a:blip r:embed="rId2"/>
          <a:srcRect/>
          <a:stretch>
            <a:fillRect/>
          </a:stretch>
        </p:blipFill>
        <p:spPr bwMode="auto">
          <a:xfrm>
            <a:off x="2057400" y="3733800"/>
            <a:ext cx="4933950" cy="2819400"/>
          </a:xfrm>
          <a:prstGeom prst="rect">
            <a:avLst/>
          </a:prstGeom>
          <a:noFill/>
          <a:ln w="9525">
            <a:noFill/>
            <a:miter lim="800000"/>
            <a:headEnd/>
            <a:tailEnd/>
          </a:ln>
          <a:effec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Autofit/>
          </a:bodyPr>
          <a:lstStyle/>
          <a:p>
            <a:pPr algn="ctr"/>
            <a:r>
              <a:rPr lang="en-US" sz="4400" b="1" dirty="0" smtClean="0">
                <a:latin typeface="Times New Roman" pitchFamily="18" charset="0"/>
                <a:cs typeface="Times New Roman" pitchFamily="18" charset="0"/>
              </a:rPr>
              <a:t>Output Characteristics</a:t>
            </a:r>
            <a:br>
              <a:rPr lang="en-US" sz="4400" b="1" dirty="0" smtClean="0">
                <a:latin typeface="Times New Roman" pitchFamily="18" charset="0"/>
                <a:cs typeface="Times New Roman" pitchFamily="18" charset="0"/>
              </a:rPr>
            </a:br>
            <a:r>
              <a:rPr lang="en-US" sz="4400" b="1" dirty="0" smtClean="0">
                <a:latin typeface="Times New Roman" pitchFamily="18" charset="0"/>
                <a:cs typeface="Times New Roman" pitchFamily="18" charset="0"/>
              </a:rPr>
              <a:t/>
            </a:r>
            <a:br>
              <a:rPr lang="en-US" sz="4400" b="1" dirty="0" smtClean="0">
                <a:latin typeface="Times New Roman" pitchFamily="18" charset="0"/>
                <a:cs typeface="Times New Roman" pitchFamily="18" charset="0"/>
              </a:rPr>
            </a:br>
            <a:endParaRPr lang="en-US" sz="4400" dirty="0"/>
          </a:p>
        </p:txBody>
      </p:sp>
      <p:sp>
        <p:nvSpPr>
          <p:cNvPr id="3" name="Content Placeholder 2"/>
          <p:cNvSpPr>
            <a:spLocks noGrp="1"/>
          </p:cNvSpPr>
          <p:nvPr>
            <p:ph idx="1"/>
          </p:nvPr>
        </p:nvSpPr>
        <p:spPr>
          <a:xfrm>
            <a:off x="457200" y="1066800"/>
            <a:ext cx="8229600" cy="5257800"/>
          </a:xfrm>
        </p:spPr>
        <p:txBody>
          <a:bodyPr/>
          <a:lstStyle/>
          <a:p>
            <a:pPr algn="just"/>
            <a:r>
              <a:rPr lang="en-US" dirty="0" smtClean="0"/>
              <a:t>Here it shows the variation in I</a:t>
            </a:r>
            <a:r>
              <a:rPr lang="en-US" baseline="-25000" dirty="0" smtClean="0"/>
              <a:t>C</a:t>
            </a:r>
            <a:r>
              <a:rPr lang="en-US" dirty="0" smtClean="0"/>
              <a:t> with the changes in V</a:t>
            </a:r>
            <a:r>
              <a:rPr lang="en-US" baseline="-25000" dirty="0" smtClean="0"/>
              <a:t>CE</a:t>
            </a:r>
            <a:r>
              <a:rPr lang="en-US" dirty="0" smtClean="0"/>
              <a:t> by keeping I</a:t>
            </a:r>
            <a:r>
              <a:rPr lang="en-US" baseline="-25000" dirty="0" smtClean="0"/>
              <a:t>B</a:t>
            </a:r>
            <a:r>
              <a:rPr lang="en-US" dirty="0" smtClean="0"/>
              <a:t> constant.</a:t>
            </a:r>
          </a:p>
          <a:p>
            <a:pPr>
              <a:buNone/>
            </a:pPr>
            <a:r>
              <a:rPr lang="en-US" dirty="0" smtClean="0"/>
              <a:t/>
            </a:r>
            <a:br>
              <a:rPr lang="en-US" dirty="0" smtClean="0"/>
            </a:br>
            <a:endParaRPr lang="en-US" dirty="0"/>
          </a:p>
        </p:txBody>
      </p:sp>
      <p:pic>
        <p:nvPicPr>
          <p:cNvPr id="58370" name="Picture 2"/>
          <p:cNvPicPr>
            <a:picLocks noChangeAspect="1" noChangeArrowheads="1"/>
          </p:cNvPicPr>
          <p:nvPr/>
        </p:nvPicPr>
        <p:blipFill>
          <a:blip r:embed="rId2"/>
          <a:srcRect/>
          <a:stretch>
            <a:fillRect/>
          </a:stretch>
        </p:blipFill>
        <p:spPr bwMode="auto">
          <a:xfrm>
            <a:off x="1752600" y="2743200"/>
            <a:ext cx="5438775" cy="2947987"/>
          </a:xfrm>
          <a:prstGeom prst="rect">
            <a:avLst/>
          </a:prstGeom>
          <a:noFill/>
          <a:ln w="9525">
            <a:noFill/>
            <a:miter lim="800000"/>
            <a:headEnd/>
            <a:tailEnd/>
          </a:ln>
          <a:effec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b="1" dirty="0" smtClean="0">
                <a:latin typeface="Times New Roman" pitchFamily="18" charset="0"/>
                <a:cs typeface="Times New Roman" pitchFamily="18" charset="0"/>
              </a:rPr>
              <a:t>Characteristics of CE Configuration</a:t>
            </a:r>
            <a:br>
              <a:rPr lang="en-US" sz="4000" b="1"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
            </a:r>
            <a:br>
              <a:rPr lang="en-US" sz="4000" b="1" dirty="0" smtClean="0">
                <a:latin typeface="Times New Roman" pitchFamily="18" charset="0"/>
                <a:cs typeface="Times New Roman" pitchFamily="18" charset="0"/>
              </a:rPr>
            </a:b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838200"/>
            <a:ext cx="8686800" cy="5486400"/>
          </a:xfrm>
        </p:spPr>
        <p:txBody>
          <a:bodyPr>
            <a:normAutofit lnSpcReduction="10000"/>
          </a:bodyPr>
          <a:lstStyle/>
          <a:p>
            <a:pPr algn="just"/>
            <a:r>
              <a:rPr lang="en-US" dirty="0" smtClean="0">
                <a:latin typeface="Times New Roman" pitchFamily="18" charset="0"/>
                <a:cs typeface="Times New Roman" pitchFamily="18" charset="0"/>
              </a:rPr>
              <a:t>This configuration provides good current gain and voltage gain.</a:t>
            </a:r>
          </a:p>
          <a:p>
            <a:pPr algn="just"/>
            <a:r>
              <a:rPr lang="en-US" dirty="0" smtClean="0">
                <a:latin typeface="Times New Roman" pitchFamily="18" charset="0"/>
                <a:cs typeface="Times New Roman" pitchFamily="18" charset="0"/>
              </a:rPr>
              <a:t>Keeping </a:t>
            </a:r>
            <a:r>
              <a:rPr lang="en-US" b="1" dirty="0" smtClean="0">
                <a:latin typeface="Times New Roman" pitchFamily="18" charset="0"/>
                <a:cs typeface="Times New Roman" pitchFamily="18" charset="0"/>
              </a:rPr>
              <a:t>V</a:t>
            </a:r>
            <a:r>
              <a:rPr lang="en-US" b="1" baseline="-25000" dirty="0" smtClean="0">
                <a:latin typeface="Times New Roman" pitchFamily="18" charset="0"/>
                <a:cs typeface="Times New Roman" pitchFamily="18" charset="0"/>
              </a:rPr>
              <a:t>CE</a:t>
            </a:r>
            <a:r>
              <a:rPr lang="en-US" dirty="0" smtClean="0">
                <a:latin typeface="Times New Roman" pitchFamily="18" charset="0"/>
                <a:cs typeface="Times New Roman" pitchFamily="18" charset="0"/>
              </a:rPr>
              <a:t> constant, with a small increase in </a:t>
            </a:r>
            <a:r>
              <a:rPr lang="en-US" b="1" dirty="0" smtClean="0">
                <a:latin typeface="Times New Roman" pitchFamily="18" charset="0"/>
                <a:cs typeface="Times New Roman" pitchFamily="18" charset="0"/>
              </a:rPr>
              <a:t>V</a:t>
            </a:r>
            <a:r>
              <a:rPr lang="en-US" b="1" baseline="-25000" dirty="0" smtClean="0">
                <a:latin typeface="Times New Roman" pitchFamily="18" charset="0"/>
                <a:cs typeface="Times New Roman" pitchFamily="18" charset="0"/>
              </a:rPr>
              <a:t>BE</a:t>
            </a:r>
            <a:r>
              <a:rPr lang="en-US" dirty="0" smtClean="0">
                <a:latin typeface="Times New Roman" pitchFamily="18" charset="0"/>
                <a:cs typeface="Times New Roman" pitchFamily="18" charset="0"/>
              </a:rPr>
              <a:t> the base current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increases rapidly than in CB configurations.</a:t>
            </a:r>
          </a:p>
          <a:p>
            <a:pPr algn="just"/>
            <a:r>
              <a:rPr lang="en-US" dirty="0" smtClean="0">
                <a:latin typeface="Times New Roman" pitchFamily="18" charset="0"/>
                <a:cs typeface="Times New Roman" pitchFamily="18" charset="0"/>
              </a:rPr>
              <a:t>For any value of </a:t>
            </a:r>
            <a:r>
              <a:rPr lang="en-US" b="1" dirty="0" smtClean="0">
                <a:latin typeface="Times New Roman" pitchFamily="18" charset="0"/>
                <a:cs typeface="Times New Roman" pitchFamily="18" charset="0"/>
              </a:rPr>
              <a:t>V</a:t>
            </a:r>
            <a:r>
              <a:rPr lang="en-US" b="1" baseline="-25000" dirty="0" smtClean="0">
                <a:latin typeface="Times New Roman" pitchFamily="18" charset="0"/>
                <a:cs typeface="Times New Roman" pitchFamily="18" charset="0"/>
              </a:rPr>
              <a:t>CE</a:t>
            </a:r>
            <a:r>
              <a:rPr lang="en-US" dirty="0" smtClean="0">
                <a:latin typeface="Times New Roman" pitchFamily="18" charset="0"/>
                <a:cs typeface="Times New Roman" pitchFamily="18" charset="0"/>
              </a:rPr>
              <a:t> above knee voltage,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C</a:t>
            </a:r>
            <a:r>
              <a:rPr lang="en-US" dirty="0" smtClean="0">
                <a:latin typeface="Times New Roman" pitchFamily="18" charset="0"/>
                <a:cs typeface="Times New Roman" pitchFamily="18" charset="0"/>
              </a:rPr>
              <a:t> is approximately equal to </a:t>
            </a:r>
            <a:r>
              <a:rPr lang="en-US" dirty="0" err="1" smtClean="0">
                <a:latin typeface="Times New Roman" pitchFamily="18" charset="0"/>
                <a:cs typeface="Times New Roman" pitchFamily="18" charset="0"/>
              </a:rPr>
              <a:t>β</a:t>
            </a:r>
            <a:r>
              <a:rPr lang="en-US" b="1" dirty="0" err="1" smtClean="0">
                <a:latin typeface="Times New Roman" pitchFamily="18" charset="0"/>
                <a:cs typeface="Times New Roman" pitchFamily="18" charset="0"/>
              </a:rPr>
              <a:t>I</a:t>
            </a:r>
            <a:r>
              <a:rPr lang="en-US" b="1" baseline="-25000" dirty="0" err="1" smtClean="0">
                <a:latin typeface="Times New Roman" pitchFamily="18" charset="0"/>
                <a:cs typeface="Times New Roman" pitchFamily="18" charset="0"/>
              </a:rPr>
              <a:t>B</a:t>
            </a:r>
            <a:r>
              <a:rPr lang="en-US" dirty="0" smtClean="0">
                <a:latin typeface="Times New Roman" pitchFamily="18" charset="0"/>
                <a:cs typeface="Times New Roman" pitchFamily="18" charset="0"/>
              </a:rPr>
              <a:t>.</a:t>
            </a:r>
          </a:p>
          <a:p>
            <a:pPr algn="just"/>
            <a:r>
              <a:rPr lang="en-US" dirty="0" smtClean="0">
                <a:latin typeface="Times New Roman" pitchFamily="18" charset="0"/>
                <a:cs typeface="Times New Roman" pitchFamily="18" charset="0"/>
              </a:rPr>
              <a:t>The input resistance </a:t>
            </a:r>
            <a:r>
              <a:rPr lang="en-US" b="1" dirty="0" err="1" smtClean="0">
                <a:latin typeface="Times New Roman" pitchFamily="18" charset="0"/>
                <a:cs typeface="Times New Roman" pitchFamily="18" charset="0"/>
              </a:rPr>
              <a:t>r</a:t>
            </a:r>
            <a:r>
              <a:rPr lang="en-US" b="1" baseline="-25000" dirty="0" err="1" smtClean="0">
                <a:latin typeface="Times New Roman" pitchFamily="18" charset="0"/>
                <a:cs typeface="Times New Roman" pitchFamily="18" charset="0"/>
              </a:rPr>
              <a:t>i</a:t>
            </a:r>
            <a:r>
              <a:rPr lang="en-US" dirty="0" smtClean="0">
                <a:latin typeface="Times New Roman" pitchFamily="18" charset="0"/>
                <a:cs typeface="Times New Roman" pitchFamily="18" charset="0"/>
              </a:rPr>
              <a:t> is the ratio of change in base emitter voltage ΔVBE to the change in base current ΔIB at constant collector emitter voltage </a:t>
            </a:r>
            <a:r>
              <a:rPr lang="en-US" b="1" dirty="0" smtClean="0">
                <a:latin typeface="Times New Roman" pitchFamily="18" charset="0"/>
                <a:cs typeface="Times New Roman" pitchFamily="18" charset="0"/>
              </a:rPr>
              <a:t>V</a:t>
            </a:r>
            <a:r>
              <a:rPr lang="en-US" b="1" baseline="-25000" dirty="0" smtClean="0">
                <a:latin typeface="Times New Roman" pitchFamily="18" charset="0"/>
                <a:cs typeface="Times New Roman" pitchFamily="18" charset="0"/>
              </a:rPr>
              <a:t>CE</a:t>
            </a:r>
            <a:r>
              <a:rPr lang="en-US" dirty="0" smtClean="0">
                <a:latin typeface="Times New Roman" pitchFamily="18" charset="0"/>
                <a:cs typeface="Times New Roman" pitchFamily="18" charset="0"/>
              </a:rPr>
              <a:t>.</a:t>
            </a:r>
          </a:p>
          <a:p>
            <a:pPr algn="ctr">
              <a:buNone/>
            </a:pPr>
            <a:r>
              <a:rPr lang="en-US" dirty="0" err="1" smtClean="0">
                <a:latin typeface="Times New Roman" pitchFamily="18" charset="0"/>
                <a:cs typeface="Times New Roman" pitchFamily="18" charset="0"/>
              </a:rPr>
              <a:t>ri</a:t>
            </a:r>
            <a:r>
              <a:rPr lang="en-US" dirty="0" smtClean="0">
                <a:latin typeface="Times New Roman" pitchFamily="18" charset="0"/>
                <a:cs typeface="Times New Roman" pitchFamily="18" charset="0"/>
              </a:rPr>
              <a:t>=ΔVBE/ΔIB                        at constant VCE</a:t>
            </a:r>
          </a:p>
          <a:p>
            <a:pPr algn="just"/>
            <a:r>
              <a:rPr lang="en-US" dirty="0" smtClean="0">
                <a:latin typeface="Times New Roman" pitchFamily="18" charset="0"/>
                <a:cs typeface="Times New Roman" pitchFamily="18" charset="0"/>
              </a:rPr>
              <a:t>As the input resistance is of very low value, a small value of </a:t>
            </a:r>
            <a:r>
              <a:rPr lang="en-US" b="1" dirty="0" smtClean="0">
                <a:latin typeface="Times New Roman" pitchFamily="18" charset="0"/>
                <a:cs typeface="Times New Roman" pitchFamily="18" charset="0"/>
              </a:rPr>
              <a:t>V</a:t>
            </a:r>
            <a:r>
              <a:rPr lang="en-US" b="1" baseline="-25000" dirty="0" smtClean="0">
                <a:latin typeface="Times New Roman" pitchFamily="18" charset="0"/>
                <a:cs typeface="Times New Roman" pitchFamily="18" charset="0"/>
              </a:rPr>
              <a:t>BE</a:t>
            </a:r>
            <a:r>
              <a:rPr lang="en-US" dirty="0" smtClean="0">
                <a:latin typeface="Times New Roman" pitchFamily="18" charset="0"/>
                <a:cs typeface="Times New Roman" pitchFamily="18" charset="0"/>
              </a:rPr>
              <a:t> is enough to produce a large current flow of base current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a:t>
            </a:r>
          </a:p>
          <a:p>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257800"/>
          </a:xfrm>
        </p:spPr>
        <p:txBody>
          <a:bodyPr/>
          <a:lstStyle/>
          <a:p>
            <a:pPr algn="just"/>
            <a:r>
              <a:rPr lang="en-US" dirty="0" smtClean="0">
                <a:latin typeface="Times New Roman" pitchFamily="18" charset="0"/>
                <a:cs typeface="Times New Roman" pitchFamily="18" charset="0"/>
              </a:rPr>
              <a:t>The output resistance </a:t>
            </a:r>
            <a:r>
              <a:rPr lang="en-US" b="1" dirty="0" err="1" smtClean="0">
                <a:latin typeface="Times New Roman" pitchFamily="18" charset="0"/>
                <a:cs typeface="Times New Roman" pitchFamily="18" charset="0"/>
              </a:rPr>
              <a:t>r</a:t>
            </a:r>
            <a:r>
              <a:rPr lang="en-US" b="1" baseline="-25000" dirty="0" err="1" smtClean="0">
                <a:latin typeface="Times New Roman" pitchFamily="18" charset="0"/>
                <a:cs typeface="Times New Roman" pitchFamily="18" charset="0"/>
              </a:rPr>
              <a:t>o</a:t>
            </a:r>
            <a:r>
              <a:rPr lang="en-US" dirty="0" smtClean="0">
                <a:latin typeface="Times New Roman" pitchFamily="18" charset="0"/>
                <a:cs typeface="Times New Roman" pitchFamily="18" charset="0"/>
              </a:rPr>
              <a:t> is the ratio of change in collector emitter voltage ΔVCE to the change in collector current ΔIC at constant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a:t>
            </a:r>
          </a:p>
          <a:p>
            <a:pPr algn="ctr">
              <a:buNone/>
            </a:pPr>
            <a:r>
              <a:rPr lang="en-US" dirty="0" err="1" smtClean="0">
                <a:latin typeface="Times New Roman" pitchFamily="18" charset="0"/>
                <a:cs typeface="Times New Roman" pitchFamily="18" charset="0"/>
              </a:rPr>
              <a:t>ro</a:t>
            </a:r>
            <a:r>
              <a:rPr lang="en-US" dirty="0" smtClean="0">
                <a:latin typeface="Times New Roman" pitchFamily="18" charset="0"/>
                <a:cs typeface="Times New Roman" pitchFamily="18" charset="0"/>
              </a:rPr>
              <a:t>=ΔVCE/ΔIC               at constant IB</a:t>
            </a:r>
          </a:p>
          <a:p>
            <a:pPr algn="ctr">
              <a:buNone/>
            </a:pP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As the output resistance of CE circuit is less than that of CB circuit.</a:t>
            </a:r>
          </a:p>
          <a:p>
            <a:pPr algn="just">
              <a:buNone/>
            </a:pP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This configuration is usually used for bias stabilization methods and audio frequency applications.</a:t>
            </a:r>
          </a:p>
          <a:p>
            <a:pPr>
              <a:buNone/>
            </a:pPr>
            <a:endParaRPr 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fontScale="90000"/>
          </a:bodyPr>
          <a:lstStyle/>
          <a:p>
            <a:pPr algn="ctr"/>
            <a:r>
              <a:rPr lang="en-US" sz="3200" b="1" dirty="0" smtClean="0">
                <a:latin typeface="Times New Roman" pitchFamily="18" charset="0"/>
                <a:cs typeface="Times New Roman" pitchFamily="18" charset="0"/>
              </a:rPr>
              <a:t>Common Collector CC Configuration</a:t>
            </a:r>
            <a:br>
              <a:rPr lang="en-US" sz="3200" b="1" dirty="0" smtClean="0">
                <a:latin typeface="Times New Roman" pitchFamily="18" charset="0"/>
                <a:cs typeface="Times New Roman" pitchFamily="18" charset="0"/>
              </a:rPr>
            </a:b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524000"/>
            <a:ext cx="8229600" cy="4800600"/>
          </a:xfrm>
        </p:spPr>
        <p:txBody>
          <a:bodyPr/>
          <a:lstStyle/>
          <a:p>
            <a:pPr algn="just"/>
            <a:r>
              <a:rPr lang="en-US" dirty="0" smtClean="0">
                <a:latin typeface="Times New Roman" pitchFamily="18" charset="0"/>
                <a:cs typeface="Times New Roman" pitchFamily="18" charset="0"/>
              </a:rPr>
              <a:t>The name itself implies that the </a:t>
            </a:r>
            <a:r>
              <a:rPr lang="en-US" b="1" dirty="0" smtClean="0">
                <a:latin typeface="Times New Roman" pitchFamily="18" charset="0"/>
                <a:cs typeface="Times New Roman" pitchFamily="18" charset="0"/>
              </a:rPr>
              <a:t>Collector</a:t>
            </a:r>
            <a:r>
              <a:rPr lang="en-US" dirty="0" smtClean="0">
                <a:latin typeface="Times New Roman" pitchFamily="18" charset="0"/>
                <a:cs typeface="Times New Roman" pitchFamily="18" charset="0"/>
              </a:rPr>
              <a:t> terminal is taken as common terminal for both input and output of the transistor. The common collector connection for both NPN and PNP transistors is as shown in the following figure.</a:t>
            </a:r>
          </a:p>
          <a:p>
            <a:r>
              <a:rPr lang="en-US" dirty="0" smtClean="0"/>
              <a:t/>
            </a:r>
            <a:br>
              <a:rPr lang="en-US" dirty="0" smtClean="0"/>
            </a:br>
            <a:endParaRPr lang="en-US" dirty="0"/>
          </a:p>
        </p:txBody>
      </p:sp>
      <p:pic>
        <p:nvPicPr>
          <p:cNvPr id="52226" name="Picture 2"/>
          <p:cNvPicPr>
            <a:picLocks noChangeAspect="1" noChangeArrowheads="1"/>
          </p:cNvPicPr>
          <p:nvPr/>
        </p:nvPicPr>
        <p:blipFill>
          <a:blip r:embed="rId2"/>
          <a:srcRect/>
          <a:stretch>
            <a:fillRect/>
          </a:stretch>
        </p:blipFill>
        <p:spPr bwMode="auto">
          <a:xfrm>
            <a:off x="1371600" y="3733800"/>
            <a:ext cx="6629400" cy="2819400"/>
          </a:xfrm>
          <a:prstGeom prst="rect">
            <a:avLst/>
          </a:prstGeom>
          <a:noFill/>
          <a:ln w="9525">
            <a:noFill/>
            <a:miter lim="800000"/>
            <a:headEnd/>
            <a:tailEnd/>
          </a:ln>
          <a:effec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953000"/>
          </a:xfrm>
        </p:spPr>
        <p:txBody>
          <a:bodyPr/>
          <a:lstStyle/>
          <a:p>
            <a:pPr algn="just"/>
            <a:r>
              <a:rPr lang="en-US" dirty="0" smtClean="0">
                <a:latin typeface="Times New Roman" pitchFamily="18" charset="0"/>
                <a:cs typeface="Times New Roman" pitchFamily="18" charset="0"/>
              </a:rPr>
              <a:t>Just as in CB and CE configurations, the emitter junction is forward biased and the collector junction is reverse biased. The flow of electrons is controlled in the same manner. The input current is the base current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and the output current is the emitter current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E</a:t>
            </a:r>
            <a:r>
              <a:rPr lang="en-US" dirty="0" smtClean="0">
                <a:latin typeface="Times New Roman" pitchFamily="18" charset="0"/>
                <a:cs typeface="Times New Roman" pitchFamily="18" charset="0"/>
              </a:rPr>
              <a:t> here.</a:t>
            </a:r>
          </a:p>
          <a:p>
            <a:r>
              <a:rPr lang="en-US" dirty="0" smtClean="0"/>
              <a:t/>
            </a:r>
            <a:br>
              <a:rPr lang="en-US" dirty="0" smtClean="0"/>
            </a:br>
            <a:endParaRPr lang="en-US"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0" y="0"/>
            <a:ext cx="5943600" cy="2895600"/>
          </a:xfrm>
          <a:prstGeom prst="rect">
            <a:avLst/>
          </a:prstGeom>
          <a:noFill/>
          <a:ln w="9525">
            <a:noFill/>
            <a:miter lim="800000"/>
            <a:headEnd/>
            <a:tailEnd/>
          </a:ln>
          <a:effectLst/>
        </p:spPr>
      </p:pic>
      <p:pic>
        <p:nvPicPr>
          <p:cNvPr id="54275" name="Picture 3"/>
          <p:cNvPicPr>
            <a:picLocks noChangeAspect="1" noChangeArrowheads="1"/>
          </p:cNvPicPr>
          <p:nvPr/>
        </p:nvPicPr>
        <p:blipFill>
          <a:blip r:embed="rId3"/>
          <a:srcRect/>
          <a:stretch>
            <a:fillRect/>
          </a:stretch>
        </p:blipFill>
        <p:spPr bwMode="auto">
          <a:xfrm>
            <a:off x="3048000" y="2819400"/>
            <a:ext cx="6096000" cy="4038600"/>
          </a:xfrm>
          <a:prstGeom prst="rect">
            <a:avLst/>
          </a:prstGeom>
          <a:noFill/>
          <a:ln w="9525">
            <a:noFill/>
            <a:miter lim="800000"/>
            <a:headEnd/>
            <a:tailEnd/>
          </a:ln>
          <a:effec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Input</a:t>
            </a:r>
            <a:endParaRPr lang="en-US" dirty="0"/>
          </a:p>
        </p:txBody>
      </p:sp>
      <p:sp>
        <p:nvSpPr>
          <p:cNvPr id="3" name="Content Placeholder 2"/>
          <p:cNvSpPr>
            <a:spLocks noGrp="1"/>
          </p:cNvSpPr>
          <p:nvPr>
            <p:ph idx="1"/>
          </p:nvPr>
        </p:nvSpPr>
        <p:spPr/>
        <p:txBody>
          <a:bodyPr/>
          <a:lstStyle/>
          <a:p>
            <a:pPr algn="just"/>
            <a:r>
              <a:rPr lang="en-US" dirty="0" smtClean="0">
                <a:latin typeface="Times New Roman" pitchFamily="18" charset="0"/>
                <a:cs typeface="Times New Roman" pitchFamily="18" charset="0"/>
              </a:rPr>
              <a:t>It shows the variation in I</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in accordance with V</a:t>
            </a:r>
            <a:r>
              <a:rPr lang="en-US" baseline="-25000" dirty="0" smtClean="0">
                <a:latin typeface="Times New Roman" pitchFamily="18" charset="0"/>
                <a:cs typeface="Times New Roman" pitchFamily="18" charset="0"/>
              </a:rPr>
              <a:t>CB</a:t>
            </a:r>
            <a:r>
              <a:rPr lang="en-US" dirty="0" smtClean="0">
                <a:latin typeface="Times New Roman" pitchFamily="18" charset="0"/>
                <a:cs typeface="Times New Roman" pitchFamily="18" charset="0"/>
              </a:rPr>
              <a:t> with collector-emitter voltage V</a:t>
            </a:r>
            <a:r>
              <a:rPr lang="en-US" baseline="-25000" dirty="0" smtClean="0">
                <a:latin typeface="Times New Roman" pitchFamily="18" charset="0"/>
                <a:cs typeface="Times New Roman" pitchFamily="18" charset="0"/>
              </a:rPr>
              <a:t>CE</a:t>
            </a:r>
            <a:r>
              <a:rPr lang="en-US" dirty="0" smtClean="0">
                <a:latin typeface="Times New Roman" pitchFamily="18" charset="0"/>
                <a:cs typeface="Times New Roman" pitchFamily="18" charset="0"/>
              </a:rPr>
              <a:t> keeping constant.</a:t>
            </a:r>
          </a:p>
          <a:p>
            <a:pPr>
              <a:buNone/>
            </a:pPr>
            <a:endParaRPr lang="en-US" dirty="0"/>
          </a:p>
        </p:txBody>
      </p:sp>
      <p:pic>
        <p:nvPicPr>
          <p:cNvPr id="59395" name="Picture 3"/>
          <p:cNvPicPr>
            <a:picLocks noChangeAspect="1" noChangeArrowheads="1"/>
          </p:cNvPicPr>
          <p:nvPr/>
        </p:nvPicPr>
        <p:blipFill>
          <a:blip r:embed="rId2"/>
          <a:srcRect/>
          <a:stretch>
            <a:fillRect/>
          </a:stretch>
        </p:blipFill>
        <p:spPr bwMode="auto">
          <a:xfrm>
            <a:off x="2667000" y="3429000"/>
            <a:ext cx="3672840" cy="22098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981200"/>
            <a:ext cx="8610600" cy="4343400"/>
          </a:xfrm>
        </p:spPr>
        <p:txBody>
          <a:bodyPr>
            <a:normAutofit/>
          </a:bodyPr>
          <a:lstStyle/>
          <a:p>
            <a:pPr algn="just"/>
            <a:r>
              <a:rPr lang="en-US" dirty="0" smtClean="0">
                <a:latin typeface="Times New Roman" pitchFamily="18" charset="0"/>
                <a:cs typeface="Times New Roman" pitchFamily="18" charset="0"/>
              </a:rPr>
              <a:t>Electronic devices are very sensitive to voltage. If a large amplitude voltage is applied, it may permanently destroy the device. So, it is essential to </a:t>
            </a:r>
            <a:r>
              <a:rPr lang="en-US" dirty="0" smtClean="0">
                <a:solidFill>
                  <a:srgbClr val="FF0000"/>
                </a:solidFill>
                <a:latin typeface="Times New Roman" pitchFamily="18" charset="0"/>
                <a:cs typeface="Times New Roman" pitchFamily="18" charset="0"/>
              </a:rPr>
              <a:t>protect</a:t>
            </a:r>
            <a:r>
              <a:rPr lang="en-US" dirty="0" smtClean="0">
                <a:latin typeface="Times New Roman" pitchFamily="18" charset="0"/>
                <a:cs typeface="Times New Roman" pitchFamily="18" charset="0"/>
              </a:rPr>
              <a:t> the electronics devices.</a:t>
            </a:r>
          </a:p>
          <a:p>
            <a:pPr algn="just">
              <a:buNone/>
            </a:pP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The protection of the electronic devices can be achieved by using the </a:t>
            </a:r>
            <a:r>
              <a:rPr lang="en-US" dirty="0" smtClean="0">
                <a:solidFill>
                  <a:srgbClr val="FF0000"/>
                </a:solidFill>
                <a:latin typeface="Times New Roman" pitchFamily="18" charset="0"/>
                <a:cs typeface="Times New Roman" pitchFamily="18" charset="0"/>
              </a:rPr>
              <a:t>clipper circuits</a:t>
            </a:r>
            <a:r>
              <a:rPr lang="en-US" dirty="0" smtClean="0">
                <a:latin typeface="Times New Roman" pitchFamily="18" charset="0"/>
                <a:cs typeface="Times New Roman" pitchFamily="18" charset="0"/>
              </a:rPr>
              <a:t>.</a:t>
            </a:r>
          </a:p>
          <a:p>
            <a:endParaRPr lang="en-US"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Output</a:t>
            </a:r>
            <a:endParaRPr lang="en-US" dirty="0"/>
          </a:p>
        </p:txBody>
      </p:sp>
      <p:sp>
        <p:nvSpPr>
          <p:cNvPr id="3" name="Content Placeholder 2"/>
          <p:cNvSpPr>
            <a:spLocks noGrp="1"/>
          </p:cNvSpPr>
          <p:nvPr>
            <p:ph idx="1"/>
          </p:nvPr>
        </p:nvSpPr>
        <p:spPr/>
        <p:txBody>
          <a:bodyPr/>
          <a:lstStyle/>
          <a:p>
            <a:pPr algn="just"/>
            <a:r>
              <a:rPr lang="en-US" dirty="0" smtClean="0">
                <a:latin typeface="Times New Roman" pitchFamily="18" charset="0"/>
                <a:cs typeface="Times New Roman" pitchFamily="18" charset="0"/>
              </a:rPr>
              <a:t>This exhibit the variation in I</a:t>
            </a:r>
            <a:r>
              <a:rPr lang="en-US" baseline="-25000" dirty="0" smtClean="0">
                <a:latin typeface="Times New Roman" pitchFamily="18" charset="0"/>
                <a:cs typeface="Times New Roman" pitchFamily="18" charset="0"/>
              </a:rPr>
              <a:t>E</a:t>
            </a:r>
            <a:r>
              <a:rPr lang="en-US" dirty="0" smtClean="0">
                <a:latin typeface="Times New Roman" pitchFamily="18" charset="0"/>
                <a:cs typeface="Times New Roman" pitchFamily="18" charset="0"/>
              </a:rPr>
              <a:t> against the changes in V</a:t>
            </a:r>
            <a:r>
              <a:rPr lang="en-US" baseline="-25000" dirty="0" smtClean="0">
                <a:latin typeface="Times New Roman" pitchFamily="18" charset="0"/>
                <a:cs typeface="Times New Roman" pitchFamily="18" charset="0"/>
              </a:rPr>
              <a:t>CE</a:t>
            </a:r>
            <a:r>
              <a:rPr lang="en-US" dirty="0" smtClean="0">
                <a:latin typeface="Times New Roman" pitchFamily="18" charset="0"/>
                <a:cs typeface="Times New Roman" pitchFamily="18" charset="0"/>
              </a:rPr>
              <a:t> by keeping I</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constant.</a:t>
            </a:r>
          </a:p>
          <a:p>
            <a:pPr>
              <a:buNone/>
            </a:pPr>
            <a:r>
              <a:rPr lang="en-US" dirty="0" smtClean="0"/>
              <a:t/>
            </a:r>
            <a:br>
              <a:rPr lang="en-US" dirty="0" smtClean="0"/>
            </a:br>
            <a:endParaRPr lang="en-US" dirty="0"/>
          </a:p>
        </p:txBody>
      </p:sp>
      <p:pic>
        <p:nvPicPr>
          <p:cNvPr id="60418" name="Picture 2"/>
          <p:cNvPicPr>
            <a:picLocks noChangeAspect="1" noChangeArrowheads="1"/>
          </p:cNvPicPr>
          <p:nvPr/>
        </p:nvPicPr>
        <p:blipFill>
          <a:blip r:embed="rId2"/>
          <a:srcRect/>
          <a:stretch>
            <a:fillRect/>
          </a:stretch>
        </p:blipFill>
        <p:spPr bwMode="auto">
          <a:xfrm>
            <a:off x="2438400" y="3348251"/>
            <a:ext cx="4343400" cy="2138149"/>
          </a:xfrm>
          <a:prstGeom prst="rect">
            <a:avLst/>
          </a:prstGeom>
          <a:noFill/>
          <a:ln w="9525">
            <a:noFill/>
            <a:miter lim="800000"/>
            <a:headEnd/>
            <a:tailEnd/>
          </a:ln>
          <a:effec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Autofit/>
          </a:bodyPr>
          <a:lstStyle/>
          <a:p>
            <a:pPr algn="ctr"/>
            <a:r>
              <a:rPr lang="en-US" sz="3600" b="1" dirty="0" smtClean="0">
                <a:latin typeface="Times New Roman" pitchFamily="18" charset="0"/>
                <a:cs typeface="Times New Roman" pitchFamily="18" charset="0"/>
              </a:rPr>
              <a:t>Characteristics of CC Configuration</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229600" cy="4876800"/>
          </a:xfrm>
        </p:spPr>
        <p:txBody>
          <a:bodyPr>
            <a:normAutofit fontScale="92500"/>
          </a:bodyPr>
          <a:lstStyle/>
          <a:p>
            <a:pPr algn="just"/>
            <a:r>
              <a:rPr lang="en-US" dirty="0" smtClean="0">
                <a:latin typeface="Times New Roman" pitchFamily="18" charset="0"/>
                <a:cs typeface="Times New Roman" pitchFamily="18" charset="0"/>
              </a:rPr>
              <a:t>This configuration provides current gain but no voltage gain.</a:t>
            </a:r>
          </a:p>
          <a:p>
            <a:pPr algn="just"/>
            <a:r>
              <a:rPr lang="en-US" dirty="0" smtClean="0">
                <a:latin typeface="Times New Roman" pitchFamily="18" charset="0"/>
                <a:cs typeface="Times New Roman" pitchFamily="18" charset="0"/>
              </a:rPr>
              <a:t>In CC configuration, the input resistance is high and the output resistance is low.</a:t>
            </a:r>
          </a:p>
          <a:p>
            <a:pPr algn="just"/>
            <a:r>
              <a:rPr lang="en-US" dirty="0" smtClean="0">
                <a:latin typeface="Times New Roman" pitchFamily="18" charset="0"/>
                <a:cs typeface="Times New Roman" pitchFamily="18" charset="0"/>
              </a:rPr>
              <a:t>The voltage gain provided by this circuit is less than 1.</a:t>
            </a:r>
          </a:p>
          <a:p>
            <a:pPr algn="just"/>
            <a:r>
              <a:rPr lang="en-US" dirty="0" smtClean="0">
                <a:latin typeface="Times New Roman" pitchFamily="18" charset="0"/>
                <a:cs typeface="Times New Roman" pitchFamily="18" charset="0"/>
              </a:rPr>
              <a:t>The sum of collector current and base current equals emitter current.</a:t>
            </a:r>
          </a:p>
          <a:p>
            <a:pPr algn="just"/>
            <a:r>
              <a:rPr lang="en-US" dirty="0" smtClean="0">
                <a:latin typeface="Times New Roman" pitchFamily="18" charset="0"/>
                <a:cs typeface="Times New Roman" pitchFamily="18" charset="0"/>
              </a:rPr>
              <a:t>The input and output signals are in phase.</a:t>
            </a:r>
          </a:p>
          <a:p>
            <a:pPr algn="just"/>
            <a:r>
              <a:rPr lang="en-US" dirty="0" smtClean="0">
                <a:latin typeface="Times New Roman" pitchFamily="18" charset="0"/>
                <a:cs typeface="Times New Roman" pitchFamily="18" charset="0"/>
              </a:rPr>
              <a:t>This configuration works as non-inverting amplifier output.</a:t>
            </a:r>
          </a:p>
          <a:p>
            <a:pPr algn="just"/>
            <a:r>
              <a:rPr lang="en-US" dirty="0" smtClean="0">
                <a:latin typeface="Times New Roman" pitchFamily="18" charset="0"/>
                <a:cs typeface="Times New Roman" pitchFamily="18" charset="0"/>
              </a:rPr>
              <a:t>This circuit is mostly used for impedance matching. That means, to drive a low impedance load from a high impedance source.</a:t>
            </a:r>
          </a:p>
          <a:p>
            <a:endParaRPr lang="en-US"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610600" cy="5791200"/>
          </a:xfrm>
        </p:spPr>
        <p:txBody>
          <a:bodyPr/>
          <a:lstStyle/>
          <a:p>
            <a:pPr algn="just"/>
            <a:r>
              <a:rPr lang="en-US" dirty="0" smtClean="0">
                <a:latin typeface="Times New Roman" pitchFamily="18" charset="0"/>
                <a:cs typeface="Times New Roman" pitchFamily="18" charset="0"/>
              </a:rPr>
              <a:t>For the sake of understanding, let us consider </a:t>
            </a:r>
            <a:r>
              <a:rPr lang="en-US" dirty="0" smtClean="0">
                <a:solidFill>
                  <a:srgbClr val="FF0000"/>
                </a:solidFill>
                <a:latin typeface="Times New Roman" pitchFamily="18" charset="0"/>
                <a:cs typeface="Times New Roman" pitchFamily="18" charset="0"/>
              </a:rPr>
              <a:t>NPN</a:t>
            </a:r>
            <a:r>
              <a:rPr lang="en-US" dirty="0" smtClean="0">
                <a:latin typeface="Times New Roman" pitchFamily="18" charset="0"/>
                <a:cs typeface="Times New Roman" pitchFamily="18" charset="0"/>
              </a:rPr>
              <a:t> transistor in CB configuration. When the emitter voltage is applied, as it is forward biased, the electrons from the negative terminal repel the emitter electrons and current flows through the emitter and base to the collector to contribute collector current. The collector voltage </a:t>
            </a:r>
            <a:r>
              <a:rPr lang="en-US" b="1" dirty="0" smtClean="0">
                <a:latin typeface="Times New Roman" pitchFamily="18" charset="0"/>
                <a:cs typeface="Times New Roman" pitchFamily="18" charset="0"/>
              </a:rPr>
              <a:t>V</a:t>
            </a:r>
            <a:r>
              <a:rPr lang="en-US" b="1" baseline="-25000" dirty="0" smtClean="0">
                <a:latin typeface="Times New Roman" pitchFamily="18" charset="0"/>
                <a:cs typeface="Times New Roman" pitchFamily="18" charset="0"/>
              </a:rPr>
              <a:t>CB</a:t>
            </a:r>
            <a:r>
              <a:rPr lang="en-US" dirty="0" smtClean="0">
                <a:latin typeface="Times New Roman" pitchFamily="18" charset="0"/>
                <a:cs typeface="Times New Roman" pitchFamily="18" charset="0"/>
              </a:rPr>
              <a:t> is kept constant throughout this.</a:t>
            </a:r>
          </a:p>
          <a:p>
            <a:pPr algn="just"/>
            <a:r>
              <a:rPr lang="en-US" dirty="0" smtClean="0">
                <a:latin typeface="Times New Roman" pitchFamily="18" charset="0"/>
                <a:cs typeface="Times New Roman" pitchFamily="18" charset="0"/>
              </a:rPr>
              <a:t>In the CB configuration, the input current is the emitter current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E</a:t>
            </a:r>
            <a:r>
              <a:rPr lang="en-US" dirty="0" smtClean="0">
                <a:latin typeface="Times New Roman" pitchFamily="18" charset="0"/>
                <a:cs typeface="Times New Roman" pitchFamily="18" charset="0"/>
              </a:rPr>
              <a:t> and the output current is the collector current </a:t>
            </a:r>
            <a:r>
              <a:rPr lang="en-US" b="1" dirty="0" smtClean="0">
                <a:latin typeface="Times New Roman" pitchFamily="18" charset="0"/>
                <a:cs typeface="Times New Roman" pitchFamily="18" charset="0"/>
              </a:rPr>
              <a:t>I</a:t>
            </a:r>
            <a:r>
              <a:rPr lang="en-US" b="1" baseline="-25000" dirty="0" smtClean="0">
                <a:latin typeface="Times New Roman" pitchFamily="18" charset="0"/>
                <a:cs typeface="Times New Roman" pitchFamily="18" charset="0"/>
              </a:rPr>
              <a:t>C</a:t>
            </a:r>
            <a:r>
              <a:rPr lang="en-US" dirty="0" smtClean="0">
                <a:latin typeface="Times New Roman" pitchFamily="18" charset="0"/>
                <a:cs typeface="Times New Roman" pitchFamily="18" charset="0"/>
              </a:rPr>
              <a:t>.</a:t>
            </a:r>
          </a:p>
          <a:p>
            <a:endParaRPr lang="en-US" dirty="0"/>
          </a:p>
        </p:txBody>
      </p:sp>
      <p:pic>
        <p:nvPicPr>
          <p:cNvPr id="4" name="Picture 2"/>
          <p:cNvPicPr>
            <a:picLocks noChangeAspect="1" noChangeArrowheads="1"/>
          </p:cNvPicPr>
          <p:nvPr/>
        </p:nvPicPr>
        <p:blipFill>
          <a:blip r:embed="rId2"/>
          <a:srcRect/>
          <a:stretch>
            <a:fillRect/>
          </a:stretch>
        </p:blipFill>
        <p:spPr bwMode="auto">
          <a:xfrm>
            <a:off x="1066800" y="4495800"/>
            <a:ext cx="7391400" cy="2362200"/>
          </a:xfrm>
          <a:prstGeom prst="rect">
            <a:avLst/>
          </a:prstGeom>
          <a:noFill/>
          <a:ln w="9525">
            <a:noFill/>
            <a:miter lim="800000"/>
            <a:headEnd/>
            <a:tailEnd/>
          </a:ln>
          <a:effec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14600"/>
            <a:ext cx="8229600" cy="1143000"/>
          </a:xfrm>
        </p:spPr>
        <p:txBody>
          <a:bodyPr/>
          <a:lstStyle/>
          <a:p>
            <a:pPr algn="ctr"/>
            <a:r>
              <a:rPr lang="en-US" b="1" i="1" dirty="0" smtClean="0">
                <a:latin typeface="Times New Roman" pitchFamily="18" charset="0"/>
                <a:cs typeface="Times New Roman" pitchFamily="18" charset="0"/>
              </a:rPr>
              <a:t>BJT Biasing</a:t>
            </a:r>
            <a:endParaRPr lang="en-US" b="1" i="1" dirty="0">
              <a:latin typeface="Times New Roman" pitchFamily="18" charset="0"/>
              <a:cs typeface="Times New Roman" pitchFamily="18"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fontScale="90000"/>
          </a:bodyPr>
          <a:lstStyle/>
          <a:p>
            <a:pPr algn="ctr"/>
            <a:r>
              <a:rPr lang="en-US" sz="4400" b="1" dirty="0" smtClean="0">
                <a:latin typeface="Times New Roman" pitchFamily="18" charset="0"/>
                <a:cs typeface="Times New Roman" pitchFamily="18" charset="0"/>
              </a:rPr>
              <a:t>Introduction – Biasing</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447800"/>
            <a:ext cx="8686800" cy="5029200"/>
          </a:xfrm>
        </p:spPr>
        <p:txBody>
          <a:bodyPr>
            <a:normAutofit/>
          </a:bodyPr>
          <a:lstStyle/>
          <a:p>
            <a:pPr algn="just"/>
            <a:r>
              <a:rPr lang="en-US" dirty="0" smtClean="0">
                <a:latin typeface="Times New Roman" pitchFamily="18" charset="0"/>
                <a:cs typeface="Times New Roman" pitchFamily="18" charset="0"/>
              </a:rPr>
              <a:t>The analysis or design of a transistor amplifier requires knowledge of both the dc and ac response of the system.</a:t>
            </a:r>
          </a:p>
          <a:p>
            <a:pPr algn="just"/>
            <a:r>
              <a:rPr lang="en-US" dirty="0" smtClean="0">
                <a:latin typeface="Times New Roman" pitchFamily="18" charset="0"/>
                <a:cs typeface="Times New Roman" pitchFamily="18" charset="0"/>
              </a:rPr>
              <a:t>In fact, the amplifier increases the strength of a weak signal by transferring the energy from the applied DC source to the weak input ac signal.</a:t>
            </a:r>
          </a:p>
          <a:p>
            <a:pPr algn="just"/>
            <a:r>
              <a:rPr lang="en-US" dirty="0" smtClean="0">
                <a:latin typeface="Times New Roman" pitchFamily="18" charset="0"/>
                <a:cs typeface="Times New Roman" pitchFamily="18" charset="0"/>
              </a:rPr>
              <a:t> The analysis or design of any electronic amplifier therefore has two components: </a:t>
            </a:r>
          </a:p>
          <a:p>
            <a:pPr algn="just"/>
            <a:r>
              <a:rPr lang="en-US" dirty="0" smtClean="0">
                <a:latin typeface="Times New Roman" pitchFamily="18" charset="0"/>
                <a:cs typeface="Times New Roman" pitchFamily="18" charset="0"/>
              </a:rPr>
              <a:t>•The dc portion and </a:t>
            </a:r>
          </a:p>
          <a:p>
            <a:pPr algn="just"/>
            <a:r>
              <a:rPr lang="en-US" dirty="0" smtClean="0">
                <a:latin typeface="Times New Roman" pitchFamily="18" charset="0"/>
                <a:cs typeface="Times New Roman" pitchFamily="18" charset="0"/>
              </a:rPr>
              <a:t>•The ac portion </a:t>
            </a:r>
          </a:p>
          <a:p>
            <a:pPr algn="just"/>
            <a:r>
              <a:rPr lang="en-US" dirty="0" smtClean="0">
                <a:latin typeface="Times New Roman" pitchFamily="18" charset="0"/>
                <a:cs typeface="Times New Roman" pitchFamily="18" charset="0"/>
              </a:rPr>
              <a:t>During the design stage, the choice of parameters for the required dc levels will affect the ac response.</a:t>
            </a:r>
            <a:endParaRPr lang="en-US" dirty="0">
              <a:latin typeface="Times New Roman" pitchFamily="18" charset="0"/>
              <a:cs typeface="Times New Roman" pitchFamily="18"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fontScale="90000"/>
          </a:bodyPr>
          <a:lstStyle/>
          <a:p>
            <a:pPr algn="ctr"/>
            <a:r>
              <a:rPr lang="en-US" sz="4400" b="1" dirty="0" smtClean="0">
                <a:latin typeface="Times New Roman" pitchFamily="18" charset="0"/>
                <a:cs typeface="Times New Roman" pitchFamily="18" charset="0"/>
              </a:rPr>
              <a:t>What is biasing circuit?</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447800"/>
            <a:ext cx="8534400" cy="5181600"/>
          </a:xfrm>
        </p:spPr>
        <p:txBody>
          <a:bodyPr>
            <a:normAutofit/>
          </a:bodyPr>
          <a:lstStyle/>
          <a:p>
            <a:pPr algn="just"/>
            <a:r>
              <a:rPr lang="en-US" dirty="0" smtClean="0">
                <a:latin typeface="Times New Roman" pitchFamily="18" charset="0"/>
                <a:cs typeface="Times New Roman" pitchFamily="18" charset="0"/>
              </a:rPr>
              <a:t>Biasing: Application of dc voltages to establish a fixed level of current and voltage.</a:t>
            </a:r>
          </a:p>
          <a:p>
            <a:pPr algn="ctr">
              <a:buNone/>
            </a:pPr>
            <a:r>
              <a:rPr lang="en-US" b="1" dirty="0" smtClean="0">
                <a:latin typeface="Times New Roman" pitchFamily="18" charset="0"/>
                <a:cs typeface="Times New Roman" pitchFamily="18" charset="0"/>
              </a:rPr>
              <a:t>Purpose of the DC biasing circuit</a:t>
            </a:r>
          </a:p>
          <a:p>
            <a:pPr algn="just">
              <a:buFont typeface="Arial" pitchFamily="34" charset="0"/>
              <a:buChar char="•"/>
            </a:pPr>
            <a:r>
              <a:rPr lang="en-US" dirty="0" smtClean="0">
                <a:latin typeface="Times New Roman" pitchFamily="18" charset="0"/>
                <a:cs typeface="Times New Roman" pitchFamily="18" charset="0"/>
              </a:rPr>
              <a:t>To turn the device “ON” </a:t>
            </a:r>
          </a:p>
          <a:p>
            <a:pPr algn="just">
              <a:buFont typeface="Arial" pitchFamily="34" charset="0"/>
              <a:buChar char="•"/>
            </a:pPr>
            <a:r>
              <a:rPr lang="en-US" dirty="0" smtClean="0">
                <a:latin typeface="Times New Roman" pitchFamily="18" charset="0"/>
                <a:cs typeface="Times New Roman" pitchFamily="18" charset="0"/>
              </a:rPr>
              <a:t> To place it in operation in the region of its characteristic where the device operates most linearly . </a:t>
            </a:r>
          </a:p>
          <a:p>
            <a:pPr algn="just">
              <a:buFont typeface="Arial" pitchFamily="34" charset="0"/>
              <a:buChar char="•"/>
            </a:pPr>
            <a:r>
              <a:rPr lang="en-US" dirty="0" smtClean="0">
                <a:latin typeface="Times New Roman" pitchFamily="18" charset="0"/>
                <a:cs typeface="Times New Roman" pitchFamily="18" charset="0"/>
              </a:rPr>
              <a:t>Proper biasing circuit which it operate in linear region and circuit have centered Q-point or midpoint biased</a:t>
            </a:r>
          </a:p>
          <a:p>
            <a:pPr algn="just">
              <a:buFont typeface="Arial" pitchFamily="34" charset="0"/>
              <a:buChar char="•"/>
            </a:pPr>
            <a:r>
              <a:rPr lang="en-US" dirty="0" smtClean="0">
                <a:latin typeface="Times New Roman" pitchFamily="18" charset="0"/>
                <a:cs typeface="Times New Roman" pitchFamily="18" charset="0"/>
              </a:rPr>
              <a:t>Improper biasing cause Improper biasing cause</a:t>
            </a:r>
          </a:p>
          <a:p>
            <a:pPr algn="just">
              <a:buFont typeface="Arial" pitchFamily="34" charset="0"/>
              <a:buChar char="•"/>
            </a:pPr>
            <a:r>
              <a:rPr lang="en-US" dirty="0" smtClean="0">
                <a:latin typeface="Times New Roman" pitchFamily="18" charset="0"/>
                <a:cs typeface="Times New Roman" pitchFamily="18" charset="0"/>
              </a:rPr>
              <a:t>Distortion in the output signal </a:t>
            </a:r>
          </a:p>
          <a:p>
            <a:pPr algn="just">
              <a:buFont typeface="Arial" pitchFamily="34" charset="0"/>
              <a:buChar char="•"/>
            </a:pPr>
            <a:r>
              <a:rPr lang="en-US" dirty="0" smtClean="0">
                <a:latin typeface="Times New Roman" pitchFamily="18" charset="0"/>
                <a:cs typeface="Times New Roman" pitchFamily="18" charset="0"/>
              </a:rPr>
              <a:t>Produce limited or clipped at output signal</a:t>
            </a:r>
            <a:endParaRPr lang="en-US" b="1" dirty="0">
              <a:latin typeface="Times New Roman" pitchFamily="18" charset="0"/>
              <a:cs typeface="Times New Roman" pitchFamily="18"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pPr algn="ctr"/>
            <a:r>
              <a:rPr lang="en-US" sz="4000" dirty="0" smtClean="0">
                <a:latin typeface="Times New Roman" pitchFamily="18" charset="0"/>
                <a:cs typeface="Times New Roman" pitchFamily="18" charset="0"/>
              </a:rPr>
              <a:t>Important basic relationship</a:t>
            </a:r>
            <a:endParaRPr lang="en-US" sz="4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1981200" y="1828800"/>
            <a:ext cx="5257800" cy="4191000"/>
          </a:xfrm>
          <a:prstGeom prst="rect">
            <a:avLst/>
          </a:prstGeom>
          <a:noFill/>
          <a:ln w="9525">
            <a:noFill/>
            <a:miter lim="800000"/>
            <a:headEnd/>
            <a:tailEnd/>
          </a:ln>
          <a:effec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pPr algn="ctr"/>
            <a:r>
              <a:rPr lang="en-US" sz="4800" b="1" dirty="0" smtClean="0">
                <a:latin typeface="Times New Roman" pitchFamily="18" charset="0"/>
                <a:cs typeface="Times New Roman" pitchFamily="18" charset="0"/>
              </a:rPr>
              <a:t>Operating Point</a:t>
            </a:r>
            <a:endParaRPr lang="en-US" sz="4800" b="1"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rcRect/>
          <a:stretch>
            <a:fillRect/>
          </a:stretch>
        </p:blipFill>
        <p:spPr bwMode="auto">
          <a:xfrm>
            <a:off x="228600" y="1600200"/>
            <a:ext cx="8534400" cy="4876800"/>
          </a:xfrm>
          <a:prstGeom prst="rect">
            <a:avLst/>
          </a:prstGeom>
          <a:noFill/>
          <a:ln w="9525">
            <a:noFill/>
            <a:miter lim="800000"/>
            <a:headEnd/>
            <a:tailEnd/>
          </a:ln>
          <a:effec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Autofit/>
          </a:bodyPr>
          <a:lstStyle/>
          <a:p>
            <a:pPr algn="ctr"/>
            <a:r>
              <a:rPr lang="en-US" sz="4400" b="1" dirty="0" smtClean="0">
                <a:latin typeface="Times New Roman" pitchFamily="18" charset="0"/>
                <a:cs typeface="Times New Roman" pitchFamily="18" charset="0"/>
              </a:rPr>
              <a:t>DC Biasing Circuits</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0"/>
            <a:ext cx="4800600" cy="4724400"/>
          </a:xfrm>
        </p:spPr>
        <p:txBody>
          <a:bodyPr/>
          <a:lstStyle/>
          <a:p>
            <a:r>
              <a:rPr lang="en-US" dirty="0" smtClean="0"/>
              <a:t>Fixed-bias circuit </a:t>
            </a:r>
          </a:p>
          <a:p>
            <a:r>
              <a:rPr lang="en-US" dirty="0" smtClean="0"/>
              <a:t>Emitter-stabilized bias circuit </a:t>
            </a:r>
          </a:p>
          <a:p>
            <a:r>
              <a:rPr lang="en-US" dirty="0" smtClean="0"/>
              <a:t>Collector-emitter loop </a:t>
            </a:r>
          </a:p>
          <a:p>
            <a:r>
              <a:rPr lang="en-US" dirty="0" smtClean="0"/>
              <a:t>Voltage divider bias circuit</a:t>
            </a:r>
          </a:p>
          <a:p>
            <a:r>
              <a:rPr lang="en-US" dirty="0" smtClean="0"/>
              <a:t>DC bias with voltage feedback</a:t>
            </a:r>
            <a:endParaRPr lang="en-US" dirty="0"/>
          </a:p>
        </p:txBody>
      </p:sp>
      <p:pic>
        <p:nvPicPr>
          <p:cNvPr id="4098" name="Picture 2"/>
          <p:cNvPicPr>
            <a:picLocks noChangeAspect="1" noChangeArrowheads="1"/>
          </p:cNvPicPr>
          <p:nvPr/>
        </p:nvPicPr>
        <p:blipFill>
          <a:blip r:embed="rId2"/>
          <a:srcRect/>
          <a:stretch>
            <a:fillRect/>
          </a:stretch>
        </p:blipFill>
        <p:spPr bwMode="auto">
          <a:xfrm>
            <a:off x="5257800" y="2209800"/>
            <a:ext cx="3886200" cy="3962400"/>
          </a:xfrm>
          <a:prstGeom prst="rect">
            <a:avLst/>
          </a:prstGeom>
          <a:noFill/>
          <a:ln w="9525">
            <a:noFill/>
            <a:miter lim="800000"/>
            <a:headEnd/>
            <a:tailEnd/>
          </a:ln>
          <a:effec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38912"/>
          </a:xfrm>
        </p:spPr>
        <p:txBody>
          <a:bodyPr>
            <a:normAutofit fontScale="90000"/>
          </a:bodyPr>
          <a:lstStyle/>
          <a:p>
            <a:pPr algn="ctr"/>
            <a:r>
              <a:rPr lang="en-US" sz="3600" b="1" dirty="0" smtClean="0">
                <a:latin typeface="Times New Roman" pitchFamily="18" charset="0"/>
                <a:cs typeface="Times New Roman" pitchFamily="18" charset="0"/>
              </a:rPr>
              <a:t>FIXED BIAS CIRCUIT</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95400"/>
            <a:ext cx="5638800" cy="5029200"/>
          </a:xfrm>
        </p:spPr>
        <p:txBody>
          <a:bodyPr/>
          <a:lstStyle/>
          <a:p>
            <a:r>
              <a:rPr lang="en-US" dirty="0" smtClean="0"/>
              <a:t>This is common emitter (CE) configuration </a:t>
            </a:r>
          </a:p>
          <a:p>
            <a:endParaRPr lang="en-US" dirty="0" smtClean="0"/>
          </a:p>
          <a:p>
            <a:r>
              <a:rPr lang="en-US" dirty="0" smtClean="0"/>
              <a:t> 1</a:t>
            </a:r>
            <a:r>
              <a:rPr lang="en-US" baseline="30000" dirty="0" smtClean="0"/>
              <a:t>st</a:t>
            </a:r>
            <a:r>
              <a:rPr lang="en-US" dirty="0" smtClean="0"/>
              <a:t> step: Locate capacitors and replace them with an open circuit </a:t>
            </a:r>
          </a:p>
          <a:p>
            <a:r>
              <a:rPr lang="en-US" dirty="0" smtClean="0"/>
              <a:t>2</a:t>
            </a:r>
            <a:r>
              <a:rPr lang="en-US" baseline="30000" dirty="0" smtClean="0"/>
              <a:t>nd</a:t>
            </a:r>
            <a:r>
              <a:rPr lang="en-US" dirty="0" smtClean="0"/>
              <a:t>  step: Locate 2 main loops which;</a:t>
            </a:r>
          </a:p>
          <a:p>
            <a:pPr>
              <a:buNone/>
            </a:pPr>
            <a:r>
              <a:rPr lang="en-US" dirty="0" smtClean="0"/>
              <a:t>    BE loop (input loop)</a:t>
            </a:r>
          </a:p>
          <a:p>
            <a:pPr>
              <a:buNone/>
            </a:pPr>
            <a:r>
              <a:rPr lang="en-US" dirty="0" smtClean="0"/>
              <a:t>    CE loop(output loop)</a:t>
            </a:r>
            <a:endParaRPr lang="en-US" dirty="0"/>
          </a:p>
        </p:txBody>
      </p:sp>
      <p:pic>
        <p:nvPicPr>
          <p:cNvPr id="4" name="Picture 2"/>
          <p:cNvPicPr>
            <a:picLocks noChangeAspect="1" noChangeArrowheads="1"/>
          </p:cNvPicPr>
          <p:nvPr/>
        </p:nvPicPr>
        <p:blipFill>
          <a:blip r:embed="rId2"/>
          <a:srcRect/>
          <a:stretch>
            <a:fillRect/>
          </a:stretch>
        </p:blipFill>
        <p:spPr bwMode="auto">
          <a:xfrm>
            <a:off x="5486400" y="2362200"/>
            <a:ext cx="3505200" cy="34290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normAutofit/>
          </a:bodyPr>
          <a:lstStyle/>
          <a:p>
            <a:pPr algn="ctr"/>
            <a:r>
              <a:rPr lang="en-US" sz="3600" b="1" dirty="0" smtClean="0">
                <a:latin typeface="Times New Roman" pitchFamily="18" charset="0"/>
                <a:cs typeface="Times New Roman" pitchFamily="18" charset="0"/>
              </a:rPr>
              <a:t>FACT 1</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295400"/>
            <a:ext cx="8382000" cy="5029200"/>
          </a:xfrm>
        </p:spPr>
        <p:txBody>
          <a:bodyPr/>
          <a:lstStyle/>
          <a:p>
            <a:pPr>
              <a:buNone/>
            </a:pPr>
            <a:r>
              <a:rPr lang="en-US" b="1" dirty="0" smtClean="0"/>
              <a:t>Why Can Birds Sit Safely on Power Lines?</a:t>
            </a:r>
          </a:p>
          <a:p>
            <a:endParaRPr lang="en-US" dirty="0"/>
          </a:p>
        </p:txBody>
      </p:sp>
      <p:pic>
        <p:nvPicPr>
          <p:cNvPr id="1026" name="Picture 2"/>
          <p:cNvPicPr>
            <a:picLocks noChangeAspect="1" noChangeArrowheads="1"/>
          </p:cNvPicPr>
          <p:nvPr/>
        </p:nvPicPr>
        <p:blipFill>
          <a:blip r:embed="rId2"/>
          <a:srcRect/>
          <a:stretch>
            <a:fillRect/>
          </a:stretch>
        </p:blipFill>
        <p:spPr bwMode="auto">
          <a:xfrm>
            <a:off x="381000" y="2362200"/>
            <a:ext cx="8377192" cy="3781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334000"/>
          </a:xfrm>
        </p:spPr>
        <p:txBody>
          <a:bodyPr/>
          <a:lstStyle/>
          <a:p>
            <a:r>
              <a:rPr lang="en-US" dirty="0" smtClean="0"/>
              <a:t>1</a:t>
            </a:r>
            <a:r>
              <a:rPr lang="en-US" baseline="30000" dirty="0" smtClean="0"/>
              <a:t>st</a:t>
            </a:r>
            <a:r>
              <a:rPr lang="en-US" dirty="0" smtClean="0"/>
              <a:t> step: Locate capacitors and replace them with an open circuit</a:t>
            </a:r>
            <a:endParaRPr lang="en-US" dirty="0"/>
          </a:p>
        </p:txBody>
      </p:sp>
      <p:pic>
        <p:nvPicPr>
          <p:cNvPr id="5123" name="Picture 3"/>
          <p:cNvPicPr>
            <a:picLocks noChangeAspect="1" noChangeArrowheads="1"/>
          </p:cNvPicPr>
          <p:nvPr/>
        </p:nvPicPr>
        <p:blipFill>
          <a:blip r:embed="rId2"/>
          <a:srcRect/>
          <a:stretch>
            <a:fillRect/>
          </a:stretch>
        </p:blipFill>
        <p:spPr bwMode="auto">
          <a:xfrm>
            <a:off x="762000" y="2438400"/>
            <a:ext cx="7924800" cy="3552825"/>
          </a:xfrm>
          <a:prstGeom prst="rect">
            <a:avLst/>
          </a:prstGeom>
          <a:noFill/>
          <a:ln w="9525">
            <a:noFill/>
            <a:miter lim="800000"/>
            <a:headEnd/>
            <a:tailEnd/>
          </a:ln>
          <a:effec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990600"/>
            <a:ext cx="5791200" cy="523220"/>
          </a:xfrm>
          <a:prstGeom prst="rect">
            <a:avLst/>
          </a:prstGeom>
        </p:spPr>
        <p:txBody>
          <a:bodyPr wrap="square">
            <a:spAutoFit/>
          </a:bodyPr>
          <a:lstStyle/>
          <a:p>
            <a:r>
              <a:rPr lang="en-US" sz="2800" dirty="0" smtClean="0">
                <a:latin typeface="Times New Roman" pitchFamily="18" charset="0"/>
                <a:cs typeface="Times New Roman" pitchFamily="18" charset="0"/>
              </a:rPr>
              <a:t>2nd step: Locate 2 main loops</a:t>
            </a:r>
            <a:endParaRPr lang="en-US" sz="28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srcRect/>
          <a:stretch>
            <a:fillRect/>
          </a:stretch>
        </p:blipFill>
        <p:spPr bwMode="auto">
          <a:xfrm>
            <a:off x="457200" y="1952624"/>
            <a:ext cx="8153400" cy="3609975"/>
          </a:xfrm>
          <a:prstGeom prst="rect">
            <a:avLst/>
          </a:prstGeom>
          <a:noFill/>
          <a:ln w="9525">
            <a:noFill/>
            <a:miter lim="800000"/>
            <a:headEnd/>
            <a:tailEnd/>
          </a:ln>
          <a:effec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a:bodyPr>
          <a:lstStyle/>
          <a:p>
            <a:pPr algn="ctr"/>
            <a:r>
              <a:rPr lang="en-US" sz="4400" b="1" dirty="0" smtClean="0">
                <a:latin typeface="Times New Roman" pitchFamily="18" charset="0"/>
                <a:cs typeface="Times New Roman" pitchFamily="18" charset="0"/>
              </a:rPr>
              <a:t>BE Loop Analysis</a:t>
            </a:r>
            <a:endParaRPr lang="en-US" sz="4400" dirty="0"/>
          </a:p>
        </p:txBody>
      </p:sp>
      <p:pic>
        <p:nvPicPr>
          <p:cNvPr id="2051" name="Picture 3"/>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5029200" y="2895600"/>
            <a:ext cx="2667000" cy="571500"/>
          </a:xfrm>
          <a:prstGeom prst="rect">
            <a:avLst/>
          </a:prstGeom>
          <a:noFill/>
        </p:spPr>
      </p:pic>
      <p:pic>
        <p:nvPicPr>
          <p:cNvPr id="2050"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257800" y="3810000"/>
            <a:ext cx="2514600" cy="609600"/>
          </a:xfrm>
          <a:prstGeom prst="rect">
            <a:avLst/>
          </a:prstGeom>
          <a:noFill/>
        </p:spPr>
      </p:pic>
      <p:pic>
        <p:nvPicPr>
          <p:cNvPr id="2049" name="Picture 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715000" y="4724400"/>
            <a:ext cx="1905000" cy="762000"/>
          </a:xfrm>
          <a:prstGeom prst="rect">
            <a:avLst/>
          </a:prstGeom>
          <a:noFill/>
        </p:spPr>
      </p:pic>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3" name="Rectangle 5"/>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4" name="Rectangle 6"/>
          <p:cNvSpPr>
            <a:spLocks noChangeArrowheads="1"/>
          </p:cNvSpPr>
          <p:nvPr/>
        </p:nvSpPr>
        <p:spPr bwMode="auto">
          <a:xfrm>
            <a:off x="0" y="838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55" name="Picture 7"/>
          <p:cNvPicPr>
            <a:picLocks noChangeAspect="1" noChangeArrowheads="1"/>
          </p:cNvPicPr>
          <p:nvPr/>
        </p:nvPicPr>
        <p:blipFill>
          <a:blip r:embed="rId5"/>
          <a:srcRect/>
          <a:stretch>
            <a:fillRect/>
          </a:stretch>
        </p:blipFill>
        <p:spPr bwMode="auto">
          <a:xfrm>
            <a:off x="533400" y="2209800"/>
            <a:ext cx="2971800" cy="3981558"/>
          </a:xfrm>
          <a:prstGeom prst="rect">
            <a:avLst/>
          </a:prstGeom>
          <a:noFill/>
          <a:ln w="9525">
            <a:noFill/>
            <a:miter lim="800000"/>
            <a:headEnd/>
            <a:tailEnd/>
          </a:ln>
          <a:effec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pPr algn="ctr"/>
            <a:r>
              <a:rPr lang="en-US" sz="4400" b="1" dirty="0" smtClean="0">
                <a:latin typeface="Times New Roman" pitchFamily="18" charset="0"/>
                <a:cs typeface="Times New Roman" pitchFamily="18" charset="0"/>
              </a:rPr>
              <a:t>CE Loop Analysis</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76400"/>
            <a:ext cx="5181600" cy="4648200"/>
          </a:xfrm>
        </p:spPr>
        <p:txBody>
          <a:bodyPr/>
          <a:lstStyle/>
          <a:p>
            <a:r>
              <a:rPr lang="en-US" dirty="0" smtClean="0"/>
              <a:t>From KVL;</a:t>
            </a:r>
            <a:endParaRPr lang="en-US" dirty="0"/>
          </a:p>
        </p:txBody>
      </p:sp>
      <p:pic>
        <p:nvPicPr>
          <p:cNvPr id="1026" name="Picture 2"/>
          <p:cNvPicPr>
            <a:picLocks noChangeAspect="1" noChangeArrowheads="1"/>
          </p:cNvPicPr>
          <p:nvPr/>
        </p:nvPicPr>
        <p:blipFill>
          <a:blip r:embed="rId2"/>
          <a:srcRect/>
          <a:stretch>
            <a:fillRect/>
          </a:stretch>
        </p:blipFill>
        <p:spPr bwMode="auto">
          <a:xfrm>
            <a:off x="6324600" y="1981200"/>
            <a:ext cx="2590800" cy="3763433"/>
          </a:xfrm>
          <a:prstGeom prst="rect">
            <a:avLst/>
          </a:prstGeom>
          <a:noFill/>
          <a:ln w="9525">
            <a:noFill/>
            <a:miter lim="800000"/>
            <a:headEnd/>
            <a:tailEnd/>
          </a:ln>
          <a:effectLst/>
        </p:spPr>
      </p:pic>
      <p:pic>
        <p:nvPicPr>
          <p:cNvPr id="1030" name="Picture 6"/>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752600" y="2362200"/>
            <a:ext cx="2438400" cy="571500"/>
          </a:xfrm>
          <a:prstGeom prst="rect">
            <a:avLst/>
          </a:prstGeom>
          <a:noFill/>
        </p:spPr>
      </p:pic>
      <p:pic>
        <p:nvPicPr>
          <p:cNvPr id="1029" name="Picture 5"/>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057400" y="3200400"/>
            <a:ext cx="2286000" cy="495300"/>
          </a:xfrm>
          <a:prstGeom prst="rect">
            <a:avLst/>
          </a:prstGeom>
          <a:noFill/>
        </p:spPr>
      </p:pic>
      <p:pic>
        <p:nvPicPr>
          <p:cNvPr id="1028" name="Picture 4"/>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209800" y="4038600"/>
            <a:ext cx="1676400" cy="533400"/>
          </a:xfrm>
          <a:prstGeom prst="rect">
            <a:avLst/>
          </a:prstGeom>
          <a:noFill/>
        </p:spPr>
      </p:pic>
      <p:pic>
        <p:nvPicPr>
          <p:cNvPr id="1027" name="Picture 3"/>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981200" y="4724400"/>
            <a:ext cx="2209800" cy="685800"/>
          </a:xfrm>
          <a:prstGeom prst="rect">
            <a:avLst/>
          </a:prstGeom>
          <a:noFill/>
        </p:spPr>
      </p:pic>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32" name="Rectangle 8"/>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Times New Roman" pitchFamily="18" charset="0"/>
                <a:cs typeface="Mangal" pitchFamily="18" charset="0"/>
              </a:rPr>
              <a:t>                                                                                  </a:t>
            </a:r>
            <a:r>
              <a:rPr kumimoji="0" lang="en-US" sz="1100" b="0" i="1" u="none" strike="noStrike" cap="none" normalizeH="0" baseline="0" smtClean="0">
                <a:ln>
                  <a:noFill/>
                </a:ln>
                <a:solidFill>
                  <a:schemeClr val="tx1"/>
                </a:solidFill>
                <a:effectLst/>
                <a:latin typeface="Cambria Math" pitchFamily="18" charset="0"/>
                <a:ea typeface="Times New Roman" pitchFamily="18" charset="0"/>
                <a:cs typeface="Mangal" pitchFamily="18" charset="0"/>
              </a:rPr>
              <a:t/>
            </a:r>
            <a:br>
              <a:rPr kumimoji="0" lang="en-US" sz="1100" b="0" i="1" u="none" strike="noStrike" cap="none" normalizeH="0" baseline="0" smtClean="0">
                <a:ln>
                  <a:noFill/>
                </a:ln>
                <a:solidFill>
                  <a:schemeClr val="tx1"/>
                </a:solidFill>
                <a:effectLst/>
                <a:latin typeface="Cambria Math" pitchFamily="18" charset="0"/>
                <a:ea typeface="Times New Roman" pitchFamily="18" charset="0"/>
                <a:cs typeface="Mangal" pitchFamily="18"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3" name="Rectangle 9"/>
          <p:cNvSpPr>
            <a:spLocks noChangeArrowheads="1"/>
          </p:cNvSpPr>
          <p:nvPr/>
        </p:nvSpPr>
        <p:spPr bwMode="auto">
          <a:xfrm>
            <a:off x="0" y="838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 name="Rectangle 10"/>
          <p:cNvSpPr>
            <a:spLocks noChangeArrowheads="1"/>
          </p:cNvSpPr>
          <p:nvPr/>
        </p:nvSpPr>
        <p:spPr bwMode="auto">
          <a:xfrm>
            <a:off x="0" y="1028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5" name="Rectangle 11"/>
          <p:cNvSpPr>
            <a:spLocks noChangeArrowheads="1"/>
          </p:cNvSpPr>
          <p:nvPr/>
        </p:nvSpPr>
        <p:spPr bwMode="auto">
          <a:xfrm>
            <a:off x="0" y="1390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5"/>
          <p:cNvSpPr/>
          <p:nvPr/>
        </p:nvSpPr>
        <p:spPr>
          <a:xfrm>
            <a:off x="838200" y="5791200"/>
            <a:ext cx="5943600" cy="461665"/>
          </a:xfrm>
          <a:prstGeom prst="rect">
            <a:avLst/>
          </a:prstGeom>
        </p:spPr>
        <p:txBody>
          <a:bodyPr wrap="square">
            <a:spAutoFit/>
          </a:bodyPr>
          <a:lstStyle/>
          <a:p>
            <a:r>
              <a:rPr lang="en-US" sz="2400" dirty="0" smtClean="0">
                <a:latin typeface="Times New Roman" pitchFamily="18" charset="0"/>
                <a:cs typeface="Times New Roman" pitchFamily="18" charset="0"/>
              </a:rPr>
              <a:t>Note that        does not affect the value of </a:t>
            </a:r>
            <a:r>
              <a:rPr lang="en-US" sz="2400" dirty="0" err="1" smtClean="0">
                <a:latin typeface="Times New Roman" pitchFamily="18" charset="0"/>
                <a:cs typeface="Times New Roman" pitchFamily="18" charset="0"/>
              </a:rPr>
              <a:t>Ic</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1037"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36" name="Picture 12"/>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2209800" y="5943600"/>
            <a:ext cx="259080" cy="304800"/>
          </a:xfrm>
          <a:prstGeom prst="rect">
            <a:avLst/>
          </a:prstGeom>
          <a:noFill/>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pPr algn="ctr"/>
            <a:r>
              <a:rPr lang="en-US" sz="3600" b="1" dirty="0" smtClean="0">
                <a:latin typeface="Times New Roman" pitchFamily="18" charset="0"/>
                <a:cs typeface="Times New Roman" pitchFamily="18" charset="0"/>
              </a:rPr>
              <a:t>Disadvantage of Fixed Bias Circuit</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935480"/>
            <a:ext cx="8382000" cy="4389120"/>
          </a:xfrm>
        </p:spPr>
        <p:txBody>
          <a:bodyPr>
            <a:normAutofit/>
          </a:bodyPr>
          <a:lstStyle/>
          <a:p>
            <a:pPr algn="just"/>
            <a:r>
              <a:rPr lang="en-US" sz="3200" dirty="0" smtClean="0">
                <a:latin typeface="Times New Roman" pitchFamily="18" charset="0"/>
                <a:cs typeface="Times New Roman" pitchFamily="18" charset="0"/>
              </a:rPr>
              <a:t>Unstable – because it is too dependent on β and produce width change of Q-point </a:t>
            </a:r>
          </a:p>
          <a:p>
            <a:pPr algn="just"/>
            <a:r>
              <a:rPr lang="en-US" sz="3200" dirty="0" smtClean="0">
                <a:latin typeface="Times New Roman" pitchFamily="18" charset="0"/>
                <a:cs typeface="Times New Roman" pitchFamily="18" charset="0"/>
              </a:rPr>
              <a:t>For improved bias stability , add emitter resistor to dc bias.</a:t>
            </a:r>
            <a:endParaRPr lang="en-US" sz="3200" dirty="0">
              <a:latin typeface="Times New Roman" pitchFamily="18" charset="0"/>
              <a:cs typeface="Times New Roman" pitchFamily="18"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fontScale="90000"/>
          </a:bodyPr>
          <a:lstStyle/>
          <a:p>
            <a:pPr algn="ctr"/>
            <a:r>
              <a:rPr lang="en-US" sz="4400" b="1" dirty="0" smtClean="0">
                <a:latin typeface="Times New Roman" pitchFamily="18" charset="0"/>
                <a:cs typeface="Times New Roman" pitchFamily="18" charset="0"/>
              </a:rPr>
              <a:t>Load Line Analysis</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95400"/>
            <a:ext cx="5105400" cy="5257800"/>
          </a:xfrm>
        </p:spPr>
        <p:txBody>
          <a:bodyPr>
            <a:normAutofit/>
          </a:bodyPr>
          <a:lstStyle/>
          <a:p>
            <a:pPr algn="just"/>
            <a:r>
              <a:rPr lang="en-US" dirty="0" smtClean="0">
                <a:latin typeface="Times New Roman" pitchFamily="18" charset="0"/>
                <a:cs typeface="Times New Roman" pitchFamily="18" charset="0"/>
              </a:rPr>
              <a:t>A fixed bias circuit with given values of </a:t>
            </a:r>
            <a:r>
              <a:rPr lang="en-US" dirty="0" err="1" smtClean="0">
                <a:latin typeface="Times New Roman" pitchFamily="18" charset="0"/>
                <a:cs typeface="Times New Roman" pitchFamily="18" charset="0"/>
              </a:rPr>
              <a:t>Vcc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Rc</a:t>
            </a:r>
            <a:r>
              <a:rPr lang="en-US" dirty="0" smtClean="0">
                <a:latin typeface="Times New Roman" pitchFamily="18" charset="0"/>
                <a:cs typeface="Times New Roman" pitchFamily="18" charset="0"/>
              </a:rPr>
              <a:t> and </a:t>
            </a:r>
            <a:r>
              <a:rPr lang="en-US" dirty="0" err="1" smtClean="0">
                <a:latin typeface="Times New Roman" pitchFamily="18" charset="0"/>
                <a:cs typeface="Times New Roman" pitchFamily="18" charset="0"/>
              </a:rPr>
              <a:t>Rb</a:t>
            </a:r>
            <a:r>
              <a:rPr lang="en-US" dirty="0" smtClean="0">
                <a:latin typeface="Times New Roman" pitchFamily="18" charset="0"/>
                <a:cs typeface="Times New Roman" pitchFamily="18" charset="0"/>
              </a:rPr>
              <a:t> can be analyzed ( means, determining the values of </a:t>
            </a:r>
            <a:r>
              <a:rPr lang="en-US" dirty="0" err="1" smtClean="0">
                <a:latin typeface="Times New Roman" pitchFamily="18" charset="0"/>
                <a:cs typeface="Times New Roman" pitchFamily="18" charset="0"/>
              </a:rPr>
              <a:t>IbQ</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IcQ</a:t>
            </a:r>
            <a:r>
              <a:rPr lang="en-US" dirty="0" smtClean="0">
                <a:latin typeface="Times New Roman" pitchFamily="18" charset="0"/>
                <a:cs typeface="Times New Roman" pitchFamily="18" charset="0"/>
              </a:rPr>
              <a:t> and </a:t>
            </a:r>
            <a:r>
              <a:rPr lang="en-US" dirty="0" err="1" smtClean="0">
                <a:latin typeface="Times New Roman" pitchFamily="18" charset="0"/>
                <a:cs typeface="Times New Roman" pitchFamily="18" charset="0"/>
              </a:rPr>
              <a:t>VceQ</a:t>
            </a:r>
            <a:r>
              <a:rPr lang="en-US" dirty="0" smtClean="0">
                <a:latin typeface="Times New Roman" pitchFamily="18" charset="0"/>
                <a:cs typeface="Times New Roman" pitchFamily="18" charset="0"/>
              </a:rPr>
              <a:t>) using the concept of load line also. </a:t>
            </a:r>
          </a:p>
          <a:p>
            <a:pPr algn="just"/>
            <a:r>
              <a:rPr lang="en-US" dirty="0" smtClean="0">
                <a:latin typeface="Times New Roman" pitchFamily="18" charset="0"/>
                <a:cs typeface="Times New Roman" pitchFamily="18" charset="0"/>
              </a:rPr>
              <a:t>Here the input loop KVL equation is not used for the purpose of analysis, instead, the output characteristics of the transistor used in the given circuit and output loop KVL equation are made use of.</a:t>
            </a:r>
            <a:endParaRPr lang="en-US" dirty="0">
              <a:latin typeface="Times New Roman" pitchFamily="18" charset="0"/>
              <a:cs typeface="Times New Roman" pitchFamily="18" charset="0"/>
            </a:endParaRPr>
          </a:p>
        </p:txBody>
      </p:sp>
      <p:pic>
        <p:nvPicPr>
          <p:cNvPr id="3073" name="Picture 1"/>
          <p:cNvPicPr>
            <a:picLocks noChangeAspect="1" noChangeArrowheads="1"/>
          </p:cNvPicPr>
          <p:nvPr/>
        </p:nvPicPr>
        <p:blipFill>
          <a:blip r:embed="rId2"/>
          <a:srcRect/>
          <a:stretch>
            <a:fillRect/>
          </a:stretch>
        </p:blipFill>
        <p:spPr bwMode="auto">
          <a:xfrm>
            <a:off x="5486400" y="2133600"/>
            <a:ext cx="3419475" cy="3543300"/>
          </a:xfrm>
          <a:prstGeom prst="rect">
            <a:avLst/>
          </a:prstGeom>
          <a:noFill/>
          <a:ln w="9525">
            <a:noFill/>
            <a:miter lim="800000"/>
            <a:headEnd/>
            <a:tailEnd/>
          </a:ln>
          <a:effec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oAutofit/>
          </a:bodyPr>
          <a:lstStyle/>
          <a:p>
            <a:pPr algn="ctr"/>
            <a:r>
              <a:rPr lang="en-US" sz="3600" b="1" dirty="0" smtClean="0">
                <a:latin typeface="Times New Roman" pitchFamily="18" charset="0"/>
                <a:cs typeface="Times New Roman" pitchFamily="18" charset="0"/>
              </a:rPr>
              <a:t>EMITTER-STABILIZED BIAS CIRCUIT </a:t>
            </a: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3886200" y="1935480"/>
            <a:ext cx="4800600" cy="4389120"/>
          </a:xfrm>
        </p:spPr>
        <p:txBody>
          <a:bodyPr/>
          <a:lstStyle/>
          <a:p>
            <a:pPr algn="just"/>
            <a:r>
              <a:rPr lang="en-US" dirty="0" smtClean="0">
                <a:latin typeface="Times New Roman" pitchFamily="18" charset="0"/>
                <a:cs typeface="Times New Roman" pitchFamily="18" charset="0"/>
              </a:rPr>
              <a:t>An emitter resistor, RE is added to improve stability </a:t>
            </a:r>
          </a:p>
          <a:p>
            <a:pPr algn="just"/>
            <a:r>
              <a:rPr lang="en-US" dirty="0" smtClean="0">
                <a:latin typeface="Times New Roman" pitchFamily="18" charset="0"/>
                <a:cs typeface="Times New Roman" pitchFamily="18" charset="0"/>
              </a:rPr>
              <a:t> 1</a:t>
            </a:r>
            <a:r>
              <a:rPr lang="en-US" baseline="30000" dirty="0" smtClean="0">
                <a:latin typeface="Times New Roman" pitchFamily="18" charset="0"/>
                <a:cs typeface="Times New Roman" pitchFamily="18" charset="0"/>
              </a:rPr>
              <a:t>st</a:t>
            </a:r>
            <a:r>
              <a:rPr lang="en-US" dirty="0" smtClean="0">
                <a:latin typeface="Times New Roman" pitchFamily="18" charset="0"/>
                <a:cs typeface="Times New Roman" pitchFamily="18" charset="0"/>
              </a:rPr>
              <a:t> step: Locate capacitors and replace them with an open circuit </a:t>
            </a:r>
          </a:p>
          <a:p>
            <a:pPr algn="just"/>
            <a:r>
              <a:rPr lang="en-US" dirty="0" smtClean="0">
                <a:latin typeface="Times New Roman" pitchFamily="18" charset="0"/>
                <a:cs typeface="Times New Roman" pitchFamily="18" charset="0"/>
              </a:rPr>
              <a:t>2</a:t>
            </a:r>
            <a:r>
              <a:rPr lang="en-US" baseline="30000" dirty="0" smtClean="0">
                <a:latin typeface="Times New Roman" pitchFamily="18" charset="0"/>
                <a:cs typeface="Times New Roman" pitchFamily="18" charset="0"/>
              </a:rPr>
              <a:t>nd</a:t>
            </a:r>
            <a:r>
              <a:rPr lang="en-US" dirty="0" smtClean="0">
                <a:latin typeface="Times New Roman" pitchFamily="18" charset="0"/>
                <a:cs typeface="Times New Roman" pitchFamily="18" charset="0"/>
              </a:rPr>
              <a:t>  step: Locate 2 main loops which; </a:t>
            </a:r>
          </a:p>
          <a:p>
            <a:pPr algn="just"/>
            <a:r>
              <a:rPr lang="en-US" dirty="0" smtClean="0">
                <a:latin typeface="Times New Roman" pitchFamily="18" charset="0"/>
                <a:cs typeface="Times New Roman" pitchFamily="18" charset="0"/>
              </a:rPr>
              <a:t>BE loop</a:t>
            </a:r>
          </a:p>
          <a:p>
            <a:pPr algn="just"/>
            <a:r>
              <a:rPr lang="en-US" dirty="0" smtClean="0">
                <a:latin typeface="Times New Roman" pitchFamily="18" charset="0"/>
                <a:cs typeface="Times New Roman" pitchFamily="18" charset="0"/>
              </a:rPr>
              <a:t>CE loop</a:t>
            </a:r>
            <a:endParaRPr lang="en-US" dirty="0">
              <a:latin typeface="Times New Roman" pitchFamily="18" charset="0"/>
              <a:cs typeface="Times New Roman" pitchFamily="18" charset="0"/>
            </a:endParaRPr>
          </a:p>
        </p:txBody>
      </p:sp>
      <p:pic>
        <p:nvPicPr>
          <p:cNvPr id="27650" name="Picture 2"/>
          <p:cNvPicPr>
            <a:picLocks noChangeAspect="1" noChangeArrowheads="1"/>
          </p:cNvPicPr>
          <p:nvPr/>
        </p:nvPicPr>
        <p:blipFill>
          <a:blip r:embed="rId2"/>
          <a:srcRect/>
          <a:stretch>
            <a:fillRect/>
          </a:stretch>
        </p:blipFill>
        <p:spPr bwMode="auto">
          <a:xfrm>
            <a:off x="762000" y="2590800"/>
            <a:ext cx="3105150" cy="2819400"/>
          </a:xfrm>
          <a:prstGeom prst="rect">
            <a:avLst/>
          </a:prstGeom>
          <a:noFill/>
          <a:ln w="9525">
            <a:noFill/>
            <a:miter lim="800000"/>
            <a:headEnd/>
            <a:tailEnd/>
          </a:ln>
          <a:effec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800600"/>
          </a:xfrm>
        </p:spPr>
        <p:txBody>
          <a:bodyPr/>
          <a:lstStyle/>
          <a:p>
            <a:pPr algn="just"/>
            <a:r>
              <a:rPr lang="en-US" dirty="0" smtClean="0">
                <a:latin typeface="Times New Roman" pitchFamily="18" charset="0"/>
                <a:cs typeface="Times New Roman" pitchFamily="18" charset="0"/>
              </a:rPr>
              <a:t>1</a:t>
            </a:r>
            <a:r>
              <a:rPr lang="en-US" baseline="30000" dirty="0" smtClean="0">
                <a:latin typeface="Times New Roman" pitchFamily="18" charset="0"/>
                <a:cs typeface="Times New Roman" pitchFamily="18" charset="0"/>
              </a:rPr>
              <a:t>st</a:t>
            </a:r>
            <a:r>
              <a:rPr lang="en-US" dirty="0" smtClean="0">
                <a:latin typeface="Times New Roman" pitchFamily="18" charset="0"/>
                <a:cs typeface="Times New Roman" pitchFamily="18" charset="0"/>
              </a:rPr>
              <a:t> step: Locate capacitors and replace them with an open circuit</a:t>
            </a:r>
            <a:endParaRPr lang="en-US" dirty="0">
              <a:latin typeface="Times New Roman" pitchFamily="18" charset="0"/>
              <a:cs typeface="Times New Roman" pitchFamily="18" charset="0"/>
            </a:endParaRPr>
          </a:p>
        </p:txBody>
      </p:sp>
      <p:pic>
        <p:nvPicPr>
          <p:cNvPr id="28674" name="Picture 2"/>
          <p:cNvPicPr>
            <a:picLocks noChangeAspect="1" noChangeArrowheads="1"/>
          </p:cNvPicPr>
          <p:nvPr/>
        </p:nvPicPr>
        <p:blipFill>
          <a:blip r:embed="rId2"/>
          <a:srcRect/>
          <a:stretch>
            <a:fillRect/>
          </a:stretch>
        </p:blipFill>
        <p:spPr bwMode="auto">
          <a:xfrm>
            <a:off x="1143000" y="2971800"/>
            <a:ext cx="7010400" cy="3200400"/>
          </a:xfrm>
          <a:prstGeom prst="rect">
            <a:avLst/>
          </a:prstGeom>
          <a:noFill/>
          <a:ln w="9525">
            <a:noFill/>
            <a:miter lim="800000"/>
            <a:headEnd/>
            <a:tailEnd/>
          </a:ln>
          <a:effec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953000"/>
          </a:xfrm>
        </p:spPr>
        <p:txBody>
          <a:bodyPr/>
          <a:lstStyle/>
          <a:p>
            <a:r>
              <a:rPr lang="en-US" dirty="0" smtClean="0"/>
              <a:t>2</a:t>
            </a:r>
            <a:r>
              <a:rPr lang="en-US" baseline="30000" dirty="0" smtClean="0"/>
              <a:t>nd</a:t>
            </a:r>
            <a:r>
              <a:rPr lang="en-US" dirty="0" smtClean="0"/>
              <a:t>  step: Locate 2 main loops.</a:t>
            </a:r>
            <a:endParaRPr lang="en-US" dirty="0"/>
          </a:p>
        </p:txBody>
      </p:sp>
      <p:pic>
        <p:nvPicPr>
          <p:cNvPr id="29698" name="Picture 2"/>
          <p:cNvPicPr>
            <a:picLocks noChangeAspect="1" noChangeArrowheads="1"/>
          </p:cNvPicPr>
          <p:nvPr/>
        </p:nvPicPr>
        <p:blipFill>
          <a:blip r:embed="rId2"/>
          <a:srcRect/>
          <a:stretch>
            <a:fillRect/>
          </a:stretch>
        </p:blipFill>
        <p:spPr bwMode="auto">
          <a:xfrm>
            <a:off x="838200" y="2667000"/>
            <a:ext cx="7620000" cy="3505200"/>
          </a:xfrm>
          <a:prstGeom prst="rect">
            <a:avLst/>
          </a:prstGeom>
          <a:noFill/>
          <a:ln w="9525">
            <a:noFill/>
            <a:miter lim="800000"/>
            <a:headEnd/>
            <a:tailEnd/>
          </a:ln>
          <a:effec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181600"/>
          </a:xfrm>
        </p:spPr>
        <p:txBody>
          <a:bodyPr/>
          <a:lstStyle/>
          <a:p>
            <a:r>
              <a:rPr lang="en-US" dirty="0" smtClean="0"/>
              <a:t>BE Loop Analysis </a:t>
            </a:r>
            <a:endParaRPr lang="en-US" dirty="0"/>
          </a:p>
        </p:txBody>
      </p:sp>
      <p:pic>
        <p:nvPicPr>
          <p:cNvPr id="30722" name="Picture 2"/>
          <p:cNvPicPr>
            <a:picLocks noChangeAspect="1" noChangeArrowheads="1"/>
          </p:cNvPicPr>
          <p:nvPr/>
        </p:nvPicPr>
        <p:blipFill>
          <a:blip r:embed="rId2"/>
          <a:srcRect/>
          <a:stretch>
            <a:fillRect/>
          </a:stretch>
        </p:blipFill>
        <p:spPr bwMode="auto">
          <a:xfrm>
            <a:off x="609600" y="2362200"/>
            <a:ext cx="3065689" cy="3962400"/>
          </a:xfrm>
          <a:prstGeom prst="rect">
            <a:avLst/>
          </a:prstGeom>
          <a:noFill/>
          <a:ln w="9525">
            <a:noFill/>
            <a:miter lim="800000"/>
            <a:headEnd/>
            <a:tailEnd/>
          </a:ln>
          <a:effectLst/>
        </p:spPr>
      </p:pic>
      <p:sp>
        <p:nvSpPr>
          <p:cNvPr id="3072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0723"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419600" y="1981200"/>
            <a:ext cx="4457700" cy="459557"/>
          </a:xfrm>
          <a:prstGeom prst="rect">
            <a:avLst/>
          </a:prstGeom>
          <a:noFill/>
        </p:spPr>
      </p:pic>
      <p:sp>
        <p:nvSpPr>
          <p:cNvPr id="30725" name="Rectangle 5"/>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727"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0726" name="Picture 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334000" y="2743200"/>
            <a:ext cx="2453640" cy="381000"/>
          </a:xfrm>
          <a:prstGeom prst="rect">
            <a:avLst/>
          </a:prstGeom>
          <a:noFill/>
        </p:spPr>
      </p:pic>
      <p:sp>
        <p:nvSpPr>
          <p:cNvPr id="30728" name="Rectangle 8"/>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729" name="Rectangle 9"/>
          <p:cNvSpPr>
            <a:spLocks noChangeArrowheads="1"/>
          </p:cNvSpPr>
          <p:nvPr/>
        </p:nvSpPr>
        <p:spPr bwMode="auto">
          <a:xfrm>
            <a:off x="4800600" y="3352800"/>
            <a:ext cx="40386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Substitute for I</a:t>
            </a:r>
            <a:r>
              <a:rPr kumimoji="0" lang="en-US" sz="2800" b="0" i="0"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rPr>
              <a:t>E</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0731"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0730" name="Picture 10"/>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343407" y="4114800"/>
            <a:ext cx="4038593" cy="533399"/>
          </a:xfrm>
          <a:prstGeom prst="rect">
            <a:avLst/>
          </a:prstGeom>
          <a:noFill/>
        </p:spPr>
      </p:pic>
      <p:sp>
        <p:nvSpPr>
          <p:cNvPr id="30732" name="Rectangle 12"/>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30733" name="Picture 13"/>
          <p:cNvPicPr>
            <a:picLocks noChangeAspect="1" noChangeArrowheads="1"/>
          </p:cNvPicPr>
          <p:nvPr/>
        </p:nvPicPr>
        <p:blipFill>
          <a:blip r:embed="rId6"/>
          <a:srcRect/>
          <a:stretch>
            <a:fillRect/>
          </a:stretch>
        </p:blipFill>
        <p:spPr bwMode="auto">
          <a:xfrm>
            <a:off x="4724400" y="5029200"/>
            <a:ext cx="2819400" cy="8382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458200" cy="5410200"/>
          </a:xfrm>
        </p:spPr>
        <p:txBody>
          <a:bodyPr>
            <a:normAutofit fontScale="92500" lnSpcReduction="10000"/>
          </a:bodyPr>
          <a:lstStyle/>
          <a:p>
            <a:pPr algn="just">
              <a:lnSpc>
                <a:spcPct val="150000"/>
              </a:lnSpc>
            </a:pPr>
            <a:r>
              <a:rPr lang="en-US" dirty="0" smtClean="0">
                <a:latin typeface="Times New Roman" pitchFamily="18" charset="0"/>
                <a:cs typeface="Times New Roman" pitchFamily="18" charset="0"/>
              </a:rPr>
              <a:t>Electrons need in order to move is a difference in what’s called electrical potential. </a:t>
            </a:r>
          </a:p>
          <a:p>
            <a:pPr algn="just">
              <a:lnSpc>
                <a:spcPct val="150000"/>
              </a:lnSpc>
            </a:pPr>
            <a:r>
              <a:rPr lang="en-US" dirty="0" smtClean="0">
                <a:latin typeface="Times New Roman" pitchFamily="18" charset="0"/>
                <a:cs typeface="Times New Roman" pitchFamily="18" charset="0"/>
              </a:rPr>
              <a:t>When a bird is perched on a single wire, its two feet are at the same electrical potential, so the electrons in the wires have no motivation to travel through the bird’s body. No moving electrons means no electric current. Our bird is safe, for the moment anyway… If that bird stretches out a wing or a leg and touches a second wire, especially one with a different electrical potential, it will open a path for the electrons — right through the bird’s body.  </a:t>
            </a:r>
          </a:p>
          <a:p>
            <a:pPr>
              <a:buNone/>
            </a:pPr>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105400"/>
          </a:xfrm>
        </p:spPr>
        <p:txBody>
          <a:bodyPr/>
          <a:lstStyle/>
          <a:p>
            <a:r>
              <a:rPr lang="en-US" dirty="0" smtClean="0"/>
              <a:t>CE Loop Analysis </a:t>
            </a:r>
            <a:endParaRPr lang="en-US" dirty="0"/>
          </a:p>
        </p:txBody>
      </p:sp>
      <p:pic>
        <p:nvPicPr>
          <p:cNvPr id="32769" name="Picture 1"/>
          <p:cNvPicPr>
            <a:picLocks noChangeAspect="1" noChangeArrowheads="1"/>
          </p:cNvPicPr>
          <p:nvPr/>
        </p:nvPicPr>
        <p:blipFill>
          <a:blip r:embed="rId2"/>
          <a:srcRect/>
          <a:stretch>
            <a:fillRect/>
          </a:stretch>
        </p:blipFill>
        <p:spPr bwMode="auto">
          <a:xfrm>
            <a:off x="1066800" y="2133600"/>
            <a:ext cx="2667000" cy="3869317"/>
          </a:xfrm>
          <a:prstGeom prst="rect">
            <a:avLst/>
          </a:prstGeom>
          <a:noFill/>
          <a:ln w="9525">
            <a:noFill/>
            <a:miter lim="800000"/>
            <a:headEnd/>
            <a:tailEnd/>
          </a:ln>
          <a:effectLst/>
        </p:spPr>
      </p:pic>
      <p:sp>
        <p:nvSpPr>
          <p:cNvPr id="3277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2770"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419600" y="2057400"/>
            <a:ext cx="3606800" cy="457200"/>
          </a:xfrm>
          <a:prstGeom prst="rect">
            <a:avLst/>
          </a:prstGeom>
          <a:noFill/>
        </p:spPr>
      </p:pic>
      <p:sp>
        <p:nvSpPr>
          <p:cNvPr id="32772" name="Rectangle 4"/>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774"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2773" name="Picture 5"/>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562600" y="2958019"/>
            <a:ext cx="1066800" cy="453958"/>
          </a:xfrm>
          <a:prstGeom prst="rect">
            <a:avLst/>
          </a:prstGeom>
          <a:noFill/>
        </p:spPr>
      </p:pic>
      <p:sp>
        <p:nvSpPr>
          <p:cNvPr id="32775" name="Rectangle 7"/>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0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097" name="Picture 1"/>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267200" y="3886200"/>
            <a:ext cx="3611880" cy="457200"/>
          </a:xfrm>
          <a:prstGeom prst="rect">
            <a:avLst/>
          </a:prstGeom>
          <a:noFill/>
        </p:spPr>
      </p:pic>
      <p:sp>
        <p:nvSpPr>
          <p:cNvPr id="4099" name="Rectangle 3"/>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pPr algn="ctr"/>
            <a:r>
              <a:rPr lang="en-US" sz="4400" b="1" dirty="0" smtClean="0">
                <a:latin typeface="Times New Roman" pitchFamily="18" charset="0"/>
                <a:cs typeface="Times New Roman" pitchFamily="18" charset="0"/>
              </a:rPr>
              <a:t>Improved Bias Stability</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371600"/>
            <a:ext cx="8610600" cy="5181600"/>
          </a:xfrm>
        </p:spPr>
        <p:txBody>
          <a:bodyPr>
            <a:normAutofit/>
          </a:bodyPr>
          <a:lstStyle/>
          <a:p>
            <a:pPr algn="just"/>
            <a:r>
              <a:rPr lang="en-US" dirty="0" smtClean="0">
                <a:latin typeface="Times New Roman" pitchFamily="18" charset="0"/>
                <a:cs typeface="Times New Roman" pitchFamily="18" charset="0"/>
              </a:rPr>
              <a:t>The addition of the emitter resistor to the dc bias of the BJT provides improved stability, that is, the dc bias currents and voltages remain closer to where they were set by the circuit when outside conditions, such as temperature, and transistor beta, change.</a:t>
            </a:r>
          </a:p>
          <a:p>
            <a:pPr algn="just"/>
            <a:endParaRPr lang="en-US" dirty="0" smtClean="0">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Note :it seems that beta in numerator canceled with beta in denominator</a:t>
            </a:r>
            <a:endParaRPr lang="en-US" sz="2400" dirty="0">
              <a:latin typeface="Times New Roman" pitchFamily="18" charset="0"/>
              <a:cs typeface="Times New Roman" pitchFamily="18" charset="0"/>
            </a:endParaRPr>
          </a:p>
        </p:txBody>
      </p:sp>
      <p:pic>
        <p:nvPicPr>
          <p:cNvPr id="3073" name="Picture 1"/>
          <p:cNvPicPr>
            <a:picLocks noChangeAspect="1" noChangeArrowheads="1"/>
          </p:cNvPicPr>
          <p:nvPr/>
        </p:nvPicPr>
        <p:blipFill>
          <a:blip r:embed="rId2"/>
          <a:srcRect/>
          <a:stretch>
            <a:fillRect/>
          </a:stretch>
        </p:blipFill>
        <p:spPr bwMode="auto">
          <a:xfrm>
            <a:off x="1964056" y="3581400"/>
            <a:ext cx="5427344" cy="1295400"/>
          </a:xfrm>
          <a:prstGeom prst="rect">
            <a:avLst/>
          </a:prstGeom>
          <a:noFill/>
          <a:ln w="9525">
            <a:noFill/>
            <a:miter lim="800000"/>
            <a:headEnd/>
            <a:tailEnd/>
          </a:ln>
          <a:effec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38912"/>
          </a:xfrm>
        </p:spPr>
        <p:txBody>
          <a:bodyPr>
            <a:normAutofit fontScale="90000"/>
          </a:bodyPr>
          <a:lstStyle/>
          <a:p>
            <a:pPr algn="ctr"/>
            <a:r>
              <a:rPr lang="en-US" sz="4000" b="1" dirty="0" smtClean="0">
                <a:latin typeface="Times New Roman" pitchFamily="18" charset="0"/>
                <a:cs typeface="Times New Roman" pitchFamily="18" charset="0"/>
              </a:rPr>
              <a:t>VOLTAGE DIVIDER BIAS CIRCUIT</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19200"/>
            <a:ext cx="8610600" cy="5334000"/>
          </a:xfrm>
        </p:spPr>
        <p:txBody>
          <a:bodyPr>
            <a:noAutofit/>
          </a:bodyPr>
          <a:lstStyle/>
          <a:p>
            <a:pPr algn="just"/>
            <a:r>
              <a:rPr lang="en-US" sz="2500" dirty="0" smtClean="0">
                <a:latin typeface="Times New Roman" pitchFamily="18" charset="0"/>
                <a:cs typeface="Times New Roman" pitchFamily="18" charset="0"/>
              </a:rPr>
              <a:t>Provides good Q-point stability with a single polarity supply voltage</a:t>
            </a:r>
          </a:p>
          <a:p>
            <a:pPr algn="just"/>
            <a:r>
              <a:rPr lang="en-US" sz="2500" dirty="0" smtClean="0">
                <a:latin typeface="Times New Roman" pitchFamily="18" charset="0"/>
                <a:cs typeface="Times New Roman" pitchFamily="18" charset="0"/>
              </a:rPr>
              <a:t>This is the biasing circuit wherein, ICQ and VCEQ are almost independent of beta.</a:t>
            </a:r>
          </a:p>
          <a:p>
            <a:pPr algn="just"/>
            <a:r>
              <a:rPr lang="en-US" sz="2500" dirty="0" smtClean="0">
                <a:latin typeface="Times New Roman" pitchFamily="18" charset="0"/>
                <a:cs typeface="Times New Roman" pitchFamily="18" charset="0"/>
              </a:rPr>
              <a:t>The level of IBQ will change with beta so as to maintain the values of ICQ and VCEQ almost same, thus maintaining the stability of Q point.</a:t>
            </a:r>
          </a:p>
          <a:p>
            <a:pPr algn="just"/>
            <a:r>
              <a:rPr lang="en-US" sz="2500" dirty="0" smtClean="0">
                <a:latin typeface="Times New Roman" pitchFamily="18" charset="0"/>
                <a:cs typeface="Times New Roman" pitchFamily="18" charset="0"/>
              </a:rPr>
              <a:t> Two methods of analyzing a voltage divider bias circuit are:</a:t>
            </a:r>
          </a:p>
          <a:p>
            <a:pPr algn="just"/>
            <a:r>
              <a:rPr lang="en-US" sz="2500" dirty="0" smtClean="0">
                <a:latin typeface="Times New Roman" pitchFamily="18" charset="0"/>
                <a:cs typeface="Times New Roman" pitchFamily="18" charset="0"/>
              </a:rPr>
              <a:t> </a:t>
            </a:r>
            <a:r>
              <a:rPr lang="en-US" sz="2500" b="1" dirty="0" smtClean="0">
                <a:latin typeface="Times New Roman" pitchFamily="18" charset="0"/>
                <a:cs typeface="Times New Roman" pitchFamily="18" charset="0"/>
              </a:rPr>
              <a:t>Exact method : can be applied to any voltage divider circuit</a:t>
            </a:r>
          </a:p>
          <a:p>
            <a:pPr algn="just"/>
            <a:r>
              <a:rPr lang="en-US" sz="2500" dirty="0" smtClean="0">
                <a:latin typeface="Times New Roman" pitchFamily="18" charset="0"/>
                <a:cs typeface="Times New Roman" pitchFamily="18" charset="0"/>
              </a:rPr>
              <a:t> </a:t>
            </a:r>
            <a:r>
              <a:rPr lang="en-US" sz="2500" b="1" dirty="0" smtClean="0">
                <a:latin typeface="Times New Roman" pitchFamily="18" charset="0"/>
                <a:cs typeface="Times New Roman" pitchFamily="18" charset="0"/>
              </a:rPr>
              <a:t>Approximate method : direct method, saves time and energy,</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lstStyle/>
          <a:p>
            <a:pPr algn="just"/>
            <a:r>
              <a:rPr lang="en-US" sz="2800" dirty="0" smtClean="0">
                <a:latin typeface="Times New Roman" pitchFamily="18" charset="0"/>
                <a:cs typeface="Times New Roman" pitchFamily="18" charset="0"/>
              </a:rPr>
              <a:t>1st step: Locate capacitors and replace them with an open circuit</a:t>
            </a:r>
          </a:p>
          <a:p>
            <a:pPr algn="just"/>
            <a:r>
              <a:rPr lang="en-US" sz="2800" dirty="0" smtClean="0">
                <a:latin typeface="Times New Roman" pitchFamily="18" charset="0"/>
                <a:cs typeface="Times New Roman" pitchFamily="18" charset="0"/>
              </a:rPr>
              <a:t> 2nd step: Simplified circuit using </a:t>
            </a:r>
            <a:r>
              <a:rPr lang="en-US" sz="2800" dirty="0" err="1" smtClean="0">
                <a:latin typeface="Times New Roman" pitchFamily="18" charset="0"/>
                <a:cs typeface="Times New Roman" pitchFamily="18" charset="0"/>
              </a:rPr>
              <a:t>Thevenin</a:t>
            </a:r>
            <a:r>
              <a:rPr lang="en-US" sz="2800" dirty="0" smtClean="0">
                <a:latin typeface="Times New Roman" pitchFamily="18" charset="0"/>
                <a:cs typeface="Times New Roman" pitchFamily="18" charset="0"/>
              </a:rPr>
              <a:t> Theorem</a:t>
            </a:r>
          </a:p>
          <a:p>
            <a:pPr algn="just"/>
            <a:r>
              <a:rPr lang="en-US" sz="2800" dirty="0" smtClean="0">
                <a:latin typeface="Times New Roman" pitchFamily="18" charset="0"/>
                <a:cs typeface="Times New Roman" pitchFamily="18" charset="0"/>
              </a:rPr>
              <a:t> 3rd step: Locate 2 main loops which;</a:t>
            </a:r>
          </a:p>
          <a:p>
            <a:pPr algn="just">
              <a:buFont typeface="Wingdings" pitchFamily="2" charset="2"/>
              <a:buChar char="Ø"/>
            </a:pPr>
            <a:r>
              <a:rPr lang="en-US" sz="2800" dirty="0" smtClean="0">
                <a:latin typeface="Times New Roman" pitchFamily="18" charset="0"/>
                <a:cs typeface="Times New Roman" pitchFamily="18" charset="0"/>
              </a:rPr>
              <a:t> BE loop</a:t>
            </a:r>
          </a:p>
          <a:p>
            <a:pPr algn="just">
              <a:buFont typeface="Wingdings" pitchFamily="2" charset="2"/>
              <a:buChar char="Ø"/>
            </a:pPr>
            <a:r>
              <a:rPr lang="en-US" sz="2800" dirty="0" smtClean="0">
                <a:latin typeface="Times New Roman" pitchFamily="18" charset="0"/>
                <a:cs typeface="Times New Roman" pitchFamily="18" charset="0"/>
              </a:rPr>
              <a:t>CE loop</a:t>
            </a:r>
            <a:endParaRPr lang="en-US" dirty="0"/>
          </a:p>
        </p:txBody>
      </p:sp>
      <p:pic>
        <p:nvPicPr>
          <p:cNvPr id="1025" name="Picture 1"/>
          <p:cNvPicPr>
            <a:picLocks noChangeAspect="1" noChangeArrowheads="1"/>
          </p:cNvPicPr>
          <p:nvPr/>
        </p:nvPicPr>
        <p:blipFill>
          <a:blip r:embed="rId2"/>
          <a:srcRect/>
          <a:stretch>
            <a:fillRect/>
          </a:stretch>
        </p:blipFill>
        <p:spPr bwMode="auto">
          <a:xfrm>
            <a:off x="4419600" y="3048000"/>
            <a:ext cx="4472774" cy="3581400"/>
          </a:xfrm>
          <a:prstGeom prst="rect">
            <a:avLst/>
          </a:prstGeom>
          <a:noFill/>
          <a:ln w="9525">
            <a:noFill/>
            <a:miter lim="800000"/>
            <a:headEnd/>
            <a:tailEnd/>
          </a:ln>
          <a:effec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lstStyle/>
          <a:p>
            <a:pPr>
              <a:buNone/>
            </a:pPr>
            <a:r>
              <a:rPr lang="en-US" dirty="0" smtClean="0"/>
              <a:t>2nd step: : Simplified circuit using </a:t>
            </a:r>
            <a:r>
              <a:rPr lang="en-US" b="1" dirty="0" err="1" smtClean="0"/>
              <a:t>Thevenin</a:t>
            </a:r>
            <a:r>
              <a:rPr lang="en-US" b="1" dirty="0" smtClean="0"/>
              <a:t> Theorem</a:t>
            </a:r>
            <a:endParaRPr lang="en-US" dirty="0"/>
          </a:p>
        </p:txBody>
      </p:sp>
      <p:pic>
        <p:nvPicPr>
          <p:cNvPr id="34818" name="Picture 2"/>
          <p:cNvPicPr>
            <a:picLocks noChangeAspect="1" noChangeArrowheads="1"/>
          </p:cNvPicPr>
          <p:nvPr/>
        </p:nvPicPr>
        <p:blipFill>
          <a:blip r:embed="rId2"/>
          <a:srcRect/>
          <a:stretch>
            <a:fillRect/>
          </a:stretch>
        </p:blipFill>
        <p:spPr bwMode="auto">
          <a:xfrm>
            <a:off x="457200" y="2057400"/>
            <a:ext cx="4724400" cy="3810000"/>
          </a:xfrm>
          <a:prstGeom prst="rect">
            <a:avLst/>
          </a:prstGeom>
          <a:noFill/>
          <a:ln w="9525">
            <a:noFill/>
            <a:miter lim="800000"/>
            <a:headEnd/>
            <a:tailEnd/>
          </a:ln>
          <a:effectLst/>
        </p:spPr>
      </p:pic>
      <p:pic>
        <p:nvPicPr>
          <p:cNvPr id="34819" name="Picture 3"/>
          <p:cNvPicPr>
            <a:picLocks noChangeAspect="1" noChangeArrowheads="1"/>
          </p:cNvPicPr>
          <p:nvPr/>
        </p:nvPicPr>
        <p:blipFill>
          <a:blip r:embed="rId3"/>
          <a:srcRect/>
          <a:stretch>
            <a:fillRect/>
          </a:stretch>
        </p:blipFill>
        <p:spPr bwMode="auto">
          <a:xfrm>
            <a:off x="5410200" y="2971800"/>
            <a:ext cx="3200400" cy="1895475"/>
          </a:xfrm>
          <a:prstGeom prst="rect">
            <a:avLst/>
          </a:prstGeom>
          <a:noFill/>
          <a:ln w="9525">
            <a:noFill/>
            <a:miter lim="800000"/>
            <a:headEnd/>
            <a:tailEnd/>
          </a:ln>
          <a:effec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334000"/>
          </a:xfrm>
        </p:spPr>
        <p:txBody>
          <a:bodyPr/>
          <a:lstStyle/>
          <a:p>
            <a:r>
              <a:rPr lang="en-US" dirty="0" smtClean="0"/>
              <a:t>2nd step: Locate 2 main loops.</a:t>
            </a:r>
            <a:endParaRPr lang="en-US" dirty="0"/>
          </a:p>
        </p:txBody>
      </p:sp>
      <p:pic>
        <p:nvPicPr>
          <p:cNvPr id="35842" name="Picture 2"/>
          <p:cNvPicPr>
            <a:picLocks noChangeAspect="1" noChangeArrowheads="1"/>
          </p:cNvPicPr>
          <p:nvPr/>
        </p:nvPicPr>
        <p:blipFill>
          <a:blip r:embed="rId2"/>
          <a:srcRect/>
          <a:stretch>
            <a:fillRect/>
          </a:stretch>
        </p:blipFill>
        <p:spPr bwMode="auto">
          <a:xfrm>
            <a:off x="457200" y="2209800"/>
            <a:ext cx="8153400" cy="3581400"/>
          </a:xfrm>
          <a:prstGeom prst="rect">
            <a:avLst/>
          </a:prstGeom>
          <a:noFill/>
          <a:ln w="9525">
            <a:noFill/>
            <a:miter lim="800000"/>
            <a:headEnd/>
            <a:tailEnd/>
          </a:ln>
          <a:effec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pPr algn="ctr"/>
            <a:r>
              <a:rPr lang="en-US" sz="4400" b="1" dirty="0" smtClean="0">
                <a:latin typeface="Times New Roman" pitchFamily="18" charset="0"/>
                <a:cs typeface="Times New Roman" pitchFamily="18" charset="0"/>
              </a:rPr>
              <a:t>BE Loop Analysis</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3505200" y="1600200"/>
            <a:ext cx="5181600" cy="4724400"/>
          </a:xfrm>
        </p:spPr>
        <p:txBody>
          <a:bodyPr/>
          <a:lstStyle/>
          <a:p>
            <a:r>
              <a:rPr lang="en-US" dirty="0" smtClean="0"/>
              <a:t>From KVL</a:t>
            </a:r>
          </a:p>
          <a:p>
            <a:endParaRPr lang="en-US" dirty="0" smtClean="0"/>
          </a:p>
          <a:p>
            <a:endParaRPr lang="en-US" dirty="0" smtClean="0"/>
          </a:p>
          <a:p>
            <a:r>
              <a:rPr lang="en-US" dirty="0" smtClean="0"/>
              <a:t>Recall, </a:t>
            </a:r>
          </a:p>
          <a:p>
            <a:r>
              <a:rPr lang="en-US" dirty="0" smtClean="0"/>
              <a:t>Substitute for </a:t>
            </a:r>
            <a:endParaRPr lang="en-US" dirty="0"/>
          </a:p>
        </p:txBody>
      </p:sp>
      <p:pic>
        <p:nvPicPr>
          <p:cNvPr id="36866" name="Picture 2"/>
          <p:cNvPicPr>
            <a:picLocks noChangeAspect="1" noChangeArrowheads="1"/>
          </p:cNvPicPr>
          <p:nvPr/>
        </p:nvPicPr>
        <p:blipFill>
          <a:blip r:embed="rId2"/>
          <a:srcRect/>
          <a:stretch>
            <a:fillRect/>
          </a:stretch>
        </p:blipFill>
        <p:spPr bwMode="auto">
          <a:xfrm>
            <a:off x="304800" y="2590800"/>
            <a:ext cx="3115097" cy="3200400"/>
          </a:xfrm>
          <a:prstGeom prst="rect">
            <a:avLst/>
          </a:prstGeom>
          <a:noFill/>
          <a:ln w="9525">
            <a:noFill/>
            <a:miter lim="800000"/>
            <a:headEnd/>
            <a:tailEnd/>
          </a:ln>
          <a:effectLst/>
        </p:spPr>
      </p:pic>
      <p:sp>
        <p:nvSpPr>
          <p:cNvPr id="3686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6869" name="Rectangle 5"/>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687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6870" name="Picture 6"/>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248400" y="3091070"/>
            <a:ext cx="1905000" cy="414130"/>
          </a:xfrm>
          <a:prstGeom prst="rect">
            <a:avLst/>
          </a:prstGeom>
          <a:noFill/>
        </p:spPr>
      </p:pic>
      <p:sp>
        <p:nvSpPr>
          <p:cNvPr id="36872" name="Rectangle 8"/>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687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6873" name="Picture 9"/>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248400" y="3581400"/>
            <a:ext cx="280036" cy="430824"/>
          </a:xfrm>
          <a:prstGeom prst="rect">
            <a:avLst/>
          </a:prstGeom>
          <a:noFill/>
        </p:spPr>
      </p:pic>
      <p:sp>
        <p:nvSpPr>
          <p:cNvPr id="36876"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6875" name="Picture 11"/>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915320" y="4191000"/>
            <a:ext cx="4643846" cy="457200"/>
          </a:xfrm>
          <a:prstGeom prst="rect">
            <a:avLst/>
          </a:prstGeom>
          <a:noFill/>
        </p:spPr>
      </p:pic>
      <p:sp>
        <p:nvSpPr>
          <p:cNvPr id="36877" name="Rectangle 13"/>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6879" name="Rectangle 1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6878" name="Picture 14"/>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105400" y="2133601"/>
            <a:ext cx="3563612" cy="381000"/>
          </a:xfrm>
          <a:prstGeom prst="rect">
            <a:avLst/>
          </a:prstGeom>
          <a:noFill/>
        </p:spPr>
      </p:pic>
      <p:sp>
        <p:nvSpPr>
          <p:cNvPr id="36880" name="Rectangle 16"/>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6882" name="Rectangle 1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6881" name="Picture 17"/>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4724399" y="5217684"/>
            <a:ext cx="2817691" cy="802116"/>
          </a:xfrm>
          <a:prstGeom prst="rect">
            <a:avLst/>
          </a:prstGeom>
          <a:noFill/>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105400"/>
          </a:xfrm>
        </p:spPr>
        <p:txBody>
          <a:bodyPr/>
          <a:lstStyle/>
          <a:p>
            <a:r>
              <a:rPr lang="en-US" dirty="0" smtClean="0"/>
              <a:t>CE Loop Analysis</a:t>
            </a:r>
          </a:p>
          <a:p>
            <a:endParaRPr lang="en-US" dirty="0" smtClean="0"/>
          </a:p>
          <a:p>
            <a:endParaRPr lang="en-US" dirty="0" smtClean="0"/>
          </a:p>
          <a:p>
            <a:pPr>
              <a:buNone/>
            </a:pPr>
            <a:r>
              <a:rPr lang="en-US" dirty="0" smtClean="0"/>
              <a:t>                                              </a:t>
            </a:r>
          </a:p>
          <a:p>
            <a:pPr>
              <a:buNone/>
            </a:pPr>
            <a:r>
              <a:rPr lang="en-US" dirty="0" smtClean="0"/>
              <a:t>                                              Assume </a:t>
            </a:r>
            <a:endParaRPr lang="en-US" dirty="0"/>
          </a:p>
        </p:txBody>
      </p:sp>
      <p:pic>
        <p:nvPicPr>
          <p:cNvPr id="1026" name="Picture 2"/>
          <p:cNvPicPr>
            <a:picLocks noChangeAspect="1" noChangeArrowheads="1"/>
          </p:cNvPicPr>
          <p:nvPr/>
        </p:nvPicPr>
        <p:blipFill>
          <a:blip r:embed="rId2"/>
          <a:srcRect/>
          <a:stretch>
            <a:fillRect/>
          </a:stretch>
        </p:blipFill>
        <p:spPr bwMode="auto">
          <a:xfrm>
            <a:off x="990600" y="2362200"/>
            <a:ext cx="2514600" cy="3825766"/>
          </a:xfrm>
          <a:prstGeom prst="rect">
            <a:avLst/>
          </a:prstGeom>
          <a:noFill/>
          <a:ln w="9525">
            <a:noFill/>
            <a:miter lim="800000"/>
            <a:headEnd/>
            <a:tailEnd/>
          </a:ln>
          <a:effectLst/>
        </p:spPr>
      </p:pic>
      <p:sp>
        <p:nvSpPr>
          <p:cNvPr id="102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343400" y="2057400"/>
            <a:ext cx="4175760" cy="434975"/>
          </a:xfrm>
          <a:prstGeom prst="rect">
            <a:avLst/>
          </a:prstGeom>
          <a:noFill/>
        </p:spPr>
      </p:pic>
      <p:sp>
        <p:nvSpPr>
          <p:cNvPr id="1029" name="Rectangle 5"/>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30" name="Picture 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477000" y="3200400"/>
            <a:ext cx="990600" cy="421532"/>
          </a:xfrm>
          <a:prstGeom prst="rect">
            <a:avLst/>
          </a:prstGeom>
          <a:noFill/>
        </p:spPr>
      </p:pic>
      <p:sp>
        <p:nvSpPr>
          <p:cNvPr id="1032" name="Rectangle 8"/>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33" name="Picture 9"/>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495800" y="4191000"/>
            <a:ext cx="3478530" cy="419100"/>
          </a:xfrm>
          <a:prstGeom prst="rect">
            <a:avLst/>
          </a:prstGeom>
          <a:noFill/>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pPr algn="ctr"/>
            <a:r>
              <a:rPr lang="en-US" sz="4400" b="1" dirty="0" smtClean="0">
                <a:latin typeface="Times New Roman" pitchFamily="18" charset="0"/>
                <a:cs typeface="Times New Roman" pitchFamily="18" charset="0"/>
              </a:rPr>
              <a:t>DC Bias with Voltage Feedback</a:t>
            </a:r>
            <a:endParaRPr lang="en-US" sz="44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600200"/>
            <a:ext cx="8686800" cy="4724400"/>
          </a:xfrm>
        </p:spPr>
        <p:txBody>
          <a:bodyPr>
            <a:normAutofit/>
          </a:bodyPr>
          <a:lstStyle/>
          <a:p>
            <a:pPr algn="just"/>
            <a:r>
              <a:rPr lang="en-US" dirty="0" smtClean="0">
                <a:latin typeface="Times New Roman" pitchFamily="18" charset="0"/>
                <a:cs typeface="Times New Roman" pitchFamily="18" charset="0"/>
              </a:rPr>
              <a:t>Another way to improve the stability of a bias circuit is to add a feedback path from collector to base.</a:t>
            </a:r>
          </a:p>
          <a:p>
            <a:pPr algn="just"/>
            <a:r>
              <a:rPr lang="en-US" dirty="0" smtClean="0">
                <a:latin typeface="Times New Roman" pitchFamily="18" charset="0"/>
                <a:cs typeface="Times New Roman" pitchFamily="18" charset="0"/>
              </a:rPr>
              <a:t>In this bias circuit the Q-point is only slightly dependent on the transistor beta, </a:t>
            </a:r>
            <a:r>
              <a:rPr lang="el-GR" dirty="0" smtClean="0">
                <a:latin typeface="Times New Roman" pitchFamily="18" charset="0"/>
                <a:cs typeface="Times New Roman" pitchFamily="18" charset="0"/>
              </a:rPr>
              <a:t>β.</a:t>
            </a:r>
            <a:endParaRPr lang="en-US" dirty="0">
              <a:latin typeface="Times New Roman" pitchFamily="18" charset="0"/>
              <a:cs typeface="Times New Roman" pitchFamily="18" charset="0"/>
            </a:endParaRPr>
          </a:p>
        </p:txBody>
      </p:sp>
      <p:pic>
        <p:nvPicPr>
          <p:cNvPr id="39938" name="Picture 2"/>
          <p:cNvPicPr>
            <a:picLocks noChangeAspect="1" noChangeArrowheads="1"/>
          </p:cNvPicPr>
          <p:nvPr/>
        </p:nvPicPr>
        <p:blipFill>
          <a:blip r:embed="rId2"/>
          <a:srcRect/>
          <a:stretch>
            <a:fillRect/>
          </a:stretch>
        </p:blipFill>
        <p:spPr bwMode="auto">
          <a:xfrm>
            <a:off x="3886200" y="3276600"/>
            <a:ext cx="4648200" cy="3320143"/>
          </a:xfrm>
          <a:prstGeom prst="rect">
            <a:avLst/>
          </a:prstGeom>
          <a:noFill/>
          <a:ln w="9525">
            <a:noFill/>
            <a:miter lim="800000"/>
            <a:headEnd/>
            <a:tailEnd/>
          </a:ln>
          <a:effec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4400"/>
            <a:ext cx="8229600" cy="5334000"/>
          </a:xfrm>
        </p:spPr>
        <p:txBody>
          <a:bodyPr/>
          <a:lstStyle/>
          <a:p>
            <a:r>
              <a:rPr lang="en-US" dirty="0" smtClean="0"/>
              <a:t>Base Emitter Loop</a:t>
            </a:r>
          </a:p>
          <a:p>
            <a:endParaRPr lang="en-US" dirty="0" smtClean="0"/>
          </a:p>
          <a:p>
            <a:pPr>
              <a:buNone/>
            </a:pPr>
            <a:r>
              <a:rPr lang="en-US" dirty="0" smtClean="0"/>
              <a:t>                                                Where </a:t>
            </a:r>
            <a:endParaRPr lang="en-US" dirty="0"/>
          </a:p>
        </p:txBody>
      </p:sp>
      <p:pic>
        <p:nvPicPr>
          <p:cNvPr id="40962" name="Picture 2"/>
          <p:cNvPicPr>
            <a:picLocks noChangeAspect="1" noChangeArrowheads="1"/>
          </p:cNvPicPr>
          <p:nvPr/>
        </p:nvPicPr>
        <p:blipFill>
          <a:blip r:embed="rId2"/>
          <a:srcRect/>
          <a:stretch>
            <a:fillRect/>
          </a:stretch>
        </p:blipFill>
        <p:spPr bwMode="auto">
          <a:xfrm>
            <a:off x="533400" y="2209800"/>
            <a:ext cx="2971800" cy="3733800"/>
          </a:xfrm>
          <a:prstGeom prst="rect">
            <a:avLst/>
          </a:prstGeom>
          <a:noFill/>
          <a:ln w="9525">
            <a:noFill/>
            <a:miter lim="800000"/>
            <a:headEnd/>
            <a:tailEnd/>
          </a:ln>
          <a:effectLst/>
        </p:spPr>
      </p:pic>
      <p:sp>
        <p:nvSpPr>
          <p:cNvPr id="4096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0963"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267200" y="1371600"/>
            <a:ext cx="4453890" cy="444290"/>
          </a:xfrm>
          <a:prstGeom prst="rect">
            <a:avLst/>
          </a:prstGeom>
          <a:noFill/>
        </p:spPr>
      </p:pic>
      <p:sp>
        <p:nvSpPr>
          <p:cNvPr id="4096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0965" name="Picture 5"/>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400800" y="2068996"/>
            <a:ext cx="849630" cy="369404"/>
          </a:xfrm>
          <a:prstGeom prst="rect">
            <a:avLst/>
          </a:prstGeom>
          <a:noFill/>
        </p:spPr>
      </p:pic>
      <p:sp>
        <p:nvSpPr>
          <p:cNvPr id="40967" name="Rectangle 7"/>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0969"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0968" name="Picture 8"/>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410200" y="2819400"/>
            <a:ext cx="1800225" cy="342900"/>
          </a:xfrm>
          <a:prstGeom prst="rect">
            <a:avLst/>
          </a:prstGeom>
          <a:noFill/>
        </p:spPr>
      </p:pic>
      <p:sp>
        <p:nvSpPr>
          <p:cNvPr id="40970" name="Rectangle 10"/>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2"/>
          <p:cNvSpPr/>
          <p:nvPr/>
        </p:nvSpPr>
        <p:spPr>
          <a:xfrm>
            <a:off x="3733800" y="3581400"/>
            <a:ext cx="5029200" cy="646331"/>
          </a:xfrm>
          <a:prstGeom prst="rect">
            <a:avLst/>
          </a:prstGeom>
        </p:spPr>
        <p:txBody>
          <a:bodyPr wrap="square">
            <a:spAutoFit/>
          </a:bodyPr>
          <a:lstStyle/>
          <a:p>
            <a:pPr algn="just"/>
            <a:r>
              <a:rPr lang="en-US" dirty="0" smtClean="0"/>
              <a:t>Knowing IC= </a:t>
            </a:r>
            <a:r>
              <a:rPr lang="en-US" dirty="0" err="1" smtClean="0"/>
              <a:t>βIB</a:t>
            </a:r>
            <a:r>
              <a:rPr lang="en-US" dirty="0" smtClean="0"/>
              <a:t> and IE ≅ IC, the loop</a:t>
            </a:r>
          </a:p>
          <a:p>
            <a:pPr algn="just"/>
            <a:r>
              <a:rPr lang="en-US" dirty="0" smtClean="0"/>
              <a:t>equation becomes:</a:t>
            </a:r>
            <a:endParaRPr lang="en-US" dirty="0"/>
          </a:p>
        </p:txBody>
      </p:sp>
      <p:pic>
        <p:nvPicPr>
          <p:cNvPr id="40971" name="Picture 11"/>
          <p:cNvPicPr>
            <a:picLocks noChangeAspect="1" noChangeArrowheads="1"/>
          </p:cNvPicPr>
          <p:nvPr/>
        </p:nvPicPr>
        <p:blipFill>
          <a:blip r:embed="rId6"/>
          <a:srcRect/>
          <a:stretch>
            <a:fillRect/>
          </a:stretch>
        </p:blipFill>
        <p:spPr bwMode="auto">
          <a:xfrm>
            <a:off x="3810000" y="4648200"/>
            <a:ext cx="4800600" cy="15240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noAutofit/>
          </a:bodyPr>
          <a:lstStyle/>
          <a:p>
            <a:pPr algn="ctr"/>
            <a:r>
              <a:rPr lang="en-US" sz="4400" b="1" dirty="0" smtClean="0">
                <a:latin typeface="Times New Roman" pitchFamily="18" charset="0"/>
                <a:cs typeface="Times New Roman" pitchFamily="18" charset="0"/>
              </a:rPr>
              <a:t>CLIPPER CIRCUITS</a:t>
            </a:r>
            <a:endParaRPr lang="en-US" sz="4400" dirty="0"/>
          </a:p>
        </p:txBody>
      </p:sp>
      <p:sp>
        <p:nvSpPr>
          <p:cNvPr id="3" name="Content Placeholder 2"/>
          <p:cNvSpPr>
            <a:spLocks noGrp="1"/>
          </p:cNvSpPr>
          <p:nvPr>
            <p:ph idx="1"/>
          </p:nvPr>
        </p:nvSpPr>
        <p:spPr>
          <a:xfrm>
            <a:off x="304800" y="1447800"/>
            <a:ext cx="8610600" cy="4876800"/>
          </a:xfrm>
        </p:spPr>
        <p:txBody>
          <a:bodyPr>
            <a:normAutofit lnSpcReduction="10000"/>
          </a:bodyPr>
          <a:lstStyle/>
          <a:p>
            <a:pPr algn="just">
              <a:lnSpc>
                <a:spcPct val="150000"/>
              </a:lnSpc>
            </a:pPr>
            <a:r>
              <a:rPr lang="en-US" sz="3000" dirty="0" smtClean="0">
                <a:latin typeface="Times New Roman" pitchFamily="18" charset="0"/>
                <a:cs typeface="Times New Roman" pitchFamily="18" charset="0"/>
              </a:rPr>
              <a:t>A clipper is a device that </a:t>
            </a:r>
            <a:r>
              <a:rPr lang="en-US" sz="3000" dirty="0" smtClean="0">
                <a:solidFill>
                  <a:srgbClr val="FF0000"/>
                </a:solidFill>
                <a:latin typeface="Times New Roman" pitchFamily="18" charset="0"/>
                <a:cs typeface="Times New Roman" pitchFamily="18" charset="0"/>
              </a:rPr>
              <a:t>removes</a:t>
            </a:r>
            <a:r>
              <a:rPr lang="en-US" sz="3000" dirty="0" smtClean="0">
                <a:latin typeface="Times New Roman" pitchFamily="18" charset="0"/>
                <a:cs typeface="Times New Roman" pitchFamily="18" charset="0"/>
              </a:rPr>
              <a:t> either the positive half (top half) or negative half (bottom half), or both positive and negative halves of the input AC signal.</a:t>
            </a:r>
          </a:p>
          <a:p>
            <a:pPr algn="just">
              <a:lnSpc>
                <a:spcPct val="150000"/>
              </a:lnSpc>
            </a:pPr>
            <a:r>
              <a:rPr lang="en-US" sz="3000" dirty="0" smtClean="0">
                <a:latin typeface="Times New Roman" pitchFamily="18" charset="0"/>
                <a:cs typeface="Times New Roman" pitchFamily="18" charset="0"/>
              </a:rPr>
              <a:t>In other words, a clipper is a device that </a:t>
            </a:r>
            <a:r>
              <a:rPr lang="en-US" sz="3000" dirty="0" smtClean="0">
                <a:solidFill>
                  <a:srgbClr val="FF0000"/>
                </a:solidFill>
                <a:latin typeface="Times New Roman" pitchFamily="18" charset="0"/>
                <a:cs typeface="Times New Roman" pitchFamily="18" charset="0"/>
              </a:rPr>
              <a:t>limits</a:t>
            </a:r>
            <a:r>
              <a:rPr lang="en-US" sz="3000" dirty="0" smtClean="0">
                <a:latin typeface="Times New Roman" pitchFamily="18" charset="0"/>
                <a:cs typeface="Times New Roman" pitchFamily="18" charset="0"/>
              </a:rPr>
              <a:t> the positive amplitude or negative amplitude or both positive and negative amplitudes of the input AC signal.</a:t>
            </a:r>
          </a:p>
          <a:p>
            <a:endParaRPr lang="en-US"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a:stretch>
            <a:fillRect/>
          </a:stretch>
        </p:blipFill>
        <p:spPr bwMode="auto">
          <a:xfrm>
            <a:off x="609600" y="1219200"/>
            <a:ext cx="8001000" cy="4881798"/>
          </a:xfrm>
          <a:prstGeom prst="rect">
            <a:avLst/>
          </a:prstGeom>
          <a:noFill/>
          <a:ln w="9525">
            <a:noFill/>
            <a:miter lim="800000"/>
            <a:headEnd/>
            <a:tailEnd/>
          </a:ln>
          <a:effec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381000" y="304800"/>
            <a:ext cx="8534400" cy="20574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800600" y="1066800"/>
            <a:ext cx="4152900" cy="337185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152400" y="3009900"/>
            <a:ext cx="4257675" cy="11049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228600" y="4114800"/>
            <a:ext cx="4953000" cy="2447925"/>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heckerboard(across)">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checkerboard(across)">
                                      <p:cBhvr>
                                        <p:cTn id="1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5410200" cy="4467225"/>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4848225" y="3200400"/>
            <a:ext cx="4295775" cy="34671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checkerboard(across)">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1"/>
            <a:ext cx="3733800" cy="45720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3733800" y="0"/>
            <a:ext cx="5410200" cy="6096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checkerboard(across)">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152400"/>
            <a:ext cx="5029200" cy="12192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152400" y="1371600"/>
            <a:ext cx="2867025" cy="3581400"/>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a:srcRect/>
          <a:stretch>
            <a:fillRect/>
          </a:stretch>
        </p:blipFill>
        <p:spPr bwMode="auto">
          <a:xfrm>
            <a:off x="3733799" y="1066800"/>
            <a:ext cx="5410201" cy="44958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5"/>
          <a:srcRect/>
          <a:stretch>
            <a:fillRect/>
          </a:stretch>
        </p:blipFill>
        <p:spPr bwMode="auto">
          <a:xfrm>
            <a:off x="4381500" y="5486400"/>
            <a:ext cx="4762500" cy="1371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heckerboard(across)">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checkerboard(across)">
                                      <p:cBhvr>
                                        <p:cTn id="12"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1"/>
            <a:ext cx="4114800" cy="40386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4114800" y="1447801"/>
            <a:ext cx="5029200" cy="5410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checkerboard(across)">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0"/>
            <a:ext cx="3495675" cy="44196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3505200" y="38100"/>
            <a:ext cx="5638800" cy="11049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a:stretch>
            <a:fillRect/>
          </a:stretch>
        </p:blipFill>
        <p:spPr bwMode="auto">
          <a:xfrm>
            <a:off x="3429000" y="1066800"/>
            <a:ext cx="5715000" cy="48577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checkerboard(across)">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checkerboard(across)">
                                      <p:cBhvr>
                                        <p:cTn id="1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438400"/>
            <a:ext cx="8229600" cy="1143000"/>
          </a:xfrm>
        </p:spPr>
        <p:txBody>
          <a:bodyPr>
            <a:normAutofit/>
          </a:bodyPr>
          <a:lstStyle/>
          <a:p>
            <a:pPr algn="ctr"/>
            <a:r>
              <a:rPr lang="en-US" sz="4800" b="1" i="1" dirty="0" smtClean="0">
                <a:latin typeface="Times New Roman" pitchFamily="18" charset="0"/>
                <a:cs typeface="Times New Roman" pitchFamily="18" charset="0"/>
              </a:rPr>
              <a:t>Field-Effect Transistors</a:t>
            </a:r>
            <a:endParaRPr lang="en-US" sz="4800" b="1" i="1" dirty="0">
              <a:latin typeface="Times New Roman" pitchFamily="18" charset="0"/>
              <a:cs typeface="Times New Roman" pitchFamily="18" charset="0"/>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8610600" cy="5791200"/>
          </a:xfrm>
        </p:spPr>
        <p:txBody>
          <a:bodyPr>
            <a:normAutofit fontScale="92500"/>
          </a:bodyPr>
          <a:lstStyle/>
          <a:p>
            <a:pPr algn="just">
              <a:lnSpc>
                <a:spcPct val="150000"/>
              </a:lnSpc>
            </a:pPr>
            <a:r>
              <a:rPr lang="en-US" sz="2400" dirty="0" smtClean="0">
                <a:latin typeface="Times New Roman" pitchFamily="18" charset="0"/>
                <a:cs typeface="Times New Roman" pitchFamily="18" charset="0"/>
              </a:rPr>
              <a:t>FET stands for “Field Effect Transistor” it is a three terminal </a:t>
            </a:r>
            <a:r>
              <a:rPr lang="en-US" sz="2400" dirty="0" err="1" smtClean="0">
                <a:latin typeface="Times New Roman" pitchFamily="18" charset="0"/>
                <a:cs typeface="Times New Roman" pitchFamily="18" charset="0"/>
              </a:rPr>
              <a:t>uni</a:t>
            </a:r>
            <a:r>
              <a:rPr lang="en-US" sz="2400" dirty="0" smtClean="0">
                <a:latin typeface="Times New Roman" pitchFamily="18" charset="0"/>
                <a:cs typeface="Times New Roman" pitchFamily="18" charset="0"/>
              </a:rPr>
              <a:t> polar solid state device in which current is control by an electric field.</a:t>
            </a:r>
          </a:p>
          <a:p>
            <a:pPr algn="just">
              <a:lnSpc>
                <a:spcPct val="150000"/>
              </a:lnSpc>
            </a:pPr>
            <a:r>
              <a:rPr lang="en-US" sz="2400" dirty="0" smtClean="0">
                <a:latin typeface="Times New Roman" pitchFamily="18" charset="0"/>
                <a:cs typeface="Times New Roman" pitchFamily="18" charset="0"/>
              </a:rPr>
              <a:t>It can be fabricated with either n-channel or p-channel, for the fabrication of n-channel JFET first a narrow bar of n-type of semiconductor material is taken and then two p-type junction are defused on opposite sides of its middle part, called channel.</a:t>
            </a:r>
          </a:p>
          <a:p>
            <a:pPr algn="just">
              <a:lnSpc>
                <a:spcPct val="150000"/>
              </a:lnSpc>
            </a:pPr>
            <a:r>
              <a:rPr lang="en-US" sz="2400" dirty="0" smtClean="0">
                <a:latin typeface="Times New Roman" pitchFamily="18" charset="0"/>
                <a:cs typeface="Times New Roman" pitchFamily="18" charset="0"/>
              </a:rPr>
              <a:t>The two regions are internally connected to each other with a signal lead, which is called gate terminal.</a:t>
            </a:r>
          </a:p>
          <a:p>
            <a:pPr algn="just">
              <a:lnSpc>
                <a:spcPct val="150000"/>
              </a:lnSpc>
            </a:pPr>
            <a:r>
              <a:rPr lang="en-US" sz="2400" dirty="0" smtClean="0">
                <a:latin typeface="Times New Roman" pitchFamily="18" charset="0"/>
                <a:cs typeface="Times New Roman" pitchFamily="18" charset="0"/>
              </a:rPr>
              <a:t>One lead is called source terminal and the other is called drain terminal.</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pPr algn="ctr"/>
            <a:r>
              <a:rPr lang="en-US" sz="4400" b="1" dirty="0" smtClean="0">
                <a:latin typeface="Times New Roman" pitchFamily="18" charset="0"/>
                <a:cs typeface="Times New Roman" pitchFamily="18" charset="0"/>
              </a:rPr>
              <a:t>FET Types</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b="1" dirty="0" smtClean="0">
                <a:latin typeface="Times New Roman" pitchFamily="18" charset="0"/>
                <a:cs typeface="Times New Roman" pitchFamily="18" charset="0"/>
              </a:rPr>
              <a:t>JFET: Junction FET</a:t>
            </a:r>
          </a:p>
          <a:p>
            <a:endParaRPr lang="en-US" b="1" dirty="0" smtClean="0">
              <a:latin typeface="Times New Roman" pitchFamily="18" charset="0"/>
              <a:cs typeface="Times New Roman" pitchFamily="18" charset="0"/>
            </a:endParaRPr>
          </a:p>
          <a:p>
            <a:pPr>
              <a:buNone/>
            </a:pPr>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MOSFET: Metal–Oxide–Semiconductor FET</a:t>
            </a:r>
          </a:p>
          <a:p>
            <a:pPr>
              <a:buNone/>
            </a:pPr>
            <a:r>
              <a:rPr lang="en-US" b="1" dirty="0" smtClean="0">
                <a:latin typeface="Times New Roman" pitchFamily="18" charset="0"/>
                <a:cs typeface="Times New Roman" pitchFamily="18" charset="0"/>
              </a:rPr>
              <a:t>                       D-MOSFET: Depletion MOSFET</a:t>
            </a:r>
          </a:p>
          <a:p>
            <a:pPr>
              <a:buNone/>
            </a:pPr>
            <a:r>
              <a:rPr lang="en-US" b="1" dirty="0" smtClean="0">
                <a:latin typeface="Times New Roman" pitchFamily="18" charset="0"/>
                <a:cs typeface="Times New Roman" pitchFamily="18" charset="0"/>
              </a:rPr>
              <a:t>                       E-MOSFET: Enhancement MOSFET</a:t>
            </a:r>
            <a:endParaRPr lang="en-US" dirty="0">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686800" cy="5638800"/>
          </a:xfrm>
        </p:spPr>
        <p:txBody>
          <a:bodyPr>
            <a:normAutofit/>
          </a:bodyPr>
          <a:lstStyle/>
          <a:p>
            <a:pPr algn="just">
              <a:lnSpc>
                <a:spcPct val="150000"/>
              </a:lnSpc>
            </a:pPr>
            <a:r>
              <a:rPr lang="en-US" sz="2800" dirty="0" smtClean="0">
                <a:latin typeface="Times New Roman" pitchFamily="18" charset="0"/>
                <a:cs typeface="Times New Roman" pitchFamily="18" charset="0"/>
              </a:rPr>
              <a:t>The clipper circuit </a:t>
            </a:r>
            <a:r>
              <a:rPr lang="en-US" sz="2800" dirty="0" smtClean="0">
                <a:solidFill>
                  <a:srgbClr val="FF0000"/>
                </a:solidFill>
                <a:latin typeface="Times New Roman" pitchFamily="18" charset="0"/>
                <a:cs typeface="Times New Roman" pitchFamily="18" charset="0"/>
              </a:rPr>
              <a:t>does not contain </a:t>
            </a:r>
            <a:r>
              <a:rPr lang="en-US" sz="2800" dirty="0" smtClean="0">
                <a:latin typeface="Times New Roman" pitchFamily="18" charset="0"/>
                <a:cs typeface="Times New Roman" pitchFamily="18" charset="0"/>
              </a:rPr>
              <a:t>energy storage elements such as capacitor but contains both linear and non-linear elements. </a:t>
            </a:r>
          </a:p>
          <a:p>
            <a:pPr algn="just">
              <a:lnSpc>
                <a:spcPct val="150000"/>
              </a:lnSpc>
            </a:pPr>
            <a:r>
              <a:rPr lang="en-US" sz="2800" dirty="0" smtClean="0">
                <a:latin typeface="Times New Roman" pitchFamily="18" charset="0"/>
                <a:cs typeface="Times New Roman" pitchFamily="18" charset="0"/>
              </a:rPr>
              <a:t>The </a:t>
            </a:r>
            <a:r>
              <a:rPr lang="en-US" sz="2800" dirty="0" smtClean="0">
                <a:solidFill>
                  <a:srgbClr val="FF0000"/>
                </a:solidFill>
                <a:latin typeface="Times New Roman" pitchFamily="18" charset="0"/>
                <a:cs typeface="Times New Roman" pitchFamily="18" charset="0"/>
              </a:rPr>
              <a:t>linear</a:t>
            </a:r>
            <a:r>
              <a:rPr lang="en-US" sz="2800" dirty="0" smtClean="0">
                <a:latin typeface="Times New Roman" pitchFamily="18" charset="0"/>
                <a:cs typeface="Times New Roman" pitchFamily="18" charset="0"/>
              </a:rPr>
              <a:t> elements used in the clippers include resistors and the </a:t>
            </a:r>
            <a:r>
              <a:rPr lang="en-US" sz="2800" dirty="0" smtClean="0">
                <a:solidFill>
                  <a:srgbClr val="FF0000"/>
                </a:solidFill>
                <a:latin typeface="Times New Roman" pitchFamily="18" charset="0"/>
                <a:cs typeface="Times New Roman" pitchFamily="18" charset="0"/>
              </a:rPr>
              <a:t>non-linear</a:t>
            </a:r>
            <a:r>
              <a:rPr lang="en-US" sz="2800" dirty="0" smtClean="0">
                <a:latin typeface="Times New Roman" pitchFamily="18" charset="0"/>
                <a:cs typeface="Times New Roman" pitchFamily="18" charset="0"/>
              </a:rPr>
              <a:t> elements used in the clippers include diodes or transistors. </a:t>
            </a:r>
          </a:p>
          <a:p>
            <a:pPr algn="just">
              <a:lnSpc>
                <a:spcPct val="150000"/>
              </a:lnSpc>
            </a:pPr>
            <a:r>
              <a:rPr lang="en-US" sz="2800" dirty="0" smtClean="0">
                <a:latin typeface="Times New Roman" pitchFamily="18" charset="0"/>
                <a:cs typeface="Times New Roman" pitchFamily="18" charset="0"/>
              </a:rPr>
              <a:t>Depending on the </a:t>
            </a:r>
            <a:r>
              <a:rPr lang="en-US" sz="2800" dirty="0" smtClean="0">
                <a:solidFill>
                  <a:srgbClr val="FF0000"/>
                </a:solidFill>
                <a:latin typeface="Times New Roman" pitchFamily="18" charset="0"/>
                <a:cs typeface="Times New Roman" pitchFamily="18" charset="0"/>
              </a:rPr>
              <a:t>orientation</a:t>
            </a:r>
            <a:r>
              <a:rPr lang="en-US" sz="2800" dirty="0" smtClean="0">
                <a:latin typeface="Times New Roman" pitchFamily="18" charset="0"/>
                <a:cs typeface="Times New Roman" pitchFamily="18" charset="0"/>
              </a:rPr>
              <a:t> of the diode, the positive or negative region of the input signal is “clipped” off. </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pPr algn="ctr"/>
            <a:r>
              <a:rPr lang="en-US" sz="4400" b="1" dirty="0" smtClean="0">
                <a:latin typeface="Times New Roman" pitchFamily="18" charset="0"/>
                <a:cs typeface="Times New Roman" pitchFamily="18" charset="0"/>
              </a:rPr>
              <a:t>JFET Construction</a:t>
            </a:r>
            <a:endParaRPr lang="en-US" sz="44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5181600" cy="4876800"/>
          </a:xfrm>
        </p:spPr>
        <p:txBody>
          <a:bodyPr/>
          <a:lstStyle/>
          <a:p>
            <a:r>
              <a:rPr lang="en-US" dirty="0" smtClean="0">
                <a:latin typeface="Times New Roman" pitchFamily="18" charset="0"/>
                <a:cs typeface="Times New Roman" pitchFamily="18" charset="0"/>
              </a:rPr>
              <a:t>There are two types of JFETs</a:t>
            </a:r>
          </a:p>
          <a:p>
            <a:pPr>
              <a:buNone/>
            </a:pPr>
            <a:r>
              <a:rPr lang="en-US" dirty="0" smtClean="0">
                <a:latin typeface="Times New Roman" pitchFamily="18" charset="0"/>
                <a:cs typeface="Times New Roman" pitchFamily="18" charset="0"/>
              </a:rPr>
              <a:t>•n-channel</a:t>
            </a:r>
          </a:p>
          <a:p>
            <a:pPr>
              <a:buNone/>
            </a:pPr>
            <a:r>
              <a:rPr lang="en-US" dirty="0" smtClean="0">
                <a:latin typeface="Times New Roman" pitchFamily="18" charset="0"/>
                <a:cs typeface="Times New Roman" pitchFamily="18" charset="0"/>
              </a:rPr>
              <a:t>•p-channel</a:t>
            </a:r>
          </a:p>
          <a:p>
            <a:pPr>
              <a:buNone/>
            </a:pPr>
            <a:r>
              <a:rPr lang="en-US" dirty="0" smtClean="0">
                <a:latin typeface="Times New Roman" pitchFamily="18" charset="0"/>
                <a:cs typeface="Times New Roman" pitchFamily="18" charset="0"/>
              </a:rPr>
              <a:t>The n-channel is more widely used.</a:t>
            </a:r>
          </a:p>
          <a:p>
            <a:pPr>
              <a:buNone/>
            </a:pPr>
            <a:endParaRPr lang="en-US"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There are three terminals:</a:t>
            </a:r>
          </a:p>
          <a:p>
            <a:r>
              <a:rPr lang="en-US" dirty="0" smtClean="0">
                <a:latin typeface="Times New Roman" pitchFamily="18" charset="0"/>
                <a:cs typeface="Times New Roman" pitchFamily="18" charset="0"/>
              </a:rPr>
              <a:t>Drain (D) and Source (S) are connected to the n-channel</a:t>
            </a:r>
          </a:p>
          <a:p>
            <a:r>
              <a:rPr lang="en-US" dirty="0" smtClean="0">
                <a:latin typeface="Times New Roman" pitchFamily="18" charset="0"/>
                <a:cs typeface="Times New Roman" pitchFamily="18" charset="0"/>
              </a:rPr>
              <a:t>Gate (G) is connected to the p-type material</a:t>
            </a:r>
            <a:endParaRPr lang="en-US"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5562600" y="1752600"/>
            <a:ext cx="3352800" cy="3657600"/>
          </a:xfrm>
          <a:prstGeom prst="rect">
            <a:avLst/>
          </a:prstGeom>
          <a:noFill/>
          <a:ln w="9525">
            <a:noFill/>
            <a:miter lim="800000"/>
            <a:headEnd/>
            <a:tailEnd/>
          </a:ln>
          <a:effec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810512"/>
          </a:xfrm>
        </p:spPr>
        <p:txBody>
          <a:bodyPr>
            <a:noAutofit/>
          </a:bodyPr>
          <a:lstStyle/>
          <a:p>
            <a:pPr algn="ctr"/>
            <a:r>
              <a:rPr lang="en-US" sz="4000" b="1" dirty="0" smtClean="0">
                <a:latin typeface="Times New Roman" pitchFamily="18" charset="0"/>
                <a:cs typeface="Times New Roman" pitchFamily="18" charset="0"/>
              </a:rPr>
              <a:t>Junction Field Effect Transistor</a:t>
            </a:r>
            <a:br>
              <a:rPr lang="en-US" sz="4000" b="1"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
            </a:r>
            <a:br>
              <a:rPr lang="en-US" sz="4000" b="1" dirty="0" smtClean="0">
                <a:latin typeface="Times New Roman" pitchFamily="18" charset="0"/>
                <a:cs typeface="Times New Roman" pitchFamily="18" charset="0"/>
              </a:rPr>
            </a:b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447800"/>
            <a:ext cx="5638800" cy="4876800"/>
          </a:xfrm>
        </p:spPr>
        <p:txBody>
          <a:bodyPr>
            <a:normAutofit fontScale="70000" lnSpcReduction="20000"/>
          </a:bodyPr>
          <a:lstStyle/>
          <a:p>
            <a:pPr algn="just">
              <a:lnSpc>
                <a:spcPct val="120000"/>
              </a:lnSpc>
            </a:pPr>
            <a:r>
              <a:rPr lang="en-US" dirty="0" smtClean="0">
                <a:latin typeface="Times New Roman" pitchFamily="18" charset="0"/>
                <a:cs typeface="Times New Roman" pitchFamily="18" charset="0"/>
              </a:rPr>
              <a:t>The functioning of Junction Field Effect Transistor depends upon the flow of majority carriers (electrons or holes) only. </a:t>
            </a:r>
          </a:p>
          <a:p>
            <a:pPr algn="just">
              <a:lnSpc>
                <a:spcPct val="120000"/>
              </a:lnSpc>
            </a:pPr>
            <a:r>
              <a:rPr lang="en-US" dirty="0" smtClean="0">
                <a:latin typeface="Times New Roman" pitchFamily="18" charset="0"/>
                <a:cs typeface="Times New Roman" pitchFamily="18" charset="0"/>
              </a:rPr>
              <a:t>Basically, JFETs consist of an </a:t>
            </a:r>
            <a:r>
              <a:rPr lang="en-US" b="1" dirty="0" smtClean="0">
                <a:latin typeface="Times New Roman" pitchFamily="18" charset="0"/>
                <a:cs typeface="Times New Roman" pitchFamily="18" charset="0"/>
              </a:rPr>
              <a:t>N</a:t>
            </a:r>
            <a:r>
              <a:rPr lang="en-US" dirty="0" smtClean="0">
                <a:latin typeface="Times New Roman" pitchFamily="18" charset="0"/>
                <a:cs typeface="Times New Roman" pitchFamily="18" charset="0"/>
              </a:rPr>
              <a:t> type or </a:t>
            </a:r>
            <a:r>
              <a:rPr lang="en-US" b="1" dirty="0" smtClean="0">
                <a:latin typeface="Times New Roman" pitchFamily="18" charset="0"/>
                <a:cs typeface="Times New Roman" pitchFamily="18" charset="0"/>
              </a:rPr>
              <a:t>P</a:t>
            </a:r>
            <a:r>
              <a:rPr lang="en-US" dirty="0" smtClean="0">
                <a:latin typeface="Times New Roman" pitchFamily="18" charset="0"/>
                <a:cs typeface="Times New Roman" pitchFamily="18" charset="0"/>
              </a:rPr>
              <a:t> type silicon bar containing PN junctions at the sides. Following are some important points to remember about FET −</a:t>
            </a:r>
          </a:p>
          <a:p>
            <a:pPr algn="just">
              <a:lnSpc>
                <a:spcPct val="120000"/>
              </a:lnSpc>
            </a:pPr>
            <a:r>
              <a:rPr lang="en-US" b="1" dirty="0" smtClean="0">
                <a:latin typeface="Times New Roman" pitchFamily="18" charset="0"/>
                <a:cs typeface="Times New Roman" pitchFamily="18" charset="0"/>
              </a:rPr>
              <a:t>Gate</a:t>
            </a:r>
            <a:r>
              <a:rPr lang="en-US" dirty="0" smtClean="0">
                <a:latin typeface="Times New Roman" pitchFamily="18" charset="0"/>
                <a:cs typeface="Times New Roman" pitchFamily="18" charset="0"/>
              </a:rPr>
              <a:t> − By using diffusion or alloying technique, both sides of N type bar are heavily doped to create PN junction. These doped regions are called gate (G).</a:t>
            </a:r>
          </a:p>
          <a:p>
            <a:pPr algn="just">
              <a:lnSpc>
                <a:spcPct val="120000"/>
              </a:lnSpc>
            </a:pPr>
            <a:r>
              <a:rPr lang="en-US" b="1" dirty="0" smtClean="0">
                <a:latin typeface="Times New Roman" pitchFamily="18" charset="0"/>
                <a:cs typeface="Times New Roman" pitchFamily="18" charset="0"/>
              </a:rPr>
              <a:t>Source</a:t>
            </a:r>
            <a:r>
              <a:rPr lang="en-US" dirty="0" smtClean="0">
                <a:latin typeface="Times New Roman" pitchFamily="18" charset="0"/>
                <a:cs typeface="Times New Roman" pitchFamily="18" charset="0"/>
              </a:rPr>
              <a:t> − It is the entry point for majority carriers through which they enter into the semiconductor bar.</a:t>
            </a:r>
          </a:p>
          <a:p>
            <a:pPr algn="just">
              <a:lnSpc>
                <a:spcPct val="120000"/>
              </a:lnSpc>
            </a:pPr>
            <a:r>
              <a:rPr lang="en-US" b="1" dirty="0" smtClean="0">
                <a:latin typeface="Times New Roman" pitchFamily="18" charset="0"/>
                <a:cs typeface="Times New Roman" pitchFamily="18" charset="0"/>
              </a:rPr>
              <a:t>Drain</a:t>
            </a:r>
            <a:r>
              <a:rPr lang="en-US" dirty="0" smtClean="0">
                <a:latin typeface="Times New Roman" pitchFamily="18" charset="0"/>
                <a:cs typeface="Times New Roman" pitchFamily="18" charset="0"/>
              </a:rPr>
              <a:t> − It is the exit point for majority carriers through which they leave the semiconductor bar.</a:t>
            </a:r>
          </a:p>
          <a:p>
            <a:pPr algn="just">
              <a:lnSpc>
                <a:spcPct val="120000"/>
              </a:lnSpc>
            </a:pPr>
            <a:r>
              <a:rPr lang="en-US" b="1" dirty="0" smtClean="0">
                <a:latin typeface="Times New Roman" pitchFamily="18" charset="0"/>
                <a:cs typeface="Times New Roman" pitchFamily="18" charset="0"/>
              </a:rPr>
              <a:t>Channel</a:t>
            </a:r>
            <a:r>
              <a:rPr lang="en-US" dirty="0" smtClean="0">
                <a:latin typeface="Times New Roman" pitchFamily="18" charset="0"/>
                <a:cs typeface="Times New Roman" pitchFamily="18" charset="0"/>
              </a:rPr>
              <a:t> − It is the area of N type material through which majority carriers pass from the source to drain.</a:t>
            </a:r>
          </a:p>
          <a:p>
            <a:endParaRPr lang="en-US" dirty="0"/>
          </a:p>
        </p:txBody>
      </p:sp>
      <p:pic>
        <p:nvPicPr>
          <p:cNvPr id="2050" name="Picture 2"/>
          <p:cNvPicPr>
            <a:picLocks noChangeAspect="1" noChangeArrowheads="1"/>
          </p:cNvPicPr>
          <p:nvPr/>
        </p:nvPicPr>
        <p:blipFill>
          <a:blip r:embed="rId2"/>
          <a:srcRect/>
          <a:stretch>
            <a:fillRect/>
          </a:stretch>
        </p:blipFill>
        <p:spPr bwMode="auto">
          <a:xfrm>
            <a:off x="5943600" y="1447800"/>
            <a:ext cx="3028950" cy="40386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6172200" y="5600700"/>
            <a:ext cx="1388878" cy="1257300"/>
          </a:xfrm>
          <a:prstGeom prst="rect">
            <a:avLst/>
          </a:prstGeom>
          <a:noFill/>
          <a:ln w="9525">
            <a:noFill/>
            <a:miter lim="800000"/>
            <a:headEnd/>
            <a:tailEnd/>
          </a:ln>
          <a:effectLst/>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1447800"/>
            <a:ext cx="4191000" cy="1658112"/>
          </a:xfrm>
        </p:spPr>
        <p:txBody>
          <a:bodyPr>
            <a:noAutofit/>
          </a:bodyPr>
          <a:lstStyle/>
          <a:p>
            <a:pPr algn="ctr"/>
            <a:r>
              <a:rPr lang="en-US" sz="2200" dirty="0" smtClean="0">
                <a:solidFill>
                  <a:schemeClr val="tx1"/>
                </a:solidFill>
                <a:latin typeface="Times New Roman" pitchFamily="18" charset="0"/>
                <a:cs typeface="Times New Roman" pitchFamily="18" charset="0"/>
              </a:rPr>
              <a:t>Comparison of Connections between a JFET and a BJT</a:t>
            </a:r>
            <a:r>
              <a:rPr lang="en-US" sz="2200" b="1" dirty="0" smtClean="0">
                <a:latin typeface="Times New Roman" pitchFamily="18" charset="0"/>
                <a:cs typeface="Times New Roman" pitchFamily="18" charset="0"/>
              </a:rPr>
              <a:t/>
            </a:r>
            <a:br>
              <a:rPr lang="en-US" sz="2200" b="1" dirty="0" smtClean="0">
                <a:latin typeface="Times New Roman" pitchFamily="18" charset="0"/>
                <a:cs typeface="Times New Roman" pitchFamily="18" charset="0"/>
              </a:rPr>
            </a:br>
            <a:r>
              <a:rPr lang="en-US" sz="2200" dirty="0" smtClean="0">
                <a:latin typeface="Times New Roman" pitchFamily="18" charset="0"/>
                <a:cs typeface="Times New Roman" pitchFamily="18" charset="0"/>
              </a:rPr>
              <a:t/>
            </a:r>
            <a:br>
              <a:rPr lang="en-US" sz="2200" dirty="0" smtClean="0">
                <a:latin typeface="Times New Roman" pitchFamily="18" charset="0"/>
                <a:cs typeface="Times New Roman" pitchFamily="18" charset="0"/>
              </a:rPr>
            </a:br>
            <a:endParaRPr lang="en-US" sz="22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3657600"/>
            <a:ext cx="3810000" cy="2286000"/>
          </a:xfrm>
        </p:spPr>
        <p:txBody>
          <a:bodyPr>
            <a:normAutofit fontScale="77500" lnSpcReduction="20000"/>
          </a:bodyPr>
          <a:lstStyle/>
          <a:p>
            <a:endParaRPr lang="en-US" dirty="0" smtClean="0"/>
          </a:p>
          <a:p>
            <a:endParaRPr lang="en-US" dirty="0" smtClean="0"/>
          </a:p>
          <a:p>
            <a:endParaRPr lang="en-US" dirty="0" smtClean="0"/>
          </a:p>
          <a:p>
            <a:endParaRPr lang="en-US" dirty="0" smtClean="0"/>
          </a:p>
          <a:p>
            <a:pPr algn="just"/>
            <a:r>
              <a:rPr lang="en-US" sz="2400" dirty="0" smtClean="0">
                <a:latin typeface="Times New Roman" pitchFamily="18" charset="0"/>
                <a:cs typeface="Times New Roman" pitchFamily="18" charset="0"/>
              </a:rPr>
              <a:t>The symbols and basic construction for both configurations of JFETs are shown below.</a:t>
            </a:r>
            <a:endParaRPr lang="en-US" sz="24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srcRect/>
          <a:stretch>
            <a:fillRect/>
          </a:stretch>
        </p:blipFill>
        <p:spPr bwMode="auto">
          <a:xfrm>
            <a:off x="381000" y="1524000"/>
            <a:ext cx="3943350" cy="1724025"/>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4267200" y="3124200"/>
            <a:ext cx="4876800" cy="3524250"/>
          </a:xfrm>
          <a:prstGeom prst="rect">
            <a:avLst/>
          </a:prstGeom>
          <a:noFill/>
          <a:ln w="9525">
            <a:noFill/>
            <a:miter lim="800000"/>
            <a:headEnd/>
            <a:tailEnd/>
          </a:ln>
          <a:effectLst/>
        </p:spPr>
      </p:pic>
      <p:sp>
        <p:nvSpPr>
          <p:cNvPr id="6" name="Rectangle 5"/>
          <p:cNvSpPr/>
          <p:nvPr/>
        </p:nvSpPr>
        <p:spPr>
          <a:xfrm>
            <a:off x="2286000" y="533400"/>
            <a:ext cx="4255185" cy="584775"/>
          </a:xfrm>
          <a:prstGeom prst="rect">
            <a:avLst/>
          </a:prstGeom>
        </p:spPr>
        <p:txBody>
          <a:bodyPr wrap="square">
            <a:spAutoFit/>
          </a:bodyPr>
          <a:lstStyle/>
          <a:p>
            <a:pPr algn="ctr"/>
            <a:r>
              <a:rPr lang="en-US" sz="3200" b="1" dirty="0" smtClean="0">
                <a:latin typeface="Times New Roman" pitchFamily="18" charset="0"/>
                <a:cs typeface="Times New Roman" pitchFamily="18" charset="0"/>
              </a:rPr>
              <a:t>FETs vs. BJTs</a:t>
            </a:r>
            <a:endParaRPr lang="en-US" sz="3200"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fontScale="90000"/>
          </a:bodyPr>
          <a:lstStyle/>
          <a:p>
            <a:pPr algn="ctr"/>
            <a:r>
              <a:rPr lang="en-US" sz="4400" b="1" dirty="0" smtClean="0">
                <a:latin typeface="Times New Roman" pitchFamily="18" charset="0"/>
                <a:cs typeface="Times New Roman" pitchFamily="18" charset="0"/>
              </a:rPr>
              <a:t>FETs vs. BJTs</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371600"/>
            <a:ext cx="8686800" cy="5486400"/>
          </a:xfrm>
        </p:spPr>
        <p:txBody>
          <a:bodyPr>
            <a:normAutofit fontScale="92500" lnSpcReduction="10000"/>
          </a:bodyPr>
          <a:lstStyle/>
          <a:p>
            <a:r>
              <a:rPr lang="en-US" b="1" dirty="0" smtClean="0">
                <a:latin typeface="Times New Roman" pitchFamily="18" charset="0"/>
                <a:cs typeface="Times New Roman" pitchFamily="18" charset="0"/>
              </a:rPr>
              <a:t>Similarities:</a:t>
            </a:r>
          </a:p>
          <a:p>
            <a:pPr>
              <a:buNone/>
            </a:pPr>
            <a:r>
              <a:rPr lang="en-US" b="1" dirty="0" smtClean="0">
                <a:latin typeface="Times New Roman" pitchFamily="18" charset="0"/>
                <a:cs typeface="Times New Roman" pitchFamily="18" charset="0"/>
              </a:rPr>
              <a:t>           • Amplifiers</a:t>
            </a:r>
          </a:p>
          <a:p>
            <a:pPr>
              <a:buNone/>
            </a:pPr>
            <a:r>
              <a:rPr lang="en-US" b="1" dirty="0" smtClean="0">
                <a:latin typeface="Times New Roman" pitchFamily="18" charset="0"/>
                <a:cs typeface="Times New Roman" pitchFamily="18" charset="0"/>
              </a:rPr>
              <a:t>           • Switching devices</a:t>
            </a:r>
          </a:p>
          <a:p>
            <a:pPr>
              <a:buNone/>
            </a:pPr>
            <a:r>
              <a:rPr lang="en-US" b="1" dirty="0" smtClean="0">
                <a:latin typeface="Times New Roman" pitchFamily="18" charset="0"/>
                <a:cs typeface="Times New Roman" pitchFamily="18" charset="0"/>
              </a:rPr>
              <a:t>           • Impedance matching circuits</a:t>
            </a:r>
          </a:p>
          <a:p>
            <a:pPr>
              <a:buNone/>
            </a:pPr>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Differences:</a:t>
            </a:r>
          </a:p>
          <a:p>
            <a:pPr>
              <a:buNone/>
            </a:pPr>
            <a:r>
              <a:rPr lang="en-US" b="1" dirty="0" smtClean="0">
                <a:latin typeface="Times New Roman" pitchFamily="18" charset="0"/>
                <a:cs typeface="Times New Roman" pitchFamily="18" charset="0"/>
              </a:rPr>
              <a:t>                  • FETs are voltage controlled devices. BJTs are current controlled devices.</a:t>
            </a:r>
          </a:p>
          <a:p>
            <a:pPr>
              <a:buNone/>
            </a:pPr>
            <a:r>
              <a:rPr lang="en-US" b="1" dirty="0" smtClean="0">
                <a:latin typeface="Times New Roman" pitchFamily="18" charset="0"/>
                <a:cs typeface="Times New Roman" pitchFamily="18" charset="0"/>
              </a:rPr>
              <a:t>                 • FETs have a higher input impedance. BJTs have higher gains.</a:t>
            </a:r>
          </a:p>
          <a:p>
            <a:pPr>
              <a:buNone/>
            </a:pPr>
            <a:r>
              <a:rPr lang="en-US" b="1" dirty="0" smtClean="0">
                <a:latin typeface="Times New Roman" pitchFamily="18" charset="0"/>
                <a:cs typeface="Times New Roman" pitchFamily="18" charset="0"/>
              </a:rPr>
              <a:t>                 • FETs are less sensitive to temperature variations and are more easily integrated on ICs.</a:t>
            </a:r>
          </a:p>
          <a:p>
            <a:pPr>
              <a:buNone/>
            </a:pPr>
            <a:r>
              <a:rPr lang="en-US" b="1" dirty="0" smtClean="0">
                <a:latin typeface="Times New Roman" pitchFamily="18" charset="0"/>
                <a:cs typeface="Times New Roman" pitchFamily="18" charset="0"/>
              </a:rPr>
              <a:t>                 • FETs are generally more static sensitive than BJTs.</a:t>
            </a:r>
            <a:endParaRPr lang="en-US" dirty="0">
              <a:latin typeface="Times New Roman" pitchFamily="18" charset="0"/>
              <a:cs typeface="Times New Roman" pitchFamily="18"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p>
            <a:pPr algn="ctr"/>
            <a:r>
              <a:rPr lang="en-US" sz="4000" b="1" dirty="0" smtClean="0">
                <a:latin typeface="Times New Roman" pitchFamily="18" charset="0"/>
                <a:cs typeface="Times New Roman" pitchFamily="18" charset="0"/>
              </a:rPr>
              <a:t>JFET Operation: The Basic Idea</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304800" y="1524000"/>
            <a:ext cx="6858000" cy="5105400"/>
          </a:xfrm>
        </p:spPr>
        <p:txBody>
          <a:bodyPr>
            <a:normAutofit lnSpcReduction="10000"/>
          </a:bodyPr>
          <a:lstStyle/>
          <a:p>
            <a:pPr algn="just">
              <a:lnSpc>
                <a:spcPct val="110000"/>
              </a:lnSpc>
            </a:pPr>
            <a:r>
              <a:rPr lang="en-US" dirty="0" smtClean="0">
                <a:latin typeface="Times New Roman" pitchFamily="18" charset="0"/>
                <a:cs typeface="Times New Roman" pitchFamily="18" charset="0"/>
              </a:rPr>
              <a:t>JFET operation can be compared to a water spigot.</a:t>
            </a:r>
          </a:p>
          <a:p>
            <a:pPr algn="just">
              <a:lnSpc>
                <a:spcPct val="110000"/>
              </a:lnSpc>
            </a:pPr>
            <a:r>
              <a:rPr lang="en-US" b="1" dirty="0" smtClean="0">
                <a:latin typeface="Times New Roman" pitchFamily="18" charset="0"/>
                <a:cs typeface="Times New Roman" pitchFamily="18" charset="0"/>
              </a:rPr>
              <a:t>The source </a:t>
            </a:r>
            <a:r>
              <a:rPr lang="en-US" dirty="0" smtClean="0">
                <a:latin typeface="Times New Roman" pitchFamily="18" charset="0"/>
                <a:cs typeface="Times New Roman" pitchFamily="18" charset="0"/>
              </a:rPr>
              <a:t>of water pressure is the accumulation of electrons at the negative pole of the drain-source voltage.</a:t>
            </a:r>
          </a:p>
          <a:p>
            <a:pPr algn="just">
              <a:lnSpc>
                <a:spcPct val="110000"/>
              </a:lnSpc>
            </a:pPr>
            <a:r>
              <a:rPr lang="en-US" b="1" dirty="0" smtClean="0">
                <a:latin typeface="Times New Roman" pitchFamily="18" charset="0"/>
                <a:cs typeface="Times New Roman" pitchFamily="18" charset="0"/>
              </a:rPr>
              <a:t>The drain </a:t>
            </a:r>
            <a:r>
              <a:rPr lang="en-US" dirty="0" smtClean="0">
                <a:latin typeface="Times New Roman" pitchFamily="18" charset="0"/>
                <a:cs typeface="Times New Roman" pitchFamily="18" charset="0"/>
              </a:rPr>
              <a:t>of water is the electron deficiency (or holes) at the positive pole of the applied voltage.</a:t>
            </a:r>
          </a:p>
          <a:p>
            <a:pPr algn="just">
              <a:lnSpc>
                <a:spcPct val="110000"/>
              </a:lnSpc>
            </a:pPr>
            <a:r>
              <a:rPr lang="en-US" b="1" dirty="0" smtClean="0">
                <a:latin typeface="Times New Roman" pitchFamily="18" charset="0"/>
                <a:cs typeface="Times New Roman" pitchFamily="18" charset="0"/>
              </a:rPr>
              <a:t>The control </a:t>
            </a:r>
            <a:r>
              <a:rPr lang="en-US" dirty="0" smtClean="0">
                <a:latin typeface="Times New Roman" pitchFamily="18" charset="0"/>
                <a:cs typeface="Times New Roman" pitchFamily="18" charset="0"/>
              </a:rPr>
              <a:t>of flow of water is the gate voltage that controls the width of the n-channel and, therefore, the flow of charges from source to drain.</a:t>
            </a:r>
            <a:endParaRPr lang="en-US"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7162800" y="2514600"/>
            <a:ext cx="1981200" cy="2781300"/>
          </a:xfrm>
          <a:prstGeom prst="rect">
            <a:avLst/>
          </a:prstGeom>
          <a:noFill/>
          <a:ln w="9525">
            <a:noFill/>
            <a:miter lim="800000"/>
            <a:headEnd/>
            <a:tailEnd/>
          </a:ln>
          <a:effec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pPr algn="ctr"/>
            <a:r>
              <a:rPr lang="en-US" sz="4000" b="1" dirty="0" smtClean="0">
                <a:latin typeface="Times New Roman" pitchFamily="18" charset="0"/>
                <a:cs typeface="Times New Roman" pitchFamily="18" charset="0"/>
              </a:rPr>
              <a:t>JFET Operating Characteristics`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304800" y="1935480"/>
            <a:ext cx="8534400" cy="4389120"/>
          </a:xfrm>
        </p:spPr>
        <p:txBody>
          <a:bodyPr/>
          <a:lstStyle/>
          <a:p>
            <a:pPr algn="just">
              <a:buNone/>
            </a:pPr>
            <a:r>
              <a:rPr lang="en-US" dirty="0" smtClean="0">
                <a:latin typeface="Times New Roman" pitchFamily="18" charset="0"/>
                <a:cs typeface="Times New Roman" pitchFamily="18" charset="0"/>
              </a:rPr>
              <a:t>There are three basic operating conditions for a JFET:</a:t>
            </a:r>
          </a:p>
          <a:p>
            <a:pPr algn="just"/>
            <a:r>
              <a:rPr lang="en-US" dirty="0" smtClean="0">
                <a:latin typeface="Times New Roman" pitchFamily="18" charset="0"/>
                <a:cs typeface="Times New Roman" pitchFamily="18" charset="0"/>
              </a:rPr>
              <a:t>• </a:t>
            </a:r>
            <a:r>
              <a:rPr lang="en-US" dirty="0" smtClean="0"/>
              <a:t>V</a:t>
            </a:r>
            <a:r>
              <a:rPr lang="en-US" baseline="-25000" dirty="0" smtClean="0"/>
              <a:t>GS</a:t>
            </a:r>
            <a:r>
              <a:rPr lang="en-US" dirty="0" smtClean="0">
                <a:latin typeface="Times New Roman" pitchFamily="18" charset="0"/>
                <a:cs typeface="Times New Roman" pitchFamily="18" charset="0"/>
              </a:rPr>
              <a:t> = 0, V</a:t>
            </a:r>
            <a:r>
              <a:rPr lang="en-US" baseline="-25000" dirty="0" smtClean="0">
                <a:latin typeface="Times New Roman" pitchFamily="18" charset="0"/>
                <a:cs typeface="Times New Roman" pitchFamily="18" charset="0"/>
              </a:rPr>
              <a:t>DS</a:t>
            </a:r>
            <a:r>
              <a:rPr lang="en-US" dirty="0" smtClean="0">
                <a:latin typeface="Times New Roman" pitchFamily="18" charset="0"/>
                <a:cs typeface="Times New Roman" pitchFamily="18" charset="0"/>
              </a:rPr>
              <a:t> increasing to some positive value</a:t>
            </a:r>
          </a:p>
          <a:p>
            <a:pPr algn="just"/>
            <a:r>
              <a:rPr lang="en-US" dirty="0" smtClean="0">
                <a:latin typeface="Times New Roman" pitchFamily="18" charset="0"/>
                <a:cs typeface="Times New Roman" pitchFamily="18" charset="0"/>
              </a:rPr>
              <a:t>• </a:t>
            </a:r>
            <a:r>
              <a:rPr lang="en-US" dirty="0" smtClean="0"/>
              <a:t>V</a:t>
            </a:r>
            <a:r>
              <a:rPr lang="en-US" baseline="-25000" dirty="0" smtClean="0"/>
              <a:t>GS</a:t>
            </a:r>
            <a:r>
              <a:rPr lang="en-US" dirty="0" smtClean="0">
                <a:latin typeface="Times New Roman" pitchFamily="18" charset="0"/>
                <a:cs typeface="Times New Roman" pitchFamily="18" charset="0"/>
              </a:rPr>
              <a:t> &lt; 0, V</a:t>
            </a:r>
            <a:r>
              <a:rPr lang="en-US" baseline="-25000" dirty="0" smtClean="0">
                <a:latin typeface="Times New Roman" pitchFamily="18" charset="0"/>
                <a:cs typeface="Times New Roman" pitchFamily="18" charset="0"/>
              </a:rPr>
              <a:t>DS</a:t>
            </a:r>
            <a:r>
              <a:rPr lang="en-US" dirty="0" smtClean="0">
                <a:latin typeface="Times New Roman" pitchFamily="18" charset="0"/>
                <a:cs typeface="Times New Roman" pitchFamily="18" charset="0"/>
              </a:rPr>
              <a:t> at some positive value</a:t>
            </a:r>
          </a:p>
          <a:p>
            <a:pPr algn="just"/>
            <a:r>
              <a:rPr lang="en-US" dirty="0" smtClean="0">
                <a:latin typeface="Times New Roman" pitchFamily="18" charset="0"/>
                <a:cs typeface="Times New Roman" pitchFamily="18" charset="0"/>
              </a:rPr>
              <a:t>• Voltage-controlled resistor</a:t>
            </a:r>
            <a:endParaRPr lang="en-US" dirty="0">
              <a:latin typeface="Times New Roman" pitchFamily="18" charset="0"/>
              <a:cs typeface="Times New Roman" pitchFamily="18" charset="0"/>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6096000" cy="5943600"/>
          </a:xfrm>
        </p:spPr>
        <p:txBody>
          <a:bodyPr>
            <a:normAutofit/>
          </a:bodyPr>
          <a:lstStyle/>
          <a:p>
            <a:pPr algn="just"/>
            <a:r>
              <a:rPr lang="en-US" dirty="0" smtClean="0">
                <a:latin typeface="Times New Roman" pitchFamily="18" charset="0"/>
                <a:cs typeface="Times New Roman" pitchFamily="18" charset="0"/>
              </a:rPr>
              <a:t>The semiconductor “channel” of the </a:t>
            </a:r>
            <a:r>
              <a:rPr lang="en-US" b="1" dirty="0" smtClean="0">
                <a:latin typeface="Times New Roman" pitchFamily="18" charset="0"/>
                <a:cs typeface="Times New Roman" pitchFamily="18" charset="0"/>
              </a:rPr>
              <a:t>Junction Field Effect Transistor</a:t>
            </a:r>
            <a:r>
              <a:rPr lang="en-US" dirty="0" smtClean="0">
                <a:latin typeface="Times New Roman" pitchFamily="18" charset="0"/>
                <a:cs typeface="Times New Roman" pitchFamily="18" charset="0"/>
              </a:rPr>
              <a:t> is a resistive path through which a voltage V</a:t>
            </a:r>
            <a:r>
              <a:rPr lang="en-US" baseline="-25000" dirty="0" smtClean="0">
                <a:latin typeface="Times New Roman" pitchFamily="18" charset="0"/>
                <a:cs typeface="Times New Roman" pitchFamily="18" charset="0"/>
              </a:rPr>
              <a:t>DS</a:t>
            </a:r>
            <a:r>
              <a:rPr lang="en-US" dirty="0" smtClean="0">
                <a:latin typeface="Times New Roman" pitchFamily="18" charset="0"/>
                <a:cs typeface="Times New Roman" pitchFamily="18" charset="0"/>
              </a:rPr>
              <a:t> causes a current I</a:t>
            </a:r>
            <a:r>
              <a:rPr lang="en-US" baseline="-25000" dirty="0" smtClean="0">
                <a:latin typeface="Times New Roman" pitchFamily="18" charset="0"/>
                <a:cs typeface="Times New Roman" pitchFamily="18" charset="0"/>
              </a:rPr>
              <a:t>D</a:t>
            </a:r>
            <a:r>
              <a:rPr lang="en-US" dirty="0" smtClean="0">
                <a:latin typeface="Times New Roman" pitchFamily="18" charset="0"/>
                <a:cs typeface="Times New Roman" pitchFamily="18" charset="0"/>
              </a:rPr>
              <a:t> to flow and as such the junction field effect transistor can conduct current equally well in either direction. </a:t>
            </a:r>
          </a:p>
          <a:p>
            <a:pPr algn="just">
              <a:buNone/>
            </a:pP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As the channel is resistive in nature, a voltage gradient is thus formed down the length of the channel with this voltage becoming less positive as we go from the Drain terminal to the Source terminal.</a:t>
            </a:r>
          </a:p>
          <a:p>
            <a:endParaRPr lang="en-US" dirty="0"/>
          </a:p>
        </p:txBody>
      </p:sp>
      <p:pic>
        <p:nvPicPr>
          <p:cNvPr id="2050" name="Picture 2"/>
          <p:cNvPicPr>
            <a:picLocks noChangeAspect="1" noChangeArrowheads="1"/>
          </p:cNvPicPr>
          <p:nvPr/>
        </p:nvPicPr>
        <p:blipFill>
          <a:blip r:embed="rId2"/>
          <a:srcRect/>
          <a:stretch>
            <a:fillRect/>
          </a:stretch>
        </p:blipFill>
        <p:spPr bwMode="auto">
          <a:xfrm>
            <a:off x="6248400" y="1295400"/>
            <a:ext cx="2895600" cy="4267200"/>
          </a:xfrm>
          <a:prstGeom prst="rect">
            <a:avLst/>
          </a:prstGeom>
          <a:noFill/>
          <a:ln w="9525">
            <a:noFill/>
            <a:miter lim="800000"/>
            <a:headEnd/>
            <a:tailEnd/>
          </a:ln>
          <a:effectLst/>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382000" cy="5638800"/>
          </a:xfrm>
        </p:spPr>
        <p:txBody>
          <a:bodyPr>
            <a:normAutofit/>
          </a:bodyPr>
          <a:lstStyle/>
          <a:p>
            <a:pPr algn="just"/>
            <a:r>
              <a:rPr lang="en-US" dirty="0" smtClean="0">
                <a:latin typeface="Times New Roman" pitchFamily="18" charset="0"/>
                <a:cs typeface="Times New Roman" pitchFamily="18" charset="0"/>
              </a:rPr>
              <a:t>The result is that the PN-junction therefore has a high reverse bias at the Drain terminal and a lower reverse bias at the Source terminal. This bias causes a “depletion layer” to be formed within the channel and </a:t>
            </a:r>
            <a:r>
              <a:rPr lang="en-US" b="1" dirty="0" smtClean="0">
                <a:latin typeface="Times New Roman" pitchFamily="18" charset="0"/>
                <a:cs typeface="Times New Roman" pitchFamily="18" charset="0"/>
              </a:rPr>
              <a:t>whose width increases with the bias.</a:t>
            </a:r>
          </a:p>
          <a:p>
            <a:pPr algn="just">
              <a:buNone/>
            </a:pP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The magnitude of the </a:t>
            </a:r>
            <a:r>
              <a:rPr lang="en-US" b="1" dirty="0" smtClean="0">
                <a:latin typeface="Times New Roman" pitchFamily="18" charset="0"/>
                <a:cs typeface="Times New Roman" pitchFamily="18" charset="0"/>
              </a:rPr>
              <a:t>current </a:t>
            </a:r>
            <a:r>
              <a:rPr lang="en-US" dirty="0" smtClean="0">
                <a:latin typeface="Times New Roman" pitchFamily="18" charset="0"/>
                <a:cs typeface="Times New Roman" pitchFamily="18" charset="0"/>
              </a:rPr>
              <a:t>flowing through the channel between the Drain and the Source terminals is </a:t>
            </a:r>
            <a:r>
              <a:rPr lang="en-US" b="1" dirty="0" smtClean="0">
                <a:latin typeface="Times New Roman" pitchFamily="18" charset="0"/>
                <a:cs typeface="Times New Roman" pitchFamily="18" charset="0"/>
              </a:rPr>
              <a:t>controlled by a voltage applied to the Gate terminal</a:t>
            </a:r>
            <a:r>
              <a:rPr lang="en-US" dirty="0" smtClean="0">
                <a:latin typeface="Times New Roman" pitchFamily="18" charset="0"/>
                <a:cs typeface="Times New Roman" pitchFamily="18" charset="0"/>
              </a:rPr>
              <a:t>, which is a reverse-biased.</a:t>
            </a:r>
          </a:p>
          <a:p>
            <a:pPr algn="just">
              <a:buNone/>
            </a:pP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 In an N-channel JFET this Gate voltage is negative while for a P-channel JFET the Gate voltage is positive.</a:t>
            </a:r>
          </a:p>
          <a:p>
            <a:endParaRPr lang="en-US" dirty="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fontScale="90000"/>
          </a:bodyPr>
          <a:lstStyle/>
          <a:p>
            <a:pPr algn="ctr"/>
            <a:r>
              <a:rPr lang="en-US" sz="3200" b="1" dirty="0" smtClean="0">
                <a:latin typeface="Times New Roman" pitchFamily="18" charset="0"/>
                <a:cs typeface="Times New Roman" pitchFamily="18" charset="0"/>
              </a:rPr>
              <a:t>JFET Operating Characteristics: </a:t>
            </a:r>
            <a:r>
              <a:rPr lang="en-US" sz="3100" b="1" dirty="0" smtClean="0">
                <a:latin typeface="Times New Roman" pitchFamily="18" charset="0"/>
                <a:cs typeface="Times New Roman" pitchFamily="18" charset="0"/>
              </a:rPr>
              <a:t>V</a:t>
            </a:r>
            <a:r>
              <a:rPr lang="en-US" sz="3100" b="1" baseline="-25000" dirty="0" smtClean="0">
                <a:latin typeface="Times New Roman" pitchFamily="18" charset="0"/>
                <a:cs typeface="Times New Roman" pitchFamily="18" charset="0"/>
              </a:rPr>
              <a:t>GS</a:t>
            </a:r>
            <a:r>
              <a:rPr lang="en-US" sz="3200" b="1" dirty="0" smtClean="0">
                <a:latin typeface="Times New Roman" pitchFamily="18" charset="0"/>
                <a:cs typeface="Times New Roman" pitchFamily="18" charset="0"/>
              </a:rPr>
              <a:t> = 0 V</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447800"/>
            <a:ext cx="5943600" cy="4876800"/>
          </a:xfrm>
        </p:spPr>
        <p:txBody>
          <a:bodyPr/>
          <a:lstStyle/>
          <a:p>
            <a:pPr algn="just"/>
            <a:r>
              <a:rPr lang="en-US" dirty="0" smtClean="0">
                <a:latin typeface="Times New Roman" pitchFamily="18" charset="0"/>
                <a:cs typeface="Times New Roman" pitchFamily="18" charset="0"/>
              </a:rPr>
              <a:t>Three things happen when </a:t>
            </a:r>
            <a:r>
              <a:rPr lang="en-US" dirty="0" smtClean="0"/>
              <a:t>V</a:t>
            </a:r>
            <a:r>
              <a:rPr lang="en-US" baseline="-25000" dirty="0" smtClean="0"/>
              <a:t>GS</a:t>
            </a:r>
            <a:r>
              <a:rPr lang="en-US" dirty="0" smtClean="0">
                <a:latin typeface="Times New Roman" pitchFamily="18" charset="0"/>
                <a:cs typeface="Times New Roman" pitchFamily="18" charset="0"/>
              </a:rPr>
              <a:t> = 0 and </a:t>
            </a:r>
            <a:r>
              <a:rPr lang="en-US" dirty="0" smtClean="0"/>
              <a:t>V</a:t>
            </a:r>
            <a:r>
              <a:rPr lang="en-US" baseline="-25000" dirty="0" smtClean="0"/>
              <a:t>DS</a:t>
            </a:r>
            <a:r>
              <a:rPr lang="en-US" dirty="0" smtClean="0">
                <a:latin typeface="Times New Roman" pitchFamily="18" charset="0"/>
                <a:cs typeface="Times New Roman" pitchFamily="18" charset="0"/>
              </a:rPr>
              <a:t> is increased from 0 to a more positive voltage</a:t>
            </a:r>
          </a:p>
          <a:p>
            <a:pPr marL="514350" indent="-514350" algn="just">
              <a:buAutoNum type="arabicPeriod"/>
            </a:pPr>
            <a:r>
              <a:rPr lang="en-US" dirty="0" smtClean="0">
                <a:latin typeface="Times New Roman" pitchFamily="18" charset="0"/>
                <a:cs typeface="Times New Roman" pitchFamily="18" charset="0"/>
              </a:rPr>
              <a:t>The depletion region between p-gate and n-channel increases as electrons from n-channel combine with holes from p-gate.</a:t>
            </a:r>
          </a:p>
          <a:p>
            <a:pPr marL="514350" indent="-514350" algn="just">
              <a:buAutoNum type="arabicPeriod"/>
            </a:pPr>
            <a:r>
              <a:rPr lang="en-US" dirty="0" smtClean="0">
                <a:latin typeface="Times New Roman" pitchFamily="18" charset="0"/>
                <a:cs typeface="Times New Roman" pitchFamily="18" charset="0"/>
              </a:rPr>
              <a:t>Increasing the depletion region, decreases the size of the n-channel which increases the resistance of the n-channel.</a:t>
            </a:r>
            <a:endParaRPr lang="en-US"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rcRect/>
          <a:stretch>
            <a:fillRect/>
          </a:stretch>
        </p:blipFill>
        <p:spPr bwMode="auto">
          <a:xfrm>
            <a:off x="6248400" y="1676400"/>
            <a:ext cx="2895600" cy="457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lstStyle/>
          <a:p>
            <a:pPr algn="just">
              <a:buNone/>
            </a:pPr>
            <a:r>
              <a:rPr lang="en-US" dirty="0" smtClean="0"/>
              <a:t>3. </a:t>
            </a:r>
            <a:r>
              <a:rPr lang="en-US" dirty="0" smtClean="0">
                <a:latin typeface="Times New Roman" pitchFamily="18" charset="0"/>
                <a:cs typeface="Times New Roman" pitchFamily="18" charset="0"/>
              </a:rPr>
              <a:t>Even though the n-channel resistance is increasing, the current (</a:t>
            </a:r>
            <a:r>
              <a:rPr lang="en-US" dirty="0" smtClean="0"/>
              <a:t>I</a:t>
            </a:r>
            <a:r>
              <a:rPr lang="en-US" baseline="-25000" dirty="0" smtClean="0"/>
              <a:t>D</a:t>
            </a:r>
            <a:r>
              <a:rPr lang="en-US" dirty="0" smtClean="0">
                <a:latin typeface="Times New Roman" pitchFamily="18" charset="0"/>
                <a:cs typeface="Times New Roman" pitchFamily="18" charset="0"/>
              </a:rPr>
              <a:t>) from source to drain through the n-channel is increasing. This is because </a:t>
            </a:r>
            <a:r>
              <a:rPr lang="en-US" dirty="0" smtClean="0"/>
              <a:t>V</a:t>
            </a:r>
            <a:r>
              <a:rPr lang="en-US" baseline="-25000" dirty="0" smtClean="0"/>
              <a:t>DS</a:t>
            </a:r>
            <a:r>
              <a:rPr lang="en-US" dirty="0" smtClean="0">
                <a:latin typeface="Times New Roman" pitchFamily="18" charset="0"/>
                <a:cs typeface="Times New Roman" pitchFamily="18" charset="0"/>
              </a:rPr>
              <a:t> is increasing.</a:t>
            </a:r>
            <a:endParaRPr lang="en-US" dirty="0">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a:srcRect/>
          <a:stretch>
            <a:fillRect/>
          </a:stretch>
        </p:blipFill>
        <p:spPr bwMode="auto">
          <a:xfrm>
            <a:off x="2743200" y="2438400"/>
            <a:ext cx="4343400" cy="419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0"/>
            <a:ext cx="8534400" cy="5562600"/>
          </a:xfrm>
        </p:spPr>
        <p:txBody>
          <a:bodyPr>
            <a:normAutofit/>
          </a:bodyPr>
          <a:lstStyle/>
          <a:p>
            <a:pPr algn="just">
              <a:lnSpc>
                <a:spcPct val="150000"/>
              </a:lnSpc>
            </a:pPr>
            <a:r>
              <a:rPr lang="en-US"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The </a:t>
            </a:r>
            <a:r>
              <a:rPr lang="en-US" sz="2800" dirty="0" smtClean="0">
                <a:solidFill>
                  <a:srgbClr val="FF0000"/>
                </a:solidFill>
                <a:latin typeface="Times New Roman" pitchFamily="18" charset="0"/>
                <a:cs typeface="Times New Roman" pitchFamily="18" charset="0"/>
              </a:rPr>
              <a:t>half-wave rectifier </a:t>
            </a:r>
            <a:r>
              <a:rPr lang="en-US" sz="2800" dirty="0" smtClean="0">
                <a:latin typeface="Times New Roman" pitchFamily="18" charset="0"/>
                <a:cs typeface="Times New Roman" pitchFamily="18" charset="0"/>
              </a:rPr>
              <a:t>is an example of the simplest form of diode clipper—one resistor and a diode. </a:t>
            </a:r>
          </a:p>
          <a:p>
            <a:pPr algn="just">
              <a:lnSpc>
                <a:spcPct val="150000"/>
              </a:lnSpc>
              <a:buNone/>
            </a:pPr>
            <a:endParaRPr lang="en-US" sz="2800" dirty="0" smtClean="0">
              <a:latin typeface="Times New Roman" pitchFamily="18" charset="0"/>
              <a:cs typeface="Times New Roman" pitchFamily="18" charset="0"/>
            </a:endParaRPr>
          </a:p>
          <a:p>
            <a:pPr algn="just">
              <a:lnSpc>
                <a:spcPct val="150000"/>
              </a:lnSpc>
            </a:pPr>
            <a:r>
              <a:rPr lang="en-US" sz="2800" dirty="0" smtClean="0">
                <a:latin typeface="Times New Roman" pitchFamily="18" charset="0"/>
                <a:cs typeface="Times New Roman" pitchFamily="18" charset="0"/>
              </a:rPr>
              <a:t>A half wave rectifier removes either the positive half cycle or negative half cycle of the input AC signal and allows the remaining half cycle of the input AC signal. Thus, a half wave rectifier acts as a clipper circuit.</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Autofit/>
          </a:bodyPr>
          <a:lstStyle/>
          <a:p>
            <a:pPr algn="ctr"/>
            <a:r>
              <a:rPr lang="en-US" sz="3200" b="1" dirty="0" smtClean="0">
                <a:latin typeface="Times New Roman" pitchFamily="18" charset="0"/>
                <a:cs typeface="Times New Roman" pitchFamily="18" charset="0"/>
              </a:rPr>
              <a:t>JFET Operating Characteristics: Pinch Off</a:t>
            </a: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935480"/>
            <a:ext cx="6248400" cy="4389120"/>
          </a:xfrm>
        </p:spPr>
        <p:txBody>
          <a:bodyPr>
            <a:normAutofit/>
          </a:bodyPr>
          <a:lstStyle/>
          <a:p>
            <a:pPr algn="just"/>
            <a:r>
              <a:rPr lang="en-US" dirty="0" smtClean="0">
                <a:latin typeface="Times New Roman" pitchFamily="18" charset="0"/>
                <a:cs typeface="Times New Roman" pitchFamily="18" charset="0"/>
              </a:rPr>
              <a:t>If V</a:t>
            </a:r>
            <a:r>
              <a:rPr lang="en-US" baseline="-25000" dirty="0" smtClean="0">
                <a:latin typeface="Times New Roman" pitchFamily="18" charset="0"/>
                <a:cs typeface="Times New Roman" pitchFamily="18" charset="0"/>
              </a:rPr>
              <a:t>GS</a:t>
            </a:r>
            <a:r>
              <a:rPr lang="en-US" dirty="0" smtClean="0">
                <a:latin typeface="Times New Roman" pitchFamily="18" charset="0"/>
                <a:cs typeface="Times New Roman" pitchFamily="18" charset="0"/>
              </a:rPr>
              <a:t> = 0 and V</a:t>
            </a:r>
            <a:r>
              <a:rPr lang="en-US" baseline="-25000" dirty="0" smtClean="0">
                <a:latin typeface="Times New Roman" pitchFamily="18" charset="0"/>
                <a:cs typeface="Times New Roman" pitchFamily="18" charset="0"/>
              </a:rPr>
              <a:t>DS</a:t>
            </a:r>
            <a:r>
              <a:rPr lang="en-US" dirty="0" smtClean="0">
                <a:latin typeface="Times New Roman" pitchFamily="18" charset="0"/>
                <a:cs typeface="Times New Roman" pitchFamily="18" charset="0"/>
              </a:rPr>
              <a:t> is further increased to a more positive voltage, then the depletion zone gets so large that it pinches off the n-channel.</a:t>
            </a:r>
          </a:p>
          <a:p>
            <a:pPr algn="just"/>
            <a:r>
              <a:rPr lang="en-US" dirty="0" smtClean="0">
                <a:latin typeface="Times New Roman" pitchFamily="18" charset="0"/>
                <a:cs typeface="Times New Roman" pitchFamily="18" charset="0"/>
              </a:rPr>
              <a:t>This suggests that the current in the n-channel (I</a:t>
            </a:r>
            <a:r>
              <a:rPr lang="en-US" baseline="-25000" dirty="0" smtClean="0">
                <a:latin typeface="Times New Roman" pitchFamily="18" charset="0"/>
                <a:cs typeface="Times New Roman" pitchFamily="18" charset="0"/>
              </a:rPr>
              <a:t>D</a:t>
            </a:r>
            <a:r>
              <a:rPr lang="en-US" dirty="0" smtClean="0">
                <a:latin typeface="Times New Roman" pitchFamily="18" charset="0"/>
                <a:cs typeface="Times New Roman" pitchFamily="18" charset="0"/>
              </a:rPr>
              <a:t>) would drop to 0A, but it does just the opposite–as V</a:t>
            </a:r>
            <a:r>
              <a:rPr lang="en-US" baseline="-25000" dirty="0" smtClean="0">
                <a:latin typeface="Times New Roman" pitchFamily="18" charset="0"/>
                <a:cs typeface="Times New Roman" pitchFamily="18" charset="0"/>
              </a:rPr>
              <a:t>DS</a:t>
            </a:r>
            <a:r>
              <a:rPr lang="en-US" dirty="0" smtClean="0">
                <a:latin typeface="Times New Roman" pitchFamily="18" charset="0"/>
                <a:cs typeface="Times New Roman" pitchFamily="18" charset="0"/>
              </a:rPr>
              <a:t> increases, so does I</a:t>
            </a:r>
            <a:r>
              <a:rPr lang="en-US" baseline="-25000" dirty="0" smtClean="0">
                <a:latin typeface="Times New Roman" pitchFamily="18" charset="0"/>
                <a:cs typeface="Times New Roman" pitchFamily="18" charset="0"/>
              </a:rPr>
              <a:t>D</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srcRect/>
          <a:stretch>
            <a:fillRect/>
          </a:stretch>
        </p:blipFill>
        <p:spPr bwMode="auto">
          <a:xfrm>
            <a:off x="6553200" y="1981200"/>
            <a:ext cx="2590800" cy="4191000"/>
          </a:xfrm>
          <a:prstGeom prst="rect">
            <a:avLst/>
          </a:prstGeom>
          <a:noFill/>
          <a:ln w="9525">
            <a:noFill/>
            <a:miter lim="800000"/>
            <a:headEnd/>
            <a:tailEnd/>
          </a:ln>
          <a:effec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p>
            <a:pPr algn="ctr"/>
            <a:r>
              <a:rPr lang="en-US" sz="3400" b="1" dirty="0" smtClean="0">
                <a:latin typeface="Times New Roman" pitchFamily="18" charset="0"/>
                <a:cs typeface="Times New Roman" pitchFamily="18" charset="0"/>
              </a:rPr>
              <a:t>JFET Operating Characteristics: Saturation</a:t>
            </a:r>
            <a:endParaRPr lang="en-US" sz="3400" dirty="0">
              <a:latin typeface="Times New Roman" pitchFamily="18" charset="0"/>
              <a:cs typeface="Times New Roman" pitchFamily="18" charset="0"/>
            </a:endParaRPr>
          </a:p>
        </p:txBody>
      </p:sp>
      <p:sp>
        <p:nvSpPr>
          <p:cNvPr id="3" name="Content Placeholder 2"/>
          <p:cNvSpPr>
            <a:spLocks noGrp="1"/>
          </p:cNvSpPr>
          <p:nvPr>
            <p:ph idx="1"/>
          </p:nvPr>
        </p:nvSpPr>
        <p:spPr>
          <a:xfrm>
            <a:off x="304800" y="1600200"/>
            <a:ext cx="5638800" cy="4724400"/>
          </a:xfrm>
        </p:spPr>
        <p:txBody>
          <a:bodyPr/>
          <a:lstStyle/>
          <a:p>
            <a:pPr>
              <a:buNone/>
            </a:pPr>
            <a:r>
              <a:rPr lang="en-US" dirty="0" smtClean="0">
                <a:latin typeface="Times New Roman" pitchFamily="18" charset="0"/>
                <a:cs typeface="Times New Roman" pitchFamily="18" charset="0"/>
              </a:rPr>
              <a:t>At the pinch-off point:</a:t>
            </a:r>
          </a:p>
          <a:p>
            <a:r>
              <a:rPr lang="en-US" dirty="0" smtClean="0">
                <a:latin typeface="Times New Roman" pitchFamily="18" charset="0"/>
                <a:cs typeface="Times New Roman" pitchFamily="18" charset="0"/>
              </a:rPr>
              <a:t>Any further increase in V</a:t>
            </a:r>
            <a:r>
              <a:rPr lang="en-US" baseline="-25000" dirty="0" smtClean="0">
                <a:latin typeface="Times New Roman" pitchFamily="18" charset="0"/>
                <a:cs typeface="Times New Roman" pitchFamily="18" charset="0"/>
              </a:rPr>
              <a:t>GS</a:t>
            </a:r>
            <a:r>
              <a:rPr lang="en-US" dirty="0" smtClean="0">
                <a:latin typeface="Times New Roman" pitchFamily="18" charset="0"/>
                <a:cs typeface="Times New Roman" pitchFamily="18" charset="0"/>
              </a:rPr>
              <a:t> does not produce any increase in </a:t>
            </a:r>
            <a:r>
              <a:rPr lang="en-US" dirty="0" smtClean="0"/>
              <a:t>I</a:t>
            </a:r>
            <a:r>
              <a:rPr lang="en-US" baseline="-25000" dirty="0" smtClean="0"/>
              <a:t>D</a:t>
            </a:r>
            <a:r>
              <a:rPr lang="en-US" dirty="0" smtClean="0">
                <a:latin typeface="Times New Roman" pitchFamily="18" charset="0"/>
                <a:cs typeface="Times New Roman" pitchFamily="18" charset="0"/>
              </a:rPr>
              <a:t>. </a:t>
            </a:r>
            <a:r>
              <a:rPr lang="en-US" dirty="0" smtClean="0"/>
              <a:t>V</a:t>
            </a:r>
            <a:r>
              <a:rPr lang="en-US" baseline="-25000" dirty="0" smtClean="0"/>
              <a:t>GS</a:t>
            </a:r>
            <a:r>
              <a:rPr lang="en-US" dirty="0" smtClean="0">
                <a:latin typeface="Times New Roman" pitchFamily="18" charset="0"/>
                <a:cs typeface="Times New Roman" pitchFamily="18" charset="0"/>
              </a:rPr>
              <a:t> at pinch-off is denoted as </a:t>
            </a:r>
            <a:r>
              <a:rPr lang="en-US" dirty="0" err="1" smtClean="0">
                <a:latin typeface="Times New Roman" pitchFamily="18" charset="0"/>
                <a:cs typeface="Times New Roman" pitchFamily="18" charset="0"/>
              </a:rPr>
              <a:t>Vp</a:t>
            </a:r>
            <a:r>
              <a:rPr lang="en-US" dirty="0" smtClean="0">
                <a:latin typeface="Times New Roman" pitchFamily="18" charset="0"/>
                <a:cs typeface="Times New Roman" pitchFamily="18" charset="0"/>
              </a:rPr>
              <a:t>.</a:t>
            </a:r>
          </a:p>
          <a:p>
            <a:r>
              <a:rPr lang="en-US" dirty="0" smtClean="0">
                <a:latin typeface="Times New Roman" pitchFamily="18" charset="0"/>
                <a:cs typeface="Times New Roman" pitchFamily="18" charset="0"/>
              </a:rPr>
              <a:t>• </a:t>
            </a:r>
            <a:r>
              <a:rPr lang="en-US" dirty="0" smtClean="0"/>
              <a:t>I</a:t>
            </a:r>
            <a:r>
              <a:rPr lang="en-US" baseline="-25000" dirty="0" smtClean="0"/>
              <a:t>D</a:t>
            </a:r>
            <a:r>
              <a:rPr lang="en-US" dirty="0" smtClean="0">
                <a:latin typeface="Times New Roman" pitchFamily="18" charset="0"/>
                <a:cs typeface="Times New Roman" pitchFamily="18" charset="0"/>
              </a:rPr>
              <a:t> is at saturation or maximum. It is referred to as </a:t>
            </a:r>
            <a:r>
              <a:rPr lang="en-US" dirty="0" smtClean="0"/>
              <a:t>I</a:t>
            </a:r>
            <a:r>
              <a:rPr lang="en-US" baseline="-25000" dirty="0" smtClean="0"/>
              <a:t>DSS</a:t>
            </a:r>
            <a:r>
              <a:rPr lang="en-US" dirty="0" smtClean="0">
                <a:latin typeface="Times New Roman" pitchFamily="18" charset="0"/>
                <a:cs typeface="Times New Roman" pitchFamily="18" charset="0"/>
              </a:rPr>
              <a:t>.</a:t>
            </a:r>
          </a:p>
          <a:p>
            <a:r>
              <a:rPr lang="en-US" dirty="0" smtClean="0">
                <a:latin typeface="Times New Roman" pitchFamily="18" charset="0"/>
                <a:cs typeface="Times New Roman" pitchFamily="18" charset="0"/>
              </a:rPr>
              <a:t>• The </a:t>
            </a:r>
            <a:r>
              <a:rPr lang="en-US" dirty="0" err="1" smtClean="0">
                <a:latin typeface="Times New Roman" pitchFamily="18" charset="0"/>
                <a:cs typeface="Times New Roman" pitchFamily="18" charset="0"/>
              </a:rPr>
              <a:t>ohmic</a:t>
            </a:r>
            <a:r>
              <a:rPr lang="en-US" dirty="0" smtClean="0">
                <a:latin typeface="Times New Roman" pitchFamily="18" charset="0"/>
                <a:cs typeface="Times New Roman" pitchFamily="18" charset="0"/>
              </a:rPr>
              <a:t> value of the channel is maximum.</a:t>
            </a:r>
            <a:endParaRPr lang="en-US"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srcRect/>
          <a:stretch>
            <a:fillRect/>
          </a:stretch>
        </p:blipFill>
        <p:spPr bwMode="auto">
          <a:xfrm>
            <a:off x="5848350" y="2514600"/>
            <a:ext cx="3295650" cy="3810000"/>
          </a:xfrm>
          <a:prstGeom prst="rect">
            <a:avLst/>
          </a:prstGeom>
          <a:noFill/>
          <a:ln w="9525">
            <a:noFill/>
            <a:miter lim="800000"/>
            <a:headEnd/>
            <a:tailEnd/>
          </a:ln>
          <a:effec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p>
            <a:pPr algn="ctr"/>
            <a:r>
              <a:rPr lang="en-US" sz="4000" b="1" dirty="0" smtClean="0">
                <a:latin typeface="Times New Roman" pitchFamily="18" charset="0"/>
                <a:cs typeface="Times New Roman" pitchFamily="18" charset="0"/>
              </a:rPr>
              <a:t>JFET Operating Characteristics</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752600"/>
            <a:ext cx="3962400" cy="4572000"/>
          </a:xfrm>
        </p:spPr>
        <p:txBody>
          <a:bodyPr/>
          <a:lstStyle/>
          <a:p>
            <a:pPr algn="just"/>
            <a:r>
              <a:rPr lang="en-US" dirty="0" smtClean="0">
                <a:latin typeface="Times New Roman" pitchFamily="18" charset="0"/>
                <a:cs typeface="Times New Roman" pitchFamily="18" charset="0"/>
              </a:rPr>
              <a:t>As V</a:t>
            </a:r>
            <a:r>
              <a:rPr lang="en-US" baseline="-25000" dirty="0" smtClean="0">
                <a:latin typeface="Times New Roman" pitchFamily="18" charset="0"/>
                <a:cs typeface="Times New Roman" pitchFamily="18" charset="0"/>
              </a:rPr>
              <a:t>GS</a:t>
            </a:r>
            <a:r>
              <a:rPr lang="en-US" dirty="0" smtClean="0">
                <a:latin typeface="Times New Roman" pitchFamily="18" charset="0"/>
                <a:cs typeface="Times New Roman" pitchFamily="18" charset="0"/>
              </a:rPr>
              <a:t> becomes more negative, the depletion region increases.</a:t>
            </a:r>
            <a:endParaRPr lang="en-US"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srcRect/>
          <a:stretch>
            <a:fillRect/>
          </a:stretch>
        </p:blipFill>
        <p:spPr bwMode="auto">
          <a:xfrm>
            <a:off x="4343400" y="1828800"/>
            <a:ext cx="4268250" cy="4419600"/>
          </a:xfrm>
          <a:prstGeom prst="rect">
            <a:avLst/>
          </a:prstGeom>
          <a:noFill/>
          <a:ln w="9525">
            <a:noFill/>
            <a:miter lim="800000"/>
            <a:headEnd/>
            <a:tailEnd/>
          </a:ln>
          <a:effectLst/>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a:bodyPr>
          <a:lstStyle/>
          <a:p>
            <a:pPr algn="ctr"/>
            <a:r>
              <a:rPr lang="en-US" sz="4000" b="1" dirty="0" smtClean="0">
                <a:latin typeface="Times New Roman" pitchFamily="18" charset="0"/>
                <a:cs typeface="Times New Roman" pitchFamily="18" charset="0"/>
              </a:rPr>
              <a:t>JFET Operating Characteristics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304800" y="1752600"/>
            <a:ext cx="8382000" cy="4572000"/>
          </a:xfrm>
        </p:spPr>
        <p:txBody>
          <a:bodyPr/>
          <a:lstStyle/>
          <a:p>
            <a:pPr algn="just">
              <a:buNone/>
            </a:pPr>
            <a:r>
              <a:rPr lang="en-US" dirty="0" smtClean="0">
                <a:latin typeface="Times New Roman" pitchFamily="18" charset="0"/>
                <a:cs typeface="Times New Roman" pitchFamily="18" charset="0"/>
              </a:rPr>
              <a:t>As V</a:t>
            </a:r>
            <a:r>
              <a:rPr lang="en-US" baseline="-25000" dirty="0" smtClean="0">
                <a:latin typeface="Times New Roman" pitchFamily="18" charset="0"/>
                <a:cs typeface="Times New Roman" pitchFamily="18" charset="0"/>
              </a:rPr>
              <a:t>GS</a:t>
            </a:r>
            <a:r>
              <a:rPr lang="en-US" dirty="0" smtClean="0">
                <a:latin typeface="Times New Roman" pitchFamily="18" charset="0"/>
                <a:cs typeface="Times New Roman" pitchFamily="18" charset="0"/>
              </a:rPr>
              <a:t> becomes more negative:</a:t>
            </a:r>
          </a:p>
          <a:p>
            <a:pPr algn="just"/>
            <a:r>
              <a:rPr lang="en-US" dirty="0" smtClean="0">
                <a:latin typeface="Times New Roman" pitchFamily="18" charset="0"/>
                <a:cs typeface="Times New Roman" pitchFamily="18" charset="0"/>
              </a:rPr>
              <a:t>The JFET experiences  pinch-off at a lower voltage (</a:t>
            </a:r>
            <a:r>
              <a:rPr lang="en-US" dirty="0" smtClean="0"/>
              <a:t>V</a:t>
            </a:r>
            <a:r>
              <a:rPr lang="en-US" baseline="-25000" dirty="0" smtClean="0"/>
              <a:t>P</a:t>
            </a:r>
            <a:r>
              <a:rPr lang="en-US" dirty="0" smtClean="0">
                <a:latin typeface="Times New Roman" pitchFamily="18" charset="0"/>
                <a:cs typeface="Times New Roman" pitchFamily="18" charset="0"/>
              </a:rPr>
              <a:t>).</a:t>
            </a:r>
          </a:p>
          <a:p>
            <a:pPr algn="just"/>
            <a:r>
              <a:rPr lang="en-US" dirty="0" smtClean="0">
                <a:latin typeface="Times New Roman" pitchFamily="18" charset="0"/>
                <a:cs typeface="Times New Roman" pitchFamily="18" charset="0"/>
              </a:rPr>
              <a:t>I</a:t>
            </a:r>
            <a:r>
              <a:rPr lang="en-US" baseline="-25000" dirty="0" smtClean="0">
                <a:latin typeface="Times New Roman" pitchFamily="18" charset="0"/>
                <a:cs typeface="Times New Roman" pitchFamily="18" charset="0"/>
              </a:rPr>
              <a:t>D</a:t>
            </a:r>
            <a:r>
              <a:rPr lang="en-US" dirty="0" smtClean="0">
                <a:latin typeface="Times New Roman" pitchFamily="18" charset="0"/>
                <a:cs typeface="Times New Roman" pitchFamily="18" charset="0"/>
              </a:rPr>
              <a:t> decreases (I</a:t>
            </a:r>
            <a:r>
              <a:rPr lang="en-US" baseline="-25000" dirty="0" smtClean="0">
                <a:latin typeface="Times New Roman" pitchFamily="18" charset="0"/>
                <a:cs typeface="Times New Roman" pitchFamily="18" charset="0"/>
              </a:rPr>
              <a:t>D</a:t>
            </a:r>
            <a:r>
              <a:rPr lang="en-US" dirty="0" smtClean="0">
                <a:latin typeface="Times New Roman" pitchFamily="18" charset="0"/>
                <a:cs typeface="Times New Roman" pitchFamily="18" charset="0"/>
              </a:rPr>
              <a:t> &lt; I</a:t>
            </a:r>
            <a:r>
              <a:rPr lang="en-US" baseline="-25000" dirty="0" smtClean="0">
                <a:latin typeface="Times New Roman" pitchFamily="18" charset="0"/>
                <a:cs typeface="Times New Roman" pitchFamily="18" charset="0"/>
              </a:rPr>
              <a:t>DSS</a:t>
            </a:r>
            <a:r>
              <a:rPr lang="en-US" dirty="0" smtClean="0">
                <a:latin typeface="Times New Roman" pitchFamily="18" charset="0"/>
                <a:cs typeface="Times New Roman" pitchFamily="18" charset="0"/>
              </a:rPr>
              <a:t>) even though V</a:t>
            </a:r>
            <a:r>
              <a:rPr lang="en-US" baseline="-25000" dirty="0" smtClean="0">
                <a:latin typeface="Times New Roman" pitchFamily="18" charset="0"/>
                <a:cs typeface="Times New Roman" pitchFamily="18" charset="0"/>
              </a:rPr>
              <a:t>DS</a:t>
            </a:r>
            <a:r>
              <a:rPr lang="en-US" dirty="0" smtClean="0">
                <a:latin typeface="Times New Roman" pitchFamily="18" charset="0"/>
                <a:cs typeface="Times New Roman" pitchFamily="18" charset="0"/>
              </a:rPr>
              <a:t> is increased.</a:t>
            </a:r>
            <a:endParaRPr lang="en-US"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srcRect/>
          <a:stretch>
            <a:fillRect/>
          </a:stretch>
        </p:blipFill>
        <p:spPr bwMode="auto">
          <a:xfrm>
            <a:off x="3200401" y="3276600"/>
            <a:ext cx="5638800" cy="3314700"/>
          </a:xfrm>
          <a:prstGeom prst="rect">
            <a:avLst/>
          </a:prstGeom>
          <a:noFill/>
          <a:ln w="9525">
            <a:noFill/>
            <a:miter lim="800000"/>
            <a:headEnd/>
            <a:tailEnd/>
          </a:ln>
          <a:effectLst/>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686800" cy="5410200"/>
          </a:xfrm>
        </p:spPr>
        <p:txBody>
          <a:bodyPr/>
          <a:lstStyle/>
          <a:p>
            <a:pPr algn="just"/>
            <a:r>
              <a:rPr lang="en-US" dirty="0" smtClean="0">
                <a:latin typeface="Times New Roman" pitchFamily="18" charset="0"/>
                <a:cs typeface="Times New Roman" pitchFamily="18" charset="0"/>
              </a:rPr>
              <a:t>Eventually </a:t>
            </a:r>
            <a:r>
              <a:rPr lang="en-US" dirty="0" smtClean="0"/>
              <a:t>I</a:t>
            </a:r>
            <a:r>
              <a:rPr lang="en-US" baseline="-25000" dirty="0" smtClean="0"/>
              <a:t>D</a:t>
            </a:r>
            <a:r>
              <a:rPr lang="en-US" dirty="0" smtClean="0">
                <a:latin typeface="Times New Roman" pitchFamily="18" charset="0"/>
                <a:cs typeface="Times New Roman" pitchFamily="18" charset="0"/>
              </a:rPr>
              <a:t> reaches 0 A. </a:t>
            </a:r>
            <a:r>
              <a:rPr lang="en-US" dirty="0" smtClean="0"/>
              <a:t>V</a:t>
            </a:r>
            <a:r>
              <a:rPr lang="en-US" baseline="-25000" dirty="0" smtClean="0"/>
              <a:t>GS</a:t>
            </a:r>
            <a:r>
              <a:rPr lang="en-US" dirty="0" smtClean="0">
                <a:latin typeface="Times New Roman" pitchFamily="18" charset="0"/>
                <a:cs typeface="Times New Roman" pitchFamily="18" charset="0"/>
              </a:rPr>
              <a:t> at this point is called </a:t>
            </a:r>
            <a:r>
              <a:rPr lang="en-US" dirty="0" err="1" smtClean="0">
                <a:latin typeface="Times New Roman" pitchFamily="18" charset="0"/>
                <a:cs typeface="Times New Roman" pitchFamily="18" charset="0"/>
              </a:rPr>
              <a:t>Vp</a:t>
            </a:r>
            <a:r>
              <a:rPr lang="en-US" dirty="0" smtClean="0">
                <a:latin typeface="Times New Roman" pitchFamily="18" charset="0"/>
                <a:cs typeface="Times New Roman" pitchFamily="18" charset="0"/>
              </a:rPr>
              <a:t> or </a:t>
            </a:r>
            <a:r>
              <a:rPr lang="en-US" dirty="0" smtClean="0"/>
              <a:t>V</a:t>
            </a:r>
            <a:r>
              <a:rPr lang="en-US" baseline="-25000" dirty="0" smtClean="0"/>
              <a:t>GS</a:t>
            </a:r>
            <a:r>
              <a:rPr lang="en-US" dirty="0" smtClean="0">
                <a:latin typeface="Times New Roman" pitchFamily="18" charset="0"/>
                <a:cs typeface="Times New Roman" pitchFamily="18" charset="0"/>
              </a:rPr>
              <a:t>(off).</a:t>
            </a:r>
          </a:p>
          <a:p>
            <a:pPr algn="just"/>
            <a:r>
              <a:rPr lang="en-US" dirty="0" smtClean="0">
                <a:latin typeface="Times New Roman" pitchFamily="18" charset="0"/>
                <a:cs typeface="Times New Roman" pitchFamily="18" charset="0"/>
              </a:rPr>
              <a:t>Also note that at high levels of </a:t>
            </a:r>
            <a:r>
              <a:rPr lang="en-US" dirty="0" smtClean="0"/>
              <a:t>V</a:t>
            </a:r>
            <a:r>
              <a:rPr lang="en-US" baseline="-25000" dirty="0" smtClean="0"/>
              <a:t>DS</a:t>
            </a:r>
            <a:r>
              <a:rPr lang="en-US" dirty="0" smtClean="0">
                <a:latin typeface="Times New Roman" pitchFamily="18" charset="0"/>
                <a:cs typeface="Times New Roman" pitchFamily="18" charset="0"/>
              </a:rPr>
              <a:t> the JFET reaches a breakdown situation. </a:t>
            </a:r>
            <a:r>
              <a:rPr lang="en-US" dirty="0" smtClean="0"/>
              <a:t>I</a:t>
            </a:r>
            <a:r>
              <a:rPr lang="en-US" baseline="-25000" dirty="0" smtClean="0"/>
              <a:t>D</a:t>
            </a:r>
            <a:r>
              <a:rPr lang="en-US" dirty="0" smtClean="0">
                <a:latin typeface="Times New Roman" pitchFamily="18" charset="0"/>
                <a:cs typeface="Times New Roman" pitchFamily="18" charset="0"/>
              </a:rPr>
              <a:t> increases uncontrollably if </a:t>
            </a:r>
            <a:r>
              <a:rPr lang="en-US" dirty="0" smtClean="0"/>
              <a:t>V</a:t>
            </a:r>
            <a:r>
              <a:rPr lang="en-US" baseline="-25000" dirty="0" smtClean="0"/>
              <a:t>DS</a:t>
            </a:r>
            <a:r>
              <a:rPr lang="en-US" dirty="0" smtClean="0">
                <a:latin typeface="Times New Roman" pitchFamily="18" charset="0"/>
                <a:cs typeface="Times New Roman" pitchFamily="18" charset="0"/>
              </a:rPr>
              <a:t> &gt; </a:t>
            </a:r>
            <a:r>
              <a:rPr lang="en-US" dirty="0" err="1" smtClean="0"/>
              <a:t>V</a:t>
            </a:r>
            <a:r>
              <a:rPr lang="en-US" baseline="-25000" dirty="0" err="1" smtClean="0"/>
              <a:t>DSmax</a:t>
            </a:r>
            <a:endParaRPr lang="en-US" dirty="0" smtClean="0"/>
          </a:p>
          <a:p>
            <a:pPr algn="just">
              <a:buNone/>
            </a:pP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a:srcRect/>
          <a:stretch>
            <a:fillRect/>
          </a:stretch>
        </p:blipFill>
        <p:spPr bwMode="auto">
          <a:xfrm>
            <a:off x="2590800" y="2819400"/>
            <a:ext cx="6248401" cy="3771900"/>
          </a:xfrm>
          <a:prstGeom prst="rect">
            <a:avLst/>
          </a:prstGeom>
          <a:noFill/>
          <a:ln w="9525">
            <a:noFill/>
            <a:miter lim="800000"/>
            <a:headEnd/>
            <a:tailEnd/>
          </a:ln>
          <a:effec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685800"/>
          </a:xfrm>
        </p:spPr>
        <p:txBody>
          <a:bodyPr>
            <a:noAutofit/>
          </a:bodyPr>
          <a:lstStyle/>
          <a:p>
            <a:pPr algn="ctr"/>
            <a:r>
              <a:rPr lang="en-US" sz="3600" b="1" dirty="0" smtClean="0">
                <a:latin typeface="Times New Roman" pitchFamily="18" charset="0"/>
                <a:cs typeface="Times New Roman" pitchFamily="18" charset="0"/>
              </a:rPr>
              <a:t>JFET Operating Characteristics:</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Voltage-Controlled Resistor</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304800" y="1600200"/>
            <a:ext cx="8610600" cy="4724400"/>
          </a:xfrm>
        </p:spPr>
        <p:txBody>
          <a:bodyPr/>
          <a:lstStyle/>
          <a:p>
            <a:pPr algn="just"/>
            <a:r>
              <a:rPr lang="en-US" dirty="0" smtClean="0">
                <a:latin typeface="Times New Roman" pitchFamily="18" charset="0"/>
                <a:cs typeface="Times New Roman" pitchFamily="18" charset="0"/>
              </a:rPr>
              <a:t>The region to the left of the pinch-off point is called the </a:t>
            </a:r>
            <a:r>
              <a:rPr lang="en-US" dirty="0" err="1" smtClean="0">
                <a:latin typeface="Times New Roman" pitchFamily="18" charset="0"/>
                <a:cs typeface="Times New Roman" pitchFamily="18" charset="0"/>
              </a:rPr>
              <a:t>ohmic</a:t>
            </a:r>
            <a:r>
              <a:rPr lang="en-US" dirty="0" smtClean="0">
                <a:latin typeface="Times New Roman" pitchFamily="18" charset="0"/>
                <a:cs typeface="Times New Roman" pitchFamily="18" charset="0"/>
              </a:rPr>
              <a:t> region.</a:t>
            </a:r>
          </a:p>
          <a:p>
            <a:pPr algn="just"/>
            <a:r>
              <a:rPr lang="en-US" dirty="0" smtClean="0">
                <a:latin typeface="Times New Roman" pitchFamily="18" charset="0"/>
                <a:cs typeface="Times New Roman" pitchFamily="18" charset="0"/>
              </a:rPr>
              <a:t>The JFET can be used as a variable resistor, where </a:t>
            </a:r>
            <a:r>
              <a:rPr lang="en-US" dirty="0" smtClean="0"/>
              <a:t>V</a:t>
            </a:r>
            <a:r>
              <a:rPr lang="en-US" baseline="-25000" dirty="0" smtClean="0"/>
              <a:t>GS</a:t>
            </a:r>
            <a:r>
              <a:rPr lang="en-US" dirty="0" smtClean="0"/>
              <a:t> </a:t>
            </a:r>
            <a:r>
              <a:rPr lang="en-US" dirty="0" smtClean="0">
                <a:latin typeface="Times New Roman" pitchFamily="18" charset="0"/>
                <a:cs typeface="Times New Roman" pitchFamily="18" charset="0"/>
              </a:rPr>
              <a:t>controls the drain-source resistance (rd). As </a:t>
            </a:r>
            <a:r>
              <a:rPr lang="en-US" dirty="0" smtClean="0"/>
              <a:t>V</a:t>
            </a:r>
            <a:r>
              <a:rPr lang="en-US" baseline="-25000" dirty="0" smtClean="0"/>
              <a:t>GS</a:t>
            </a:r>
            <a:r>
              <a:rPr lang="en-US" dirty="0" smtClean="0">
                <a:latin typeface="Times New Roman" pitchFamily="18" charset="0"/>
                <a:cs typeface="Times New Roman" pitchFamily="18" charset="0"/>
              </a:rPr>
              <a:t> becomes more negative, the resistance (</a:t>
            </a:r>
            <a:r>
              <a:rPr lang="en-US" dirty="0" smtClean="0"/>
              <a:t>r</a:t>
            </a:r>
            <a:r>
              <a:rPr lang="en-US" baseline="-25000" dirty="0" smtClean="0"/>
              <a:t>d</a:t>
            </a:r>
            <a:r>
              <a:rPr lang="en-US" dirty="0" smtClean="0">
                <a:latin typeface="Times New Roman" pitchFamily="18" charset="0"/>
                <a:cs typeface="Times New Roman" pitchFamily="18" charset="0"/>
              </a:rPr>
              <a:t> ) increases.</a:t>
            </a:r>
            <a:endParaRPr lang="en-US" dirty="0">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2"/>
          <a:srcRect/>
          <a:stretch>
            <a:fillRect/>
          </a:stretch>
        </p:blipFill>
        <p:spPr bwMode="auto">
          <a:xfrm>
            <a:off x="1219200" y="4572000"/>
            <a:ext cx="2057400" cy="1280160"/>
          </a:xfrm>
          <a:prstGeom prst="rect">
            <a:avLst/>
          </a:prstGeom>
          <a:noFill/>
          <a:ln w="9525">
            <a:noFill/>
            <a:miter lim="800000"/>
            <a:headEnd/>
            <a:tailEnd/>
          </a:ln>
          <a:effectLst/>
        </p:spPr>
      </p:pic>
      <p:pic>
        <p:nvPicPr>
          <p:cNvPr id="7172" name="Picture 4"/>
          <p:cNvPicPr>
            <a:picLocks noChangeAspect="1" noChangeArrowheads="1"/>
          </p:cNvPicPr>
          <p:nvPr/>
        </p:nvPicPr>
        <p:blipFill>
          <a:blip r:embed="rId3"/>
          <a:srcRect/>
          <a:stretch>
            <a:fillRect/>
          </a:stretch>
        </p:blipFill>
        <p:spPr bwMode="auto">
          <a:xfrm>
            <a:off x="4419600" y="4114799"/>
            <a:ext cx="4724400" cy="2743201"/>
          </a:xfrm>
          <a:prstGeom prst="rect">
            <a:avLst/>
          </a:prstGeom>
          <a:noFill/>
          <a:ln w="9525">
            <a:noFill/>
            <a:miter lim="800000"/>
            <a:headEnd/>
            <a:tailEnd/>
          </a:ln>
          <a:effectLst/>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p>
            <a:pPr algn="ctr"/>
            <a:r>
              <a:rPr lang="en-US" sz="4000" b="1" dirty="0" smtClean="0">
                <a:latin typeface="Times New Roman" pitchFamily="18" charset="0"/>
                <a:cs typeface="Times New Roman" pitchFamily="18" charset="0"/>
              </a:rPr>
              <a:t>p-Channel JFETS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304800" y="1676400"/>
            <a:ext cx="8382000" cy="4648200"/>
          </a:xfrm>
        </p:spPr>
        <p:txBody>
          <a:bodyPr/>
          <a:lstStyle/>
          <a:p>
            <a:pPr algn="just"/>
            <a:r>
              <a:rPr lang="en-US" dirty="0" smtClean="0">
                <a:latin typeface="Times New Roman" pitchFamily="18" charset="0"/>
                <a:cs typeface="Times New Roman" pitchFamily="18" charset="0"/>
              </a:rPr>
              <a:t>The p-channel JFET behaves the same as the n-channel JFET, except the voltage polarities and current directions are reversed.</a:t>
            </a:r>
            <a:endParaRPr lang="en-US"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3733800" y="2971800"/>
            <a:ext cx="3733800" cy="3581400"/>
          </a:xfrm>
          <a:prstGeom prst="rect">
            <a:avLst/>
          </a:prstGeom>
          <a:noFill/>
          <a:ln w="9525">
            <a:noFill/>
            <a:miter lim="800000"/>
            <a:headEnd/>
            <a:tailEnd/>
          </a:ln>
          <a:effectLst/>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pPr algn="ctr"/>
            <a:r>
              <a:rPr lang="en-US" sz="4000" b="1" dirty="0" smtClean="0">
                <a:latin typeface="Times New Roman" pitchFamily="18" charset="0"/>
                <a:cs typeface="Times New Roman" pitchFamily="18" charset="0"/>
              </a:rPr>
              <a:t>p-Channel JFET Characteristics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600200"/>
            <a:ext cx="4724400" cy="4953000"/>
          </a:xfrm>
        </p:spPr>
        <p:txBody>
          <a:bodyPr>
            <a:normAutofit/>
          </a:bodyPr>
          <a:lstStyle/>
          <a:p>
            <a:pPr>
              <a:buNone/>
            </a:pPr>
            <a:r>
              <a:rPr lang="en-US" dirty="0" smtClean="0">
                <a:latin typeface="Times New Roman" pitchFamily="18" charset="0"/>
                <a:cs typeface="Times New Roman" pitchFamily="18" charset="0"/>
              </a:rPr>
              <a:t>As </a:t>
            </a:r>
            <a:r>
              <a:rPr lang="en-US" dirty="0" smtClean="0"/>
              <a:t>V</a:t>
            </a:r>
            <a:r>
              <a:rPr lang="en-US" baseline="-25000" dirty="0" smtClean="0"/>
              <a:t>GS</a:t>
            </a:r>
            <a:r>
              <a:rPr lang="en-US" dirty="0" smtClean="0">
                <a:latin typeface="Times New Roman" pitchFamily="18" charset="0"/>
                <a:cs typeface="Times New Roman" pitchFamily="18" charset="0"/>
              </a:rPr>
              <a:t> increases more positively</a:t>
            </a:r>
          </a:p>
          <a:p>
            <a:pPr>
              <a:buNone/>
            </a:pPr>
            <a:r>
              <a:rPr lang="en-US" dirty="0" smtClean="0">
                <a:latin typeface="Times New Roman" pitchFamily="18" charset="0"/>
                <a:cs typeface="Times New Roman" pitchFamily="18" charset="0"/>
              </a:rPr>
              <a:t>• The depletion zone increases</a:t>
            </a:r>
          </a:p>
          <a:p>
            <a:pPr>
              <a:buNone/>
            </a:pPr>
            <a:r>
              <a:rPr lang="en-US" dirty="0" smtClean="0">
                <a:latin typeface="Times New Roman" pitchFamily="18" charset="0"/>
                <a:cs typeface="Times New Roman" pitchFamily="18" charset="0"/>
              </a:rPr>
              <a:t>• </a:t>
            </a:r>
            <a:r>
              <a:rPr lang="en-US" dirty="0" smtClean="0"/>
              <a:t>I</a:t>
            </a:r>
            <a:r>
              <a:rPr lang="en-US" baseline="-25000" dirty="0" smtClean="0"/>
              <a:t>D</a:t>
            </a:r>
            <a:r>
              <a:rPr lang="en-US" dirty="0" smtClean="0">
                <a:latin typeface="Times New Roman" pitchFamily="18" charset="0"/>
                <a:cs typeface="Times New Roman" pitchFamily="18" charset="0"/>
              </a:rPr>
              <a:t> decreases (</a:t>
            </a:r>
            <a:r>
              <a:rPr lang="en-US" dirty="0" smtClean="0"/>
              <a:t>I</a:t>
            </a:r>
            <a:r>
              <a:rPr lang="en-US" baseline="-25000" dirty="0" smtClean="0"/>
              <a:t>D</a:t>
            </a:r>
            <a:r>
              <a:rPr lang="en-US" dirty="0" smtClean="0">
                <a:latin typeface="Times New Roman" pitchFamily="18" charset="0"/>
                <a:cs typeface="Times New Roman" pitchFamily="18" charset="0"/>
              </a:rPr>
              <a:t> &lt; I</a:t>
            </a:r>
            <a:r>
              <a:rPr lang="en-US" baseline="-25000" dirty="0" smtClean="0">
                <a:latin typeface="Times New Roman" pitchFamily="18" charset="0"/>
                <a:cs typeface="Times New Roman" pitchFamily="18" charset="0"/>
              </a:rPr>
              <a:t>DSS</a:t>
            </a:r>
            <a:r>
              <a:rPr lang="en-US" dirty="0" smtClean="0">
                <a:latin typeface="Times New Roman" pitchFamily="18" charset="0"/>
                <a:cs typeface="Times New Roman" pitchFamily="18" charset="0"/>
              </a:rPr>
              <a:t>)</a:t>
            </a:r>
          </a:p>
          <a:p>
            <a:pPr>
              <a:buNone/>
            </a:pPr>
            <a:r>
              <a:rPr lang="en-US" dirty="0" smtClean="0">
                <a:latin typeface="Times New Roman" pitchFamily="18" charset="0"/>
                <a:cs typeface="Times New Roman" pitchFamily="18" charset="0"/>
              </a:rPr>
              <a:t>• Eventually </a:t>
            </a:r>
            <a:r>
              <a:rPr lang="en-US" dirty="0" smtClean="0"/>
              <a:t>I</a:t>
            </a:r>
            <a:r>
              <a:rPr lang="en-US" baseline="-25000" dirty="0" smtClean="0"/>
              <a:t>D</a:t>
            </a:r>
            <a:r>
              <a:rPr lang="en-US" dirty="0" smtClean="0">
                <a:latin typeface="Times New Roman" pitchFamily="18" charset="0"/>
                <a:cs typeface="Times New Roman" pitchFamily="18" charset="0"/>
              </a:rPr>
              <a:t> = 0 A</a:t>
            </a:r>
          </a:p>
          <a:p>
            <a:pPr>
              <a:buNone/>
            </a:pPr>
            <a:endParaRPr lang="en-US" dirty="0" smtClean="0">
              <a:latin typeface="Times New Roman" pitchFamily="18" charset="0"/>
              <a:cs typeface="Times New Roman" pitchFamily="18" charset="0"/>
            </a:endParaRPr>
          </a:p>
          <a:p>
            <a:pPr>
              <a:buNone/>
            </a:pPr>
            <a:endParaRPr lang="en-US" dirty="0" smtClean="0">
              <a:latin typeface="Times New Roman" pitchFamily="18" charset="0"/>
              <a:cs typeface="Times New Roman" pitchFamily="18" charset="0"/>
            </a:endParaRPr>
          </a:p>
          <a:p>
            <a:pPr algn="just">
              <a:buNone/>
            </a:pPr>
            <a:r>
              <a:rPr lang="en-US" sz="2400" dirty="0" smtClean="0">
                <a:latin typeface="Times New Roman" pitchFamily="18" charset="0"/>
                <a:cs typeface="Times New Roman" pitchFamily="18" charset="0"/>
              </a:rPr>
              <a:t>   Also note that at high levels of </a:t>
            </a:r>
            <a:r>
              <a:rPr lang="en-US" sz="2400" dirty="0" smtClean="0"/>
              <a:t>V</a:t>
            </a:r>
            <a:r>
              <a:rPr lang="en-US" sz="2400" baseline="-25000" dirty="0" smtClean="0"/>
              <a:t>DS</a:t>
            </a:r>
            <a:r>
              <a:rPr lang="en-US" sz="2400" dirty="0" smtClean="0">
                <a:latin typeface="Times New Roman" pitchFamily="18" charset="0"/>
                <a:cs typeface="Times New Roman" pitchFamily="18" charset="0"/>
              </a:rPr>
              <a:t> the JFET reaches a breakdown situation: </a:t>
            </a:r>
            <a:r>
              <a:rPr lang="en-US" sz="2400" dirty="0" smtClean="0"/>
              <a:t>I</a:t>
            </a:r>
            <a:r>
              <a:rPr lang="en-US" sz="2400" baseline="-25000" dirty="0" smtClean="0"/>
              <a:t>D</a:t>
            </a:r>
            <a:r>
              <a:rPr lang="en-US" sz="2400" dirty="0" smtClean="0">
                <a:latin typeface="Times New Roman" pitchFamily="18" charset="0"/>
                <a:cs typeface="Times New Roman" pitchFamily="18" charset="0"/>
              </a:rPr>
              <a:t> increases uncontrollably if</a:t>
            </a:r>
            <a:r>
              <a:rPr lang="en-US" sz="2400" b="1" dirty="0" smtClean="0">
                <a:latin typeface="Times New Roman" pitchFamily="18" charset="0"/>
                <a:cs typeface="Times New Roman" pitchFamily="18" charset="0"/>
              </a:rPr>
              <a:t> </a:t>
            </a:r>
            <a:r>
              <a:rPr lang="en-US" sz="2400" dirty="0" smtClean="0"/>
              <a:t>V</a:t>
            </a:r>
            <a:r>
              <a:rPr lang="en-US" sz="2400" baseline="-25000" dirty="0" smtClean="0"/>
              <a:t>DS</a:t>
            </a:r>
            <a:r>
              <a:rPr lang="en-US" sz="2400" b="1" dirty="0" smtClean="0">
                <a:latin typeface="Times New Roman" pitchFamily="18" charset="0"/>
                <a:cs typeface="Times New Roman" pitchFamily="18" charset="0"/>
              </a:rPr>
              <a:t> &gt;</a:t>
            </a:r>
            <a:r>
              <a:rPr lang="en-US" sz="2400" dirty="0" smtClean="0"/>
              <a:t> </a:t>
            </a:r>
            <a:r>
              <a:rPr lang="en-US" sz="2400" dirty="0" err="1" smtClean="0"/>
              <a:t>V</a:t>
            </a:r>
            <a:r>
              <a:rPr lang="en-US" sz="2400" baseline="-25000" dirty="0" err="1" smtClean="0"/>
              <a:t>DSmax</a:t>
            </a:r>
            <a:endParaRPr lang="en-US" sz="2400" dirty="0" smtClean="0"/>
          </a:p>
          <a:p>
            <a:pPr algn="just">
              <a:buNone/>
            </a:pPr>
            <a:endParaRPr lang="en-US" sz="2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5257800" y="2362200"/>
            <a:ext cx="3886200" cy="3507760"/>
          </a:xfrm>
          <a:prstGeom prst="rect">
            <a:avLst/>
          </a:prstGeom>
          <a:noFill/>
          <a:ln w="9525">
            <a:noFill/>
            <a:miter lim="800000"/>
            <a:headEnd/>
            <a:tailEnd/>
          </a:ln>
          <a:effectLst/>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pPr algn="ctr"/>
            <a:r>
              <a:rPr lang="en-US" sz="4000" b="1" dirty="0" smtClean="0">
                <a:latin typeface="Times New Roman" pitchFamily="18" charset="0"/>
                <a:cs typeface="Times New Roman" pitchFamily="18" charset="0"/>
              </a:rPr>
              <a:t>JFET Transfer Characteristics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381000" y="1676400"/>
            <a:ext cx="8458200" cy="4648200"/>
          </a:xfrm>
        </p:spPr>
        <p:txBody>
          <a:bodyPr/>
          <a:lstStyle/>
          <a:p>
            <a:pPr algn="just"/>
            <a:r>
              <a:rPr lang="en-US" dirty="0" smtClean="0">
                <a:latin typeface="Times New Roman" pitchFamily="18" charset="0"/>
                <a:cs typeface="Times New Roman" pitchFamily="18" charset="0"/>
              </a:rPr>
              <a:t>The transfer characteristic of input-to-output is not as straightforward in a JFET as it is in a BJT.</a:t>
            </a:r>
          </a:p>
          <a:p>
            <a:pPr algn="just"/>
            <a:r>
              <a:rPr lang="en-US" dirty="0" smtClean="0">
                <a:latin typeface="Times New Roman" pitchFamily="18" charset="0"/>
                <a:cs typeface="Times New Roman" pitchFamily="18" charset="0"/>
              </a:rPr>
              <a:t>In a BJT, β indicates the relationship between I</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(input) and I</a:t>
            </a:r>
            <a:r>
              <a:rPr lang="en-US" baseline="-25000" dirty="0" smtClean="0">
                <a:latin typeface="Times New Roman" pitchFamily="18" charset="0"/>
                <a:cs typeface="Times New Roman" pitchFamily="18" charset="0"/>
              </a:rPr>
              <a:t>C</a:t>
            </a:r>
            <a:r>
              <a:rPr lang="en-US" dirty="0" smtClean="0">
                <a:latin typeface="Times New Roman" pitchFamily="18" charset="0"/>
                <a:cs typeface="Times New Roman" pitchFamily="18" charset="0"/>
              </a:rPr>
              <a:t> (output). </a:t>
            </a:r>
            <a:r>
              <a:rPr lang="en-US" dirty="0" smtClean="0"/>
              <a:t>I</a:t>
            </a:r>
            <a:r>
              <a:rPr lang="en-US" baseline="-25000" dirty="0" smtClean="0"/>
              <a:t>C</a:t>
            </a:r>
            <a:r>
              <a:rPr lang="en-US" dirty="0" smtClean="0"/>
              <a:t> = </a:t>
            </a:r>
            <a:r>
              <a:rPr lang="en-US" dirty="0" err="1" smtClean="0"/>
              <a:t>βI</a:t>
            </a:r>
            <a:r>
              <a:rPr lang="en-US" baseline="-25000" dirty="0" err="1" smtClean="0"/>
              <a:t>B</a:t>
            </a: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In a JFET, the relationship of V</a:t>
            </a:r>
            <a:r>
              <a:rPr lang="en-US" baseline="-25000" dirty="0" smtClean="0">
                <a:latin typeface="Times New Roman" pitchFamily="18" charset="0"/>
                <a:cs typeface="Times New Roman" pitchFamily="18" charset="0"/>
              </a:rPr>
              <a:t>GS</a:t>
            </a:r>
            <a:r>
              <a:rPr lang="en-US" dirty="0" smtClean="0">
                <a:latin typeface="Times New Roman" pitchFamily="18" charset="0"/>
                <a:cs typeface="Times New Roman" pitchFamily="18" charset="0"/>
              </a:rPr>
              <a:t> (input) and </a:t>
            </a:r>
            <a:r>
              <a:rPr lang="en-US" dirty="0" smtClean="0"/>
              <a:t>I</a:t>
            </a:r>
            <a:r>
              <a:rPr lang="en-US" baseline="-25000" dirty="0" smtClean="0"/>
              <a:t>D</a:t>
            </a:r>
            <a:r>
              <a:rPr lang="en-US" dirty="0" smtClean="0">
                <a:latin typeface="Times New Roman" pitchFamily="18" charset="0"/>
                <a:cs typeface="Times New Roman" pitchFamily="18" charset="0"/>
              </a:rPr>
              <a:t> (output) is a little more complicated. This is defined by Shockley’s Equation</a:t>
            </a:r>
            <a:endParaRPr lang="en-US"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srcRect/>
          <a:stretch>
            <a:fillRect/>
          </a:stretch>
        </p:blipFill>
        <p:spPr bwMode="auto">
          <a:xfrm>
            <a:off x="2667000" y="4724400"/>
            <a:ext cx="3657600" cy="1393200"/>
          </a:xfrm>
          <a:prstGeom prst="rect">
            <a:avLst/>
          </a:prstGeom>
          <a:noFill/>
          <a:ln w="9525">
            <a:noFill/>
            <a:miter lim="800000"/>
            <a:headEnd/>
            <a:tailEnd/>
          </a:ln>
          <a:effec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pPr algn="ctr"/>
            <a:r>
              <a:rPr lang="en-US" sz="4000" b="1" dirty="0" smtClean="0">
                <a:latin typeface="Times New Roman" pitchFamily="18" charset="0"/>
                <a:cs typeface="Times New Roman" pitchFamily="18" charset="0"/>
              </a:rPr>
              <a:t>JFET Transfer Curve</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304800" y="1600200"/>
            <a:ext cx="8382000" cy="4724400"/>
          </a:xfrm>
        </p:spPr>
        <p:txBody>
          <a:bodyPr/>
          <a:lstStyle/>
          <a:p>
            <a:r>
              <a:rPr lang="en-US" dirty="0" smtClean="0"/>
              <a:t>This graph shows the value of I</a:t>
            </a:r>
            <a:r>
              <a:rPr lang="en-US" baseline="-25000" dirty="0" smtClean="0"/>
              <a:t>D</a:t>
            </a:r>
            <a:r>
              <a:rPr lang="en-US" dirty="0" smtClean="0"/>
              <a:t> for a given value of </a:t>
            </a:r>
            <a:r>
              <a:rPr lang="en-US" dirty="0" smtClean="0">
                <a:latin typeface="Times New Roman" pitchFamily="18" charset="0"/>
                <a:cs typeface="Times New Roman" pitchFamily="18" charset="0"/>
              </a:rPr>
              <a:t>V</a:t>
            </a:r>
            <a:r>
              <a:rPr lang="en-US" baseline="-25000" dirty="0" smtClean="0">
                <a:latin typeface="Times New Roman" pitchFamily="18" charset="0"/>
                <a:cs typeface="Times New Roman" pitchFamily="18" charset="0"/>
              </a:rPr>
              <a:t>GS</a:t>
            </a:r>
            <a:r>
              <a:rPr lang="en-US" dirty="0" smtClean="0"/>
              <a:t>.</a:t>
            </a:r>
            <a:endParaRPr lang="en-US" dirty="0"/>
          </a:p>
        </p:txBody>
      </p:sp>
      <p:pic>
        <p:nvPicPr>
          <p:cNvPr id="4097" name="Picture 1"/>
          <p:cNvPicPr>
            <a:picLocks noChangeAspect="1" noChangeArrowheads="1"/>
          </p:cNvPicPr>
          <p:nvPr/>
        </p:nvPicPr>
        <p:blipFill>
          <a:blip r:embed="rId2"/>
          <a:srcRect/>
          <a:stretch>
            <a:fillRect/>
          </a:stretch>
        </p:blipFill>
        <p:spPr bwMode="auto">
          <a:xfrm>
            <a:off x="1066800" y="2667000"/>
            <a:ext cx="7315200" cy="3305175"/>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normAutofit/>
          </a:bodyPr>
          <a:lstStyle/>
          <a:p>
            <a:pPr algn="ctr" eaLnBrk="1" fontAlgn="auto" hangingPunct="1">
              <a:spcAft>
                <a:spcPts val="0"/>
              </a:spcAft>
              <a:defRPr/>
            </a:pPr>
            <a:r>
              <a:rPr lang="en-US" sz="4000" b="1" dirty="0" smtClean="0">
                <a:solidFill>
                  <a:schemeClr val="tx1"/>
                </a:solidFill>
                <a:effectLst>
                  <a:outerShdw blurRad="38100" dist="38100" dir="2700000" algn="tl">
                    <a:srgbClr val="000000">
                      <a:alpha val="43137"/>
                    </a:srgbClr>
                  </a:outerShdw>
                </a:effectLst>
                <a:cs typeface="Times New Roman" pitchFamily="18" charset="0"/>
              </a:rPr>
              <a:t>Vision of JECRC </a:t>
            </a:r>
            <a:endParaRPr lang="en-US" sz="4000" b="1" dirty="0">
              <a:solidFill>
                <a:schemeClr val="tx1"/>
              </a:solidFill>
              <a:effectLst>
                <a:outerShdw blurRad="38100" dist="38100" dir="2700000" algn="tl">
                  <a:srgbClr val="000000">
                    <a:alpha val="43137"/>
                  </a:srgbClr>
                </a:outerShdw>
              </a:effectLst>
              <a:cs typeface="Times New Roman" pitchFamily="18" charset="0"/>
            </a:endParaRPr>
          </a:p>
        </p:txBody>
      </p:sp>
      <p:sp>
        <p:nvSpPr>
          <p:cNvPr id="3" name="Content Placeholder 2"/>
          <p:cNvSpPr>
            <a:spLocks noGrp="1"/>
          </p:cNvSpPr>
          <p:nvPr>
            <p:ph idx="1"/>
          </p:nvPr>
        </p:nvSpPr>
        <p:spPr>
          <a:xfrm>
            <a:off x="228600" y="1371600"/>
            <a:ext cx="8686800" cy="5257800"/>
          </a:xfrm>
        </p:spPr>
        <p:txBody>
          <a:bodyPr>
            <a:normAutofit fontScale="47500" lnSpcReduction="20000"/>
          </a:bodyPr>
          <a:lstStyle/>
          <a:p>
            <a:pPr marL="274320" indent="-274320" algn="just" eaLnBrk="1" fontAlgn="auto">
              <a:lnSpc>
                <a:spcPct val="120000"/>
              </a:lnSpc>
              <a:spcAft>
                <a:spcPts val="0"/>
              </a:spcAft>
              <a:buClr>
                <a:srgbClr val="FF0000"/>
              </a:buClr>
              <a:buSzPct val="100000"/>
              <a:buFont typeface="Wingdings" pitchFamily="2" charset="2"/>
              <a:buChar char="Ø"/>
              <a:defRPr/>
            </a:pPr>
            <a:r>
              <a:rPr lang="en-US" sz="4200" dirty="0" smtClean="0">
                <a:cs typeface="Times New Roman" pitchFamily="18" charset="0"/>
              </a:rPr>
              <a:t>To become a renowned center of outcome based learning, and work towards academic, professional, cultural and social enrichment of the lives of individuals and communities.</a:t>
            </a:r>
          </a:p>
          <a:p>
            <a:pPr marL="274320" indent="-274320" algn="just" eaLnBrk="1" fontAlgn="auto" hangingPunct="1">
              <a:lnSpc>
                <a:spcPct val="120000"/>
              </a:lnSpc>
              <a:spcAft>
                <a:spcPts val="0"/>
              </a:spcAft>
              <a:buClr>
                <a:schemeClr val="accent3"/>
              </a:buClr>
              <a:buFont typeface="Wingdings 2"/>
              <a:buNone/>
              <a:defRPr/>
            </a:pPr>
            <a:endParaRPr lang="en-US" sz="3300" dirty="0" smtClean="0">
              <a:cs typeface="Times New Roman" pitchFamily="18" charset="0"/>
            </a:endParaRPr>
          </a:p>
          <a:p>
            <a:pPr marL="274320" indent="-274320" algn="ctr" eaLnBrk="1" fontAlgn="auto" hangingPunct="1">
              <a:lnSpc>
                <a:spcPct val="120000"/>
              </a:lnSpc>
              <a:spcAft>
                <a:spcPts val="0"/>
              </a:spcAft>
              <a:buClr>
                <a:schemeClr val="accent3"/>
              </a:buClr>
              <a:buFont typeface="Wingdings 2"/>
              <a:buNone/>
              <a:defRPr/>
            </a:pPr>
            <a:r>
              <a:rPr lang="en-US" sz="8400" b="1" dirty="0" smtClean="0">
                <a:effectLst>
                  <a:outerShdw blurRad="38100" dist="38100" dir="2700000" algn="tl">
                    <a:srgbClr val="000000">
                      <a:alpha val="43137"/>
                    </a:srgbClr>
                  </a:outerShdw>
                </a:effectLst>
                <a:cs typeface="Times New Roman" pitchFamily="18" charset="0"/>
              </a:rPr>
              <a:t>Mission of  JECRC</a:t>
            </a:r>
            <a:endParaRPr lang="en-US" sz="8400" dirty="0" smtClean="0">
              <a:effectLst>
                <a:outerShdw blurRad="38100" dist="38100" dir="2700000" algn="tl">
                  <a:srgbClr val="000000">
                    <a:alpha val="43137"/>
                  </a:srgbClr>
                </a:outerShdw>
              </a:effectLst>
              <a:cs typeface="Times New Roman" pitchFamily="18" charset="0"/>
            </a:endParaRPr>
          </a:p>
          <a:p>
            <a:pPr marL="274320" indent="-274320" algn="just" eaLnBrk="1" fontAlgn="auto" hangingPunct="1">
              <a:lnSpc>
                <a:spcPct val="120000"/>
              </a:lnSpc>
              <a:spcAft>
                <a:spcPts val="0"/>
              </a:spcAft>
              <a:buClr>
                <a:schemeClr val="accent3"/>
              </a:buClr>
              <a:buFont typeface="Wingdings 2"/>
              <a:buNone/>
              <a:defRPr/>
            </a:pPr>
            <a:endParaRPr lang="en-US" sz="3300" dirty="0" smtClean="0">
              <a:cs typeface="Times New Roman" pitchFamily="18" charset="0"/>
            </a:endParaRPr>
          </a:p>
          <a:p>
            <a:pPr marL="274320" indent="-274320" algn="just" eaLnBrk="1" fontAlgn="auto">
              <a:lnSpc>
                <a:spcPct val="120000"/>
              </a:lnSpc>
              <a:spcAft>
                <a:spcPts val="0"/>
              </a:spcAft>
              <a:buClr>
                <a:srgbClr val="FF0000"/>
              </a:buClr>
              <a:buSzPct val="100000"/>
              <a:buFont typeface="Wingdings" pitchFamily="2" charset="2"/>
              <a:buChar char="Ø"/>
              <a:defRPr/>
            </a:pPr>
            <a:r>
              <a:rPr lang="en-US" sz="4200" dirty="0" smtClean="0">
                <a:cs typeface="Times New Roman" pitchFamily="18" charset="0"/>
              </a:rPr>
              <a:t>Focus on evaluation of learning outcomes and motivate students to inculcate research aptitude by project based learning. </a:t>
            </a:r>
          </a:p>
          <a:p>
            <a:pPr marL="274320" indent="-274320" algn="just" eaLnBrk="1" fontAlgn="auto">
              <a:lnSpc>
                <a:spcPct val="120000"/>
              </a:lnSpc>
              <a:spcAft>
                <a:spcPts val="0"/>
              </a:spcAft>
              <a:buClr>
                <a:srgbClr val="FF0000"/>
              </a:buClr>
              <a:buSzPct val="100000"/>
              <a:buFont typeface="Wingdings" pitchFamily="2" charset="2"/>
              <a:buChar char="Ø"/>
              <a:defRPr/>
            </a:pPr>
            <a:r>
              <a:rPr lang="en-US" sz="4200" dirty="0" smtClean="0">
                <a:cs typeface="Times New Roman" pitchFamily="18" charset="0"/>
              </a:rPr>
              <a:t>Identify, based on informed perception of Indian, regional and global needs, areas of focus and provide platform to gain knowledge and solutions. </a:t>
            </a:r>
          </a:p>
          <a:p>
            <a:pPr marL="274320" indent="-274320" algn="just" eaLnBrk="1" fontAlgn="auto">
              <a:lnSpc>
                <a:spcPct val="120000"/>
              </a:lnSpc>
              <a:spcAft>
                <a:spcPts val="0"/>
              </a:spcAft>
              <a:buClr>
                <a:srgbClr val="FF0000"/>
              </a:buClr>
              <a:buSzPct val="100000"/>
              <a:buFont typeface="Wingdings" pitchFamily="2" charset="2"/>
              <a:buChar char="Ø"/>
              <a:defRPr/>
            </a:pPr>
            <a:r>
              <a:rPr lang="en-US" sz="4200" dirty="0" smtClean="0">
                <a:cs typeface="Times New Roman" pitchFamily="18" charset="0"/>
              </a:rPr>
              <a:t>Offer opportunities for interaction between academia and industry. </a:t>
            </a:r>
          </a:p>
          <a:p>
            <a:pPr marL="274320" indent="-274320" algn="just" eaLnBrk="1" fontAlgn="auto">
              <a:lnSpc>
                <a:spcPct val="120000"/>
              </a:lnSpc>
              <a:spcAft>
                <a:spcPts val="0"/>
              </a:spcAft>
              <a:buClr>
                <a:srgbClr val="FF0000"/>
              </a:buClr>
              <a:buSzPct val="100000"/>
              <a:buFont typeface="Wingdings" pitchFamily="2" charset="2"/>
              <a:buChar char="Ø"/>
              <a:defRPr/>
            </a:pPr>
            <a:r>
              <a:rPr lang="en-US" sz="4200" dirty="0" smtClean="0">
                <a:cs typeface="Times New Roman" pitchFamily="18" charset="0"/>
              </a:rPr>
              <a:t>Develop human potential to its fullest extent so that intellectually capable and imaginatively gifted leaders can emerge in a range of professions.</a:t>
            </a:r>
          </a:p>
          <a:p>
            <a:pPr marL="274320" indent="-274320" eaLnBrk="1" fontAlgn="auto" hangingPunct="1">
              <a:spcAft>
                <a:spcPts val="0"/>
              </a:spcAft>
              <a:buClr>
                <a:schemeClr val="accent3"/>
              </a:buClr>
              <a:buFont typeface="Wingdings 2"/>
              <a:buChar char=""/>
              <a:defRPr/>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b="1" dirty="0" smtClean="0">
                <a:latin typeface="Times New Roman" pitchFamily="18" charset="0"/>
                <a:cs typeface="Times New Roman" pitchFamily="18" charset="0"/>
              </a:rPr>
              <a:t>Types of clippers</a:t>
            </a:r>
            <a:br>
              <a:rPr lang="en-US" sz="4400" b="1" dirty="0" smtClean="0">
                <a:latin typeface="Times New Roman" pitchFamily="18" charset="0"/>
                <a:cs typeface="Times New Roman" pitchFamily="18" charset="0"/>
              </a:rPr>
            </a:b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371600"/>
            <a:ext cx="8534400" cy="4876800"/>
          </a:xfrm>
        </p:spPr>
        <p:txBody>
          <a:bodyPr/>
          <a:lstStyle/>
          <a:p>
            <a:pPr algn="just">
              <a:buNone/>
            </a:pPr>
            <a:r>
              <a:rPr lang="en-US" dirty="0" smtClean="0">
                <a:latin typeface="Times New Roman" pitchFamily="18" charset="0"/>
                <a:cs typeface="Times New Roman" pitchFamily="18" charset="0"/>
              </a:rPr>
              <a:t>The clipper circuits are generally categorized into three types: </a:t>
            </a:r>
          </a:p>
          <a:p>
            <a:pPr algn="just">
              <a:buNone/>
            </a:pP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Series clippers, </a:t>
            </a:r>
          </a:p>
          <a:p>
            <a:pPr algn="just"/>
            <a:r>
              <a:rPr lang="en-US" dirty="0" smtClean="0">
                <a:latin typeface="Times New Roman" pitchFamily="18" charset="0"/>
                <a:cs typeface="Times New Roman" pitchFamily="18" charset="0"/>
              </a:rPr>
              <a:t>Shunt clippers and </a:t>
            </a:r>
          </a:p>
          <a:p>
            <a:pPr algn="just"/>
            <a:r>
              <a:rPr lang="en-US" dirty="0" smtClean="0">
                <a:latin typeface="Times New Roman" pitchFamily="18" charset="0"/>
                <a:cs typeface="Times New Roman" pitchFamily="18" charset="0"/>
              </a:rPr>
              <a:t>Dual (combination) clippers. </a:t>
            </a:r>
          </a:p>
          <a:p>
            <a:pPr algn="just">
              <a:buNone/>
            </a:pPr>
            <a:endParaRPr lang="en-US" dirty="0" smtClean="0">
              <a:latin typeface="Times New Roman" pitchFamily="18" charset="0"/>
              <a:cs typeface="Times New Roman" pitchFamily="18" charset="0"/>
            </a:endParaRPr>
          </a:p>
          <a:p>
            <a:pPr algn="just">
              <a:buNone/>
            </a:pPr>
            <a:r>
              <a:rPr lang="en-US" dirty="0" smtClean="0">
                <a:latin typeface="Times New Roman" pitchFamily="18" charset="0"/>
                <a:cs typeface="Times New Roman" pitchFamily="18" charset="0"/>
              </a:rPr>
              <a:t>   In series clippers, the diode is connected in series with the output load resistance. In shunt clippers, the diode is connected in parallel with the output load resistance.</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hlinkClick r:id="rId2"/>
              </a:rPr>
              <a:t>https://www.youtube.com/watch?v=RWIk3_NT_jg</a:t>
            </a:r>
            <a:endParaRPr lang="en-US" dirty="0" smtClean="0"/>
          </a:p>
          <a:p>
            <a:r>
              <a:rPr lang="en-US" dirty="0" smtClean="0"/>
              <a:t>Working of FET </a:t>
            </a:r>
            <a:r>
              <a:rPr lang="en-US" dirty="0" smtClean="0">
                <a:hlinkClick r:id="rId3"/>
              </a:rPr>
              <a:t>https://www.youtube.com/watch?v=gYPQ_3lq4dI</a:t>
            </a:r>
            <a:endParaRPr lang="en-US" dirty="0" smtClean="0"/>
          </a:p>
          <a:p>
            <a:endParaRPr lang="en-US" dirty="0" smtClean="0"/>
          </a:p>
          <a:p>
            <a:endParaRPr lang="en-US" dirty="0"/>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057400"/>
            <a:ext cx="7851648" cy="1371600"/>
          </a:xfrm>
        </p:spPr>
        <p:txBody>
          <a:bodyPr/>
          <a:lstStyle/>
          <a:p>
            <a:pPr algn="ctr"/>
            <a:r>
              <a:rPr lang="en-US" dirty="0" smtClean="0"/>
              <a:t>MOSFET</a:t>
            </a:r>
            <a:endParaRPr lang="en-US" dirty="0"/>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pPr algn="ctr"/>
            <a:r>
              <a:rPr lang="en-US" dirty="0" smtClean="0"/>
              <a:t>Introduction</a:t>
            </a:r>
            <a:endParaRPr lang="en-US" dirty="0"/>
          </a:p>
        </p:txBody>
      </p:sp>
      <p:sp>
        <p:nvSpPr>
          <p:cNvPr id="3" name="Content Placeholder 2"/>
          <p:cNvSpPr>
            <a:spLocks noGrp="1"/>
          </p:cNvSpPr>
          <p:nvPr>
            <p:ph idx="1"/>
          </p:nvPr>
        </p:nvSpPr>
        <p:spPr/>
        <p:txBody>
          <a:bodyPr/>
          <a:lstStyle/>
          <a:p>
            <a:endParaRPr lang="en-US" dirty="0" smtClean="0"/>
          </a:p>
          <a:p>
            <a:pPr algn="just"/>
            <a:r>
              <a:rPr lang="en-US" dirty="0" smtClean="0">
                <a:latin typeface="Times New Roman" pitchFamily="18" charset="0"/>
                <a:cs typeface="Times New Roman" pitchFamily="18" charset="0"/>
              </a:rPr>
              <a:t>MOSFETs have characteristics similar to JFETs and additional characteristics that make then very useful. </a:t>
            </a:r>
          </a:p>
          <a:p>
            <a:pPr>
              <a:buNone/>
            </a:pPr>
            <a:endParaRPr lang="en-US"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There are two types of MOSFETs: </a:t>
            </a:r>
          </a:p>
          <a:p>
            <a:pPr>
              <a:buNone/>
            </a:pPr>
            <a:r>
              <a:rPr lang="en-US" dirty="0" smtClean="0">
                <a:latin typeface="Times New Roman" pitchFamily="18" charset="0"/>
                <a:cs typeface="Times New Roman" pitchFamily="18" charset="0"/>
              </a:rPr>
              <a:t>•Depletion-Type </a:t>
            </a:r>
          </a:p>
          <a:p>
            <a:pPr>
              <a:buNone/>
            </a:pPr>
            <a:r>
              <a:rPr lang="en-US" dirty="0" smtClean="0">
                <a:latin typeface="Times New Roman" pitchFamily="18" charset="0"/>
                <a:cs typeface="Times New Roman" pitchFamily="18" charset="0"/>
              </a:rPr>
              <a:t>•Enhancement-Type </a:t>
            </a:r>
          </a:p>
          <a:p>
            <a:pPr algn="just"/>
            <a:endParaRPr lang="en-US" dirty="0"/>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04088"/>
            <a:ext cx="8763000" cy="591312"/>
          </a:xfrm>
        </p:spPr>
        <p:txBody>
          <a:bodyPr>
            <a:noAutofit/>
          </a:bodyPr>
          <a:lstStyle/>
          <a:p>
            <a:pPr algn="ctr"/>
            <a:r>
              <a:rPr lang="en-US" sz="4000" dirty="0" smtClean="0">
                <a:latin typeface="Times New Roman" pitchFamily="18" charset="0"/>
                <a:cs typeface="Times New Roman" pitchFamily="18" charset="0"/>
              </a:rPr>
              <a:t/>
            </a:r>
            <a:br>
              <a:rPr lang="en-US" sz="4000"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Depletion-Type MOSFET Construction </a:t>
            </a:r>
            <a:endParaRPr lang="en-US" sz="4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228600" y="1524000"/>
            <a:ext cx="4648200" cy="489763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953000" y="1524000"/>
            <a:ext cx="4191000" cy="4819650"/>
          </a:xfrm>
          <a:prstGeom prst="rect">
            <a:avLst/>
          </a:prstGeom>
          <a:noFill/>
          <a:ln w="9525">
            <a:noFill/>
            <a:miter lim="800000"/>
            <a:headEnd/>
            <a:tailEnd/>
          </a:ln>
          <a:effectLst/>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839200" cy="1313688"/>
          </a:xfrm>
        </p:spPr>
        <p:txBody>
          <a:bodyPr>
            <a:noAutofit/>
          </a:bodyPr>
          <a:lstStyle/>
          <a:p>
            <a:pPr algn="ct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Depletion-Type MOSFET :</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Basic Operation and Characteristics </a:t>
            </a:r>
            <a:endParaRPr lang="en-US" sz="36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rcRect/>
          <a:stretch>
            <a:fillRect/>
          </a:stretch>
        </p:blipFill>
        <p:spPr bwMode="auto">
          <a:xfrm>
            <a:off x="0" y="2819400"/>
            <a:ext cx="5029200" cy="23622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4953001" y="2057401"/>
            <a:ext cx="4191000" cy="4572000"/>
          </a:xfrm>
          <a:prstGeom prst="rect">
            <a:avLst/>
          </a:prstGeom>
          <a:noFill/>
          <a:ln w="9525">
            <a:noFill/>
            <a:miter lim="800000"/>
            <a:headEnd/>
            <a:tailEnd/>
          </a:ln>
          <a:effec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Autofit/>
          </a:bodyPr>
          <a:lstStyle/>
          <a:p>
            <a:pPr algn="ctr"/>
            <a:r>
              <a:rPr lang="en-US" sz="4000" b="1" dirty="0" smtClean="0">
                <a:latin typeface="Times New Roman" pitchFamily="18" charset="0"/>
                <a:cs typeface="Times New Roman" pitchFamily="18" charset="0"/>
              </a:rPr>
              <a:t>Depletion-Type MOSFET :</a:t>
            </a:r>
            <a:br>
              <a:rPr lang="en-US" sz="4000" b="1"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Basic Operation and Characteristics </a:t>
            </a:r>
            <a:endParaRPr lang="en-US" sz="4000" dirty="0"/>
          </a:p>
        </p:txBody>
      </p:sp>
      <p:pic>
        <p:nvPicPr>
          <p:cNvPr id="3074" name="Picture 2"/>
          <p:cNvPicPr>
            <a:picLocks noChangeAspect="1" noChangeArrowheads="1"/>
          </p:cNvPicPr>
          <p:nvPr/>
        </p:nvPicPr>
        <p:blipFill>
          <a:blip r:embed="rId2"/>
          <a:srcRect/>
          <a:stretch>
            <a:fillRect/>
          </a:stretch>
        </p:blipFill>
        <p:spPr bwMode="auto">
          <a:xfrm>
            <a:off x="0" y="1752600"/>
            <a:ext cx="4648200" cy="4638675"/>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4724400" y="1828800"/>
            <a:ext cx="4419600" cy="43790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Autofit/>
          </a:bodyPr>
          <a:lstStyle/>
          <a:p>
            <a:pPr algn="ctr"/>
            <a:r>
              <a:rPr lang="en-US" sz="4000" dirty="0" smtClean="0">
                <a:latin typeface="Times New Roman" pitchFamily="18" charset="0"/>
                <a:cs typeface="Times New Roman" pitchFamily="18" charset="0"/>
              </a:rPr>
              <a:t/>
            </a:r>
            <a:br>
              <a:rPr lang="en-US" sz="4000"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Depletion-Type MOSFET :Basic Operation and Characteristics </a:t>
            </a:r>
            <a:endParaRPr lang="en-US" sz="40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srcRect/>
          <a:stretch>
            <a:fillRect/>
          </a:stretch>
        </p:blipFill>
        <p:spPr bwMode="auto">
          <a:xfrm>
            <a:off x="304800" y="1981200"/>
            <a:ext cx="8382000" cy="4533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Autofit/>
          </a:bodyPr>
          <a:lstStyle/>
          <a:p>
            <a:pPr algn="ctr"/>
            <a:r>
              <a:rPr lang="en-US" sz="4000" dirty="0" smtClean="0">
                <a:latin typeface="Times New Roman" pitchFamily="18" charset="0"/>
                <a:cs typeface="Times New Roman" pitchFamily="18" charset="0"/>
              </a:rPr>
              <a:t/>
            </a:r>
            <a:br>
              <a:rPr lang="en-US" sz="4000"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Basic MOSFET Operation </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447800"/>
            <a:ext cx="8458200" cy="4876800"/>
          </a:xfrm>
        </p:spPr>
        <p:txBody>
          <a:bodyPr/>
          <a:lstStyle/>
          <a:p>
            <a:pPr>
              <a:buNone/>
            </a:pPr>
            <a:r>
              <a:rPr lang="en-US" dirty="0" smtClean="0"/>
              <a:t>A depletion-type MOSFET can operate in two modes: </a:t>
            </a:r>
          </a:p>
          <a:p>
            <a:pPr>
              <a:buNone/>
            </a:pPr>
            <a:r>
              <a:rPr lang="en-US" dirty="0" smtClean="0"/>
              <a:t>•Depletion mode </a:t>
            </a:r>
          </a:p>
          <a:p>
            <a:pPr>
              <a:buNone/>
            </a:pPr>
            <a:r>
              <a:rPr lang="en-US" dirty="0" smtClean="0"/>
              <a:t>•Enhancement mode </a:t>
            </a:r>
          </a:p>
          <a:p>
            <a:endParaRPr lang="en-US" dirty="0"/>
          </a:p>
        </p:txBody>
      </p:sp>
      <p:pic>
        <p:nvPicPr>
          <p:cNvPr id="5122" name="Picture 2"/>
          <p:cNvPicPr>
            <a:picLocks noChangeAspect="1" noChangeArrowheads="1"/>
          </p:cNvPicPr>
          <p:nvPr/>
        </p:nvPicPr>
        <p:blipFill>
          <a:blip r:embed="rId2"/>
          <a:srcRect/>
          <a:stretch>
            <a:fillRect/>
          </a:stretch>
        </p:blipFill>
        <p:spPr bwMode="auto">
          <a:xfrm>
            <a:off x="533400" y="3048000"/>
            <a:ext cx="8153400" cy="3581400"/>
          </a:xfrm>
          <a:prstGeom prst="rect">
            <a:avLst/>
          </a:prstGeom>
          <a:noFill/>
          <a:ln w="9525">
            <a:noFill/>
            <a:miter lim="800000"/>
            <a:headEnd/>
            <a:tailEnd/>
          </a:ln>
          <a:effectLst/>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fr-FR" sz="4700" b="1" dirty="0" smtClean="0">
                <a:latin typeface="Times New Roman" pitchFamily="18" charset="0"/>
                <a:cs typeface="Times New Roman" pitchFamily="18" charset="0"/>
              </a:rPr>
              <a:t>D-Type MOSFET in </a:t>
            </a:r>
            <a:r>
              <a:rPr lang="fr-FR" sz="4700" b="1" dirty="0" err="1" smtClean="0">
                <a:latin typeface="Times New Roman" pitchFamily="18" charset="0"/>
                <a:cs typeface="Times New Roman" pitchFamily="18" charset="0"/>
              </a:rPr>
              <a:t>Depletion</a:t>
            </a:r>
            <a:r>
              <a:rPr lang="fr-FR" sz="4700" b="1" dirty="0" smtClean="0">
                <a:latin typeface="Times New Roman" pitchFamily="18" charset="0"/>
                <a:cs typeface="Times New Roman" pitchFamily="18" charset="0"/>
              </a:rPr>
              <a:t> Mode </a:t>
            </a:r>
            <a:endParaRPr lang="en-US" sz="47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srcRect/>
          <a:stretch>
            <a:fillRect/>
          </a:stretch>
        </p:blipFill>
        <p:spPr bwMode="auto">
          <a:xfrm>
            <a:off x="381000" y="2133600"/>
            <a:ext cx="3352800" cy="3705225"/>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3962400" y="2057400"/>
            <a:ext cx="4895850" cy="4191000"/>
          </a:xfrm>
          <a:prstGeom prst="rect">
            <a:avLst/>
          </a:prstGeom>
          <a:noFill/>
          <a:ln w="9525">
            <a:noFill/>
            <a:miter lim="800000"/>
            <a:headEnd/>
            <a:tailEnd/>
          </a:ln>
          <a:effectLst/>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72312"/>
          </a:xfrm>
        </p:spPr>
        <p:txBody>
          <a:bodyPr>
            <a:noAutofit/>
          </a:bodyPr>
          <a:lstStyle/>
          <a:p>
            <a:pPr algn="ctr"/>
            <a:r>
              <a:rPr lang="en-US" sz="4000" dirty="0" smtClean="0">
                <a:latin typeface="Times New Roman" pitchFamily="18" charset="0"/>
                <a:cs typeface="Times New Roman" pitchFamily="18" charset="0"/>
              </a:rPr>
              <a:t/>
            </a:r>
            <a:br>
              <a:rPr lang="en-US" sz="4000" dirty="0" smtClean="0">
                <a:latin typeface="Times New Roman" pitchFamily="18" charset="0"/>
                <a:cs typeface="Times New Roman" pitchFamily="18" charset="0"/>
              </a:rPr>
            </a:br>
            <a:r>
              <a:rPr lang="fr-FR" sz="4000" b="1" dirty="0" smtClean="0">
                <a:latin typeface="Times New Roman" pitchFamily="18" charset="0"/>
                <a:cs typeface="Times New Roman" pitchFamily="18" charset="0"/>
              </a:rPr>
              <a:t>D-Type MOSFET in </a:t>
            </a:r>
            <a:r>
              <a:rPr lang="fr-FR" sz="4000" b="1" dirty="0" err="1" smtClean="0">
                <a:latin typeface="Times New Roman" pitchFamily="18" charset="0"/>
                <a:cs typeface="Times New Roman" pitchFamily="18" charset="0"/>
              </a:rPr>
              <a:t>Enhancement</a:t>
            </a:r>
            <a:r>
              <a:rPr lang="fr-FR" sz="4000" b="1" dirty="0" smtClean="0">
                <a:latin typeface="Times New Roman" pitchFamily="18" charset="0"/>
                <a:cs typeface="Times New Roman" pitchFamily="18" charset="0"/>
              </a:rPr>
              <a:t> Mode </a:t>
            </a:r>
            <a:endParaRPr lang="en-US" sz="40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srcRect/>
          <a:stretch>
            <a:fillRect/>
          </a:stretch>
        </p:blipFill>
        <p:spPr bwMode="auto">
          <a:xfrm>
            <a:off x="0" y="1676400"/>
            <a:ext cx="4000904" cy="40386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4267200" y="2133600"/>
            <a:ext cx="4648200" cy="3733800"/>
          </a:xfrm>
          <a:prstGeom prst="rect">
            <a:avLst/>
          </a:prstGeom>
          <a:noFill/>
          <a:ln w="9525">
            <a:noFill/>
            <a:miter lim="800000"/>
            <a:headEnd/>
            <a:tailEnd/>
          </a:ln>
          <a:effectLst/>
        </p:spPr>
      </p:pic>
      <p:sp>
        <p:nvSpPr>
          <p:cNvPr id="6" name="Rectangle 5"/>
          <p:cNvSpPr/>
          <p:nvPr/>
        </p:nvSpPr>
        <p:spPr>
          <a:xfrm>
            <a:off x="1295400" y="5791200"/>
            <a:ext cx="5562600" cy="646331"/>
          </a:xfrm>
          <a:prstGeom prst="rect">
            <a:avLst/>
          </a:prstGeom>
        </p:spPr>
        <p:txBody>
          <a:bodyPr wrap="square">
            <a:spAutoFit/>
          </a:bodyPr>
          <a:lstStyle/>
          <a:p>
            <a:endParaRPr lang="en-US" dirty="0"/>
          </a:p>
          <a:p>
            <a:r>
              <a:rPr lang="en-US" b="1" dirty="0"/>
              <a:t>Note that </a:t>
            </a:r>
            <a:r>
              <a:rPr lang="en-US" dirty="0" smtClean="0"/>
              <a:t>V</a:t>
            </a:r>
            <a:r>
              <a:rPr lang="en-US" baseline="-25000" dirty="0" smtClean="0"/>
              <a:t>GS</a:t>
            </a:r>
            <a:r>
              <a:rPr lang="en-US" b="1" dirty="0" smtClean="0"/>
              <a:t> </a:t>
            </a:r>
            <a:r>
              <a:rPr lang="en-US" b="1" dirty="0"/>
              <a:t>is now a positive polarity </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2209800"/>
          </a:xfrm>
        </p:spPr>
        <p:txBody>
          <a:bodyPr>
            <a:noAutofit/>
          </a:bodyPr>
          <a:lstStyle/>
          <a:p>
            <a:pPr algn="ctr"/>
            <a:r>
              <a:rPr lang="en-US" sz="4400" b="1" dirty="0" smtClean="0">
                <a:latin typeface="Times New Roman" pitchFamily="18" charset="0"/>
                <a:cs typeface="Times New Roman" pitchFamily="18" charset="0"/>
              </a:rPr>
              <a:t>The various types of clippers are as follows:</a:t>
            </a:r>
            <a:br>
              <a:rPr lang="en-US" sz="4400" b="1" dirty="0" smtClean="0">
                <a:latin typeface="Times New Roman" pitchFamily="18" charset="0"/>
                <a:cs typeface="Times New Roman" pitchFamily="18" charset="0"/>
              </a:rPr>
            </a:br>
            <a:r>
              <a:rPr lang="en-US" sz="4400" b="1" dirty="0" smtClean="0">
                <a:latin typeface="Times New Roman" pitchFamily="18" charset="0"/>
                <a:cs typeface="Times New Roman" pitchFamily="18" charset="0"/>
              </a:rPr>
              <a:t/>
            </a:r>
            <a:br>
              <a:rPr lang="en-US" sz="4400" b="1" dirty="0" smtClean="0">
                <a:latin typeface="Times New Roman" pitchFamily="18" charset="0"/>
                <a:cs typeface="Times New Roman" pitchFamily="18" charset="0"/>
              </a:rPr>
            </a:b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935480"/>
            <a:ext cx="8382000" cy="4389120"/>
          </a:xfrm>
        </p:spPr>
        <p:txBody>
          <a:bodyPr>
            <a:normAutofit/>
          </a:bodyPr>
          <a:lstStyle/>
          <a:p>
            <a:pPr>
              <a:buNone/>
            </a:pPr>
            <a:r>
              <a:rPr lang="en-US" dirty="0" smtClean="0">
                <a:latin typeface="Times New Roman" pitchFamily="18" charset="0"/>
                <a:cs typeface="Times New Roman" pitchFamily="18" charset="0"/>
              </a:rPr>
              <a:t>1. Series positive clipper</a:t>
            </a:r>
          </a:p>
          <a:p>
            <a:pPr>
              <a:buNone/>
            </a:pPr>
            <a:r>
              <a:rPr lang="en-US" dirty="0" smtClean="0">
                <a:latin typeface="Times New Roman" pitchFamily="18" charset="0"/>
                <a:cs typeface="Times New Roman" pitchFamily="18" charset="0"/>
              </a:rPr>
              <a:t>2. Series positive clipper with bias</a:t>
            </a:r>
          </a:p>
          <a:p>
            <a:pPr>
              <a:buNone/>
            </a:pPr>
            <a:r>
              <a:rPr lang="en-US" dirty="0" smtClean="0">
                <a:latin typeface="Times New Roman" pitchFamily="18" charset="0"/>
                <a:cs typeface="Times New Roman" pitchFamily="18" charset="0"/>
              </a:rPr>
              <a:t>3. Series negative clipper</a:t>
            </a:r>
          </a:p>
          <a:p>
            <a:pPr>
              <a:buNone/>
            </a:pPr>
            <a:r>
              <a:rPr lang="en-US" dirty="0" smtClean="0">
                <a:latin typeface="Times New Roman" pitchFamily="18" charset="0"/>
                <a:cs typeface="Times New Roman" pitchFamily="18" charset="0"/>
              </a:rPr>
              <a:t>4. Series negative clipper with bias</a:t>
            </a:r>
          </a:p>
          <a:p>
            <a:pPr>
              <a:buNone/>
            </a:pPr>
            <a:r>
              <a:rPr lang="en-US" dirty="0" smtClean="0">
                <a:latin typeface="Times New Roman" pitchFamily="18" charset="0"/>
                <a:cs typeface="Times New Roman" pitchFamily="18" charset="0"/>
              </a:rPr>
              <a:t>5. Shunt positive clipper</a:t>
            </a:r>
          </a:p>
          <a:p>
            <a:pPr>
              <a:buNone/>
            </a:pPr>
            <a:r>
              <a:rPr lang="en-US" dirty="0" smtClean="0">
                <a:latin typeface="Times New Roman" pitchFamily="18" charset="0"/>
                <a:cs typeface="Times New Roman" pitchFamily="18" charset="0"/>
              </a:rPr>
              <a:t>6. Shunt positive clipper with bias</a:t>
            </a:r>
          </a:p>
          <a:p>
            <a:pPr>
              <a:buNone/>
            </a:pPr>
            <a:r>
              <a:rPr lang="en-US" dirty="0" smtClean="0">
                <a:latin typeface="Times New Roman" pitchFamily="18" charset="0"/>
                <a:cs typeface="Times New Roman" pitchFamily="18" charset="0"/>
              </a:rPr>
              <a:t>7. Shunt negative clipper</a:t>
            </a:r>
          </a:p>
          <a:p>
            <a:pPr>
              <a:buNone/>
            </a:pPr>
            <a:r>
              <a:rPr lang="en-US" dirty="0" smtClean="0">
                <a:latin typeface="Times New Roman" pitchFamily="18" charset="0"/>
                <a:cs typeface="Times New Roman" pitchFamily="18" charset="0"/>
              </a:rPr>
              <a:t>8. Shunt negative clipper with bias</a:t>
            </a:r>
          </a:p>
          <a:p>
            <a:pPr>
              <a:buNone/>
            </a:pPr>
            <a:r>
              <a:rPr lang="en-US" dirty="0" smtClean="0">
                <a:latin typeface="Times New Roman" pitchFamily="18" charset="0"/>
                <a:cs typeface="Times New Roman" pitchFamily="18" charset="0"/>
              </a:rPr>
              <a:t>9. Dual (combination) clipper</a:t>
            </a:r>
          </a:p>
          <a:p>
            <a:endParaRPr lang="en-US" dirty="0"/>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Autofit/>
          </a:bodyPr>
          <a:lstStyle/>
          <a:p>
            <a:pPr algn="ctr"/>
            <a:r>
              <a:rPr lang="en-US" sz="4400" dirty="0" smtClean="0">
                <a:latin typeface="Times New Roman" pitchFamily="18" charset="0"/>
                <a:cs typeface="Times New Roman" pitchFamily="18" charset="0"/>
              </a:rPr>
              <a:t/>
            </a:r>
            <a:br>
              <a:rPr lang="en-US" sz="4400" dirty="0" smtClean="0">
                <a:latin typeface="Times New Roman" pitchFamily="18" charset="0"/>
                <a:cs typeface="Times New Roman" pitchFamily="18" charset="0"/>
              </a:rPr>
            </a:br>
            <a:r>
              <a:rPr lang="en-US" sz="4400" b="1" dirty="0" smtClean="0">
                <a:latin typeface="Times New Roman" pitchFamily="18" charset="0"/>
                <a:cs typeface="Times New Roman" pitchFamily="18" charset="0"/>
              </a:rPr>
              <a:t>p-Channel D-Type MOSFET </a:t>
            </a:r>
            <a:endParaRPr lang="en-US" sz="4400"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a:srcRect/>
          <a:stretch>
            <a:fillRect/>
          </a:stretch>
        </p:blipFill>
        <p:spPr bwMode="auto">
          <a:xfrm>
            <a:off x="304800" y="2286000"/>
            <a:ext cx="8458200" cy="3590925"/>
          </a:xfrm>
          <a:prstGeom prst="rect">
            <a:avLst/>
          </a:prstGeom>
          <a:noFill/>
          <a:ln w="9525">
            <a:noFill/>
            <a:miter lim="800000"/>
            <a:headEnd/>
            <a:tailEnd/>
          </a:ln>
          <a:effectLst/>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Autofit/>
          </a:bodyPr>
          <a:lstStyle/>
          <a:p>
            <a:pPr algn="ctr"/>
            <a:r>
              <a:rPr lang="en-US" sz="4000" dirty="0" smtClean="0">
                <a:latin typeface="Times New Roman" pitchFamily="18" charset="0"/>
                <a:cs typeface="Times New Roman" pitchFamily="18" charset="0"/>
              </a:rPr>
              <a:t/>
            </a:r>
            <a:br>
              <a:rPr lang="en-US" sz="4000"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D-Type MOSFET Symbols </a:t>
            </a:r>
            <a:endParaRPr lang="en-US" sz="4000" dirty="0">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2"/>
          <a:srcRect/>
          <a:stretch>
            <a:fillRect/>
          </a:stretch>
        </p:blipFill>
        <p:spPr bwMode="auto">
          <a:xfrm>
            <a:off x="2057400" y="1600201"/>
            <a:ext cx="5334000" cy="4191000"/>
          </a:xfrm>
          <a:prstGeom prst="rect">
            <a:avLst/>
          </a:prstGeom>
          <a:noFill/>
          <a:ln w="9525">
            <a:noFill/>
            <a:miter lim="800000"/>
            <a:headEnd/>
            <a:tailEnd/>
          </a:ln>
          <a:effectLst/>
        </p:spPr>
      </p:pic>
      <p:sp>
        <p:nvSpPr>
          <p:cNvPr id="5" name="Rectangle 4"/>
          <p:cNvSpPr/>
          <p:nvPr/>
        </p:nvSpPr>
        <p:spPr>
          <a:xfrm>
            <a:off x="304800" y="5867400"/>
            <a:ext cx="8686800" cy="646331"/>
          </a:xfrm>
          <a:prstGeom prst="rect">
            <a:avLst/>
          </a:prstGeom>
        </p:spPr>
        <p:txBody>
          <a:bodyPr wrap="square">
            <a:spAutoFit/>
          </a:bodyPr>
          <a:lstStyle/>
          <a:p>
            <a:endParaRPr lang="en-US" dirty="0"/>
          </a:p>
          <a:p>
            <a:r>
              <a:rPr lang="en-US" b="1" dirty="0"/>
              <a:t>(a) n-channel depletion-type MOSFETs ,(b) p-channel depletion-type MOSFETs </a:t>
            </a:r>
            <a:endParaRPr lang="en-US"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048512"/>
          </a:xfrm>
        </p:spPr>
        <p:txBody>
          <a:bodyPr>
            <a:noAutofit/>
          </a:bodyPr>
          <a:lstStyle/>
          <a:p>
            <a:pPr algn="ctr"/>
            <a:r>
              <a:rPr lang="en-US" sz="4000" dirty="0" smtClean="0">
                <a:latin typeface="Times New Roman" pitchFamily="18" charset="0"/>
                <a:cs typeface="Times New Roman" pitchFamily="18" charset="0"/>
              </a:rPr>
              <a:t/>
            </a:r>
            <a:br>
              <a:rPr lang="en-US" sz="4000"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Enhancement-Type MOSFET Construction </a:t>
            </a:r>
            <a:endParaRPr lang="en-US" sz="4000"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a:srcRect/>
          <a:stretch>
            <a:fillRect/>
          </a:stretch>
        </p:blipFill>
        <p:spPr bwMode="auto">
          <a:xfrm>
            <a:off x="0" y="1981200"/>
            <a:ext cx="4724400" cy="449580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4800600" y="2057400"/>
            <a:ext cx="4114800" cy="4267200"/>
          </a:xfrm>
          <a:prstGeom prst="rect">
            <a:avLst/>
          </a:prstGeom>
          <a:noFill/>
          <a:ln w="9525">
            <a:noFill/>
            <a:miter lim="800000"/>
            <a:headEnd/>
            <a:tailEnd/>
          </a:ln>
          <a:effec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200" dirty="0" smtClean="0">
                <a:latin typeface="Times New Roman" pitchFamily="18" charset="0"/>
                <a:cs typeface="Times New Roman" pitchFamily="18" charset="0"/>
              </a:rPr>
              <a:t/>
            </a:r>
            <a:br>
              <a:rPr lang="en-US" sz="4200" dirty="0" smtClean="0">
                <a:latin typeface="Times New Roman" pitchFamily="18" charset="0"/>
                <a:cs typeface="Times New Roman" pitchFamily="18" charset="0"/>
              </a:rPr>
            </a:br>
            <a:r>
              <a:rPr lang="en-US" sz="4200" b="1" dirty="0" smtClean="0">
                <a:latin typeface="Times New Roman" pitchFamily="18" charset="0"/>
                <a:cs typeface="Times New Roman" pitchFamily="18" charset="0"/>
              </a:rPr>
              <a:t>Enhancement-Type MOSFET Construction </a:t>
            </a:r>
            <a:endParaRPr lang="en-US" sz="4200" dirty="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a:srcRect/>
          <a:stretch>
            <a:fillRect/>
          </a:stretch>
        </p:blipFill>
        <p:spPr bwMode="auto">
          <a:xfrm>
            <a:off x="152400" y="2057400"/>
            <a:ext cx="4648200" cy="464820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a:srcRect/>
          <a:stretch>
            <a:fillRect/>
          </a:stretch>
        </p:blipFill>
        <p:spPr bwMode="auto">
          <a:xfrm>
            <a:off x="4953000" y="2133600"/>
            <a:ext cx="3962400" cy="4352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04088"/>
            <a:ext cx="8839200" cy="1143000"/>
          </a:xfrm>
        </p:spPr>
        <p:txBody>
          <a:bodyPr>
            <a:noAutofit/>
          </a:bodyPr>
          <a:lstStyle/>
          <a:p>
            <a:pPr algn="ctr"/>
            <a:r>
              <a:rPr lang="en-US" sz="4200" dirty="0" smtClean="0">
                <a:latin typeface="Times New Roman" pitchFamily="18" charset="0"/>
                <a:cs typeface="Times New Roman" pitchFamily="18" charset="0"/>
              </a:rPr>
              <a:t/>
            </a:r>
            <a:br>
              <a:rPr lang="en-US" sz="4200" dirty="0" smtClean="0">
                <a:latin typeface="Times New Roman" pitchFamily="18" charset="0"/>
                <a:cs typeface="Times New Roman" pitchFamily="18" charset="0"/>
              </a:rPr>
            </a:br>
            <a:r>
              <a:rPr lang="en-US" sz="4200" b="1" dirty="0" smtClean="0">
                <a:latin typeface="Times New Roman" pitchFamily="18" charset="0"/>
                <a:cs typeface="Times New Roman" pitchFamily="18" charset="0"/>
              </a:rPr>
              <a:t>Basic Operation of the E-Type MOSFET </a:t>
            </a:r>
            <a:endParaRPr lang="en-US" sz="42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935480"/>
            <a:ext cx="8686800" cy="4389120"/>
          </a:xfrm>
        </p:spPr>
        <p:txBody>
          <a:bodyPr/>
          <a:lstStyle/>
          <a:p>
            <a:pPr>
              <a:buNone/>
            </a:pPr>
            <a:r>
              <a:rPr lang="en-US" b="1" dirty="0" smtClean="0"/>
              <a:t>The enhancement-type MOSFET operates only in the enhancement mode. </a:t>
            </a:r>
            <a:endParaRPr lang="en-US" dirty="0"/>
          </a:p>
        </p:txBody>
      </p:sp>
      <p:pic>
        <p:nvPicPr>
          <p:cNvPr id="12291" name="Picture 3"/>
          <p:cNvPicPr>
            <a:picLocks noChangeAspect="1" noChangeArrowheads="1"/>
          </p:cNvPicPr>
          <p:nvPr/>
        </p:nvPicPr>
        <p:blipFill>
          <a:blip r:embed="rId2"/>
          <a:srcRect/>
          <a:stretch>
            <a:fillRect/>
          </a:stretch>
        </p:blipFill>
        <p:spPr bwMode="auto">
          <a:xfrm>
            <a:off x="228600" y="2895600"/>
            <a:ext cx="3200400" cy="3733800"/>
          </a:xfrm>
          <a:prstGeom prst="rect">
            <a:avLst/>
          </a:prstGeom>
          <a:noFill/>
          <a:ln w="9525">
            <a:noFill/>
            <a:miter lim="800000"/>
            <a:headEnd/>
            <a:tailEnd/>
          </a:ln>
          <a:effectLst/>
        </p:spPr>
      </p:pic>
      <p:pic>
        <p:nvPicPr>
          <p:cNvPr id="12292" name="Picture 4"/>
          <p:cNvPicPr>
            <a:picLocks noChangeAspect="1" noChangeArrowheads="1"/>
          </p:cNvPicPr>
          <p:nvPr/>
        </p:nvPicPr>
        <p:blipFill>
          <a:blip r:embed="rId3"/>
          <a:srcRect/>
          <a:stretch>
            <a:fillRect/>
          </a:stretch>
        </p:blipFill>
        <p:spPr bwMode="auto">
          <a:xfrm>
            <a:off x="3657600" y="2971800"/>
            <a:ext cx="5486400" cy="3486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Autofit/>
          </a:bodyPr>
          <a:lstStyle/>
          <a:p>
            <a:pPr algn="ctr"/>
            <a:r>
              <a:rPr lang="en-US" sz="4200" dirty="0" smtClean="0">
                <a:latin typeface="Times New Roman" pitchFamily="18" charset="0"/>
                <a:cs typeface="Times New Roman" pitchFamily="18" charset="0"/>
              </a:rPr>
              <a:t/>
            </a:r>
            <a:br>
              <a:rPr lang="en-US" sz="4200" dirty="0" smtClean="0">
                <a:latin typeface="Times New Roman" pitchFamily="18" charset="0"/>
                <a:cs typeface="Times New Roman" pitchFamily="18" charset="0"/>
              </a:rPr>
            </a:br>
            <a:r>
              <a:rPr lang="en-US" sz="4200" b="1" dirty="0" smtClean="0">
                <a:latin typeface="Times New Roman" pitchFamily="18" charset="0"/>
                <a:cs typeface="Times New Roman" pitchFamily="18" charset="0"/>
              </a:rPr>
              <a:t>E-Type MOSFET Transfer Curve </a:t>
            </a:r>
            <a:endParaRPr lang="en-US" sz="4200" dirty="0">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2"/>
          <a:srcRect/>
          <a:stretch>
            <a:fillRect/>
          </a:stretch>
        </p:blipFill>
        <p:spPr bwMode="auto">
          <a:xfrm>
            <a:off x="304800" y="1676400"/>
            <a:ext cx="8610600" cy="4972050"/>
          </a:xfrm>
          <a:prstGeom prst="rect">
            <a:avLst/>
          </a:prstGeom>
          <a:noFill/>
          <a:ln w="9525">
            <a:noFill/>
            <a:miter lim="800000"/>
            <a:headEnd/>
            <a:tailEnd/>
          </a:ln>
          <a:effectLst/>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Autofit/>
          </a:bodyPr>
          <a:lstStyle/>
          <a:p>
            <a:pPr algn="ctr"/>
            <a:r>
              <a:rPr lang="en-US" sz="4200" dirty="0" smtClean="0">
                <a:latin typeface="Times New Roman" pitchFamily="18" charset="0"/>
                <a:cs typeface="Times New Roman" pitchFamily="18" charset="0"/>
              </a:rPr>
              <a:t/>
            </a:r>
            <a:br>
              <a:rPr lang="en-US" sz="4200" dirty="0" smtClean="0">
                <a:latin typeface="Times New Roman" pitchFamily="18" charset="0"/>
                <a:cs typeface="Times New Roman" pitchFamily="18" charset="0"/>
              </a:rPr>
            </a:br>
            <a:r>
              <a:rPr lang="en-US" sz="4200" b="1" dirty="0" smtClean="0">
                <a:latin typeface="Times New Roman" pitchFamily="18" charset="0"/>
                <a:cs typeface="Times New Roman" pitchFamily="18" charset="0"/>
              </a:rPr>
              <a:t>E-Type MOSFET Transfer Curve </a:t>
            </a:r>
            <a:endParaRPr lang="en-US" sz="4200" dirty="0">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2"/>
          <a:srcRect/>
          <a:stretch>
            <a:fillRect/>
          </a:stretch>
        </p:blipFill>
        <p:spPr bwMode="auto">
          <a:xfrm>
            <a:off x="381000" y="1676400"/>
            <a:ext cx="8534400" cy="4895850"/>
          </a:xfrm>
          <a:prstGeom prst="rect">
            <a:avLst/>
          </a:prstGeom>
          <a:noFill/>
          <a:ln w="9525">
            <a:noFill/>
            <a:miter lim="800000"/>
            <a:headEnd/>
            <a:tailEnd/>
          </a:ln>
          <a:effectLst/>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Autofit/>
          </a:bodyPr>
          <a:lstStyle/>
          <a:p>
            <a:pPr algn="ctr"/>
            <a:r>
              <a:rPr lang="en-US" sz="4200" dirty="0" smtClean="0">
                <a:latin typeface="Times New Roman" pitchFamily="18" charset="0"/>
                <a:cs typeface="Times New Roman" pitchFamily="18" charset="0"/>
              </a:rPr>
              <a:t/>
            </a:r>
            <a:br>
              <a:rPr lang="en-US" sz="4200" dirty="0" smtClean="0">
                <a:latin typeface="Times New Roman" pitchFamily="18" charset="0"/>
                <a:cs typeface="Times New Roman" pitchFamily="18" charset="0"/>
              </a:rPr>
            </a:br>
            <a:r>
              <a:rPr lang="en-US" sz="4200" b="1" dirty="0" smtClean="0">
                <a:latin typeface="Times New Roman" pitchFamily="18" charset="0"/>
                <a:cs typeface="Times New Roman" pitchFamily="18" charset="0"/>
              </a:rPr>
              <a:t>p-Channel E-Type MOSFETs </a:t>
            </a:r>
            <a:endParaRPr lang="en-US" sz="4200" dirty="0">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2"/>
          <a:srcRect/>
          <a:stretch>
            <a:fillRect/>
          </a:stretch>
        </p:blipFill>
        <p:spPr bwMode="auto">
          <a:xfrm>
            <a:off x="381000" y="1752600"/>
            <a:ext cx="8534400" cy="4724400"/>
          </a:xfrm>
          <a:prstGeom prst="rect">
            <a:avLst/>
          </a:prstGeom>
          <a:noFill/>
          <a:ln w="9525">
            <a:noFill/>
            <a:miter lim="800000"/>
            <a:headEnd/>
            <a:tailEnd/>
          </a:ln>
          <a:effectLst/>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pPr algn="ct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b="1" dirty="0" smtClean="0">
                <a:latin typeface="Times New Roman" pitchFamily="18" charset="0"/>
                <a:cs typeface="Times New Roman" pitchFamily="18" charset="0"/>
              </a:rPr>
              <a:t>MOSFET Symbols </a:t>
            </a:r>
            <a:endParaRPr lang="en-US" dirty="0">
              <a:latin typeface="Times New Roman" pitchFamily="18" charset="0"/>
              <a:cs typeface="Times New Roman" pitchFamily="18" charset="0"/>
            </a:endParaRPr>
          </a:p>
        </p:txBody>
      </p:sp>
      <p:pic>
        <p:nvPicPr>
          <p:cNvPr id="16386" name="Picture 2"/>
          <p:cNvPicPr>
            <a:picLocks noChangeAspect="1" noChangeArrowheads="1"/>
          </p:cNvPicPr>
          <p:nvPr/>
        </p:nvPicPr>
        <p:blipFill>
          <a:blip r:embed="rId2"/>
          <a:srcRect/>
          <a:stretch>
            <a:fillRect/>
          </a:stretch>
        </p:blipFill>
        <p:spPr bwMode="auto">
          <a:xfrm>
            <a:off x="762000" y="1600200"/>
            <a:ext cx="7924800" cy="4905375"/>
          </a:xfrm>
          <a:prstGeom prst="rect">
            <a:avLst/>
          </a:prstGeom>
          <a:noFill/>
          <a:ln w="9525">
            <a:noFill/>
            <a:miter lim="800000"/>
            <a:headEnd/>
            <a:tailEnd/>
          </a:ln>
          <a:effec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hlinkClick r:id="rId2"/>
              </a:rPr>
              <a:t>https://www.youtube.com/watch?v=stM8dgcY1CA</a:t>
            </a:r>
            <a:endParaRPr lang="en-US" dirty="0" smtClean="0"/>
          </a:p>
          <a:p>
            <a:r>
              <a:rPr lang="en-US" dirty="0" smtClean="0">
                <a:hlinkClick r:id="rId3"/>
              </a:rPr>
              <a:t>https://www.youtube.com/watch?v=AoXhq5nAGVs</a:t>
            </a:r>
            <a:endParaRPr lang="en-US" dirty="0" smtClean="0"/>
          </a:p>
          <a:p>
            <a:r>
              <a:rPr lang="en-US" dirty="0" smtClean="0">
                <a:hlinkClick r:id="rId4"/>
              </a:rPr>
              <a:t>https://www.youtube.com/watch?v=hleOUSrTCmY</a:t>
            </a:r>
            <a:endParaRPr lang="en-US" dirty="0" smtClean="0"/>
          </a:p>
          <a:p>
            <a:pPr>
              <a:buNone/>
            </a:pPr>
            <a:endParaRPr lang="en-US" dirty="0" smtClean="0"/>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62000"/>
          </a:xfrm>
        </p:spPr>
        <p:txBody>
          <a:bodyPr>
            <a:normAutofit fontScale="90000"/>
          </a:bodyPr>
          <a:lstStyle/>
          <a:p>
            <a:pPr algn="ctr"/>
            <a:r>
              <a:rPr lang="en-US" sz="4800" b="1" dirty="0" smtClean="0">
                <a:latin typeface="Times New Roman" pitchFamily="18" charset="0"/>
                <a:cs typeface="Times New Roman" pitchFamily="18" charset="0"/>
              </a:rPr>
              <a:t>Diode as a SWITCH</a:t>
            </a:r>
            <a:endParaRPr lang="en-US" sz="4800" b="1" dirty="0">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a:srcRect/>
          <a:stretch>
            <a:fillRect/>
          </a:stretch>
        </p:blipFill>
        <p:spPr bwMode="auto">
          <a:xfrm>
            <a:off x="945880" y="3124200"/>
            <a:ext cx="7207520" cy="3352800"/>
          </a:xfrm>
          <a:prstGeom prst="rect">
            <a:avLst/>
          </a:prstGeom>
          <a:noFill/>
          <a:ln w="9525">
            <a:noFill/>
            <a:miter lim="800000"/>
            <a:headEnd/>
            <a:tailEnd/>
          </a:ln>
          <a:effectLst/>
        </p:spPr>
      </p:pic>
      <p:sp>
        <p:nvSpPr>
          <p:cNvPr id="5" name="Rectangle 4"/>
          <p:cNvSpPr/>
          <p:nvPr/>
        </p:nvSpPr>
        <p:spPr>
          <a:xfrm>
            <a:off x="381000" y="1600200"/>
            <a:ext cx="8458200" cy="1384995"/>
          </a:xfrm>
          <a:prstGeom prst="rect">
            <a:avLst/>
          </a:prstGeom>
        </p:spPr>
        <p:txBody>
          <a:bodyPr wrap="square">
            <a:spAutoFit/>
          </a:bodyPr>
          <a:lstStyle/>
          <a:p>
            <a:r>
              <a:rPr lang="en-US" sz="2400" dirty="0" smtClean="0">
                <a:latin typeface="Times New Roman" pitchFamily="18" charset="0"/>
                <a:cs typeface="Times New Roman" pitchFamily="18" charset="0"/>
              </a:rPr>
              <a:t>The vertical line in the diode symbol represents the cathode (n-side) and the opposite end represents the anode (p-side).</a:t>
            </a:r>
          </a:p>
          <a:p>
            <a:r>
              <a:rPr lang="en-US" dirty="0" smtClean="0"/>
              <a:t/>
            </a:r>
            <a:br>
              <a:rPr lang="en-US" dirty="0" smtClean="0"/>
            </a:br>
            <a:endParaRPr lang="en-US" dirty="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143000"/>
          </a:xfrm>
        </p:spPr>
        <p:txBody>
          <a:bodyPr/>
          <a:lstStyle/>
          <a:p>
            <a:pPr algn="ctr"/>
            <a:r>
              <a:rPr lang="en-US" dirty="0" smtClean="0">
                <a:latin typeface="Times New Roman" pitchFamily="18" charset="0"/>
                <a:cs typeface="Times New Roman" pitchFamily="18" charset="0"/>
              </a:rPr>
              <a:t>FET Biasing</a:t>
            </a:r>
            <a:endParaRPr lang="en-US" dirty="0">
              <a:latin typeface="Times New Roman" pitchFamily="18" charset="0"/>
              <a:cs typeface="Times New Roman" pitchFamily="18"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fontScale="90000"/>
          </a:bodyPr>
          <a:lstStyle/>
          <a:p>
            <a:pPr algn="ctr"/>
            <a:r>
              <a:rPr lang="en-US" sz="4000" b="1" dirty="0" smtClean="0">
                <a:latin typeface="Times New Roman" pitchFamily="18" charset="0"/>
                <a:cs typeface="Times New Roman" pitchFamily="18" charset="0"/>
              </a:rPr>
              <a:t>Introduction</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95400"/>
            <a:ext cx="8686800" cy="5029200"/>
          </a:xfrm>
        </p:spPr>
        <p:txBody>
          <a:bodyPr>
            <a:noAutofit/>
          </a:bodyPr>
          <a:lstStyle/>
          <a:p>
            <a:pPr algn="just"/>
            <a:r>
              <a:rPr lang="en-US" sz="2800" dirty="0" smtClean="0">
                <a:latin typeface="Times New Roman" pitchFamily="18" charset="0"/>
                <a:cs typeface="Times New Roman" pitchFamily="18" charset="0"/>
              </a:rPr>
              <a:t>For FET, the relationship between the input and output quantities is </a:t>
            </a:r>
            <a:r>
              <a:rPr lang="en-US" sz="2800" b="1" dirty="0" smtClean="0">
                <a:latin typeface="Times New Roman" pitchFamily="18" charset="0"/>
                <a:cs typeface="Times New Roman" pitchFamily="18" charset="0"/>
              </a:rPr>
              <a:t>non-linear</a:t>
            </a:r>
            <a:r>
              <a:rPr lang="en-US" sz="2800" dirty="0" smtClean="0">
                <a:latin typeface="Times New Roman" pitchFamily="18" charset="0"/>
                <a:cs typeface="Times New Roman" pitchFamily="18" charset="0"/>
              </a:rPr>
              <a:t> due to the squared term in </a:t>
            </a:r>
            <a:r>
              <a:rPr lang="en-US" sz="2800" b="1" dirty="0" smtClean="0">
                <a:latin typeface="Times New Roman" pitchFamily="18" charset="0"/>
                <a:cs typeface="Times New Roman" pitchFamily="18" charset="0"/>
              </a:rPr>
              <a:t>Shockley’s</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equation</a:t>
            </a:r>
            <a:r>
              <a:rPr lang="en-US" sz="2800" dirty="0" smtClean="0">
                <a:latin typeface="Times New Roman" pitchFamily="18" charset="0"/>
                <a:cs typeface="Times New Roman" pitchFamily="18" charset="0"/>
              </a:rPr>
              <a:t>. </a:t>
            </a:r>
          </a:p>
          <a:p>
            <a:pPr algn="just"/>
            <a:r>
              <a:rPr lang="en-US" sz="2800" dirty="0" smtClean="0">
                <a:latin typeface="Times New Roman" pitchFamily="18" charset="0"/>
                <a:cs typeface="Times New Roman" pitchFamily="18" charset="0"/>
              </a:rPr>
              <a:t>This results in </a:t>
            </a:r>
            <a:r>
              <a:rPr lang="en-US" sz="2800" b="1" dirty="0" smtClean="0">
                <a:latin typeface="Times New Roman" pitchFamily="18" charset="0"/>
                <a:cs typeface="Times New Roman" pitchFamily="18" charset="0"/>
              </a:rPr>
              <a:t>curves</a:t>
            </a:r>
            <a:r>
              <a:rPr lang="en-US" sz="2800" dirty="0" smtClean="0">
                <a:latin typeface="Times New Roman" pitchFamily="18" charset="0"/>
                <a:cs typeface="Times New Roman" pitchFamily="18" charset="0"/>
              </a:rPr>
              <a:t> as obtained for the transfer characteristics of a JFET.</a:t>
            </a:r>
          </a:p>
          <a:p>
            <a:pPr algn="just"/>
            <a:r>
              <a:rPr lang="en-US" sz="2800" dirty="0" smtClean="0">
                <a:latin typeface="Times New Roman" pitchFamily="18" charset="0"/>
                <a:cs typeface="Times New Roman" pitchFamily="18" charset="0"/>
              </a:rPr>
              <a:t>The </a:t>
            </a:r>
            <a:r>
              <a:rPr lang="en-US" sz="2800" b="1" dirty="0" smtClean="0">
                <a:latin typeface="Times New Roman" pitchFamily="18" charset="0"/>
                <a:cs typeface="Times New Roman" pitchFamily="18" charset="0"/>
              </a:rPr>
              <a:t>non linear relationship </a:t>
            </a:r>
            <a:r>
              <a:rPr lang="en-US" sz="2800" dirty="0" smtClean="0">
                <a:latin typeface="Times New Roman" pitchFamily="18" charset="0"/>
                <a:cs typeface="Times New Roman" pitchFamily="18" charset="0"/>
              </a:rPr>
              <a:t>between I</a:t>
            </a:r>
            <a:r>
              <a:rPr lang="en-US" sz="2800" baseline="-25000" dirty="0" smtClean="0">
                <a:latin typeface="Times New Roman" pitchFamily="18" charset="0"/>
                <a:cs typeface="Times New Roman" pitchFamily="18" charset="0"/>
              </a:rPr>
              <a:t>D</a:t>
            </a:r>
            <a:r>
              <a:rPr lang="en-US" sz="2800" dirty="0" smtClean="0">
                <a:latin typeface="Times New Roman" pitchFamily="18" charset="0"/>
                <a:cs typeface="Times New Roman" pitchFamily="18" charset="0"/>
              </a:rPr>
              <a:t> and V</a:t>
            </a:r>
            <a:r>
              <a:rPr lang="en-US" sz="2800" baseline="-25000" dirty="0" smtClean="0">
                <a:latin typeface="Times New Roman" pitchFamily="18" charset="0"/>
                <a:cs typeface="Times New Roman" pitchFamily="18" charset="0"/>
              </a:rPr>
              <a:t>GS</a:t>
            </a:r>
            <a:r>
              <a:rPr lang="en-US" sz="2800" dirty="0" smtClean="0">
                <a:latin typeface="Times New Roman" pitchFamily="18" charset="0"/>
                <a:cs typeface="Times New Roman" pitchFamily="18" charset="0"/>
              </a:rPr>
              <a:t> can </a:t>
            </a:r>
            <a:r>
              <a:rPr lang="en-US" sz="2800" b="1" dirty="0" smtClean="0">
                <a:latin typeface="Times New Roman" pitchFamily="18" charset="0"/>
                <a:cs typeface="Times New Roman" pitchFamily="18" charset="0"/>
              </a:rPr>
              <a:t>complicate</a:t>
            </a:r>
            <a:r>
              <a:rPr lang="en-US" sz="2800" dirty="0" smtClean="0">
                <a:latin typeface="Times New Roman" pitchFamily="18" charset="0"/>
                <a:cs typeface="Times New Roman" pitchFamily="18" charset="0"/>
              </a:rPr>
              <a:t> the mathematical approach to the dc analysis of FET configurations.</a:t>
            </a:r>
          </a:p>
          <a:p>
            <a:pPr algn="just"/>
            <a:r>
              <a:rPr lang="en-US" sz="2800" dirty="0" smtClean="0">
                <a:latin typeface="Times New Roman" pitchFamily="18" charset="0"/>
                <a:cs typeface="Times New Roman" pitchFamily="18" charset="0"/>
              </a:rPr>
              <a:t>A </a:t>
            </a:r>
            <a:r>
              <a:rPr lang="en-US" sz="2800" b="1" dirty="0" smtClean="0">
                <a:latin typeface="Times New Roman" pitchFamily="18" charset="0"/>
                <a:cs typeface="Times New Roman" pitchFamily="18" charset="0"/>
              </a:rPr>
              <a:t>graphical approach </a:t>
            </a:r>
            <a:r>
              <a:rPr lang="en-US" sz="2800" dirty="0" smtClean="0">
                <a:latin typeface="Times New Roman" pitchFamily="18" charset="0"/>
                <a:cs typeface="Times New Roman" pitchFamily="18" charset="0"/>
              </a:rPr>
              <a:t>may limit solutions to tenths-place accuracy, but it is a quicker method for most FET amplifiers.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4000" cy="5257800"/>
          </a:xfrm>
          <a:prstGeom prst="rect">
            <a:avLst/>
          </a:prstGeom>
          <a:noFill/>
          <a:ln w="9525">
            <a:noFill/>
            <a:miter lim="800000"/>
            <a:headEnd/>
            <a:tailEnd/>
          </a:ln>
          <a:effectLst/>
        </p:spPr>
      </p:pic>
      <p:sp>
        <p:nvSpPr>
          <p:cNvPr id="5" name="Rectangle 4"/>
          <p:cNvSpPr/>
          <p:nvPr/>
        </p:nvSpPr>
        <p:spPr>
          <a:xfrm>
            <a:off x="304800" y="5334000"/>
            <a:ext cx="8534400" cy="1107996"/>
          </a:xfrm>
          <a:prstGeom prst="rect">
            <a:avLst/>
          </a:prstGeom>
        </p:spPr>
        <p:txBody>
          <a:bodyPr wrap="square">
            <a:spAutoFit/>
          </a:bodyPr>
          <a:lstStyle/>
          <a:p>
            <a:pPr algn="just"/>
            <a:r>
              <a:rPr lang="en-US" sz="2200" dirty="0" smtClean="0">
                <a:latin typeface="Times New Roman" pitchFamily="18" charset="0"/>
                <a:cs typeface="Times New Roman" pitchFamily="18" charset="0"/>
              </a:rPr>
              <a:t>It is particularly important to realize that all of the equations above are for the device only!. They do not change with each network configuration so long as the device is in active region.</a:t>
            </a:r>
            <a:endParaRPr lang="en-US" sz="2200" dirty="0">
              <a:latin typeface="Times New Roman" pitchFamily="18" charset="0"/>
              <a:cs typeface="Times New Roman" pitchFamily="18" charset="0"/>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52400" y="1066800"/>
            <a:ext cx="8762999"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fontScale="90000"/>
          </a:bodyPr>
          <a:lstStyle/>
          <a:p>
            <a:pPr algn="ctr"/>
            <a:r>
              <a:rPr lang="en-US" sz="4400" b="1" dirty="0" smtClean="0">
                <a:latin typeface="Times New Roman" pitchFamily="18" charset="0"/>
                <a:cs typeface="Times New Roman" pitchFamily="18" charset="0"/>
              </a:rPr>
              <a:t>Fixed Bias Configuration</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95400"/>
            <a:ext cx="5486400" cy="5181600"/>
          </a:xfrm>
        </p:spPr>
        <p:txBody>
          <a:bodyPr>
            <a:normAutofit lnSpcReduction="10000"/>
          </a:bodyPr>
          <a:lstStyle/>
          <a:p>
            <a:pPr algn="just"/>
            <a:r>
              <a:rPr lang="en-US" dirty="0" smtClean="0">
                <a:latin typeface="Times New Roman" pitchFamily="18" charset="0"/>
                <a:cs typeface="Times New Roman" pitchFamily="18" charset="0"/>
              </a:rPr>
              <a:t>The simplest of biasing arrangements for the n-channel JFET.</a:t>
            </a:r>
          </a:p>
          <a:p>
            <a:pPr algn="just"/>
            <a:r>
              <a:rPr lang="en-US" dirty="0" smtClean="0">
                <a:latin typeface="Times New Roman" pitchFamily="18" charset="0"/>
                <a:cs typeface="Times New Roman" pitchFamily="18" charset="0"/>
              </a:rPr>
              <a:t>It is one of the few configurations that can be solved just as directly using either a mathematical or a graphical approach.</a:t>
            </a:r>
          </a:p>
          <a:p>
            <a:pPr algn="just"/>
            <a:r>
              <a:rPr lang="en-US" dirty="0" smtClean="0">
                <a:latin typeface="Times New Roman" pitchFamily="18" charset="0"/>
                <a:cs typeface="Times New Roman" pitchFamily="18" charset="0"/>
              </a:rPr>
              <a:t>It includes the ac levels V</a:t>
            </a:r>
            <a:r>
              <a:rPr lang="en-US" baseline="-25000" dirty="0" smtClean="0">
                <a:latin typeface="Times New Roman" pitchFamily="18" charset="0"/>
                <a:cs typeface="Times New Roman" pitchFamily="18" charset="0"/>
              </a:rPr>
              <a:t>i  </a:t>
            </a:r>
            <a:r>
              <a:rPr lang="en-US" dirty="0" smtClean="0">
                <a:latin typeface="Times New Roman" pitchFamily="18" charset="0"/>
                <a:cs typeface="Times New Roman" pitchFamily="18" charset="0"/>
              </a:rPr>
              <a:t> and V</a:t>
            </a:r>
            <a:r>
              <a:rPr lang="en-US" baseline="-25000" dirty="0" smtClean="0">
                <a:latin typeface="Times New Roman" pitchFamily="18" charset="0"/>
                <a:cs typeface="Times New Roman" pitchFamily="18" charset="0"/>
              </a:rPr>
              <a:t>o </a:t>
            </a:r>
            <a:r>
              <a:rPr lang="en-US" dirty="0" smtClean="0">
                <a:latin typeface="Times New Roman" pitchFamily="18" charset="0"/>
                <a:cs typeface="Times New Roman" pitchFamily="18" charset="0"/>
              </a:rPr>
              <a:t>and the coupling capacitors (C</a:t>
            </a:r>
            <a:r>
              <a:rPr lang="en-US" baseline="-25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 and C</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a:t>
            </a:r>
          </a:p>
          <a:p>
            <a:pPr algn="just"/>
            <a:r>
              <a:rPr lang="en-US" dirty="0" smtClean="0">
                <a:latin typeface="Times New Roman" pitchFamily="18" charset="0"/>
                <a:cs typeface="Times New Roman" pitchFamily="18" charset="0"/>
              </a:rPr>
              <a:t>Coupling capacitors are “open circuits” for the dc analysis and low impedance (short circuits) for the ac analysis.</a:t>
            </a:r>
          </a:p>
          <a:p>
            <a:pPr algn="just">
              <a:buNone/>
            </a:pPr>
            <a:endParaRPr lang="en-US" dirty="0" smtClean="0">
              <a:latin typeface="Times New Roman" pitchFamily="18" charset="0"/>
              <a:cs typeface="Times New Roman" pitchFamily="18" charset="0"/>
            </a:endParaRPr>
          </a:p>
          <a:p>
            <a:pPr algn="just">
              <a:buNone/>
            </a:pPr>
            <a:endParaRPr lang="en-US" dirty="0" smtClean="0">
              <a:latin typeface="Times New Roman" pitchFamily="18" charset="0"/>
              <a:cs typeface="Times New Roman" pitchFamily="18" charset="0"/>
            </a:endParaRPr>
          </a:p>
          <a:p>
            <a:endParaRPr lang="en-US" dirty="0"/>
          </a:p>
        </p:txBody>
      </p:sp>
      <p:pic>
        <p:nvPicPr>
          <p:cNvPr id="3076" name="Picture 4"/>
          <p:cNvPicPr>
            <a:picLocks noChangeAspect="1" noChangeArrowheads="1"/>
          </p:cNvPicPr>
          <p:nvPr/>
        </p:nvPicPr>
        <p:blipFill>
          <a:blip r:embed="rId2"/>
          <a:srcRect/>
          <a:stretch>
            <a:fillRect/>
          </a:stretch>
        </p:blipFill>
        <p:spPr bwMode="auto">
          <a:xfrm>
            <a:off x="5867400" y="1981200"/>
            <a:ext cx="3048000" cy="3657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715000"/>
          </a:xfrm>
        </p:spPr>
        <p:txBody>
          <a:bodyPr/>
          <a:lstStyle/>
          <a:p>
            <a:r>
              <a:rPr lang="en-US" dirty="0" smtClean="0"/>
              <a:t>For the dc analysis</a:t>
            </a:r>
            <a:endParaRPr lang="en-US" dirty="0"/>
          </a:p>
        </p:txBody>
      </p:sp>
      <p:pic>
        <p:nvPicPr>
          <p:cNvPr id="4" name="Picture 3"/>
          <p:cNvPicPr>
            <a:picLocks noChangeAspect="1" noChangeArrowheads="1"/>
          </p:cNvPicPr>
          <p:nvPr/>
        </p:nvPicPr>
        <p:blipFill>
          <a:blip r:embed="rId2"/>
          <a:srcRect/>
          <a:stretch>
            <a:fillRect/>
          </a:stretch>
        </p:blipFill>
        <p:spPr bwMode="auto">
          <a:xfrm>
            <a:off x="5105400" y="3048000"/>
            <a:ext cx="3820258" cy="3581400"/>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a:srcRect/>
          <a:stretch>
            <a:fillRect/>
          </a:stretch>
        </p:blipFill>
        <p:spPr bwMode="auto">
          <a:xfrm>
            <a:off x="3962400" y="533400"/>
            <a:ext cx="3757448" cy="990600"/>
          </a:xfrm>
          <a:prstGeom prst="rect">
            <a:avLst/>
          </a:prstGeom>
          <a:noFill/>
          <a:ln w="9525">
            <a:noFill/>
            <a:miter lim="800000"/>
            <a:headEnd/>
            <a:tailEnd/>
          </a:ln>
          <a:effectLst/>
        </p:spPr>
      </p:pic>
      <p:sp>
        <p:nvSpPr>
          <p:cNvPr id="6" name="Rectangle 5"/>
          <p:cNvSpPr/>
          <p:nvPr/>
        </p:nvSpPr>
        <p:spPr>
          <a:xfrm>
            <a:off x="304800" y="1752601"/>
            <a:ext cx="8534400" cy="830997"/>
          </a:xfrm>
          <a:prstGeom prst="rect">
            <a:avLst/>
          </a:prstGeom>
        </p:spPr>
        <p:txBody>
          <a:bodyPr wrap="square">
            <a:spAutoFit/>
          </a:bodyPr>
          <a:lstStyle/>
          <a:p>
            <a:pPr algn="just"/>
            <a:r>
              <a:rPr lang="en-US" sz="2400" dirty="0" smtClean="0">
                <a:latin typeface="Times New Roman" pitchFamily="18" charset="0"/>
                <a:cs typeface="Times New Roman" pitchFamily="18" charset="0"/>
              </a:rPr>
              <a:t>The zero-volt drop across R</a:t>
            </a:r>
            <a:r>
              <a:rPr lang="en-US" sz="2400" baseline="-25000" dirty="0" smtClean="0">
                <a:latin typeface="Times New Roman" pitchFamily="18" charset="0"/>
                <a:cs typeface="Times New Roman" pitchFamily="18" charset="0"/>
              </a:rPr>
              <a:t>G</a:t>
            </a:r>
            <a:r>
              <a:rPr lang="en-US" sz="2400" dirty="0" smtClean="0">
                <a:latin typeface="Times New Roman" pitchFamily="18" charset="0"/>
                <a:cs typeface="Times New Roman" pitchFamily="18" charset="0"/>
              </a:rPr>
              <a:t> permits replacing R</a:t>
            </a:r>
            <a:r>
              <a:rPr lang="en-US" sz="2400" baseline="-25000" dirty="0" smtClean="0">
                <a:latin typeface="Times New Roman" pitchFamily="18" charset="0"/>
                <a:cs typeface="Times New Roman" pitchFamily="18" charset="0"/>
              </a:rPr>
              <a:t>G</a:t>
            </a:r>
            <a:r>
              <a:rPr lang="en-US" sz="2400" dirty="0" smtClean="0">
                <a:latin typeface="Times New Roman" pitchFamily="18" charset="0"/>
                <a:cs typeface="Times New Roman" pitchFamily="18" charset="0"/>
              </a:rPr>
              <a:t> by a short-circuit equivalent, as appearing in the network redrawn for the dc analysis.</a:t>
            </a:r>
            <a:endParaRPr lang="en-US" sz="2400" dirty="0">
              <a:latin typeface="Times New Roman" pitchFamily="18" charset="0"/>
              <a:cs typeface="Times New Roman" pitchFamily="18" charset="0"/>
            </a:endParaRPr>
          </a:p>
        </p:txBody>
      </p:sp>
      <p:sp>
        <p:nvSpPr>
          <p:cNvPr id="7" name="Rectangle 6"/>
          <p:cNvSpPr/>
          <p:nvPr/>
        </p:nvSpPr>
        <p:spPr>
          <a:xfrm>
            <a:off x="152400" y="2819400"/>
            <a:ext cx="4876800" cy="2215991"/>
          </a:xfrm>
          <a:prstGeom prst="rect">
            <a:avLst/>
          </a:prstGeom>
        </p:spPr>
        <p:txBody>
          <a:bodyPr wrap="square">
            <a:spAutoFit/>
          </a:bodyPr>
          <a:lstStyle/>
          <a:p>
            <a:pPr algn="just"/>
            <a:r>
              <a:rPr lang="en-US" sz="2200" dirty="0" smtClean="0">
                <a:latin typeface="Times New Roman" pitchFamily="18" charset="0"/>
                <a:cs typeface="Times New Roman" pitchFamily="18" charset="0"/>
              </a:rPr>
              <a:t>The fact that the negative terminal of the battery is connected directly to the defined positive potential of </a:t>
            </a:r>
            <a:r>
              <a:rPr lang="en-US" sz="2400" dirty="0" smtClean="0"/>
              <a:t>V</a:t>
            </a:r>
            <a:r>
              <a:rPr lang="en-US" sz="2400" baseline="-25000" dirty="0" smtClean="0"/>
              <a:t>GS</a:t>
            </a:r>
            <a:r>
              <a:rPr lang="en-US" sz="2200" dirty="0" smtClean="0">
                <a:latin typeface="Times New Roman" pitchFamily="18" charset="0"/>
                <a:cs typeface="Times New Roman" pitchFamily="18" charset="0"/>
              </a:rPr>
              <a:t> clearly reveals that the polarity of </a:t>
            </a:r>
            <a:r>
              <a:rPr lang="en-US" sz="2400" dirty="0" smtClean="0"/>
              <a:t>V</a:t>
            </a:r>
            <a:r>
              <a:rPr lang="en-US" sz="2400" baseline="-25000" dirty="0" smtClean="0"/>
              <a:t>GS</a:t>
            </a:r>
            <a:r>
              <a:rPr lang="en-US" sz="2200" dirty="0" smtClean="0">
                <a:latin typeface="Times New Roman" pitchFamily="18" charset="0"/>
                <a:cs typeface="Times New Roman" pitchFamily="18" charset="0"/>
              </a:rPr>
              <a:t> is directly opposite to that of </a:t>
            </a:r>
            <a:r>
              <a:rPr lang="en-US" sz="2400" dirty="0" smtClean="0"/>
              <a:t>V</a:t>
            </a:r>
            <a:r>
              <a:rPr lang="en-US" sz="2400" baseline="-25000" dirty="0" smtClean="0"/>
              <a:t>GG</a:t>
            </a:r>
            <a:r>
              <a:rPr lang="en-US" sz="2200" dirty="0" smtClean="0">
                <a:latin typeface="Times New Roman" pitchFamily="18" charset="0"/>
                <a:cs typeface="Times New Roman" pitchFamily="18" charset="0"/>
              </a:rPr>
              <a:t>. KVL in the clockwise direction will result in</a:t>
            </a:r>
            <a:endParaRPr lang="en-US" sz="2200" dirty="0">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4"/>
          <a:srcRect/>
          <a:stretch>
            <a:fillRect/>
          </a:stretch>
        </p:blipFill>
        <p:spPr bwMode="auto">
          <a:xfrm>
            <a:off x="1981200" y="5257800"/>
            <a:ext cx="2362200" cy="114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990600"/>
            <a:ext cx="8305800" cy="1569660"/>
          </a:xfrm>
          <a:prstGeom prst="rect">
            <a:avLst/>
          </a:prstGeom>
        </p:spPr>
        <p:txBody>
          <a:bodyPr wrap="square">
            <a:spAutoFit/>
          </a:bodyPr>
          <a:lstStyle/>
          <a:p>
            <a:pPr algn="just"/>
            <a:r>
              <a:rPr lang="en-US" sz="2400" dirty="0" smtClean="0">
                <a:latin typeface="Times New Roman" pitchFamily="18" charset="0"/>
                <a:cs typeface="Times New Roman" pitchFamily="18" charset="0"/>
              </a:rPr>
              <a:t>Since V</a:t>
            </a:r>
            <a:r>
              <a:rPr lang="en-US" sz="2400" baseline="-25000" dirty="0" smtClean="0">
                <a:latin typeface="Times New Roman" pitchFamily="18" charset="0"/>
                <a:cs typeface="Times New Roman" pitchFamily="18" charset="0"/>
              </a:rPr>
              <a:t>GG</a:t>
            </a:r>
            <a:r>
              <a:rPr lang="en-US" sz="2400" dirty="0" smtClean="0">
                <a:latin typeface="Times New Roman" pitchFamily="18" charset="0"/>
                <a:cs typeface="Times New Roman" pitchFamily="18" charset="0"/>
              </a:rPr>
              <a:t> is a fixed dc supply, the voltage V</a:t>
            </a:r>
            <a:r>
              <a:rPr lang="en-US" sz="2400" baseline="-25000" dirty="0" smtClean="0">
                <a:latin typeface="Times New Roman" pitchFamily="18" charset="0"/>
                <a:cs typeface="Times New Roman" pitchFamily="18" charset="0"/>
              </a:rPr>
              <a:t>GS</a:t>
            </a:r>
            <a:r>
              <a:rPr lang="en-US" sz="2400" dirty="0" smtClean="0">
                <a:latin typeface="Times New Roman" pitchFamily="18" charset="0"/>
                <a:cs typeface="Times New Roman" pitchFamily="18" charset="0"/>
              </a:rPr>
              <a:t> is fixed in magnitude, resulting in the notation “fixed bias configuration”. The resulting level of drain current I</a:t>
            </a:r>
            <a:r>
              <a:rPr lang="en-US" sz="2400" baseline="-25000" dirty="0" smtClean="0">
                <a:latin typeface="Times New Roman" pitchFamily="18" charset="0"/>
                <a:cs typeface="Times New Roman" pitchFamily="18" charset="0"/>
              </a:rPr>
              <a:t>D</a:t>
            </a:r>
            <a:r>
              <a:rPr lang="en-US" sz="2400" dirty="0" smtClean="0">
                <a:latin typeface="Times New Roman" pitchFamily="18" charset="0"/>
                <a:cs typeface="Times New Roman" pitchFamily="18" charset="0"/>
              </a:rPr>
              <a:t> is now controlled by Shockley’s equation.</a:t>
            </a:r>
            <a:endParaRPr lang="en-US" sz="24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srcRect/>
          <a:stretch>
            <a:fillRect/>
          </a:stretch>
        </p:blipFill>
        <p:spPr bwMode="auto">
          <a:xfrm>
            <a:off x="3581400" y="2603039"/>
            <a:ext cx="3436256" cy="1511761"/>
          </a:xfrm>
          <a:prstGeom prst="rect">
            <a:avLst/>
          </a:prstGeom>
          <a:noFill/>
          <a:ln w="9525">
            <a:noFill/>
            <a:miter lim="800000"/>
            <a:headEnd/>
            <a:tailEnd/>
          </a:ln>
          <a:effectLst/>
        </p:spPr>
      </p:pic>
      <p:sp>
        <p:nvSpPr>
          <p:cNvPr id="6" name="Rectangle 5"/>
          <p:cNvSpPr/>
          <p:nvPr/>
        </p:nvSpPr>
        <p:spPr>
          <a:xfrm>
            <a:off x="228600" y="4419600"/>
            <a:ext cx="8686800" cy="1569660"/>
          </a:xfrm>
          <a:prstGeom prst="rect">
            <a:avLst/>
          </a:prstGeom>
        </p:spPr>
        <p:txBody>
          <a:bodyPr wrap="square">
            <a:spAutoFit/>
          </a:bodyPr>
          <a:lstStyle/>
          <a:p>
            <a:pPr algn="just"/>
            <a:r>
              <a:rPr lang="en-US" sz="2400" dirty="0" smtClean="0">
                <a:latin typeface="Times New Roman" pitchFamily="18" charset="0"/>
                <a:cs typeface="Times New Roman" pitchFamily="18" charset="0"/>
              </a:rPr>
              <a:t>Since V</a:t>
            </a:r>
            <a:r>
              <a:rPr lang="en-US" sz="2400" baseline="-25000" dirty="0" smtClean="0">
                <a:latin typeface="Times New Roman" pitchFamily="18" charset="0"/>
                <a:cs typeface="Times New Roman" pitchFamily="18" charset="0"/>
              </a:rPr>
              <a:t>GS</a:t>
            </a:r>
            <a:r>
              <a:rPr lang="en-US" sz="2400" dirty="0" smtClean="0">
                <a:latin typeface="Times New Roman" pitchFamily="18" charset="0"/>
                <a:cs typeface="Times New Roman" pitchFamily="18" charset="0"/>
              </a:rPr>
              <a:t> is fixed quantity, its magnitude and sign can simply be substituted into Shockley’s equation and the resulting level of I</a:t>
            </a:r>
            <a:r>
              <a:rPr lang="en-US" sz="2400" baseline="-25000" dirty="0" smtClean="0">
                <a:latin typeface="Times New Roman" pitchFamily="18" charset="0"/>
                <a:cs typeface="Times New Roman" pitchFamily="18" charset="0"/>
              </a:rPr>
              <a:t>D</a:t>
            </a:r>
            <a:r>
              <a:rPr lang="en-US" sz="2400" dirty="0" smtClean="0">
                <a:latin typeface="Times New Roman" pitchFamily="18" charset="0"/>
                <a:cs typeface="Times New Roman" pitchFamily="18" charset="0"/>
              </a:rPr>
              <a:t> calculated. Here, a mathematical solution to a FET configuration is quite direct.</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304800"/>
            <a:ext cx="8991600" cy="1446550"/>
          </a:xfrm>
          <a:prstGeom prst="rect">
            <a:avLst/>
          </a:prstGeom>
        </p:spPr>
        <p:txBody>
          <a:bodyPr wrap="square">
            <a:spAutoFit/>
          </a:bodyPr>
          <a:lstStyle/>
          <a:p>
            <a:pPr algn="just"/>
            <a:r>
              <a:rPr lang="en-US" sz="2200" dirty="0" smtClean="0">
                <a:latin typeface="Times New Roman" pitchFamily="18" charset="0"/>
                <a:cs typeface="Times New Roman" pitchFamily="18" charset="0"/>
              </a:rPr>
              <a:t>On the other hand, </a:t>
            </a:r>
            <a:r>
              <a:rPr lang="en-US" sz="2200" b="1" dirty="0" smtClean="0">
                <a:latin typeface="Times New Roman" pitchFamily="18" charset="0"/>
                <a:cs typeface="Times New Roman" pitchFamily="18" charset="0"/>
              </a:rPr>
              <a:t>graphical analysis </a:t>
            </a:r>
            <a:r>
              <a:rPr lang="en-US" sz="2200" dirty="0" smtClean="0">
                <a:latin typeface="Times New Roman" pitchFamily="18" charset="0"/>
                <a:cs typeface="Times New Roman" pitchFamily="18" charset="0"/>
              </a:rPr>
              <a:t>would require a plot of Shockley’s equation. </a:t>
            </a:r>
          </a:p>
          <a:p>
            <a:pPr algn="just"/>
            <a:r>
              <a:rPr lang="en-US" sz="2200" dirty="0" smtClean="0">
                <a:latin typeface="Times New Roman" pitchFamily="18" charset="0"/>
                <a:cs typeface="Times New Roman" pitchFamily="18" charset="0"/>
              </a:rPr>
              <a:t>Recall that choosing V</a:t>
            </a:r>
            <a:r>
              <a:rPr lang="en-US" sz="2200" baseline="-25000" dirty="0" smtClean="0">
                <a:latin typeface="Times New Roman" pitchFamily="18" charset="0"/>
                <a:cs typeface="Times New Roman" pitchFamily="18" charset="0"/>
              </a:rPr>
              <a:t>GS</a:t>
            </a:r>
            <a:r>
              <a:rPr lang="en-US" sz="2200" dirty="0" smtClean="0">
                <a:latin typeface="Times New Roman" pitchFamily="18" charset="0"/>
                <a:cs typeface="Times New Roman" pitchFamily="18" charset="0"/>
              </a:rPr>
              <a:t>= V</a:t>
            </a:r>
            <a:r>
              <a:rPr lang="en-US" sz="2200" baseline="-25000" dirty="0" smtClean="0">
                <a:latin typeface="Times New Roman" pitchFamily="18" charset="0"/>
                <a:cs typeface="Times New Roman" pitchFamily="18" charset="0"/>
              </a:rPr>
              <a:t>P</a:t>
            </a:r>
            <a:r>
              <a:rPr lang="en-US" sz="2200" dirty="0" smtClean="0">
                <a:latin typeface="Times New Roman" pitchFamily="18" charset="0"/>
                <a:cs typeface="Times New Roman" pitchFamily="18" charset="0"/>
              </a:rPr>
              <a:t>/2 will result in a drain current of I</a:t>
            </a:r>
            <a:r>
              <a:rPr lang="en-US" sz="2200" baseline="-25000" dirty="0" smtClean="0">
                <a:latin typeface="Times New Roman" pitchFamily="18" charset="0"/>
                <a:cs typeface="Times New Roman" pitchFamily="18" charset="0"/>
              </a:rPr>
              <a:t>DSS</a:t>
            </a:r>
            <a:r>
              <a:rPr lang="en-US" sz="2200" dirty="0" smtClean="0">
                <a:latin typeface="Times New Roman" pitchFamily="18" charset="0"/>
                <a:cs typeface="Times New Roman" pitchFamily="18" charset="0"/>
              </a:rPr>
              <a:t>/4 when plotting the equation.</a:t>
            </a:r>
            <a:endParaRPr lang="en-US" sz="22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srcRect/>
          <a:stretch>
            <a:fillRect/>
          </a:stretch>
        </p:blipFill>
        <p:spPr bwMode="auto">
          <a:xfrm>
            <a:off x="6400800" y="1371600"/>
            <a:ext cx="2743200" cy="2581275"/>
          </a:xfrm>
          <a:prstGeom prst="rect">
            <a:avLst/>
          </a:prstGeom>
          <a:noFill/>
          <a:ln w="9525">
            <a:noFill/>
            <a:miter lim="800000"/>
            <a:headEnd/>
            <a:tailEnd/>
          </a:ln>
          <a:effectLst/>
        </p:spPr>
      </p:pic>
      <p:sp>
        <p:nvSpPr>
          <p:cNvPr id="6" name="Rectangle 5"/>
          <p:cNvSpPr/>
          <p:nvPr/>
        </p:nvSpPr>
        <p:spPr>
          <a:xfrm>
            <a:off x="0" y="1752600"/>
            <a:ext cx="5562600" cy="1107996"/>
          </a:xfrm>
          <a:prstGeom prst="rect">
            <a:avLst/>
          </a:prstGeom>
        </p:spPr>
        <p:txBody>
          <a:bodyPr wrap="square">
            <a:spAutoFit/>
          </a:bodyPr>
          <a:lstStyle/>
          <a:p>
            <a:r>
              <a:rPr lang="en-US" sz="2200" dirty="0" smtClean="0">
                <a:latin typeface="Times New Roman" pitchFamily="18" charset="0"/>
                <a:cs typeface="Times New Roman" pitchFamily="18" charset="0"/>
              </a:rPr>
              <a:t>In this analysis, four points defined by I</a:t>
            </a:r>
            <a:r>
              <a:rPr lang="en-US" sz="2200" baseline="-25000" dirty="0" smtClean="0">
                <a:latin typeface="Times New Roman" pitchFamily="18" charset="0"/>
                <a:cs typeface="Times New Roman" pitchFamily="18" charset="0"/>
              </a:rPr>
              <a:t>DSS</a:t>
            </a:r>
            <a:r>
              <a:rPr lang="en-US" sz="2200" dirty="0" smtClean="0">
                <a:latin typeface="Times New Roman" pitchFamily="18" charset="0"/>
                <a:cs typeface="Times New Roman" pitchFamily="18" charset="0"/>
              </a:rPr>
              <a:t>, V</a:t>
            </a:r>
            <a:r>
              <a:rPr lang="en-US" sz="2200" baseline="-25000" dirty="0" smtClean="0">
                <a:latin typeface="Times New Roman" pitchFamily="18" charset="0"/>
                <a:cs typeface="Times New Roman" pitchFamily="18" charset="0"/>
              </a:rPr>
              <a:t>P</a:t>
            </a:r>
            <a:r>
              <a:rPr lang="en-US" sz="2200" dirty="0" smtClean="0">
                <a:latin typeface="Times New Roman" pitchFamily="18" charset="0"/>
                <a:cs typeface="Times New Roman" pitchFamily="18" charset="0"/>
              </a:rPr>
              <a:t> and intersection will be sufficient for plotting the curve.</a:t>
            </a:r>
            <a:endParaRPr lang="en-US" sz="2200" dirty="0">
              <a:latin typeface="Times New Roman" pitchFamily="18" charset="0"/>
              <a:cs typeface="Times New Roman" pitchFamily="18" charset="0"/>
            </a:endParaRPr>
          </a:p>
        </p:txBody>
      </p:sp>
      <p:pic>
        <p:nvPicPr>
          <p:cNvPr id="6147" name="Picture 3"/>
          <p:cNvPicPr>
            <a:picLocks noChangeAspect="1" noChangeArrowheads="1"/>
          </p:cNvPicPr>
          <p:nvPr/>
        </p:nvPicPr>
        <p:blipFill>
          <a:blip r:embed="rId3"/>
          <a:srcRect/>
          <a:stretch>
            <a:fillRect/>
          </a:stretch>
        </p:blipFill>
        <p:spPr bwMode="auto">
          <a:xfrm>
            <a:off x="0" y="4038600"/>
            <a:ext cx="3276600" cy="28194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a:stretch>
            <a:fillRect/>
          </a:stretch>
        </p:blipFill>
        <p:spPr bwMode="auto">
          <a:xfrm>
            <a:off x="3276600" y="5181600"/>
            <a:ext cx="4419600" cy="1676400"/>
          </a:xfrm>
          <a:prstGeom prst="rect">
            <a:avLst/>
          </a:prstGeom>
          <a:noFill/>
          <a:ln w="9525">
            <a:noFill/>
            <a:miter lim="800000"/>
            <a:headEnd/>
            <a:tailEnd/>
          </a:ln>
          <a:effectLst/>
        </p:spPr>
      </p:pic>
      <p:pic>
        <p:nvPicPr>
          <p:cNvPr id="7" name="Picture 2"/>
          <p:cNvPicPr>
            <a:picLocks noChangeAspect="1" noChangeArrowheads="1"/>
          </p:cNvPicPr>
          <p:nvPr/>
        </p:nvPicPr>
        <p:blipFill>
          <a:blip r:embed="rId5"/>
          <a:srcRect/>
          <a:stretch>
            <a:fillRect/>
          </a:stretch>
        </p:blipFill>
        <p:spPr bwMode="auto">
          <a:xfrm>
            <a:off x="838200" y="2819400"/>
            <a:ext cx="1704218" cy="1295400"/>
          </a:xfrm>
          <a:prstGeom prst="rect">
            <a:avLst/>
          </a:prstGeom>
          <a:noFill/>
          <a:ln w="9525">
            <a:noFill/>
            <a:miter lim="800000"/>
            <a:headEnd/>
            <a:tailEnd/>
          </a:ln>
          <a:effectLst/>
        </p:spPr>
      </p:pic>
      <p:pic>
        <p:nvPicPr>
          <p:cNvPr id="8" name="Picture 2"/>
          <p:cNvPicPr>
            <a:picLocks noChangeAspect="1" noChangeArrowheads="1"/>
          </p:cNvPicPr>
          <p:nvPr/>
        </p:nvPicPr>
        <p:blipFill>
          <a:blip r:embed="rId6"/>
          <a:srcRect/>
          <a:stretch>
            <a:fillRect/>
          </a:stretch>
        </p:blipFill>
        <p:spPr bwMode="auto">
          <a:xfrm>
            <a:off x="3124200" y="2819400"/>
            <a:ext cx="3199029" cy="21947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381000"/>
            <a:ext cx="9144000" cy="617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381000"/>
            <a:ext cx="9144000" cy="6476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886712"/>
          </a:xfrm>
        </p:spPr>
        <p:txBody>
          <a:bodyPr>
            <a:noAutofit/>
          </a:bodyPr>
          <a:lstStyle/>
          <a:p>
            <a:pPr algn="ctr"/>
            <a:r>
              <a:rPr lang="en-US" sz="4400" b="1" dirty="0" smtClean="0">
                <a:latin typeface="Times New Roman" pitchFamily="18" charset="0"/>
                <a:cs typeface="Times New Roman" pitchFamily="18" charset="0"/>
              </a:rPr>
              <a:t>1. Series Positive Clipper</a:t>
            </a:r>
            <a:br>
              <a:rPr lang="en-US" sz="4400" b="1" dirty="0" smtClean="0">
                <a:latin typeface="Times New Roman" pitchFamily="18" charset="0"/>
                <a:cs typeface="Times New Roman" pitchFamily="18" charset="0"/>
              </a:rPr>
            </a:br>
            <a:r>
              <a:rPr lang="en-US" sz="4400" b="1" dirty="0" smtClean="0">
                <a:latin typeface="Times New Roman" pitchFamily="18" charset="0"/>
                <a:cs typeface="Times New Roman" pitchFamily="18" charset="0"/>
              </a:rPr>
              <a:t/>
            </a:r>
            <a:br>
              <a:rPr lang="en-US" sz="4400" b="1" dirty="0" smtClean="0">
                <a:latin typeface="Times New Roman" pitchFamily="18" charset="0"/>
                <a:cs typeface="Times New Roman" pitchFamily="18" charset="0"/>
              </a:rPr>
            </a:b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524000"/>
            <a:ext cx="8610600" cy="4800600"/>
          </a:xfrm>
        </p:spPr>
        <p:txBody>
          <a:bodyPr>
            <a:normAutofit/>
          </a:bodyPr>
          <a:lstStyle/>
          <a:p>
            <a:r>
              <a:rPr lang="en-US" dirty="0" smtClean="0">
                <a:latin typeface="Times New Roman" pitchFamily="18" charset="0"/>
                <a:cs typeface="Times New Roman" pitchFamily="18" charset="0"/>
              </a:rPr>
              <a:t>In series positive clipper, the </a:t>
            </a:r>
            <a:r>
              <a:rPr lang="en-US" dirty="0" smtClean="0">
                <a:solidFill>
                  <a:srgbClr val="FF0000"/>
                </a:solidFill>
                <a:latin typeface="Times New Roman" pitchFamily="18" charset="0"/>
                <a:cs typeface="Times New Roman" pitchFamily="18" charset="0"/>
              </a:rPr>
              <a:t>positive</a:t>
            </a:r>
            <a:r>
              <a:rPr lang="en-US" dirty="0" smtClean="0">
                <a:latin typeface="Times New Roman" pitchFamily="18" charset="0"/>
                <a:cs typeface="Times New Roman" pitchFamily="18" charset="0"/>
              </a:rPr>
              <a:t> half cycles of the input AC signal is </a:t>
            </a:r>
            <a:r>
              <a:rPr lang="en-US" dirty="0" smtClean="0">
                <a:solidFill>
                  <a:srgbClr val="FF0000"/>
                </a:solidFill>
                <a:latin typeface="Times New Roman" pitchFamily="18" charset="0"/>
                <a:cs typeface="Times New Roman" pitchFamily="18" charset="0"/>
              </a:rPr>
              <a:t>removed</a:t>
            </a:r>
            <a:r>
              <a:rPr lang="en-US" dirty="0" smtClean="0">
                <a:latin typeface="Times New Roman" pitchFamily="18" charset="0"/>
                <a:cs typeface="Times New Roman" pitchFamily="18" charset="0"/>
              </a:rPr>
              <a:t>.</a:t>
            </a:r>
            <a:br>
              <a:rPr lang="en-US" dirty="0" smtClean="0">
                <a:latin typeface="Times New Roman" pitchFamily="18" charset="0"/>
                <a:cs typeface="Times New Roman" pitchFamily="18" charset="0"/>
              </a:rPr>
            </a:b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If the diode is arranged in such a way that the arrowhead of the diode points towards the input and the diode is in series with the output load resistance, then the clipper is said to be a series positive clipper.</a:t>
            </a:r>
          </a:p>
          <a:p>
            <a:pPr algn="just"/>
            <a:endParaRPr lang="en-US" dirty="0" smtClean="0">
              <a:latin typeface="Times New Roman" pitchFamily="18" charset="0"/>
              <a:cs typeface="Times New Roman" pitchFamily="18" charset="0"/>
            </a:endParaRPr>
          </a:p>
          <a:p>
            <a:endParaRPr lang="en-US" dirty="0"/>
          </a:p>
        </p:txBody>
      </p:sp>
      <p:pic>
        <p:nvPicPr>
          <p:cNvPr id="8194" name="Picture 2"/>
          <p:cNvPicPr>
            <a:picLocks noChangeAspect="1" noChangeArrowheads="1"/>
          </p:cNvPicPr>
          <p:nvPr/>
        </p:nvPicPr>
        <p:blipFill>
          <a:blip r:embed="rId2"/>
          <a:srcRect/>
          <a:stretch>
            <a:fillRect/>
          </a:stretch>
        </p:blipFill>
        <p:spPr bwMode="auto">
          <a:xfrm>
            <a:off x="1752600" y="4572000"/>
            <a:ext cx="6248400" cy="228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228600"/>
            <a:ext cx="9144000" cy="662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pPr algn="ctr"/>
            <a:r>
              <a:rPr lang="en-US" sz="4200" b="1" dirty="0" smtClean="0">
                <a:latin typeface="Times New Roman" pitchFamily="18" charset="0"/>
                <a:cs typeface="Times New Roman" pitchFamily="18" charset="0"/>
              </a:rPr>
              <a:t>Self Bias Configuration</a:t>
            </a:r>
            <a:endParaRPr lang="en-US" sz="4200" b="1"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a:srcRect/>
          <a:stretch>
            <a:fillRect/>
          </a:stretch>
        </p:blipFill>
        <p:spPr bwMode="auto">
          <a:xfrm>
            <a:off x="228600" y="1524000"/>
            <a:ext cx="7620000" cy="129540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228600" y="3200400"/>
            <a:ext cx="3733800" cy="3238500"/>
          </a:xfrm>
          <a:prstGeom prst="rect">
            <a:avLst/>
          </a:prstGeom>
          <a:noFill/>
          <a:ln w="9525">
            <a:noFill/>
            <a:miter lim="800000"/>
            <a:headEnd/>
            <a:tailEnd/>
          </a:ln>
          <a:effectLst/>
        </p:spPr>
      </p:pic>
      <p:sp>
        <p:nvSpPr>
          <p:cNvPr id="6" name="Rectangle 5"/>
          <p:cNvSpPr/>
          <p:nvPr/>
        </p:nvSpPr>
        <p:spPr>
          <a:xfrm>
            <a:off x="4191000" y="2971800"/>
            <a:ext cx="4953000" cy="1323439"/>
          </a:xfrm>
          <a:prstGeom prst="rect">
            <a:avLst/>
          </a:prstGeom>
        </p:spPr>
        <p:txBody>
          <a:bodyPr wrap="square">
            <a:spAutoFit/>
          </a:bodyPr>
          <a:lstStyle/>
          <a:p>
            <a:pPr algn="just"/>
            <a:r>
              <a:rPr lang="en-US" sz="2000" dirty="0" smtClean="0">
                <a:latin typeface="Times New Roman" pitchFamily="18" charset="0"/>
                <a:cs typeface="Times New Roman" pitchFamily="18" charset="0"/>
              </a:rPr>
              <a:t>For the dc analysis, the capacitors can again be replaced by “open circuits” and the resistor </a:t>
            </a:r>
            <a:r>
              <a:rPr lang="en-US" sz="2000" dirty="0" smtClean="0"/>
              <a:t>R</a:t>
            </a:r>
            <a:r>
              <a:rPr lang="en-US" sz="2000" baseline="-25000" dirty="0" smtClean="0"/>
              <a:t>G</a:t>
            </a:r>
            <a:endParaRPr lang="en-US" sz="2000" dirty="0" smtClean="0"/>
          </a:p>
          <a:p>
            <a:pPr algn="just"/>
            <a:r>
              <a:rPr lang="en-US" sz="2000" dirty="0" smtClean="0">
                <a:latin typeface="Times New Roman" pitchFamily="18" charset="0"/>
                <a:cs typeface="Times New Roman" pitchFamily="18" charset="0"/>
              </a:rPr>
              <a:t> replaced by a short circuit equivalent since </a:t>
            </a:r>
            <a:r>
              <a:rPr lang="en-US" sz="2000" dirty="0" smtClean="0"/>
              <a:t>I</a:t>
            </a:r>
            <a:r>
              <a:rPr lang="en-US" sz="2000" baseline="-25000" dirty="0" smtClean="0"/>
              <a:t>G</a:t>
            </a:r>
            <a:r>
              <a:rPr lang="en-US" sz="2000" dirty="0" smtClean="0">
                <a:latin typeface="Times New Roman" pitchFamily="18" charset="0"/>
                <a:cs typeface="Times New Roman" pitchFamily="18" charset="0"/>
              </a:rPr>
              <a:t> = 0A.</a:t>
            </a:r>
            <a:endParaRPr lang="en-US" sz="2000" dirty="0">
              <a:latin typeface="Times New Roman" pitchFamily="18" charset="0"/>
              <a:cs typeface="Times New Roman" pitchFamily="18" charset="0"/>
            </a:endParaRPr>
          </a:p>
        </p:txBody>
      </p:sp>
      <p:pic>
        <p:nvPicPr>
          <p:cNvPr id="10244" name="Picture 4"/>
          <p:cNvPicPr>
            <a:picLocks noChangeAspect="1" noChangeArrowheads="1"/>
          </p:cNvPicPr>
          <p:nvPr/>
        </p:nvPicPr>
        <p:blipFill>
          <a:blip r:embed="rId4"/>
          <a:srcRect/>
          <a:stretch>
            <a:fillRect/>
          </a:stretch>
        </p:blipFill>
        <p:spPr bwMode="auto">
          <a:xfrm>
            <a:off x="5715000" y="4114800"/>
            <a:ext cx="2209800" cy="274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1" y="228600"/>
            <a:ext cx="9144000" cy="662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0" y="228600"/>
            <a:ext cx="9143999" cy="6629400"/>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a:stretch>
            <a:fillRect/>
          </a:stretch>
        </p:blipFill>
        <p:spPr bwMode="auto">
          <a:xfrm>
            <a:off x="2895600" y="914400"/>
            <a:ext cx="2284629" cy="15674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0" y="304800"/>
            <a:ext cx="9144000" cy="655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0" y="228600"/>
            <a:ext cx="9144000" cy="66293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143000" y="0"/>
            <a:ext cx="6477000" cy="50673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143000" y="5029200"/>
            <a:ext cx="7620000" cy="1828800"/>
          </a:xfrm>
          <a:prstGeom prst="rect">
            <a:avLst/>
          </a:prstGeom>
          <a:noFill/>
          <a:ln w="9525">
            <a:noFill/>
            <a:miter lim="800000"/>
            <a:headEnd/>
            <a:tailEnd/>
          </a:ln>
          <a:effectLst/>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0" y="228600"/>
            <a:ext cx="9144000" cy="662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srcRect/>
          <a:stretch>
            <a:fillRect/>
          </a:stretch>
        </p:blipFill>
        <p:spPr bwMode="auto">
          <a:xfrm>
            <a:off x="17212" y="0"/>
            <a:ext cx="9126788"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noAutofit/>
          </a:bodyPr>
          <a:lstStyle/>
          <a:p>
            <a:pPr algn="ctr"/>
            <a:r>
              <a:rPr lang="en-US" sz="4000" b="1" dirty="0" smtClean="0">
                <a:latin typeface="Times New Roman" pitchFamily="18" charset="0"/>
                <a:cs typeface="Times New Roman" pitchFamily="18" charset="0"/>
              </a:rPr>
              <a:t>1(a)During positive half cycle:</a:t>
            </a:r>
            <a:br>
              <a:rPr lang="en-US" sz="4000" b="1" dirty="0" smtClean="0">
                <a:latin typeface="Times New Roman" pitchFamily="18" charset="0"/>
                <a:cs typeface="Times New Roman" pitchFamily="18" charset="0"/>
              </a:rPr>
            </a:br>
            <a:endParaRPr lang="en-US" sz="4000" dirty="0"/>
          </a:p>
        </p:txBody>
      </p:sp>
      <p:sp>
        <p:nvSpPr>
          <p:cNvPr id="3" name="Content Placeholder 2"/>
          <p:cNvSpPr>
            <a:spLocks noGrp="1"/>
          </p:cNvSpPr>
          <p:nvPr>
            <p:ph idx="1"/>
          </p:nvPr>
        </p:nvSpPr>
        <p:spPr>
          <a:xfrm>
            <a:off x="228600" y="914400"/>
            <a:ext cx="8686800" cy="5410200"/>
          </a:xfrm>
        </p:spPr>
        <p:txBody>
          <a:bodyPr>
            <a:normAutofit/>
          </a:bodyPr>
          <a:lstStyle/>
          <a:p>
            <a:pPr algn="just"/>
            <a:r>
              <a:rPr lang="en-US" dirty="0" smtClean="0">
                <a:latin typeface="Times New Roman" pitchFamily="18" charset="0"/>
                <a:cs typeface="Times New Roman" pitchFamily="18" charset="0"/>
              </a:rPr>
              <a:t>During the positive half cycle, terminal A is positive and terminal B is negative. That means the positive terminal A is connected to n-side and the negative terminal B is connected to p-side of the diode. As we already know that if the positive terminal is connected to n-side and the negative terminal is connected to p-side then the diode is said to be reverse biased. Therefore, the diode D is reverse biased during the positive half cycle.</a:t>
            </a:r>
          </a:p>
          <a:p>
            <a:pPr algn="just"/>
            <a:r>
              <a:rPr lang="en-US" dirty="0" smtClean="0">
                <a:latin typeface="Times New Roman" pitchFamily="18" charset="0"/>
                <a:cs typeface="Times New Roman" pitchFamily="18" charset="0"/>
              </a:rPr>
              <a:t>During </a:t>
            </a:r>
            <a:r>
              <a:rPr lang="en-US" dirty="0" smtClean="0">
                <a:solidFill>
                  <a:srgbClr val="FF0000"/>
                </a:solidFill>
                <a:latin typeface="Times New Roman" pitchFamily="18" charset="0"/>
                <a:cs typeface="Times New Roman" pitchFamily="18" charset="0"/>
              </a:rPr>
              <a:t>reverse biased condition</a:t>
            </a:r>
            <a:r>
              <a:rPr lang="en-US" dirty="0" smtClean="0">
                <a:latin typeface="Times New Roman" pitchFamily="18" charset="0"/>
                <a:cs typeface="Times New Roman" pitchFamily="18" charset="0"/>
              </a:rPr>
              <a:t>, no current flows through the diode. So the positive half cycle is blocked or removed at the output.</a:t>
            </a:r>
          </a:p>
          <a:p>
            <a:endParaRPr lang="en-US" dirty="0"/>
          </a:p>
        </p:txBody>
      </p:sp>
      <p:pic>
        <p:nvPicPr>
          <p:cNvPr id="4" name="Picture 3"/>
          <p:cNvPicPr>
            <a:picLocks noChangeAspect="1" noChangeArrowheads="1"/>
          </p:cNvPicPr>
          <p:nvPr/>
        </p:nvPicPr>
        <p:blipFill>
          <a:blip r:embed="rId2"/>
          <a:srcRect/>
          <a:stretch>
            <a:fillRect/>
          </a:stretch>
        </p:blipFill>
        <p:spPr bwMode="auto">
          <a:xfrm>
            <a:off x="4343400" y="5086350"/>
            <a:ext cx="2505075" cy="1771650"/>
          </a:xfrm>
          <a:prstGeom prst="rect">
            <a:avLst/>
          </a:prstGeom>
          <a:noFill/>
          <a:ln w="9525">
            <a:noFill/>
            <a:miter lim="800000"/>
            <a:headEnd/>
            <a:tailEnd/>
          </a:ln>
          <a:effectLst/>
        </p:spPr>
      </p:pic>
      <p:pic>
        <p:nvPicPr>
          <p:cNvPr id="11266" name="Picture 2"/>
          <p:cNvPicPr>
            <a:picLocks noChangeAspect="1" noChangeArrowheads="1"/>
          </p:cNvPicPr>
          <p:nvPr/>
        </p:nvPicPr>
        <p:blipFill>
          <a:blip r:embed="rId3"/>
          <a:srcRect/>
          <a:stretch>
            <a:fillRect/>
          </a:stretch>
        </p:blipFill>
        <p:spPr bwMode="auto">
          <a:xfrm>
            <a:off x="1981200" y="5334000"/>
            <a:ext cx="2590800" cy="1343025"/>
          </a:xfrm>
          <a:prstGeom prst="rect">
            <a:avLst/>
          </a:prstGeom>
          <a:noFill/>
          <a:ln w="9525">
            <a:noFill/>
            <a:miter lim="800000"/>
            <a:headEnd/>
            <a:tailEnd/>
          </a:ln>
          <a:effectLst/>
        </p:spPr>
      </p:pic>
      <p:pic>
        <p:nvPicPr>
          <p:cNvPr id="11267" name="Picture 3"/>
          <p:cNvPicPr>
            <a:picLocks noChangeAspect="1" noChangeArrowheads="1"/>
          </p:cNvPicPr>
          <p:nvPr/>
        </p:nvPicPr>
        <p:blipFill>
          <a:blip r:embed="rId4"/>
          <a:srcRect/>
          <a:stretch>
            <a:fillRect/>
          </a:stretch>
        </p:blipFill>
        <p:spPr bwMode="auto">
          <a:xfrm>
            <a:off x="7086600" y="5486400"/>
            <a:ext cx="1638300" cy="857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228600"/>
            <a:ext cx="9143999" cy="662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228600"/>
            <a:ext cx="9144000" cy="662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304800"/>
            <a:ext cx="9143999" cy="655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35</a:t>
            </a:r>
            <a:endParaRPr lang="en-US" dirty="0"/>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srcRect/>
          <a:stretch>
            <a:fillRect/>
          </a:stretch>
        </p:blipFill>
        <p:spPr bwMode="auto">
          <a:xfrm>
            <a:off x="0" y="304800"/>
            <a:ext cx="9144000" cy="624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228600"/>
            <a:ext cx="9143999" cy="662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0"/>
            <a:ext cx="5333999" cy="3152775"/>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5334000" y="0"/>
            <a:ext cx="3810000" cy="3429000"/>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a:srcRect/>
          <a:stretch>
            <a:fillRect/>
          </a:stretch>
        </p:blipFill>
        <p:spPr bwMode="auto">
          <a:xfrm>
            <a:off x="0" y="3200400"/>
            <a:ext cx="6343650" cy="2771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srcRect/>
          <a:stretch>
            <a:fillRect/>
          </a:stretch>
        </p:blipFill>
        <p:spPr bwMode="auto">
          <a:xfrm>
            <a:off x="0" y="286456"/>
            <a:ext cx="9144000" cy="60381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0" y="1"/>
            <a:ext cx="2818947" cy="281940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2819400" y="0"/>
            <a:ext cx="6324600" cy="5410200"/>
          </a:xfrm>
          <a:prstGeom prst="rect">
            <a:avLst/>
          </a:prstGeom>
          <a:noFill/>
          <a:ln w="9525">
            <a:noFill/>
            <a:miter lim="800000"/>
            <a:headEnd/>
            <a:tailEnd/>
          </a:ln>
          <a:effectLst/>
        </p:spPr>
      </p:pic>
      <p:pic>
        <p:nvPicPr>
          <p:cNvPr id="10244" name="Picture 4"/>
          <p:cNvPicPr>
            <a:picLocks noChangeAspect="1" noChangeArrowheads="1"/>
          </p:cNvPicPr>
          <p:nvPr/>
        </p:nvPicPr>
        <p:blipFill>
          <a:blip r:embed="rId4"/>
          <a:srcRect/>
          <a:stretch>
            <a:fillRect/>
          </a:stretch>
        </p:blipFill>
        <p:spPr bwMode="auto">
          <a:xfrm>
            <a:off x="3048000" y="5486400"/>
            <a:ext cx="6096000" cy="121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0" y="0"/>
            <a:ext cx="4562475" cy="508635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a:srcRect/>
          <a:stretch>
            <a:fillRect/>
          </a:stretch>
        </p:blipFill>
        <p:spPr bwMode="auto">
          <a:xfrm>
            <a:off x="2209800" y="5029200"/>
            <a:ext cx="5943600" cy="1828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24712"/>
          </a:xfrm>
        </p:spPr>
        <p:txBody>
          <a:bodyPr>
            <a:noAutofit/>
          </a:bodyPr>
          <a:lstStyle/>
          <a:p>
            <a:pPr algn="ctr"/>
            <a:r>
              <a:rPr lang="en-US" sz="4000" b="1" dirty="0" smtClean="0">
                <a:latin typeface="Times New Roman" pitchFamily="18" charset="0"/>
                <a:cs typeface="Times New Roman" pitchFamily="18" charset="0"/>
              </a:rPr>
              <a:t>1 (b) During negative half cycle:</a:t>
            </a:r>
            <a:br>
              <a:rPr lang="en-US" sz="4000" b="1"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
            </a:r>
            <a:br>
              <a:rPr lang="en-US" sz="4000" b="1" dirty="0" smtClean="0">
                <a:latin typeface="Times New Roman" pitchFamily="18" charset="0"/>
                <a:cs typeface="Times New Roman" pitchFamily="18" charset="0"/>
              </a:rPr>
            </a:br>
            <a:endParaRPr lang="en-US" sz="4000" dirty="0"/>
          </a:p>
        </p:txBody>
      </p:sp>
      <p:sp>
        <p:nvSpPr>
          <p:cNvPr id="3" name="Content Placeholder 2"/>
          <p:cNvSpPr>
            <a:spLocks noGrp="1"/>
          </p:cNvSpPr>
          <p:nvPr>
            <p:ph idx="1"/>
          </p:nvPr>
        </p:nvSpPr>
        <p:spPr>
          <a:xfrm>
            <a:off x="228600" y="762000"/>
            <a:ext cx="8610600" cy="5562600"/>
          </a:xfrm>
        </p:spPr>
        <p:txBody>
          <a:bodyPr>
            <a:normAutofit/>
          </a:bodyPr>
          <a:lstStyle/>
          <a:p>
            <a:pPr algn="just"/>
            <a:r>
              <a:rPr lang="en-US" dirty="0" smtClean="0">
                <a:latin typeface="Times New Roman" pitchFamily="18" charset="0"/>
                <a:cs typeface="Times New Roman" pitchFamily="18" charset="0"/>
              </a:rPr>
              <a:t>During the negative half cycle, terminal A is negative and terminal B is positive. That means the negative terminal A is connected to n-side and the positive terminal B is connected to p-side of the diode. As we already know that if the negative terminal is connected to n-side and the positive terminal is connected to p-side then the diode is said to be forward biased. Therefore, the diode D is forward biased during the negative half cycle.</a:t>
            </a:r>
          </a:p>
          <a:p>
            <a:pPr algn="just"/>
            <a:r>
              <a:rPr lang="en-US" dirty="0" smtClean="0">
                <a:latin typeface="Times New Roman" pitchFamily="18" charset="0"/>
                <a:cs typeface="Times New Roman" pitchFamily="18" charset="0"/>
              </a:rPr>
              <a:t>During </a:t>
            </a:r>
            <a:r>
              <a:rPr lang="en-US" dirty="0" smtClean="0">
                <a:solidFill>
                  <a:srgbClr val="FF0000"/>
                </a:solidFill>
                <a:latin typeface="Times New Roman" pitchFamily="18" charset="0"/>
                <a:cs typeface="Times New Roman" pitchFamily="18" charset="0"/>
              </a:rPr>
              <a:t>forward biased condition</a:t>
            </a:r>
            <a:r>
              <a:rPr lang="en-US" dirty="0" smtClean="0">
                <a:latin typeface="Times New Roman" pitchFamily="18" charset="0"/>
                <a:cs typeface="Times New Roman" pitchFamily="18" charset="0"/>
              </a:rPr>
              <a:t>, electric current flows through the diode. So the negative half cycle is allowed at the output.</a:t>
            </a:r>
          </a:p>
          <a:p>
            <a:endParaRPr lang="en-US" dirty="0"/>
          </a:p>
        </p:txBody>
      </p:sp>
      <p:pic>
        <p:nvPicPr>
          <p:cNvPr id="14338" name="Picture 2"/>
          <p:cNvPicPr>
            <a:picLocks noChangeAspect="1" noChangeArrowheads="1"/>
          </p:cNvPicPr>
          <p:nvPr/>
        </p:nvPicPr>
        <p:blipFill>
          <a:blip r:embed="rId2"/>
          <a:srcRect/>
          <a:stretch>
            <a:fillRect/>
          </a:stretch>
        </p:blipFill>
        <p:spPr bwMode="auto">
          <a:xfrm>
            <a:off x="1752600" y="5029200"/>
            <a:ext cx="6629400" cy="1676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0" y="0"/>
            <a:ext cx="5333999" cy="5638800"/>
          </a:xfrm>
          <a:prstGeom prst="rect">
            <a:avLst/>
          </a:prstGeom>
          <a:noFill/>
          <a:ln w="9525">
            <a:noFill/>
            <a:miter lim="800000"/>
            <a:headEnd/>
            <a:tailEnd/>
          </a:ln>
          <a:effectLst/>
        </p:spPr>
      </p:pic>
      <p:pic>
        <p:nvPicPr>
          <p:cNvPr id="12291" name="Picture 3"/>
          <p:cNvPicPr>
            <a:picLocks noChangeAspect="1" noChangeArrowheads="1"/>
          </p:cNvPicPr>
          <p:nvPr/>
        </p:nvPicPr>
        <p:blipFill>
          <a:blip r:embed="rId3"/>
          <a:srcRect/>
          <a:stretch>
            <a:fillRect/>
          </a:stretch>
        </p:blipFill>
        <p:spPr bwMode="auto">
          <a:xfrm>
            <a:off x="4572000" y="2286000"/>
            <a:ext cx="4572000" cy="457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0" y="0"/>
            <a:ext cx="3733800" cy="304800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3"/>
          <a:srcRect/>
          <a:stretch>
            <a:fillRect/>
          </a:stretch>
        </p:blipFill>
        <p:spPr bwMode="auto">
          <a:xfrm>
            <a:off x="3048000" y="2057400"/>
            <a:ext cx="6096000" cy="4800600"/>
          </a:xfrm>
          <a:prstGeom prst="rect">
            <a:avLst/>
          </a:prstGeom>
          <a:noFill/>
          <a:ln w="9525">
            <a:noFill/>
            <a:miter lim="800000"/>
            <a:headEnd/>
            <a:tailEnd/>
          </a:ln>
          <a:effectLst/>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0" y="0"/>
            <a:ext cx="6248400" cy="2819400"/>
          </a:xfrm>
          <a:prstGeom prst="rect">
            <a:avLst/>
          </a:prstGeom>
          <a:noFill/>
          <a:ln w="9525">
            <a:noFill/>
            <a:miter lim="800000"/>
            <a:headEnd/>
            <a:tailEnd/>
          </a:ln>
          <a:effectLst/>
        </p:spPr>
      </p:pic>
      <p:pic>
        <p:nvPicPr>
          <p:cNvPr id="3" name="Picture 6"/>
          <p:cNvPicPr>
            <a:picLocks noChangeAspect="1" noChangeArrowheads="1"/>
          </p:cNvPicPr>
          <p:nvPr/>
        </p:nvPicPr>
        <p:blipFill>
          <a:blip r:embed="rId3"/>
          <a:srcRect/>
          <a:stretch>
            <a:fillRect/>
          </a:stretch>
        </p:blipFill>
        <p:spPr bwMode="auto">
          <a:xfrm>
            <a:off x="0" y="2743200"/>
            <a:ext cx="5676900" cy="2133600"/>
          </a:xfrm>
          <a:prstGeom prst="rect">
            <a:avLst/>
          </a:prstGeom>
          <a:noFill/>
          <a:ln w="9525">
            <a:noFill/>
            <a:miter lim="800000"/>
            <a:headEnd/>
            <a:tailEnd/>
          </a:ln>
          <a:effectLst/>
        </p:spPr>
      </p:pic>
      <p:pic>
        <p:nvPicPr>
          <p:cNvPr id="4" name="Picture 5"/>
          <p:cNvPicPr>
            <a:picLocks noChangeAspect="1" noChangeArrowheads="1"/>
          </p:cNvPicPr>
          <p:nvPr/>
        </p:nvPicPr>
        <p:blipFill>
          <a:blip r:embed="rId4"/>
          <a:srcRect/>
          <a:stretch>
            <a:fillRect/>
          </a:stretch>
        </p:blipFill>
        <p:spPr bwMode="auto">
          <a:xfrm>
            <a:off x="5638800" y="2590800"/>
            <a:ext cx="3505200" cy="4267200"/>
          </a:xfrm>
          <a:prstGeom prst="rect">
            <a:avLst/>
          </a:prstGeom>
          <a:noFill/>
          <a:ln w="9525">
            <a:noFill/>
            <a:miter lim="800000"/>
            <a:headEnd/>
            <a:tailEnd/>
          </a:ln>
          <a:effectLst/>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152400"/>
            <a:ext cx="9144000" cy="6705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89916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228600"/>
            <a:ext cx="9144000" cy="662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228600"/>
            <a:ext cx="9144000" cy="66293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0"/>
            <a:ext cx="9144000"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 y="-152400"/>
            <a:ext cx="3429000" cy="33528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3581400" y="0"/>
            <a:ext cx="5562600" cy="556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838200" y="0"/>
            <a:ext cx="78486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219200"/>
          </a:xfrm>
        </p:spPr>
        <p:txBody>
          <a:bodyPr>
            <a:noAutofit/>
          </a:bodyPr>
          <a:lstStyle/>
          <a:p>
            <a:pPr algn="ctr"/>
            <a:r>
              <a:rPr lang="en-US" sz="4400" b="1" dirty="0" smtClean="0">
                <a:latin typeface="Times New Roman" pitchFamily="18" charset="0"/>
                <a:cs typeface="Times New Roman" pitchFamily="18" charset="0"/>
              </a:rPr>
              <a:t>2. Series positive clipper with bias</a:t>
            </a:r>
            <a:br>
              <a:rPr lang="en-US" sz="4400" b="1" dirty="0" smtClean="0">
                <a:latin typeface="Times New Roman" pitchFamily="18" charset="0"/>
                <a:cs typeface="Times New Roman" pitchFamily="18" charset="0"/>
              </a:rPr>
            </a:b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219200"/>
            <a:ext cx="8534400" cy="5105400"/>
          </a:xfrm>
        </p:spPr>
        <p:txBody>
          <a:bodyPr>
            <a:normAutofit/>
          </a:bodyPr>
          <a:lstStyle/>
          <a:p>
            <a:pPr algn="just"/>
            <a:r>
              <a:rPr lang="en-US" sz="2800" dirty="0" smtClean="0">
                <a:latin typeface="Times New Roman" pitchFamily="18" charset="0"/>
                <a:cs typeface="Times New Roman" pitchFamily="18" charset="0"/>
              </a:rPr>
              <a:t>Sometimes it is desired to </a:t>
            </a:r>
            <a:r>
              <a:rPr lang="en-US" sz="2800" dirty="0" smtClean="0">
                <a:solidFill>
                  <a:srgbClr val="FF0000"/>
                </a:solidFill>
                <a:latin typeface="Times New Roman" pitchFamily="18" charset="0"/>
                <a:cs typeface="Times New Roman" pitchFamily="18" charset="0"/>
              </a:rPr>
              <a:t>remove a small portion </a:t>
            </a:r>
            <a:r>
              <a:rPr lang="en-US" sz="2800" dirty="0" smtClean="0">
                <a:latin typeface="Times New Roman" pitchFamily="18" charset="0"/>
                <a:cs typeface="Times New Roman" pitchFamily="18" charset="0"/>
              </a:rPr>
              <a:t>of positive or negative half cycles. In such cases, the </a:t>
            </a:r>
            <a:r>
              <a:rPr lang="en-US" sz="2800" dirty="0" smtClean="0">
                <a:solidFill>
                  <a:srgbClr val="FF0000"/>
                </a:solidFill>
                <a:latin typeface="Times New Roman" pitchFamily="18" charset="0"/>
                <a:cs typeface="Times New Roman" pitchFamily="18" charset="0"/>
              </a:rPr>
              <a:t>biased clippers</a:t>
            </a:r>
            <a:r>
              <a:rPr lang="en-US" sz="2800" dirty="0" smtClean="0">
                <a:latin typeface="Times New Roman" pitchFamily="18" charset="0"/>
                <a:cs typeface="Times New Roman" pitchFamily="18" charset="0"/>
              </a:rPr>
              <a:t> are used.</a:t>
            </a:r>
          </a:p>
          <a:p>
            <a:pPr algn="just"/>
            <a:r>
              <a:rPr lang="en-US" sz="2800" dirty="0" smtClean="0">
                <a:latin typeface="Times New Roman" pitchFamily="18" charset="0"/>
                <a:cs typeface="Times New Roman" pitchFamily="18" charset="0"/>
              </a:rPr>
              <a:t>The construction of the series positive clipper with bias is almost similar to the series positive clipper. The only difference is an </a:t>
            </a:r>
            <a:r>
              <a:rPr lang="en-US" sz="2800" dirty="0" smtClean="0">
                <a:solidFill>
                  <a:srgbClr val="FF0000"/>
                </a:solidFill>
                <a:latin typeface="Times New Roman" pitchFamily="18" charset="0"/>
                <a:cs typeface="Times New Roman" pitchFamily="18" charset="0"/>
              </a:rPr>
              <a:t>extra element called battery </a:t>
            </a:r>
            <a:r>
              <a:rPr lang="en-US" sz="2800" dirty="0" smtClean="0">
                <a:latin typeface="Times New Roman" pitchFamily="18" charset="0"/>
                <a:cs typeface="Times New Roman" pitchFamily="18" charset="0"/>
              </a:rPr>
              <a:t>is used in series positive clipper with bias.</a:t>
            </a:r>
          </a:p>
          <a:p>
            <a:pPr algn="just"/>
            <a:endParaRPr lang="en-US" sz="2800" dirty="0">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2"/>
          <a:srcRect/>
          <a:stretch>
            <a:fillRect/>
          </a:stretch>
        </p:blipFill>
        <p:spPr bwMode="auto">
          <a:xfrm>
            <a:off x="6248400" y="3962400"/>
            <a:ext cx="2895600" cy="2895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0" y="0"/>
            <a:ext cx="5867400" cy="4724400"/>
          </a:xfrm>
          <a:prstGeom prst="rect">
            <a:avLst/>
          </a:prstGeom>
          <a:noFill/>
          <a:ln w="9525">
            <a:noFill/>
            <a:miter lim="800000"/>
            <a:headEnd/>
            <a:tailEnd/>
          </a:ln>
          <a:effectLst/>
        </p:spPr>
      </p:pic>
      <p:pic>
        <p:nvPicPr>
          <p:cNvPr id="14339" name="Picture 3"/>
          <p:cNvPicPr>
            <a:picLocks noChangeAspect="1" noChangeArrowheads="1"/>
          </p:cNvPicPr>
          <p:nvPr/>
        </p:nvPicPr>
        <p:blipFill>
          <a:blip r:embed="rId3"/>
          <a:srcRect/>
          <a:stretch>
            <a:fillRect/>
          </a:stretch>
        </p:blipFill>
        <p:spPr bwMode="auto">
          <a:xfrm>
            <a:off x="4800600" y="1752600"/>
            <a:ext cx="4343400"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0"/>
            <a:ext cx="3352800" cy="2971800"/>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3352800" y="0"/>
            <a:ext cx="5791200" cy="3905250"/>
          </a:xfrm>
          <a:prstGeom prst="rect">
            <a:avLst/>
          </a:prstGeom>
          <a:noFill/>
          <a:ln w="9525">
            <a:noFill/>
            <a:miter lim="800000"/>
            <a:headEnd/>
            <a:tailEnd/>
          </a:ln>
          <a:effectLst/>
        </p:spPr>
      </p:pic>
      <p:pic>
        <p:nvPicPr>
          <p:cNvPr id="9220" name="Picture 4"/>
          <p:cNvPicPr>
            <a:picLocks noChangeAspect="1" noChangeArrowheads="1"/>
          </p:cNvPicPr>
          <p:nvPr/>
        </p:nvPicPr>
        <p:blipFill>
          <a:blip r:embed="rId4"/>
          <a:srcRect/>
          <a:stretch>
            <a:fillRect/>
          </a:stretch>
        </p:blipFill>
        <p:spPr bwMode="auto">
          <a:xfrm>
            <a:off x="1" y="2971800"/>
            <a:ext cx="3505200"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228600" y="228600"/>
            <a:ext cx="8686800" cy="640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0" y="228600"/>
            <a:ext cx="9144000" cy="662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0"/>
            <a:ext cx="8305800" cy="838200"/>
          </a:xfrm>
        </p:spPr>
        <p:txBody>
          <a:bodyPr>
            <a:normAutofit/>
          </a:bodyPr>
          <a:lstStyle/>
          <a:p>
            <a:pPr algn="ctr"/>
            <a:r>
              <a:rPr lang="en-US" sz="4000" b="1" dirty="0" smtClean="0">
                <a:latin typeface="Times New Roman" pitchFamily="18" charset="0"/>
                <a:cs typeface="Times New Roman" pitchFamily="18" charset="0"/>
              </a:rPr>
              <a:t>FET Small Signal Model</a:t>
            </a:r>
            <a:endParaRPr lang="en-US" sz="4000" b="1" dirty="0">
              <a:latin typeface="Times New Roman" pitchFamily="18" charset="0"/>
              <a:cs typeface="Times New Roman" pitchFamily="18" charset="0"/>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457200"/>
            <a:ext cx="8382000" cy="24384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0" y="2819400"/>
            <a:ext cx="1762125" cy="990600"/>
          </a:xfrm>
          <a:prstGeom prst="rect">
            <a:avLst/>
          </a:prstGeom>
          <a:noFill/>
          <a:ln w="9525">
            <a:noFill/>
            <a:miter lim="800000"/>
            <a:headEnd/>
            <a:tailEnd/>
          </a:ln>
          <a:effectLst/>
        </p:spPr>
      </p:pic>
      <p:pic>
        <p:nvPicPr>
          <p:cNvPr id="4" name="Picture 2"/>
          <p:cNvPicPr>
            <a:picLocks noChangeAspect="1" noChangeArrowheads="1"/>
          </p:cNvPicPr>
          <p:nvPr/>
        </p:nvPicPr>
        <p:blipFill>
          <a:blip r:embed="rId4"/>
          <a:srcRect/>
          <a:stretch>
            <a:fillRect/>
          </a:stretch>
        </p:blipFill>
        <p:spPr bwMode="auto">
          <a:xfrm>
            <a:off x="2438400" y="2819400"/>
            <a:ext cx="6235810" cy="3714750"/>
          </a:xfrm>
          <a:prstGeom prst="rect">
            <a:avLst/>
          </a:prstGeom>
          <a:noFill/>
          <a:ln w="9525">
            <a:noFill/>
            <a:miter lim="800000"/>
            <a:headEnd/>
            <a:tailEnd/>
          </a:ln>
          <a:effectLst/>
        </p:spPr>
      </p:pic>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3429000" y="0"/>
            <a:ext cx="5305425" cy="129540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2057400" y="1371600"/>
            <a:ext cx="6629400" cy="5257800"/>
          </a:xfrm>
          <a:prstGeom prst="rect">
            <a:avLst/>
          </a:prstGeom>
          <a:noFill/>
          <a:ln w="9525">
            <a:noFill/>
            <a:miter lim="800000"/>
            <a:headEnd/>
            <a:tailEnd/>
          </a:ln>
          <a:effectLst/>
        </p:spPr>
      </p:pic>
      <p:pic>
        <p:nvPicPr>
          <p:cNvPr id="4" name="Picture 3"/>
          <p:cNvPicPr>
            <a:picLocks noChangeAspect="1" noChangeArrowheads="1"/>
          </p:cNvPicPr>
          <p:nvPr/>
        </p:nvPicPr>
        <p:blipFill>
          <a:blip r:embed="rId4"/>
          <a:srcRect/>
          <a:stretch>
            <a:fillRect/>
          </a:stretch>
        </p:blipFill>
        <p:spPr bwMode="auto">
          <a:xfrm>
            <a:off x="0" y="0"/>
            <a:ext cx="2514600" cy="1106284"/>
          </a:xfrm>
          <a:prstGeom prst="rect">
            <a:avLst/>
          </a:prstGeom>
          <a:noFill/>
          <a:ln w="9525">
            <a:noFill/>
            <a:miter lim="800000"/>
            <a:headEnd/>
            <a:tailEnd/>
          </a:ln>
          <a:effectLst/>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304800" y="228600"/>
            <a:ext cx="8381999" cy="6400800"/>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a:stretch>
            <a:fillRect/>
          </a:stretch>
        </p:blipFill>
        <p:spPr bwMode="auto">
          <a:xfrm>
            <a:off x="228600" y="1143001"/>
            <a:ext cx="2514600" cy="1106284"/>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2514600"/>
          </a:xfrm>
        </p:spPr>
        <p:txBody>
          <a:bodyPr>
            <a:normAutofit/>
          </a:bodyPr>
          <a:lstStyle/>
          <a:p>
            <a:pPr algn="ctr"/>
            <a:r>
              <a:rPr lang="en-US" sz="4000" b="1" dirty="0" smtClean="0">
                <a:latin typeface="Times New Roman" pitchFamily="18" charset="0"/>
                <a:cs typeface="Times New Roman" pitchFamily="18" charset="0"/>
              </a:rPr>
              <a:t>2 (a) Series positive clipper with positive bias</a:t>
            </a:r>
            <a:br>
              <a:rPr lang="en-US" sz="4000" b="1"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
            </a:r>
            <a:br>
              <a:rPr lang="en-US" sz="4000" b="1" dirty="0" smtClean="0">
                <a:latin typeface="Times New Roman" pitchFamily="18" charset="0"/>
                <a:cs typeface="Times New Roman" pitchFamily="18" charset="0"/>
              </a:rPr>
            </a:b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914400"/>
            <a:ext cx="8534400" cy="5410200"/>
          </a:xfrm>
        </p:spPr>
        <p:txBody>
          <a:bodyPr/>
          <a:lstStyle/>
          <a:p>
            <a:pPr>
              <a:buNone/>
            </a:pPr>
            <a:r>
              <a:rPr lang="en-US" b="1" dirty="0" smtClean="0"/>
              <a:t>During positive half cycle</a:t>
            </a:r>
            <a:r>
              <a:rPr lang="en-US" dirty="0" smtClean="0"/>
              <a:t>:</a:t>
            </a:r>
          </a:p>
          <a:p>
            <a:pPr algn="just"/>
            <a:r>
              <a:rPr lang="en-US" dirty="0" smtClean="0">
                <a:latin typeface="Times New Roman" pitchFamily="18" charset="0"/>
                <a:cs typeface="Times New Roman" pitchFamily="18" charset="0"/>
              </a:rPr>
              <a:t>During the positive half cycle, terminal A is positive and terminal B is negative. That means the positive terminal is connected to n-side and the negative terminal is connected to p-side. As we already know that if the positive terminal is connected to n-side and the negative terminal is connected to p-side then the diode is said to be reverse biased. Therefore, the diode is </a:t>
            </a:r>
            <a:r>
              <a:rPr lang="en-US" dirty="0" smtClean="0">
                <a:solidFill>
                  <a:srgbClr val="FF0000"/>
                </a:solidFill>
                <a:latin typeface="Times New Roman" pitchFamily="18" charset="0"/>
                <a:cs typeface="Times New Roman" pitchFamily="18" charset="0"/>
              </a:rPr>
              <a:t>reverse biased </a:t>
            </a:r>
            <a:r>
              <a:rPr lang="en-US" dirty="0" smtClean="0">
                <a:latin typeface="Times New Roman" pitchFamily="18" charset="0"/>
                <a:cs typeface="Times New Roman" pitchFamily="18" charset="0"/>
              </a:rPr>
              <a:t>by the input supply voltage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a:t>
            </a:r>
          </a:p>
          <a:p>
            <a:endParaRPr lang="en-US" dirty="0"/>
          </a:p>
        </p:txBody>
      </p:sp>
      <p:pic>
        <p:nvPicPr>
          <p:cNvPr id="5122" name="Picture 2"/>
          <p:cNvPicPr>
            <a:picLocks noChangeAspect="1" noChangeArrowheads="1"/>
          </p:cNvPicPr>
          <p:nvPr/>
        </p:nvPicPr>
        <p:blipFill>
          <a:blip r:embed="rId2"/>
          <a:srcRect/>
          <a:stretch>
            <a:fillRect/>
          </a:stretch>
        </p:blipFill>
        <p:spPr bwMode="auto">
          <a:xfrm>
            <a:off x="457200" y="4419600"/>
            <a:ext cx="5715000" cy="2200275"/>
          </a:xfrm>
          <a:prstGeom prst="rect">
            <a:avLst/>
          </a:prstGeom>
          <a:noFill/>
          <a:ln w="9525">
            <a:noFill/>
            <a:miter lim="800000"/>
            <a:headEnd/>
            <a:tailEnd/>
          </a:ln>
          <a:effectLst/>
        </p:spPr>
      </p:pic>
      <p:pic>
        <p:nvPicPr>
          <p:cNvPr id="5125"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781800" y="4953000"/>
            <a:ext cx="2049780" cy="362793"/>
          </a:xfrm>
          <a:prstGeom prst="rect">
            <a:avLst/>
          </a:prstGeom>
          <a:noFill/>
        </p:spPr>
      </p:pic>
      <p:pic>
        <p:nvPicPr>
          <p:cNvPr id="5124" name="Picture 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7086600" y="5410200"/>
            <a:ext cx="1524000" cy="304800"/>
          </a:xfrm>
          <a:prstGeom prst="rect">
            <a:avLst/>
          </a:prstGeom>
          <a:noFill/>
        </p:spPr>
      </p:pic>
      <p:pic>
        <p:nvPicPr>
          <p:cNvPr id="5123" name="Picture 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7467600" y="5867400"/>
            <a:ext cx="731520" cy="304800"/>
          </a:xfrm>
          <a:prstGeom prst="rect">
            <a:avLst/>
          </a:prstGeom>
          <a:noFill/>
        </p:spPr>
      </p:pic>
      <p:sp>
        <p:nvSpPr>
          <p:cNvPr id="512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127" name="Rectangle 7"/>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28" name="Rectangle 8"/>
          <p:cNvSpPr>
            <a:spLocks noChangeArrowheads="1"/>
          </p:cNvSpPr>
          <p:nvPr/>
        </p:nvSpPr>
        <p:spPr bwMode="auto">
          <a:xfrm>
            <a:off x="0" y="838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28600" y="381000"/>
            <a:ext cx="8686799" cy="5943600"/>
          </a:xfrm>
          <a:prstGeom prst="rect">
            <a:avLst/>
          </a:prstGeom>
          <a:noFill/>
          <a:ln w="9525">
            <a:noFill/>
            <a:miter lim="800000"/>
            <a:headEnd/>
            <a:tailEnd/>
          </a:ln>
          <a:effectLst/>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533400" y="685800"/>
            <a:ext cx="8229600" cy="5105399"/>
          </a:xfrm>
          <a:prstGeom prst="rect">
            <a:avLst/>
          </a:prstGeom>
          <a:noFill/>
          <a:ln w="9525">
            <a:noFill/>
            <a:miter lim="800000"/>
            <a:headEnd/>
            <a:tailEnd/>
          </a:ln>
          <a:effectLst/>
        </p:spPr>
      </p:pic>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304800" y="381000"/>
            <a:ext cx="8534400" cy="6248400"/>
          </a:xfrm>
          <a:prstGeom prst="rect">
            <a:avLst/>
          </a:prstGeom>
          <a:noFill/>
          <a:ln w="9525">
            <a:noFill/>
            <a:miter lim="800000"/>
            <a:headEnd/>
            <a:tailEnd/>
          </a:ln>
          <a:effectLst/>
        </p:spPr>
      </p:pic>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304800" y="457200"/>
            <a:ext cx="8534400" cy="5867400"/>
          </a:xfrm>
          <a:prstGeom prst="rect">
            <a:avLst/>
          </a:prstGeom>
          <a:noFill/>
          <a:ln w="9525">
            <a:noFill/>
            <a:miter lim="800000"/>
            <a:headEnd/>
            <a:tailEnd/>
          </a:ln>
          <a:effectLst/>
        </p:spPr>
      </p:pic>
      <p:pic>
        <p:nvPicPr>
          <p:cNvPr id="11266" name="Picture 2"/>
          <p:cNvPicPr>
            <a:picLocks noChangeAspect="1" noChangeArrowheads="1"/>
          </p:cNvPicPr>
          <p:nvPr/>
        </p:nvPicPr>
        <p:blipFill>
          <a:blip r:embed="rId3"/>
          <a:srcRect/>
          <a:stretch>
            <a:fillRect/>
          </a:stretch>
        </p:blipFill>
        <p:spPr bwMode="auto">
          <a:xfrm>
            <a:off x="4114801" y="4800601"/>
            <a:ext cx="4648200" cy="1822294"/>
          </a:xfrm>
          <a:prstGeom prst="rect">
            <a:avLst/>
          </a:prstGeom>
          <a:noFill/>
          <a:ln w="9525">
            <a:noFill/>
            <a:miter lim="800000"/>
            <a:headEnd/>
            <a:tailEnd/>
          </a:ln>
          <a:effectLst/>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52401" y="304800"/>
            <a:ext cx="8839200" cy="6172200"/>
          </a:xfrm>
          <a:prstGeom prst="rect">
            <a:avLst/>
          </a:prstGeom>
          <a:noFill/>
          <a:ln w="9525">
            <a:noFill/>
            <a:miter lim="800000"/>
            <a:headEnd/>
            <a:tailEnd/>
          </a:ln>
          <a:effectLst/>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152400" y="609600"/>
            <a:ext cx="8534400" cy="5562600"/>
          </a:xfrm>
          <a:prstGeom prst="rect">
            <a:avLst/>
          </a:prstGeom>
          <a:noFill/>
          <a:ln w="9525">
            <a:noFill/>
            <a:miter lim="800000"/>
            <a:headEnd/>
            <a:tailEnd/>
          </a:ln>
          <a:effectLst/>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srcRect/>
          <a:stretch>
            <a:fillRect/>
          </a:stretch>
        </p:blipFill>
        <p:spPr bwMode="auto">
          <a:xfrm>
            <a:off x="0" y="381000"/>
            <a:ext cx="8686800" cy="6096000"/>
          </a:xfrm>
          <a:prstGeom prst="rect">
            <a:avLst/>
          </a:prstGeom>
          <a:noFill/>
          <a:ln w="9525">
            <a:noFill/>
            <a:miter lim="800000"/>
            <a:headEnd/>
            <a:tailEnd/>
          </a:ln>
          <a:effectLst/>
        </p:spPr>
      </p:pic>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381000" y="457200"/>
            <a:ext cx="8305799" cy="5943600"/>
          </a:xfrm>
          <a:prstGeom prst="rect">
            <a:avLst/>
          </a:prstGeom>
          <a:noFill/>
          <a:ln w="9525">
            <a:noFill/>
            <a:miter lim="800000"/>
            <a:headEnd/>
            <a:tailEnd/>
          </a:ln>
          <a:effectLst/>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381000" y="381000"/>
            <a:ext cx="8534400" cy="6248400"/>
          </a:xfrm>
          <a:prstGeom prst="rect">
            <a:avLst/>
          </a:prstGeom>
          <a:noFill/>
          <a:ln w="9525">
            <a:noFill/>
            <a:miter lim="800000"/>
            <a:headEnd/>
            <a:tailEnd/>
          </a:ln>
          <a:effectLst/>
        </p:spPr>
      </p:pic>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304800" y="381000"/>
            <a:ext cx="8610600" cy="6019799"/>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0"/>
            <a:ext cx="8534400" cy="5562600"/>
          </a:xfrm>
        </p:spPr>
        <p:txBody>
          <a:bodyPr/>
          <a:lstStyle/>
          <a:p>
            <a:pPr algn="just"/>
            <a:r>
              <a:rPr lang="en-US" dirty="0" smtClean="0">
                <a:latin typeface="Times New Roman" pitchFamily="18" charset="0"/>
                <a:cs typeface="Times New Roman" pitchFamily="18" charset="0"/>
              </a:rPr>
              <a:t>However, we are supplying the voltage from another source called battery. As shown in the figure, the positive terminal of the battery is connected to p-side and the negative terminal of the battery is connected to n-side of the diode. Therefore, the diode is forward biased by the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a:t>
            </a:r>
          </a:p>
          <a:p>
            <a:pPr algn="just"/>
            <a:r>
              <a:rPr lang="en-US" dirty="0" smtClean="0">
                <a:latin typeface="Times New Roman" pitchFamily="18" charset="0"/>
                <a:cs typeface="Times New Roman" pitchFamily="18" charset="0"/>
              </a:rPr>
              <a:t>That means the diode is reverse biased by the input supply voltage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 and forward biased by the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a:t>
            </a:r>
          </a:p>
          <a:p>
            <a:endParaRPr lang="en-US" dirty="0"/>
          </a:p>
        </p:txBody>
      </p:sp>
      <p:pic>
        <p:nvPicPr>
          <p:cNvPr id="16386" name="Picture 2"/>
          <p:cNvPicPr>
            <a:picLocks noChangeAspect="1" noChangeArrowheads="1"/>
          </p:cNvPicPr>
          <p:nvPr/>
        </p:nvPicPr>
        <p:blipFill>
          <a:blip r:embed="rId2"/>
          <a:srcRect/>
          <a:stretch>
            <a:fillRect/>
          </a:stretch>
        </p:blipFill>
        <p:spPr bwMode="auto">
          <a:xfrm>
            <a:off x="2590800" y="4419600"/>
            <a:ext cx="3276600" cy="2069157"/>
          </a:xfrm>
          <a:prstGeom prst="rect">
            <a:avLst/>
          </a:prstGeom>
          <a:noFill/>
          <a:ln w="9525">
            <a:noFill/>
            <a:miter lim="800000"/>
            <a:headEnd/>
            <a:tailEnd/>
          </a:ln>
          <a:effectLst/>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457200" y="381000"/>
            <a:ext cx="8229600" cy="6019800"/>
          </a:xfrm>
          <a:prstGeom prst="rect">
            <a:avLst/>
          </a:prstGeom>
          <a:noFill/>
          <a:ln w="9525">
            <a:noFill/>
            <a:miter lim="800000"/>
            <a:headEnd/>
            <a:tailEnd/>
          </a:ln>
          <a:effectLst/>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228601" y="228600"/>
            <a:ext cx="8534400" cy="6172200"/>
          </a:xfrm>
          <a:prstGeom prst="rect">
            <a:avLst/>
          </a:prstGeom>
          <a:noFill/>
          <a:ln w="9525">
            <a:noFill/>
            <a:miter lim="800000"/>
            <a:headEnd/>
            <a:tailEnd/>
          </a:ln>
          <a:effectLst/>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304800" y="457200"/>
            <a:ext cx="8534400" cy="5867400"/>
          </a:xfrm>
          <a:prstGeom prst="rect">
            <a:avLst/>
          </a:prstGeom>
          <a:noFill/>
          <a:ln w="9525">
            <a:noFill/>
            <a:miter lim="800000"/>
            <a:headEnd/>
            <a:tailEnd/>
          </a:ln>
          <a:effectLst/>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228601" y="381000"/>
            <a:ext cx="8534400" cy="6172200"/>
          </a:xfrm>
          <a:prstGeom prst="rect">
            <a:avLst/>
          </a:prstGeom>
          <a:noFill/>
          <a:ln w="9525">
            <a:noFill/>
            <a:miter lim="800000"/>
            <a:headEnd/>
            <a:tailEnd/>
          </a:ln>
          <a:effectLst/>
        </p:spPr>
      </p:pic>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685800" y="1371600"/>
            <a:ext cx="8077200" cy="3281363"/>
          </a:xfrm>
          <a:prstGeom prst="rect">
            <a:avLst/>
          </a:prstGeom>
          <a:noFill/>
          <a:ln w="9525">
            <a:noFill/>
            <a:miter lim="800000"/>
            <a:headEnd/>
            <a:tailEnd/>
          </a:ln>
          <a:effectLst/>
        </p:spPr>
      </p:pic>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57200" y="990600"/>
            <a:ext cx="8305800" cy="4724400"/>
          </a:xfrm>
          <a:prstGeom prst="rect">
            <a:avLst/>
          </a:prstGeom>
          <a:noFill/>
          <a:ln w="9525">
            <a:noFill/>
            <a:miter lim="800000"/>
            <a:headEnd/>
            <a:tailEnd/>
          </a:ln>
          <a:effectLst/>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28600" y="533400"/>
            <a:ext cx="8915400" cy="5943600"/>
          </a:xfrm>
          <a:prstGeom prst="rect">
            <a:avLst/>
          </a:prstGeom>
          <a:noFill/>
          <a:ln w="9525">
            <a:noFill/>
            <a:miter lim="800000"/>
            <a:headEnd/>
            <a:tailEnd/>
          </a:ln>
          <a:effectLst/>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381000"/>
            <a:ext cx="8915399" cy="6096000"/>
          </a:xfrm>
          <a:prstGeom prst="rect">
            <a:avLst/>
          </a:prstGeom>
          <a:noFill/>
          <a:ln w="9525">
            <a:noFill/>
            <a:miter lim="800000"/>
            <a:headEnd/>
            <a:tailEnd/>
          </a:ln>
          <a:effectLst/>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533400"/>
            <a:ext cx="8991599" cy="6019800"/>
          </a:xfrm>
          <a:prstGeom prst="rect">
            <a:avLst/>
          </a:prstGeom>
          <a:noFill/>
          <a:ln w="9525">
            <a:noFill/>
            <a:miter lim="800000"/>
            <a:headEnd/>
            <a:tailEnd/>
          </a:ln>
          <a:effectLst/>
        </p:spPr>
      </p:pic>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533400"/>
            <a:ext cx="9144000" cy="609600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8915400" cy="6019800"/>
          </a:xfrm>
        </p:spPr>
        <p:txBody>
          <a:bodyPr>
            <a:normAutofit/>
          </a:bodyPr>
          <a:lstStyle/>
          <a:p>
            <a:pPr algn="just"/>
            <a:r>
              <a:rPr lang="en-US" dirty="0" smtClean="0">
                <a:latin typeface="Times New Roman" pitchFamily="18" charset="0"/>
                <a:cs typeface="Times New Roman" pitchFamily="18" charset="0"/>
              </a:rPr>
              <a:t>Initially, the input supply voltage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 is less than the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 &lt;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So the battery voltage dominates the input supply voltage. Hence, the diode is forward biased by the battery voltage and allows electric current through it. As a result, the signal appears at the output.</a:t>
            </a:r>
          </a:p>
          <a:p>
            <a:pPr algn="just"/>
            <a:r>
              <a:rPr lang="en-US" dirty="0" smtClean="0">
                <a:latin typeface="Times New Roman" pitchFamily="18" charset="0"/>
                <a:cs typeface="Times New Roman" pitchFamily="18" charset="0"/>
              </a:rPr>
              <a:t>When the input supply voltage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 becomes greater than the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the diode D is reverse biased. So no current flows through the diode. As a result, input signal does not appear at the output.</a:t>
            </a:r>
          </a:p>
          <a:p>
            <a:pPr algn="just"/>
            <a:r>
              <a:rPr lang="en-US" dirty="0" smtClean="0">
                <a:latin typeface="Times New Roman" pitchFamily="18" charset="0"/>
                <a:cs typeface="Times New Roman" pitchFamily="18" charset="0"/>
              </a:rPr>
              <a:t>Thus, the clipping (removal of a signal) takes place during the positive half cycle only when the input supply voltage becomes greater than the battery voltage.</a:t>
            </a:r>
          </a:p>
          <a:p>
            <a:endParaRPr lang="en-US" dirty="0"/>
          </a:p>
        </p:txBody>
      </p:sp>
      <p:pic>
        <p:nvPicPr>
          <p:cNvPr id="15362" name="Picture 2"/>
          <p:cNvPicPr>
            <a:picLocks noChangeAspect="1" noChangeArrowheads="1"/>
          </p:cNvPicPr>
          <p:nvPr/>
        </p:nvPicPr>
        <p:blipFill>
          <a:blip r:embed="rId2"/>
          <a:srcRect/>
          <a:stretch>
            <a:fillRect/>
          </a:stretch>
        </p:blipFill>
        <p:spPr bwMode="auto">
          <a:xfrm>
            <a:off x="2362200" y="5334001"/>
            <a:ext cx="2019300" cy="1524000"/>
          </a:xfrm>
          <a:prstGeom prst="rect">
            <a:avLst/>
          </a:prstGeom>
          <a:noFill/>
          <a:ln w="9525">
            <a:noFill/>
            <a:miter lim="800000"/>
            <a:headEnd/>
            <a:tailEnd/>
          </a:ln>
          <a:effectLst/>
        </p:spPr>
      </p:pic>
      <p:pic>
        <p:nvPicPr>
          <p:cNvPr id="15363" name="Picture 3"/>
          <p:cNvPicPr>
            <a:picLocks noChangeAspect="1" noChangeArrowheads="1"/>
          </p:cNvPicPr>
          <p:nvPr/>
        </p:nvPicPr>
        <p:blipFill>
          <a:blip r:embed="rId3"/>
          <a:srcRect/>
          <a:stretch>
            <a:fillRect/>
          </a:stretch>
        </p:blipFill>
        <p:spPr bwMode="auto">
          <a:xfrm>
            <a:off x="5410200" y="5029200"/>
            <a:ext cx="2133600" cy="1828800"/>
          </a:xfrm>
          <a:prstGeom prst="rect">
            <a:avLst/>
          </a:prstGeom>
          <a:noFill/>
          <a:ln w="9525">
            <a:noFill/>
            <a:miter lim="800000"/>
            <a:headEnd/>
            <a:tailEnd/>
          </a:ln>
          <a:effectLst/>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457200"/>
            <a:ext cx="9144000" cy="6172199"/>
          </a:xfrm>
          <a:prstGeom prst="rect">
            <a:avLst/>
          </a:prstGeom>
          <a:noFill/>
          <a:ln w="9525">
            <a:noFill/>
            <a:miter lim="800000"/>
            <a:headEnd/>
            <a:tailEnd/>
          </a:ln>
          <a:effectLst/>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228600" y="609600"/>
            <a:ext cx="8686799" cy="6019800"/>
          </a:xfrm>
          <a:prstGeom prst="rect">
            <a:avLst/>
          </a:prstGeom>
          <a:noFill/>
          <a:ln w="9525">
            <a:noFill/>
            <a:miter lim="800000"/>
            <a:headEnd/>
            <a:tailEnd/>
          </a:ln>
          <a:effectLst/>
        </p:spPr>
      </p:pic>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14600"/>
            <a:ext cx="8229600" cy="762000"/>
          </a:xfrm>
        </p:spPr>
        <p:txBody>
          <a:bodyPr>
            <a:normAutofit/>
          </a:bodyPr>
          <a:lstStyle/>
          <a:p>
            <a:pPr algn="ctr">
              <a:buNone/>
            </a:pPr>
            <a:r>
              <a:rPr lang="en-US" sz="4400" b="1" i="1" dirty="0" smtClean="0">
                <a:latin typeface="Times New Roman" pitchFamily="18" charset="0"/>
                <a:cs typeface="Times New Roman" pitchFamily="18" charset="0"/>
              </a:rPr>
              <a:t>BJT AC Analysis</a:t>
            </a:r>
            <a:endParaRPr lang="en-US" sz="4400" b="1" dirty="0"/>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fontScale="90000"/>
          </a:bodyPr>
          <a:lstStyle/>
          <a:p>
            <a:pPr algn="ctr"/>
            <a:r>
              <a:rPr lang="en-US" sz="4800" b="1" dirty="0" smtClean="0">
                <a:latin typeface="Times New Roman" pitchFamily="18" charset="0"/>
                <a:cs typeface="Times New Roman" pitchFamily="18" charset="0"/>
              </a:rPr>
              <a:t>Introduction</a:t>
            </a:r>
            <a:endParaRPr lang="en-US" sz="4800" dirty="0"/>
          </a:p>
        </p:txBody>
      </p:sp>
      <p:sp>
        <p:nvSpPr>
          <p:cNvPr id="3" name="Content Placeholder 2"/>
          <p:cNvSpPr>
            <a:spLocks noGrp="1"/>
          </p:cNvSpPr>
          <p:nvPr>
            <p:ph idx="1"/>
          </p:nvPr>
        </p:nvSpPr>
        <p:spPr>
          <a:xfrm>
            <a:off x="228600" y="1600200"/>
            <a:ext cx="8686800" cy="4724400"/>
          </a:xfrm>
        </p:spPr>
        <p:txBody>
          <a:bodyPr/>
          <a:lstStyle/>
          <a:p>
            <a:pPr algn="just">
              <a:lnSpc>
                <a:spcPct val="150000"/>
              </a:lnSpc>
            </a:pPr>
            <a:r>
              <a:rPr lang="en-US" dirty="0" smtClean="0">
                <a:latin typeface="Times New Roman" pitchFamily="18" charset="0"/>
                <a:cs typeface="Times New Roman" pitchFamily="18" charset="0"/>
              </a:rPr>
              <a:t>In sinusoidal </a:t>
            </a:r>
            <a:r>
              <a:rPr lang="en-US" i="1" dirty="0" smtClean="0">
                <a:solidFill>
                  <a:srgbClr val="FF0000"/>
                </a:solidFill>
                <a:latin typeface="Times New Roman" pitchFamily="18" charset="0"/>
                <a:cs typeface="Times New Roman" pitchFamily="18" charset="0"/>
              </a:rPr>
              <a:t>ac analysis </a:t>
            </a:r>
            <a:r>
              <a:rPr lang="en-US" dirty="0" smtClean="0">
                <a:latin typeface="Times New Roman" pitchFamily="18" charset="0"/>
                <a:cs typeface="Times New Roman" pitchFamily="18" charset="0"/>
              </a:rPr>
              <a:t>of transistor networks is the magnitude of the input signal.</a:t>
            </a:r>
          </a:p>
          <a:p>
            <a:pPr algn="just">
              <a:lnSpc>
                <a:spcPct val="150000"/>
              </a:lnSpc>
            </a:pPr>
            <a:r>
              <a:rPr lang="en-US" dirty="0" smtClean="0">
                <a:latin typeface="Times New Roman" pitchFamily="18" charset="0"/>
                <a:cs typeface="Times New Roman" pitchFamily="18" charset="0"/>
              </a:rPr>
              <a:t>It will determine whether </a:t>
            </a:r>
            <a:r>
              <a:rPr lang="en-US" i="1" dirty="0" smtClean="0">
                <a:solidFill>
                  <a:srgbClr val="FF0000"/>
                </a:solidFill>
                <a:latin typeface="Times New Roman" pitchFamily="18" charset="0"/>
                <a:cs typeface="Times New Roman" pitchFamily="18" charset="0"/>
              </a:rPr>
              <a:t>small-signal</a:t>
            </a:r>
            <a:r>
              <a:rPr lang="en-US" dirty="0" smtClean="0">
                <a:solidFill>
                  <a:srgbClr val="FF0000"/>
                </a:solidFill>
                <a:latin typeface="Times New Roman" pitchFamily="18" charset="0"/>
                <a:cs typeface="Times New Roman" pitchFamily="18" charset="0"/>
              </a:rPr>
              <a:t> or </a:t>
            </a:r>
            <a:r>
              <a:rPr lang="en-US" i="1" dirty="0" smtClean="0">
                <a:solidFill>
                  <a:srgbClr val="FF0000"/>
                </a:solidFill>
                <a:latin typeface="Times New Roman" pitchFamily="18" charset="0"/>
                <a:cs typeface="Times New Roman" pitchFamily="18" charset="0"/>
              </a:rPr>
              <a:t>large-signal</a:t>
            </a:r>
            <a:r>
              <a:rPr lang="en-US" dirty="0" smtClean="0">
                <a:solidFill>
                  <a:srgbClr val="FF0000"/>
                </a:solidFill>
                <a:latin typeface="Times New Roman" pitchFamily="18" charset="0"/>
                <a:cs typeface="Times New Roman" pitchFamily="18" charset="0"/>
              </a:rPr>
              <a:t> </a:t>
            </a:r>
            <a:r>
              <a:rPr lang="en-US" dirty="0" smtClean="0">
                <a:latin typeface="Times New Roman" pitchFamily="18" charset="0"/>
                <a:cs typeface="Times New Roman" pitchFamily="18" charset="0"/>
              </a:rPr>
              <a:t>techniques should be applied.</a:t>
            </a:r>
          </a:p>
          <a:p>
            <a:pPr algn="just">
              <a:lnSpc>
                <a:spcPct val="150000"/>
              </a:lnSpc>
            </a:pPr>
            <a:r>
              <a:rPr lang="en-US" dirty="0" smtClean="0">
                <a:latin typeface="Times New Roman" pitchFamily="18" charset="0"/>
                <a:cs typeface="Times New Roman" pitchFamily="18" charset="0"/>
              </a:rPr>
              <a:t>There are </a:t>
            </a:r>
            <a:r>
              <a:rPr lang="en-US" i="1" dirty="0" smtClean="0">
                <a:solidFill>
                  <a:srgbClr val="FF0000"/>
                </a:solidFill>
                <a:latin typeface="Times New Roman" pitchFamily="18" charset="0"/>
                <a:cs typeface="Times New Roman" pitchFamily="18" charset="0"/>
              </a:rPr>
              <a:t>three models </a:t>
            </a:r>
            <a:r>
              <a:rPr lang="en-US" dirty="0" smtClean="0">
                <a:latin typeface="Times New Roman" pitchFamily="18" charset="0"/>
                <a:cs typeface="Times New Roman" pitchFamily="18" charset="0"/>
              </a:rPr>
              <a:t>commonly used in the small-signal ac analysis of transistor networks: the r</a:t>
            </a:r>
            <a:r>
              <a:rPr lang="en-US" baseline="-25000" dirty="0" smtClean="0">
                <a:latin typeface="Times New Roman" pitchFamily="18" charset="0"/>
                <a:cs typeface="Times New Roman" pitchFamily="18" charset="0"/>
              </a:rPr>
              <a:t>e</a:t>
            </a:r>
            <a:r>
              <a:rPr lang="en-US" dirty="0" smtClean="0">
                <a:latin typeface="Times New Roman" pitchFamily="18" charset="0"/>
                <a:cs typeface="Times New Roman" pitchFamily="18" charset="0"/>
              </a:rPr>
              <a:t> model, the hybrid π model, and the hybrid equivalent model.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38912"/>
          </a:xfrm>
        </p:spPr>
        <p:txBody>
          <a:bodyPr>
            <a:normAutofit fontScale="90000"/>
          </a:bodyPr>
          <a:lstStyle/>
          <a:p>
            <a:pPr algn="ctr"/>
            <a:r>
              <a:rPr lang="en-US" sz="4800" b="1" dirty="0" smtClean="0">
                <a:latin typeface="Times New Roman" pitchFamily="18" charset="0"/>
                <a:cs typeface="Times New Roman" pitchFamily="18" charset="0"/>
              </a:rPr>
              <a:t>Introduction</a:t>
            </a:r>
            <a:endParaRPr lang="en-US" sz="48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143000"/>
            <a:ext cx="8686800" cy="5410200"/>
          </a:xfrm>
        </p:spPr>
        <p:txBody>
          <a:bodyPr>
            <a:normAutofit/>
          </a:bodyPr>
          <a:lstStyle/>
          <a:p>
            <a:pPr algn="just">
              <a:lnSpc>
                <a:spcPct val="150000"/>
              </a:lnSpc>
            </a:pPr>
            <a:r>
              <a:rPr lang="en-US" dirty="0" smtClean="0">
                <a:latin typeface="Times New Roman" pitchFamily="18" charset="0"/>
                <a:cs typeface="Times New Roman" pitchFamily="18" charset="0"/>
              </a:rPr>
              <a:t>A </a:t>
            </a:r>
            <a:r>
              <a:rPr lang="en-US" i="1" dirty="0" smtClean="0">
                <a:solidFill>
                  <a:srgbClr val="FF0000"/>
                </a:solidFill>
                <a:latin typeface="Times New Roman" pitchFamily="18" charset="0"/>
                <a:cs typeface="Times New Roman" pitchFamily="18" charset="0"/>
              </a:rPr>
              <a:t>model</a:t>
            </a:r>
            <a:r>
              <a:rPr lang="en-US" dirty="0" smtClean="0">
                <a:latin typeface="Times New Roman" pitchFamily="18" charset="0"/>
                <a:cs typeface="Times New Roman" pitchFamily="18" charset="0"/>
              </a:rPr>
              <a:t> is a combination of circuit elements, properly chosen, that best approximates the actual behavior of a semiconductor device under specific operating conditions. </a:t>
            </a:r>
          </a:p>
          <a:p>
            <a:pPr algn="just">
              <a:lnSpc>
                <a:spcPct val="150000"/>
              </a:lnSpc>
            </a:pPr>
            <a:r>
              <a:rPr lang="en-US" dirty="0" smtClean="0">
                <a:latin typeface="Times New Roman" pitchFamily="18" charset="0"/>
                <a:cs typeface="Times New Roman" pitchFamily="18" charset="0"/>
              </a:rPr>
              <a:t>The </a:t>
            </a:r>
            <a:r>
              <a:rPr lang="en-US" i="1" dirty="0" smtClean="0">
                <a:solidFill>
                  <a:srgbClr val="FF0000"/>
                </a:solidFill>
                <a:latin typeface="Times New Roman" pitchFamily="18" charset="0"/>
                <a:cs typeface="Times New Roman" pitchFamily="18" charset="0"/>
              </a:rPr>
              <a:t>small signal analysis</a:t>
            </a:r>
            <a:r>
              <a:rPr lang="en-US" dirty="0" smtClean="0">
                <a:latin typeface="Times New Roman" pitchFamily="18" charset="0"/>
                <a:cs typeface="Times New Roman" pitchFamily="18" charset="0"/>
              </a:rPr>
              <a:t> suggests that for a small signal, transistor behaves as a </a:t>
            </a:r>
            <a:r>
              <a:rPr lang="en-US" i="1" dirty="0" smtClean="0">
                <a:solidFill>
                  <a:srgbClr val="FF0000"/>
                </a:solidFill>
                <a:latin typeface="Times New Roman" pitchFamily="18" charset="0"/>
                <a:cs typeface="Times New Roman" pitchFamily="18" charset="0"/>
              </a:rPr>
              <a:t>voltage controlled current source</a:t>
            </a:r>
            <a:r>
              <a:rPr lang="en-US" dirty="0" smtClean="0">
                <a:latin typeface="Times New Roman" pitchFamily="18" charset="0"/>
                <a:cs typeface="Times New Roman" pitchFamily="18" charset="0"/>
              </a:rPr>
              <a:t>. </a:t>
            </a:r>
          </a:p>
          <a:p>
            <a:pPr algn="just">
              <a:lnSpc>
                <a:spcPct val="150000"/>
              </a:lnSpc>
            </a:pPr>
            <a:r>
              <a:rPr lang="en-US" dirty="0" smtClean="0">
                <a:latin typeface="Times New Roman" pitchFamily="18" charset="0"/>
                <a:cs typeface="Times New Roman" pitchFamily="18" charset="0"/>
              </a:rPr>
              <a:t>The input port of the controlled current source is between base and emitter and output port is in between collector and emitter.</a:t>
            </a:r>
          </a:p>
          <a:p>
            <a:pPr algn="just">
              <a:buNone/>
            </a:pPr>
            <a:endParaRPr lang="en-US" dirty="0">
              <a:latin typeface="Times New Roman" pitchFamily="18" charset="0"/>
              <a:cs typeface="Times New Roman" pitchFamily="18" charset="0"/>
            </a:endParaRP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8686800" cy="5105400"/>
          </a:xfrm>
        </p:spPr>
        <p:txBody>
          <a:bodyPr/>
          <a:lstStyle/>
          <a:p>
            <a:pPr algn="just">
              <a:lnSpc>
                <a:spcPct val="150000"/>
              </a:lnSpc>
            </a:pPr>
            <a:r>
              <a:rPr lang="en-US" dirty="0" smtClean="0">
                <a:latin typeface="Times New Roman" pitchFamily="18" charset="0"/>
                <a:cs typeface="Times New Roman" pitchFamily="18" charset="0"/>
              </a:rPr>
              <a:t>Once the ac equivalent circuit is determined, the schematic symbol for the device can be replaced by this equivalent circuit and the basic methods of circuit analysis applied to determine the desired quantities of the network.</a:t>
            </a:r>
          </a:p>
          <a:p>
            <a:pPr algn="just"/>
            <a:endParaRPr lang="en-US" dirty="0">
              <a:latin typeface="Times New Roman" pitchFamily="18" charset="0"/>
              <a:cs typeface="Times New Roman" pitchFamily="18" charset="0"/>
            </a:endParaRP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pPr algn="ctr"/>
            <a:r>
              <a:rPr lang="en-US" b="1" dirty="0" smtClean="0">
                <a:latin typeface="Times New Roman" pitchFamily="18" charset="0"/>
                <a:cs typeface="Times New Roman" pitchFamily="18" charset="0"/>
              </a:rPr>
              <a:t>Model</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981200"/>
            <a:ext cx="8458200" cy="2743200"/>
          </a:xfrm>
        </p:spPr>
        <p:txBody>
          <a:bodyPr>
            <a:normAutofit/>
          </a:bodyPr>
          <a:lstStyle/>
          <a:p>
            <a:pPr algn="just"/>
            <a:r>
              <a:rPr lang="en-US" sz="3200" dirty="0" smtClean="0">
                <a:latin typeface="Times New Roman" pitchFamily="18" charset="0"/>
                <a:cs typeface="Times New Roman" pitchFamily="18" charset="0"/>
              </a:rPr>
              <a:t>An ac equivalent circuit that represents the ac characteristics of the transistor</a:t>
            </a:r>
          </a:p>
          <a:p>
            <a:pPr algn="just">
              <a:buNone/>
            </a:pPr>
            <a:endParaRPr lang="en-US" sz="3200" dirty="0" smtClean="0">
              <a:latin typeface="Times New Roman" pitchFamily="18" charset="0"/>
              <a:cs typeface="Times New Roman" pitchFamily="18" charset="0"/>
            </a:endParaRPr>
          </a:p>
          <a:p>
            <a:pPr algn="just"/>
            <a:r>
              <a:rPr lang="en-US" sz="3200" dirty="0" smtClean="0">
                <a:latin typeface="Times New Roman" pitchFamily="18" charset="0"/>
                <a:cs typeface="Times New Roman" pitchFamily="18" charset="0"/>
              </a:rPr>
              <a:t>Uses circuit elements that approximate the behaviour of the transistor</a:t>
            </a:r>
          </a:p>
          <a:p>
            <a:endParaRPr lang="en-US" sz="3200" dirty="0">
              <a:latin typeface="Times New Roman" pitchFamily="18" charset="0"/>
              <a:cs typeface="Times New Roman" pitchFamily="18" charset="0"/>
            </a:endParaRP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pPr algn="ctr"/>
            <a:r>
              <a:rPr lang="en-US" sz="4400" b="1" dirty="0" smtClean="0">
                <a:latin typeface="Times New Roman" pitchFamily="18" charset="0"/>
                <a:cs typeface="Times New Roman" pitchFamily="18" charset="0"/>
              </a:rPr>
              <a:t>The BJT Transistor Models</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3200" dirty="0" smtClean="0">
                <a:latin typeface="Times New Roman" pitchFamily="18" charset="0"/>
                <a:cs typeface="Times New Roman" pitchFamily="18" charset="0"/>
              </a:rPr>
              <a:t>Re model</a:t>
            </a:r>
          </a:p>
          <a:p>
            <a:r>
              <a:rPr lang="en-US" sz="3200" dirty="0" smtClean="0">
                <a:latin typeface="Times New Roman" pitchFamily="18" charset="0"/>
                <a:cs typeface="Times New Roman" pitchFamily="18" charset="0"/>
              </a:rPr>
              <a:t>Hybrid </a:t>
            </a:r>
            <a:r>
              <a:rPr lang="el-GR" sz="3200" dirty="0" smtClean="0">
                <a:latin typeface="Times New Roman" pitchFamily="18" charset="0"/>
                <a:cs typeface="Times New Roman" pitchFamily="18" charset="0"/>
              </a:rPr>
              <a:t>π</a:t>
            </a:r>
            <a:r>
              <a:rPr lang="en-US" sz="3200" dirty="0" smtClean="0">
                <a:latin typeface="Times New Roman" pitchFamily="18" charset="0"/>
                <a:cs typeface="Times New Roman" pitchFamily="18" charset="0"/>
              </a:rPr>
              <a:t> model</a:t>
            </a:r>
          </a:p>
          <a:p>
            <a:r>
              <a:rPr lang="en-US" sz="3200" dirty="0" smtClean="0">
                <a:latin typeface="Times New Roman" pitchFamily="18" charset="0"/>
                <a:cs typeface="Times New Roman" pitchFamily="18" charset="0"/>
              </a:rPr>
              <a:t>Hybrid equivalent model</a:t>
            </a:r>
            <a:endParaRPr lang="en-US" sz="3200" dirty="0">
              <a:latin typeface="Times New Roman" pitchFamily="18" charset="0"/>
              <a:cs typeface="Times New Roman" pitchFamily="18" charset="0"/>
            </a:endParaRP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28600" y="1295400"/>
            <a:ext cx="8763000" cy="5257800"/>
          </a:xfrm>
          <a:prstGeom prst="rect">
            <a:avLst/>
          </a:prstGeom>
          <a:noFill/>
          <a:ln w="9525">
            <a:noFill/>
            <a:miter lim="800000"/>
            <a:headEnd/>
            <a:tailEnd/>
          </a:ln>
          <a:effectLst/>
        </p:spPr>
      </p:pic>
      <p:sp>
        <p:nvSpPr>
          <p:cNvPr id="3" name="Rectangle 2"/>
          <p:cNvSpPr/>
          <p:nvPr/>
        </p:nvSpPr>
        <p:spPr>
          <a:xfrm>
            <a:off x="533400" y="609600"/>
            <a:ext cx="4705262" cy="584775"/>
          </a:xfrm>
          <a:prstGeom prst="rect">
            <a:avLst/>
          </a:prstGeom>
        </p:spPr>
        <p:txBody>
          <a:bodyPr wrap="none">
            <a:spAutoFit/>
          </a:bodyPr>
          <a:lstStyle/>
          <a:p>
            <a:pPr algn="ctr"/>
            <a:r>
              <a:rPr lang="en-US" sz="3200" b="1" dirty="0" smtClean="0">
                <a:latin typeface="Times New Roman" pitchFamily="18" charset="0"/>
                <a:cs typeface="Times New Roman" pitchFamily="18" charset="0"/>
              </a:rPr>
              <a:t>BJT Transistor Modeling </a:t>
            </a:r>
            <a:endParaRPr lang="en-US" sz="3200" dirty="0"/>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91312"/>
          </a:xfrm>
        </p:spPr>
        <p:txBody>
          <a:bodyPr>
            <a:normAutofit fontScale="90000"/>
          </a:bodyPr>
          <a:lstStyle/>
          <a:p>
            <a:pPr algn="ctr"/>
            <a:r>
              <a:rPr lang="en-US" sz="4000" b="1" dirty="0" smtClean="0">
                <a:latin typeface="Times New Roman" pitchFamily="18" charset="0"/>
                <a:cs typeface="Times New Roman" pitchFamily="18" charset="0"/>
              </a:rPr>
              <a:t>BJT Transistor Modeling </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447800"/>
            <a:ext cx="3886200" cy="5181600"/>
          </a:xfrm>
        </p:spPr>
        <p:txBody>
          <a:bodyPr>
            <a:normAutofit fontScale="92500" lnSpcReduction="20000"/>
          </a:bodyPr>
          <a:lstStyle/>
          <a:p>
            <a:pPr algn="just">
              <a:buNone/>
            </a:pPr>
            <a:r>
              <a:rPr lang="en-US" dirty="0" smtClean="0">
                <a:latin typeface="Times New Roman" pitchFamily="18" charset="0"/>
                <a:cs typeface="Times New Roman" pitchFamily="18" charset="0"/>
              </a:rPr>
              <a:t>The ac equivalent of a transistor network is obtained by: </a:t>
            </a:r>
          </a:p>
          <a:p>
            <a:pPr algn="just">
              <a:buNone/>
            </a:pPr>
            <a:r>
              <a:rPr lang="en-US" dirty="0" smtClean="0">
                <a:latin typeface="Times New Roman" pitchFamily="18" charset="0"/>
                <a:cs typeface="Times New Roman" pitchFamily="18" charset="0"/>
              </a:rPr>
              <a:t>1. Setting all dc sources to zero and replacing them by a short -circuit equivalent </a:t>
            </a:r>
          </a:p>
          <a:p>
            <a:pPr algn="just">
              <a:buNone/>
            </a:pPr>
            <a:r>
              <a:rPr lang="en-US" dirty="0" smtClean="0">
                <a:latin typeface="Times New Roman" pitchFamily="18" charset="0"/>
                <a:cs typeface="Times New Roman" pitchFamily="18" charset="0"/>
              </a:rPr>
              <a:t>2. Replacing all capacitors by a short -circuit equivalent </a:t>
            </a:r>
          </a:p>
          <a:p>
            <a:pPr algn="just">
              <a:buNone/>
            </a:pPr>
            <a:r>
              <a:rPr lang="en-US" dirty="0" smtClean="0">
                <a:latin typeface="Times New Roman" pitchFamily="18" charset="0"/>
                <a:cs typeface="Times New Roman" pitchFamily="18" charset="0"/>
              </a:rPr>
              <a:t>3. Removing all elements bypassed by the short -circuit equivalents introduced by steps 1 and 2 </a:t>
            </a:r>
          </a:p>
          <a:p>
            <a:pPr algn="just">
              <a:buNone/>
            </a:pPr>
            <a:r>
              <a:rPr lang="en-US" dirty="0" smtClean="0">
                <a:latin typeface="Times New Roman" pitchFamily="18" charset="0"/>
                <a:cs typeface="Times New Roman" pitchFamily="18" charset="0"/>
              </a:rPr>
              <a:t>4. Redrawing the network in a more convenient and logical form </a:t>
            </a:r>
            <a:endParaRPr lang="en-US"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rcRect/>
          <a:stretch>
            <a:fillRect/>
          </a:stretch>
        </p:blipFill>
        <p:spPr bwMode="auto">
          <a:xfrm>
            <a:off x="5638800" y="1143000"/>
            <a:ext cx="3276600" cy="22669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4114800" y="3810000"/>
            <a:ext cx="5029200" cy="259080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8305800" cy="5943600"/>
          </a:xfrm>
        </p:spPr>
        <p:txBody>
          <a:bodyPr>
            <a:noAutofit/>
          </a:bodyPr>
          <a:lstStyle/>
          <a:p>
            <a:pPr marL="274320" indent="-274320" algn="ctr" eaLnBrk="1" fontAlgn="auto" hangingPunct="1">
              <a:spcAft>
                <a:spcPts val="0"/>
              </a:spcAft>
              <a:buClr>
                <a:schemeClr val="accent3"/>
              </a:buClr>
              <a:buFont typeface="Wingdings 2"/>
              <a:buNone/>
              <a:defRPr/>
            </a:pPr>
            <a:r>
              <a:rPr lang="en-US" sz="4000" b="1" dirty="0" smtClean="0">
                <a:effectLst>
                  <a:outerShdw blurRad="38100" dist="38100" dir="2700000" algn="tl">
                    <a:srgbClr val="000000">
                      <a:alpha val="43137"/>
                    </a:srgbClr>
                  </a:outerShdw>
                </a:effectLst>
                <a:cs typeface="Times New Roman" pitchFamily="18" charset="0"/>
              </a:rPr>
              <a:t>Vision of the Department</a:t>
            </a:r>
          </a:p>
          <a:p>
            <a:pPr marL="274320" indent="-274320" algn="ctr" eaLnBrk="1" fontAlgn="auto" hangingPunct="1">
              <a:spcAft>
                <a:spcPts val="0"/>
              </a:spcAft>
              <a:buClr>
                <a:schemeClr val="accent3"/>
              </a:buClr>
              <a:buFont typeface="Wingdings 2"/>
              <a:buNone/>
              <a:defRPr/>
            </a:pPr>
            <a:endParaRPr lang="en-US" sz="1200" dirty="0" smtClean="0">
              <a:cs typeface="Times New Roman" pitchFamily="18" charset="0"/>
            </a:endParaRPr>
          </a:p>
          <a:p>
            <a:pPr marL="274320" indent="-274320" algn="just" eaLnBrk="1" fontAlgn="auto" hangingPunct="1">
              <a:spcAft>
                <a:spcPts val="0"/>
              </a:spcAft>
              <a:buClr>
                <a:srgbClr val="FF0000"/>
              </a:buClr>
              <a:buSzPct val="100000"/>
              <a:buFont typeface="Wingdings" pitchFamily="2" charset="2"/>
              <a:buChar char="Ø"/>
              <a:defRPr/>
            </a:pPr>
            <a:r>
              <a:rPr lang="en-US" sz="2000" dirty="0" smtClean="0">
                <a:cs typeface="Times New Roman" pitchFamily="18" charset="0"/>
              </a:rPr>
              <a:t>To contribute to the society through excellence in scientific and technical education, teaching and research aptitude in Electronics and Communication Engineering to meet the needs of Global Industry.</a:t>
            </a:r>
          </a:p>
          <a:p>
            <a:pPr marL="274320" indent="-274320" algn="ctr" eaLnBrk="1" fontAlgn="auto" hangingPunct="1">
              <a:spcAft>
                <a:spcPts val="0"/>
              </a:spcAft>
              <a:buClr>
                <a:schemeClr val="accent3"/>
              </a:buClr>
              <a:buFont typeface="Wingdings 2"/>
              <a:buNone/>
              <a:defRPr/>
            </a:pPr>
            <a:r>
              <a:rPr lang="en-US" sz="4000" b="1" dirty="0" smtClean="0">
                <a:effectLst>
                  <a:outerShdw blurRad="38100" dist="38100" dir="2700000" algn="tl">
                    <a:srgbClr val="000000">
                      <a:alpha val="43137"/>
                    </a:srgbClr>
                  </a:outerShdw>
                </a:effectLst>
                <a:cs typeface="Times New Roman" pitchFamily="18" charset="0"/>
              </a:rPr>
              <a:t>Mission of the Department</a:t>
            </a:r>
          </a:p>
          <a:p>
            <a:pPr marL="274320" indent="-274320" algn="ctr" eaLnBrk="1" fontAlgn="auto" hangingPunct="1">
              <a:spcAft>
                <a:spcPts val="0"/>
              </a:spcAft>
              <a:buClr>
                <a:schemeClr val="accent3"/>
              </a:buClr>
              <a:buFont typeface="Wingdings 2"/>
              <a:buNone/>
              <a:defRPr/>
            </a:pPr>
            <a:endParaRPr lang="en-US" sz="1200" dirty="0" smtClean="0">
              <a:cs typeface="Times New Roman" pitchFamily="18" charset="0"/>
            </a:endParaRPr>
          </a:p>
          <a:p>
            <a:pPr marL="274320" indent="-274320" algn="just" eaLnBrk="1" fontAlgn="auto" hangingPunct="1">
              <a:spcAft>
                <a:spcPts val="0"/>
              </a:spcAft>
              <a:buClr>
                <a:srgbClr val="FF0000"/>
              </a:buClr>
              <a:buSzPct val="100000"/>
              <a:buFont typeface="Wingdings" pitchFamily="2" charset="2"/>
              <a:buChar char="Ø"/>
              <a:defRPr/>
            </a:pPr>
            <a:r>
              <a:rPr lang="en-US" sz="2000" b="1" dirty="0" smtClean="0">
                <a:cs typeface="Times New Roman" pitchFamily="18" charset="0"/>
              </a:rPr>
              <a:t>M1: </a:t>
            </a:r>
            <a:r>
              <a:rPr lang="en-US" sz="2000" dirty="0" smtClean="0">
                <a:cs typeface="Times New Roman" pitchFamily="18" charset="0"/>
              </a:rPr>
              <a:t>To equip the students with strong foundation of basic sciences and domain knowledge of ECE, so that they are able to creatively their knowledge to the solution of problems arising in their career path.</a:t>
            </a:r>
          </a:p>
          <a:p>
            <a:pPr marL="274320" indent="-274320" algn="just" eaLnBrk="1" fontAlgn="auto" hangingPunct="1">
              <a:spcAft>
                <a:spcPts val="0"/>
              </a:spcAft>
              <a:buClr>
                <a:srgbClr val="FF0000"/>
              </a:buClr>
              <a:buSzPct val="100000"/>
              <a:buFont typeface="Wingdings" pitchFamily="2" charset="2"/>
              <a:buChar char="Ø"/>
              <a:defRPr/>
            </a:pPr>
            <a:r>
              <a:rPr lang="en-US" sz="2000" b="1" dirty="0" smtClean="0">
                <a:cs typeface="Times New Roman" pitchFamily="18" charset="0"/>
              </a:rPr>
              <a:t>M2: </a:t>
            </a:r>
            <a:r>
              <a:rPr lang="en-US" sz="2000" dirty="0" smtClean="0">
                <a:cs typeface="Times New Roman" pitchFamily="18" charset="0"/>
              </a:rPr>
              <a:t>To induce the habit of lifelong learning to continuously enhance overall performance.</a:t>
            </a:r>
          </a:p>
          <a:p>
            <a:pPr marL="274320" indent="-274320" algn="just" eaLnBrk="1" fontAlgn="auto" hangingPunct="1">
              <a:spcAft>
                <a:spcPts val="0"/>
              </a:spcAft>
              <a:buClr>
                <a:srgbClr val="FF0000"/>
              </a:buClr>
              <a:buSzPct val="100000"/>
              <a:buFont typeface="Wingdings" pitchFamily="2" charset="2"/>
              <a:buChar char="Ø"/>
              <a:defRPr/>
            </a:pPr>
            <a:r>
              <a:rPr lang="en-US" sz="2000" b="1" dirty="0" smtClean="0">
                <a:cs typeface="Times New Roman" pitchFamily="18" charset="0"/>
              </a:rPr>
              <a:t>M3: </a:t>
            </a:r>
            <a:r>
              <a:rPr lang="en-US" sz="2000" dirty="0" smtClean="0">
                <a:cs typeface="Times New Roman" pitchFamily="18" charset="0"/>
              </a:rPr>
              <a:t>Students are able to communicate their ideas clearly and concisely so that they can work in team as well as an individual.</a:t>
            </a:r>
          </a:p>
          <a:p>
            <a:pPr marL="274320" indent="-274320" algn="just" eaLnBrk="1" fontAlgn="auto" hangingPunct="1">
              <a:spcAft>
                <a:spcPts val="0"/>
              </a:spcAft>
              <a:buClr>
                <a:srgbClr val="FF0000"/>
              </a:buClr>
              <a:buSzPct val="100000"/>
              <a:buFont typeface="Wingdings" pitchFamily="2" charset="2"/>
              <a:buChar char="Ø"/>
              <a:defRPr/>
            </a:pPr>
            <a:r>
              <a:rPr lang="en-US" sz="2000" b="1" dirty="0" smtClean="0">
                <a:cs typeface="Times New Roman" pitchFamily="18" charset="0"/>
              </a:rPr>
              <a:t>M4:</a:t>
            </a:r>
            <a:r>
              <a:rPr lang="en-US" sz="2000" dirty="0" smtClean="0">
                <a:cs typeface="Times New Roman" pitchFamily="18" charset="0"/>
              </a:rPr>
              <a:t> To make the students responsive towards the ethical, social, environmental and in economic context for the society.</a:t>
            </a:r>
          </a:p>
          <a:p>
            <a:pPr marL="274320" indent="-274320" eaLnBrk="1" fontAlgn="auto" hangingPunct="1">
              <a:spcAft>
                <a:spcPts val="0"/>
              </a:spcAft>
              <a:buClr>
                <a:schemeClr val="accent3"/>
              </a:buClr>
              <a:buFont typeface="Wingdings 2"/>
              <a:buChar char=""/>
              <a:defRPr/>
            </a:pP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353312"/>
          </a:xfrm>
        </p:spPr>
        <p:txBody>
          <a:bodyPr>
            <a:noAutofit/>
          </a:bodyPr>
          <a:lstStyle/>
          <a:p>
            <a:pPr algn="ctr"/>
            <a:r>
              <a:rPr lang="en-US" sz="4000" b="1" dirty="0" smtClean="0">
                <a:latin typeface="Times New Roman" pitchFamily="18" charset="0"/>
                <a:cs typeface="Times New Roman" pitchFamily="18" charset="0"/>
              </a:rPr>
              <a:t>During negative half cycle:</a:t>
            </a:r>
            <a:br>
              <a:rPr lang="en-US" sz="4000" b="1"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
            </a:r>
            <a:br>
              <a:rPr lang="en-US" sz="4000" b="1" dirty="0" smtClean="0">
                <a:latin typeface="Times New Roman" pitchFamily="18" charset="0"/>
                <a:cs typeface="Times New Roman" pitchFamily="18" charset="0"/>
              </a:rPr>
            </a:b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143000"/>
            <a:ext cx="8610600" cy="5181600"/>
          </a:xfrm>
        </p:spPr>
        <p:txBody>
          <a:bodyPr>
            <a:normAutofit/>
          </a:bodyPr>
          <a:lstStyle/>
          <a:p>
            <a:pPr algn="just"/>
            <a:r>
              <a:rPr lang="en-US" dirty="0" smtClean="0">
                <a:latin typeface="Times New Roman" pitchFamily="18" charset="0"/>
                <a:cs typeface="Times New Roman" pitchFamily="18" charset="0"/>
              </a:rPr>
              <a:t>During the negative half cycle, terminal A is negative and terminal B is positive. That means the diode D is forward biased due to the input supply voltage. Furthermore, the battery is also connected in such a way that the positive terminal is connected to p-side and the negative terminal is connected to n-side. So the diode is forward biased by both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and input supply voltage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a:t>
            </a:r>
          </a:p>
          <a:p>
            <a:pPr algn="just"/>
            <a:r>
              <a:rPr lang="en-US" dirty="0" smtClean="0">
                <a:latin typeface="Times New Roman" pitchFamily="18" charset="0"/>
                <a:cs typeface="Times New Roman" pitchFamily="18" charset="0"/>
              </a:rPr>
              <a:t>That means, during the negative half cycle, it doesn’t matter whether the input supply voltage is greater or less than the battery voltage, the diode always remains forward biased. So the complete negative half cycle appears at the output.</a:t>
            </a:r>
          </a:p>
          <a:p>
            <a:endParaRPr lang="en-US" dirty="0"/>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228600" y="1447800"/>
            <a:ext cx="4191000" cy="4114800"/>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4800600" y="1524000"/>
            <a:ext cx="3962400" cy="3962400"/>
          </a:xfrm>
          <a:prstGeom prst="rect">
            <a:avLst/>
          </a:prstGeom>
          <a:noFill/>
          <a:ln w="9525">
            <a:noFill/>
            <a:miter lim="800000"/>
            <a:headEnd/>
            <a:tailEnd/>
          </a:ln>
          <a:effectLst/>
        </p:spPr>
      </p:pic>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28600" y="1295400"/>
            <a:ext cx="3886200" cy="4486276"/>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4267200" y="1752600"/>
            <a:ext cx="4572000" cy="3733800"/>
          </a:xfrm>
          <a:prstGeom prst="rect">
            <a:avLst/>
          </a:prstGeom>
          <a:noFill/>
          <a:ln w="9525">
            <a:noFill/>
            <a:miter lim="800000"/>
            <a:headEnd/>
            <a:tailEnd/>
          </a:ln>
          <a:effectLst/>
        </p:spPr>
      </p:pic>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609600" y="1600200"/>
            <a:ext cx="8001000" cy="4176712"/>
          </a:xfrm>
          <a:prstGeom prst="rect">
            <a:avLst/>
          </a:prstGeom>
          <a:noFill/>
          <a:ln w="9525">
            <a:noFill/>
            <a:miter lim="800000"/>
            <a:headEnd/>
            <a:tailEnd/>
          </a:ln>
          <a:effectLst/>
        </p:spPr>
      </p:pic>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533400" y="609600"/>
            <a:ext cx="8077200" cy="4348163"/>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381000" y="5105400"/>
            <a:ext cx="8458200" cy="1752600"/>
          </a:xfrm>
          <a:prstGeom prst="rect">
            <a:avLst/>
          </a:prstGeom>
          <a:noFill/>
          <a:ln w="9525">
            <a:noFill/>
            <a:miter lim="800000"/>
            <a:headEnd/>
            <a:tailEnd/>
          </a:ln>
          <a:effectLst/>
        </p:spPr>
      </p:pic>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914400"/>
          </a:xfrm>
        </p:spPr>
        <p:txBody>
          <a:bodyPr>
            <a:noAutofit/>
          </a:bodyPr>
          <a:lstStyle/>
          <a:p>
            <a:pPr algn="ctr"/>
            <a:r>
              <a:rPr lang="en-US" sz="4000" b="1" dirty="0" smtClean="0">
                <a:latin typeface="Times New Roman" pitchFamily="18" charset="0"/>
                <a:cs typeface="Times New Roman" pitchFamily="18" charset="0"/>
              </a:rPr>
              <a:t>THE </a:t>
            </a:r>
            <a:r>
              <a:rPr lang="en-US" sz="4000" b="1" i="1" dirty="0" smtClean="0">
                <a:latin typeface="Times New Roman" pitchFamily="18" charset="0"/>
                <a:cs typeface="Times New Roman" pitchFamily="18" charset="0"/>
              </a:rPr>
              <a:t>re TRANSISTOR MODEL</a:t>
            </a:r>
            <a:br>
              <a:rPr lang="en-US" sz="4000" b="1" i="1" dirty="0" smtClean="0">
                <a:latin typeface="Times New Roman" pitchFamily="18" charset="0"/>
                <a:cs typeface="Times New Roman" pitchFamily="18" charset="0"/>
              </a:rPr>
            </a:b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304800" y="1524000"/>
            <a:ext cx="8534400" cy="4800600"/>
          </a:xfrm>
        </p:spPr>
        <p:txBody>
          <a:bodyPr>
            <a:normAutofit/>
          </a:bodyPr>
          <a:lstStyle/>
          <a:p>
            <a:pPr algn="just"/>
            <a:r>
              <a:rPr lang="en-US" sz="3200" dirty="0" smtClean="0">
                <a:latin typeface="Times New Roman" pitchFamily="18" charset="0"/>
                <a:cs typeface="Times New Roman" pitchFamily="18" charset="0"/>
              </a:rPr>
              <a:t>The </a:t>
            </a:r>
            <a:r>
              <a:rPr lang="en-US" sz="3200" i="1" dirty="0" smtClean="0">
                <a:latin typeface="Times New Roman" pitchFamily="18" charset="0"/>
                <a:cs typeface="Times New Roman" pitchFamily="18" charset="0"/>
              </a:rPr>
              <a:t>re model </a:t>
            </a:r>
            <a:r>
              <a:rPr lang="en-US" sz="3200" dirty="0" smtClean="0">
                <a:latin typeface="Times New Roman" pitchFamily="18" charset="0"/>
                <a:cs typeface="Times New Roman" pitchFamily="18" charset="0"/>
              </a:rPr>
              <a:t>employs a diode and controlled current source to duplicate the behavior of a transistor in the region of interest. </a:t>
            </a:r>
          </a:p>
          <a:p>
            <a:pPr algn="just"/>
            <a:r>
              <a:rPr lang="en-US" sz="3200" dirty="0" smtClean="0">
                <a:latin typeface="Times New Roman" pitchFamily="18" charset="0"/>
                <a:cs typeface="Times New Roman" pitchFamily="18" charset="0"/>
              </a:rPr>
              <a:t>In fact, in general: BJT transistor amplifiers are referred to as </a:t>
            </a:r>
            <a:r>
              <a:rPr lang="en-US" sz="3200" i="1" dirty="0" smtClean="0">
                <a:latin typeface="Times New Roman" pitchFamily="18" charset="0"/>
                <a:cs typeface="Times New Roman" pitchFamily="18" charset="0"/>
              </a:rPr>
              <a:t>current-controlled devices</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38912"/>
          </a:xfrm>
        </p:spPr>
        <p:txBody>
          <a:bodyPr>
            <a:normAutofit fontScale="90000"/>
          </a:bodyPr>
          <a:lstStyle/>
          <a:p>
            <a:pPr algn="ctr"/>
            <a:r>
              <a:rPr lang="en-US" sz="4400" b="1" dirty="0" smtClean="0">
                <a:latin typeface="Times New Roman" pitchFamily="18" charset="0"/>
                <a:cs typeface="Times New Roman" pitchFamily="18" charset="0"/>
              </a:rPr>
              <a:t>Common- Base Configuration</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143000"/>
            <a:ext cx="8534400" cy="5181600"/>
          </a:xfrm>
        </p:spPr>
        <p:txBody>
          <a:bodyPr/>
          <a:lstStyle/>
          <a:p>
            <a:pPr algn="just"/>
            <a:r>
              <a:rPr lang="en-US" dirty="0" smtClean="0">
                <a:latin typeface="Times New Roman" pitchFamily="18" charset="0"/>
                <a:cs typeface="Times New Roman" pitchFamily="18" charset="0"/>
              </a:rPr>
              <a:t>The common-base BJT of Fig. has been replaced by the </a:t>
            </a:r>
            <a:r>
              <a:rPr lang="en-US" dirty="0" smtClean="0">
                <a:solidFill>
                  <a:srgbClr val="FF0000"/>
                </a:solidFill>
                <a:latin typeface="Times New Roman" pitchFamily="18" charset="0"/>
                <a:cs typeface="Times New Roman" pitchFamily="18" charset="0"/>
              </a:rPr>
              <a:t>re model</a:t>
            </a:r>
            <a:r>
              <a:rPr lang="en-US" i="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for this configuration.</a:t>
            </a:r>
          </a:p>
          <a:p>
            <a:pPr algn="just"/>
            <a:r>
              <a:rPr lang="en-US" dirty="0" smtClean="0">
                <a:latin typeface="Times New Roman" pitchFamily="18" charset="0"/>
                <a:cs typeface="Times New Roman" pitchFamily="18" charset="0"/>
              </a:rPr>
              <a:t>The transistor action in this configuration has been </a:t>
            </a:r>
            <a:r>
              <a:rPr lang="en-US" dirty="0" smtClean="0">
                <a:solidFill>
                  <a:srgbClr val="FF0000"/>
                </a:solidFill>
                <a:latin typeface="Times New Roman" pitchFamily="18" charset="0"/>
                <a:cs typeface="Times New Roman" pitchFamily="18" charset="0"/>
              </a:rPr>
              <a:t>replaced</a:t>
            </a:r>
            <a:r>
              <a:rPr lang="en-US" dirty="0" smtClean="0">
                <a:latin typeface="Times New Roman" pitchFamily="18" charset="0"/>
                <a:cs typeface="Times New Roman" pitchFamily="18" charset="0"/>
              </a:rPr>
              <a:t> by a single diode between emitter and base terminals and a controlled current source between base and collector terminals.</a:t>
            </a:r>
          </a:p>
          <a:p>
            <a:pPr algn="just"/>
            <a:r>
              <a:rPr lang="en-US" dirty="0" smtClean="0">
                <a:latin typeface="Times New Roman" pitchFamily="18" charset="0"/>
                <a:cs typeface="Times New Roman" pitchFamily="18" charset="0"/>
              </a:rPr>
              <a:t> This is a simple equivalent circuit for a device that might have appeared more complicated.</a:t>
            </a:r>
            <a:endParaRPr lang="en-US"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381000" y="4648200"/>
            <a:ext cx="4114800" cy="18288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800600" y="4572000"/>
            <a:ext cx="4038600" cy="1790700"/>
          </a:xfrm>
          <a:prstGeom prst="rect">
            <a:avLst/>
          </a:prstGeom>
          <a:noFill/>
          <a:ln w="9525">
            <a:noFill/>
            <a:miter lim="800000"/>
            <a:headEnd/>
            <a:tailEnd/>
          </a:ln>
          <a:effectLst/>
        </p:spPr>
      </p:pic>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686800" cy="5867400"/>
          </a:xfrm>
        </p:spPr>
        <p:txBody>
          <a:bodyPr/>
          <a:lstStyle/>
          <a:p>
            <a:pPr algn="just"/>
            <a:r>
              <a:rPr lang="en-US" dirty="0" smtClean="0">
                <a:latin typeface="Times New Roman" pitchFamily="18" charset="0"/>
                <a:cs typeface="Times New Roman" pitchFamily="18" charset="0"/>
              </a:rPr>
              <a:t>When one compares the p-n junction at the input of the CB transistor to the use of a p-n junction diode the equivalence on the input side seems appropriate.</a:t>
            </a:r>
          </a:p>
          <a:p>
            <a:pPr algn="just"/>
            <a:r>
              <a:rPr lang="en-US" dirty="0" smtClean="0">
                <a:latin typeface="Times New Roman" pitchFamily="18" charset="0"/>
                <a:cs typeface="Times New Roman" pitchFamily="18" charset="0"/>
              </a:rPr>
              <a:t>Since </a:t>
            </a:r>
            <a:r>
              <a:rPr lang="el-GR" i="1" dirty="0" smtClean="0">
                <a:latin typeface="Times New Roman" pitchFamily="18" charset="0"/>
                <a:cs typeface="Times New Roman" pitchFamily="18" charset="0"/>
              </a:rPr>
              <a:t>α</a:t>
            </a:r>
            <a:r>
              <a:rPr lang="en-US" i="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is typically very close to one, the controlled source is simply stating that the output collector current is approximately equal to the input emitter current. </a:t>
            </a:r>
          </a:p>
          <a:p>
            <a:pPr algn="just"/>
            <a:r>
              <a:rPr lang="en-US" dirty="0" smtClean="0">
                <a:latin typeface="Times New Roman" pitchFamily="18" charset="0"/>
                <a:cs typeface="Times New Roman" pitchFamily="18" charset="0"/>
              </a:rPr>
              <a:t> There is an isolation between input and output sides limiting the interaction between I/P and O/P sections to the controlled source.</a:t>
            </a:r>
          </a:p>
          <a:p>
            <a:pPr algn="just"/>
            <a:r>
              <a:rPr lang="en-US" dirty="0" smtClean="0">
                <a:latin typeface="Times New Roman" pitchFamily="18" charset="0"/>
                <a:cs typeface="Times New Roman" pitchFamily="18" charset="0"/>
              </a:rPr>
              <a:t>Any controlled source will employ the diamond shape, whereas all fixed dc current sources will continue to employ the circle representation. </a:t>
            </a:r>
            <a:endParaRPr lang="en-US" dirty="0">
              <a:latin typeface="Times New Roman" pitchFamily="18" charset="0"/>
              <a:cs typeface="Times New Roman" pitchFamily="18" charset="0"/>
            </a:endParaRPr>
          </a:p>
        </p:txBody>
      </p:sp>
      <p:pic>
        <p:nvPicPr>
          <p:cNvPr id="4" name="Picture 3"/>
          <p:cNvPicPr>
            <a:picLocks noChangeAspect="1" noChangeArrowheads="1"/>
          </p:cNvPicPr>
          <p:nvPr/>
        </p:nvPicPr>
        <p:blipFill>
          <a:blip r:embed="rId2"/>
          <a:srcRect/>
          <a:stretch>
            <a:fillRect/>
          </a:stretch>
        </p:blipFill>
        <p:spPr bwMode="auto">
          <a:xfrm>
            <a:off x="5105400" y="5334000"/>
            <a:ext cx="4038600" cy="1524000"/>
          </a:xfrm>
          <a:prstGeom prst="rect">
            <a:avLst/>
          </a:prstGeom>
          <a:noFill/>
          <a:ln w="9525">
            <a:noFill/>
            <a:miter lim="800000"/>
            <a:headEnd/>
            <a:tailEnd/>
          </a:ln>
          <a:effectLst/>
        </p:spPr>
      </p:pic>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534400" cy="5105400"/>
          </a:xfrm>
        </p:spPr>
        <p:txBody>
          <a:bodyPr>
            <a:normAutofit/>
          </a:bodyPr>
          <a:lstStyle/>
          <a:p>
            <a:pPr algn="just"/>
            <a:r>
              <a:rPr lang="en-US" dirty="0" smtClean="0">
                <a:latin typeface="Times New Roman" pitchFamily="18" charset="0"/>
                <a:cs typeface="Times New Roman" pitchFamily="18" charset="0"/>
              </a:rPr>
              <a:t>For the ac response the diode can be replaced by its equivalent ac resistance. </a:t>
            </a:r>
          </a:p>
          <a:p>
            <a:pPr algn="just"/>
            <a:r>
              <a:rPr lang="en-US" dirty="0" smtClean="0">
                <a:latin typeface="Times New Roman" pitchFamily="18" charset="0"/>
                <a:cs typeface="Times New Roman" pitchFamily="18" charset="0"/>
              </a:rPr>
              <a:t>AC resistance of a diode is determined by </a:t>
            </a:r>
          </a:p>
          <a:p>
            <a:pPr algn="just"/>
            <a:r>
              <a:rPr lang="en-US" dirty="0" smtClean="0">
                <a:latin typeface="Times New Roman" pitchFamily="18" charset="0"/>
                <a:cs typeface="Times New Roman" pitchFamily="18" charset="0"/>
              </a:rPr>
              <a:t> Due to the isolation that exists between input and output circuit of Fig. , it should be obvious that input impedance </a:t>
            </a:r>
            <a:r>
              <a:rPr lang="en-US" dirty="0" err="1" smtClean="0">
                <a:latin typeface="Times New Roman" pitchFamily="18" charset="0"/>
                <a:cs typeface="Times New Roman" pitchFamily="18" charset="0"/>
              </a:rPr>
              <a:t>Z</a:t>
            </a:r>
            <a:r>
              <a:rPr lang="en-US" baseline="-25000" dirty="0" err="1" smtClean="0">
                <a:latin typeface="Times New Roman" pitchFamily="18" charset="0"/>
                <a:cs typeface="Times New Roman" pitchFamily="18" charset="0"/>
              </a:rPr>
              <a:t>i</a:t>
            </a:r>
            <a:r>
              <a:rPr lang="en-US" baseline="-250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for CB is simply r</a:t>
            </a:r>
            <a:r>
              <a:rPr lang="en-US" baseline="-25000" dirty="0" smtClean="0">
                <a:latin typeface="Times New Roman" pitchFamily="18" charset="0"/>
                <a:cs typeface="Times New Roman" pitchFamily="18" charset="0"/>
              </a:rPr>
              <a:t>e </a:t>
            </a:r>
            <a:r>
              <a:rPr lang="en-US" dirty="0" smtClean="0">
                <a:latin typeface="Times New Roman" pitchFamily="18" charset="0"/>
                <a:cs typeface="Times New Roman" pitchFamily="18" charset="0"/>
              </a:rPr>
              <a:t> </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For the common-base configuration, typical values of </a:t>
            </a:r>
            <a:r>
              <a:rPr lang="en-US" dirty="0" err="1" smtClean="0">
                <a:latin typeface="Times New Roman" pitchFamily="18" charset="0"/>
                <a:cs typeface="Times New Roman" pitchFamily="18" charset="0"/>
              </a:rPr>
              <a:t>Zi</a:t>
            </a:r>
            <a:r>
              <a:rPr lang="en-US" dirty="0" smtClean="0">
                <a:latin typeface="Times New Roman" pitchFamily="18" charset="0"/>
                <a:cs typeface="Times New Roman" pitchFamily="18" charset="0"/>
              </a:rPr>
              <a:t> range from a few ohms to a maximum of about 50 </a:t>
            </a:r>
            <a:r>
              <a:rPr lang="el-GR" dirty="0" smtClean="0">
                <a:latin typeface="Arial"/>
                <a:cs typeface="Arial"/>
              </a:rPr>
              <a:t>Ω</a:t>
            </a:r>
            <a:r>
              <a:rPr lang="en-US" dirty="0" smtClean="0">
                <a:latin typeface="Times New Roman" pitchFamily="18" charset="0"/>
                <a:cs typeface="Times New Roman" pitchFamily="18" charset="0"/>
              </a:rPr>
              <a:t>.</a:t>
            </a:r>
          </a:p>
          <a:p>
            <a:pPr algn="just">
              <a:buNone/>
            </a:pPr>
            <a:endParaRPr lang="en-US" dirty="0" smtClean="0"/>
          </a:p>
        </p:txBody>
      </p:sp>
      <p:pic>
        <p:nvPicPr>
          <p:cNvPr id="2050" name="Picture 2"/>
          <p:cNvPicPr>
            <a:picLocks noChangeAspect="1" noChangeArrowheads="1"/>
          </p:cNvPicPr>
          <p:nvPr/>
        </p:nvPicPr>
        <p:blipFill>
          <a:blip r:embed="rId2"/>
          <a:srcRect/>
          <a:stretch>
            <a:fillRect/>
          </a:stretch>
        </p:blipFill>
        <p:spPr bwMode="auto">
          <a:xfrm>
            <a:off x="6477000" y="1905000"/>
            <a:ext cx="1371600" cy="757238"/>
          </a:xfrm>
          <a:prstGeom prst="rect">
            <a:avLst/>
          </a:prstGeom>
          <a:noFill/>
          <a:ln w="9525">
            <a:noFill/>
            <a:miter lim="800000"/>
            <a:headEnd/>
            <a:tailEnd/>
          </a:ln>
          <a:effectLst/>
        </p:spPr>
      </p:pic>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051"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429000" y="3810000"/>
            <a:ext cx="1219200" cy="567070"/>
          </a:xfrm>
          <a:prstGeom prst="rect">
            <a:avLst/>
          </a:prstGeom>
          <a:noFill/>
        </p:spPr>
      </p:pic>
      <p:sp>
        <p:nvSpPr>
          <p:cNvPr id="2053" name="Rectangle 5"/>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6703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47800"/>
            <a:ext cx="8382000" cy="4876800"/>
          </a:xfrm>
        </p:spPr>
        <p:txBody>
          <a:bodyPr/>
          <a:lstStyle/>
          <a:p>
            <a:pPr algn="just"/>
            <a:r>
              <a:rPr lang="en-US" dirty="0" smtClean="0">
                <a:latin typeface="Times New Roman" pitchFamily="18" charset="0"/>
                <a:cs typeface="Times New Roman" pitchFamily="18" charset="0"/>
              </a:rPr>
              <a:t>For output impedance, if we set the signal to zero, then </a:t>
            </a:r>
          </a:p>
          <a:p>
            <a:pPr algn="just">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Ie</a:t>
            </a:r>
            <a:r>
              <a:rPr lang="en-US" dirty="0" smtClean="0">
                <a:latin typeface="Times New Roman" pitchFamily="18" charset="0"/>
                <a:cs typeface="Times New Roman" pitchFamily="18" charset="0"/>
              </a:rPr>
              <a:t> = 0A         and       </a:t>
            </a:r>
            <a:r>
              <a:rPr lang="en-US" dirty="0" err="1" smtClean="0">
                <a:latin typeface="Times New Roman" pitchFamily="18" charset="0"/>
                <a:cs typeface="Times New Roman" pitchFamily="18" charset="0"/>
              </a:rPr>
              <a:t>Ic</a:t>
            </a:r>
            <a:r>
              <a:rPr lang="en-US" dirty="0" smtClean="0">
                <a:latin typeface="Times New Roman" pitchFamily="18" charset="0"/>
                <a:cs typeface="Times New Roman" pitchFamily="18" charset="0"/>
              </a:rPr>
              <a:t>=</a:t>
            </a:r>
            <a:r>
              <a:rPr lang="el-GR" dirty="0" smtClean="0">
                <a:latin typeface="Times New Roman" pitchFamily="18" charset="0"/>
                <a:cs typeface="Times New Roman" pitchFamily="18" charset="0"/>
              </a:rPr>
              <a:t>α</a:t>
            </a:r>
            <a:r>
              <a:rPr lang="en-US" dirty="0" err="1" smtClean="0">
                <a:latin typeface="Times New Roman" pitchFamily="18" charset="0"/>
                <a:cs typeface="Times New Roman" pitchFamily="18" charset="0"/>
              </a:rPr>
              <a:t>Ie</a:t>
            </a:r>
            <a:r>
              <a:rPr lang="en-US" dirty="0" smtClean="0">
                <a:latin typeface="Times New Roman" pitchFamily="18" charset="0"/>
                <a:cs typeface="Times New Roman" pitchFamily="18" charset="0"/>
              </a:rPr>
              <a:t> =0</a:t>
            </a:r>
          </a:p>
          <a:p>
            <a:pPr algn="just">
              <a:buNone/>
            </a:pPr>
            <a:r>
              <a:rPr lang="en-US" dirty="0" smtClean="0">
                <a:latin typeface="Times New Roman" pitchFamily="18" charset="0"/>
                <a:cs typeface="Times New Roman" pitchFamily="18" charset="0"/>
              </a:rPr>
              <a:t>   Resulting in an open circuit equivalence at the output terminals</a:t>
            </a:r>
          </a:p>
          <a:p>
            <a:pPr algn="ctr">
              <a:buNone/>
            </a:pPr>
            <a:r>
              <a:rPr lang="en-US" dirty="0" err="1" smtClean="0">
                <a:latin typeface="Times New Roman" pitchFamily="18" charset="0"/>
                <a:cs typeface="Times New Roman" pitchFamily="18" charset="0"/>
              </a:rPr>
              <a:t>Zo</a:t>
            </a:r>
            <a:r>
              <a:rPr lang="en-US" dirty="0" smtClean="0">
                <a:latin typeface="Times New Roman" pitchFamily="18" charset="0"/>
                <a:cs typeface="Times New Roman" pitchFamily="18" charset="0"/>
              </a:rPr>
              <a:t> = </a:t>
            </a:r>
            <a:r>
              <a:rPr lang="en-US" dirty="0" smtClean="0">
                <a:latin typeface="Arial"/>
                <a:cs typeface="Arial"/>
              </a:rPr>
              <a:t>∞</a:t>
            </a: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In actuality: For the common-base configuration, typical values of </a:t>
            </a:r>
            <a:r>
              <a:rPr lang="en-US" dirty="0" err="1" smtClean="0">
                <a:latin typeface="Times New Roman" pitchFamily="18" charset="0"/>
                <a:cs typeface="Times New Roman" pitchFamily="18" charset="0"/>
              </a:rPr>
              <a:t>Zo</a:t>
            </a:r>
            <a:r>
              <a:rPr lang="en-US" dirty="0" smtClean="0">
                <a:latin typeface="Times New Roman" pitchFamily="18" charset="0"/>
                <a:cs typeface="Times New Roman" pitchFamily="18" charset="0"/>
              </a:rPr>
              <a:t> are in the </a:t>
            </a:r>
            <a:r>
              <a:rPr lang="en-US" dirty="0" err="1" smtClean="0">
                <a:latin typeface="Times New Roman" pitchFamily="18" charset="0"/>
                <a:cs typeface="Times New Roman" pitchFamily="18" charset="0"/>
              </a:rPr>
              <a:t>megohm</a:t>
            </a:r>
            <a:r>
              <a:rPr lang="en-US" dirty="0" smtClean="0">
                <a:latin typeface="Times New Roman" pitchFamily="18" charset="0"/>
                <a:cs typeface="Times New Roman" pitchFamily="18" charset="0"/>
              </a:rPr>
              <a:t> range.</a:t>
            </a:r>
          </a:p>
          <a:p>
            <a:pPr algn="just"/>
            <a:r>
              <a:rPr lang="en-US" dirty="0" smtClean="0">
                <a:latin typeface="Times New Roman" pitchFamily="18" charset="0"/>
                <a:cs typeface="Times New Roman" pitchFamily="18" charset="0"/>
              </a:rPr>
              <a:t>In general, for the common-base configuration the input impedance is relatively small and the output impedance quite high.</a:t>
            </a:r>
            <a:endParaRPr lang="en-US" dirty="0">
              <a:latin typeface="Times New Roman" pitchFamily="18" charset="0"/>
              <a:cs typeface="Times New Roman" pitchFamily="18" charset="0"/>
            </a:endParaRP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33400" y="0"/>
            <a:ext cx="8001000" cy="685800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33400"/>
          </a:xfrm>
        </p:spPr>
        <p:txBody>
          <a:bodyPr>
            <a:normAutofit fontScale="90000"/>
          </a:bodyPr>
          <a:lstStyle/>
          <a:p>
            <a:pPr algn="ctr"/>
            <a:r>
              <a:rPr lang="en-US" b="1" dirty="0" smtClean="0">
                <a:latin typeface="Times New Roman" pitchFamily="18" charset="0"/>
                <a:cs typeface="Times New Roman" pitchFamily="18" charset="0"/>
              </a:rPr>
              <a:t>Recap</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914400"/>
            <a:ext cx="8229600" cy="5715000"/>
          </a:xfrm>
        </p:spPr>
        <p:txBody>
          <a:bodyPr>
            <a:normAutofit lnSpcReduction="10000"/>
          </a:bodyPr>
          <a:lstStyle/>
          <a:p>
            <a:r>
              <a:rPr lang="en-US" dirty="0" smtClean="0"/>
              <a:t>Diode forward and reverse biased</a:t>
            </a:r>
          </a:p>
          <a:p>
            <a:r>
              <a:rPr lang="en-US" dirty="0" smtClean="0"/>
              <a:t>Diode as a switch</a:t>
            </a:r>
          </a:p>
          <a:p>
            <a:r>
              <a:rPr lang="en-US" dirty="0" smtClean="0"/>
              <a:t> Linear device</a:t>
            </a:r>
          </a:p>
          <a:p>
            <a:r>
              <a:rPr lang="en-US" dirty="0" smtClean="0"/>
              <a:t>Non linear device</a:t>
            </a:r>
          </a:p>
          <a:p>
            <a:r>
              <a:rPr lang="en-US" dirty="0" smtClean="0"/>
              <a:t>Load line</a:t>
            </a:r>
          </a:p>
          <a:p>
            <a:r>
              <a:rPr lang="en-US" dirty="0" smtClean="0"/>
              <a:t>Q point</a:t>
            </a:r>
          </a:p>
          <a:p>
            <a:r>
              <a:rPr lang="en-US" dirty="0" smtClean="0"/>
              <a:t>Clipper</a:t>
            </a:r>
          </a:p>
          <a:p>
            <a:r>
              <a:rPr lang="en-US" dirty="0" smtClean="0"/>
              <a:t>Use of clipper</a:t>
            </a:r>
          </a:p>
          <a:p>
            <a:r>
              <a:rPr lang="en-US" dirty="0" smtClean="0"/>
              <a:t>Components of clipper circuit</a:t>
            </a:r>
          </a:p>
          <a:p>
            <a:r>
              <a:rPr lang="en-US" dirty="0" smtClean="0"/>
              <a:t>Types of clipper</a:t>
            </a:r>
          </a:p>
          <a:p>
            <a:r>
              <a:rPr lang="en-US" dirty="0" smtClean="0"/>
              <a:t>KVL</a:t>
            </a:r>
          </a:p>
          <a:p>
            <a:r>
              <a:rPr lang="en-US" dirty="0" smtClean="0"/>
              <a:t>Series positive clipper</a:t>
            </a:r>
          </a:p>
          <a:p>
            <a:r>
              <a:rPr lang="en-US" dirty="0" smtClean="0"/>
              <a:t>Series positive clipper with bias</a:t>
            </a:r>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533400" y="1524000"/>
            <a:ext cx="8153400" cy="3657600"/>
          </a:xfrm>
          <a:prstGeom prst="rect">
            <a:avLst/>
          </a:prstGeom>
          <a:noFill/>
          <a:ln w="9525">
            <a:noFill/>
            <a:miter lim="800000"/>
            <a:headEnd/>
            <a:tailEnd/>
          </a:ln>
          <a:effectLst/>
        </p:spPr>
      </p:pic>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7162800" cy="22098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2743200" y="2057400"/>
            <a:ext cx="6400800" cy="48006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38912"/>
          </a:xfrm>
        </p:spPr>
        <p:txBody>
          <a:bodyPr>
            <a:normAutofit fontScale="90000"/>
          </a:bodyPr>
          <a:lstStyle/>
          <a:p>
            <a:pPr algn="ctr"/>
            <a:r>
              <a:rPr lang="en-US" sz="4000" b="1" dirty="0" smtClean="0">
                <a:latin typeface="Times New Roman" pitchFamily="18" charset="0"/>
                <a:cs typeface="Times New Roman" pitchFamily="18" charset="0"/>
              </a:rPr>
              <a:t>Common Emitter Configuration</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447800"/>
            <a:ext cx="8686800" cy="4876800"/>
          </a:xfrm>
        </p:spPr>
        <p:txBody>
          <a:bodyPr>
            <a:normAutofit lnSpcReduction="10000"/>
          </a:bodyPr>
          <a:lstStyle/>
          <a:p>
            <a:pPr algn="just"/>
            <a:r>
              <a:rPr lang="en-US" dirty="0" smtClean="0">
                <a:latin typeface="Times New Roman" pitchFamily="18" charset="0"/>
                <a:cs typeface="Times New Roman" pitchFamily="18" charset="0"/>
              </a:rPr>
              <a:t>For the CE configuration, the input terminals are the base and emitter terminals, but the output set is now the collector and emitter terminals. </a:t>
            </a:r>
          </a:p>
          <a:p>
            <a:pPr algn="just"/>
            <a:r>
              <a:rPr lang="en-US" dirty="0" smtClean="0">
                <a:latin typeface="Times New Roman" pitchFamily="18" charset="0"/>
                <a:cs typeface="Times New Roman" pitchFamily="18" charset="0"/>
              </a:rPr>
              <a:t>In addition, the emitter terminal is now common between the input and output ports of the amplifier.</a:t>
            </a:r>
          </a:p>
          <a:p>
            <a:pPr algn="just"/>
            <a:r>
              <a:rPr lang="en-US" dirty="0" smtClean="0">
                <a:latin typeface="Times New Roman" pitchFamily="18" charset="0"/>
                <a:cs typeface="Times New Roman" pitchFamily="18" charset="0"/>
              </a:rPr>
              <a:t>Substituting the r</a:t>
            </a:r>
            <a:r>
              <a:rPr lang="en-US" baseline="-25000" dirty="0" smtClean="0">
                <a:latin typeface="Times New Roman" pitchFamily="18" charset="0"/>
                <a:cs typeface="Times New Roman" pitchFamily="18" charset="0"/>
              </a:rPr>
              <a:t>e  </a:t>
            </a:r>
            <a:r>
              <a:rPr lang="en-US" dirty="0" smtClean="0">
                <a:latin typeface="Times New Roman" pitchFamily="18" charset="0"/>
                <a:cs typeface="Times New Roman" pitchFamily="18" charset="0"/>
              </a:rPr>
              <a:t> equivalent circuit for the </a:t>
            </a:r>
            <a:r>
              <a:rPr lang="en-US" dirty="0" err="1" smtClean="0">
                <a:latin typeface="Times New Roman" pitchFamily="18" charset="0"/>
                <a:cs typeface="Times New Roman" pitchFamily="18" charset="0"/>
              </a:rPr>
              <a:t>npn</a:t>
            </a:r>
            <a:r>
              <a:rPr lang="en-US" dirty="0" smtClean="0">
                <a:latin typeface="Times New Roman" pitchFamily="18" charset="0"/>
                <a:cs typeface="Times New Roman" pitchFamily="18" charset="0"/>
              </a:rPr>
              <a:t> transistor results in the configuration of Figure (Slide 16)</a:t>
            </a:r>
          </a:p>
          <a:p>
            <a:pPr algn="just"/>
            <a:r>
              <a:rPr lang="en-US" dirty="0" smtClean="0">
                <a:latin typeface="Times New Roman" pitchFamily="18" charset="0"/>
                <a:cs typeface="Times New Roman" pitchFamily="18" charset="0"/>
              </a:rPr>
              <a:t>Controlled current source is still connected between the collector and base terminals and the diode between the base and emitter terminals.</a:t>
            </a:r>
          </a:p>
          <a:p>
            <a:pPr algn="just"/>
            <a:r>
              <a:rPr lang="en-US" dirty="0" smtClean="0">
                <a:latin typeface="Times New Roman" pitchFamily="18" charset="0"/>
                <a:cs typeface="Times New Roman" pitchFamily="18" charset="0"/>
              </a:rPr>
              <a:t>Base current is input current, whereas the output current is still I</a:t>
            </a:r>
            <a:r>
              <a:rPr lang="en-US" baseline="-25000" dirty="0" smtClean="0">
                <a:latin typeface="Times New Roman" pitchFamily="18" charset="0"/>
                <a:cs typeface="Times New Roman" pitchFamily="18" charset="0"/>
              </a:rPr>
              <a:t>C </a:t>
            </a:r>
            <a:endParaRPr lang="en-US"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152400" y="1219200"/>
            <a:ext cx="4572000" cy="51816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5105400" y="1371600"/>
            <a:ext cx="3810000" cy="4419600"/>
          </a:xfrm>
          <a:prstGeom prst="rect">
            <a:avLst/>
          </a:prstGeom>
          <a:noFill/>
          <a:ln w="9525">
            <a:noFill/>
            <a:miter lim="800000"/>
            <a:headEnd/>
            <a:tailEnd/>
          </a:ln>
          <a:effectLst/>
        </p:spPr>
      </p:pic>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57200" y="1066800"/>
            <a:ext cx="8259311" cy="5029200"/>
          </a:xfrm>
          <a:prstGeom prst="rect">
            <a:avLst/>
          </a:prstGeom>
          <a:noFill/>
          <a:ln w="9525">
            <a:noFill/>
            <a:miter lim="800000"/>
            <a:headEnd/>
            <a:tailEnd/>
          </a:ln>
          <a:effectLst/>
        </p:spPr>
      </p:pic>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304800" y="762001"/>
            <a:ext cx="8305800" cy="5363002"/>
          </a:xfrm>
          <a:prstGeom prst="rect">
            <a:avLst/>
          </a:prstGeom>
          <a:noFill/>
          <a:ln w="9525">
            <a:noFill/>
            <a:miter lim="800000"/>
            <a:headEnd/>
            <a:tailEnd/>
          </a:ln>
          <a:effectLst/>
        </p:spPr>
      </p:pic>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8610600" cy="5105400"/>
          </a:xfrm>
        </p:spPr>
        <p:txBody>
          <a:bodyPr/>
          <a:lstStyle/>
          <a:p>
            <a:pPr algn="just"/>
            <a:r>
              <a:rPr lang="en-US" dirty="0" smtClean="0">
                <a:latin typeface="Times New Roman" pitchFamily="18" charset="0"/>
                <a:cs typeface="Times New Roman" pitchFamily="18" charset="0"/>
              </a:rPr>
              <a:t>In essence this equation states that the input impedance for a situation is beta times the value of r</a:t>
            </a:r>
            <a:r>
              <a:rPr lang="en-US" baseline="-25000" dirty="0" smtClean="0">
                <a:latin typeface="Times New Roman" pitchFamily="18" charset="0"/>
                <a:cs typeface="Times New Roman" pitchFamily="18" charset="0"/>
              </a:rPr>
              <a:t>e   </a:t>
            </a:r>
          </a:p>
          <a:p>
            <a:pPr algn="just"/>
            <a:r>
              <a:rPr lang="en-US" dirty="0" smtClean="0">
                <a:latin typeface="Times New Roman" pitchFamily="18" charset="0"/>
                <a:cs typeface="Times New Roman" pitchFamily="18" charset="0"/>
              </a:rPr>
              <a:t>In other words, a resistive element in the emitter leg is reflected into the input circuit by a multiplying factor </a:t>
            </a:r>
            <a:r>
              <a:rPr lang="el-GR" dirty="0" smtClean="0">
                <a:latin typeface="Times New Roman" pitchFamily="18" charset="0"/>
                <a:cs typeface="Times New Roman" pitchFamily="18" charset="0"/>
              </a:rPr>
              <a:t>β</a:t>
            </a:r>
            <a:r>
              <a:rPr lang="en-US" dirty="0" smtClean="0">
                <a:latin typeface="Times New Roman" pitchFamily="18" charset="0"/>
                <a:cs typeface="Times New Roman" pitchFamily="18" charset="0"/>
              </a:rPr>
              <a:t>.</a:t>
            </a:r>
          </a:p>
          <a:p>
            <a:pPr algn="just"/>
            <a:endParaRPr lang="en-US" dirty="0" smtClean="0">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a:p>
            <a:endParaRPr lang="en-US" dirty="0" smtClean="0"/>
          </a:p>
          <a:p>
            <a:endParaRPr lang="en-US" dirty="0" smtClean="0"/>
          </a:p>
          <a:p>
            <a:endParaRPr lang="en-US" dirty="0" smtClean="0"/>
          </a:p>
          <a:p>
            <a:endParaRPr lang="en-US" dirty="0"/>
          </a:p>
        </p:txBody>
      </p:sp>
      <p:pic>
        <p:nvPicPr>
          <p:cNvPr id="9218" name="Picture 2"/>
          <p:cNvPicPr>
            <a:picLocks noChangeAspect="1" noChangeArrowheads="1"/>
          </p:cNvPicPr>
          <p:nvPr/>
        </p:nvPicPr>
        <p:blipFill>
          <a:blip r:embed="rId2"/>
          <a:srcRect/>
          <a:stretch>
            <a:fillRect/>
          </a:stretch>
        </p:blipFill>
        <p:spPr bwMode="auto">
          <a:xfrm>
            <a:off x="1676400" y="3048000"/>
            <a:ext cx="6233517" cy="2133600"/>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a:srcRect/>
          <a:stretch>
            <a:fillRect/>
          </a:stretch>
        </p:blipFill>
        <p:spPr bwMode="auto">
          <a:xfrm>
            <a:off x="609600" y="5334000"/>
            <a:ext cx="8153400" cy="1133475"/>
          </a:xfrm>
          <a:prstGeom prst="rect">
            <a:avLst/>
          </a:prstGeom>
          <a:noFill/>
          <a:ln w="9525">
            <a:noFill/>
            <a:miter lim="800000"/>
            <a:headEnd/>
            <a:tailEnd/>
          </a:ln>
          <a:effectLst/>
        </p:spPr>
      </p:pic>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8382000" cy="5410200"/>
          </a:xfrm>
        </p:spPr>
        <p:txBody>
          <a:bodyPr/>
          <a:lstStyle/>
          <a:p>
            <a:pPr algn="just"/>
            <a:r>
              <a:rPr lang="en-US" dirty="0" smtClean="0">
                <a:latin typeface="Times New Roman" pitchFamily="18" charset="0"/>
                <a:cs typeface="Times New Roman" pitchFamily="18" charset="0"/>
              </a:rPr>
              <a:t>The r</a:t>
            </a:r>
            <a:r>
              <a:rPr lang="en-US" baseline="-25000" dirty="0" smtClean="0">
                <a:latin typeface="Times New Roman" pitchFamily="18" charset="0"/>
                <a:cs typeface="Times New Roman" pitchFamily="18" charset="0"/>
              </a:rPr>
              <a:t>e  </a:t>
            </a:r>
            <a:r>
              <a:rPr lang="en-US" dirty="0" smtClean="0">
                <a:latin typeface="Times New Roman" pitchFamily="18" charset="0"/>
                <a:cs typeface="Times New Roman" pitchFamily="18" charset="0"/>
              </a:rPr>
              <a:t> model does not include an output impedance, but if available it can be included as shown </a:t>
            </a:r>
          </a:p>
          <a:p>
            <a:endParaRPr lang="en-US" dirty="0" smtClean="0"/>
          </a:p>
          <a:p>
            <a:pPr>
              <a:buNone/>
            </a:pPr>
            <a:endParaRPr lang="en-US" dirty="0" smtClean="0"/>
          </a:p>
          <a:p>
            <a:pPr algn="just"/>
            <a:r>
              <a:rPr lang="en-US" dirty="0" smtClean="0">
                <a:latin typeface="Times New Roman" pitchFamily="18" charset="0"/>
                <a:cs typeface="Times New Roman" pitchFamily="18" charset="0"/>
              </a:rPr>
              <a:t>If the contribution due to     is ignored as in the r</a:t>
            </a:r>
            <a:r>
              <a:rPr lang="en-US" baseline="-25000" dirty="0" smtClean="0">
                <a:latin typeface="Times New Roman" pitchFamily="18" charset="0"/>
                <a:cs typeface="Times New Roman" pitchFamily="18" charset="0"/>
              </a:rPr>
              <a:t>e</a:t>
            </a:r>
            <a:r>
              <a:rPr lang="en-US" dirty="0" smtClean="0">
                <a:latin typeface="Times New Roman" pitchFamily="18" charset="0"/>
                <a:cs typeface="Times New Roman" pitchFamily="18" charset="0"/>
              </a:rPr>
              <a:t> model, the output impedance is defined by </a:t>
            </a:r>
          </a:p>
          <a:p>
            <a:pPr>
              <a:buNone/>
            </a:pPr>
            <a:endParaRPr lang="en-US" dirty="0" smtClean="0"/>
          </a:p>
          <a:p>
            <a:endParaRPr lang="en-US" dirty="0"/>
          </a:p>
        </p:txBody>
      </p:sp>
      <p:pic>
        <p:nvPicPr>
          <p:cNvPr id="10242" name="Picture 2"/>
          <p:cNvPicPr>
            <a:picLocks noChangeAspect="1" noChangeArrowheads="1"/>
          </p:cNvPicPr>
          <p:nvPr/>
        </p:nvPicPr>
        <p:blipFill>
          <a:blip r:embed="rId2"/>
          <a:srcRect/>
          <a:stretch>
            <a:fillRect/>
          </a:stretch>
        </p:blipFill>
        <p:spPr bwMode="auto">
          <a:xfrm>
            <a:off x="6553200" y="4419600"/>
            <a:ext cx="2345803" cy="2438400"/>
          </a:xfrm>
          <a:prstGeom prst="rect">
            <a:avLst/>
          </a:prstGeom>
          <a:noFill/>
          <a:ln w="9525">
            <a:noFill/>
            <a:miter lim="800000"/>
            <a:headEnd/>
            <a:tailEnd/>
          </a:ln>
          <a:effectLst/>
        </p:spPr>
      </p:pic>
      <p:sp>
        <p:nvSpPr>
          <p:cNvPr id="1024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243"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962400" y="2057400"/>
            <a:ext cx="1143000" cy="496956"/>
          </a:xfrm>
          <a:prstGeom prst="rect">
            <a:avLst/>
          </a:prstGeom>
          <a:noFill/>
        </p:spPr>
      </p:pic>
      <p:sp>
        <p:nvSpPr>
          <p:cNvPr id="1024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245" name="Picture 5"/>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267200" y="2819400"/>
            <a:ext cx="236220" cy="393700"/>
          </a:xfrm>
          <a:prstGeom prst="rect">
            <a:avLst/>
          </a:prstGeom>
          <a:noFill/>
        </p:spPr>
      </p:pic>
      <p:sp>
        <p:nvSpPr>
          <p:cNvPr id="10248"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247" name="Picture 7"/>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791200" y="3276600"/>
            <a:ext cx="805815" cy="342900"/>
          </a:xfrm>
          <a:prstGeom prst="rect">
            <a:avLst/>
          </a:prstGeom>
          <a:noFill/>
        </p:spPr>
      </p:pic>
      <p:sp>
        <p:nvSpPr>
          <p:cNvPr id="10" name="Rectangle 9"/>
          <p:cNvSpPr/>
          <p:nvPr/>
        </p:nvSpPr>
        <p:spPr>
          <a:xfrm>
            <a:off x="381000" y="4038600"/>
            <a:ext cx="5943600" cy="830997"/>
          </a:xfrm>
          <a:prstGeom prst="rect">
            <a:avLst/>
          </a:prstGeom>
        </p:spPr>
        <p:txBody>
          <a:bodyPr wrap="square">
            <a:spAutoFit/>
          </a:bodyPr>
          <a:lstStyle/>
          <a:p>
            <a:pPr algn="just"/>
            <a:r>
              <a:rPr lang="en-US" sz="2400" dirty="0" smtClean="0">
                <a:latin typeface="Times New Roman" pitchFamily="18" charset="0"/>
                <a:cs typeface="Times New Roman" pitchFamily="18" charset="0"/>
              </a:rPr>
              <a:t>For the common-emitter configuration, typical values of </a:t>
            </a:r>
            <a:r>
              <a:rPr lang="en-US" sz="2400" dirty="0" err="1" smtClean="0">
                <a:latin typeface="Times New Roman" pitchFamily="18" charset="0"/>
                <a:cs typeface="Times New Roman" pitchFamily="18" charset="0"/>
              </a:rPr>
              <a:t>Zo</a:t>
            </a:r>
            <a:r>
              <a:rPr lang="en-US" sz="2400" dirty="0" smtClean="0">
                <a:latin typeface="Times New Roman" pitchFamily="18" charset="0"/>
                <a:cs typeface="Times New Roman" pitchFamily="18" charset="0"/>
              </a:rPr>
              <a:t> are in the range of 40 to 50 k</a:t>
            </a:r>
            <a:r>
              <a:rPr lang="el-GR" sz="2400" dirty="0" smtClean="0">
                <a:latin typeface="Arial"/>
                <a:cs typeface="Arial"/>
              </a:rPr>
              <a:t>Ω</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0"/>
            <a:ext cx="8534400" cy="5562600"/>
          </a:xfrm>
        </p:spPr>
        <p:txBody>
          <a:bodyPr>
            <a:normAutofit lnSpcReduction="10000"/>
          </a:bodyPr>
          <a:lstStyle/>
          <a:p>
            <a:pPr algn="just"/>
            <a:r>
              <a:rPr lang="en-US" dirty="0" smtClean="0">
                <a:latin typeface="Times New Roman" pitchFamily="18" charset="0"/>
                <a:cs typeface="Times New Roman" pitchFamily="18" charset="0"/>
              </a:rPr>
              <a:t>The voltage gain for the CE configuration will now be determined for the configuration of figure using the assumption that </a:t>
            </a:r>
          </a:p>
          <a:p>
            <a:pPr algn="just"/>
            <a:r>
              <a:rPr lang="en-US" dirty="0" smtClean="0">
                <a:latin typeface="Times New Roman" pitchFamily="18" charset="0"/>
                <a:cs typeface="Times New Roman" pitchFamily="18" charset="0"/>
              </a:rPr>
              <a:t>For the defined direction of Io and polarity of Vo,</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The minus sign simply reflects the fact that the direction of </a:t>
            </a:r>
          </a:p>
          <a:p>
            <a:pPr algn="just">
              <a:buNone/>
            </a:pPr>
            <a:r>
              <a:rPr lang="en-US" dirty="0" smtClean="0">
                <a:latin typeface="Times New Roman" pitchFamily="18" charset="0"/>
                <a:cs typeface="Times New Roman" pitchFamily="18" charset="0"/>
              </a:rPr>
              <a:t>     would establish a voltage Vo with the opposite polarity.</a:t>
            </a:r>
          </a:p>
          <a:p>
            <a:pPr algn="just">
              <a:buNone/>
            </a:pPr>
            <a:endParaRPr lang="en-US" dirty="0" smtClean="0">
              <a:latin typeface="Times New Roman" pitchFamily="18" charset="0"/>
              <a:cs typeface="Times New Roman" pitchFamily="18" charset="0"/>
            </a:endParaRPr>
          </a:p>
          <a:p>
            <a:pPr algn="just">
              <a:buNone/>
            </a:pPr>
            <a:endParaRPr lang="en-US" dirty="0" smtClean="0">
              <a:latin typeface="Times New Roman" pitchFamily="18" charset="0"/>
              <a:cs typeface="Times New Roman" pitchFamily="18" charset="0"/>
            </a:endParaRPr>
          </a:p>
          <a:p>
            <a:pPr algn="just">
              <a:buNone/>
            </a:pPr>
            <a:endParaRPr lang="en-US" dirty="0" smtClean="0">
              <a:latin typeface="Times New Roman" pitchFamily="18" charset="0"/>
              <a:cs typeface="Times New Roman" pitchFamily="18" charset="0"/>
            </a:endParaRPr>
          </a:p>
          <a:p>
            <a:pPr algn="just">
              <a:buNone/>
            </a:pPr>
            <a:endParaRPr lang="en-US" dirty="0" smtClean="0">
              <a:latin typeface="Times New Roman" pitchFamily="18" charset="0"/>
              <a:cs typeface="Times New Roman" pitchFamily="18" charset="0"/>
            </a:endParaRPr>
          </a:p>
          <a:p>
            <a:pPr algn="just">
              <a:buNone/>
            </a:pPr>
            <a:r>
              <a:rPr lang="en-US" sz="2400" dirty="0" smtClean="0">
                <a:latin typeface="Times New Roman" pitchFamily="18" charset="0"/>
                <a:cs typeface="Times New Roman" pitchFamily="18" charset="0"/>
              </a:rPr>
              <a:t>Minus sign for the voltage gain reveals that the output and input voltages are 180 out of phase.</a:t>
            </a:r>
          </a:p>
          <a:p>
            <a:pPr algn="just">
              <a:buNone/>
            </a:pPr>
            <a:endParaRPr lang="en-US" dirty="0" smtClean="0">
              <a:latin typeface="Times New Roman" pitchFamily="18" charset="0"/>
              <a:cs typeface="Times New Roman" pitchFamily="18" charset="0"/>
            </a:endParaRPr>
          </a:p>
          <a:p>
            <a:pPr algn="just">
              <a:buNone/>
            </a:pPr>
            <a:endParaRPr lang="en-US" dirty="0">
              <a:latin typeface="Times New Roman" pitchFamily="18" charset="0"/>
              <a:cs typeface="Times New Roman" pitchFamily="18" charset="0"/>
            </a:endParaRPr>
          </a:p>
        </p:txBody>
      </p:sp>
      <p:pic>
        <p:nvPicPr>
          <p:cNvPr id="4" name="Picture 7"/>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200400" y="1600200"/>
            <a:ext cx="805815" cy="342900"/>
          </a:xfrm>
          <a:prstGeom prst="rect">
            <a:avLst/>
          </a:prstGeom>
          <a:noFill/>
        </p:spPr>
      </p:pic>
      <p:sp>
        <p:nvSpPr>
          <p:cNvPr id="4301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3009"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581400" y="2438400"/>
            <a:ext cx="1217295" cy="342900"/>
          </a:xfrm>
          <a:prstGeom prst="rect">
            <a:avLst/>
          </a:prstGeom>
          <a:noFill/>
        </p:spPr>
      </p:pic>
      <p:sp>
        <p:nvSpPr>
          <p:cNvPr id="7" name="Rectangle 6"/>
          <p:cNvSpPr/>
          <p:nvPr/>
        </p:nvSpPr>
        <p:spPr>
          <a:xfrm>
            <a:off x="8534400" y="2819400"/>
            <a:ext cx="346570" cy="369332"/>
          </a:xfrm>
          <a:prstGeom prst="rect">
            <a:avLst/>
          </a:prstGeom>
        </p:spPr>
        <p:txBody>
          <a:bodyPr wrap="none">
            <a:spAutoFit/>
          </a:bodyPr>
          <a:lstStyle/>
          <a:p>
            <a:r>
              <a:rPr lang="en-US" dirty="0" smtClean="0"/>
              <a:t>I</a:t>
            </a:r>
            <a:r>
              <a:rPr lang="en-US" baseline="-25000" dirty="0" smtClean="0"/>
              <a:t>0</a:t>
            </a:r>
            <a:endParaRPr lang="en-US" dirty="0"/>
          </a:p>
        </p:txBody>
      </p:sp>
      <p:sp>
        <p:nvSpPr>
          <p:cNvPr id="4301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3016"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3015" name="Picture 7"/>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124200" y="3733800"/>
            <a:ext cx="2743200" cy="381000"/>
          </a:xfrm>
          <a:prstGeom prst="rect">
            <a:avLst/>
          </a:prstGeom>
          <a:noFill/>
        </p:spPr>
      </p:pic>
      <p:sp>
        <p:nvSpPr>
          <p:cNvPr id="4301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3017" name="Picture 9"/>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657600" y="4191000"/>
            <a:ext cx="1524000" cy="290286"/>
          </a:xfrm>
          <a:prstGeom prst="rect">
            <a:avLst/>
          </a:prstGeom>
          <a:noFill/>
        </p:spPr>
      </p:pic>
      <p:sp>
        <p:nvSpPr>
          <p:cNvPr id="43019" name="Rectangle 11"/>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302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3020" name="Picture 1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581400" y="4724400"/>
            <a:ext cx="1504463" cy="533400"/>
          </a:xfrm>
          <a:prstGeom prst="rect">
            <a:avLst/>
          </a:prstGeom>
          <a:noFill/>
        </p:spPr>
      </p:pic>
      <p:sp>
        <p:nvSpPr>
          <p:cNvPr id="43022" name="Rectangle 14"/>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3024" name="Rectangle 1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3023" name="Picture 15"/>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6477000" y="4724400"/>
            <a:ext cx="990600" cy="594360"/>
          </a:xfrm>
          <a:prstGeom prst="rect">
            <a:avLst/>
          </a:prstGeom>
          <a:noFill/>
        </p:spPr>
      </p:pic>
      <p:sp>
        <p:nvSpPr>
          <p:cNvPr id="43025" name="Rectangle 17"/>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724400"/>
          </a:xfrm>
        </p:spPr>
        <p:txBody>
          <a:bodyPr/>
          <a:lstStyle/>
          <a:p>
            <a:r>
              <a:rPr lang="en-US" dirty="0" smtClean="0"/>
              <a:t>The current gain for the configuration is given by </a:t>
            </a:r>
            <a:endParaRPr lang="en-US" dirty="0"/>
          </a:p>
        </p:txBody>
      </p:sp>
      <p:sp>
        <p:nvSpPr>
          <p:cNvPr id="440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4033" name="Picture 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895600" y="2362200"/>
            <a:ext cx="2209800" cy="724221"/>
          </a:xfrm>
          <a:prstGeom prst="rect">
            <a:avLst/>
          </a:prstGeom>
          <a:noFill/>
        </p:spPr>
      </p:pic>
      <p:sp>
        <p:nvSpPr>
          <p:cNvPr id="4403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4035"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429000" y="3429000"/>
            <a:ext cx="990600" cy="4572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04088"/>
            <a:ext cx="8686800" cy="1962912"/>
          </a:xfrm>
        </p:spPr>
        <p:txBody>
          <a:bodyPr>
            <a:noAutofit/>
          </a:bodyPr>
          <a:lstStyle/>
          <a:p>
            <a:pPr algn="ctr"/>
            <a:r>
              <a:rPr lang="en-US" sz="4000" b="1" dirty="0" smtClean="0">
                <a:latin typeface="Times New Roman" pitchFamily="18" charset="0"/>
                <a:cs typeface="Times New Roman" pitchFamily="18" charset="0"/>
              </a:rPr>
              <a:t>2 (b) Series positive clipper with negative bias</a:t>
            </a:r>
            <a:br>
              <a:rPr lang="en-US" sz="4000" b="1"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
            </a:r>
            <a:br>
              <a:rPr lang="en-US" sz="4000" b="1" dirty="0" smtClean="0">
                <a:latin typeface="Times New Roman" pitchFamily="18" charset="0"/>
                <a:cs typeface="Times New Roman" pitchFamily="18" charset="0"/>
              </a:rPr>
            </a:b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447800"/>
            <a:ext cx="8686800" cy="4876800"/>
          </a:xfrm>
        </p:spPr>
        <p:txBody>
          <a:bodyPr/>
          <a:lstStyle/>
          <a:p>
            <a:r>
              <a:rPr lang="en-US" b="1" dirty="0" smtClean="0"/>
              <a:t>During positive half cycle</a:t>
            </a:r>
            <a:r>
              <a:rPr lang="en-US" dirty="0" smtClean="0"/>
              <a:t>:</a:t>
            </a:r>
          </a:p>
          <a:p>
            <a:pPr algn="just">
              <a:buNone/>
            </a:pPr>
            <a:r>
              <a:rPr lang="en-US" dirty="0" smtClean="0">
                <a:latin typeface="Times New Roman" pitchFamily="18" charset="0"/>
                <a:cs typeface="Times New Roman" pitchFamily="18" charset="0"/>
              </a:rPr>
              <a:t>   During the positive half cycle, the diode D is reverse biased by both input supply voltage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 and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So no signal appears at the output during the positive half cycle. Therefore, the complete positive half cycle is removed.</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2"/>
          <a:srcRect/>
          <a:stretch>
            <a:fillRect/>
          </a:stretch>
        </p:blipFill>
        <p:spPr bwMode="auto">
          <a:xfrm>
            <a:off x="228600" y="3962400"/>
            <a:ext cx="5943600" cy="2619375"/>
          </a:xfrm>
          <a:prstGeom prst="rect">
            <a:avLst/>
          </a:prstGeom>
          <a:noFill/>
          <a:ln w="9525">
            <a:noFill/>
            <a:miter lim="800000"/>
            <a:headEnd/>
            <a:tailEnd/>
          </a:ln>
          <a:effectLst/>
        </p:spPr>
      </p:pic>
      <p:pic>
        <p:nvPicPr>
          <p:cNvPr id="4102" name="Picture 6"/>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934200" y="4572000"/>
            <a:ext cx="1447800" cy="304800"/>
          </a:xfrm>
          <a:prstGeom prst="rect">
            <a:avLst/>
          </a:prstGeom>
          <a:noFill/>
        </p:spPr>
      </p:pic>
      <p:pic>
        <p:nvPicPr>
          <p:cNvPr id="4101" name="Picture 5"/>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7010400" y="5147733"/>
            <a:ext cx="1524000" cy="338667"/>
          </a:xfrm>
          <a:prstGeom prst="rect">
            <a:avLst/>
          </a:prstGeom>
          <a:noFill/>
        </p:spPr>
      </p:pic>
      <p:pic>
        <p:nvPicPr>
          <p:cNvPr id="4100" name="Picture 4"/>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7086600" y="5867400"/>
            <a:ext cx="1143000" cy="376480"/>
          </a:xfrm>
          <a:prstGeom prst="rect">
            <a:avLst/>
          </a:prstGeom>
          <a:noFill/>
        </p:spPr>
      </p:pic>
      <p:sp>
        <p:nvSpPr>
          <p:cNvPr id="4103"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104" name="Rectangle 8"/>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05" name="Rectangle 9"/>
          <p:cNvSpPr>
            <a:spLocks noChangeArrowheads="1"/>
          </p:cNvSpPr>
          <p:nvPr/>
        </p:nvSpPr>
        <p:spPr bwMode="auto">
          <a:xfrm>
            <a:off x="0" y="838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pPr algn="ctr"/>
            <a:r>
              <a:rPr lang="en-US" sz="4000" b="1" dirty="0" smtClean="0">
                <a:latin typeface="Times New Roman" pitchFamily="18" charset="0"/>
                <a:cs typeface="Times New Roman" pitchFamily="18" charset="0"/>
              </a:rPr>
              <a:t>Improved BJT equivalent circuit</a:t>
            </a:r>
            <a:endParaRPr lang="en-US" sz="4000" b="1"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srcRect/>
          <a:stretch>
            <a:fillRect/>
          </a:stretch>
        </p:blipFill>
        <p:spPr bwMode="auto">
          <a:xfrm>
            <a:off x="990600" y="1828800"/>
            <a:ext cx="6781800" cy="4648200"/>
          </a:xfrm>
          <a:prstGeom prst="rect">
            <a:avLst/>
          </a:prstGeom>
          <a:noFill/>
          <a:ln w="9525">
            <a:noFill/>
            <a:miter lim="800000"/>
            <a:headEnd/>
            <a:tailEnd/>
          </a:ln>
          <a:effectLst/>
        </p:spPr>
      </p:pic>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Autofit/>
          </a:bodyPr>
          <a:lstStyle/>
          <a:p>
            <a:pPr algn="ctr"/>
            <a:r>
              <a:rPr lang="en-US" sz="4000" b="1" dirty="0" smtClean="0">
                <a:latin typeface="Times New Roman" pitchFamily="18" charset="0"/>
                <a:cs typeface="Times New Roman" pitchFamily="18" charset="0"/>
              </a:rPr>
              <a:t>Re model for the CE transistor configuration including effects of </a:t>
            </a:r>
            <a:r>
              <a:rPr lang="en-US" sz="4000" b="1" dirty="0" err="1" smtClean="0">
                <a:latin typeface="Times New Roman" pitchFamily="18" charset="0"/>
                <a:cs typeface="Times New Roman" pitchFamily="18" charset="0"/>
              </a:rPr>
              <a:t>ro</a:t>
            </a:r>
            <a:r>
              <a:rPr lang="en-US" sz="4000" b="1" dirty="0" smtClean="0">
                <a:latin typeface="Times New Roman" pitchFamily="18" charset="0"/>
                <a:cs typeface="Times New Roman" pitchFamily="18" charset="0"/>
              </a:rPr>
              <a:t>  </a:t>
            </a:r>
            <a:endParaRPr lang="en-US" sz="4000" b="1"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srcRect/>
          <a:stretch>
            <a:fillRect/>
          </a:stretch>
        </p:blipFill>
        <p:spPr bwMode="auto">
          <a:xfrm>
            <a:off x="533400" y="1905000"/>
            <a:ext cx="8153400" cy="4572000"/>
          </a:xfrm>
          <a:prstGeom prst="rect">
            <a:avLst/>
          </a:prstGeom>
          <a:noFill/>
          <a:ln w="9525">
            <a:noFill/>
            <a:miter lim="800000"/>
            <a:headEnd/>
            <a:tailEnd/>
          </a:ln>
          <a:effectLst/>
        </p:spPr>
      </p:pic>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0"/>
            <a:ext cx="6781800" cy="25146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1219200" y="2362200"/>
            <a:ext cx="7315200" cy="4114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0"/>
            <a:ext cx="6019800" cy="31242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6019801" y="0"/>
            <a:ext cx="3124200" cy="26670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a:stretch>
            <a:fillRect/>
          </a:stretch>
        </p:blipFill>
        <p:spPr bwMode="auto">
          <a:xfrm>
            <a:off x="0" y="3048000"/>
            <a:ext cx="3824288" cy="2905125"/>
          </a:xfrm>
          <a:prstGeom prst="rect">
            <a:avLst/>
          </a:prstGeom>
          <a:noFill/>
          <a:ln w="9525">
            <a:noFill/>
            <a:miter lim="800000"/>
            <a:headEnd/>
            <a:tailEnd/>
          </a:ln>
          <a:effectLst/>
        </p:spPr>
      </p:pic>
      <p:pic>
        <p:nvPicPr>
          <p:cNvPr id="6149" name="Picture 5"/>
          <p:cNvPicPr>
            <a:picLocks noChangeAspect="1" noChangeArrowheads="1"/>
          </p:cNvPicPr>
          <p:nvPr/>
        </p:nvPicPr>
        <p:blipFill>
          <a:blip r:embed="rId5"/>
          <a:srcRect/>
          <a:stretch>
            <a:fillRect/>
          </a:stretch>
        </p:blipFill>
        <p:spPr bwMode="auto">
          <a:xfrm>
            <a:off x="3962400" y="2971800"/>
            <a:ext cx="5181600"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srcRect/>
          <a:stretch>
            <a:fillRect/>
          </a:stretch>
        </p:blipFill>
        <p:spPr bwMode="auto">
          <a:xfrm>
            <a:off x="330506" y="762000"/>
            <a:ext cx="8365169" cy="5638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pPr algn="ctr"/>
            <a:r>
              <a:rPr lang="en-US" sz="4400" b="1" dirty="0" smtClean="0">
                <a:latin typeface="Times New Roman" pitchFamily="18" charset="0"/>
                <a:cs typeface="Times New Roman" pitchFamily="18" charset="0"/>
              </a:rPr>
              <a:t>Hybrid Equivalent Model</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152400" y="1447800"/>
            <a:ext cx="8763000" cy="5181600"/>
          </a:xfrm>
        </p:spPr>
        <p:txBody>
          <a:bodyPr>
            <a:normAutofit/>
          </a:bodyPr>
          <a:lstStyle/>
          <a:p>
            <a:pPr algn="just"/>
            <a:r>
              <a:rPr lang="en-US" dirty="0" smtClean="0">
                <a:latin typeface="Times New Roman" pitchFamily="18" charset="0"/>
                <a:cs typeface="Times New Roman" pitchFamily="18" charset="0"/>
              </a:rPr>
              <a:t>The </a:t>
            </a:r>
            <a:r>
              <a:rPr lang="en-US" dirty="0" smtClean="0">
                <a:solidFill>
                  <a:srgbClr val="FF0000"/>
                </a:solidFill>
                <a:latin typeface="Times New Roman" pitchFamily="18" charset="0"/>
                <a:cs typeface="Times New Roman" pitchFamily="18" charset="0"/>
              </a:rPr>
              <a:t>re model </a:t>
            </a:r>
            <a:r>
              <a:rPr lang="en-US" dirty="0" smtClean="0">
                <a:latin typeface="Times New Roman" pitchFamily="18" charset="0"/>
                <a:cs typeface="Times New Roman" pitchFamily="18" charset="0"/>
              </a:rPr>
              <a:t>for a transistor is </a:t>
            </a:r>
            <a:r>
              <a:rPr lang="en-US" dirty="0" smtClean="0">
                <a:solidFill>
                  <a:srgbClr val="FF0000"/>
                </a:solidFill>
                <a:latin typeface="Times New Roman" pitchFamily="18" charset="0"/>
                <a:cs typeface="Times New Roman" pitchFamily="18" charset="0"/>
              </a:rPr>
              <a:t>sensitive</a:t>
            </a:r>
            <a:r>
              <a:rPr lang="en-US" dirty="0" smtClean="0">
                <a:latin typeface="Times New Roman" pitchFamily="18" charset="0"/>
                <a:cs typeface="Times New Roman" pitchFamily="18" charset="0"/>
              </a:rPr>
              <a:t> to the dc level of operation of the amplifier. The result is an input resistance that will </a:t>
            </a:r>
            <a:r>
              <a:rPr lang="en-US" dirty="0" smtClean="0">
                <a:solidFill>
                  <a:srgbClr val="FF0000"/>
                </a:solidFill>
                <a:latin typeface="Times New Roman" pitchFamily="18" charset="0"/>
                <a:cs typeface="Times New Roman" pitchFamily="18" charset="0"/>
              </a:rPr>
              <a:t>vary with the dc operating point</a:t>
            </a:r>
            <a:r>
              <a:rPr lang="en-US" dirty="0" smtClean="0">
                <a:latin typeface="Times New Roman" pitchFamily="18" charset="0"/>
                <a:cs typeface="Times New Roman" pitchFamily="18" charset="0"/>
              </a:rPr>
              <a:t>. </a:t>
            </a:r>
          </a:p>
          <a:p>
            <a:pPr algn="just"/>
            <a:r>
              <a:rPr lang="en-US" dirty="0" smtClean="0">
                <a:latin typeface="Times New Roman" pitchFamily="18" charset="0"/>
                <a:cs typeface="Times New Roman" pitchFamily="18" charset="0"/>
              </a:rPr>
              <a:t>For the </a:t>
            </a:r>
            <a:r>
              <a:rPr lang="en-US" dirty="0" smtClean="0">
                <a:solidFill>
                  <a:srgbClr val="FF0000"/>
                </a:solidFill>
                <a:latin typeface="Times New Roman" pitchFamily="18" charset="0"/>
                <a:cs typeface="Times New Roman" pitchFamily="18" charset="0"/>
              </a:rPr>
              <a:t>hybrid equivalent model</a:t>
            </a:r>
            <a:r>
              <a:rPr lang="en-US" dirty="0" smtClean="0">
                <a:latin typeface="Times New Roman" pitchFamily="18" charset="0"/>
                <a:cs typeface="Times New Roman" pitchFamily="18" charset="0"/>
              </a:rPr>
              <a:t> to be described in this section, the parameters are defined at an operating point that may or may not reflect the actual operating conditions of the amplifier.  </a:t>
            </a:r>
          </a:p>
          <a:p>
            <a:pPr algn="just">
              <a:buFont typeface="Wingdings" pitchFamily="2" charset="2"/>
              <a:buChar char="§"/>
            </a:pPr>
            <a:r>
              <a:rPr lang="en-US" dirty="0" smtClean="0">
                <a:latin typeface="Times New Roman" pitchFamily="18" charset="0"/>
                <a:cs typeface="Times New Roman" pitchFamily="18" charset="0"/>
              </a:rPr>
              <a:t>The re model has the advantage that the parameters are defined by the actual operating conditions, </a:t>
            </a:r>
          </a:p>
          <a:p>
            <a:pPr algn="just"/>
            <a:r>
              <a:rPr lang="en-US" dirty="0" smtClean="0">
                <a:latin typeface="Times New Roman" pitchFamily="18" charset="0"/>
                <a:cs typeface="Times New Roman" pitchFamily="18" charset="0"/>
              </a:rPr>
              <a:t>The parameters of the hybrid equivalent circuit are defined in general terms for any operating conditions. </a:t>
            </a:r>
            <a:endParaRPr lang="en-US" dirty="0">
              <a:latin typeface="Times New Roman" pitchFamily="18" charset="0"/>
              <a:cs typeface="Times New Roman" pitchFamily="18" charset="0"/>
            </a:endParaRP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srcRect/>
          <a:stretch>
            <a:fillRect/>
          </a:stretch>
        </p:blipFill>
        <p:spPr bwMode="auto">
          <a:xfrm>
            <a:off x="381000" y="878129"/>
            <a:ext cx="8229600" cy="5141671"/>
          </a:xfrm>
          <a:prstGeom prst="rect">
            <a:avLst/>
          </a:prstGeom>
          <a:noFill/>
          <a:ln w="9525">
            <a:noFill/>
            <a:miter lim="800000"/>
            <a:headEnd/>
            <a:tailEnd/>
          </a:ln>
          <a:effectLst/>
        </p:spPr>
      </p:pic>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686800" cy="5486400"/>
          </a:xfrm>
        </p:spPr>
        <p:txBody>
          <a:bodyPr>
            <a:normAutofit/>
          </a:bodyPr>
          <a:lstStyle/>
          <a:p>
            <a:pPr algn="just"/>
            <a:r>
              <a:rPr lang="en-US" dirty="0" smtClean="0">
                <a:latin typeface="Times New Roman" pitchFamily="18" charset="0"/>
                <a:cs typeface="Times New Roman" pitchFamily="18" charset="0"/>
              </a:rPr>
              <a:t>The parameters relating the four variables are called h-parameters from the word “hybrid.” </a:t>
            </a:r>
          </a:p>
          <a:p>
            <a:pPr algn="just"/>
            <a:r>
              <a:rPr lang="en-US" dirty="0" smtClean="0">
                <a:latin typeface="Times New Roman" pitchFamily="18" charset="0"/>
                <a:cs typeface="Times New Roman" pitchFamily="18" charset="0"/>
              </a:rPr>
              <a:t>The term hybrid was chosen because the mixture of variables (V and I ) in each equation results in a “hybrid” set of units of measurement for the h-parameters. </a:t>
            </a:r>
          </a:p>
          <a:p>
            <a:pPr algn="just"/>
            <a:r>
              <a:rPr lang="en-US" dirty="0" smtClean="0">
                <a:latin typeface="Times New Roman" pitchFamily="18" charset="0"/>
                <a:cs typeface="Times New Roman" pitchFamily="18" charset="0"/>
              </a:rPr>
              <a:t>Hybrid parameters (also known as h parameters) are known as ‘hybrid’ parameters as they use Z parameters, Y parameters, voltage ratio, and current ratios to represent the relationship between voltage and current in a two port network. </a:t>
            </a:r>
          </a:p>
          <a:p>
            <a:pPr algn="just"/>
            <a:r>
              <a:rPr lang="en-US" dirty="0" smtClean="0">
                <a:latin typeface="Times New Roman" pitchFamily="18" charset="0"/>
                <a:cs typeface="Times New Roman" pitchFamily="18" charset="0"/>
              </a:rPr>
              <a:t>H parameters are useful in describing the input-output characteristics of circuits where it is hard to measure Z or Y parameters (such as in a transistor).</a:t>
            </a:r>
          </a:p>
          <a:p>
            <a:endParaRPr lang="en-US" dirty="0"/>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686800" cy="5638800"/>
          </a:xfrm>
        </p:spPr>
        <p:txBody>
          <a:bodyPr/>
          <a:lstStyle/>
          <a:p>
            <a:pPr algn="just"/>
            <a:r>
              <a:rPr lang="en-US" dirty="0" smtClean="0">
                <a:latin typeface="Times New Roman" pitchFamily="18" charset="0"/>
                <a:cs typeface="Times New Roman" pitchFamily="18" charset="0"/>
              </a:rPr>
              <a:t>To draw h parameter equivalent network of a two port network, first we have to write the equation of voltages and currents using h parameters. These are:</a:t>
            </a:r>
          </a:p>
          <a:p>
            <a:pPr algn="just"/>
            <a:endParaRPr lang="en-US" dirty="0" smtClean="0">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Equation (</a:t>
            </a:r>
            <a:r>
              <a:rPr lang="en-US" dirty="0" err="1" smtClean="0">
                <a:latin typeface="Times New Roman" pitchFamily="18" charset="0"/>
                <a:cs typeface="Times New Roman" pitchFamily="18" charset="0"/>
              </a:rPr>
              <a:t>i</a:t>
            </a:r>
            <a:r>
              <a:rPr lang="en-US" dirty="0" smtClean="0">
                <a:latin typeface="Times New Roman" pitchFamily="18" charset="0"/>
                <a:cs typeface="Times New Roman" pitchFamily="18" charset="0"/>
              </a:rPr>
              <a:t>) can be represented as a circuit based on Kirchhoff Voltage Law:</a:t>
            </a:r>
          </a:p>
          <a:p>
            <a:pPr algn="just"/>
            <a:r>
              <a:rPr lang="en-US" dirty="0" smtClean="0"/>
              <a:t>Equation (ii) can be represented as a circuit based on Kirchhoff Current Law:</a:t>
            </a:r>
            <a:endParaRPr lang="en-US"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2667000" y="1905000"/>
            <a:ext cx="4724400" cy="1143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228600" y="4648200"/>
            <a:ext cx="3124200" cy="18288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5867400" y="4800600"/>
            <a:ext cx="3048000" cy="1828800"/>
          </a:xfrm>
          <a:prstGeom prst="rect">
            <a:avLst/>
          </a:prstGeom>
          <a:noFill/>
          <a:ln w="9525">
            <a:noFill/>
            <a:miter lim="800000"/>
            <a:headEnd/>
            <a:tailEnd/>
          </a:ln>
          <a:effectLst/>
        </p:spPr>
      </p:pic>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47800"/>
            <a:ext cx="8686800" cy="4876800"/>
          </a:xfrm>
        </p:spPr>
        <p:txBody>
          <a:bodyPr/>
          <a:lstStyle/>
          <a:p>
            <a:r>
              <a:rPr lang="en-US" dirty="0" smtClean="0"/>
              <a:t>Combining these two parts of the network we get:</a:t>
            </a:r>
            <a:endParaRPr lang="en-US" dirty="0"/>
          </a:p>
        </p:txBody>
      </p:sp>
      <p:pic>
        <p:nvPicPr>
          <p:cNvPr id="2050" name="Picture 2"/>
          <p:cNvPicPr>
            <a:picLocks noChangeAspect="1" noChangeArrowheads="1"/>
          </p:cNvPicPr>
          <p:nvPr/>
        </p:nvPicPr>
        <p:blipFill>
          <a:blip r:embed="rId2"/>
          <a:srcRect/>
          <a:stretch>
            <a:fillRect/>
          </a:stretch>
        </p:blipFill>
        <p:spPr bwMode="auto">
          <a:xfrm>
            <a:off x="1933575" y="2057400"/>
            <a:ext cx="5276850" cy="2190750"/>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658112"/>
          </a:xfrm>
        </p:spPr>
        <p:txBody>
          <a:bodyPr>
            <a:noAutofit/>
          </a:bodyPr>
          <a:lstStyle/>
          <a:p>
            <a:pPr algn="ctr"/>
            <a:r>
              <a:rPr lang="en-US" sz="4400" b="1" dirty="0" smtClean="0">
                <a:latin typeface="Times New Roman" pitchFamily="18" charset="0"/>
                <a:cs typeface="Times New Roman" pitchFamily="18" charset="0"/>
              </a:rPr>
              <a:t>During negative half cycle:</a:t>
            </a:r>
            <a:br>
              <a:rPr lang="en-US" sz="4400" b="1" dirty="0" smtClean="0">
                <a:latin typeface="Times New Roman" pitchFamily="18" charset="0"/>
                <a:cs typeface="Times New Roman" pitchFamily="18" charset="0"/>
              </a:rPr>
            </a:br>
            <a:r>
              <a:rPr lang="en-US" sz="4400" b="1" dirty="0" smtClean="0">
                <a:latin typeface="Times New Roman" pitchFamily="18" charset="0"/>
                <a:cs typeface="Times New Roman" pitchFamily="18" charset="0"/>
              </a:rPr>
              <a:t/>
            </a:r>
            <a:br>
              <a:rPr lang="en-US" sz="4400" b="1" dirty="0" smtClean="0">
                <a:latin typeface="Times New Roman" pitchFamily="18" charset="0"/>
                <a:cs typeface="Times New Roman" pitchFamily="18" charset="0"/>
              </a:rPr>
            </a:b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143000"/>
            <a:ext cx="8534400" cy="5715000"/>
          </a:xfrm>
        </p:spPr>
        <p:txBody>
          <a:bodyPr>
            <a:normAutofit fontScale="85000" lnSpcReduction="20000"/>
          </a:bodyPr>
          <a:lstStyle/>
          <a:p>
            <a:pPr algn="just">
              <a:lnSpc>
                <a:spcPct val="160000"/>
              </a:lnSpc>
              <a:buNone/>
            </a:pPr>
            <a:r>
              <a:rPr lang="en-US" sz="3000" dirty="0" smtClean="0">
                <a:latin typeface="Times New Roman" pitchFamily="18" charset="0"/>
                <a:cs typeface="Times New Roman" pitchFamily="18" charset="0"/>
              </a:rPr>
              <a:t>    During the negative half cycle, the diode is forward biased by the input supply voltage V</a:t>
            </a:r>
            <a:r>
              <a:rPr lang="en-US" sz="3000" baseline="-25000" dirty="0" smtClean="0">
                <a:latin typeface="Times New Roman" pitchFamily="18" charset="0"/>
                <a:cs typeface="Times New Roman" pitchFamily="18" charset="0"/>
              </a:rPr>
              <a:t>i</a:t>
            </a:r>
            <a:r>
              <a:rPr lang="en-US" sz="3000" dirty="0" smtClean="0">
                <a:latin typeface="Times New Roman" pitchFamily="18" charset="0"/>
                <a:cs typeface="Times New Roman" pitchFamily="18" charset="0"/>
              </a:rPr>
              <a:t> and reverse biased by the battery voltage V</a:t>
            </a:r>
            <a:r>
              <a:rPr lang="en-US" sz="3000" baseline="-25000" dirty="0" smtClean="0">
                <a:latin typeface="Times New Roman" pitchFamily="18" charset="0"/>
                <a:cs typeface="Times New Roman" pitchFamily="18" charset="0"/>
              </a:rPr>
              <a:t>B</a:t>
            </a:r>
            <a:r>
              <a:rPr lang="en-US" sz="3000" dirty="0" smtClean="0">
                <a:latin typeface="Times New Roman" pitchFamily="18" charset="0"/>
                <a:cs typeface="Times New Roman" pitchFamily="18" charset="0"/>
              </a:rPr>
              <a:t>. However, initially, the battery voltage V</a:t>
            </a:r>
            <a:r>
              <a:rPr lang="en-US" sz="3000" baseline="-25000" dirty="0" smtClean="0">
                <a:latin typeface="Times New Roman" pitchFamily="18" charset="0"/>
                <a:cs typeface="Times New Roman" pitchFamily="18" charset="0"/>
              </a:rPr>
              <a:t>B</a:t>
            </a:r>
            <a:r>
              <a:rPr lang="en-US" sz="3000" dirty="0" smtClean="0">
                <a:latin typeface="Times New Roman" pitchFamily="18" charset="0"/>
                <a:cs typeface="Times New Roman" pitchFamily="18" charset="0"/>
              </a:rPr>
              <a:t> dominates the input supply voltage V</a:t>
            </a:r>
            <a:r>
              <a:rPr lang="en-US" sz="3000" baseline="-25000" dirty="0" smtClean="0">
                <a:latin typeface="Times New Roman" pitchFamily="18" charset="0"/>
                <a:cs typeface="Times New Roman" pitchFamily="18" charset="0"/>
              </a:rPr>
              <a:t>i</a:t>
            </a:r>
            <a:r>
              <a:rPr lang="en-US" sz="3000" dirty="0" smtClean="0">
                <a:latin typeface="Times New Roman" pitchFamily="18" charset="0"/>
                <a:cs typeface="Times New Roman" pitchFamily="18" charset="0"/>
              </a:rPr>
              <a:t>. So the diode remains to be reverse biased until the V</a:t>
            </a:r>
            <a:r>
              <a:rPr lang="en-US" sz="3000" baseline="-25000" dirty="0" smtClean="0">
                <a:latin typeface="Times New Roman" pitchFamily="18" charset="0"/>
                <a:cs typeface="Times New Roman" pitchFamily="18" charset="0"/>
              </a:rPr>
              <a:t>i</a:t>
            </a:r>
            <a:r>
              <a:rPr lang="en-US" sz="3000" dirty="0" smtClean="0">
                <a:latin typeface="Times New Roman" pitchFamily="18" charset="0"/>
                <a:cs typeface="Times New Roman" pitchFamily="18" charset="0"/>
              </a:rPr>
              <a:t> becomes greater than V</a:t>
            </a:r>
            <a:r>
              <a:rPr lang="en-US" sz="3000" baseline="-25000" dirty="0" smtClean="0">
                <a:latin typeface="Times New Roman" pitchFamily="18" charset="0"/>
                <a:cs typeface="Times New Roman" pitchFamily="18" charset="0"/>
              </a:rPr>
              <a:t>B</a:t>
            </a:r>
            <a:r>
              <a:rPr lang="en-US" sz="3000" dirty="0" smtClean="0">
                <a:latin typeface="Times New Roman" pitchFamily="18" charset="0"/>
                <a:cs typeface="Times New Roman" pitchFamily="18" charset="0"/>
              </a:rPr>
              <a:t>. When the input supply voltage V</a:t>
            </a:r>
            <a:r>
              <a:rPr lang="en-US" sz="3000" baseline="-25000" dirty="0" smtClean="0">
                <a:latin typeface="Times New Roman" pitchFamily="18" charset="0"/>
                <a:cs typeface="Times New Roman" pitchFamily="18" charset="0"/>
              </a:rPr>
              <a:t>i</a:t>
            </a:r>
            <a:r>
              <a:rPr lang="en-US" sz="3000" dirty="0" smtClean="0">
                <a:latin typeface="Times New Roman" pitchFamily="18" charset="0"/>
                <a:cs typeface="Times New Roman" pitchFamily="18" charset="0"/>
              </a:rPr>
              <a:t> becomes greater than the battery voltage V</a:t>
            </a:r>
            <a:r>
              <a:rPr lang="en-US" sz="3000" baseline="-25000" dirty="0" smtClean="0">
                <a:latin typeface="Times New Roman" pitchFamily="18" charset="0"/>
                <a:cs typeface="Times New Roman" pitchFamily="18" charset="0"/>
              </a:rPr>
              <a:t>B</a:t>
            </a:r>
            <a:r>
              <a:rPr lang="en-US" sz="3000" dirty="0" smtClean="0">
                <a:latin typeface="Times New Roman" pitchFamily="18" charset="0"/>
                <a:cs typeface="Times New Roman" pitchFamily="18" charset="0"/>
              </a:rPr>
              <a:t>, the diode is forward biased by the input supply voltage V</a:t>
            </a:r>
            <a:r>
              <a:rPr lang="en-US" sz="3000" baseline="-25000" dirty="0" smtClean="0">
                <a:latin typeface="Times New Roman" pitchFamily="18" charset="0"/>
                <a:cs typeface="Times New Roman" pitchFamily="18" charset="0"/>
              </a:rPr>
              <a:t>i</a:t>
            </a:r>
            <a:r>
              <a:rPr lang="en-US" sz="3000" dirty="0" smtClean="0">
                <a:latin typeface="Times New Roman" pitchFamily="18" charset="0"/>
                <a:cs typeface="Times New Roman" pitchFamily="18" charset="0"/>
              </a:rPr>
              <a:t>. So the signal appears at the output.</a:t>
            </a:r>
          </a:p>
          <a:p>
            <a:r>
              <a:rPr lang="en-US" dirty="0" smtClean="0"/>
              <a:t/>
            </a:r>
            <a:br>
              <a:rPr lang="en-US" dirty="0" smtClean="0"/>
            </a:br>
            <a:endParaRPr lang="en-US" dirty="0"/>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2362200" y="1752600"/>
            <a:ext cx="4495800" cy="1828800"/>
          </a:xfrm>
          <a:prstGeom prst="rect">
            <a:avLst/>
          </a:prstGeom>
          <a:noFill/>
          <a:ln w="9525">
            <a:noFill/>
            <a:miter lim="800000"/>
            <a:headEnd/>
            <a:tailEnd/>
          </a:ln>
          <a:effectLst/>
        </p:spPr>
      </p:pic>
      <p:pic>
        <p:nvPicPr>
          <p:cNvPr id="8196" name="Picture 4"/>
          <p:cNvPicPr>
            <a:picLocks noChangeAspect="1" noChangeArrowheads="1"/>
          </p:cNvPicPr>
          <p:nvPr/>
        </p:nvPicPr>
        <p:blipFill>
          <a:blip r:embed="rId3"/>
          <a:srcRect/>
          <a:stretch>
            <a:fillRect/>
          </a:stretch>
        </p:blipFill>
        <p:spPr bwMode="auto">
          <a:xfrm>
            <a:off x="1828800" y="3733800"/>
            <a:ext cx="7038975" cy="2819400"/>
          </a:xfrm>
          <a:prstGeom prst="rect">
            <a:avLst/>
          </a:prstGeom>
          <a:noFill/>
          <a:ln w="9525">
            <a:noFill/>
            <a:miter lim="800000"/>
            <a:headEnd/>
            <a:tailEnd/>
          </a:ln>
          <a:effectLst/>
        </p:spPr>
      </p:pic>
      <p:sp>
        <p:nvSpPr>
          <p:cNvPr id="7" name="Rectangle 6"/>
          <p:cNvSpPr/>
          <p:nvPr/>
        </p:nvSpPr>
        <p:spPr>
          <a:xfrm>
            <a:off x="381000" y="609601"/>
            <a:ext cx="8305800" cy="1200329"/>
          </a:xfrm>
          <a:prstGeom prst="rect">
            <a:avLst/>
          </a:prstGeom>
        </p:spPr>
        <p:txBody>
          <a:bodyPr wrap="square">
            <a:spAutoFit/>
          </a:bodyPr>
          <a:lstStyle/>
          <a:p>
            <a:pPr algn="just"/>
            <a:r>
              <a:rPr lang="en-US" sz="2400" dirty="0" smtClean="0">
                <a:latin typeface="Times New Roman" pitchFamily="18" charset="0"/>
                <a:cs typeface="Times New Roman" pitchFamily="18" charset="0"/>
              </a:rPr>
              <a:t>Our description of the hybrid equivalent model will begin with the general two port system of Fig. The following set of equations is only one of a number </a:t>
            </a:r>
            <a:endParaRPr lang="en-US" sz="2400" dirty="0">
              <a:latin typeface="Times New Roman" pitchFamily="18" charset="0"/>
              <a:cs typeface="Times New Roman" pitchFamily="18" charset="0"/>
            </a:endParaRP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10600" cy="5410200"/>
          </a:xfrm>
        </p:spPr>
        <p:txBody>
          <a:bodyPr>
            <a:normAutofit/>
          </a:bodyPr>
          <a:lstStyle/>
          <a:p>
            <a:pPr algn="just"/>
            <a:r>
              <a:rPr lang="en-US" sz="2400" dirty="0" smtClean="0">
                <a:latin typeface="Times New Roman" pitchFamily="18" charset="0"/>
                <a:cs typeface="Times New Roman" pitchFamily="18" charset="0"/>
              </a:rPr>
              <a:t>If we arbitrarily set Vo= 0 (short circuit the output terminals) and solve for h11 in Eq., the following will result:</a:t>
            </a:r>
          </a:p>
          <a:p>
            <a:pPr algn="just"/>
            <a:endParaRPr lang="en-US" sz="2400" dirty="0" smtClean="0">
              <a:latin typeface="Times New Roman" pitchFamily="18" charset="0"/>
              <a:cs typeface="Times New Roman" pitchFamily="18" charset="0"/>
            </a:endParaRPr>
          </a:p>
          <a:p>
            <a:pPr algn="just"/>
            <a:endParaRPr lang="en-US" sz="2400"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Since it is the ratio of the input voltage to the input current with the output terminals shorted, it is called the short-circuit input-impedance parameter. The subscript 11 of </a:t>
            </a:r>
            <a:r>
              <a:rPr lang="en-US" dirty="0" smtClean="0"/>
              <a:t>h</a:t>
            </a:r>
            <a:r>
              <a:rPr lang="en-US" baseline="-25000" dirty="0" smtClean="0"/>
              <a:t>11</a:t>
            </a:r>
            <a:r>
              <a:rPr lang="en-US" dirty="0" smtClean="0">
                <a:latin typeface="Times New Roman" pitchFamily="18" charset="0"/>
                <a:cs typeface="Times New Roman" pitchFamily="18" charset="0"/>
              </a:rPr>
              <a:t> defines the fact that the parameter is determined by a ratio of quantities measured at the input terminals.  </a:t>
            </a:r>
            <a:endParaRPr lang="en-US"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srcRect/>
          <a:stretch>
            <a:fillRect/>
          </a:stretch>
        </p:blipFill>
        <p:spPr bwMode="auto">
          <a:xfrm>
            <a:off x="6400800" y="1676400"/>
            <a:ext cx="2564862" cy="10668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8305800" y="3048000"/>
            <a:ext cx="609600" cy="293914"/>
          </a:xfrm>
          <a:prstGeom prst="rect">
            <a:avLst/>
          </a:prstGeom>
          <a:noFill/>
          <a:ln w="9525">
            <a:noFill/>
            <a:miter lim="800000"/>
            <a:headEnd/>
            <a:tailEnd/>
          </a:ln>
          <a:effectLst/>
        </p:spPr>
      </p:pic>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10600" cy="5181600"/>
          </a:xfrm>
        </p:spPr>
        <p:txBody>
          <a:bodyPr/>
          <a:lstStyle/>
          <a:p>
            <a:pPr algn="just"/>
            <a:r>
              <a:rPr lang="en-US" dirty="0" smtClean="0">
                <a:latin typeface="Times New Roman" pitchFamily="18" charset="0"/>
                <a:cs typeface="Times New Roman" pitchFamily="18" charset="0"/>
              </a:rPr>
              <a:t>If Ii is set equal to zero by opening the input leads, the following will result for h12:</a:t>
            </a:r>
          </a:p>
          <a:p>
            <a:pPr algn="just"/>
            <a:endParaRPr lang="en-US" dirty="0" smtClean="0">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It has no units since it is a ratio of voltage levels and is called the open-circuit reverse transfer voltage ratio parameter. The subscript 12 of h12 reveals that the parameter is a transfer quantity determined by a ratio of input to output measurements.</a:t>
            </a:r>
          </a:p>
          <a:p>
            <a:pPr algn="just"/>
            <a:endParaRPr lang="en-US" dirty="0" smtClean="0">
              <a:latin typeface="Times New Roman" pitchFamily="18" charset="0"/>
              <a:cs typeface="Times New Roman" pitchFamily="18" charset="0"/>
            </a:endParaRPr>
          </a:p>
          <a:p>
            <a:endParaRPr lang="en-US" dirty="0"/>
          </a:p>
        </p:txBody>
      </p:sp>
      <p:pic>
        <p:nvPicPr>
          <p:cNvPr id="4" name="Picture 4"/>
          <p:cNvPicPr>
            <a:picLocks noChangeAspect="1" noChangeArrowheads="1"/>
          </p:cNvPicPr>
          <p:nvPr/>
        </p:nvPicPr>
        <p:blipFill>
          <a:blip r:embed="rId2"/>
          <a:srcRect/>
          <a:stretch>
            <a:fillRect/>
          </a:stretch>
        </p:blipFill>
        <p:spPr bwMode="auto">
          <a:xfrm>
            <a:off x="5105400" y="1828800"/>
            <a:ext cx="2307851" cy="1053248"/>
          </a:xfrm>
          <a:prstGeom prst="rect">
            <a:avLst/>
          </a:prstGeom>
          <a:noFill/>
          <a:ln w="9525">
            <a:noFill/>
            <a:miter lim="800000"/>
            <a:headEnd/>
            <a:tailEnd/>
          </a:ln>
          <a:effectLst/>
        </p:spPr>
      </p:pic>
      <p:pic>
        <p:nvPicPr>
          <p:cNvPr id="5" name="Picture 5"/>
          <p:cNvPicPr>
            <a:picLocks noChangeAspect="1" noChangeArrowheads="1"/>
          </p:cNvPicPr>
          <p:nvPr/>
        </p:nvPicPr>
        <p:blipFill>
          <a:blip r:embed="rId3"/>
          <a:srcRect/>
          <a:stretch>
            <a:fillRect/>
          </a:stretch>
        </p:blipFill>
        <p:spPr bwMode="auto">
          <a:xfrm>
            <a:off x="7391400" y="2133600"/>
            <a:ext cx="1048871" cy="457200"/>
          </a:xfrm>
          <a:prstGeom prst="rect">
            <a:avLst/>
          </a:prstGeom>
          <a:noFill/>
          <a:ln w="9525">
            <a:noFill/>
            <a:miter lim="800000"/>
            <a:headEnd/>
            <a:tailEnd/>
          </a:ln>
          <a:effectLst/>
        </p:spPr>
      </p:pic>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0"/>
            <a:ext cx="8610600" cy="5715000"/>
          </a:xfrm>
        </p:spPr>
        <p:txBody>
          <a:bodyPr>
            <a:normAutofit lnSpcReduction="10000"/>
          </a:bodyPr>
          <a:lstStyle/>
          <a:p>
            <a:pPr algn="just"/>
            <a:r>
              <a:rPr lang="en-US" dirty="0" smtClean="0">
                <a:latin typeface="Times New Roman" pitchFamily="18" charset="0"/>
                <a:cs typeface="Times New Roman" pitchFamily="18" charset="0"/>
              </a:rPr>
              <a:t>The first integer of the subscript defines the measured quantity to appear in the numerator; the second integer defines the source of the quantity to appear in the denominator. The term reverse is included because the ratio is an input voltage over an output voltage rather than the reverse ratio typically of interest.</a:t>
            </a:r>
          </a:p>
          <a:p>
            <a:pPr algn="just"/>
            <a:r>
              <a:rPr lang="en-US" dirty="0" smtClean="0">
                <a:latin typeface="Times New Roman" pitchFamily="18" charset="0"/>
                <a:cs typeface="Times New Roman" pitchFamily="18" charset="0"/>
              </a:rPr>
              <a:t>If in Eq. (7.23b) Vo is equal to zero by again shorting the output terminals, the following will result for h21:</a:t>
            </a:r>
          </a:p>
          <a:p>
            <a:pPr algn="just"/>
            <a:endParaRPr lang="en-US" dirty="0" smtClean="0">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It is formally called the short-circuit forward transfer current ratio parameter. The subscript 21 again indicates that it is a transfer parameter with the output quantity in the numerator and the input quantity in the denominator.</a:t>
            </a:r>
          </a:p>
          <a:p>
            <a:pPr algn="just"/>
            <a:endParaRPr lang="en-US"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srcRect/>
          <a:stretch>
            <a:fillRect/>
          </a:stretch>
        </p:blipFill>
        <p:spPr bwMode="auto">
          <a:xfrm>
            <a:off x="6400800" y="3810000"/>
            <a:ext cx="2263400" cy="867921"/>
          </a:xfrm>
          <a:prstGeom prst="rect">
            <a:avLst/>
          </a:prstGeom>
          <a:noFill/>
          <a:ln w="9525">
            <a:noFill/>
            <a:miter lim="800000"/>
            <a:headEnd/>
            <a:tailEnd/>
          </a:ln>
          <a:effectLst/>
        </p:spPr>
      </p:pic>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8610600" cy="5334000"/>
          </a:xfrm>
        </p:spPr>
        <p:txBody>
          <a:bodyPr>
            <a:normAutofit/>
          </a:bodyPr>
          <a:lstStyle/>
          <a:p>
            <a:pPr algn="just"/>
            <a:r>
              <a:rPr lang="en-US" dirty="0" smtClean="0">
                <a:latin typeface="Times New Roman" pitchFamily="18" charset="0"/>
                <a:cs typeface="Times New Roman" pitchFamily="18" charset="0"/>
              </a:rPr>
              <a:t>The last parameter, h22, can be found by again opening the input leads to set I1 = 0 and solving for h22 in Eq. (7.23b):</a:t>
            </a:r>
          </a:p>
          <a:p>
            <a:pPr algn="just"/>
            <a:endParaRPr lang="en-US" dirty="0" smtClean="0">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It is called the open-circuit output admittance parameter. The subscript 22 reveals that it is determined by a ratio of output quantities.</a:t>
            </a:r>
          </a:p>
        </p:txBody>
      </p:sp>
      <p:pic>
        <p:nvPicPr>
          <p:cNvPr id="1026" name="Picture 2"/>
          <p:cNvPicPr>
            <a:picLocks noChangeAspect="1" noChangeArrowheads="1"/>
          </p:cNvPicPr>
          <p:nvPr/>
        </p:nvPicPr>
        <p:blipFill>
          <a:blip r:embed="rId2"/>
          <a:srcRect/>
          <a:stretch>
            <a:fillRect/>
          </a:stretch>
        </p:blipFill>
        <p:spPr bwMode="auto">
          <a:xfrm>
            <a:off x="3505200" y="4191000"/>
            <a:ext cx="4182533" cy="990600"/>
          </a:xfrm>
          <a:prstGeom prst="rect">
            <a:avLst/>
          </a:prstGeom>
          <a:noFill/>
          <a:ln w="9525">
            <a:noFill/>
            <a:miter lim="800000"/>
            <a:headEnd/>
            <a:tailEnd/>
          </a:ln>
          <a:effectLst/>
        </p:spPr>
      </p:pic>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latin typeface="Times New Roman" pitchFamily="18" charset="0"/>
                <a:cs typeface="Times New Roman" pitchFamily="18" charset="0"/>
              </a:rPr>
              <a:t>Notations used in transistor amplifier for the three configurations</a:t>
            </a:r>
            <a:endParaRPr lang="en-US" sz="3200" b="1"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srcRect/>
          <a:stretch>
            <a:fillRect/>
          </a:stretch>
        </p:blipFill>
        <p:spPr bwMode="auto">
          <a:xfrm>
            <a:off x="381000" y="2819400"/>
            <a:ext cx="8534400" cy="2743200"/>
          </a:xfrm>
          <a:prstGeom prst="rect">
            <a:avLst/>
          </a:prstGeom>
          <a:noFill/>
          <a:ln w="9525">
            <a:noFill/>
            <a:miter lim="800000"/>
            <a:headEnd/>
            <a:tailEnd/>
          </a:ln>
          <a:effectLst/>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914400" y="0"/>
            <a:ext cx="6972300" cy="291465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762000" y="2590800"/>
            <a:ext cx="7277100" cy="426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609600" y="381000"/>
            <a:ext cx="8153400" cy="27432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457200" y="3048000"/>
            <a:ext cx="8458200" cy="3581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0"/>
            <a:ext cx="9144000"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304800"/>
            <a:ext cx="9144000" cy="6705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658112"/>
          </a:xfrm>
        </p:spPr>
        <p:txBody>
          <a:bodyPr>
            <a:noAutofit/>
          </a:bodyPr>
          <a:lstStyle/>
          <a:p>
            <a:pPr algn="ctr"/>
            <a:r>
              <a:rPr lang="en-US" sz="4000" b="1" dirty="0" smtClean="0">
                <a:latin typeface="Times New Roman" pitchFamily="18" charset="0"/>
                <a:cs typeface="Times New Roman" pitchFamily="18" charset="0"/>
              </a:rPr>
              <a:t>3. Series negative clipper</a:t>
            </a:r>
            <a:br>
              <a:rPr lang="en-US" sz="4000" b="1"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
            </a:r>
            <a:br>
              <a:rPr lang="en-US" sz="4000" b="1" dirty="0" smtClean="0">
                <a:latin typeface="Times New Roman" pitchFamily="18" charset="0"/>
                <a:cs typeface="Times New Roman" pitchFamily="18" charset="0"/>
              </a:rPr>
            </a:b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447800"/>
            <a:ext cx="8686800" cy="5105400"/>
          </a:xfrm>
        </p:spPr>
        <p:txBody>
          <a:bodyPr>
            <a:normAutofit/>
          </a:bodyPr>
          <a:lstStyle/>
          <a:p>
            <a:pPr algn="just"/>
            <a:r>
              <a:rPr lang="en-US" sz="2800" dirty="0" smtClean="0">
                <a:latin typeface="Times New Roman" pitchFamily="18" charset="0"/>
                <a:cs typeface="Times New Roman" pitchFamily="18" charset="0"/>
              </a:rPr>
              <a:t>In series negative clipper, the </a:t>
            </a:r>
            <a:r>
              <a:rPr lang="en-US" sz="2800" dirty="0" smtClean="0">
                <a:solidFill>
                  <a:srgbClr val="FF0000"/>
                </a:solidFill>
                <a:latin typeface="Times New Roman" pitchFamily="18" charset="0"/>
                <a:cs typeface="Times New Roman" pitchFamily="18" charset="0"/>
              </a:rPr>
              <a:t>negative half cycles </a:t>
            </a:r>
            <a:r>
              <a:rPr lang="en-US" sz="2800" dirty="0" smtClean="0">
                <a:latin typeface="Times New Roman" pitchFamily="18" charset="0"/>
                <a:cs typeface="Times New Roman" pitchFamily="18" charset="0"/>
              </a:rPr>
              <a:t>of the input AC signal is </a:t>
            </a:r>
            <a:r>
              <a:rPr lang="en-US" sz="2800" dirty="0" smtClean="0">
                <a:solidFill>
                  <a:srgbClr val="FF0000"/>
                </a:solidFill>
                <a:latin typeface="Times New Roman" pitchFamily="18" charset="0"/>
                <a:cs typeface="Times New Roman" pitchFamily="18" charset="0"/>
              </a:rPr>
              <a:t>removed</a:t>
            </a:r>
            <a:r>
              <a:rPr lang="en-US" sz="2800" dirty="0" smtClean="0">
                <a:latin typeface="Times New Roman" pitchFamily="18" charset="0"/>
                <a:cs typeface="Times New Roman" pitchFamily="18" charset="0"/>
              </a:rPr>
              <a:t> at the output. The circuit construction of the series negative clipper is shown in the figure.</a:t>
            </a:r>
          </a:p>
          <a:p>
            <a:pPr algn="just"/>
            <a:r>
              <a:rPr lang="en-US" sz="2800" dirty="0" smtClean="0">
                <a:latin typeface="Times New Roman" pitchFamily="18" charset="0"/>
                <a:cs typeface="Times New Roman" pitchFamily="18" charset="0"/>
              </a:rPr>
              <a:t>If the diode is </a:t>
            </a:r>
            <a:r>
              <a:rPr lang="en-US" sz="2800" dirty="0" smtClean="0">
                <a:solidFill>
                  <a:srgbClr val="FF0000"/>
                </a:solidFill>
                <a:latin typeface="Times New Roman" pitchFamily="18" charset="0"/>
                <a:cs typeface="Times New Roman" pitchFamily="18" charset="0"/>
              </a:rPr>
              <a:t>arranged</a:t>
            </a:r>
            <a:r>
              <a:rPr lang="en-US" sz="2800" dirty="0" smtClean="0">
                <a:latin typeface="Times New Roman" pitchFamily="18" charset="0"/>
                <a:cs typeface="Times New Roman" pitchFamily="18" charset="0"/>
              </a:rPr>
              <a:t> in such a way that the arrowhead of the diode points towards the output and the diode is in series with the output load resistance, then the clipper is said to be a series negative clipper. </a:t>
            </a:r>
          </a:p>
          <a:p>
            <a:endParaRPr lang="en-US" dirty="0"/>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0"/>
            <a:ext cx="4876799" cy="4800600"/>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4876801" y="0"/>
            <a:ext cx="4267200" cy="2057400"/>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a:stretch>
            <a:fillRect/>
          </a:stretch>
        </p:blipFill>
        <p:spPr bwMode="auto">
          <a:xfrm>
            <a:off x="4648200" y="1981200"/>
            <a:ext cx="4495800" cy="3429000"/>
          </a:xfrm>
          <a:prstGeom prst="rect">
            <a:avLst/>
          </a:prstGeom>
          <a:noFill/>
          <a:ln w="9525">
            <a:noFill/>
            <a:miter lim="800000"/>
            <a:headEnd/>
            <a:tailEnd/>
          </a:ln>
          <a:effectLst/>
        </p:spPr>
      </p:pic>
      <p:pic>
        <p:nvPicPr>
          <p:cNvPr id="8197" name="Picture 5"/>
          <p:cNvPicPr>
            <a:picLocks noChangeAspect="1" noChangeArrowheads="1"/>
          </p:cNvPicPr>
          <p:nvPr/>
        </p:nvPicPr>
        <p:blipFill>
          <a:blip r:embed="rId5"/>
          <a:srcRect/>
          <a:stretch>
            <a:fillRect/>
          </a:stretch>
        </p:blipFill>
        <p:spPr bwMode="auto">
          <a:xfrm>
            <a:off x="1" y="4648200"/>
            <a:ext cx="4572000" cy="22098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checkerboard(across)">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checkerboard(across)">
                                      <p:cBhvr>
                                        <p:cTn id="12" dur="500"/>
                                        <p:tgtEl>
                                          <p:spTgt spid="819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197"/>
                                        </p:tgtEl>
                                        <p:attrNameLst>
                                          <p:attrName>style.visibility</p:attrName>
                                        </p:attrNameLst>
                                      </p:cBhvr>
                                      <p:to>
                                        <p:strVal val="visible"/>
                                      </p:to>
                                    </p:set>
                                    <p:animEffect transition="in" filter="checkerboard(across)">
                                      <p:cBhvr>
                                        <p:cTn id="17"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762000" y="152400"/>
            <a:ext cx="7696200" cy="3124200"/>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685800" y="3276600"/>
            <a:ext cx="7924800" cy="3209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362712"/>
          </a:xfrm>
        </p:spPr>
        <p:txBody>
          <a:bodyPr>
            <a:normAutofit fontScale="90000"/>
          </a:bodyPr>
          <a:lstStyle/>
          <a:p>
            <a:pPr algn="ctr"/>
            <a:r>
              <a:rPr lang="en-US" sz="4400" b="1" dirty="0" smtClean="0">
                <a:latin typeface="Times New Roman" pitchFamily="18" charset="0"/>
                <a:cs typeface="Times New Roman" pitchFamily="18" charset="0"/>
              </a:rPr>
              <a:t>Bias Stabilization</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143000"/>
            <a:ext cx="8686800" cy="5181600"/>
          </a:xfrm>
        </p:spPr>
        <p:txBody>
          <a:bodyPr/>
          <a:lstStyle/>
          <a:p>
            <a:pPr algn="just"/>
            <a:r>
              <a:rPr lang="en-US" sz="2200" dirty="0" smtClean="0">
                <a:latin typeface="Times New Roman" pitchFamily="18" charset="0"/>
                <a:cs typeface="Times New Roman" pitchFamily="18" charset="0"/>
              </a:rPr>
              <a:t>The stability of a system is a measure of the sensitivity of a network to variations in its parameters. </a:t>
            </a:r>
          </a:p>
          <a:p>
            <a:pPr algn="just"/>
            <a:r>
              <a:rPr lang="en-US" sz="2200" dirty="0" smtClean="0">
                <a:latin typeface="Times New Roman" pitchFamily="18" charset="0"/>
                <a:cs typeface="Times New Roman" pitchFamily="18" charset="0"/>
              </a:rPr>
              <a:t>In any amplifier employing a transistor the collector current IC is sensitive to each of the following parameters: </a:t>
            </a:r>
          </a:p>
          <a:p>
            <a:endParaRPr lang="en-US" dirty="0"/>
          </a:p>
        </p:txBody>
      </p:sp>
      <p:pic>
        <p:nvPicPr>
          <p:cNvPr id="3074" name="Picture 2"/>
          <p:cNvPicPr>
            <a:picLocks noChangeAspect="1" noChangeArrowheads="1"/>
          </p:cNvPicPr>
          <p:nvPr/>
        </p:nvPicPr>
        <p:blipFill>
          <a:blip r:embed="rId2"/>
          <a:srcRect/>
          <a:stretch>
            <a:fillRect/>
          </a:stretch>
        </p:blipFill>
        <p:spPr bwMode="auto">
          <a:xfrm>
            <a:off x="609600" y="2667000"/>
            <a:ext cx="8077200" cy="108585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533400" y="3733800"/>
            <a:ext cx="7696200" cy="27432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228600" y="6096000"/>
            <a:ext cx="5667375" cy="523875"/>
          </a:xfrm>
          <a:prstGeom prst="rect">
            <a:avLst/>
          </a:prstGeom>
          <a:noFill/>
          <a:ln w="9525">
            <a:noFill/>
            <a:miter lim="800000"/>
            <a:headEnd/>
            <a:tailEnd/>
          </a:ln>
          <a:effectLst/>
        </p:spPr>
      </p:pic>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9144000" cy="7086600"/>
          </a:xfrm>
          <a:prstGeom prst="rect">
            <a:avLst/>
          </a:prstGeom>
          <a:noFill/>
          <a:ln w="9525">
            <a:noFill/>
            <a:miter lim="800000"/>
            <a:headEnd/>
            <a:tailEnd/>
          </a:ln>
          <a:effectLst/>
        </p:spPr>
      </p:pic>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609600" y="228600"/>
            <a:ext cx="7772400" cy="6629400"/>
          </a:xfrm>
          <a:prstGeom prst="rect">
            <a:avLst/>
          </a:prstGeom>
          <a:noFill/>
          <a:ln w="9525">
            <a:noFill/>
            <a:miter lim="800000"/>
            <a:headEnd/>
            <a:tailEnd/>
          </a:ln>
          <a:effectLst/>
        </p:spPr>
      </p:pic>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609600" y="685800"/>
            <a:ext cx="8077200" cy="5715000"/>
          </a:xfrm>
          <a:prstGeom prst="rect">
            <a:avLst/>
          </a:prstGeom>
          <a:noFill/>
          <a:ln w="9525">
            <a:noFill/>
            <a:miter lim="800000"/>
            <a:headEnd/>
            <a:tailEnd/>
          </a:ln>
          <a:effectLst/>
        </p:spPr>
      </p:pic>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pPr algn="ctr"/>
            <a:r>
              <a:rPr lang="en-US" sz="4000" b="1" dirty="0" smtClean="0">
                <a:latin typeface="Times New Roman" pitchFamily="18" charset="0"/>
                <a:cs typeface="Times New Roman" pitchFamily="18" charset="0"/>
              </a:rPr>
              <a:t>BJT small signal ac analysis</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304800" y="1524000"/>
            <a:ext cx="8534400" cy="4800600"/>
          </a:xfrm>
        </p:spPr>
        <p:txBody>
          <a:bodyPr/>
          <a:lstStyle/>
          <a:p>
            <a:pPr algn="just"/>
            <a:r>
              <a:rPr lang="en-US" dirty="0" smtClean="0">
                <a:latin typeface="Times New Roman" pitchFamily="18" charset="0"/>
                <a:cs typeface="Times New Roman" pitchFamily="18" charset="0"/>
              </a:rPr>
              <a:t>The transistor models introduced previously will now be used to perform a small signal ac analysis of a number of standard transistor network configurations.</a:t>
            </a:r>
            <a:endParaRPr lang="en-US" dirty="0">
              <a:latin typeface="Times New Roman" pitchFamily="18" charset="0"/>
              <a:cs typeface="Times New Roman" pitchFamily="18" charset="0"/>
            </a:endParaRPr>
          </a:p>
        </p:txBody>
      </p:sp>
      <p:sp>
        <p:nvSpPr>
          <p:cNvPr id="4" name="Rectangle 3"/>
          <p:cNvSpPr/>
          <p:nvPr/>
        </p:nvSpPr>
        <p:spPr>
          <a:xfrm>
            <a:off x="1447800" y="2971800"/>
            <a:ext cx="6096000" cy="369332"/>
          </a:xfrm>
          <a:prstGeom prst="rect">
            <a:avLst/>
          </a:prstGeom>
        </p:spPr>
        <p:txBody>
          <a:bodyPr wrap="square">
            <a:spAutoFit/>
          </a:bodyPr>
          <a:lstStyle/>
          <a:p>
            <a:pPr algn="ctr"/>
            <a:r>
              <a:rPr lang="en-US" b="1" dirty="0" smtClean="0"/>
              <a:t>COMMON-EMITTER FIXED-BIAS CONFIGURATION</a:t>
            </a:r>
            <a:endParaRPr lang="en-US" b="1" dirty="0"/>
          </a:p>
        </p:txBody>
      </p:sp>
      <p:pic>
        <p:nvPicPr>
          <p:cNvPr id="4098" name="Picture 2"/>
          <p:cNvPicPr>
            <a:picLocks noChangeAspect="1" noChangeArrowheads="1"/>
          </p:cNvPicPr>
          <p:nvPr/>
        </p:nvPicPr>
        <p:blipFill>
          <a:blip r:embed="rId2"/>
          <a:srcRect/>
          <a:stretch>
            <a:fillRect/>
          </a:stretch>
        </p:blipFill>
        <p:spPr bwMode="auto">
          <a:xfrm>
            <a:off x="0" y="4114800"/>
            <a:ext cx="2514600" cy="22479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2514600" y="4191000"/>
            <a:ext cx="2133600" cy="2409825"/>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a:srcRect/>
          <a:stretch>
            <a:fillRect/>
          </a:stretch>
        </p:blipFill>
        <p:spPr bwMode="auto">
          <a:xfrm>
            <a:off x="4800600" y="4114800"/>
            <a:ext cx="4191001" cy="2466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Autofit/>
          </a:bodyPr>
          <a:lstStyle/>
          <a:p>
            <a:pPr algn="ctr"/>
            <a:r>
              <a:rPr lang="en-US" sz="4000" b="1" dirty="0" smtClean="0">
                <a:latin typeface="Times New Roman" pitchFamily="18" charset="0"/>
                <a:cs typeface="Times New Roman" pitchFamily="18" charset="0"/>
              </a:rPr>
              <a:t>During positive half cycle:</a:t>
            </a:r>
            <a:br>
              <a:rPr lang="en-US" sz="4000" b="1"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
            </a:r>
            <a:br>
              <a:rPr lang="en-US" sz="4000" b="1" dirty="0" smtClean="0">
                <a:latin typeface="Times New Roman" pitchFamily="18" charset="0"/>
                <a:cs typeface="Times New Roman" pitchFamily="18" charset="0"/>
              </a:rPr>
            </a:b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95400"/>
            <a:ext cx="8610600" cy="5029200"/>
          </a:xfrm>
        </p:spPr>
        <p:txBody>
          <a:bodyPr>
            <a:normAutofit/>
          </a:bodyPr>
          <a:lstStyle/>
          <a:p>
            <a:pPr algn="just"/>
            <a:r>
              <a:rPr lang="en-US" dirty="0" smtClean="0">
                <a:latin typeface="Times New Roman" pitchFamily="18" charset="0"/>
                <a:cs typeface="Times New Roman" pitchFamily="18" charset="0"/>
              </a:rPr>
              <a:t>During the positive half cycle, terminal A is positive and terminal B is negative. That means the positive terminal A is connected to p-side and the negative terminal B is connected to n-side of the diode, then the diode is said to be forward biased. Therefore, the diode D is forward biased during the positive half cycle.</a:t>
            </a:r>
            <a:br>
              <a:rPr lang="en-US" dirty="0" smtClean="0">
                <a:latin typeface="Times New Roman" pitchFamily="18" charset="0"/>
                <a:cs typeface="Times New Roman" pitchFamily="18" charset="0"/>
              </a:rPr>
            </a:br>
            <a:endParaRPr lang="en-US" dirty="0" smtClean="0">
              <a:latin typeface="Times New Roman" pitchFamily="18" charset="0"/>
              <a:cs typeface="Times New Roman" pitchFamily="18" charset="0"/>
            </a:endParaRPr>
          </a:p>
          <a:p>
            <a:pPr>
              <a:buNone/>
            </a:pPr>
            <a:r>
              <a:rPr lang="en-US" dirty="0" smtClean="0"/>
              <a:t/>
            </a:r>
            <a:br>
              <a:rPr lang="en-US" dirty="0" smtClean="0"/>
            </a:br>
            <a:endParaRPr lang="en-US" dirty="0"/>
          </a:p>
        </p:txBody>
      </p:sp>
      <p:pic>
        <p:nvPicPr>
          <p:cNvPr id="1026" name="Picture 2"/>
          <p:cNvPicPr>
            <a:picLocks noChangeAspect="1" noChangeArrowheads="1"/>
          </p:cNvPicPr>
          <p:nvPr/>
        </p:nvPicPr>
        <p:blipFill>
          <a:blip r:embed="rId2"/>
          <a:srcRect/>
          <a:stretch>
            <a:fillRect/>
          </a:stretch>
        </p:blipFill>
        <p:spPr bwMode="auto">
          <a:xfrm>
            <a:off x="5029200" y="4191000"/>
            <a:ext cx="2514600" cy="2301121"/>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543800" y="4495800"/>
            <a:ext cx="1371600" cy="381000"/>
          </a:xfrm>
          <a:prstGeom prst="rect">
            <a:avLst/>
          </a:prstGeom>
          <a:noFill/>
        </p:spPr>
      </p:pic>
      <p:pic>
        <p:nvPicPr>
          <p:cNvPr id="1027"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7848600" y="5181600"/>
            <a:ext cx="914400" cy="381000"/>
          </a:xfrm>
          <a:prstGeom prst="rect">
            <a:avLst/>
          </a:prstGeom>
          <a:noFill/>
        </p:spPr>
      </p:pic>
      <p:sp>
        <p:nvSpPr>
          <p:cNvPr id="102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30" name="Rectangle 6"/>
          <p:cNvSpPr>
            <a:spLocks noChangeArrowheads="1"/>
          </p:cNvSpPr>
          <p:nvPr/>
        </p:nvSpPr>
        <p:spPr bwMode="auto">
          <a:xfrm>
            <a:off x="0" y="647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50" name="Picture 2"/>
          <p:cNvPicPr>
            <a:picLocks noChangeAspect="1" noChangeArrowheads="1"/>
          </p:cNvPicPr>
          <p:nvPr/>
        </p:nvPicPr>
        <p:blipFill>
          <a:blip r:embed="rId5"/>
          <a:srcRect/>
          <a:stretch>
            <a:fillRect/>
          </a:stretch>
        </p:blipFill>
        <p:spPr bwMode="auto">
          <a:xfrm>
            <a:off x="0" y="4114800"/>
            <a:ext cx="4800600" cy="2514600"/>
          </a:xfrm>
          <a:prstGeom prst="rect">
            <a:avLst/>
          </a:prstGeom>
          <a:noFill/>
          <a:ln w="9525">
            <a:noFill/>
            <a:miter lim="800000"/>
            <a:headEnd/>
            <a:tailEnd/>
          </a:ln>
          <a:effectLst/>
        </p:spPr>
      </p:pic>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762000" y="1447800"/>
            <a:ext cx="2133600" cy="733425"/>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4648200" y="1447800"/>
            <a:ext cx="1971675" cy="571500"/>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2667000" y="2895600"/>
            <a:ext cx="3962400" cy="1066800"/>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a:srcRect/>
          <a:stretch>
            <a:fillRect/>
          </a:stretch>
        </p:blipFill>
        <p:spPr bwMode="auto">
          <a:xfrm>
            <a:off x="685800" y="4572000"/>
            <a:ext cx="4143375" cy="1276350"/>
          </a:xfrm>
          <a:prstGeom prst="rect">
            <a:avLst/>
          </a:prstGeom>
          <a:noFill/>
          <a:ln w="9525">
            <a:noFill/>
            <a:miter lim="800000"/>
            <a:headEnd/>
            <a:tailEnd/>
          </a:ln>
          <a:effectLst/>
        </p:spPr>
      </p:pic>
      <p:pic>
        <p:nvPicPr>
          <p:cNvPr id="5126" name="Picture 6"/>
          <p:cNvPicPr>
            <a:picLocks noChangeAspect="1" noChangeArrowheads="1"/>
          </p:cNvPicPr>
          <p:nvPr/>
        </p:nvPicPr>
        <p:blipFill>
          <a:blip r:embed="rId6"/>
          <a:srcRect/>
          <a:stretch>
            <a:fillRect/>
          </a:stretch>
        </p:blipFill>
        <p:spPr bwMode="auto">
          <a:xfrm>
            <a:off x="5791200" y="4495800"/>
            <a:ext cx="2457450" cy="1247775"/>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Autofit/>
          </a:bodyPr>
          <a:lstStyle/>
          <a:p>
            <a:pPr algn="ctr"/>
            <a:r>
              <a:rPr lang="en-US" sz="4400" b="1" dirty="0" smtClean="0">
                <a:latin typeface="Times New Roman" pitchFamily="18" charset="0"/>
                <a:cs typeface="Times New Roman" pitchFamily="18" charset="0"/>
              </a:rPr>
              <a:t>During negative half cycle:</a:t>
            </a:r>
            <a:br>
              <a:rPr lang="en-US" sz="4400" b="1" dirty="0" smtClean="0">
                <a:latin typeface="Times New Roman" pitchFamily="18" charset="0"/>
                <a:cs typeface="Times New Roman" pitchFamily="18" charset="0"/>
              </a:rPr>
            </a:br>
            <a:r>
              <a:rPr lang="en-US" sz="4400" b="1" dirty="0" smtClean="0">
                <a:latin typeface="Times New Roman" pitchFamily="18" charset="0"/>
                <a:cs typeface="Times New Roman" pitchFamily="18" charset="0"/>
              </a:rPr>
              <a:t/>
            </a:r>
            <a:br>
              <a:rPr lang="en-US" sz="4400" b="1" dirty="0" smtClean="0">
                <a:latin typeface="Times New Roman" pitchFamily="18" charset="0"/>
                <a:cs typeface="Times New Roman" pitchFamily="18" charset="0"/>
              </a:rPr>
            </a:b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86800" cy="5562600"/>
          </a:xfrm>
        </p:spPr>
        <p:txBody>
          <a:bodyPr>
            <a:normAutofit/>
          </a:bodyPr>
          <a:lstStyle/>
          <a:p>
            <a:pPr algn="just"/>
            <a:r>
              <a:rPr lang="en-US" dirty="0" smtClean="0">
                <a:latin typeface="Times New Roman" pitchFamily="18" charset="0"/>
                <a:cs typeface="Times New Roman" pitchFamily="18" charset="0"/>
              </a:rPr>
              <a:t>During the negative half cycle, the terminal A is negative and the terminal B is positive. That means the negative terminal A is connected to p-side and the positive terminal B is connected to n-side of the diode, then the diode is said to be reverse biased. Therefore, the diode D is </a:t>
            </a:r>
            <a:r>
              <a:rPr lang="en-US" dirty="0" smtClean="0">
                <a:solidFill>
                  <a:srgbClr val="FF0000"/>
                </a:solidFill>
                <a:latin typeface="Times New Roman" pitchFamily="18" charset="0"/>
                <a:cs typeface="Times New Roman" pitchFamily="18" charset="0"/>
              </a:rPr>
              <a:t>reverse biased </a:t>
            </a:r>
            <a:r>
              <a:rPr lang="en-US" dirty="0" smtClean="0">
                <a:latin typeface="Times New Roman" pitchFamily="18" charset="0"/>
                <a:cs typeface="Times New Roman" pitchFamily="18" charset="0"/>
              </a:rPr>
              <a:t>during the negative half cycle.</a:t>
            </a:r>
          </a:p>
          <a:p>
            <a:pPr algn="just"/>
            <a:r>
              <a:rPr lang="en-US" dirty="0" smtClean="0">
                <a:latin typeface="Times New Roman" pitchFamily="18" charset="0"/>
                <a:cs typeface="Times New Roman" pitchFamily="18" charset="0"/>
              </a:rPr>
              <a:t>During reverse biased condition, </a:t>
            </a:r>
            <a:r>
              <a:rPr lang="en-US" dirty="0" smtClean="0">
                <a:solidFill>
                  <a:srgbClr val="FF0000"/>
                </a:solidFill>
                <a:latin typeface="Times New Roman" pitchFamily="18" charset="0"/>
                <a:cs typeface="Times New Roman" pitchFamily="18" charset="0"/>
              </a:rPr>
              <a:t>no current </a:t>
            </a:r>
            <a:r>
              <a:rPr lang="en-US" dirty="0" smtClean="0">
                <a:latin typeface="Times New Roman" pitchFamily="18" charset="0"/>
                <a:cs typeface="Times New Roman" pitchFamily="18" charset="0"/>
              </a:rPr>
              <a:t>flows through the diode. So the negative half cycle is completely blocked or removed at the output. </a:t>
            </a:r>
          </a:p>
          <a:p>
            <a:pPr algn="just"/>
            <a:r>
              <a:rPr lang="en-US" dirty="0" smtClean="0">
                <a:latin typeface="Times New Roman" pitchFamily="18" charset="0"/>
                <a:cs typeface="Times New Roman" pitchFamily="18" charset="0"/>
              </a:rPr>
              <a:t>In other words, a series of negative half cycles are </a:t>
            </a:r>
            <a:r>
              <a:rPr lang="en-US" dirty="0" smtClean="0">
                <a:solidFill>
                  <a:srgbClr val="FF0000"/>
                </a:solidFill>
                <a:latin typeface="Times New Roman" pitchFamily="18" charset="0"/>
                <a:cs typeface="Times New Roman" pitchFamily="18" charset="0"/>
              </a:rPr>
              <a:t>removed</a:t>
            </a:r>
            <a:r>
              <a:rPr lang="en-US" dirty="0" smtClean="0">
                <a:latin typeface="Times New Roman" pitchFamily="18" charset="0"/>
                <a:cs typeface="Times New Roman" pitchFamily="18" charset="0"/>
              </a:rPr>
              <a:t> at the output.</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81912"/>
          </a:xfrm>
        </p:spPr>
        <p:txBody>
          <a:bodyPr>
            <a:noAutofit/>
          </a:bodyPr>
          <a:lstStyle/>
          <a:p>
            <a:pPr algn="ctr"/>
            <a:r>
              <a:rPr lang="en-US" sz="4400" b="1" dirty="0" smtClean="0">
                <a:latin typeface="Times New Roman" pitchFamily="18" charset="0"/>
                <a:cs typeface="Times New Roman" pitchFamily="18" charset="0"/>
              </a:rPr>
              <a:t>4. Series negative clipper with bias</a:t>
            </a:r>
            <a:br>
              <a:rPr lang="en-US" sz="4400" b="1" dirty="0" smtClean="0">
                <a:latin typeface="Times New Roman" pitchFamily="18" charset="0"/>
                <a:cs typeface="Times New Roman" pitchFamily="18" charset="0"/>
              </a:rPr>
            </a:br>
            <a:r>
              <a:rPr lang="en-US" sz="4400" b="1" dirty="0" smtClean="0">
                <a:latin typeface="Times New Roman" pitchFamily="18" charset="0"/>
                <a:cs typeface="Times New Roman" pitchFamily="18" charset="0"/>
              </a:rPr>
              <a:t/>
            </a:r>
            <a:br>
              <a:rPr lang="en-US" sz="4400" b="1" dirty="0" smtClean="0">
                <a:latin typeface="Times New Roman" pitchFamily="18" charset="0"/>
                <a:cs typeface="Times New Roman" pitchFamily="18" charset="0"/>
              </a:rPr>
            </a:b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371600"/>
            <a:ext cx="8534400" cy="4953000"/>
          </a:xfrm>
        </p:spPr>
        <p:txBody>
          <a:bodyPr>
            <a:normAutofit/>
          </a:bodyPr>
          <a:lstStyle/>
          <a:p>
            <a:pPr algn="just"/>
            <a:r>
              <a:rPr lang="en-US" sz="3200" dirty="0" smtClean="0">
                <a:latin typeface="Times New Roman" pitchFamily="18" charset="0"/>
                <a:cs typeface="Times New Roman" pitchFamily="18" charset="0"/>
              </a:rPr>
              <a:t>Sometimes it is desired to remove a </a:t>
            </a:r>
            <a:r>
              <a:rPr lang="en-US" sz="3200" dirty="0" smtClean="0">
                <a:solidFill>
                  <a:srgbClr val="FF0000"/>
                </a:solidFill>
                <a:latin typeface="Times New Roman" pitchFamily="18" charset="0"/>
                <a:cs typeface="Times New Roman" pitchFamily="18" charset="0"/>
              </a:rPr>
              <a:t>small portion </a:t>
            </a:r>
            <a:r>
              <a:rPr lang="en-US" sz="3200" dirty="0" smtClean="0">
                <a:latin typeface="Times New Roman" pitchFamily="18" charset="0"/>
                <a:cs typeface="Times New Roman" pitchFamily="18" charset="0"/>
              </a:rPr>
              <a:t>of positive or negative half cycles of the input AC signal. In such cases, the biased clippers are used.</a:t>
            </a:r>
          </a:p>
          <a:p>
            <a:pPr algn="just"/>
            <a:r>
              <a:rPr lang="en-US" sz="3200" dirty="0" smtClean="0">
                <a:latin typeface="Times New Roman" pitchFamily="18" charset="0"/>
                <a:cs typeface="Times New Roman" pitchFamily="18" charset="0"/>
              </a:rPr>
              <a:t>The construction of the series negative clipper with bias is almost similar to the series negative clipper. The only difference is an extra element called </a:t>
            </a:r>
            <a:r>
              <a:rPr lang="en-US" sz="3200" dirty="0" smtClean="0">
                <a:solidFill>
                  <a:srgbClr val="FF0000"/>
                </a:solidFill>
                <a:latin typeface="Times New Roman" pitchFamily="18" charset="0"/>
                <a:cs typeface="Times New Roman" pitchFamily="18" charset="0"/>
              </a:rPr>
              <a:t>battery</a:t>
            </a:r>
            <a:r>
              <a:rPr lang="en-US" sz="3200" dirty="0" smtClean="0">
                <a:latin typeface="Times New Roman" pitchFamily="18" charset="0"/>
                <a:cs typeface="Times New Roman" pitchFamily="18" charset="0"/>
              </a:rPr>
              <a:t> is used in series negative clipper with bias.</a:t>
            </a:r>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144000" cy="3657600"/>
          </a:xfrm>
        </p:spPr>
        <p:txBody>
          <a:bodyPr>
            <a:normAutofit/>
          </a:bodyPr>
          <a:lstStyle/>
          <a:p>
            <a:r>
              <a:rPr lang="en-US" sz="3600" b="1" dirty="0" smtClean="0">
                <a:latin typeface="Times New Roman" pitchFamily="18" charset="0"/>
                <a:cs typeface="Times New Roman" pitchFamily="18" charset="0"/>
              </a:rPr>
              <a:t>4 (a) Series negative clipper with positive bias</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t>
            </a:r>
            <a:r>
              <a:rPr lang="en-US" sz="3200" b="1" dirty="0" smtClean="0">
                <a:latin typeface="Times New Roman" pitchFamily="18" charset="0"/>
                <a:cs typeface="Times New Roman" pitchFamily="18" charset="0"/>
              </a:rPr>
              <a:t>During positive half cycle</a:t>
            </a:r>
            <a:r>
              <a:rPr lang="en-US" sz="3600" b="1" dirty="0" smtClean="0">
                <a:latin typeface="Times New Roman" pitchFamily="18" charset="0"/>
                <a:cs typeface="Times New Roman" pitchFamily="18" charset="0"/>
              </a:rPr>
              <a:t>:</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828800"/>
            <a:ext cx="8534400" cy="4495800"/>
          </a:xfrm>
        </p:spPr>
        <p:txBody>
          <a:bodyPr>
            <a:normAutofit/>
          </a:bodyPr>
          <a:lstStyle/>
          <a:p>
            <a:pPr algn="just"/>
            <a:r>
              <a:rPr lang="en-US" dirty="0" smtClean="0">
                <a:latin typeface="Times New Roman" pitchFamily="18" charset="0"/>
                <a:cs typeface="Times New Roman" pitchFamily="18" charset="0"/>
              </a:rPr>
              <a:t>During the positive half cycle, terminal A is positive and terminal B is negative, then the diode is said to be </a:t>
            </a:r>
            <a:r>
              <a:rPr lang="en-US" dirty="0" smtClean="0">
                <a:solidFill>
                  <a:srgbClr val="FF0000"/>
                </a:solidFill>
                <a:latin typeface="Times New Roman" pitchFamily="18" charset="0"/>
                <a:cs typeface="Times New Roman" pitchFamily="18" charset="0"/>
              </a:rPr>
              <a:t>forward biased. </a:t>
            </a:r>
          </a:p>
          <a:p>
            <a:pPr algn="just"/>
            <a:r>
              <a:rPr lang="en-US" dirty="0" smtClean="0">
                <a:latin typeface="Times New Roman" pitchFamily="18" charset="0"/>
                <a:cs typeface="Times New Roman" pitchFamily="18" charset="0"/>
              </a:rPr>
              <a:t>However, we are also supplying the voltage from another source called battery. As shown in the figure, the positive terminal of the battery is connected to n-side and the negative terminal of the battery is connected to p-side of the diode.</a:t>
            </a:r>
            <a:endParaRPr lang="en-US"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srcRect/>
          <a:stretch>
            <a:fillRect/>
          </a:stretch>
        </p:blipFill>
        <p:spPr bwMode="auto">
          <a:xfrm>
            <a:off x="2133600" y="4724400"/>
            <a:ext cx="5467350" cy="2133600"/>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86800" cy="2819400"/>
          </a:xfrm>
        </p:spPr>
        <p:txBody>
          <a:bodyPr>
            <a:noAutofit/>
          </a:bodyPr>
          <a:lstStyle/>
          <a:p>
            <a:pPr algn="ctr"/>
            <a:r>
              <a:rPr lang="en-US" sz="4400" b="1" dirty="0" smtClean="0">
                <a:latin typeface="Times New Roman" pitchFamily="18" charset="0"/>
                <a:cs typeface="Times New Roman" pitchFamily="18" charset="0"/>
              </a:rPr>
              <a:t/>
            </a:r>
            <a:br>
              <a:rPr lang="en-US" sz="4400" b="1" dirty="0" smtClean="0">
                <a:latin typeface="Times New Roman" pitchFamily="18" charset="0"/>
                <a:cs typeface="Times New Roman" pitchFamily="18" charset="0"/>
              </a:rPr>
            </a:br>
            <a:r>
              <a:rPr lang="en-US" sz="4400" b="1" dirty="0" smtClean="0">
                <a:latin typeface="Times New Roman" pitchFamily="18" charset="0"/>
                <a:cs typeface="Times New Roman" pitchFamily="18" charset="0"/>
              </a:rPr>
              <a:t/>
            </a:r>
            <a:br>
              <a:rPr lang="en-US" sz="4400" b="1" dirty="0" smtClean="0">
                <a:latin typeface="Times New Roman" pitchFamily="18" charset="0"/>
                <a:cs typeface="Times New Roman" pitchFamily="18" charset="0"/>
              </a:rPr>
            </a:b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685800"/>
            <a:ext cx="8534400" cy="5867400"/>
          </a:xfrm>
        </p:spPr>
        <p:txBody>
          <a:bodyPr>
            <a:normAutofit fontScale="92500"/>
          </a:bodyPr>
          <a:lstStyle/>
          <a:p>
            <a:pPr algn="just">
              <a:lnSpc>
                <a:spcPct val="150000"/>
              </a:lnSpc>
            </a:pPr>
            <a:r>
              <a:rPr lang="en-US" sz="2800" dirty="0" smtClean="0">
                <a:latin typeface="Times New Roman" pitchFamily="18" charset="0"/>
                <a:cs typeface="Times New Roman" pitchFamily="18" charset="0"/>
              </a:rPr>
              <a:t>That means the diode is </a:t>
            </a:r>
            <a:r>
              <a:rPr lang="en-US" sz="2800" dirty="0" smtClean="0">
                <a:solidFill>
                  <a:srgbClr val="FF0000"/>
                </a:solidFill>
                <a:latin typeface="Times New Roman" pitchFamily="18" charset="0"/>
                <a:cs typeface="Times New Roman" pitchFamily="18" charset="0"/>
              </a:rPr>
              <a:t>forward biased </a:t>
            </a:r>
            <a:r>
              <a:rPr lang="en-US" sz="2800" dirty="0" smtClean="0">
                <a:latin typeface="Times New Roman" pitchFamily="18" charset="0"/>
                <a:cs typeface="Times New Roman" pitchFamily="18" charset="0"/>
              </a:rPr>
              <a:t>by input supply voltage </a:t>
            </a:r>
            <a:r>
              <a:rPr lang="en-US" sz="2800" dirty="0" smtClean="0">
                <a:solidFill>
                  <a:srgbClr val="FF0000"/>
                </a:solidFill>
                <a:latin typeface="Times New Roman" pitchFamily="18" charset="0"/>
                <a:cs typeface="Times New Roman" pitchFamily="18" charset="0"/>
              </a:rPr>
              <a:t>V</a:t>
            </a:r>
            <a:r>
              <a:rPr lang="en-US" sz="2800" baseline="-25000" dirty="0" smtClean="0">
                <a:solidFill>
                  <a:srgbClr val="FF0000"/>
                </a:solidFill>
                <a:latin typeface="Times New Roman" pitchFamily="18" charset="0"/>
                <a:cs typeface="Times New Roman" pitchFamily="18" charset="0"/>
              </a:rPr>
              <a:t>i</a:t>
            </a:r>
            <a:r>
              <a:rPr lang="en-US" sz="2800" dirty="0" smtClean="0">
                <a:latin typeface="Times New Roman" pitchFamily="18" charset="0"/>
                <a:cs typeface="Times New Roman" pitchFamily="18" charset="0"/>
              </a:rPr>
              <a:t> and </a:t>
            </a:r>
            <a:r>
              <a:rPr lang="en-US" sz="2800" dirty="0" smtClean="0">
                <a:solidFill>
                  <a:srgbClr val="FF0000"/>
                </a:solidFill>
                <a:latin typeface="Times New Roman" pitchFamily="18" charset="0"/>
                <a:cs typeface="Times New Roman" pitchFamily="18" charset="0"/>
              </a:rPr>
              <a:t>reverse biased </a:t>
            </a:r>
            <a:r>
              <a:rPr lang="en-US" sz="2800" dirty="0" smtClean="0">
                <a:latin typeface="Times New Roman" pitchFamily="18" charset="0"/>
                <a:cs typeface="Times New Roman" pitchFamily="18" charset="0"/>
              </a:rPr>
              <a:t>by battery voltage </a:t>
            </a:r>
            <a:r>
              <a:rPr lang="en-US" sz="2800" dirty="0" smtClean="0">
                <a:solidFill>
                  <a:srgbClr val="FF0000"/>
                </a:solidFill>
                <a:latin typeface="Times New Roman" pitchFamily="18" charset="0"/>
                <a:cs typeface="Times New Roman" pitchFamily="18" charset="0"/>
              </a:rPr>
              <a:t>V</a:t>
            </a:r>
            <a:r>
              <a:rPr lang="en-US" sz="2800" baseline="-25000" dirty="0" smtClean="0">
                <a:solidFill>
                  <a:srgbClr val="FF0000"/>
                </a:solidFill>
                <a:latin typeface="Times New Roman" pitchFamily="18" charset="0"/>
                <a:cs typeface="Times New Roman" pitchFamily="18" charset="0"/>
              </a:rPr>
              <a:t>B</a:t>
            </a:r>
            <a:r>
              <a:rPr lang="en-US" sz="2800" dirty="0" smtClean="0">
                <a:latin typeface="Times New Roman" pitchFamily="18" charset="0"/>
                <a:cs typeface="Times New Roman" pitchFamily="18" charset="0"/>
              </a:rPr>
              <a:t>.</a:t>
            </a:r>
          </a:p>
          <a:p>
            <a:pPr algn="just">
              <a:lnSpc>
                <a:spcPct val="150000"/>
              </a:lnSpc>
            </a:pPr>
            <a:r>
              <a:rPr lang="en-US" sz="2800" dirty="0" smtClean="0">
                <a:solidFill>
                  <a:srgbClr val="FF0000"/>
                </a:solidFill>
                <a:latin typeface="Times New Roman" pitchFamily="18" charset="0"/>
                <a:cs typeface="Times New Roman" pitchFamily="18" charset="0"/>
              </a:rPr>
              <a:t>Initially</a:t>
            </a:r>
            <a:r>
              <a:rPr lang="en-US" sz="2800" dirty="0" smtClean="0">
                <a:latin typeface="Times New Roman" pitchFamily="18" charset="0"/>
                <a:cs typeface="Times New Roman" pitchFamily="18" charset="0"/>
              </a:rPr>
              <a:t>, the </a:t>
            </a:r>
            <a:r>
              <a:rPr lang="en-US" sz="2800" dirty="0" smtClean="0">
                <a:solidFill>
                  <a:srgbClr val="FF0000"/>
                </a:solidFill>
                <a:latin typeface="Times New Roman" pitchFamily="18" charset="0"/>
                <a:cs typeface="Times New Roman" pitchFamily="18" charset="0"/>
              </a:rPr>
              <a:t>battery voltage is greater </a:t>
            </a:r>
            <a:r>
              <a:rPr lang="en-US" sz="2800" dirty="0" smtClean="0">
                <a:latin typeface="Times New Roman" pitchFamily="18" charset="0"/>
                <a:cs typeface="Times New Roman" pitchFamily="18" charset="0"/>
              </a:rPr>
              <a:t>than the input supply voltage. Hence, the diode is </a:t>
            </a:r>
            <a:r>
              <a:rPr lang="en-US" sz="2800" dirty="0" smtClean="0">
                <a:solidFill>
                  <a:srgbClr val="FF0000"/>
                </a:solidFill>
                <a:latin typeface="Times New Roman" pitchFamily="18" charset="0"/>
                <a:cs typeface="Times New Roman" pitchFamily="18" charset="0"/>
              </a:rPr>
              <a:t>reverse biased </a:t>
            </a:r>
            <a:r>
              <a:rPr lang="en-US" sz="2800" dirty="0" smtClean="0">
                <a:latin typeface="Times New Roman" pitchFamily="18" charset="0"/>
                <a:cs typeface="Times New Roman" pitchFamily="18" charset="0"/>
              </a:rPr>
              <a:t>and does not allow electric current. Therefore, no signal appears at the output.</a:t>
            </a:r>
          </a:p>
          <a:p>
            <a:pPr algn="just">
              <a:lnSpc>
                <a:spcPct val="150000"/>
              </a:lnSpc>
            </a:pPr>
            <a:r>
              <a:rPr lang="en-US" sz="2800" dirty="0" smtClean="0">
                <a:latin typeface="Times New Roman" pitchFamily="18" charset="0"/>
                <a:cs typeface="Times New Roman" pitchFamily="18" charset="0"/>
              </a:rPr>
              <a:t>When the input supply voltage </a:t>
            </a:r>
            <a:r>
              <a:rPr lang="en-US" sz="2800" dirty="0" smtClean="0">
                <a:solidFill>
                  <a:srgbClr val="FF0000"/>
                </a:solidFill>
                <a:latin typeface="Times New Roman" pitchFamily="18" charset="0"/>
                <a:cs typeface="Times New Roman" pitchFamily="18" charset="0"/>
              </a:rPr>
              <a:t>V</a:t>
            </a:r>
            <a:r>
              <a:rPr lang="en-US" sz="2800" baseline="-25000" dirty="0" smtClean="0">
                <a:solidFill>
                  <a:srgbClr val="FF0000"/>
                </a:solidFill>
                <a:latin typeface="Times New Roman" pitchFamily="18" charset="0"/>
                <a:cs typeface="Times New Roman" pitchFamily="18" charset="0"/>
              </a:rPr>
              <a:t>i</a:t>
            </a:r>
            <a:r>
              <a:rPr lang="en-US" sz="2800" dirty="0" smtClean="0">
                <a:solidFill>
                  <a:srgbClr val="FF0000"/>
                </a:solidFill>
                <a:latin typeface="Times New Roman" pitchFamily="18" charset="0"/>
                <a:cs typeface="Times New Roman" pitchFamily="18" charset="0"/>
              </a:rPr>
              <a:t> becomes greater </a:t>
            </a:r>
            <a:r>
              <a:rPr lang="en-US" sz="2800" dirty="0" smtClean="0">
                <a:latin typeface="Times New Roman" pitchFamily="18" charset="0"/>
                <a:cs typeface="Times New Roman" pitchFamily="18" charset="0"/>
              </a:rPr>
              <a:t>than the battery voltage V</a:t>
            </a:r>
            <a:r>
              <a:rPr lang="en-US" sz="2800" baseline="-25000" dirty="0" smtClean="0">
                <a:latin typeface="Times New Roman" pitchFamily="18" charset="0"/>
                <a:cs typeface="Times New Roman" pitchFamily="18" charset="0"/>
              </a:rPr>
              <a:t>B</a:t>
            </a:r>
            <a:r>
              <a:rPr lang="en-US" sz="2800" dirty="0" smtClean="0">
                <a:latin typeface="Times New Roman" pitchFamily="18" charset="0"/>
                <a:cs typeface="Times New Roman" pitchFamily="18" charset="0"/>
              </a:rPr>
              <a:t>, the diode is forward biased and allows electric current. As a result, the </a:t>
            </a:r>
            <a:r>
              <a:rPr lang="en-US" sz="2800" dirty="0" smtClean="0">
                <a:solidFill>
                  <a:srgbClr val="FF0000"/>
                </a:solidFill>
                <a:latin typeface="Times New Roman" pitchFamily="18" charset="0"/>
                <a:cs typeface="Times New Roman" pitchFamily="18" charset="0"/>
              </a:rPr>
              <a:t>signal appears </a:t>
            </a:r>
            <a:r>
              <a:rPr lang="en-US" sz="2800" dirty="0" smtClean="0">
                <a:latin typeface="Times New Roman" pitchFamily="18" charset="0"/>
                <a:cs typeface="Times New Roman" pitchFamily="18" charset="0"/>
              </a:rPr>
              <a:t>at the output.</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ormAutofit/>
          </a:bodyPr>
          <a:lstStyle/>
          <a:p>
            <a:pPr algn="ctr"/>
            <a:r>
              <a:rPr lang="en-US" sz="3600" b="1" dirty="0" smtClean="0">
                <a:latin typeface="Times New Roman" pitchFamily="18" charset="0"/>
                <a:cs typeface="Times New Roman" pitchFamily="18" charset="0"/>
              </a:rPr>
              <a:t>Course Outcomes</a:t>
            </a:r>
            <a:endParaRPr lang="en-US" sz="3600" b="1" dirty="0">
              <a:latin typeface="Times New Roman" pitchFamily="18" charset="0"/>
              <a:cs typeface="Times New Roman" pitchFamily="18" charset="0"/>
            </a:endParaRPr>
          </a:p>
        </p:txBody>
      </p:sp>
      <p:sp>
        <p:nvSpPr>
          <p:cNvPr id="2049" name="Rectangle 1"/>
          <p:cNvSpPr>
            <a:spLocks noChangeArrowheads="1"/>
          </p:cNvSpPr>
          <p:nvPr/>
        </p:nvSpPr>
        <p:spPr bwMode="auto">
          <a:xfrm>
            <a:off x="457200" y="1905000"/>
            <a:ext cx="8153400" cy="37240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kumimoji="0" lang="en-US" sz="24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Understand the characteristics of diodes and transistors.</a:t>
            </a:r>
            <a:endParaRPr kumimoji="0" lang="en-US" sz="240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4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 Design and analyze various rectifiers and amplifiers circuits.</a:t>
            </a:r>
            <a:endParaRPr kumimoji="0" lang="en-US" sz="240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4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3. Design sinusoidal and non-sinusoidal oscillators.</a:t>
            </a:r>
            <a:endParaRPr kumimoji="0" lang="en-US" sz="240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4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4. Understanding the functioning of OP-AMP and design OP-AMP based circuits. </a:t>
            </a:r>
            <a:endParaRPr kumimoji="0" lang="en-US" sz="240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4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5. Understanding the designing of ADCs and DACs. </a:t>
            </a:r>
            <a:endParaRPr kumimoji="0" lang="en-US" sz="240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a:bodyPr>
          <a:lstStyle/>
          <a:p>
            <a:pPr algn="ctr"/>
            <a:r>
              <a:rPr lang="en-US" sz="4000" b="1" dirty="0" smtClean="0">
                <a:latin typeface="Times New Roman" pitchFamily="18" charset="0"/>
                <a:cs typeface="Times New Roman" pitchFamily="18" charset="0"/>
              </a:rPr>
              <a:t>During negative half cycle:</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524000"/>
            <a:ext cx="8686800" cy="4800600"/>
          </a:xfrm>
        </p:spPr>
        <p:txBody>
          <a:bodyPr/>
          <a:lstStyle/>
          <a:p>
            <a:pPr algn="just"/>
            <a:r>
              <a:rPr lang="en-US" dirty="0" smtClean="0">
                <a:latin typeface="Times New Roman" pitchFamily="18" charset="0"/>
                <a:cs typeface="Times New Roman" pitchFamily="18" charset="0"/>
              </a:rPr>
              <a:t>During the negative half cycle, the diode is reverse biased by both input supply voltage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 and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So it doesn’t matter whether the input supply voltage is greater or less than the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a:t>
            </a:r>
            <a:r>
              <a:rPr lang="en-US" baseline="-250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the diode always remains reverse biased. Therefore, during the negative half cycle, no signal appears at the output.</a:t>
            </a:r>
            <a:endParaRPr lang="en-US" dirty="0">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2"/>
          <a:srcRect/>
          <a:stretch>
            <a:fillRect/>
          </a:stretch>
        </p:blipFill>
        <p:spPr bwMode="auto">
          <a:xfrm>
            <a:off x="1905000" y="4248150"/>
            <a:ext cx="6257925" cy="2609850"/>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04088"/>
            <a:ext cx="8686800" cy="1810512"/>
          </a:xfrm>
        </p:spPr>
        <p:txBody>
          <a:bodyPr>
            <a:noAutofit/>
          </a:bodyPr>
          <a:lstStyle/>
          <a:p>
            <a:pPr algn="ctr"/>
            <a:r>
              <a:rPr lang="en-US" sz="4000" b="1" dirty="0" smtClean="0">
                <a:latin typeface="Times New Roman" pitchFamily="18" charset="0"/>
                <a:cs typeface="Times New Roman" pitchFamily="18" charset="0"/>
              </a:rPr>
              <a:t>4 (b)Series negative clipper with negative bias</a:t>
            </a:r>
            <a:br>
              <a:rPr lang="en-US" sz="4000" b="1"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
            </a:r>
            <a:br>
              <a:rPr lang="en-US" sz="4000" b="1" dirty="0" smtClean="0">
                <a:latin typeface="Times New Roman" pitchFamily="18" charset="0"/>
                <a:cs typeface="Times New Roman" pitchFamily="18" charset="0"/>
              </a:rPr>
            </a:b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447800"/>
            <a:ext cx="8686800" cy="4876800"/>
          </a:xfrm>
        </p:spPr>
        <p:txBody>
          <a:bodyPr/>
          <a:lstStyle/>
          <a:p>
            <a:r>
              <a:rPr lang="en-US" b="1" dirty="0" smtClean="0"/>
              <a:t>During positive half cycle:</a:t>
            </a:r>
          </a:p>
          <a:p>
            <a:pPr algn="just"/>
            <a:r>
              <a:rPr lang="en-US" dirty="0" smtClean="0">
                <a:latin typeface="Times New Roman" pitchFamily="18" charset="0"/>
                <a:cs typeface="Times New Roman" pitchFamily="18" charset="0"/>
              </a:rPr>
              <a:t>During the positive half cycle, the diode D is </a:t>
            </a:r>
            <a:r>
              <a:rPr lang="en-US" dirty="0" smtClean="0">
                <a:solidFill>
                  <a:srgbClr val="FF0000"/>
                </a:solidFill>
                <a:latin typeface="Times New Roman" pitchFamily="18" charset="0"/>
                <a:cs typeface="Times New Roman" pitchFamily="18" charset="0"/>
              </a:rPr>
              <a:t>forward biased </a:t>
            </a:r>
            <a:r>
              <a:rPr lang="en-US" dirty="0" smtClean="0">
                <a:latin typeface="Times New Roman" pitchFamily="18" charset="0"/>
                <a:cs typeface="Times New Roman" pitchFamily="18" charset="0"/>
              </a:rPr>
              <a:t>by both input supply voltage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 and the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So it doesn’t matter whether the input supply voltage is greater or less than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the diode always remains forward biased. Therefore, during the positive half cycle, the signal appears at the output.</a:t>
            </a:r>
            <a:br>
              <a:rPr lang="en-US" dirty="0" smtClean="0">
                <a:latin typeface="Times New Roman" pitchFamily="18" charset="0"/>
                <a:cs typeface="Times New Roman" pitchFamily="18" charset="0"/>
              </a:rPr>
            </a:br>
            <a:endParaRPr lang="en-US" dirty="0" smtClean="0">
              <a:latin typeface="Times New Roman" pitchFamily="18" charset="0"/>
              <a:cs typeface="Times New Roman" pitchFamily="18" charset="0"/>
            </a:endParaRPr>
          </a:p>
          <a:p>
            <a:r>
              <a:rPr lang="en-US" dirty="0" smtClean="0"/>
              <a:t/>
            </a:r>
            <a:br>
              <a:rPr lang="en-US" dirty="0" smtClean="0"/>
            </a:br>
            <a:r>
              <a:rPr lang="en-US" dirty="0" smtClean="0"/>
              <a:t> </a:t>
            </a:r>
            <a:br>
              <a:rPr lang="en-US" dirty="0" smtClean="0"/>
            </a:br>
            <a:endParaRPr lang="en-US" dirty="0"/>
          </a:p>
        </p:txBody>
      </p:sp>
      <p:pic>
        <p:nvPicPr>
          <p:cNvPr id="5122" name="Picture 2"/>
          <p:cNvPicPr>
            <a:picLocks noChangeAspect="1" noChangeArrowheads="1"/>
          </p:cNvPicPr>
          <p:nvPr/>
        </p:nvPicPr>
        <p:blipFill>
          <a:blip r:embed="rId2"/>
          <a:srcRect/>
          <a:stretch>
            <a:fillRect/>
          </a:stretch>
        </p:blipFill>
        <p:spPr bwMode="auto">
          <a:xfrm>
            <a:off x="1981200" y="4457700"/>
            <a:ext cx="5867400" cy="2400300"/>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353312"/>
          </a:xfrm>
        </p:spPr>
        <p:txBody>
          <a:bodyPr>
            <a:noAutofit/>
          </a:bodyPr>
          <a:lstStyle/>
          <a:p>
            <a:pPr algn="ctr"/>
            <a:r>
              <a:rPr lang="en-US" sz="3600" b="1" dirty="0" smtClean="0">
                <a:latin typeface="Times New Roman" pitchFamily="18" charset="0"/>
                <a:cs typeface="Times New Roman" pitchFamily="18" charset="0"/>
              </a:rPr>
              <a:t>During negative half cycle:</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066800"/>
            <a:ext cx="8686800" cy="5257800"/>
          </a:xfrm>
        </p:spPr>
        <p:txBody>
          <a:bodyPr/>
          <a:lstStyle/>
          <a:p>
            <a:pPr algn="just"/>
            <a:r>
              <a:rPr lang="en-US" dirty="0" smtClean="0">
                <a:latin typeface="Times New Roman" pitchFamily="18" charset="0"/>
                <a:cs typeface="Times New Roman" pitchFamily="18" charset="0"/>
              </a:rPr>
              <a:t>During the negative half cycle, the diode D is </a:t>
            </a:r>
            <a:r>
              <a:rPr lang="en-US" dirty="0" smtClean="0">
                <a:solidFill>
                  <a:srgbClr val="FF0000"/>
                </a:solidFill>
                <a:latin typeface="Times New Roman" pitchFamily="18" charset="0"/>
                <a:cs typeface="Times New Roman" pitchFamily="18" charset="0"/>
              </a:rPr>
              <a:t>reverse biased </a:t>
            </a:r>
            <a:r>
              <a:rPr lang="en-US" dirty="0" smtClean="0">
                <a:latin typeface="Times New Roman" pitchFamily="18" charset="0"/>
                <a:cs typeface="Times New Roman" pitchFamily="18" charset="0"/>
              </a:rPr>
              <a:t>by the input supply voltage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 and </a:t>
            </a:r>
            <a:r>
              <a:rPr lang="en-US" dirty="0" smtClean="0">
                <a:solidFill>
                  <a:srgbClr val="FF0000"/>
                </a:solidFill>
                <a:latin typeface="Times New Roman" pitchFamily="18" charset="0"/>
                <a:cs typeface="Times New Roman" pitchFamily="18" charset="0"/>
              </a:rPr>
              <a:t>forward biased </a:t>
            </a:r>
            <a:r>
              <a:rPr lang="en-US" dirty="0" smtClean="0">
                <a:latin typeface="Times New Roman" pitchFamily="18" charset="0"/>
                <a:cs typeface="Times New Roman" pitchFamily="18" charset="0"/>
              </a:rPr>
              <a:t>by the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a:t>
            </a:r>
            <a:endParaRPr lang="en-US" dirty="0" smtClean="0">
              <a:solidFill>
                <a:srgbClr val="FF0000"/>
              </a:solidFill>
              <a:latin typeface="Times New Roman" pitchFamily="18" charset="0"/>
              <a:cs typeface="Times New Roman" pitchFamily="18" charset="0"/>
            </a:endParaRPr>
          </a:p>
          <a:p>
            <a:pPr algn="just"/>
            <a:r>
              <a:rPr lang="en-US" dirty="0" smtClean="0">
                <a:solidFill>
                  <a:srgbClr val="FF0000"/>
                </a:solidFill>
                <a:latin typeface="Times New Roman" pitchFamily="18" charset="0"/>
                <a:cs typeface="Times New Roman" pitchFamily="18" charset="0"/>
              </a:rPr>
              <a:t>Initially</a:t>
            </a:r>
            <a:r>
              <a:rPr lang="en-US" dirty="0" smtClean="0">
                <a:latin typeface="Times New Roman" pitchFamily="18" charset="0"/>
                <a:cs typeface="Times New Roman" pitchFamily="18" charset="0"/>
              </a:rPr>
              <a:t>, the input supply voltage </a:t>
            </a:r>
            <a:r>
              <a:rPr lang="en-US" dirty="0" smtClean="0">
                <a:solidFill>
                  <a:srgbClr val="FF0000"/>
                </a:solidFill>
                <a:latin typeface="Times New Roman" pitchFamily="18" charset="0"/>
                <a:cs typeface="Times New Roman" pitchFamily="18" charset="0"/>
              </a:rPr>
              <a:t>V</a:t>
            </a:r>
            <a:r>
              <a:rPr lang="en-US" baseline="-25000" dirty="0" smtClean="0">
                <a:solidFill>
                  <a:srgbClr val="FF0000"/>
                </a:solidFill>
                <a:latin typeface="Times New Roman" pitchFamily="18" charset="0"/>
                <a:cs typeface="Times New Roman" pitchFamily="18" charset="0"/>
              </a:rPr>
              <a:t>i </a:t>
            </a:r>
            <a:r>
              <a:rPr lang="en-US" dirty="0" smtClean="0">
                <a:solidFill>
                  <a:srgbClr val="FF0000"/>
                </a:solidFill>
                <a:latin typeface="Times New Roman" pitchFamily="18" charset="0"/>
                <a:cs typeface="Times New Roman" pitchFamily="18" charset="0"/>
              </a:rPr>
              <a:t>is less </a:t>
            </a:r>
            <a:r>
              <a:rPr lang="en-US" dirty="0" smtClean="0">
                <a:latin typeface="Times New Roman" pitchFamily="18" charset="0"/>
                <a:cs typeface="Times New Roman" pitchFamily="18" charset="0"/>
              </a:rPr>
              <a:t>than the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So the diode is forward biased by the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As a result, the signal appears at the output.</a:t>
            </a:r>
          </a:p>
          <a:p>
            <a:pPr algn="just"/>
            <a:r>
              <a:rPr lang="en-US" dirty="0" smtClean="0">
                <a:latin typeface="Times New Roman" pitchFamily="18" charset="0"/>
                <a:cs typeface="Times New Roman" pitchFamily="18" charset="0"/>
              </a:rPr>
              <a:t>When the input supply voltage </a:t>
            </a:r>
            <a:r>
              <a:rPr lang="en-US" dirty="0" smtClean="0">
                <a:solidFill>
                  <a:srgbClr val="FF0000"/>
                </a:solidFill>
                <a:latin typeface="Times New Roman" pitchFamily="18" charset="0"/>
                <a:cs typeface="Times New Roman" pitchFamily="18" charset="0"/>
              </a:rPr>
              <a:t>V</a:t>
            </a:r>
            <a:r>
              <a:rPr lang="en-US" baseline="-25000" dirty="0" smtClean="0">
                <a:solidFill>
                  <a:srgbClr val="FF0000"/>
                </a:solidFill>
                <a:latin typeface="Times New Roman" pitchFamily="18" charset="0"/>
                <a:cs typeface="Times New Roman" pitchFamily="18" charset="0"/>
              </a:rPr>
              <a:t>i</a:t>
            </a:r>
            <a:r>
              <a:rPr lang="en-US" dirty="0" smtClean="0">
                <a:solidFill>
                  <a:srgbClr val="FF0000"/>
                </a:solidFill>
                <a:latin typeface="Times New Roman" pitchFamily="18" charset="0"/>
                <a:cs typeface="Times New Roman" pitchFamily="18" charset="0"/>
              </a:rPr>
              <a:t> becomes greater </a:t>
            </a:r>
            <a:r>
              <a:rPr lang="en-US" dirty="0" smtClean="0">
                <a:latin typeface="Times New Roman" pitchFamily="18" charset="0"/>
                <a:cs typeface="Times New Roman" pitchFamily="18" charset="0"/>
              </a:rPr>
              <a:t>than the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the diode will become reverse biased. As a result, no signal appears at the output.</a:t>
            </a:r>
          </a:p>
          <a:p>
            <a:endParaRPr lang="en-US" dirty="0"/>
          </a:p>
        </p:txBody>
      </p:sp>
      <p:sp>
        <p:nvSpPr>
          <p:cNvPr id="634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349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146" name="Picture 2"/>
          <p:cNvPicPr>
            <a:picLocks noChangeAspect="1" noChangeArrowheads="1"/>
          </p:cNvPicPr>
          <p:nvPr/>
        </p:nvPicPr>
        <p:blipFill>
          <a:blip r:embed="rId2"/>
          <a:srcRect/>
          <a:stretch>
            <a:fillRect/>
          </a:stretch>
        </p:blipFill>
        <p:spPr bwMode="auto">
          <a:xfrm>
            <a:off x="3733801" y="4800600"/>
            <a:ext cx="5410200" cy="2057400"/>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5400" b="1" dirty="0" smtClean="0">
                <a:latin typeface="Times New Roman" pitchFamily="18" charset="0"/>
                <a:cs typeface="Times New Roman" pitchFamily="18" charset="0"/>
              </a:rPr>
              <a:t>Facts about PCB’s</a:t>
            </a:r>
            <a:br>
              <a:rPr lang="en-US" sz="5400" b="1" dirty="0" smtClean="0">
                <a:latin typeface="Times New Roman" pitchFamily="18" charset="0"/>
                <a:cs typeface="Times New Roman" pitchFamily="18" charset="0"/>
              </a:rPr>
            </a:br>
            <a:endParaRPr lang="en-US" dirty="0"/>
          </a:p>
        </p:txBody>
      </p:sp>
      <p:sp>
        <p:nvSpPr>
          <p:cNvPr id="3" name="Content Placeholder 2"/>
          <p:cNvSpPr>
            <a:spLocks noGrp="1"/>
          </p:cNvSpPr>
          <p:nvPr>
            <p:ph idx="1"/>
          </p:nvPr>
        </p:nvSpPr>
        <p:spPr>
          <a:xfrm>
            <a:off x="457200" y="1371600"/>
            <a:ext cx="8229600" cy="4953000"/>
          </a:xfrm>
        </p:spPr>
        <p:txBody>
          <a:bodyPr/>
          <a:lstStyle/>
          <a:p>
            <a:r>
              <a:rPr lang="en-US" b="1" dirty="0" smtClean="0"/>
              <a:t>Why are they green?</a:t>
            </a:r>
          </a:p>
          <a:p>
            <a:r>
              <a:rPr lang="en-US" b="1" dirty="0" smtClean="0"/>
              <a:t>How are they designed?</a:t>
            </a:r>
            <a:endParaRPr lang="en-US" dirty="0" smtClean="0"/>
          </a:p>
          <a:p>
            <a:pPr>
              <a:buNone/>
            </a:pPr>
            <a:endParaRPr lang="en-US" dirty="0" smtClean="0"/>
          </a:p>
          <a:p>
            <a:pPr>
              <a:buNone/>
            </a:pPr>
            <a:endParaRPr lang="en-US" dirty="0"/>
          </a:p>
        </p:txBody>
      </p:sp>
      <p:pic>
        <p:nvPicPr>
          <p:cNvPr id="4" name="Picture 2"/>
          <p:cNvPicPr>
            <a:picLocks noChangeAspect="1" noChangeArrowheads="1"/>
          </p:cNvPicPr>
          <p:nvPr/>
        </p:nvPicPr>
        <p:blipFill>
          <a:blip r:embed="rId2"/>
          <a:srcRect/>
          <a:stretch>
            <a:fillRect/>
          </a:stretch>
        </p:blipFill>
        <p:spPr bwMode="auto">
          <a:xfrm>
            <a:off x="3681249" y="2514600"/>
            <a:ext cx="5462751" cy="434340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77000"/>
          </a:xfrm>
        </p:spPr>
        <p:txBody>
          <a:bodyPr>
            <a:normAutofit/>
          </a:bodyPr>
          <a:lstStyle/>
          <a:p>
            <a:r>
              <a:rPr lang="en-US" b="1" dirty="0" smtClean="0"/>
              <a:t>Why are they green?</a:t>
            </a:r>
          </a:p>
          <a:p>
            <a:pPr fontAlgn="base">
              <a:buNone/>
            </a:pPr>
            <a:r>
              <a:rPr lang="en-US" i="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The green color that you see on the PCB is actually just  the color of the solder masks</a:t>
            </a:r>
          </a:p>
          <a:p>
            <a:pPr algn="just" fontAlgn="base">
              <a:buNone/>
            </a:pPr>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Solder mask is a protective layer of liquid applied on the top and bottom side of a Printed Circuit Board. The function of the Solder mask is to protect the copper, from: Oxidation,, Environmental influences like dust and other contaminations that may create shorts in the long run.</a:t>
            </a:r>
          </a:p>
          <a:p>
            <a:pPr algn="just" fontAlgn="base">
              <a:buNone/>
            </a:pPr>
            <a:r>
              <a:rPr lang="en-US" i="1" dirty="0" smtClean="0">
                <a:latin typeface="Times New Roman" pitchFamily="18" charset="0"/>
                <a:cs typeface="Times New Roman" pitchFamily="18" charset="0"/>
              </a:rPr>
              <a:t>    The Solder mask is first printed or sprayed on to the production panel and then UV-exposed with the correct solder mask pattern, developed and dried. Solder mask is usually green but can also be applied as: black, blue, white, red, clear, etc.</a:t>
            </a:r>
          </a:p>
        </p:txBody>
      </p:sp>
      <p:pic>
        <p:nvPicPr>
          <p:cNvPr id="5" name="Picture 2"/>
          <p:cNvPicPr>
            <a:picLocks noChangeAspect="1" noChangeArrowheads="1"/>
          </p:cNvPicPr>
          <p:nvPr/>
        </p:nvPicPr>
        <p:blipFill>
          <a:blip r:embed="rId2"/>
          <a:srcRect/>
          <a:stretch>
            <a:fillRect/>
          </a:stretch>
        </p:blipFill>
        <p:spPr bwMode="auto">
          <a:xfrm>
            <a:off x="7162800" y="5282759"/>
            <a:ext cx="1981200" cy="1575240"/>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953000"/>
          </a:xfrm>
        </p:spPr>
        <p:txBody>
          <a:bodyPr/>
          <a:lstStyle/>
          <a:p>
            <a:r>
              <a:rPr lang="en-US" b="1" dirty="0" smtClean="0"/>
              <a:t>How are they designed?</a:t>
            </a:r>
            <a:endParaRPr lang="en-US" dirty="0" smtClean="0"/>
          </a:p>
          <a:p>
            <a:pPr algn="just">
              <a:buNone/>
            </a:pPr>
            <a:r>
              <a:rPr lang="en-US" i="1" dirty="0" smtClean="0">
                <a:latin typeface="Times New Roman" pitchFamily="18" charset="0"/>
                <a:cs typeface="Times New Roman" pitchFamily="18" charset="0"/>
              </a:rPr>
              <a:t>    First, you will have a layout design of your PCB. This is normally done by CAD (Computer Aided Design). This is needed in order to make the schematic and design the layout of the PCB before they are manufactured. Any possible errors can then be detected beforehand as the traces and the position of all corresponding components are tested and checked before being used to manufacture the PCB.</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endParaRPr lang="en-US" dirty="0" smtClean="0">
              <a:latin typeface="Times New Roman" pitchFamily="18" charset="0"/>
              <a:cs typeface="Times New Roman" pitchFamily="18" charset="0"/>
            </a:endParaRP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33400"/>
          </a:xfrm>
        </p:spPr>
        <p:txBody>
          <a:bodyPr>
            <a:normAutofit fontScale="90000"/>
          </a:bodyPr>
          <a:lstStyle/>
          <a:p>
            <a:pPr algn="ctr"/>
            <a:r>
              <a:rPr lang="en-US" b="1" dirty="0" smtClean="0">
                <a:latin typeface="Times New Roman" pitchFamily="18" charset="0"/>
                <a:cs typeface="Times New Roman" pitchFamily="18" charset="0"/>
              </a:rPr>
              <a:t>Recap</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914400"/>
            <a:ext cx="8229600" cy="5715000"/>
          </a:xfrm>
        </p:spPr>
        <p:txBody>
          <a:bodyPr>
            <a:normAutofit lnSpcReduction="10000"/>
          </a:bodyPr>
          <a:lstStyle/>
          <a:p>
            <a:r>
              <a:rPr lang="en-US" dirty="0" smtClean="0"/>
              <a:t>Diode forward and reverse biased</a:t>
            </a:r>
          </a:p>
          <a:p>
            <a:r>
              <a:rPr lang="en-US" dirty="0" smtClean="0"/>
              <a:t>Diode as a switch</a:t>
            </a:r>
          </a:p>
          <a:p>
            <a:r>
              <a:rPr lang="en-US" dirty="0" smtClean="0"/>
              <a:t> Linear device</a:t>
            </a:r>
          </a:p>
          <a:p>
            <a:r>
              <a:rPr lang="en-US" dirty="0" smtClean="0"/>
              <a:t>Non linear device</a:t>
            </a:r>
          </a:p>
          <a:p>
            <a:r>
              <a:rPr lang="en-US" dirty="0" smtClean="0"/>
              <a:t>Load line</a:t>
            </a:r>
          </a:p>
          <a:p>
            <a:r>
              <a:rPr lang="en-US" dirty="0" smtClean="0"/>
              <a:t>Q point</a:t>
            </a:r>
          </a:p>
          <a:p>
            <a:r>
              <a:rPr lang="en-US" dirty="0" smtClean="0"/>
              <a:t>Clipper</a:t>
            </a:r>
          </a:p>
          <a:p>
            <a:r>
              <a:rPr lang="en-US" dirty="0" smtClean="0"/>
              <a:t>Use of clipper</a:t>
            </a:r>
          </a:p>
          <a:p>
            <a:r>
              <a:rPr lang="en-US" dirty="0" smtClean="0"/>
              <a:t>Components of clipper circuit</a:t>
            </a:r>
          </a:p>
          <a:p>
            <a:r>
              <a:rPr lang="en-US" dirty="0" smtClean="0"/>
              <a:t>Types of clipper</a:t>
            </a:r>
          </a:p>
          <a:p>
            <a:r>
              <a:rPr lang="en-US" dirty="0" smtClean="0"/>
              <a:t>KVL</a:t>
            </a:r>
          </a:p>
          <a:p>
            <a:r>
              <a:rPr lang="en-US" dirty="0" smtClean="0"/>
              <a:t>Series positive clipper</a:t>
            </a:r>
          </a:p>
          <a:p>
            <a:r>
              <a:rPr lang="en-US" dirty="0" smtClean="0"/>
              <a:t>Series positive clipper with bias</a:t>
            </a:r>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2133600"/>
          </a:xfrm>
        </p:spPr>
        <p:txBody>
          <a:bodyPr>
            <a:noAutofit/>
          </a:bodyPr>
          <a:lstStyle/>
          <a:p>
            <a:pPr algn="ctr"/>
            <a:r>
              <a:rPr lang="en-US" sz="4400" b="1" dirty="0" smtClean="0">
                <a:latin typeface="Times New Roman" pitchFamily="18" charset="0"/>
                <a:cs typeface="Times New Roman" pitchFamily="18" charset="0"/>
              </a:rPr>
              <a:t>5. Shunt positive clipper</a:t>
            </a:r>
            <a:br>
              <a:rPr lang="en-US" sz="4400" b="1" dirty="0" smtClean="0">
                <a:latin typeface="Times New Roman" pitchFamily="18" charset="0"/>
                <a:cs typeface="Times New Roman" pitchFamily="18" charset="0"/>
              </a:rPr>
            </a:br>
            <a:r>
              <a:rPr lang="en-US" sz="4400" b="1" dirty="0" smtClean="0">
                <a:latin typeface="Times New Roman" pitchFamily="18" charset="0"/>
                <a:cs typeface="Times New Roman" pitchFamily="18" charset="0"/>
              </a:rPr>
              <a:t/>
            </a:r>
            <a:br>
              <a:rPr lang="en-US" sz="4400" b="1" dirty="0" smtClean="0">
                <a:latin typeface="Times New Roman" pitchFamily="18" charset="0"/>
                <a:cs typeface="Times New Roman" pitchFamily="18" charset="0"/>
              </a:rPr>
            </a:b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447800"/>
            <a:ext cx="8686800" cy="5105400"/>
          </a:xfrm>
        </p:spPr>
        <p:txBody>
          <a:bodyPr>
            <a:normAutofit/>
          </a:bodyPr>
          <a:lstStyle/>
          <a:p>
            <a:pPr algn="just"/>
            <a:r>
              <a:rPr lang="en-US" sz="2800" dirty="0" smtClean="0">
                <a:latin typeface="Times New Roman" pitchFamily="18" charset="0"/>
                <a:cs typeface="Times New Roman" pitchFamily="18" charset="0"/>
              </a:rPr>
              <a:t>In shunt clipper, the diode is connected in </a:t>
            </a:r>
            <a:r>
              <a:rPr lang="en-US" sz="2800" dirty="0" smtClean="0">
                <a:solidFill>
                  <a:srgbClr val="FF0000"/>
                </a:solidFill>
                <a:latin typeface="Times New Roman" pitchFamily="18" charset="0"/>
                <a:cs typeface="Times New Roman" pitchFamily="18" charset="0"/>
              </a:rPr>
              <a:t>parallel</a:t>
            </a:r>
            <a:r>
              <a:rPr lang="en-US" sz="2800" dirty="0" smtClean="0">
                <a:latin typeface="Times New Roman" pitchFamily="18" charset="0"/>
                <a:cs typeface="Times New Roman" pitchFamily="18" charset="0"/>
              </a:rPr>
              <a:t> with the output load resistance. The operating principles of the shunt clipper are nearly opposite to the series clipper.</a:t>
            </a:r>
          </a:p>
          <a:p>
            <a:pPr algn="just"/>
            <a:r>
              <a:rPr lang="en-US" sz="2800" dirty="0" smtClean="0">
                <a:latin typeface="Times New Roman" pitchFamily="18" charset="0"/>
                <a:cs typeface="Times New Roman" pitchFamily="18" charset="0"/>
              </a:rPr>
              <a:t>The shunt clipper on the other hand passes the input signal to the output load when the diode is </a:t>
            </a:r>
            <a:r>
              <a:rPr lang="en-US" sz="2800" dirty="0" smtClean="0">
                <a:solidFill>
                  <a:srgbClr val="FF0000"/>
                </a:solidFill>
                <a:latin typeface="Times New Roman" pitchFamily="18" charset="0"/>
                <a:cs typeface="Times New Roman" pitchFamily="18" charset="0"/>
              </a:rPr>
              <a:t>reverse biased </a:t>
            </a:r>
            <a:r>
              <a:rPr lang="en-US" sz="2800" dirty="0" smtClean="0">
                <a:latin typeface="Times New Roman" pitchFamily="18" charset="0"/>
                <a:cs typeface="Times New Roman" pitchFamily="18" charset="0"/>
              </a:rPr>
              <a:t>and blocks the input signal when the diode is forward biased.</a:t>
            </a:r>
          </a:p>
          <a:p>
            <a:endParaRPr lang="en-US" dirty="0"/>
          </a:p>
        </p:txBody>
      </p:sp>
      <p:pic>
        <p:nvPicPr>
          <p:cNvPr id="61441" name="Picture 1"/>
          <p:cNvPicPr>
            <a:picLocks noChangeAspect="1" noChangeArrowheads="1"/>
          </p:cNvPicPr>
          <p:nvPr/>
        </p:nvPicPr>
        <p:blipFill>
          <a:blip r:embed="rId2"/>
          <a:srcRect/>
          <a:stretch>
            <a:fillRect/>
          </a:stretch>
        </p:blipFill>
        <p:spPr bwMode="auto">
          <a:xfrm>
            <a:off x="2057400" y="4214520"/>
            <a:ext cx="6324600" cy="23291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534400" cy="4724400"/>
          </a:xfrm>
        </p:spPr>
        <p:txBody>
          <a:bodyPr/>
          <a:lstStyle/>
          <a:p>
            <a:pPr algn="just">
              <a:lnSpc>
                <a:spcPct val="150000"/>
              </a:lnSpc>
            </a:pPr>
            <a:r>
              <a:rPr lang="en-US" dirty="0" smtClean="0">
                <a:latin typeface="Times New Roman" pitchFamily="18" charset="0"/>
                <a:cs typeface="Times New Roman" pitchFamily="18" charset="0"/>
              </a:rPr>
              <a:t>In shunt positive clipper, during the </a:t>
            </a:r>
            <a:r>
              <a:rPr lang="en-US" dirty="0" smtClean="0">
                <a:solidFill>
                  <a:srgbClr val="FF0000"/>
                </a:solidFill>
                <a:latin typeface="Times New Roman" pitchFamily="18" charset="0"/>
                <a:cs typeface="Times New Roman" pitchFamily="18" charset="0"/>
              </a:rPr>
              <a:t>positive half cycle </a:t>
            </a:r>
            <a:r>
              <a:rPr lang="en-US" dirty="0" smtClean="0">
                <a:latin typeface="Times New Roman" pitchFamily="18" charset="0"/>
                <a:cs typeface="Times New Roman" pitchFamily="18" charset="0"/>
              </a:rPr>
              <a:t>the diode is </a:t>
            </a:r>
            <a:r>
              <a:rPr lang="en-US" dirty="0" smtClean="0">
                <a:solidFill>
                  <a:srgbClr val="FF0000"/>
                </a:solidFill>
                <a:latin typeface="Times New Roman" pitchFamily="18" charset="0"/>
                <a:cs typeface="Times New Roman" pitchFamily="18" charset="0"/>
              </a:rPr>
              <a:t>forward biased </a:t>
            </a:r>
            <a:r>
              <a:rPr lang="en-US" dirty="0" smtClean="0">
                <a:latin typeface="Times New Roman" pitchFamily="18" charset="0"/>
                <a:cs typeface="Times New Roman" pitchFamily="18" charset="0"/>
              </a:rPr>
              <a:t>and hence no output is generated. </a:t>
            </a:r>
          </a:p>
          <a:p>
            <a:pPr algn="just">
              <a:lnSpc>
                <a:spcPct val="150000"/>
              </a:lnSpc>
            </a:pPr>
            <a:r>
              <a:rPr lang="en-US" dirty="0" smtClean="0">
                <a:latin typeface="Times New Roman" pitchFamily="18" charset="0"/>
                <a:cs typeface="Times New Roman" pitchFamily="18" charset="0"/>
              </a:rPr>
              <a:t>On the other hand, during the </a:t>
            </a:r>
            <a:r>
              <a:rPr lang="en-US" dirty="0" smtClean="0">
                <a:solidFill>
                  <a:srgbClr val="FF0000"/>
                </a:solidFill>
                <a:latin typeface="Times New Roman" pitchFamily="18" charset="0"/>
                <a:cs typeface="Times New Roman" pitchFamily="18" charset="0"/>
              </a:rPr>
              <a:t>negative half cycle </a:t>
            </a:r>
            <a:r>
              <a:rPr lang="en-US" dirty="0" smtClean="0">
                <a:latin typeface="Times New Roman" pitchFamily="18" charset="0"/>
                <a:cs typeface="Times New Roman" pitchFamily="18" charset="0"/>
              </a:rPr>
              <a:t>the diode is </a:t>
            </a:r>
            <a:r>
              <a:rPr lang="en-US" dirty="0" smtClean="0">
                <a:solidFill>
                  <a:srgbClr val="FF0000"/>
                </a:solidFill>
                <a:latin typeface="Times New Roman" pitchFamily="18" charset="0"/>
                <a:cs typeface="Times New Roman" pitchFamily="18" charset="0"/>
              </a:rPr>
              <a:t>reverse biased </a:t>
            </a:r>
            <a:r>
              <a:rPr lang="en-US" dirty="0" smtClean="0">
                <a:latin typeface="Times New Roman" pitchFamily="18" charset="0"/>
                <a:cs typeface="Times New Roman" pitchFamily="18" charset="0"/>
              </a:rPr>
              <a:t>and hence the entire negative half cycle appears at the output.</a:t>
            </a:r>
          </a:p>
          <a:p>
            <a:pPr>
              <a:buNone/>
            </a:pP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Autofit/>
          </a:bodyPr>
          <a:lstStyle/>
          <a:p>
            <a:pPr algn="ctr"/>
            <a:r>
              <a:rPr lang="en-US" sz="3600" b="1" dirty="0" smtClean="0">
                <a:latin typeface="Times New Roman" pitchFamily="18" charset="0"/>
                <a:cs typeface="Times New Roman" pitchFamily="18" charset="0"/>
              </a:rPr>
              <a:t>6. Shunt positive clipper with bias</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219200"/>
            <a:ext cx="8229600" cy="4953000"/>
          </a:xfrm>
        </p:spPr>
        <p:txBody>
          <a:bodyPr>
            <a:normAutofit fontScale="92500" lnSpcReduction="10000"/>
          </a:bodyPr>
          <a:lstStyle/>
          <a:p>
            <a:r>
              <a:rPr lang="en-US" b="1" dirty="0" smtClean="0"/>
              <a:t>Shunt positive clipper with positive bias</a:t>
            </a:r>
          </a:p>
          <a:p>
            <a:pPr algn="just"/>
            <a:r>
              <a:rPr lang="en-US" dirty="0" smtClean="0">
                <a:latin typeface="Times New Roman" pitchFamily="18" charset="0"/>
                <a:cs typeface="Times New Roman" pitchFamily="18" charset="0"/>
              </a:rPr>
              <a:t>During the </a:t>
            </a:r>
            <a:r>
              <a:rPr lang="en-US" dirty="0" smtClean="0">
                <a:solidFill>
                  <a:srgbClr val="FF0000"/>
                </a:solidFill>
                <a:latin typeface="Times New Roman" pitchFamily="18" charset="0"/>
                <a:cs typeface="Times New Roman" pitchFamily="18" charset="0"/>
              </a:rPr>
              <a:t>positive half cycle</a:t>
            </a:r>
            <a:r>
              <a:rPr lang="en-US" dirty="0" smtClean="0">
                <a:latin typeface="Times New Roman" pitchFamily="18" charset="0"/>
                <a:cs typeface="Times New Roman" pitchFamily="18" charset="0"/>
              </a:rPr>
              <a:t>, the diode is forward biased by the input supply voltage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 and reverse biased by the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However, initially, the input supply voltage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 is less than the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Hence, the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makes the diode to be </a:t>
            </a:r>
            <a:r>
              <a:rPr lang="en-US" dirty="0" smtClean="0">
                <a:solidFill>
                  <a:srgbClr val="FF0000"/>
                </a:solidFill>
                <a:latin typeface="Times New Roman" pitchFamily="18" charset="0"/>
                <a:cs typeface="Times New Roman" pitchFamily="18" charset="0"/>
              </a:rPr>
              <a:t>reverse biased</a:t>
            </a:r>
            <a:r>
              <a:rPr lang="en-US" dirty="0" smtClean="0">
                <a:latin typeface="Times New Roman" pitchFamily="18" charset="0"/>
                <a:cs typeface="Times New Roman" pitchFamily="18" charset="0"/>
              </a:rPr>
              <a:t>. Therefore, the signal appears at the output. However, when the input supply voltage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 becomes greater than the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the diode D is forward biased by the input supply voltage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 As a result, no signal appears at the output.</a:t>
            </a:r>
          </a:p>
          <a:p>
            <a:r>
              <a:rPr lang="en-US" dirty="0" smtClean="0"/>
              <a:t/>
            </a:r>
            <a:br>
              <a:rPr lang="en-US" dirty="0" smtClean="0"/>
            </a:br>
            <a:r>
              <a:rPr lang="en-US" dirty="0" smtClean="0"/>
              <a:t/>
            </a:r>
            <a:br>
              <a:rPr lang="en-US" dirty="0" smtClean="0"/>
            </a:br>
            <a:endParaRPr lang="en-US" dirty="0"/>
          </a:p>
        </p:txBody>
      </p:sp>
      <p:pic>
        <p:nvPicPr>
          <p:cNvPr id="65538" name="Picture 2"/>
          <p:cNvPicPr>
            <a:picLocks noChangeAspect="1" noChangeArrowheads="1"/>
          </p:cNvPicPr>
          <p:nvPr/>
        </p:nvPicPr>
        <p:blipFill>
          <a:blip r:embed="rId2"/>
          <a:srcRect/>
          <a:stretch>
            <a:fillRect/>
          </a:stretch>
        </p:blipFill>
        <p:spPr bwMode="auto">
          <a:xfrm>
            <a:off x="4572000" y="4638675"/>
            <a:ext cx="4572000" cy="2219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algn="ctr" eaLnBrk="1" hangingPunct="1"/>
            <a:r>
              <a:rPr lang="en-US" b="1" smtClean="0">
                <a:solidFill>
                  <a:schemeClr val="tx1"/>
                </a:solidFill>
                <a:cs typeface="Times New Roman" pitchFamily="18" charset="0"/>
              </a:rPr>
              <a:t>Disclaimer</a:t>
            </a:r>
          </a:p>
        </p:txBody>
      </p:sp>
      <p:sp>
        <p:nvSpPr>
          <p:cNvPr id="18435" name="Content Placeholder 2"/>
          <p:cNvSpPr>
            <a:spLocks noGrp="1"/>
          </p:cNvSpPr>
          <p:nvPr>
            <p:ph idx="1"/>
          </p:nvPr>
        </p:nvSpPr>
        <p:spPr>
          <a:xfrm>
            <a:off x="457200" y="2590800"/>
            <a:ext cx="8229600" cy="3733800"/>
          </a:xfrm>
        </p:spPr>
        <p:txBody>
          <a:bodyPr/>
          <a:lstStyle/>
          <a:p>
            <a:pPr algn="just" eaLnBrk="1" hangingPunct="1">
              <a:buFont typeface="Wingdings 2" pitchFamily="18" charset="2"/>
              <a:buNone/>
            </a:pPr>
            <a:r>
              <a:rPr lang="en-US" smtClean="0">
                <a:cs typeface="Times New Roman" pitchFamily="18" charset="0"/>
              </a:rPr>
              <a:t>   The contents used in this presentation are taken from the text books mentioned in the references. I do not hold any copyrights for the contents. It has been prepared to use in the class lectures, not for commercial purpose.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752600"/>
          </a:xfrm>
        </p:spPr>
        <p:txBody>
          <a:bodyPr>
            <a:noAutofit/>
          </a:bodyPr>
          <a:lstStyle/>
          <a:p>
            <a:pPr algn="ctr"/>
            <a:r>
              <a:rPr lang="en-US" sz="3600" b="1" dirty="0" smtClean="0">
                <a:latin typeface="Times New Roman" pitchFamily="18" charset="0"/>
                <a:cs typeface="Times New Roman" pitchFamily="18" charset="0"/>
              </a:rPr>
              <a:t>Shunt positive clipper with negative bias</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762000"/>
            <a:ext cx="8610600" cy="5562600"/>
          </a:xfrm>
        </p:spPr>
        <p:txBody>
          <a:bodyPr>
            <a:normAutofit fontScale="85000" lnSpcReduction="10000"/>
          </a:bodyPr>
          <a:lstStyle/>
          <a:p>
            <a:pPr algn="just"/>
            <a:r>
              <a:rPr lang="en-US" sz="3000" dirty="0" smtClean="0">
                <a:latin typeface="Times New Roman" pitchFamily="18" charset="0"/>
                <a:cs typeface="Times New Roman" pitchFamily="18" charset="0"/>
              </a:rPr>
              <a:t>During the positive half cycle, the diode is forward biased by both input supply voltage V</a:t>
            </a:r>
            <a:r>
              <a:rPr lang="en-US" sz="3000" baseline="-25000" dirty="0" smtClean="0">
                <a:latin typeface="Times New Roman" pitchFamily="18" charset="0"/>
                <a:cs typeface="Times New Roman" pitchFamily="18" charset="0"/>
              </a:rPr>
              <a:t>i</a:t>
            </a:r>
            <a:r>
              <a:rPr lang="en-US" sz="3000" dirty="0" smtClean="0">
                <a:latin typeface="Times New Roman" pitchFamily="18" charset="0"/>
                <a:cs typeface="Times New Roman" pitchFamily="18" charset="0"/>
              </a:rPr>
              <a:t> and battery voltage V</a:t>
            </a:r>
            <a:r>
              <a:rPr lang="en-US" sz="3000" baseline="-25000" dirty="0" smtClean="0">
                <a:latin typeface="Times New Roman" pitchFamily="18" charset="0"/>
                <a:cs typeface="Times New Roman" pitchFamily="18" charset="0"/>
              </a:rPr>
              <a:t>B</a:t>
            </a:r>
            <a:r>
              <a:rPr lang="en-US" sz="3000" dirty="0" smtClean="0">
                <a:latin typeface="Times New Roman" pitchFamily="18" charset="0"/>
                <a:cs typeface="Times New Roman" pitchFamily="18" charset="0"/>
              </a:rPr>
              <a:t>. Therefore, no signal appears at the output during the positive half cycle.</a:t>
            </a:r>
          </a:p>
          <a:p>
            <a:pPr algn="just"/>
            <a:r>
              <a:rPr lang="en-US" sz="3000" dirty="0" smtClean="0">
                <a:latin typeface="Times New Roman" pitchFamily="18" charset="0"/>
                <a:cs typeface="Times New Roman" pitchFamily="18" charset="0"/>
              </a:rPr>
              <a:t>During the negative half cycle, the diode is reverse biased by the input supply voltage and forward biased by the battery voltage. However, initially, the input supply voltage V</a:t>
            </a:r>
            <a:r>
              <a:rPr lang="en-US" sz="3000" baseline="-25000" dirty="0" smtClean="0">
                <a:latin typeface="Times New Roman" pitchFamily="18" charset="0"/>
                <a:cs typeface="Times New Roman" pitchFamily="18" charset="0"/>
              </a:rPr>
              <a:t>i</a:t>
            </a:r>
            <a:r>
              <a:rPr lang="en-US" sz="3000" dirty="0" smtClean="0">
                <a:latin typeface="Times New Roman" pitchFamily="18" charset="0"/>
                <a:cs typeface="Times New Roman" pitchFamily="18" charset="0"/>
              </a:rPr>
              <a:t> is less than the battery voltage V</a:t>
            </a:r>
            <a:r>
              <a:rPr lang="en-US" sz="3000" baseline="-25000" dirty="0" smtClean="0">
                <a:latin typeface="Times New Roman" pitchFamily="18" charset="0"/>
                <a:cs typeface="Times New Roman" pitchFamily="18" charset="0"/>
              </a:rPr>
              <a:t>B</a:t>
            </a:r>
            <a:r>
              <a:rPr lang="en-US" sz="3000" dirty="0" smtClean="0">
                <a:latin typeface="Times New Roman" pitchFamily="18" charset="0"/>
                <a:cs typeface="Times New Roman" pitchFamily="18" charset="0"/>
              </a:rPr>
              <a:t>. So the battery voltage makes the diode to be </a:t>
            </a:r>
            <a:r>
              <a:rPr lang="en-US" sz="3000" dirty="0" smtClean="0">
                <a:solidFill>
                  <a:srgbClr val="FF0000"/>
                </a:solidFill>
                <a:latin typeface="Times New Roman" pitchFamily="18" charset="0"/>
                <a:cs typeface="Times New Roman" pitchFamily="18" charset="0"/>
              </a:rPr>
              <a:t>forward biased</a:t>
            </a:r>
            <a:r>
              <a:rPr lang="en-US" sz="3000" dirty="0" smtClean="0">
                <a:latin typeface="Times New Roman" pitchFamily="18" charset="0"/>
                <a:cs typeface="Times New Roman" pitchFamily="18" charset="0"/>
              </a:rPr>
              <a:t>. As a result, no signal appears at the output. However, when the input supply voltage V</a:t>
            </a:r>
            <a:r>
              <a:rPr lang="en-US" sz="3000" baseline="-25000" dirty="0" smtClean="0">
                <a:latin typeface="Times New Roman" pitchFamily="18" charset="0"/>
                <a:cs typeface="Times New Roman" pitchFamily="18" charset="0"/>
              </a:rPr>
              <a:t>i</a:t>
            </a:r>
            <a:r>
              <a:rPr lang="en-US" sz="3000" dirty="0" smtClean="0">
                <a:latin typeface="Times New Roman" pitchFamily="18" charset="0"/>
                <a:cs typeface="Times New Roman" pitchFamily="18" charset="0"/>
              </a:rPr>
              <a:t> becomes greater than the battery voltage V</a:t>
            </a:r>
            <a:r>
              <a:rPr lang="en-US" sz="3000" baseline="-25000" dirty="0" smtClean="0">
                <a:latin typeface="Times New Roman" pitchFamily="18" charset="0"/>
                <a:cs typeface="Times New Roman" pitchFamily="18" charset="0"/>
              </a:rPr>
              <a:t>B</a:t>
            </a:r>
            <a:r>
              <a:rPr lang="en-US" sz="3000" dirty="0" smtClean="0">
                <a:latin typeface="Times New Roman" pitchFamily="18" charset="0"/>
                <a:cs typeface="Times New Roman" pitchFamily="18" charset="0"/>
              </a:rPr>
              <a:t>, the diode is reverse biased by the input supply voltage V</a:t>
            </a:r>
            <a:r>
              <a:rPr lang="en-US" sz="3000" baseline="-25000" dirty="0" smtClean="0">
                <a:latin typeface="Times New Roman" pitchFamily="18" charset="0"/>
                <a:cs typeface="Times New Roman" pitchFamily="18" charset="0"/>
              </a:rPr>
              <a:t>i</a:t>
            </a:r>
            <a:r>
              <a:rPr lang="en-US" sz="3000" dirty="0" smtClean="0">
                <a:latin typeface="Times New Roman" pitchFamily="18" charset="0"/>
                <a:cs typeface="Times New Roman" pitchFamily="18" charset="0"/>
              </a:rPr>
              <a:t>. As a result, the signal appears at the output.</a:t>
            </a:r>
          </a:p>
          <a:p>
            <a:pPr>
              <a:buNone/>
            </a:pPr>
            <a:r>
              <a:rPr lang="en-US" dirty="0" smtClean="0"/>
              <a:t/>
            </a:r>
            <a:br>
              <a:rPr lang="en-US" dirty="0" smtClean="0"/>
            </a:br>
            <a:endParaRPr lang="en-US" dirty="0"/>
          </a:p>
        </p:txBody>
      </p:sp>
      <p:pic>
        <p:nvPicPr>
          <p:cNvPr id="7170" name="Picture 2"/>
          <p:cNvPicPr>
            <a:picLocks noChangeAspect="1" noChangeArrowheads="1"/>
          </p:cNvPicPr>
          <p:nvPr/>
        </p:nvPicPr>
        <p:blipFill>
          <a:blip r:embed="rId2"/>
          <a:srcRect/>
          <a:stretch>
            <a:fillRect/>
          </a:stretch>
        </p:blipFill>
        <p:spPr bwMode="auto">
          <a:xfrm>
            <a:off x="5410200" y="5257800"/>
            <a:ext cx="3733800" cy="1600200"/>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normAutofit fontScale="90000"/>
          </a:bodyPr>
          <a:lstStyle/>
          <a:p>
            <a:pPr algn="ctr"/>
            <a:r>
              <a:rPr lang="en-US" sz="3600" b="1" dirty="0" smtClean="0">
                <a:latin typeface="Times New Roman" pitchFamily="18" charset="0"/>
                <a:cs typeface="Times New Roman" pitchFamily="18" charset="0"/>
              </a:rPr>
              <a:t>7. Shunt negative clipper</a:t>
            </a:r>
            <a:br>
              <a:rPr lang="en-US" sz="3600" b="1" dirty="0" smtClean="0">
                <a:latin typeface="Times New Roman" pitchFamily="18" charset="0"/>
                <a:cs typeface="Times New Roman" pitchFamily="18" charset="0"/>
              </a:rPr>
            </a:b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295400"/>
            <a:ext cx="8534400" cy="5029200"/>
          </a:xfrm>
        </p:spPr>
        <p:txBody>
          <a:bodyPr/>
          <a:lstStyle/>
          <a:p>
            <a:pPr algn="just"/>
            <a:r>
              <a:rPr lang="en-US" dirty="0" smtClean="0">
                <a:latin typeface="Times New Roman" pitchFamily="18" charset="0"/>
                <a:cs typeface="Times New Roman" pitchFamily="18" charset="0"/>
              </a:rPr>
              <a:t>In shunt negative clipper, during the positive half cycle the diode is reverse biased and hence the entire positive half cycle appears at the output. On the other hand, during the negative half cycle the diode is forward biased and hence no output signal is generated.</a:t>
            </a:r>
          </a:p>
          <a:p>
            <a:pPr>
              <a:buNone/>
            </a:pPr>
            <a:r>
              <a:rPr lang="en-US" dirty="0" smtClean="0"/>
              <a:t/>
            </a:r>
            <a:br>
              <a:rPr lang="en-US" dirty="0" smtClean="0"/>
            </a:br>
            <a:endParaRPr lang="en-US" dirty="0"/>
          </a:p>
        </p:txBody>
      </p:sp>
      <p:pic>
        <p:nvPicPr>
          <p:cNvPr id="8194" name="Picture 2"/>
          <p:cNvPicPr>
            <a:picLocks noChangeAspect="1" noChangeArrowheads="1"/>
          </p:cNvPicPr>
          <p:nvPr/>
        </p:nvPicPr>
        <p:blipFill>
          <a:blip r:embed="rId2"/>
          <a:srcRect/>
          <a:stretch>
            <a:fillRect/>
          </a:stretch>
        </p:blipFill>
        <p:spPr bwMode="auto">
          <a:xfrm>
            <a:off x="1828800" y="3810000"/>
            <a:ext cx="5543550" cy="2562225"/>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810512"/>
          </a:xfrm>
        </p:spPr>
        <p:txBody>
          <a:bodyPr>
            <a:noAutofit/>
          </a:bodyPr>
          <a:lstStyle/>
          <a:p>
            <a:pPr algn="ctr"/>
            <a:r>
              <a:rPr lang="en-US" sz="4000" b="1" dirty="0" smtClean="0">
                <a:latin typeface="Times New Roman" pitchFamily="18" charset="0"/>
                <a:cs typeface="Times New Roman" pitchFamily="18" charset="0"/>
              </a:rPr>
              <a:t>8. Shunt negative clipper with bias</a:t>
            </a:r>
            <a:br>
              <a:rPr lang="en-US" sz="4000" b="1"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
            </a:r>
            <a:br>
              <a:rPr lang="en-US" sz="4000" b="1"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
            </a:r>
            <a:br>
              <a:rPr lang="en-US" sz="4000" b="1" dirty="0" smtClean="0">
                <a:latin typeface="Times New Roman" pitchFamily="18" charset="0"/>
                <a:cs typeface="Times New Roman" pitchFamily="18" charset="0"/>
              </a:rPr>
            </a:b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838200"/>
            <a:ext cx="8686800" cy="5638800"/>
          </a:xfrm>
        </p:spPr>
        <p:txBody>
          <a:bodyPr>
            <a:normAutofit lnSpcReduction="10000"/>
          </a:bodyPr>
          <a:lstStyle/>
          <a:p>
            <a:pPr>
              <a:buNone/>
            </a:pPr>
            <a:r>
              <a:rPr lang="en-US" b="1" dirty="0" smtClean="0"/>
              <a:t>Shunt negative clipper with positive bias</a:t>
            </a:r>
          </a:p>
          <a:p>
            <a:pPr algn="just"/>
            <a:r>
              <a:rPr lang="en-US" dirty="0" smtClean="0">
                <a:latin typeface="Times New Roman" pitchFamily="18" charset="0"/>
                <a:cs typeface="Times New Roman" pitchFamily="18" charset="0"/>
              </a:rPr>
              <a:t>During the positive half cycle, the diode is reverse biased by the input supply voltage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 and forward biased by the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However, initially, the input supply voltage is less than the battery voltage. So the diode is forward biased by the battery voltage. As a result, no signal appears at the output. However, when the input supply voltage becomes greater than the battery voltage then the diode is reverse biased by the input supply voltage. As a result, the signal appears at the output.</a:t>
            </a:r>
          </a:p>
          <a:p>
            <a:r>
              <a:rPr lang="en-US" dirty="0" smtClean="0"/>
              <a:t/>
            </a:r>
            <a:br>
              <a:rPr lang="en-US" dirty="0" smtClean="0"/>
            </a:br>
            <a:endParaRPr lang="en-US" b="1" dirty="0" smtClean="0"/>
          </a:p>
          <a:p>
            <a:pPr>
              <a:buNone/>
            </a:pPr>
            <a:r>
              <a:rPr lang="en-US" dirty="0" smtClean="0"/>
              <a:t/>
            </a:r>
            <a:br>
              <a:rPr lang="en-US" dirty="0" smtClean="0"/>
            </a:br>
            <a:endParaRPr lang="en-US" dirty="0"/>
          </a:p>
        </p:txBody>
      </p:sp>
      <p:pic>
        <p:nvPicPr>
          <p:cNvPr id="1026" name="Picture 2"/>
          <p:cNvPicPr>
            <a:picLocks noChangeAspect="1" noChangeArrowheads="1"/>
          </p:cNvPicPr>
          <p:nvPr/>
        </p:nvPicPr>
        <p:blipFill>
          <a:blip r:embed="rId2"/>
          <a:srcRect/>
          <a:stretch>
            <a:fillRect/>
          </a:stretch>
        </p:blipFill>
        <p:spPr bwMode="auto">
          <a:xfrm>
            <a:off x="2362200" y="4610100"/>
            <a:ext cx="4486275" cy="2247900"/>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181600"/>
          </a:xfrm>
        </p:spPr>
        <p:txBody>
          <a:bodyPr/>
          <a:lstStyle/>
          <a:p>
            <a:pPr algn="just"/>
            <a:r>
              <a:rPr lang="en-US" dirty="0" smtClean="0">
                <a:latin typeface="Times New Roman" pitchFamily="18" charset="0"/>
                <a:cs typeface="Times New Roman" pitchFamily="18" charset="0"/>
              </a:rPr>
              <a:t>During the negative half cycle, the diode is forward biased by both input supply voltage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 and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So the complete negative half cycle is removed at the output.</a:t>
            </a:r>
          </a:p>
          <a:p>
            <a:pPr>
              <a:buNone/>
            </a:pPr>
            <a:r>
              <a:rPr lang="en-US" dirty="0" smtClean="0"/>
              <a:t/>
            </a:r>
            <a:br>
              <a:rPr lang="en-US" dirty="0" smtClean="0"/>
            </a:br>
            <a:endParaRPr lang="en-US" dirty="0"/>
          </a:p>
        </p:txBody>
      </p:sp>
      <p:pic>
        <p:nvPicPr>
          <p:cNvPr id="4" name="Picture 2"/>
          <p:cNvPicPr>
            <a:picLocks noChangeAspect="1" noChangeArrowheads="1"/>
          </p:cNvPicPr>
          <p:nvPr/>
        </p:nvPicPr>
        <p:blipFill>
          <a:blip r:embed="rId2"/>
          <a:srcRect/>
          <a:stretch>
            <a:fillRect/>
          </a:stretch>
        </p:blipFill>
        <p:spPr bwMode="auto">
          <a:xfrm>
            <a:off x="1828800" y="3504068"/>
            <a:ext cx="5553075" cy="2782432"/>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209800"/>
          </a:xfrm>
        </p:spPr>
        <p:txBody>
          <a:bodyPr>
            <a:normAutofit/>
          </a:bodyPr>
          <a:lstStyle/>
          <a:p>
            <a:pPr algn="ctr"/>
            <a:r>
              <a:rPr lang="en-US" sz="3600" b="1" dirty="0" smtClean="0">
                <a:latin typeface="Times New Roman" pitchFamily="18" charset="0"/>
                <a:cs typeface="Times New Roman" pitchFamily="18" charset="0"/>
              </a:rPr>
              <a:t>Shunt negative clipper with negative bias</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371600"/>
            <a:ext cx="8610600" cy="4953000"/>
          </a:xfrm>
        </p:spPr>
        <p:txBody>
          <a:bodyPr/>
          <a:lstStyle/>
          <a:p>
            <a:pPr algn="just"/>
            <a:r>
              <a:rPr lang="en-US" dirty="0" smtClean="0">
                <a:latin typeface="Times New Roman" pitchFamily="18" charset="0"/>
                <a:cs typeface="Times New Roman" pitchFamily="18" charset="0"/>
              </a:rPr>
              <a:t>During the positive half cycle, the diode is reverse biased by both input supply voltage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 and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As a result, the complete positive half cycle appears at the output.</a:t>
            </a:r>
          </a:p>
          <a:p>
            <a:r>
              <a:rPr lang="en-US" dirty="0" smtClean="0"/>
              <a:t/>
            </a:r>
            <a:br>
              <a:rPr lang="en-US" dirty="0" smtClean="0"/>
            </a:br>
            <a:endParaRPr lang="en-US" dirty="0"/>
          </a:p>
        </p:txBody>
      </p:sp>
      <p:pic>
        <p:nvPicPr>
          <p:cNvPr id="2050" name="Picture 2"/>
          <p:cNvPicPr>
            <a:picLocks noChangeAspect="1" noChangeArrowheads="1"/>
          </p:cNvPicPr>
          <p:nvPr/>
        </p:nvPicPr>
        <p:blipFill>
          <a:blip r:embed="rId2"/>
          <a:srcRect/>
          <a:stretch>
            <a:fillRect/>
          </a:stretch>
        </p:blipFill>
        <p:spPr bwMode="auto">
          <a:xfrm>
            <a:off x="1371600" y="3048000"/>
            <a:ext cx="6934200" cy="3571875"/>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534400" cy="5638800"/>
          </a:xfrm>
        </p:spPr>
        <p:txBody>
          <a:bodyPr>
            <a:normAutofit/>
          </a:bodyPr>
          <a:lstStyle/>
          <a:p>
            <a:pPr algn="just"/>
            <a:r>
              <a:rPr lang="en-US" dirty="0" smtClean="0">
                <a:latin typeface="Times New Roman" pitchFamily="18" charset="0"/>
                <a:cs typeface="Times New Roman" pitchFamily="18" charset="0"/>
              </a:rPr>
              <a:t>During the negative half cycle, the diode is forward biased by the input supply voltage V</a:t>
            </a:r>
            <a:r>
              <a:rPr lang="en-US" baseline="-25000" dirty="0" smtClean="0">
                <a:latin typeface="Times New Roman" pitchFamily="18" charset="0"/>
                <a:cs typeface="Times New Roman" pitchFamily="18" charset="0"/>
              </a:rPr>
              <a:t>i </a:t>
            </a:r>
            <a:r>
              <a:rPr lang="en-US" dirty="0" smtClean="0">
                <a:latin typeface="Times New Roman" pitchFamily="18" charset="0"/>
                <a:cs typeface="Times New Roman" pitchFamily="18" charset="0"/>
              </a:rPr>
              <a:t>and reverse biased by the battery voltage V</a:t>
            </a:r>
            <a:r>
              <a:rPr lang="en-US" baseline="-25000" dirty="0" smtClean="0">
                <a:latin typeface="Times New Roman" pitchFamily="18" charset="0"/>
                <a:cs typeface="Times New Roman" pitchFamily="18" charset="0"/>
              </a:rPr>
              <a:t>B</a:t>
            </a:r>
            <a:r>
              <a:rPr lang="en-US" dirty="0" smtClean="0">
                <a:latin typeface="Times New Roman" pitchFamily="18" charset="0"/>
                <a:cs typeface="Times New Roman" pitchFamily="18" charset="0"/>
              </a:rPr>
              <a:t>. However, initially, the input supply voltage is less than the battery voltage. So the diode is reverse biased by the battery voltage. As a result, the signal appears at the output. However, when the input supply voltage becomes greater than the battery voltage, the diode is forward biased by the input supply voltage. As a result, the signal does not appear at the output.</a:t>
            </a:r>
          </a:p>
          <a:p>
            <a:r>
              <a:rPr lang="en-US" dirty="0" smtClean="0"/>
              <a:t/>
            </a:r>
            <a:br>
              <a:rPr lang="en-US" dirty="0" smtClean="0"/>
            </a:br>
            <a:endParaRPr lang="en-US" dirty="0"/>
          </a:p>
        </p:txBody>
      </p:sp>
      <p:pic>
        <p:nvPicPr>
          <p:cNvPr id="4" name="Picture 2"/>
          <p:cNvPicPr>
            <a:picLocks noChangeAspect="1" noChangeArrowheads="1"/>
          </p:cNvPicPr>
          <p:nvPr/>
        </p:nvPicPr>
        <p:blipFill>
          <a:blip r:embed="rId2"/>
          <a:srcRect/>
          <a:stretch>
            <a:fillRect/>
          </a:stretch>
        </p:blipFill>
        <p:spPr bwMode="auto">
          <a:xfrm>
            <a:off x="4191000" y="4657725"/>
            <a:ext cx="4953000" cy="2200275"/>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pPr algn="ctr"/>
            <a:r>
              <a:rPr lang="en-US" sz="4400" b="1" dirty="0" smtClean="0">
                <a:latin typeface="Times New Roman" pitchFamily="18" charset="0"/>
                <a:cs typeface="Times New Roman" pitchFamily="18" charset="0"/>
              </a:rPr>
              <a:t>FACTS</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828800"/>
            <a:ext cx="8610600" cy="4495800"/>
          </a:xfrm>
        </p:spPr>
        <p:txBody>
          <a:bodyPr/>
          <a:lstStyle/>
          <a:p>
            <a:pPr algn="just"/>
            <a:r>
              <a:rPr lang="en-US" i="1" dirty="0" smtClean="0">
                <a:latin typeface="Times New Roman" pitchFamily="18" charset="0"/>
                <a:cs typeface="Times New Roman" pitchFamily="18" charset="0"/>
              </a:rPr>
              <a:t>The word engineer comes from a Latin word meaning ‘cleverness’.</a:t>
            </a:r>
          </a:p>
          <a:p>
            <a:pPr algn="just"/>
            <a:r>
              <a:rPr lang="en-US" i="1" dirty="0" smtClean="0"/>
              <a:t>220 million tons of old computers and other technological hardware are trashed in the United States each year.</a:t>
            </a:r>
          </a:p>
          <a:p>
            <a:r>
              <a:rPr lang="en-US" i="1" dirty="0" smtClean="0"/>
              <a:t>There are around 250 billion emails sent every day. </a:t>
            </a:r>
          </a:p>
          <a:p>
            <a:r>
              <a:rPr lang="en-US" i="1" dirty="0" smtClean="0"/>
              <a:t>Around 20 hours of video are uploaded to YouTube every minute.</a:t>
            </a:r>
          </a:p>
          <a:p>
            <a:r>
              <a:rPr lang="en-US" i="1" dirty="0" smtClean="0"/>
              <a:t>Fiber optics are good because they use less energy and are better for the environment than electrical wires. ...</a:t>
            </a:r>
          </a:p>
          <a:p>
            <a:pPr algn="just"/>
            <a:endParaRPr lang="en-US" dirty="0">
              <a:latin typeface="Times New Roman" pitchFamily="18" charset="0"/>
              <a:cs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734312"/>
          </a:xfrm>
        </p:spPr>
        <p:txBody>
          <a:bodyPr>
            <a:noAutofit/>
          </a:bodyPr>
          <a:lstStyle/>
          <a:p>
            <a:pPr algn="ctr"/>
            <a:r>
              <a:rPr lang="en-US" sz="4400" b="1" dirty="0" smtClean="0">
                <a:latin typeface="Times New Roman" pitchFamily="18" charset="0"/>
                <a:cs typeface="Times New Roman" pitchFamily="18" charset="0"/>
              </a:rPr>
              <a:t>Dual (combination) clipper</a:t>
            </a:r>
            <a:br>
              <a:rPr lang="en-US" sz="4400" b="1" dirty="0" smtClean="0">
                <a:latin typeface="Times New Roman" pitchFamily="18" charset="0"/>
                <a:cs typeface="Times New Roman" pitchFamily="18" charset="0"/>
              </a:rPr>
            </a:br>
            <a:r>
              <a:rPr lang="en-US" sz="4400" b="1" dirty="0" smtClean="0">
                <a:latin typeface="Times New Roman" pitchFamily="18" charset="0"/>
                <a:cs typeface="Times New Roman" pitchFamily="18" charset="0"/>
              </a:rPr>
              <a:t/>
            </a:r>
            <a:br>
              <a:rPr lang="en-US" sz="4400" b="1" dirty="0" smtClean="0">
                <a:latin typeface="Times New Roman" pitchFamily="18" charset="0"/>
                <a:cs typeface="Times New Roman" pitchFamily="18" charset="0"/>
              </a:rPr>
            </a:b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524000"/>
            <a:ext cx="8229600" cy="4800600"/>
          </a:xfrm>
        </p:spPr>
        <p:txBody>
          <a:bodyPr>
            <a:normAutofit/>
          </a:bodyPr>
          <a:lstStyle/>
          <a:p>
            <a:pPr algn="just"/>
            <a:r>
              <a:rPr lang="en-US" sz="2800" dirty="0" smtClean="0">
                <a:latin typeface="Times New Roman" pitchFamily="18" charset="0"/>
                <a:cs typeface="Times New Roman" pitchFamily="18" charset="0"/>
              </a:rPr>
              <a:t>Sometimes it is desired to remove a small portion of both positive and negative half cycles. In such cases, the dual clippers are used.</a:t>
            </a:r>
          </a:p>
          <a:p>
            <a:pPr algn="just"/>
            <a:r>
              <a:rPr lang="en-US" sz="2800" dirty="0" smtClean="0">
                <a:latin typeface="Times New Roman" pitchFamily="18" charset="0"/>
                <a:cs typeface="Times New Roman" pitchFamily="18" charset="0"/>
              </a:rPr>
              <a:t>The dual clippers are made by combining the biased shunt positive clipper and biased shunt negative clipper.</a:t>
            </a:r>
          </a:p>
          <a:p>
            <a:pPr algn="just"/>
            <a:r>
              <a:rPr lang="en-US" sz="2800" dirty="0" smtClean="0">
                <a:latin typeface="Times New Roman" pitchFamily="18" charset="0"/>
                <a:cs typeface="Times New Roman" pitchFamily="18" charset="0"/>
              </a:rPr>
              <a:t>Let us consider a dual clipper circuit in which a sinusoidal ac voltage is applied to the input terminals of the circuit.</a:t>
            </a:r>
            <a:endParaRPr lang="en-US" sz="2800" dirty="0">
              <a:latin typeface="Times New Roman" pitchFamily="18" charset="0"/>
              <a:cs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610600" cy="6019800"/>
          </a:xfrm>
        </p:spPr>
        <p:txBody>
          <a:bodyPr>
            <a:normAutofit fontScale="92500"/>
          </a:bodyPr>
          <a:lstStyle/>
          <a:p>
            <a:r>
              <a:rPr lang="en-US" b="1" dirty="0" smtClean="0"/>
              <a:t>During positive half cycle:</a:t>
            </a:r>
          </a:p>
          <a:p>
            <a:pPr algn="just"/>
            <a:r>
              <a:rPr lang="en-US" dirty="0" smtClean="0">
                <a:latin typeface="Times New Roman" pitchFamily="18" charset="0"/>
                <a:cs typeface="Times New Roman" pitchFamily="18" charset="0"/>
              </a:rPr>
              <a:t>During the positive half cycle, the diode D</a:t>
            </a:r>
            <a:r>
              <a:rPr lang="en-US" baseline="-25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 is forward biased by the input supply voltage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 and reverse biased by the battery voltage V</a:t>
            </a:r>
            <a:r>
              <a:rPr lang="en-US" baseline="-25000" dirty="0" smtClean="0">
                <a:latin typeface="Times New Roman" pitchFamily="18" charset="0"/>
                <a:cs typeface="Times New Roman" pitchFamily="18" charset="0"/>
              </a:rPr>
              <a:t>B1</a:t>
            </a:r>
            <a:r>
              <a:rPr lang="en-US" dirty="0" smtClean="0">
                <a:latin typeface="Times New Roman" pitchFamily="18" charset="0"/>
                <a:cs typeface="Times New Roman" pitchFamily="18" charset="0"/>
              </a:rPr>
              <a:t>. On the other hand, the diode D</a:t>
            </a:r>
            <a:r>
              <a:rPr lang="en-US" baseline="-25000" dirty="0" smtClean="0">
                <a:latin typeface="Times New Roman" pitchFamily="18" charset="0"/>
                <a:cs typeface="Times New Roman" pitchFamily="18" charset="0"/>
              </a:rPr>
              <a:t>2 </a:t>
            </a:r>
            <a:r>
              <a:rPr lang="en-US" dirty="0" smtClean="0">
                <a:latin typeface="Times New Roman" pitchFamily="18" charset="0"/>
                <a:cs typeface="Times New Roman" pitchFamily="18" charset="0"/>
              </a:rPr>
              <a:t>is reverse biased by both input supply voltage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 and battery voltage V</a:t>
            </a:r>
            <a:r>
              <a:rPr lang="en-US" baseline="-25000" dirty="0" smtClean="0">
                <a:latin typeface="Times New Roman" pitchFamily="18" charset="0"/>
                <a:cs typeface="Times New Roman" pitchFamily="18" charset="0"/>
              </a:rPr>
              <a:t>B2.</a:t>
            </a: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Initially, the input supply voltage is less than the battery voltage.</a:t>
            </a:r>
            <a:r>
              <a:rPr lang="en-US" baseline="-250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So the diode D</a:t>
            </a:r>
            <a:r>
              <a:rPr lang="en-US" baseline="-25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 is reverse biased by the battery voltage V</a:t>
            </a:r>
            <a:r>
              <a:rPr lang="en-US" baseline="-25000" dirty="0" smtClean="0">
                <a:latin typeface="Times New Roman" pitchFamily="18" charset="0"/>
                <a:cs typeface="Times New Roman" pitchFamily="18" charset="0"/>
              </a:rPr>
              <a:t>B1</a:t>
            </a:r>
            <a:r>
              <a:rPr lang="en-US" dirty="0" smtClean="0">
                <a:latin typeface="Times New Roman" pitchFamily="18" charset="0"/>
                <a:cs typeface="Times New Roman" pitchFamily="18" charset="0"/>
              </a:rPr>
              <a:t>. Similarly, the diode D</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is reverse biased by the battery voltage V</a:t>
            </a:r>
            <a:r>
              <a:rPr lang="en-US" baseline="-25000" dirty="0" smtClean="0">
                <a:latin typeface="Times New Roman" pitchFamily="18" charset="0"/>
                <a:cs typeface="Times New Roman" pitchFamily="18" charset="0"/>
              </a:rPr>
              <a:t>B2</a:t>
            </a:r>
            <a:r>
              <a:rPr lang="en-US" dirty="0" smtClean="0">
                <a:latin typeface="Times New Roman" pitchFamily="18" charset="0"/>
                <a:cs typeface="Times New Roman" pitchFamily="18" charset="0"/>
              </a:rPr>
              <a:t>. As a result, the signal appears at the output. However, when the input supply voltage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 becomes greater than the battery voltage V</a:t>
            </a:r>
            <a:r>
              <a:rPr lang="en-US" baseline="-25000" dirty="0" smtClean="0">
                <a:latin typeface="Times New Roman" pitchFamily="18" charset="0"/>
                <a:cs typeface="Times New Roman" pitchFamily="18" charset="0"/>
              </a:rPr>
              <a:t>B1</a:t>
            </a:r>
            <a:r>
              <a:rPr lang="en-US" dirty="0" smtClean="0">
                <a:latin typeface="Times New Roman" pitchFamily="18" charset="0"/>
                <a:cs typeface="Times New Roman" pitchFamily="18" charset="0"/>
              </a:rPr>
              <a:t>, the diode D</a:t>
            </a:r>
            <a:r>
              <a:rPr lang="en-US" baseline="-25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 is forward biased by the input supply voltage. As a result, no signal appears at the output.</a:t>
            </a:r>
          </a:p>
          <a:p>
            <a:pPr>
              <a:buNone/>
            </a:pPr>
            <a:r>
              <a:rPr lang="en-US" dirty="0" smtClean="0"/>
              <a:t/>
            </a:r>
            <a:br>
              <a:rPr lang="en-US" dirty="0" smtClean="0"/>
            </a:br>
            <a:endParaRPr lang="en-US" dirty="0"/>
          </a:p>
        </p:txBody>
      </p:sp>
      <p:pic>
        <p:nvPicPr>
          <p:cNvPr id="3074" name="Picture 2"/>
          <p:cNvPicPr>
            <a:picLocks noChangeAspect="1" noChangeArrowheads="1"/>
          </p:cNvPicPr>
          <p:nvPr/>
        </p:nvPicPr>
        <p:blipFill>
          <a:blip r:embed="rId2"/>
          <a:srcRect/>
          <a:stretch>
            <a:fillRect/>
          </a:stretch>
        </p:blipFill>
        <p:spPr bwMode="auto">
          <a:xfrm>
            <a:off x="4086225" y="4810125"/>
            <a:ext cx="5057775" cy="2047875"/>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610600" cy="6172200"/>
          </a:xfrm>
        </p:spPr>
        <p:txBody>
          <a:bodyPr/>
          <a:lstStyle/>
          <a:p>
            <a:r>
              <a:rPr lang="en-US" b="1" dirty="0" smtClean="0"/>
              <a:t>During negative half cycle:</a:t>
            </a:r>
          </a:p>
          <a:p>
            <a:pPr algn="just"/>
            <a:r>
              <a:rPr lang="en-US" dirty="0" smtClean="0">
                <a:latin typeface="Times New Roman" pitchFamily="18" charset="0"/>
                <a:cs typeface="Times New Roman" pitchFamily="18" charset="0"/>
              </a:rPr>
              <a:t>During the negative half cycle, the diode D</a:t>
            </a:r>
            <a:r>
              <a:rPr lang="en-US" baseline="-25000" dirty="0" smtClean="0">
                <a:latin typeface="Times New Roman" pitchFamily="18" charset="0"/>
                <a:cs typeface="Times New Roman" pitchFamily="18" charset="0"/>
              </a:rPr>
              <a:t>1 </a:t>
            </a:r>
            <a:r>
              <a:rPr lang="en-US" dirty="0" smtClean="0">
                <a:latin typeface="Times New Roman" pitchFamily="18" charset="0"/>
                <a:cs typeface="Times New Roman" pitchFamily="18" charset="0"/>
              </a:rPr>
              <a:t>is reverse biased by both input supply voltage V</a:t>
            </a:r>
            <a:r>
              <a:rPr lang="en-US" baseline="-25000" dirty="0" smtClean="0">
                <a:latin typeface="Times New Roman" pitchFamily="18" charset="0"/>
                <a:cs typeface="Times New Roman" pitchFamily="18" charset="0"/>
              </a:rPr>
              <a:t>i </a:t>
            </a:r>
            <a:r>
              <a:rPr lang="en-US" dirty="0" smtClean="0">
                <a:latin typeface="Times New Roman" pitchFamily="18" charset="0"/>
                <a:cs typeface="Times New Roman" pitchFamily="18" charset="0"/>
              </a:rPr>
              <a:t>and battery voltage V</a:t>
            </a:r>
            <a:r>
              <a:rPr lang="en-US" baseline="-25000" dirty="0" smtClean="0">
                <a:latin typeface="Times New Roman" pitchFamily="18" charset="0"/>
                <a:cs typeface="Times New Roman" pitchFamily="18" charset="0"/>
              </a:rPr>
              <a:t>B1</a:t>
            </a:r>
            <a:r>
              <a:rPr lang="en-US" dirty="0" smtClean="0">
                <a:latin typeface="Times New Roman" pitchFamily="18" charset="0"/>
                <a:cs typeface="Times New Roman" pitchFamily="18" charset="0"/>
              </a:rPr>
              <a:t>. On the other hand, the diode D</a:t>
            </a:r>
            <a:r>
              <a:rPr lang="en-US" baseline="-25000"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is forward biased by the input supply voltage V</a:t>
            </a:r>
            <a:r>
              <a:rPr lang="en-US" baseline="-25000" dirty="0" smtClean="0">
                <a:latin typeface="Times New Roman" pitchFamily="18" charset="0"/>
                <a:cs typeface="Times New Roman" pitchFamily="18" charset="0"/>
              </a:rPr>
              <a:t>i</a:t>
            </a:r>
            <a:r>
              <a:rPr lang="en-US" dirty="0" smtClean="0">
                <a:latin typeface="Times New Roman" pitchFamily="18" charset="0"/>
                <a:cs typeface="Times New Roman" pitchFamily="18" charset="0"/>
              </a:rPr>
              <a:t> and reverse biased by the battery voltage V</a:t>
            </a:r>
            <a:r>
              <a:rPr lang="en-US" baseline="-25000" dirty="0" smtClean="0">
                <a:latin typeface="Times New Roman" pitchFamily="18" charset="0"/>
                <a:cs typeface="Times New Roman" pitchFamily="18" charset="0"/>
              </a:rPr>
              <a:t>B2</a:t>
            </a:r>
            <a:r>
              <a:rPr lang="en-US" dirty="0" smtClean="0">
                <a:latin typeface="Times New Roman" pitchFamily="18" charset="0"/>
                <a:cs typeface="Times New Roman" pitchFamily="18" charset="0"/>
              </a:rPr>
              <a:t>.</a:t>
            </a:r>
          </a:p>
          <a:p>
            <a:pPr algn="just"/>
            <a:r>
              <a:rPr lang="en-US" dirty="0" smtClean="0">
                <a:latin typeface="Times New Roman" pitchFamily="18" charset="0"/>
                <a:cs typeface="Times New Roman" pitchFamily="18" charset="0"/>
              </a:rPr>
              <a:t>Initially, the battery voltage is greater than the input supply voltage. Therefore, the diode D</a:t>
            </a:r>
            <a:r>
              <a:rPr lang="en-US" baseline="-25000"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 and diode D</a:t>
            </a:r>
            <a:r>
              <a:rPr lang="en-US" baseline="-25000" dirty="0" smtClean="0">
                <a:latin typeface="Times New Roman" pitchFamily="18" charset="0"/>
                <a:cs typeface="Times New Roman" pitchFamily="18" charset="0"/>
              </a:rPr>
              <a:t>2 </a:t>
            </a:r>
            <a:r>
              <a:rPr lang="en-US" dirty="0" smtClean="0">
                <a:latin typeface="Times New Roman" pitchFamily="18" charset="0"/>
                <a:cs typeface="Times New Roman" pitchFamily="18" charset="0"/>
              </a:rPr>
              <a:t>are reverse biased by the battery voltage. As a result, the signal appears at the output.</a:t>
            </a:r>
          </a:p>
          <a:p>
            <a:pPr algn="just"/>
            <a:r>
              <a:rPr lang="en-US" dirty="0" smtClean="0">
                <a:latin typeface="Times New Roman" pitchFamily="18" charset="0"/>
                <a:cs typeface="Times New Roman" pitchFamily="18" charset="0"/>
              </a:rPr>
              <a:t>When the input supply voltage becomes greater than the battery voltage V</a:t>
            </a:r>
            <a:r>
              <a:rPr lang="en-US" baseline="-25000" dirty="0" smtClean="0">
                <a:latin typeface="Times New Roman" pitchFamily="18" charset="0"/>
                <a:cs typeface="Times New Roman" pitchFamily="18" charset="0"/>
              </a:rPr>
              <a:t>B2</a:t>
            </a:r>
            <a:r>
              <a:rPr lang="en-US" dirty="0" smtClean="0">
                <a:latin typeface="Times New Roman" pitchFamily="18" charset="0"/>
                <a:cs typeface="Times New Roman" pitchFamily="18" charset="0"/>
              </a:rPr>
              <a:t>, the diode D</a:t>
            </a:r>
            <a:r>
              <a:rPr lang="en-US" baseline="-25000" dirty="0" smtClean="0">
                <a:latin typeface="Times New Roman" pitchFamily="18" charset="0"/>
                <a:cs typeface="Times New Roman" pitchFamily="18" charset="0"/>
              </a:rPr>
              <a:t>2 </a:t>
            </a:r>
            <a:r>
              <a:rPr lang="en-US" dirty="0" smtClean="0">
                <a:latin typeface="Times New Roman" pitchFamily="18" charset="0"/>
                <a:cs typeface="Times New Roman" pitchFamily="18" charset="0"/>
              </a:rPr>
              <a:t>is forward biased. As a result, no signal appears at the output.</a:t>
            </a:r>
            <a:endParaRPr lang="en-US"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4000" cy="686485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smtClean="0">
                <a:latin typeface="Times New Roman" pitchFamily="18" charset="0"/>
                <a:cs typeface="Times New Roman" pitchFamily="18" charset="0"/>
              </a:rPr>
              <a:t> Applications of clippers</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143000"/>
            <a:ext cx="8534400" cy="5181600"/>
          </a:xfrm>
        </p:spPr>
        <p:txBody>
          <a:bodyPr/>
          <a:lstStyle/>
          <a:p>
            <a:pPr algn="just"/>
            <a:r>
              <a:rPr lang="en-US" sz="2800" dirty="0" smtClean="0">
                <a:latin typeface="Times New Roman" pitchFamily="18" charset="0"/>
                <a:cs typeface="Times New Roman" pitchFamily="18" charset="0"/>
              </a:rPr>
              <a:t>Clippers are commonly used in power supplies.</a:t>
            </a:r>
          </a:p>
          <a:p>
            <a:pPr algn="just"/>
            <a:r>
              <a:rPr lang="en-US" sz="2800" dirty="0" smtClean="0">
                <a:latin typeface="Times New Roman" pitchFamily="18" charset="0"/>
                <a:cs typeface="Times New Roman" pitchFamily="18" charset="0"/>
              </a:rPr>
              <a:t>They are employed for different wave generation such as square, rectangular, or trapezoidal waves.</a:t>
            </a:r>
          </a:p>
          <a:p>
            <a:pPr algn="just"/>
            <a:r>
              <a:rPr lang="en-US" sz="2800" dirty="0" smtClean="0">
                <a:latin typeface="Times New Roman" pitchFamily="18" charset="0"/>
                <a:cs typeface="Times New Roman" pitchFamily="18" charset="0"/>
              </a:rPr>
              <a:t>Series clippers are used as noise limiters in FM transmitters.</a:t>
            </a:r>
          </a:p>
          <a:p>
            <a:pPr algn="just"/>
            <a:r>
              <a:rPr lang="en-US" sz="2800" dirty="0" smtClean="0">
                <a:latin typeface="Times New Roman" pitchFamily="18" charset="0"/>
                <a:cs typeface="Times New Roman" pitchFamily="18" charset="0"/>
              </a:rPr>
              <a:t>Clippers are often referred to as voltage limiters, current limiters, slicers, or amplitude selectors. </a:t>
            </a:r>
          </a:p>
          <a:p>
            <a:pPr algn="just"/>
            <a:r>
              <a:rPr lang="en-US" sz="2800" dirty="0" smtClean="0">
                <a:latin typeface="Times New Roman" pitchFamily="18" charset="0"/>
                <a:cs typeface="Times New Roman" pitchFamily="18" charset="0"/>
              </a:rPr>
              <a:t>Clipper circuits are extensively used in digital computers, radars, television receivers, radio receivers and other electronic systems for removing unwanted portion of the input AC signal.</a:t>
            </a:r>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228600" y="304799"/>
          <a:ext cx="8610600" cy="6400801"/>
        </p:xfrm>
        <a:graphic>
          <a:graphicData uri="http://schemas.openxmlformats.org/drawingml/2006/table">
            <a:tbl>
              <a:tblPr firstRow="1" bandRow="1">
                <a:tableStyleId>{5C22544A-7EE6-4342-B048-85BDC9FD1C3A}</a:tableStyleId>
              </a:tblPr>
              <a:tblGrid>
                <a:gridCol w="457200"/>
                <a:gridCol w="2362200"/>
                <a:gridCol w="2286000"/>
                <a:gridCol w="3505200"/>
              </a:tblGrid>
              <a:tr h="745258">
                <a:tc>
                  <a:txBody>
                    <a:bodyPr/>
                    <a:lstStyle/>
                    <a:p>
                      <a:pPr algn="ctr"/>
                      <a:endParaRPr lang="en-US" b="1" dirty="0">
                        <a:latin typeface="Times New Roman" pitchFamily="18" charset="0"/>
                        <a:cs typeface="Times New Roman" pitchFamily="18" charset="0"/>
                      </a:endParaRPr>
                    </a:p>
                  </a:txBody>
                  <a:tcPr/>
                </a:tc>
                <a:tc>
                  <a:txBody>
                    <a:bodyPr/>
                    <a:lstStyle/>
                    <a:p>
                      <a:pPr algn="ctr"/>
                      <a:r>
                        <a:rPr lang="en-US" b="1" dirty="0" smtClean="0">
                          <a:latin typeface="Times New Roman" pitchFamily="18" charset="0"/>
                          <a:cs typeface="Times New Roman" pitchFamily="18" charset="0"/>
                        </a:rPr>
                        <a:t>Type of Clipper</a:t>
                      </a:r>
                      <a:endParaRPr lang="en-US" b="1"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Output</a:t>
                      </a:r>
                      <a:r>
                        <a:rPr lang="en-US" baseline="0" dirty="0" smtClean="0">
                          <a:latin typeface="Times New Roman" pitchFamily="18" charset="0"/>
                          <a:cs typeface="Times New Roman" pitchFamily="18" charset="0"/>
                        </a:rPr>
                        <a:t> Waveform</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Remark</a:t>
                      </a:r>
                      <a:endParaRPr lang="en-US" dirty="0">
                        <a:latin typeface="Times New Roman" pitchFamily="18" charset="0"/>
                        <a:cs typeface="Times New Roman" pitchFamily="18" charset="0"/>
                      </a:endParaRPr>
                    </a:p>
                  </a:txBody>
                  <a:tcPr/>
                </a:tc>
              </a:tr>
              <a:tr h="1476719">
                <a:tc>
                  <a:txBody>
                    <a:bodyPr/>
                    <a:lstStyle/>
                    <a:p>
                      <a:r>
                        <a:rPr lang="en-US" dirty="0" smtClean="0"/>
                        <a:t>1</a:t>
                      </a:r>
                      <a:endParaRPr lang="en-US" dirty="0"/>
                    </a:p>
                  </a:txBody>
                  <a:tcPr/>
                </a:tc>
                <a:tc>
                  <a:txBody>
                    <a:bodyPr/>
                    <a:lstStyle/>
                    <a:p>
                      <a:endParaRPr lang="en-US" dirty="0"/>
                    </a:p>
                  </a:txBody>
                  <a:tcPr/>
                </a:tc>
                <a:tc>
                  <a:txBody>
                    <a:bodyPr/>
                    <a:lstStyle/>
                    <a:p>
                      <a:endParaRPr lang="en-US"/>
                    </a:p>
                  </a:txBody>
                  <a:tcPr/>
                </a:tc>
                <a:tc>
                  <a:txBody>
                    <a:bodyPr/>
                    <a:lstStyle/>
                    <a:p>
                      <a:pPr algn="just"/>
                      <a:r>
                        <a:rPr kumimoji="0" lang="en-US" b="0" i="0" kern="1200" dirty="0" smtClean="0">
                          <a:solidFill>
                            <a:schemeClr val="dk1"/>
                          </a:solidFill>
                          <a:latin typeface="Times New Roman" pitchFamily="18" charset="0"/>
                          <a:ea typeface="+mn-ea"/>
                          <a:cs typeface="Times New Roman" pitchFamily="18" charset="0"/>
                        </a:rPr>
                        <a:t>Series positive clipper removes the series of positive half cycles.</a:t>
                      </a:r>
                      <a:endParaRPr lang="en-US" dirty="0">
                        <a:latin typeface="Times New Roman" pitchFamily="18" charset="0"/>
                        <a:cs typeface="Times New Roman" pitchFamily="18" charset="0"/>
                      </a:endParaRPr>
                    </a:p>
                  </a:txBody>
                  <a:tcPr/>
                </a:tc>
              </a:tr>
              <a:tr h="2121424">
                <a:tc>
                  <a:txBody>
                    <a:bodyPr/>
                    <a:lstStyle/>
                    <a:p>
                      <a:r>
                        <a:rPr lang="en-US" dirty="0" smtClean="0"/>
                        <a:t>2</a:t>
                      </a:r>
                      <a:endParaRPr lang="en-US" dirty="0"/>
                    </a:p>
                  </a:txBody>
                  <a:tcPr/>
                </a:tc>
                <a:tc>
                  <a:txBody>
                    <a:bodyPr/>
                    <a:lstStyle/>
                    <a:p>
                      <a:endParaRPr lang="en-US" dirty="0"/>
                    </a:p>
                  </a:txBody>
                  <a:tcPr/>
                </a:tc>
                <a:tc>
                  <a:txBody>
                    <a:bodyPr/>
                    <a:lstStyle/>
                    <a:p>
                      <a:endParaRPr lang="en-US" dirty="0"/>
                    </a:p>
                  </a:txBody>
                  <a:tcPr/>
                </a:tc>
                <a:tc>
                  <a:txBody>
                    <a:bodyPr/>
                    <a:lstStyle/>
                    <a:p>
                      <a:pPr algn="just"/>
                      <a:r>
                        <a:rPr kumimoji="0" lang="en-US" b="0" i="0" kern="1200" dirty="0" smtClean="0">
                          <a:solidFill>
                            <a:schemeClr val="dk1"/>
                          </a:solidFill>
                          <a:latin typeface="Times New Roman" pitchFamily="18" charset="0"/>
                          <a:ea typeface="+mn-ea"/>
                          <a:cs typeface="Times New Roman" pitchFamily="18" charset="0"/>
                        </a:rPr>
                        <a:t>Thus, the series positive clipper with positive bias removes a small portion of positive half cycles.</a:t>
                      </a:r>
                      <a:endParaRPr lang="en-US" dirty="0">
                        <a:latin typeface="Times New Roman" pitchFamily="18" charset="0"/>
                        <a:cs typeface="Times New Roman" pitchFamily="18" charset="0"/>
                      </a:endParaRPr>
                    </a:p>
                  </a:txBody>
                  <a:tcPr/>
                </a:tc>
              </a:tr>
              <a:tr h="2057400">
                <a:tc>
                  <a:txBody>
                    <a:bodyPr/>
                    <a:lstStyle/>
                    <a:p>
                      <a:r>
                        <a:rPr lang="en-US" dirty="0" smtClean="0"/>
                        <a:t>3</a:t>
                      </a:r>
                      <a:endParaRPr lang="en-US" dirty="0"/>
                    </a:p>
                  </a:txBody>
                  <a:tcPr/>
                </a:tc>
                <a:tc>
                  <a:txBody>
                    <a:bodyPr/>
                    <a:lstStyle/>
                    <a:p>
                      <a:endParaRPr lang="en-US" dirty="0"/>
                    </a:p>
                  </a:txBody>
                  <a:tcPr/>
                </a:tc>
                <a:tc>
                  <a:txBody>
                    <a:bodyPr/>
                    <a:lstStyle/>
                    <a:p>
                      <a:endParaRPr lang="en-US" dirty="0"/>
                    </a:p>
                  </a:txBody>
                  <a:tcPr/>
                </a:tc>
                <a:tc>
                  <a:txBody>
                    <a:bodyPr/>
                    <a:lstStyle/>
                    <a:p>
                      <a:r>
                        <a:rPr kumimoji="0" lang="en-US" sz="1800" b="0" i="0" kern="1200" dirty="0" smtClean="0">
                          <a:solidFill>
                            <a:schemeClr val="dk1"/>
                          </a:solidFill>
                          <a:latin typeface="+mn-lt"/>
                          <a:ea typeface="+mn-ea"/>
                          <a:cs typeface="+mn-cs"/>
                        </a:rPr>
                        <a:t>Series positive clipper with negative bias</a:t>
                      </a:r>
                      <a:endParaRPr kumimoji="0" lang="en-US" b="1" i="0" kern="1200" dirty="0" smtClean="0">
                        <a:solidFill>
                          <a:schemeClr val="dk1"/>
                        </a:solidFill>
                        <a:latin typeface="+mn-lt"/>
                        <a:ea typeface="+mn-ea"/>
                        <a:cs typeface="+mn-cs"/>
                      </a:endParaRPr>
                    </a:p>
                    <a:p>
                      <a:r>
                        <a:rPr lang="en-US" dirty="0" smtClean="0"/>
                        <a:t/>
                      </a:r>
                      <a:br>
                        <a:rPr lang="en-US" dirty="0" smtClean="0"/>
                      </a:br>
                      <a:endParaRPr lang="en-US" dirty="0"/>
                    </a:p>
                  </a:txBody>
                  <a:tcPr/>
                </a:tc>
              </a:tr>
            </a:tbl>
          </a:graphicData>
        </a:graphic>
      </p:graphicFrame>
      <p:pic>
        <p:nvPicPr>
          <p:cNvPr id="7172" name="Picture 4"/>
          <p:cNvPicPr>
            <a:picLocks noChangeAspect="1" noChangeArrowheads="1"/>
          </p:cNvPicPr>
          <p:nvPr/>
        </p:nvPicPr>
        <p:blipFill>
          <a:blip r:embed="rId2"/>
          <a:srcRect/>
          <a:stretch>
            <a:fillRect/>
          </a:stretch>
        </p:blipFill>
        <p:spPr bwMode="auto">
          <a:xfrm>
            <a:off x="838200" y="1143000"/>
            <a:ext cx="1819275" cy="1295400"/>
          </a:xfrm>
          <a:prstGeom prst="rect">
            <a:avLst/>
          </a:prstGeom>
          <a:noFill/>
          <a:ln w="9525">
            <a:noFill/>
            <a:miter lim="800000"/>
            <a:headEnd/>
            <a:tailEnd/>
          </a:ln>
          <a:effectLst/>
        </p:spPr>
      </p:pic>
      <p:pic>
        <p:nvPicPr>
          <p:cNvPr id="7173" name="Picture 5"/>
          <p:cNvPicPr>
            <a:picLocks noChangeAspect="1" noChangeArrowheads="1"/>
          </p:cNvPicPr>
          <p:nvPr/>
        </p:nvPicPr>
        <p:blipFill>
          <a:blip r:embed="rId3"/>
          <a:srcRect/>
          <a:stretch>
            <a:fillRect/>
          </a:stretch>
        </p:blipFill>
        <p:spPr bwMode="auto">
          <a:xfrm>
            <a:off x="3352800" y="1295400"/>
            <a:ext cx="1676400" cy="1031631"/>
          </a:xfrm>
          <a:prstGeom prst="rect">
            <a:avLst/>
          </a:prstGeom>
          <a:noFill/>
          <a:ln w="9525">
            <a:noFill/>
            <a:miter lim="800000"/>
            <a:headEnd/>
            <a:tailEnd/>
          </a:ln>
          <a:effectLst/>
        </p:spPr>
      </p:pic>
      <p:pic>
        <p:nvPicPr>
          <p:cNvPr id="7174" name="Picture 6"/>
          <p:cNvPicPr>
            <a:picLocks noChangeAspect="1" noChangeArrowheads="1"/>
          </p:cNvPicPr>
          <p:nvPr/>
        </p:nvPicPr>
        <p:blipFill>
          <a:blip r:embed="rId4"/>
          <a:srcRect/>
          <a:stretch>
            <a:fillRect/>
          </a:stretch>
        </p:blipFill>
        <p:spPr bwMode="auto">
          <a:xfrm>
            <a:off x="838200" y="2667000"/>
            <a:ext cx="2057400" cy="1600199"/>
          </a:xfrm>
          <a:prstGeom prst="rect">
            <a:avLst/>
          </a:prstGeom>
          <a:noFill/>
          <a:ln w="9525">
            <a:noFill/>
            <a:miter lim="800000"/>
            <a:headEnd/>
            <a:tailEnd/>
          </a:ln>
          <a:effectLst/>
        </p:spPr>
      </p:pic>
      <p:pic>
        <p:nvPicPr>
          <p:cNvPr id="7175" name="Picture 7"/>
          <p:cNvPicPr>
            <a:picLocks noChangeAspect="1" noChangeArrowheads="1"/>
          </p:cNvPicPr>
          <p:nvPr/>
        </p:nvPicPr>
        <p:blipFill>
          <a:blip r:embed="rId5"/>
          <a:srcRect/>
          <a:stretch>
            <a:fillRect/>
          </a:stretch>
        </p:blipFill>
        <p:spPr bwMode="auto">
          <a:xfrm>
            <a:off x="3276600" y="2819400"/>
            <a:ext cx="1752600" cy="12954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6"/>
          <a:srcRect/>
          <a:stretch>
            <a:fillRect/>
          </a:stretch>
        </p:blipFill>
        <p:spPr bwMode="auto">
          <a:xfrm>
            <a:off x="914400" y="4876800"/>
            <a:ext cx="1941095" cy="1676400"/>
          </a:xfrm>
          <a:prstGeom prst="rect">
            <a:avLst/>
          </a:prstGeom>
          <a:noFill/>
          <a:ln w="9525">
            <a:noFill/>
            <a:miter lim="800000"/>
            <a:headEnd/>
            <a:tailEnd/>
          </a:ln>
          <a:effectLst/>
        </p:spPr>
      </p:pic>
      <p:pic>
        <p:nvPicPr>
          <p:cNvPr id="4100" name="Picture 4"/>
          <p:cNvPicPr>
            <a:picLocks noChangeAspect="1" noChangeArrowheads="1"/>
          </p:cNvPicPr>
          <p:nvPr/>
        </p:nvPicPr>
        <p:blipFill>
          <a:blip r:embed="rId7"/>
          <a:srcRect/>
          <a:stretch>
            <a:fillRect/>
          </a:stretch>
        </p:blipFill>
        <p:spPr bwMode="auto">
          <a:xfrm>
            <a:off x="3352800" y="4953000"/>
            <a:ext cx="1828800" cy="15050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04800" y="198089"/>
          <a:ext cx="8458200" cy="6202711"/>
        </p:xfrm>
        <a:graphic>
          <a:graphicData uri="http://schemas.openxmlformats.org/drawingml/2006/table">
            <a:tbl>
              <a:tblPr firstRow="1" bandRow="1">
                <a:tableStyleId>{5C22544A-7EE6-4342-B048-85BDC9FD1C3A}</a:tableStyleId>
              </a:tblPr>
              <a:tblGrid>
                <a:gridCol w="533400"/>
                <a:gridCol w="2133600"/>
                <a:gridCol w="2286000"/>
                <a:gridCol w="3505200"/>
              </a:tblGrid>
              <a:tr h="437550">
                <a:tc>
                  <a:txBody>
                    <a:bodyPr/>
                    <a:lstStyle/>
                    <a:p>
                      <a:pPr algn="ctr"/>
                      <a:endParaRPr lang="en-US" b="1" dirty="0">
                        <a:latin typeface="Times New Roman" pitchFamily="18" charset="0"/>
                        <a:cs typeface="Times New Roman" pitchFamily="18" charset="0"/>
                      </a:endParaRPr>
                    </a:p>
                  </a:txBody>
                  <a:tcPr/>
                </a:tc>
                <a:tc>
                  <a:txBody>
                    <a:bodyPr/>
                    <a:lstStyle/>
                    <a:p>
                      <a:pPr algn="ctr"/>
                      <a:r>
                        <a:rPr lang="en-US" b="1" dirty="0" smtClean="0">
                          <a:latin typeface="Times New Roman" pitchFamily="18" charset="0"/>
                          <a:cs typeface="Times New Roman" pitchFamily="18" charset="0"/>
                        </a:rPr>
                        <a:t>Type of Clipper</a:t>
                      </a:r>
                      <a:endParaRPr lang="en-US" b="1"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Output</a:t>
                      </a:r>
                      <a:r>
                        <a:rPr lang="en-US" baseline="0" dirty="0" smtClean="0">
                          <a:latin typeface="Times New Roman" pitchFamily="18" charset="0"/>
                          <a:cs typeface="Times New Roman" pitchFamily="18" charset="0"/>
                        </a:rPr>
                        <a:t> Waveform</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Remark</a:t>
                      </a:r>
                      <a:endParaRPr lang="en-US" dirty="0">
                        <a:latin typeface="Times New Roman" pitchFamily="18" charset="0"/>
                        <a:cs typeface="Times New Roman" pitchFamily="18" charset="0"/>
                      </a:endParaRPr>
                    </a:p>
                  </a:txBody>
                  <a:tcPr/>
                </a:tc>
              </a:tr>
              <a:tr h="1269361">
                <a:tc>
                  <a:txBody>
                    <a:bodyPr/>
                    <a:lstStyle/>
                    <a:p>
                      <a:r>
                        <a:rPr lang="en-US" dirty="0" smtClean="0"/>
                        <a:t>4</a:t>
                      </a:r>
                      <a:endParaRPr lang="en-US" dirty="0"/>
                    </a:p>
                  </a:txBody>
                  <a:tcPr/>
                </a:tc>
                <a:tc>
                  <a:txBody>
                    <a:bodyPr/>
                    <a:lstStyle/>
                    <a:p>
                      <a:endParaRPr lang="en-US" dirty="0"/>
                    </a:p>
                  </a:txBody>
                  <a:tcPr/>
                </a:tc>
                <a:tc>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en-US" sz="1800" b="0" i="0" kern="1200" dirty="0" smtClean="0">
                          <a:solidFill>
                            <a:schemeClr val="dk1"/>
                          </a:solidFill>
                          <a:latin typeface="+mn-lt"/>
                          <a:ea typeface="+mn-ea"/>
                          <a:cs typeface="+mn-cs"/>
                        </a:rPr>
                        <a:t>Thus, the series negative clipper removes the series of negative half cycles.</a:t>
                      </a:r>
                      <a:endParaRPr kumimoji="0" lang="en-US" b="0" i="0" kern="1200" dirty="0" smtClean="0">
                        <a:solidFill>
                          <a:schemeClr val="dk1"/>
                        </a:solidFill>
                        <a:latin typeface="+mn-lt"/>
                        <a:ea typeface="+mn-ea"/>
                        <a:cs typeface="+mn-cs"/>
                      </a:endParaRPr>
                    </a:p>
                    <a:p>
                      <a:pPr algn="just"/>
                      <a:endParaRPr lang="en-US" dirty="0">
                        <a:latin typeface="Times New Roman" pitchFamily="18" charset="0"/>
                        <a:cs typeface="Times New Roman" pitchFamily="18" charset="0"/>
                      </a:endParaRPr>
                    </a:p>
                  </a:txBody>
                  <a:tcPr/>
                </a:tc>
              </a:tr>
              <a:tr h="2438400">
                <a:tc>
                  <a:txBody>
                    <a:bodyPr/>
                    <a:lstStyle/>
                    <a:p>
                      <a:r>
                        <a:rPr lang="en-US" dirty="0" smtClean="0"/>
                        <a:t>5</a:t>
                      </a:r>
                      <a:endParaRPr lang="en-US" dirty="0"/>
                    </a:p>
                  </a:txBody>
                  <a:tcPr/>
                </a:tc>
                <a:tc>
                  <a:txBody>
                    <a:bodyPr/>
                    <a:lstStyle/>
                    <a:p>
                      <a:endParaRPr lang="en-US" dirty="0"/>
                    </a:p>
                  </a:txBody>
                  <a:tcPr/>
                </a:tc>
                <a:tc>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en-US" b="0" i="0" kern="1200" dirty="0" smtClean="0">
                          <a:solidFill>
                            <a:schemeClr val="dk1"/>
                          </a:solidFill>
                          <a:latin typeface="Times New Roman" pitchFamily="18" charset="0"/>
                          <a:ea typeface="+mn-ea"/>
                          <a:cs typeface="Times New Roman" pitchFamily="18" charset="0"/>
                        </a:rPr>
                        <a:t>When the input supply voltage V</a:t>
                      </a:r>
                      <a:r>
                        <a:rPr kumimoji="0" lang="en-US" b="0" i="0" kern="1200" baseline="-25000" dirty="0" smtClean="0">
                          <a:solidFill>
                            <a:schemeClr val="dk1"/>
                          </a:solidFill>
                          <a:latin typeface="Times New Roman" pitchFamily="18" charset="0"/>
                          <a:ea typeface="+mn-ea"/>
                          <a:cs typeface="Times New Roman" pitchFamily="18" charset="0"/>
                        </a:rPr>
                        <a:t>i</a:t>
                      </a:r>
                      <a:r>
                        <a:rPr kumimoji="0" lang="en-US" b="0" i="0" kern="1200" dirty="0" smtClean="0">
                          <a:solidFill>
                            <a:schemeClr val="dk1"/>
                          </a:solidFill>
                          <a:latin typeface="Times New Roman" pitchFamily="18" charset="0"/>
                          <a:ea typeface="+mn-ea"/>
                          <a:cs typeface="Times New Roman" pitchFamily="18" charset="0"/>
                        </a:rPr>
                        <a:t> becomes greater than the battery voltage V</a:t>
                      </a:r>
                      <a:r>
                        <a:rPr kumimoji="0" lang="en-US" b="0" i="0" kern="1200" baseline="-25000" dirty="0" smtClean="0">
                          <a:solidFill>
                            <a:schemeClr val="dk1"/>
                          </a:solidFill>
                          <a:latin typeface="Times New Roman" pitchFamily="18" charset="0"/>
                          <a:ea typeface="+mn-ea"/>
                          <a:cs typeface="Times New Roman" pitchFamily="18" charset="0"/>
                        </a:rPr>
                        <a:t>B</a:t>
                      </a:r>
                      <a:r>
                        <a:rPr kumimoji="0" lang="en-US" b="0" i="0" kern="1200" dirty="0" smtClean="0">
                          <a:solidFill>
                            <a:schemeClr val="dk1"/>
                          </a:solidFill>
                          <a:latin typeface="Times New Roman" pitchFamily="18" charset="0"/>
                          <a:ea typeface="+mn-ea"/>
                          <a:cs typeface="Times New Roman" pitchFamily="18" charset="0"/>
                        </a:rPr>
                        <a:t>, the diode is forward biased and allows electric current. As a result, the signal appears at the output. D</a:t>
                      </a:r>
                      <a:r>
                        <a:rPr kumimoji="0" lang="en-US" b="0" i="0" kern="1200" dirty="0" smtClean="0">
                          <a:solidFill>
                            <a:schemeClr val="dk1"/>
                          </a:solidFill>
                          <a:latin typeface="+mn-lt"/>
                          <a:ea typeface="+mn-ea"/>
                          <a:cs typeface="+mn-cs"/>
                        </a:rPr>
                        <a:t>uring the negative half cycle, no signal appears at the output.</a:t>
                      </a:r>
                      <a:endParaRPr lang="en-US" dirty="0" smtClean="0">
                        <a:latin typeface="Times New Roman" pitchFamily="18" charset="0"/>
                        <a:cs typeface="Times New Roman" pitchFamily="18" charset="0"/>
                      </a:endParaRPr>
                    </a:p>
                    <a:p>
                      <a:pPr algn="just"/>
                      <a:endParaRPr lang="en-US" dirty="0">
                        <a:latin typeface="Times New Roman" pitchFamily="18" charset="0"/>
                        <a:cs typeface="Times New Roman" pitchFamily="18" charset="0"/>
                      </a:endParaRPr>
                    </a:p>
                  </a:txBody>
                  <a:tcPr/>
                </a:tc>
              </a:tr>
              <a:tr h="1935480">
                <a:tc>
                  <a:txBody>
                    <a:bodyPr/>
                    <a:lstStyle/>
                    <a:p>
                      <a:r>
                        <a:rPr lang="en-US" dirty="0" smtClean="0"/>
                        <a:t>6</a:t>
                      </a:r>
                      <a:endParaRPr lang="en-US" dirty="0"/>
                    </a:p>
                  </a:txBody>
                  <a:tcPr/>
                </a:tc>
                <a:tc>
                  <a:txBody>
                    <a:bodyPr/>
                    <a:lstStyle/>
                    <a:p>
                      <a:endParaRPr lang="en-US" dirty="0"/>
                    </a:p>
                  </a:txBody>
                  <a:tcPr/>
                </a:tc>
                <a:tc>
                  <a:txBody>
                    <a:bodyPr/>
                    <a:lstStyle/>
                    <a:p>
                      <a:endParaRPr lang="en-US" dirty="0"/>
                    </a:p>
                  </a:txBody>
                  <a:tcPr/>
                </a:tc>
                <a:tc>
                  <a:txBody>
                    <a:bodyPr/>
                    <a:lstStyle/>
                    <a:p>
                      <a:pPr algn="just"/>
                      <a:r>
                        <a:rPr kumimoji="0" lang="en-US" b="0" i="0" kern="1200" dirty="0" smtClean="0">
                          <a:solidFill>
                            <a:schemeClr val="dk1"/>
                          </a:solidFill>
                          <a:latin typeface="Times New Roman" pitchFamily="18" charset="0"/>
                          <a:ea typeface="+mn-ea"/>
                          <a:cs typeface="Times New Roman" pitchFamily="18" charset="0"/>
                        </a:rPr>
                        <a:t>During the positive half cycle, the diode D is forward biased by both input supply voltage V</a:t>
                      </a:r>
                      <a:r>
                        <a:rPr kumimoji="0" lang="en-US" b="0" i="0" kern="1200" baseline="-25000" dirty="0" smtClean="0">
                          <a:solidFill>
                            <a:schemeClr val="dk1"/>
                          </a:solidFill>
                          <a:latin typeface="Times New Roman" pitchFamily="18" charset="0"/>
                          <a:ea typeface="+mn-ea"/>
                          <a:cs typeface="Times New Roman" pitchFamily="18" charset="0"/>
                        </a:rPr>
                        <a:t>i</a:t>
                      </a:r>
                      <a:r>
                        <a:rPr kumimoji="0" lang="en-US" b="0" i="0" kern="1200" dirty="0" smtClean="0">
                          <a:solidFill>
                            <a:schemeClr val="dk1"/>
                          </a:solidFill>
                          <a:latin typeface="Times New Roman" pitchFamily="18" charset="0"/>
                          <a:ea typeface="+mn-ea"/>
                          <a:cs typeface="Times New Roman" pitchFamily="18" charset="0"/>
                        </a:rPr>
                        <a:t> and the battery voltage V</a:t>
                      </a:r>
                      <a:r>
                        <a:rPr kumimoji="0" lang="en-US" b="0" i="0" kern="1200" baseline="-25000" dirty="0" smtClean="0">
                          <a:solidFill>
                            <a:schemeClr val="dk1"/>
                          </a:solidFill>
                          <a:latin typeface="Times New Roman" pitchFamily="18" charset="0"/>
                          <a:ea typeface="+mn-ea"/>
                          <a:cs typeface="Times New Roman" pitchFamily="18" charset="0"/>
                        </a:rPr>
                        <a:t>B</a:t>
                      </a:r>
                      <a:r>
                        <a:rPr kumimoji="0" lang="en-US" b="0" i="0" kern="1200" dirty="0" smtClean="0">
                          <a:solidFill>
                            <a:schemeClr val="dk1"/>
                          </a:solidFill>
                          <a:latin typeface="Times New Roman" pitchFamily="18" charset="0"/>
                          <a:ea typeface="+mn-ea"/>
                          <a:cs typeface="Times New Roman" pitchFamily="18" charset="0"/>
                        </a:rPr>
                        <a:t>.</a:t>
                      </a:r>
                      <a:endParaRPr lang="en-US" dirty="0">
                        <a:latin typeface="Times New Roman" pitchFamily="18" charset="0"/>
                        <a:cs typeface="Times New Roman" pitchFamily="18" charset="0"/>
                      </a:endParaRPr>
                    </a:p>
                  </a:txBody>
                  <a:tcPr/>
                </a:tc>
              </a:tr>
            </a:tbl>
          </a:graphicData>
        </a:graphic>
      </p:graphicFrame>
      <p:pic>
        <p:nvPicPr>
          <p:cNvPr id="5122" name="Picture 2"/>
          <p:cNvPicPr>
            <a:picLocks noChangeAspect="1" noChangeArrowheads="1"/>
          </p:cNvPicPr>
          <p:nvPr/>
        </p:nvPicPr>
        <p:blipFill>
          <a:blip r:embed="rId2"/>
          <a:srcRect/>
          <a:stretch>
            <a:fillRect/>
          </a:stretch>
        </p:blipFill>
        <p:spPr bwMode="auto">
          <a:xfrm>
            <a:off x="990600" y="2209800"/>
            <a:ext cx="1752600" cy="1447800"/>
          </a:xfrm>
          <a:prstGeom prst="rect">
            <a:avLst/>
          </a:prstGeom>
          <a:noFill/>
          <a:ln w="9525">
            <a:noFill/>
            <a:miter lim="800000"/>
            <a:headEnd/>
            <a:tailEnd/>
          </a:ln>
          <a:effectLst/>
        </p:spPr>
      </p:pic>
      <p:pic>
        <p:nvPicPr>
          <p:cNvPr id="5124" name="Picture 4"/>
          <p:cNvPicPr>
            <a:picLocks noChangeAspect="1" noChangeArrowheads="1"/>
          </p:cNvPicPr>
          <p:nvPr/>
        </p:nvPicPr>
        <p:blipFill>
          <a:blip r:embed="rId3"/>
          <a:srcRect/>
          <a:stretch>
            <a:fillRect/>
          </a:stretch>
        </p:blipFill>
        <p:spPr bwMode="auto">
          <a:xfrm>
            <a:off x="3352800" y="2362200"/>
            <a:ext cx="1676400" cy="914400"/>
          </a:xfrm>
          <a:prstGeom prst="rect">
            <a:avLst/>
          </a:prstGeom>
          <a:noFill/>
          <a:ln w="9525">
            <a:noFill/>
            <a:miter lim="800000"/>
            <a:headEnd/>
            <a:tailEnd/>
          </a:ln>
          <a:effectLst/>
        </p:spPr>
      </p:pic>
      <p:pic>
        <p:nvPicPr>
          <p:cNvPr id="5125" name="Picture 5"/>
          <p:cNvPicPr>
            <a:picLocks noChangeAspect="1" noChangeArrowheads="1"/>
          </p:cNvPicPr>
          <p:nvPr/>
        </p:nvPicPr>
        <p:blipFill>
          <a:blip r:embed="rId4"/>
          <a:srcRect/>
          <a:stretch>
            <a:fillRect/>
          </a:stretch>
        </p:blipFill>
        <p:spPr bwMode="auto">
          <a:xfrm>
            <a:off x="990600" y="4648200"/>
            <a:ext cx="1771650" cy="1733550"/>
          </a:xfrm>
          <a:prstGeom prst="rect">
            <a:avLst/>
          </a:prstGeom>
          <a:noFill/>
          <a:ln w="9525">
            <a:noFill/>
            <a:miter lim="800000"/>
            <a:headEnd/>
            <a:tailEnd/>
          </a:ln>
          <a:effectLst/>
        </p:spPr>
      </p:pic>
      <p:pic>
        <p:nvPicPr>
          <p:cNvPr id="15" name="Picture 5"/>
          <p:cNvPicPr>
            <a:picLocks noChangeAspect="1" noChangeArrowheads="1"/>
          </p:cNvPicPr>
          <p:nvPr/>
        </p:nvPicPr>
        <p:blipFill>
          <a:blip r:embed="rId5"/>
          <a:srcRect/>
          <a:stretch>
            <a:fillRect/>
          </a:stretch>
        </p:blipFill>
        <p:spPr bwMode="auto">
          <a:xfrm>
            <a:off x="1066800" y="762000"/>
            <a:ext cx="1295400" cy="1275368"/>
          </a:xfrm>
          <a:prstGeom prst="rect">
            <a:avLst/>
          </a:prstGeom>
          <a:noFill/>
          <a:ln w="9525">
            <a:noFill/>
            <a:miter lim="800000"/>
            <a:headEnd/>
            <a:tailEnd/>
          </a:ln>
          <a:effectLst/>
        </p:spPr>
      </p:pic>
      <p:pic>
        <p:nvPicPr>
          <p:cNvPr id="16" name="Picture 6"/>
          <p:cNvPicPr>
            <a:picLocks noChangeAspect="1" noChangeArrowheads="1"/>
          </p:cNvPicPr>
          <p:nvPr/>
        </p:nvPicPr>
        <p:blipFill>
          <a:blip r:embed="rId6"/>
          <a:srcRect/>
          <a:stretch>
            <a:fillRect/>
          </a:stretch>
        </p:blipFill>
        <p:spPr bwMode="auto">
          <a:xfrm>
            <a:off x="3200400" y="838199"/>
            <a:ext cx="1752600" cy="1017639"/>
          </a:xfrm>
          <a:prstGeom prst="rect">
            <a:avLst/>
          </a:prstGeom>
          <a:noFill/>
          <a:ln w="9525">
            <a:noFill/>
            <a:miter lim="800000"/>
            <a:headEnd/>
            <a:tailEnd/>
          </a:ln>
          <a:effectLst/>
        </p:spPr>
      </p:pic>
      <p:pic>
        <p:nvPicPr>
          <p:cNvPr id="5129" name="Picture 9"/>
          <p:cNvPicPr>
            <a:picLocks noChangeAspect="1" noChangeArrowheads="1"/>
          </p:cNvPicPr>
          <p:nvPr/>
        </p:nvPicPr>
        <p:blipFill>
          <a:blip r:embed="rId7"/>
          <a:srcRect/>
          <a:stretch>
            <a:fillRect/>
          </a:stretch>
        </p:blipFill>
        <p:spPr bwMode="auto">
          <a:xfrm>
            <a:off x="3124200" y="4648200"/>
            <a:ext cx="1905000" cy="14381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28600" y="304802"/>
          <a:ext cx="8610600" cy="6324598"/>
        </p:xfrm>
        <a:graphic>
          <a:graphicData uri="http://schemas.openxmlformats.org/drawingml/2006/table">
            <a:tbl>
              <a:tblPr firstRow="1" bandRow="1">
                <a:tableStyleId>{5C22544A-7EE6-4342-B048-85BDC9FD1C3A}</a:tableStyleId>
              </a:tblPr>
              <a:tblGrid>
                <a:gridCol w="381000"/>
                <a:gridCol w="2438400"/>
                <a:gridCol w="2362200"/>
                <a:gridCol w="3429000"/>
              </a:tblGrid>
              <a:tr h="480377">
                <a:tc>
                  <a:txBody>
                    <a:bodyPr/>
                    <a:lstStyle/>
                    <a:p>
                      <a:endParaRPr lang="en-US" dirty="0"/>
                    </a:p>
                  </a:txBody>
                  <a:tcPr/>
                </a:tc>
                <a:tc>
                  <a:txBody>
                    <a:bodyPr/>
                    <a:lstStyle/>
                    <a:p>
                      <a:r>
                        <a:rPr lang="en-US" dirty="0" smtClean="0"/>
                        <a:t>Type of clipper</a:t>
                      </a:r>
                      <a:endParaRPr lang="en-US" dirty="0"/>
                    </a:p>
                  </a:txBody>
                  <a:tcPr/>
                </a:tc>
                <a:tc>
                  <a:txBody>
                    <a:bodyPr/>
                    <a:lstStyle/>
                    <a:p>
                      <a:r>
                        <a:rPr lang="en-US" dirty="0" smtClean="0"/>
                        <a:t>Output Waveform</a:t>
                      </a:r>
                      <a:endParaRPr lang="en-US" dirty="0"/>
                    </a:p>
                  </a:txBody>
                  <a:tcPr/>
                </a:tc>
                <a:tc>
                  <a:txBody>
                    <a:bodyPr/>
                    <a:lstStyle/>
                    <a:p>
                      <a:r>
                        <a:rPr lang="en-US" dirty="0" smtClean="0"/>
                        <a:t>Remarks </a:t>
                      </a:r>
                      <a:endParaRPr lang="en-US" dirty="0"/>
                    </a:p>
                  </a:txBody>
                  <a:tcPr/>
                </a:tc>
              </a:tr>
              <a:tr h="1729421">
                <a:tc>
                  <a:txBody>
                    <a:bodyPr/>
                    <a:lstStyle/>
                    <a:p>
                      <a:r>
                        <a:rPr lang="en-US" dirty="0" smtClean="0"/>
                        <a:t>7</a:t>
                      </a:r>
                      <a:endParaRPr lang="en-US" dirty="0"/>
                    </a:p>
                  </a:txBody>
                  <a:tcPr/>
                </a:tc>
                <a:tc>
                  <a:txBody>
                    <a:bodyPr/>
                    <a:lstStyle/>
                    <a:p>
                      <a:endParaRPr lang="en-US" dirty="0"/>
                    </a:p>
                  </a:txBody>
                  <a:tcPr/>
                </a:tc>
                <a:tc>
                  <a:txBody>
                    <a:bodyPr/>
                    <a:lstStyle/>
                    <a:p>
                      <a:endParaRPr lang="en-US"/>
                    </a:p>
                  </a:txBody>
                  <a:tcPr/>
                </a:tc>
                <a:tc>
                  <a:txBody>
                    <a:bodyPr/>
                    <a:lstStyle/>
                    <a:p>
                      <a:pPr algn="just"/>
                      <a:r>
                        <a:rPr kumimoji="0" lang="en-US" sz="1800" b="0" i="0" kern="1200" dirty="0" smtClean="0">
                          <a:solidFill>
                            <a:schemeClr val="dk1"/>
                          </a:solidFill>
                          <a:latin typeface="Times New Roman" pitchFamily="18" charset="0"/>
                          <a:ea typeface="+mn-ea"/>
                          <a:cs typeface="Times New Roman" pitchFamily="18" charset="0"/>
                        </a:rPr>
                        <a:t>The shunt clipper passes the input signal to the output load when the diode is reverse biased and blocks the input signal when the diode is forward biased.</a:t>
                      </a:r>
                      <a:endParaRPr kumimoji="0" lang="en-US" b="0" i="0" kern="1200" dirty="0" smtClean="0">
                        <a:solidFill>
                          <a:schemeClr val="dk1"/>
                        </a:solidFill>
                        <a:latin typeface="Times New Roman" pitchFamily="18" charset="0"/>
                        <a:ea typeface="+mn-ea"/>
                        <a:cs typeface="Times New Roman" pitchFamily="18" charset="0"/>
                      </a:endParaRPr>
                    </a:p>
                    <a:p>
                      <a:pPr algn="just"/>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a:txBody>
                  <a:tcPr/>
                </a:tc>
              </a:tr>
              <a:tr h="2079941">
                <a:tc>
                  <a:txBody>
                    <a:bodyPr/>
                    <a:lstStyle/>
                    <a:p>
                      <a:r>
                        <a:rPr lang="en-US" dirty="0" smtClean="0"/>
                        <a:t>8</a:t>
                      </a:r>
                      <a:endParaRPr lang="en-US" dirty="0"/>
                    </a:p>
                  </a:txBody>
                  <a:tcPr/>
                </a:tc>
                <a:tc>
                  <a:txBody>
                    <a:bodyPr/>
                    <a:lstStyle/>
                    <a:p>
                      <a:endParaRPr lang="en-US"/>
                    </a:p>
                  </a:txBody>
                  <a:tcPr/>
                </a:tc>
                <a:tc>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b="0" dirty="0" smtClean="0">
                          <a:latin typeface="Times New Roman" pitchFamily="18" charset="0"/>
                          <a:cs typeface="Times New Roman" pitchFamily="18" charset="0"/>
                        </a:rPr>
                        <a:t>Shunt positive clipper with positive bias</a:t>
                      </a:r>
                    </a:p>
                    <a:p>
                      <a:endParaRPr lang="en-US" dirty="0"/>
                    </a:p>
                  </a:txBody>
                  <a:tcPr/>
                </a:tc>
              </a:tr>
              <a:tr h="1752600">
                <a:tc>
                  <a:txBody>
                    <a:bodyPr/>
                    <a:lstStyle/>
                    <a:p>
                      <a:r>
                        <a:rPr lang="en-US" dirty="0" smtClean="0"/>
                        <a:t>9</a:t>
                      </a:r>
                      <a:endParaRPr lang="en-US" dirty="0"/>
                    </a:p>
                  </a:txBody>
                  <a:tcPr/>
                </a:tc>
                <a:tc>
                  <a:txBody>
                    <a:bodyPr/>
                    <a:lstStyle/>
                    <a:p>
                      <a:endParaRPr lang="en-US"/>
                    </a:p>
                  </a:txBody>
                  <a:tcPr/>
                </a:tc>
                <a:tc>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b="0" dirty="0" smtClean="0">
                          <a:latin typeface="Times New Roman" pitchFamily="18" charset="0"/>
                          <a:cs typeface="Times New Roman" pitchFamily="18" charset="0"/>
                        </a:rPr>
                        <a:t>Shunt positive clipper with negative</a:t>
                      </a:r>
                      <a:r>
                        <a:rPr lang="en-US" b="0" baseline="0" dirty="0" smtClean="0">
                          <a:latin typeface="Times New Roman" pitchFamily="18" charset="0"/>
                          <a:cs typeface="Times New Roman" pitchFamily="18" charset="0"/>
                        </a:rPr>
                        <a:t> </a:t>
                      </a:r>
                      <a:r>
                        <a:rPr lang="en-US" b="0" dirty="0" smtClean="0">
                          <a:latin typeface="Times New Roman" pitchFamily="18" charset="0"/>
                          <a:cs typeface="Times New Roman" pitchFamily="18" charset="0"/>
                        </a:rPr>
                        <a:t>bias</a:t>
                      </a:r>
                    </a:p>
                    <a:p>
                      <a:endParaRPr lang="en-US" dirty="0"/>
                    </a:p>
                  </a:txBody>
                  <a:tcPr/>
                </a:tc>
              </a:tr>
            </a:tbl>
          </a:graphicData>
        </a:graphic>
      </p:graphicFrame>
      <p:pic>
        <p:nvPicPr>
          <p:cNvPr id="6146" name="Picture 2"/>
          <p:cNvPicPr>
            <a:picLocks noChangeAspect="1" noChangeArrowheads="1"/>
          </p:cNvPicPr>
          <p:nvPr/>
        </p:nvPicPr>
        <p:blipFill>
          <a:blip r:embed="rId2"/>
          <a:srcRect/>
          <a:stretch>
            <a:fillRect/>
          </a:stretch>
        </p:blipFill>
        <p:spPr bwMode="auto">
          <a:xfrm>
            <a:off x="685800" y="762000"/>
            <a:ext cx="2166408" cy="15240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3200400" y="838200"/>
            <a:ext cx="1973006" cy="14478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a:stretch>
            <a:fillRect/>
          </a:stretch>
        </p:blipFill>
        <p:spPr bwMode="auto">
          <a:xfrm>
            <a:off x="685800" y="2819400"/>
            <a:ext cx="2133600" cy="1876425"/>
          </a:xfrm>
          <a:prstGeom prst="rect">
            <a:avLst/>
          </a:prstGeom>
          <a:noFill/>
          <a:ln w="9525">
            <a:noFill/>
            <a:miter lim="800000"/>
            <a:headEnd/>
            <a:tailEnd/>
          </a:ln>
          <a:effectLst/>
        </p:spPr>
      </p:pic>
      <p:pic>
        <p:nvPicPr>
          <p:cNvPr id="6149" name="Picture 5"/>
          <p:cNvPicPr>
            <a:picLocks noChangeAspect="1" noChangeArrowheads="1"/>
          </p:cNvPicPr>
          <p:nvPr/>
        </p:nvPicPr>
        <p:blipFill>
          <a:blip r:embed="rId5"/>
          <a:srcRect/>
          <a:stretch>
            <a:fillRect/>
          </a:stretch>
        </p:blipFill>
        <p:spPr bwMode="auto">
          <a:xfrm>
            <a:off x="3200400" y="2819400"/>
            <a:ext cx="1981200" cy="1524000"/>
          </a:xfrm>
          <a:prstGeom prst="rect">
            <a:avLst/>
          </a:prstGeom>
          <a:noFill/>
          <a:ln w="9525">
            <a:noFill/>
            <a:miter lim="800000"/>
            <a:headEnd/>
            <a:tailEnd/>
          </a:ln>
          <a:effectLst/>
        </p:spPr>
      </p:pic>
      <p:pic>
        <p:nvPicPr>
          <p:cNvPr id="6150" name="Picture 6"/>
          <p:cNvPicPr>
            <a:picLocks noChangeAspect="1" noChangeArrowheads="1"/>
          </p:cNvPicPr>
          <p:nvPr/>
        </p:nvPicPr>
        <p:blipFill>
          <a:blip r:embed="rId6"/>
          <a:srcRect/>
          <a:stretch>
            <a:fillRect/>
          </a:stretch>
        </p:blipFill>
        <p:spPr bwMode="auto">
          <a:xfrm>
            <a:off x="762000" y="5029200"/>
            <a:ext cx="2133600" cy="1619250"/>
          </a:xfrm>
          <a:prstGeom prst="rect">
            <a:avLst/>
          </a:prstGeom>
          <a:noFill/>
          <a:ln w="9525">
            <a:noFill/>
            <a:miter lim="800000"/>
            <a:headEnd/>
            <a:tailEnd/>
          </a:ln>
          <a:effectLst/>
        </p:spPr>
      </p:pic>
      <p:pic>
        <p:nvPicPr>
          <p:cNvPr id="6151" name="Picture 7"/>
          <p:cNvPicPr>
            <a:picLocks noChangeAspect="1" noChangeArrowheads="1"/>
          </p:cNvPicPr>
          <p:nvPr/>
        </p:nvPicPr>
        <p:blipFill>
          <a:blip r:embed="rId7"/>
          <a:srcRect/>
          <a:stretch>
            <a:fillRect/>
          </a:stretch>
        </p:blipFill>
        <p:spPr bwMode="auto">
          <a:xfrm>
            <a:off x="3124200" y="5029200"/>
            <a:ext cx="2178728" cy="144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 y="304800"/>
          <a:ext cx="8534400" cy="5851454"/>
        </p:xfrm>
        <a:graphic>
          <a:graphicData uri="http://schemas.openxmlformats.org/drawingml/2006/table">
            <a:tbl>
              <a:tblPr firstRow="1" bandRow="1">
                <a:tableStyleId>{5C22544A-7EE6-4342-B048-85BDC9FD1C3A}</a:tableStyleId>
              </a:tblPr>
              <a:tblGrid>
                <a:gridCol w="457200"/>
                <a:gridCol w="2438400"/>
                <a:gridCol w="2209800"/>
                <a:gridCol w="3429000"/>
              </a:tblGrid>
              <a:tr h="2133600">
                <a:tc>
                  <a:txBody>
                    <a:bodyPr/>
                    <a:lstStyle/>
                    <a:p>
                      <a:r>
                        <a:rPr lang="en-US" dirty="0" smtClean="0"/>
                        <a:t>10</a:t>
                      </a:r>
                      <a:endParaRPr lang="en-US" dirty="0"/>
                    </a:p>
                  </a:txBody>
                  <a:tcPr/>
                </a:tc>
                <a:tc>
                  <a:txBody>
                    <a:bodyPr/>
                    <a:lstStyle/>
                    <a:p>
                      <a:endParaRPr lang="en-US"/>
                    </a:p>
                  </a:txBody>
                  <a:tcPr/>
                </a:tc>
                <a:tc>
                  <a:txBody>
                    <a:bodyPr/>
                    <a:lstStyle/>
                    <a:p>
                      <a:endParaRPr lang="en-US"/>
                    </a:p>
                  </a:txBody>
                  <a:tcPr/>
                </a:tc>
                <a:tc>
                  <a:txBody>
                    <a:bodyPr/>
                    <a:lstStyle/>
                    <a:p>
                      <a:r>
                        <a:rPr lang="en-US" sz="1800" b="1" dirty="0" smtClean="0">
                          <a:latin typeface="Times New Roman" pitchFamily="18" charset="0"/>
                          <a:cs typeface="Times New Roman" pitchFamily="18" charset="0"/>
                        </a:rPr>
                        <a:t> Shunt negative clipper</a:t>
                      </a:r>
                      <a:br>
                        <a:rPr lang="en-US" sz="1800" b="1" dirty="0" smtClean="0">
                          <a:latin typeface="Times New Roman" pitchFamily="18" charset="0"/>
                          <a:cs typeface="Times New Roman" pitchFamily="18" charset="0"/>
                        </a:rPr>
                      </a:br>
                      <a:endParaRPr lang="en-US" dirty="0"/>
                    </a:p>
                  </a:txBody>
                  <a:tcPr/>
                </a:tc>
              </a:tr>
              <a:tr h="1981200">
                <a:tc>
                  <a:txBody>
                    <a:bodyPr/>
                    <a:lstStyle/>
                    <a:p>
                      <a:r>
                        <a:rPr lang="en-US" dirty="0" smtClean="0"/>
                        <a:t>11</a:t>
                      </a:r>
                      <a:endParaRPr lang="en-US" dirty="0"/>
                    </a:p>
                  </a:txBody>
                  <a:tcPr/>
                </a:tc>
                <a:tc>
                  <a:txBody>
                    <a:bodyPr/>
                    <a:lstStyle/>
                    <a:p>
                      <a:endParaRPr lang="en-US"/>
                    </a:p>
                  </a:txBody>
                  <a:tcPr/>
                </a:tc>
                <a:tc>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b="0" dirty="0" smtClean="0">
                          <a:latin typeface="Times New Roman" pitchFamily="18" charset="0"/>
                          <a:cs typeface="Times New Roman" pitchFamily="18" charset="0"/>
                        </a:rPr>
                        <a:t>Shunt negative clipper with positive bias</a:t>
                      </a:r>
                    </a:p>
                    <a:p>
                      <a:endParaRPr lang="en-US" dirty="0"/>
                    </a:p>
                  </a:txBody>
                  <a:tcPr/>
                </a:tc>
              </a:tr>
              <a:tr h="1736654">
                <a:tc>
                  <a:txBody>
                    <a:bodyPr/>
                    <a:lstStyle/>
                    <a:p>
                      <a:r>
                        <a:rPr lang="en-US" dirty="0" smtClean="0"/>
                        <a:t>12</a:t>
                      </a:r>
                      <a:endParaRPr lang="en-US" dirty="0"/>
                    </a:p>
                  </a:txBody>
                  <a:tcPr/>
                </a:tc>
                <a:tc>
                  <a:txBody>
                    <a:bodyPr/>
                    <a:lstStyle/>
                    <a:p>
                      <a:endParaRPr lang="en-US"/>
                    </a:p>
                  </a:txBody>
                  <a:tcPr/>
                </a:tc>
                <a:tc>
                  <a:txBody>
                    <a:bodyPr/>
                    <a:lstStyle/>
                    <a:p>
                      <a:endParaRPr lang="en-US"/>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b="0" dirty="0" smtClean="0">
                          <a:latin typeface="Times New Roman" pitchFamily="18" charset="0"/>
                          <a:cs typeface="Times New Roman" pitchFamily="18" charset="0"/>
                        </a:rPr>
                        <a:t>Shunt negative clipper with negative bias</a:t>
                      </a:r>
                    </a:p>
                    <a:p>
                      <a:endParaRPr lang="en-US" dirty="0"/>
                    </a:p>
                  </a:txBody>
                  <a:tcPr/>
                </a:tc>
              </a:tr>
            </a:tbl>
          </a:graphicData>
        </a:graphic>
      </p:graphicFrame>
      <p:pic>
        <p:nvPicPr>
          <p:cNvPr id="7170" name="Picture 2"/>
          <p:cNvPicPr>
            <a:picLocks noChangeAspect="1" noChangeArrowheads="1"/>
          </p:cNvPicPr>
          <p:nvPr/>
        </p:nvPicPr>
        <p:blipFill>
          <a:blip r:embed="rId2"/>
          <a:srcRect/>
          <a:stretch>
            <a:fillRect/>
          </a:stretch>
        </p:blipFill>
        <p:spPr bwMode="auto">
          <a:xfrm>
            <a:off x="914400" y="381000"/>
            <a:ext cx="2009775" cy="17526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3352800" y="609600"/>
            <a:ext cx="1993624" cy="1219200"/>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a:srcRect/>
          <a:stretch>
            <a:fillRect/>
          </a:stretch>
        </p:blipFill>
        <p:spPr bwMode="auto">
          <a:xfrm>
            <a:off x="914400" y="2514600"/>
            <a:ext cx="2057400" cy="1676400"/>
          </a:xfrm>
          <a:prstGeom prst="rect">
            <a:avLst/>
          </a:prstGeom>
          <a:noFill/>
          <a:ln w="9525">
            <a:noFill/>
            <a:miter lim="800000"/>
            <a:headEnd/>
            <a:tailEnd/>
          </a:ln>
          <a:effectLst/>
        </p:spPr>
      </p:pic>
      <p:pic>
        <p:nvPicPr>
          <p:cNvPr id="7173" name="Picture 5"/>
          <p:cNvPicPr>
            <a:picLocks noChangeAspect="1" noChangeArrowheads="1"/>
          </p:cNvPicPr>
          <p:nvPr/>
        </p:nvPicPr>
        <p:blipFill>
          <a:blip r:embed="rId5"/>
          <a:srcRect/>
          <a:stretch>
            <a:fillRect/>
          </a:stretch>
        </p:blipFill>
        <p:spPr bwMode="auto">
          <a:xfrm>
            <a:off x="3352800" y="2667000"/>
            <a:ext cx="1752600" cy="1376116"/>
          </a:xfrm>
          <a:prstGeom prst="rect">
            <a:avLst/>
          </a:prstGeom>
          <a:noFill/>
          <a:ln w="9525">
            <a:noFill/>
            <a:miter lim="800000"/>
            <a:headEnd/>
            <a:tailEnd/>
          </a:ln>
          <a:effectLst/>
        </p:spPr>
      </p:pic>
      <p:pic>
        <p:nvPicPr>
          <p:cNvPr id="7174" name="Picture 6"/>
          <p:cNvPicPr>
            <a:picLocks noChangeAspect="1" noChangeArrowheads="1"/>
          </p:cNvPicPr>
          <p:nvPr/>
        </p:nvPicPr>
        <p:blipFill>
          <a:blip r:embed="rId6"/>
          <a:srcRect/>
          <a:stretch>
            <a:fillRect/>
          </a:stretch>
        </p:blipFill>
        <p:spPr bwMode="auto">
          <a:xfrm>
            <a:off x="914400" y="4572000"/>
            <a:ext cx="1990725" cy="1524000"/>
          </a:xfrm>
          <a:prstGeom prst="rect">
            <a:avLst/>
          </a:prstGeom>
          <a:noFill/>
          <a:ln w="9525">
            <a:noFill/>
            <a:miter lim="800000"/>
            <a:headEnd/>
            <a:tailEnd/>
          </a:ln>
          <a:effectLst/>
        </p:spPr>
      </p:pic>
      <p:pic>
        <p:nvPicPr>
          <p:cNvPr id="7175" name="Picture 7"/>
          <p:cNvPicPr>
            <a:picLocks noChangeAspect="1" noChangeArrowheads="1"/>
          </p:cNvPicPr>
          <p:nvPr/>
        </p:nvPicPr>
        <p:blipFill>
          <a:blip r:embed="rId7"/>
          <a:srcRect/>
          <a:stretch>
            <a:fillRect/>
          </a:stretch>
        </p:blipFill>
        <p:spPr bwMode="auto">
          <a:xfrm>
            <a:off x="3276600" y="4724400"/>
            <a:ext cx="1981200" cy="1219200"/>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438912"/>
          </a:xfrm>
        </p:spPr>
        <p:txBody>
          <a:bodyPr>
            <a:normAutofit fontScale="90000"/>
          </a:bodyPr>
          <a:lstStyle/>
          <a:p>
            <a:pPr algn="ctr"/>
            <a:r>
              <a:rPr lang="en-US" sz="4000" b="1" dirty="0" smtClean="0">
                <a:latin typeface="Times New Roman" pitchFamily="18" charset="0"/>
                <a:cs typeface="Times New Roman" pitchFamily="18" charset="0"/>
              </a:rPr>
              <a:t>Numerical</a:t>
            </a:r>
            <a:endParaRPr lang="en-US" sz="4000" b="1"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a:srcRect/>
          <a:stretch>
            <a:fillRect/>
          </a:stretch>
        </p:blipFill>
        <p:spPr bwMode="auto">
          <a:xfrm>
            <a:off x="304800" y="990600"/>
            <a:ext cx="8534400" cy="1828800"/>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228600" y="2705100"/>
            <a:ext cx="8915400" cy="4152900"/>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89254"/>
            <a:ext cx="9144000" cy="6540146"/>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0" y="457200"/>
            <a:ext cx="6705600" cy="198120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6858000" y="609600"/>
            <a:ext cx="1924050" cy="1600200"/>
          </a:xfrm>
          <a:prstGeom prst="rect">
            <a:avLst/>
          </a:prstGeom>
          <a:noFill/>
          <a:ln w="9525">
            <a:noFill/>
            <a:miter lim="800000"/>
            <a:headEnd/>
            <a:tailEnd/>
          </a:ln>
          <a:effectLst/>
        </p:spPr>
      </p:pic>
      <p:pic>
        <p:nvPicPr>
          <p:cNvPr id="10244" name="Picture 4"/>
          <p:cNvPicPr>
            <a:picLocks noChangeAspect="1" noChangeArrowheads="1"/>
          </p:cNvPicPr>
          <p:nvPr/>
        </p:nvPicPr>
        <p:blipFill>
          <a:blip r:embed="rId4"/>
          <a:srcRect/>
          <a:stretch>
            <a:fillRect/>
          </a:stretch>
        </p:blipFill>
        <p:spPr bwMode="auto">
          <a:xfrm>
            <a:off x="6858000" y="2590801"/>
            <a:ext cx="2066925" cy="1371600"/>
          </a:xfrm>
          <a:prstGeom prst="rect">
            <a:avLst/>
          </a:prstGeom>
          <a:noFill/>
          <a:ln w="9525">
            <a:noFill/>
            <a:miter lim="800000"/>
            <a:headEnd/>
            <a:tailEnd/>
          </a:ln>
          <a:effectLst/>
        </p:spPr>
      </p:pic>
      <p:pic>
        <p:nvPicPr>
          <p:cNvPr id="10245" name="Picture 5"/>
          <p:cNvPicPr>
            <a:picLocks noChangeAspect="1" noChangeArrowheads="1"/>
          </p:cNvPicPr>
          <p:nvPr/>
        </p:nvPicPr>
        <p:blipFill>
          <a:blip r:embed="rId5"/>
          <a:srcRect/>
          <a:stretch>
            <a:fillRect/>
          </a:stretch>
        </p:blipFill>
        <p:spPr bwMode="auto">
          <a:xfrm>
            <a:off x="0" y="2209800"/>
            <a:ext cx="6019800" cy="1219200"/>
          </a:xfrm>
          <a:prstGeom prst="rect">
            <a:avLst/>
          </a:prstGeom>
          <a:noFill/>
          <a:ln w="9525">
            <a:noFill/>
            <a:miter lim="800000"/>
            <a:headEnd/>
            <a:tailEnd/>
          </a:ln>
          <a:effectLst/>
        </p:spPr>
      </p:pic>
      <p:pic>
        <p:nvPicPr>
          <p:cNvPr id="10246" name="Picture 6"/>
          <p:cNvPicPr>
            <a:picLocks noChangeAspect="1" noChangeArrowheads="1"/>
          </p:cNvPicPr>
          <p:nvPr/>
        </p:nvPicPr>
        <p:blipFill>
          <a:blip r:embed="rId6"/>
          <a:srcRect/>
          <a:stretch>
            <a:fillRect/>
          </a:stretch>
        </p:blipFill>
        <p:spPr bwMode="auto">
          <a:xfrm>
            <a:off x="304800" y="3276600"/>
            <a:ext cx="6781800" cy="3352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0" y="0"/>
            <a:ext cx="6248400" cy="2514600"/>
          </a:xfrm>
          <a:prstGeom prst="rect">
            <a:avLst/>
          </a:prstGeom>
          <a:noFill/>
          <a:ln w="9525">
            <a:noFill/>
            <a:miter lim="800000"/>
            <a:headEnd/>
            <a:tailEnd/>
          </a:ln>
          <a:effectLst/>
        </p:spPr>
      </p:pic>
      <p:pic>
        <p:nvPicPr>
          <p:cNvPr id="11268" name="Picture 4"/>
          <p:cNvPicPr>
            <a:picLocks noChangeAspect="1" noChangeArrowheads="1"/>
          </p:cNvPicPr>
          <p:nvPr/>
        </p:nvPicPr>
        <p:blipFill>
          <a:blip r:embed="rId3"/>
          <a:srcRect/>
          <a:stretch>
            <a:fillRect/>
          </a:stretch>
        </p:blipFill>
        <p:spPr bwMode="auto">
          <a:xfrm>
            <a:off x="0" y="2514600"/>
            <a:ext cx="4800600" cy="434340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4"/>
          <a:srcRect/>
          <a:stretch>
            <a:fillRect/>
          </a:stretch>
        </p:blipFill>
        <p:spPr bwMode="auto">
          <a:xfrm>
            <a:off x="5638800" y="3810000"/>
            <a:ext cx="3505200" cy="3048000"/>
          </a:xfrm>
          <a:prstGeom prst="rect">
            <a:avLst/>
          </a:prstGeom>
          <a:noFill/>
          <a:ln w="9525">
            <a:noFill/>
            <a:miter lim="800000"/>
            <a:headEnd/>
            <a:tailEnd/>
          </a:ln>
          <a:effectLst/>
        </p:spPr>
      </p:pic>
      <p:pic>
        <p:nvPicPr>
          <p:cNvPr id="11270" name="Picture 6"/>
          <p:cNvPicPr>
            <a:picLocks noChangeAspect="1" noChangeArrowheads="1"/>
          </p:cNvPicPr>
          <p:nvPr/>
        </p:nvPicPr>
        <p:blipFill>
          <a:blip r:embed="rId5"/>
          <a:srcRect/>
          <a:stretch>
            <a:fillRect/>
          </a:stretch>
        </p:blipFill>
        <p:spPr bwMode="auto">
          <a:xfrm>
            <a:off x="6248400" y="1524000"/>
            <a:ext cx="2590800" cy="1905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457200" y="609600"/>
            <a:ext cx="7772400" cy="3505200"/>
          </a:xfrm>
          <a:prstGeom prst="rect">
            <a:avLst/>
          </a:prstGeom>
          <a:noFill/>
          <a:ln w="9525">
            <a:noFill/>
            <a:miter lim="800000"/>
            <a:headEnd/>
            <a:tailEnd/>
          </a:ln>
          <a:effectLst/>
        </p:spPr>
      </p:pic>
      <p:pic>
        <p:nvPicPr>
          <p:cNvPr id="12291" name="Picture 3"/>
          <p:cNvPicPr>
            <a:picLocks noChangeAspect="1" noChangeArrowheads="1"/>
          </p:cNvPicPr>
          <p:nvPr/>
        </p:nvPicPr>
        <p:blipFill>
          <a:blip r:embed="rId3"/>
          <a:srcRect/>
          <a:stretch>
            <a:fillRect/>
          </a:stretch>
        </p:blipFill>
        <p:spPr bwMode="auto">
          <a:xfrm>
            <a:off x="2590800" y="4419600"/>
            <a:ext cx="2924175" cy="2209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t>Text Books</a:t>
            </a:r>
            <a:endParaRPr lang="en-US" sz="4800" b="1" dirty="0"/>
          </a:p>
        </p:txBody>
      </p:sp>
      <p:graphicFrame>
        <p:nvGraphicFramePr>
          <p:cNvPr id="4" name="Content Placeholder 3"/>
          <p:cNvGraphicFramePr>
            <a:graphicFrameLocks noGrp="1"/>
          </p:cNvGraphicFramePr>
          <p:nvPr>
            <p:ph idx="1"/>
          </p:nvPr>
        </p:nvGraphicFramePr>
        <p:xfrm>
          <a:off x="838200" y="2286000"/>
          <a:ext cx="7848600" cy="3124200"/>
        </p:xfrm>
        <a:graphic>
          <a:graphicData uri="http://schemas.openxmlformats.org/drawingml/2006/table">
            <a:tbl>
              <a:tblPr/>
              <a:tblGrid>
                <a:gridCol w="1542073"/>
                <a:gridCol w="570312"/>
                <a:gridCol w="5736215"/>
              </a:tblGrid>
              <a:tr h="3124200">
                <a:tc>
                  <a:txBody>
                    <a:bodyPr/>
                    <a:lstStyle/>
                    <a:p>
                      <a:pPr marL="0" marR="0">
                        <a:lnSpc>
                          <a:spcPct val="115000"/>
                        </a:lnSpc>
                        <a:spcBef>
                          <a:spcPts val="0"/>
                        </a:spcBef>
                        <a:spcAft>
                          <a:spcPts val="0"/>
                        </a:spcAft>
                      </a:pPr>
                      <a:r>
                        <a:rPr lang="en-IN" sz="1100" b="1" dirty="0">
                          <a:latin typeface="Times New Roman"/>
                          <a:ea typeface="Times New Roman"/>
                          <a:cs typeface="Mangal"/>
                        </a:rPr>
                        <a:t>Text Books:</a:t>
                      </a:r>
                      <a:r>
                        <a:rPr lang="en-IN" sz="1100" dirty="0">
                          <a:latin typeface="Times New Roman"/>
                          <a:ea typeface="Times New Roman"/>
                          <a:cs typeface="Mangal"/>
                        </a:rPr>
                        <a:t> </a:t>
                      </a:r>
                      <a:endParaRPr lang="en-US" sz="1100" dirty="0">
                        <a:latin typeface="Calibri"/>
                        <a:ea typeface="Times New Roma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100" dirty="0">
                        <a:latin typeface="Calibri"/>
                        <a:ea typeface="Times New Roman"/>
                        <a:cs typeface="Mangal"/>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marL="0" marR="0" algn="just">
                        <a:lnSpc>
                          <a:spcPct val="115000"/>
                        </a:lnSpc>
                        <a:spcBef>
                          <a:spcPts val="0"/>
                        </a:spcBef>
                        <a:spcAft>
                          <a:spcPts val="0"/>
                        </a:spcAft>
                      </a:pPr>
                      <a:r>
                        <a:rPr lang="en-IN" sz="1100" b="1" dirty="0">
                          <a:latin typeface="Times New Roman"/>
                          <a:ea typeface="Times New Roman"/>
                          <a:cs typeface="Mangal"/>
                        </a:rPr>
                        <a:t>T1:</a:t>
                      </a:r>
                      <a:r>
                        <a:rPr lang="en-IN" sz="1100" dirty="0">
                          <a:latin typeface="Times New Roman"/>
                          <a:ea typeface="Times New Roman"/>
                          <a:cs typeface="Mangal"/>
                        </a:rPr>
                        <a:t> </a:t>
                      </a:r>
                      <a:r>
                        <a:rPr lang="en-IN" sz="1100" dirty="0">
                          <a:solidFill>
                            <a:srgbClr val="000000"/>
                          </a:solidFill>
                          <a:latin typeface="Times New Roman"/>
                          <a:ea typeface="Times New Roman"/>
                          <a:cs typeface="Mangal"/>
                        </a:rPr>
                        <a:t>A.S. </a:t>
                      </a:r>
                      <a:r>
                        <a:rPr lang="en-IN" sz="1100" dirty="0" err="1">
                          <a:solidFill>
                            <a:srgbClr val="000000"/>
                          </a:solidFill>
                          <a:latin typeface="Times New Roman"/>
                          <a:ea typeface="Times New Roman"/>
                          <a:cs typeface="Mangal"/>
                        </a:rPr>
                        <a:t>Sedra</a:t>
                      </a:r>
                      <a:r>
                        <a:rPr lang="en-IN" sz="1100" dirty="0">
                          <a:solidFill>
                            <a:srgbClr val="000000"/>
                          </a:solidFill>
                          <a:latin typeface="Times New Roman"/>
                          <a:ea typeface="Times New Roman"/>
                          <a:cs typeface="Mangal"/>
                        </a:rPr>
                        <a:t> and K.C. Smith, Microelectronic Circuits, 5</a:t>
                      </a:r>
                      <a:r>
                        <a:rPr lang="en-IN" sz="1100" baseline="30000" dirty="0">
                          <a:solidFill>
                            <a:srgbClr val="000000"/>
                          </a:solidFill>
                          <a:latin typeface="Times New Roman"/>
                          <a:ea typeface="Times New Roman"/>
                          <a:cs typeface="Mangal"/>
                        </a:rPr>
                        <a:t>th</a:t>
                      </a:r>
                      <a:r>
                        <a:rPr lang="en-IN" sz="1100" dirty="0">
                          <a:solidFill>
                            <a:srgbClr val="000000"/>
                          </a:solidFill>
                          <a:latin typeface="Times New Roman"/>
                          <a:ea typeface="Times New Roman"/>
                          <a:cs typeface="Mangal"/>
                        </a:rPr>
                        <a:t> Edition, Oxford University Press</a:t>
                      </a:r>
                      <a:endParaRPr lang="en-US" sz="1100" dirty="0">
                        <a:latin typeface="Calibri"/>
                        <a:ea typeface="Times New Roman"/>
                        <a:cs typeface="Mangal"/>
                      </a:endParaRPr>
                    </a:p>
                    <a:p>
                      <a:pPr marL="0" marR="0" algn="just">
                        <a:lnSpc>
                          <a:spcPct val="115000"/>
                        </a:lnSpc>
                        <a:spcBef>
                          <a:spcPts val="0"/>
                        </a:spcBef>
                        <a:spcAft>
                          <a:spcPts val="0"/>
                        </a:spcAft>
                      </a:pPr>
                      <a:r>
                        <a:rPr lang="en-IN" sz="1100" b="1" dirty="0">
                          <a:solidFill>
                            <a:srgbClr val="000000"/>
                          </a:solidFill>
                          <a:latin typeface="Times New Roman"/>
                          <a:ea typeface="Times New Roman"/>
                          <a:cs typeface="Mangal"/>
                        </a:rPr>
                        <a:t>T2</a:t>
                      </a:r>
                      <a:r>
                        <a:rPr lang="en-IN" sz="1100" dirty="0">
                          <a:solidFill>
                            <a:srgbClr val="000000"/>
                          </a:solidFill>
                          <a:latin typeface="Times New Roman"/>
                          <a:ea typeface="Times New Roman"/>
                          <a:cs typeface="Mangal"/>
                        </a:rPr>
                        <a:t>: R.L. </a:t>
                      </a:r>
                      <a:r>
                        <a:rPr lang="en-IN" sz="1100" dirty="0" err="1">
                          <a:solidFill>
                            <a:srgbClr val="000000"/>
                          </a:solidFill>
                          <a:latin typeface="Times New Roman"/>
                          <a:ea typeface="Times New Roman"/>
                          <a:cs typeface="Mangal"/>
                        </a:rPr>
                        <a:t>Boylestad</a:t>
                      </a:r>
                      <a:r>
                        <a:rPr lang="en-IN" sz="1100" dirty="0">
                          <a:solidFill>
                            <a:srgbClr val="000000"/>
                          </a:solidFill>
                          <a:latin typeface="Times New Roman"/>
                          <a:ea typeface="Times New Roman"/>
                          <a:cs typeface="Mangal"/>
                        </a:rPr>
                        <a:t> and L. </a:t>
                      </a:r>
                      <a:r>
                        <a:rPr lang="en-IN" sz="1100" dirty="0" err="1">
                          <a:solidFill>
                            <a:srgbClr val="000000"/>
                          </a:solidFill>
                          <a:latin typeface="Times New Roman"/>
                          <a:ea typeface="Times New Roman"/>
                          <a:cs typeface="Mangal"/>
                        </a:rPr>
                        <a:t>Nashelsky</a:t>
                      </a:r>
                      <a:r>
                        <a:rPr lang="en-IN" sz="1100" dirty="0">
                          <a:solidFill>
                            <a:srgbClr val="000000"/>
                          </a:solidFill>
                          <a:latin typeface="Times New Roman"/>
                          <a:ea typeface="Times New Roman"/>
                          <a:cs typeface="Mangal"/>
                        </a:rPr>
                        <a:t>, Electronic Devices and Circuit Theory, 9</a:t>
                      </a:r>
                      <a:r>
                        <a:rPr lang="en-IN" sz="1100" baseline="30000" dirty="0">
                          <a:solidFill>
                            <a:srgbClr val="000000"/>
                          </a:solidFill>
                          <a:latin typeface="Times New Roman"/>
                          <a:ea typeface="Times New Roman"/>
                          <a:cs typeface="Mangal"/>
                        </a:rPr>
                        <a:t>th</a:t>
                      </a:r>
                      <a:r>
                        <a:rPr lang="en-IN" sz="1100" dirty="0">
                          <a:solidFill>
                            <a:srgbClr val="000000"/>
                          </a:solidFill>
                          <a:latin typeface="Times New Roman"/>
                          <a:ea typeface="Times New Roman"/>
                          <a:cs typeface="Mangal"/>
                        </a:rPr>
                        <a:t> Edition, Prentice Hall of India.</a:t>
                      </a:r>
                      <a:endParaRPr lang="en-US" sz="1100" dirty="0">
                        <a:latin typeface="Calibri"/>
                        <a:ea typeface="Times New Roman"/>
                        <a:cs typeface="Mangal"/>
                      </a:endParaRPr>
                    </a:p>
                    <a:p>
                      <a:pPr marL="0" marR="0" algn="just">
                        <a:lnSpc>
                          <a:spcPct val="115000"/>
                        </a:lnSpc>
                        <a:spcBef>
                          <a:spcPts val="0"/>
                        </a:spcBef>
                        <a:spcAft>
                          <a:spcPts val="0"/>
                        </a:spcAft>
                      </a:pPr>
                      <a:r>
                        <a:rPr lang="en-IN" sz="1100" b="1" dirty="0">
                          <a:solidFill>
                            <a:srgbClr val="000000"/>
                          </a:solidFill>
                          <a:latin typeface="Times New Roman"/>
                          <a:ea typeface="Times New Roman"/>
                          <a:cs typeface="Mangal"/>
                        </a:rPr>
                        <a:t>T3</a:t>
                      </a:r>
                      <a:r>
                        <a:rPr lang="en-IN" sz="1100" dirty="0">
                          <a:solidFill>
                            <a:srgbClr val="000000"/>
                          </a:solidFill>
                          <a:latin typeface="Times New Roman"/>
                          <a:ea typeface="Times New Roman"/>
                          <a:cs typeface="Mangal"/>
                        </a:rPr>
                        <a:t>: J. </a:t>
                      </a:r>
                      <a:r>
                        <a:rPr lang="en-IN" sz="1100" dirty="0" err="1">
                          <a:solidFill>
                            <a:srgbClr val="000000"/>
                          </a:solidFill>
                          <a:latin typeface="Times New Roman"/>
                          <a:ea typeface="Times New Roman"/>
                          <a:cs typeface="Mangal"/>
                        </a:rPr>
                        <a:t>Millman</a:t>
                      </a:r>
                      <a:r>
                        <a:rPr lang="en-IN" sz="1100" dirty="0">
                          <a:solidFill>
                            <a:srgbClr val="000000"/>
                          </a:solidFill>
                          <a:latin typeface="Times New Roman"/>
                          <a:ea typeface="Times New Roman"/>
                          <a:cs typeface="Mangal"/>
                        </a:rPr>
                        <a:t> and C.C. </a:t>
                      </a:r>
                      <a:r>
                        <a:rPr lang="en-IN" sz="1100" dirty="0" err="1">
                          <a:solidFill>
                            <a:srgbClr val="000000"/>
                          </a:solidFill>
                          <a:latin typeface="Times New Roman"/>
                          <a:ea typeface="Times New Roman"/>
                          <a:cs typeface="Mangal"/>
                        </a:rPr>
                        <a:t>Halkias</a:t>
                      </a:r>
                      <a:r>
                        <a:rPr lang="en-IN" sz="1100" dirty="0">
                          <a:solidFill>
                            <a:srgbClr val="000000"/>
                          </a:solidFill>
                          <a:latin typeface="Times New Roman"/>
                          <a:ea typeface="Times New Roman"/>
                          <a:cs typeface="Mangal"/>
                        </a:rPr>
                        <a:t>, </a:t>
                      </a:r>
                      <a:r>
                        <a:rPr lang="en-IN" sz="1100" dirty="0" err="1">
                          <a:solidFill>
                            <a:srgbClr val="000000"/>
                          </a:solidFill>
                          <a:latin typeface="Times New Roman"/>
                          <a:ea typeface="Times New Roman"/>
                          <a:cs typeface="Mangal"/>
                        </a:rPr>
                        <a:t>Inegrated</a:t>
                      </a:r>
                      <a:r>
                        <a:rPr lang="en-IN" sz="1100" dirty="0">
                          <a:solidFill>
                            <a:srgbClr val="000000"/>
                          </a:solidFill>
                          <a:latin typeface="Times New Roman"/>
                          <a:ea typeface="Times New Roman"/>
                          <a:cs typeface="Mangal"/>
                        </a:rPr>
                        <a:t> Electronics: </a:t>
                      </a:r>
                      <a:r>
                        <a:rPr lang="en-IN" sz="1100" dirty="0" err="1">
                          <a:solidFill>
                            <a:srgbClr val="000000"/>
                          </a:solidFill>
                          <a:latin typeface="Times New Roman"/>
                          <a:ea typeface="Times New Roman"/>
                          <a:cs typeface="Mangal"/>
                        </a:rPr>
                        <a:t>Analog</a:t>
                      </a:r>
                      <a:r>
                        <a:rPr lang="en-IN" sz="1100" dirty="0">
                          <a:solidFill>
                            <a:srgbClr val="000000"/>
                          </a:solidFill>
                          <a:latin typeface="Times New Roman"/>
                          <a:ea typeface="Times New Roman"/>
                          <a:cs typeface="Mangal"/>
                        </a:rPr>
                        <a:t> and Digital </a:t>
                      </a:r>
                      <a:r>
                        <a:rPr lang="en-IN" sz="1100" dirty="0" err="1">
                          <a:solidFill>
                            <a:srgbClr val="000000"/>
                          </a:solidFill>
                          <a:latin typeface="Times New Roman"/>
                          <a:ea typeface="Times New Roman"/>
                          <a:cs typeface="Mangal"/>
                        </a:rPr>
                        <a:t>Circuts</a:t>
                      </a:r>
                      <a:r>
                        <a:rPr lang="en-IN" sz="1100" dirty="0">
                          <a:solidFill>
                            <a:srgbClr val="000000"/>
                          </a:solidFill>
                          <a:latin typeface="Times New Roman"/>
                          <a:ea typeface="Times New Roman"/>
                          <a:cs typeface="Mangal"/>
                        </a:rPr>
                        <a:t> and Systems</a:t>
                      </a:r>
                      <a:endParaRPr lang="en-US" sz="1100" dirty="0">
                        <a:latin typeface="Calibri"/>
                        <a:ea typeface="Times New Roman"/>
                        <a:cs typeface="Mangal"/>
                      </a:endParaRPr>
                    </a:p>
                    <a:p>
                      <a:pPr marL="0" marR="0" algn="just">
                        <a:lnSpc>
                          <a:spcPct val="115000"/>
                        </a:lnSpc>
                        <a:spcBef>
                          <a:spcPts val="0"/>
                        </a:spcBef>
                        <a:spcAft>
                          <a:spcPts val="0"/>
                        </a:spcAft>
                      </a:pPr>
                      <a:r>
                        <a:rPr lang="en-IN" sz="1100" b="1" dirty="0">
                          <a:solidFill>
                            <a:srgbClr val="000000"/>
                          </a:solidFill>
                          <a:latin typeface="Times New Roman"/>
                          <a:ea typeface="Times New Roman"/>
                          <a:cs typeface="Mangal"/>
                        </a:rPr>
                        <a:t>T4</a:t>
                      </a:r>
                      <a:r>
                        <a:rPr lang="en-IN" sz="1100" dirty="0">
                          <a:solidFill>
                            <a:srgbClr val="000000"/>
                          </a:solidFill>
                          <a:latin typeface="Times New Roman"/>
                          <a:ea typeface="Times New Roman"/>
                          <a:cs typeface="Mangal"/>
                        </a:rPr>
                        <a:t>: R.A. </a:t>
                      </a:r>
                      <a:r>
                        <a:rPr lang="en-IN" sz="1100" dirty="0" err="1">
                          <a:solidFill>
                            <a:srgbClr val="000000"/>
                          </a:solidFill>
                          <a:latin typeface="Times New Roman"/>
                          <a:ea typeface="Times New Roman"/>
                          <a:cs typeface="Mangal"/>
                        </a:rPr>
                        <a:t>Gayakwad</a:t>
                      </a:r>
                      <a:r>
                        <a:rPr lang="en-IN" sz="1100" dirty="0">
                          <a:solidFill>
                            <a:srgbClr val="000000"/>
                          </a:solidFill>
                          <a:latin typeface="Times New Roman"/>
                          <a:ea typeface="Times New Roman"/>
                          <a:cs typeface="Mangal"/>
                        </a:rPr>
                        <a:t>, Op- amps and Linear Integrated Circuits, 4</a:t>
                      </a:r>
                      <a:r>
                        <a:rPr lang="en-IN" sz="1100" baseline="30000" dirty="0">
                          <a:solidFill>
                            <a:srgbClr val="000000"/>
                          </a:solidFill>
                          <a:latin typeface="Times New Roman"/>
                          <a:ea typeface="Times New Roman"/>
                          <a:cs typeface="Mangal"/>
                        </a:rPr>
                        <a:t>th</a:t>
                      </a:r>
                      <a:r>
                        <a:rPr lang="en-IN" sz="1100" dirty="0">
                          <a:solidFill>
                            <a:srgbClr val="000000"/>
                          </a:solidFill>
                          <a:latin typeface="Times New Roman"/>
                          <a:ea typeface="Times New Roman"/>
                          <a:cs typeface="Mangal"/>
                        </a:rPr>
                        <a:t> Edition, Pearson.</a:t>
                      </a:r>
                      <a:endParaRPr lang="en-US" sz="1100" dirty="0">
                        <a:latin typeface="Calibri"/>
                        <a:ea typeface="Times New Roman"/>
                        <a:cs typeface="Mangal"/>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r>
            </a:tbl>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Autofit/>
          </a:bodyPr>
          <a:lstStyle/>
          <a:p>
            <a:pPr algn="ctr"/>
            <a:r>
              <a:rPr lang="en-US" sz="4400" b="1" dirty="0" smtClean="0">
                <a:latin typeface="Times New Roman" pitchFamily="18" charset="0"/>
                <a:cs typeface="Times New Roman" pitchFamily="18" charset="0"/>
              </a:rPr>
              <a:t>  Clamper circuits</a:t>
            </a:r>
            <a:br>
              <a:rPr lang="en-US" sz="4400" b="1" dirty="0" smtClean="0">
                <a:latin typeface="Times New Roman" pitchFamily="18" charset="0"/>
                <a:cs typeface="Times New Roman" pitchFamily="18" charset="0"/>
              </a:rPr>
            </a:br>
            <a:r>
              <a:rPr lang="en-US" sz="4400" b="1" dirty="0" smtClean="0">
                <a:latin typeface="Times New Roman" pitchFamily="18" charset="0"/>
                <a:cs typeface="Times New Roman" pitchFamily="18" charset="0"/>
              </a:rPr>
              <a:t/>
            </a:r>
            <a:br>
              <a:rPr lang="en-US" sz="4400" b="1" dirty="0" smtClean="0">
                <a:latin typeface="Times New Roman" pitchFamily="18" charset="0"/>
                <a:cs typeface="Times New Roman" pitchFamily="18" charset="0"/>
              </a:rPr>
            </a:br>
            <a:endParaRPr lang="en-US" sz="4400" dirty="0"/>
          </a:p>
        </p:txBody>
      </p:sp>
      <p:sp>
        <p:nvSpPr>
          <p:cNvPr id="3" name="Content Placeholder 2"/>
          <p:cNvSpPr>
            <a:spLocks noGrp="1"/>
          </p:cNvSpPr>
          <p:nvPr>
            <p:ph idx="1"/>
          </p:nvPr>
        </p:nvSpPr>
        <p:spPr>
          <a:xfrm>
            <a:off x="228600" y="1143000"/>
            <a:ext cx="8610600" cy="5257800"/>
          </a:xfrm>
        </p:spPr>
        <p:txBody>
          <a:bodyPr>
            <a:normAutofit/>
          </a:bodyPr>
          <a:lstStyle/>
          <a:p>
            <a:pPr algn="just">
              <a:buFont typeface="Arial" pitchFamily="34" charset="0"/>
              <a:buChar char="•"/>
            </a:pPr>
            <a:r>
              <a:rPr lang="en-US" sz="3200" dirty="0" smtClean="0">
                <a:latin typeface="Times New Roman" pitchFamily="18" charset="0"/>
                <a:cs typeface="Times New Roman" pitchFamily="18" charset="0"/>
              </a:rPr>
              <a:t>A clamper is an electronic circuit that </a:t>
            </a:r>
            <a:r>
              <a:rPr lang="en-US" sz="3200" dirty="0" smtClean="0">
                <a:solidFill>
                  <a:srgbClr val="FF0000"/>
                </a:solidFill>
                <a:latin typeface="Times New Roman" pitchFamily="18" charset="0"/>
                <a:cs typeface="Times New Roman" pitchFamily="18" charset="0"/>
              </a:rPr>
              <a:t>changes the DC level </a:t>
            </a:r>
            <a:r>
              <a:rPr lang="en-US" sz="3200" dirty="0" smtClean="0">
                <a:latin typeface="Times New Roman" pitchFamily="18" charset="0"/>
                <a:cs typeface="Times New Roman" pitchFamily="18" charset="0"/>
              </a:rPr>
              <a:t>of a signal to the desired level without changing the shape of the applied signal. </a:t>
            </a:r>
          </a:p>
          <a:p>
            <a:pPr algn="just">
              <a:buFont typeface="Arial" pitchFamily="34" charset="0"/>
              <a:buChar char="•"/>
            </a:pPr>
            <a:r>
              <a:rPr lang="en-US" sz="3200" dirty="0" smtClean="0">
                <a:latin typeface="Times New Roman" pitchFamily="18" charset="0"/>
                <a:cs typeface="Times New Roman" pitchFamily="18" charset="0"/>
              </a:rPr>
              <a:t>In other words, the clamper circuit </a:t>
            </a:r>
            <a:r>
              <a:rPr lang="en-US" sz="3200" dirty="0" smtClean="0">
                <a:solidFill>
                  <a:srgbClr val="FF0000"/>
                </a:solidFill>
                <a:latin typeface="Times New Roman" pitchFamily="18" charset="0"/>
                <a:cs typeface="Times New Roman" pitchFamily="18" charset="0"/>
              </a:rPr>
              <a:t>moves</a:t>
            </a:r>
            <a:r>
              <a:rPr lang="en-US" sz="3200" dirty="0" smtClean="0">
                <a:latin typeface="Times New Roman" pitchFamily="18" charset="0"/>
                <a:cs typeface="Times New Roman" pitchFamily="18" charset="0"/>
              </a:rPr>
              <a:t> the whole signal up or down to set either the positive peak or negative peak of the signal at the desired level.</a:t>
            </a:r>
          </a:p>
          <a:p>
            <a:endParaRPr lang="en-US" dirty="0"/>
          </a:p>
        </p:txBody>
      </p:sp>
      <p:pic>
        <p:nvPicPr>
          <p:cNvPr id="2050" name="Picture 2"/>
          <p:cNvPicPr>
            <a:picLocks noChangeAspect="1" noChangeArrowheads="1"/>
          </p:cNvPicPr>
          <p:nvPr/>
        </p:nvPicPr>
        <p:blipFill>
          <a:blip r:embed="rId2"/>
          <a:srcRect/>
          <a:stretch>
            <a:fillRect/>
          </a:stretch>
        </p:blipFill>
        <p:spPr bwMode="auto">
          <a:xfrm>
            <a:off x="2667000" y="4476339"/>
            <a:ext cx="5334000" cy="217392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8382000" cy="5410200"/>
          </a:xfrm>
        </p:spPr>
        <p:txBody>
          <a:bodyPr/>
          <a:lstStyle/>
          <a:p>
            <a:pPr algn="just">
              <a:buFont typeface="Arial" pitchFamily="34" charset="0"/>
              <a:buChar char="•"/>
            </a:pPr>
            <a:r>
              <a:rPr lang="en-US" sz="2800" dirty="0" smtClean="0">
                <a:latin typeface="Times New Roman" pitchFamily="18" charset="0"/>
                <a:cs typeface="Times New Roman" pitchFamily="18" charset="0"/>
              </a:rPr>
              <a:t>The </a:t>
            </a:r>
            <a:r>
              <a:rPr lang="en-US" sz="2800" dirty="0" smtClean="0">
                <a:solidFill>
                  <a:srgbClr val="FF0000"/>
                </a:solidFill>
                <a:latin typeface="Times New Roman" pitchFamily="18" charset="0"/>
                <a:cs typeface="Times New Roman" pitchFamily="18" charset="0"/>
              </a:rPr>
              <a:t>dc component </a:t>
            </a:r>
            <a:r>
              <a:rPr lang="en-US" sz="2800" dirty="0" smtClean="0">
                <a:latin typeface="Times New Roman" pitchFamily="18" charset="0"/>
                <a:cs typeface="Times New Roman" pitchFamily="18" charset="0"/>
              </a:rPr>
              <a:t>is simply added to the input signal or subtracted from the input signal. </a:t>
            </a:r>
          </a:p>
          <a:p>
            <a:pPr algn="just">
              <a:buNone/>
            </a:pPr>
            <a:endParaRPr lang="en-US" sz="2800" dirty="0" smtClean="0">
              <a:latin typeface="Times New Roman" pitchFamily="18" charset="0"/>
              <a:cs typeface="Times New Roman" pitchFamily="18" charset="0"/>
            </a:endParaRPr>
          </a:p>
          <a:p>
            <a:pPr algn="just">
              <a:buFont typeface="Arial" pitchFamily="34" charset="0"/>
              <a:buChar char="•"/>
            </a:pPr>
            <a:r>
              <a:rPr lang="en-US" sz="2800" dirty="0" smtClean="0">
                <a:latin typeface="Times New Roman" pitchFamily="18" charset="0"/>
                <a:cs typeface="Times New Roman" pitchFamily="18" charset="0"/>
              </a:rPr>
              <a:t>A clamper circuit adds the </a:t>
            </a:r>
            <a:r>
              <a:rPr lang="en-US" sz="2800" dirty="0" smtClean="0">
                <a:solidFill>
                  <a:srgbClr val="FF0000"/>
                </a:solidFill>
                <a:latin typeface="Times New Roman" pitchFamily="18" charset="0"/>
                <a:cs typeface="Times New Roman" pitchFamily="18" charset="0"/>
              </a:rPr>
              <a:t>positive</a:t>
            </a:r>
            <a:r>
              <a:rPr lang="en-US" sz="2800" dirty="0" smtClean="0">
                <a:latin typeface="Times New Roman" pitchFamily="18" charset="0"/>
                <a:cs typeface="Times New Roman" pitchFamily="18" charset="0"/>
              </a:rPr>
              <a:t> dc component to the input signal to push it to the positive side. </a:t>
            </a:r>
          </a:p>
          <a:p>
            <a:pPr algn="just">
              <a:buNone/>
            </a:pPr>
            <a:endParaRPr lang="en-US" sz="2800" dirty="0" smtClean="0">
              <a:latin typeface="Times New Roman" pitchFamily="18" charset="0"/>
              <a:cs typeface="Times New Roman" pitchFamily="18" charset="0"/>
            </a:endParaRPr>
          </a:p>
          <a:p>
            <a:pPr algn="just">
              <a:buFont typeface="Arial" pitchFamily="34" charset="0"/>
              <a:buChar char="•"/>
            </a:pPr>
            <a:r>
              <a:rPr lang="en-US" sz="2800" dirty="0" smtClean="0">
                <a:latin typeface="Times New Roman" pitchFamily="18" charset="0"/>
                <a:cs typeface="Times New Roman" pitchFamily="18" charset="0"/>
              </a:rPr>
              <a:t>Similarly, a clamper circuit adds the </a:t>
            </a:r>
            <a:r>
              <a:rPr lang="en-US" sz="2800" dirty="0" smtClean="0">
                <a:solidFill>
                  <a:srgbClr val="FF0000"/>
                </a:solidFill>
                <a:latin typeface="Times New Roman" pitchFamily="18" charset="0"/>
                <a:cs typeface="Times New Roman" pitchFamily="18" charset="0"/>
              </a:rPr>
              <a:t>negative</a:t>
            </a:r>
            <a:r>
              <a:rPr lang="en-US" sz="2800" dirty="0" smtClean="0">
                <a:latin typeface="Times New Roman" pitchFamily="18" charset="0"/>
                <a:cs typeface="Times New Roman" pitchFamily="18" charset="0"/>
              </a:rPr>
              <a:t> dc component to the input signal to push it to the negative side.</a:t>
            </a:r>
          </a:p>
          <a:p>
            <a:endParaRPr lang="en-US" dirty="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0"/>
            <a:ext cx="8763000" cy="5943600"/>
          </a:xfrm>
        </p:spPr>
        <p:txBody>
          <a:bodyPr>
            <a:normAutofit/>
          </a:bodyPr>
          <a:lstStyle/>
          <a:p>
            <a:pPr algn="just"/>
            <a:r>
              <a:rPr lang="en-US" dirty="0" smtClean="0">
                <a:latin typeface="Times New Roman" pitchFamily="18" charset="0"/>
                <a:cs typeface="Times New Roman" pitchFamily="18" charset="0"/>
              </a:rPr>
              <a:t>The construction of the clamper circuit is almost similar to the clipper circuit. The only difference is the clamper circuit contains an </a:t>
            </a:r>
            <a:r>
              <a:rPr lang="en-US" dirty="0" smtClean="0">
                <a:solidFill>
                  <a:srgbClr val="FF0000"/>
                </a:solidFill>
                <a:latin typeface="Times New Roman" pitchFamily="18" charset="0"/>
                <a:cs typeface="Times New Roman" pitchFamily="18" charset="0"/>
              </a:rPr>
              <a:t>extra element </a:t>
            </a:r>
            <a:r>
              <a:rPr lang="en-US" dirty="0" smtClean="0">
                <a:latin typeface="Times New Roman" pitchFamily="18" charset="0"/>
                <a:cs typeface="Times New Roman" pitchFamily="18" charset="0"/>
              </a:rPr>
              <a:t>called </a:t>
            </a:r>
            <a:r>
              <a:rPr lang="en-US" dirty="0" smtClean="0">
                <a:solidFill>
                  <a:srgbClr val="FF0000"/>
                </a:solidFill>
                <a:latin typeface="Times New Roman" pitchFamily="18" charset="0"/>
                <a:cs typeface="Times New Roman" pitchFamily="18" charset="0"/>
              </a:rPr>
              <a:t>capacitor</a:t>
            </a:r>
            <a:r>
              <a:rPr lang="en-US" dirty="0" smtClean="0">
                <a:latin typeface="Times New Roman" pitchFamily="18" charset="0"/>
                <a:cs typeface="Times New Roman" pitchFamily="18" charset="0"/>
              </a:rPr>
              <a:t>. A capacitor is used to provide a dc offset (dc level) from the stored charge.</a:t>
            </a:r>
          </a:p>
          <a:p>
            <a:pPr algn="just">
              <a:buNone/>
            </a:pP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A typical clamper is made up of a </a:t>
            </a:r>
            <a:r>
              <a:rPr lang="en-US" dirty="0" smtClean="0">
                <a:solidFill>
                  <a:srgbClr val="FF0000"/>
                </a:solidFill>
                <a:latin typeface="Times New Roman" pitchFamily="18" charset="0"/>
                <a:cs typeface="Times New Roman" pitchFamily="18" charset="0"/>
              </a:rPr>
              <a:t>capacitor, diode, and resistor. </a:t>
            </a:r>
          </a:p>
          <a:p>
            <a:pPr algn="just">
              <a:buNone/>
            </a:pPr>
            <a:endParaRPr lang="en-US" dirty="0" smtClean="0">
              <a:solidFill>
                <a:srgbClr val="FF0000"/>
              </a:solidFill>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Some clampers contain an extra element called </a:t>
            </a:r>
            <a:r>
              <a:rPr lang="en-US" dirty="0" smtClean="0">
                <a:solidFill>
                  <a:srgbClr val="FF0000"/>
                </a:solidFill>
                <a:latin typeface="Times New Roman" pitchFamily="18" charset="0"/>
                <a:cs typeface="Times New Roman" pitchFamily="18" charset="0"/>
              </a:rPr>
              <a:t>DC battery</a:t>
            </a:r>
            <a:r>
              <a:rPr lang="en-US" dirty="0" smtClean="0">
                <a:latin typeface="Times New Roman" pitchFamily="18" charset="0"/>
                <a:cs typeface="Times New Roman" pitchFamily="18" charset="0"/>
              </a:rPr>
              <a:t>. The resistors and capacitors are used in the clamper circuit to maintain an altered DC level at the clamper output. </a:t>
            </a:r>
          </a:p>
          <a:p>
            <a:pPr algn="just"/>
            <a:r>
              <a:rPr lang="en-US" dirty="0" smtClean="0">
                <a:latin typeface="Times New Roman" pitchFamily="18" charset="0"/>
                <a:cs typeface="Times New Roman" pitchFamily="18" charset="0"/>
              </a:rPr>
              <a:t>The clamper is </a:t>
            </a:r>
            <a:r>
              <a:rPr lang="en-US" dirty="0" smtClean="0">
                <a:solidFill>
                  <a:srgbClr val="FF0000"/>
                </a:solidFill>
                <a:latin typeface="Times New Roman" pitchFamily="18" charset="0"/>
                <a:cs typeface="Times New Roman" pitchFamily="18" charset="0"/>
              </a:rPr>
              <a:t>also referred </a:t>
            </a:r>
            <a:r>
              <a:rPr lang="en-US" dirty="0" smtClean="0">
                <a:latin typeface="Times New Roman" pitchFamily="18" charset="0"/>
                <a:cs typeface="Times New Roman" pitchFamily="18" charset="0"/>
              </a:rPr>
              <a:t>to as a DC restorer, clamped capacitors, or AC signal level shifter.</a:t>
            </a:r>
            <a:endParaRPr lang="en-US"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8458200" cy="5410200"/>
          </a:xfrm>
        </p:spPr>
        <p:txBody>
          <a:bodyPr>
            <a:normAutofit/>
          </a:bodyPr>
          <a:lstStyle/>
          <a:p>
            <a:pPr algn="just"/>
            <a:r>
              <a:rPr lang="en-US" dirty="0" smtClean="0">
                <a:latin typeface="Times New Roman" pitchFamily="18" charset="0"/>
                <a:cs typeface="Times New Roman" pitchFamily="18" charset="0"/>
              </a:rPr>
              <a:t>The chosen resistor and capacitor of the network must be chosen such that the </a:t>
            </a:r>
            <a:r>
              <a:rPr lang="en-US" dirty="0" smtClean="0">
                <a:solidFill>
                  <a:srgbClr val="FF0000"/>
                </a:solidFill>
                <a:latin typeface="Times New Roman" pitchFamily="18" charset="0"/>
                <a:cs typeface="Times New Roman" pitchFamily="18" charset="0"/>
              </a:rPr>
              <a:t>time constant </a:t>
            </a:r>
            <a:r>
              <a:rPr lang="en-US" dirty="0" smtClean="0">
                <a:latin typeface="Times New Roman" pitchFamily="18" charset="0"/>
                <a:cs typeface="Times New Roman" pitchFamily="18" charset="0"/>
              </a:rPr>
              <a:t>determined by  </a:t>
            </a:r>
          </a:p>
          <a:p>
            <a:pPr algn="just">
              <a:buNone/>
            </a:pPr>
            <a:r>
              <a:rPr lang="en-US" dirty="0" smtClean="0">
                <a:latin typeface="Times New Roman" pitchFamily="18" charset="0"/>
                <a:cs typeface="Times New Roman" pitchFamily="18" charset="0"/>
              </a:rPr>
              <a:t>    </a:t>
            </a:r>
          </a:p>
          <a:p>
            <a:pPr algn="just">
              <a:buNone/>
            </a:pPr>
            <a:r>
              <a:rPr lang="en-US" dirty="0" smtClean="0">
                <a:latin typeface="Times New Roman" pitchFamily="18" charset="0"/>
                <a:cs typeface="Times New Roman" pitchFamily="18" charset="0"/>
              </a:rPr>
              <a:t>     is sufficiently large to ensure that the voltage across the capacitor does not discharge significantly during the interval the diode is non conducting. </a:t>
            </a:r>
          </a:p>
          <a:p>
            <a:pPr algn="just">
              <a:buNone/>
            </a:pPr>
            <a:endParaRPr lang="en-US" dirty="0" smtClean="0">
              <a:latin typeface="Times New Roman" pitchFamily="18" charset="0"/>
              <a:cs typeface="Times New Roman" pitchFamily="18" charset="0"/>
            </a:endParaRPr>
          </a:p>
          <a:p>
            <a:pPr algn="just">
              <a:buFont typeface="Arial" pitchFamily="34" charset="0"/>
              <a:buChar char="•"/>
            </a:pPr>
            <a:r>
              <a:rPr lang="en-US" dirty="0" smtClean="0">
                <a:latin typeface="Times New Roman" pitchFamily="18" charset="0"/>
                <a:cs typeface="Times New Roman" pitchFamily="18" charset="0"/>
              </a:rPr>
              <a:t>We assume that for all practical purposes the capacitor fully charges or discharges in </a:t>
            </a:r>
            <a:r>
              <a:rPr lang="en-US" dirty="0" smtClean="0">
                <a:solidFill>
                  <a:srgbClr val="FF0000"/>
                </a:solidFill>
                <a:latin typeface="Times New Roman" pitchFamily="18" charset="0"/>
                <a:cs typeface="Times New Roman" pitchFamily="18" charset="0"/>
              </a:rPr>
              <a:t>five time constant</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962400" y="1981200"/>
            <a:ext cx="685800" cy="304800"/>
          </a:xfrm>
          <a:prstGeom prst="rect">
            <a:avLst/>
          </a:prstGeom>
          <a:noFill/>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latin typeface="Times New Roman" pitchFamily="18" charset="0"/>
                <a:cs typeface="Times New Roman" pitchFamily="18" charset="0"/>
              </a:rPr>
              <a:t>Types of clampers</a:t>
            </a:r>
            <a:br>
              <a:rPr lang="en-US" b="1" dirty="0" smtClean="0">
                <a:latin typeface="Times New Roman" pitchFamily="18" charset="0"/>
                <a:cs typeface="Times New Roman" pitchFamily="18" charset="0"/>
              </a:rPr>
            </a:b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dirty="0" smtClean="0"/>
              <a:t>Clamper circuits are of three types:</a:t>
            </a:r>
          </a:p>
          <a:p>
            <a:r>
              <a:rPr lang="en-US" dirty="0" smtClean="0"/>
              <a:t>Positive clampers</a:t>
            </a:r>
          </a:p>
          <a:p>
            <a:r>
              <a:rPr lang="en-US" dirty="0" smtClean="0"/>
              <a:t>Negative clampers</a:t>
            </a:r>
          </a:p>
          <a:p>
            <a:r>
              <a:rPr lang="en-US" dirty="0" smtClean="0"/>
              <a:t>Biased clampers</a:t>
            </a:r>
          </a:p>
          <a:p>
            <a:pPr>
              <a:buNone/>
            </a:pPr>
            <a:endParaRPr lang="en-US" dirty="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pPr algn="ctr"/>
            <a:r>
              <a:rPr lang="en-US" sz="4000" b="1" dirty="0" smtClean="0">
                <a:latin typeface="Times New Roman" pitchFamily="18" charset="0"/>
                <a:cs typeface="Times New Roman" pitchFamily="18" charset="0"/>
              </a:rPr>
              <a:t>Steps to analyze clamper circuits</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752600"/>
            <a:ext cx="8534400" cy="4800600"/>
          </a:xfrm>
        </p:spPr>
        <p:txBody>
          <a:bodyPr/>
          <a:lstStyle/>
          <a:p>
            <a:pPr marL="514350" indent="-514350" algn="just">
              <a:buNone/>
            </a:pPr>
            <a:r>
              <a:rPr lang="en-US" dirty="0" smtClean="0">
                <a:latin typeface="Times New Roman" pitchFamily="18" charset="0"/>
                <a:cs typeface="Times New Roman" pitchFamily="18" charset="0"/>
              </a:rPr>
              <a:t>1.  </a:t>
            </a:r>
            <a:r>
              <a:rPr lang="en-US" sz="2800" dirty="0" smtClean="0">
                <a:latin typeface="Times New Roman" pitchFamily="18" charset="0"/>
                <a:cs typeface="Times New Roman" pitchFamily="18" charset="0"/>
              </a:rPr>
              <a:t>Start the analysis by examining the response of the portion of the input signal that will </a:t>
            </a:r>
            <a:r>
              <a:rPr lang="en-US" sz="2800" dirty="0" smtClean="0">
                <a:solidFill>
                  <a:srgbClr val="FF0000"/>
                </a:solidFill>
                <a:latin typeface="Times New Roman" pitchFamily="18" charset="0"/>
                <a:cs typeface="Times New Roman" pitchFamily="18" charset="0"/>
              </a:rPr>
              <a:t>forward bias </a:t>
            </a:r>
            <a:r>
              <a:rPr lang="en-US" sz="2800" dirty="0" smtClean="0">
                <a:latin typeface="Times New Roman" pitchFamily="18" charset="0"/>
                <a:cs typeface="Times New Roman" pitchFamily="18" charset="0"/>
              </a:rPr>
              <a:t>the diode.</a:t>
            </a:r>
          </a:p>
          <a:p>
            <a:pPr marL="514350" indent="-514350" algn="just">
              <a:buAutoNum type="arabicPeriod"/>
            </a:pPr>
            <a:endParaRPr lang="en-US" sz="2800" dirty="0" smtClean="0">
              <a:latin typeface="Times New Roman" pitchFamily="18" charset="0"/>
              <a:cs typeface="Times New Roman" pitchFamily="18" charset="0"/>
            </a:endParaRPr>
          </a:p>
          <a:p>
            <a:pPr marL="514350" indent="-514350" algn="just">
              <a:buNone/>
            </a:pPr>
            <a:endParaRPr lang="en-US" sz="2800" dirty="0" smtClean="0">
              <a:latin typeface="Times New Roman" pitchFamily="18" charset="0"/>
              <a:cs typeface="Times New Roman" pitchFamily="18" charset="0"/>
            </a:endParaRPr>
          </a:p>
          <a:p>
            <a:pPr marL="514350" indent="-514350" algn="just">
              <a:buNone/>
            </a:pPr>
            <a:r>
              <a:rPr lang="en-US" sz="2800" dirty="0" smtClean="0">
                <a:latin typeface="Times New Roman" pitchFamily="18" charset="0"/>
                <a:cs typeface="Times New Roman" pitchFamily="18" charset="0"/>
              </a:rPr>
              <a:t>2.  During the period that the diode is in the “</a:t>
            </a:r>
            <a:r>
              <a:rPr lang="en-US" sz="2800" dirty="0" smtClean="0">
                <a:solidFill>
                  <a:srgbClr val="FF0000"/>
                </a:solidFill>
                <a:latin typeface="Times New Roman" pitchFamily="18" charset="0"/>
                <a:cs typeface="Times New Roman" pitchFamily="18" charset="0"/>
              </a:rPr>
              <a:t>on</a:t>
            </a:r>
            <a:r>
              <a:rPr lang="en-US" sz="2800" dirty="0" smtClean="0">
                <a:latin typeface="Times New Roman" pitchFamily="18" charset="0"/>
                <a:cs typeface="Times New Roman" pitchFamily="18" charset="0"/>
              </a:rPr>
              <a:t>” state, assume that the </a:t>
            </a:r>
            <a:r>
              <a:rPr lang="en-US" sz="2800" dirty="0" smtClean="0">
                <a:solidFill>
                  <a:srgbClr val="FF0000"/>
                </a:solidFill>
                <a:latin typeface="Times New Roman" pitchFamily="18" charset="0"/>
                <a:cs typeface="Times New Roman" pitchFamily="18" charset="0"/>
              </a:rPr>
              <a:t>capacitor will charge up </a:t>
            </a:r>
            <a:r>
              <a:rPr lang="en-US" sz="2800" dirty="0" smtClean="0">
                <a:latin typeface="Times New Roman" pitchFamily="18" charset="0"/>
                <a:cs typeface="Times New Roman" pitchFamily="18" charset="0"/>
              </a:rPr>
              <a:t>instantaneously to a voltage level determined by the surrounding network.</a:t>
            </a:r>
          </a:p>
          <a:p>
            <a:pPr marL="514350" indent="-514350" algn="just">
              <a:buNone/>
            </a:pPr>
            <a:endParaRPr lang="en-US" sz="2800" dirty="0">
              <a:latin typeface="Times New Roman" pitchFamily="18" charset="0"/>
              <a:cs typeface="Times New Roman" pitchFamily="18"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257800"/>
          </a:xfrm>
        </p:spPr>
        <p:txBody>
          <a:bodyPr>
            <a:normAutofit lnSpcReduction="10000"/>
          </a:bodyPr>
          <a:lstStyle/>
          <a:p>
            <a:pPr marL="514350" indent="-514350" algn="just">
              <a:buNone/>
            </a:pPr>
            <a:r>
              <a:rPr lang="en-US" dirty="0" smtClean="0">
                <a:latin typeface="Times New Roman" pitchFamily="18" charset="0"/>
                <a:cs typeface="Times New Roman" pitchFamily="18" charset="0"/>
              </a:rPr>
              <a:t>3. </a:t>
            </a:r>
            <a:r>
              <a:rPr lang="en-US" sz="3000" dirty="0" smtClean="0">
                <a:latin typeface="Times New Roman" pitchFamily="18" charset="0"/>
                <a:cs typeface="Times New Roman" pitchFamily="18" charset="0"/>
              </a:rPr>
              <a:t>Assume that during the period when the diode is in the “</a:t>
            </a:r>
            <a:r>
              <a:rPr lang="en-US" sz="3000" dirty="0" smtClean="0">
                <a:solidFill>
                  <a:srgbClr val="FF0000"/>
                </a:solidFill>
                <a:latin typeface="Times New Roman" pitchFamily="18" charset="0"/>
                <a:cs typeface="Times New Roman" pitchFamily="18" charset="0"/>
              </a:rPr>
              <a:t>off</a:t>
            </a:r>
            <a:r>
              <a:rPr lang="en-US" sz="3000" dirty="0" smtClean="0">
                <a:latin typeface="Times New Roman" pitchFamily="18" charset="0"/>
                <a:cs typeface="Times New Roman" pitchFamily="18" charset="0"/>
              </a:rPr>
              <a:t>” state the capacitor </a:t>
            </a:r>
            <a:r>
              <a:rPr lang="en-US" sz="3000" dirty="0" smtClean="0">
                <a:solidFill>
                  <a:srgbClr val="FF0000"/>
                </a:solidFill>
                <a:latin typeface="Times New Roman" pitchFamily="18" charset="0"/>
                <a:cs typeface="Times New Roman" pitchFamily="18" charset="0"/>
              </a:rPr>
              <a:t>holds</a:t>
            </a:r>
            <a:r>
              <a:rPr lang="en-US" sz="3000" dirty="0" smtClean="0">
                <a:latin typeface="Times New Roman" pitchFamily="18" charset="0"/>
                <a:cs typeface="Times New Roman" pitchFamily="18" charset="0"/>
              </a:rPr>
              <a:t> on to its established voltage level.</a:t>
            </a:r>
          </a:p>
          <a:p>
            <a:pPr marL="514350" indent="-514350" algn="just">
              <a:buNone/>
            </a:pPr>
            <a:endParaRPr lang="en-US" sz="3000" dirty="0" smtClean="0">
              <a:latin typeface="Times New Roman" pitchFamily="18" charset="0"/>
              <a:cs typeface="Times New Roman" pitchFamily="18" charset="0"/>
            </a:endParaRPr>
          </a:p>
          <a:p>
            <a:pPr marL="514350" indent="-514350" algn="just">
              <a:buNone/>
            </a:pPr>
            <a:r>
              <a:rPr lang="en-US" sz="3000" dirty="0" smtClean="0">
                <a:latin typeface="Times New Roman" pitchFamily="18" charset="0"/>
                <a:cs typeface="Times New Roman" pitchFamily="18" charset="0"/>
              </a:rPr>
              <a:t>4.  Through out the analysis, maintain a continual awareness of the location and defined polarity for Vo to ensure that the </a:t>
            </a:r>
            <a:r>
              <a:rPr lang="en-US" sz="3000" dirty="0" smtClean="0">
                <a:solidFill>
                  <a:srgbClr val="FF0000"/>
                </a:solidFill>
                <a:latin typeface="Times New Roman" pitchFamily="18" charset="0"/>
                <a:cs typeface="Times New Roman" pitchFamily="18" charset="0"/>
              </a:rPr>
              <a:t>proper levels </a:t>
            </a:r>
            <a:r>
              <a:rPr lang="en-US" sz="3000" dirty="0" smtClean="0">
                <a:latin typeface="Times New Roman" pitchFamily="18" charset="0"/>
                <a:cs typeface="Times New Roman" pitchFamily="18" charset="0"/>
              </a:rPr>
              <a:t>are obtained.  </a:t>
            </a:r>
          </a:p>
          <a:p>
            <a:pPr marL="514350" indent="-514350" algn="just">
              <a:buAutoNum type="arabicPeriod" startAt="4"/>
            </a:pPr>
            <a:endParaRPr lang="en-US" sz="3000" dirty="0" smtClean="0">
              <a:latin typeface="Times New Roman" pitchFamily="18" charset="0"/>
              <a:cs typeface="Times New Roman" pitchFamily="18" charset="0"/>
            </a:endParaRPr>
          </a:p>
          <a:p>
            <a:pPr marL="514350" indent="-514350" algn="just">
              <a:buNone/>
            </a:pPr>
            <a:r>
              <a:rPr lang="en-US" sz="3000" dirty="0" smtClean="0">
                <a:latin typeface="Times New Roman" pitchFamily="18" charset="0"/>
                <a:cs typeface="Times New Roman" pitchFamily="18" charset="0"/>
              </a:rPr>
              <a:t>5.  Check that the </a:t>
            </a:r>
            <a:r>
              <a:rPr lang="en-US" sz="3000" dirty="0" smtClean="0">
                <a:solidFill>
                  <a:srgbClr val="FF0000"/>
                </a:solidFill>
                <a:latin typeface="Times New Roman" pitchFamily="18" charset="0"/>
                <a:cs typeface="Times New Roman" pitchFamily="18" charset="0"/>
              </a:rPr>
              <a:t>total swing </a:t>
            </a:r>
            <a:r>
              <a:rPr lang="en-US" sz="3000" dirty="0" smtClean="0">
                <a:latin typeface="Times New Roman" pitchFamily="18" charset="0"/>
                <a:cs typeface="Times New Roman" pitchFamily="18" charset="0"/>
              </a:rPr>
              <a:t>of the output matches that of the input.</a:t>
            </a:r>
          </a:p>
          <a:p>
            <a:endParaRPr lang="en-US" sz="3000" dirty="0"/>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noAutofit/>
          </a:bodyPr>
          <a:lstStyle/>
          <a:p>
            <a:pPr algn="ctr"/>
            <a:r>
              <a:rPr lang="en-US" sz="3200" b="1" dirty="0" smtClean="0">
                <a:latin typeface="Times New Roman" pitchFamily="18" charset="0"/>
                <a:cs typeface="Times New Roman" pitchFamily="18" charset="0"/>
              </a:rPr>
              <a:t>Negative Clamper</a:t>
            </a:r>
            <a:br>
              <a:rPr lang="en-US" sz="3200" b="1" dirty="0" smtClean="0">
                <a:latin typeface="Times New Roman" pitchFamily="18" charset="0"/>
                <a:cs typeface="Times New Roman" pitchFamily="18" charset="0"/>
              </a:rPr>
            </a:br>
            <a:r>
              <a:rPr lang="en-US" sz="3200" b="1" dirty="0" smtClean="0">
                <a:latin typeface="Times New Roman" pitchFamily="18" charset="0"/>
                <a:cs typeface="Times New Roman" pitchFamily="18" charset="0"/>
              </a:rPr>
              <a:t>Positive cycle</a:t>
            </a: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19200"/>
            <a:ext cx="5943600" cy="5105400"/>
          </a:xfrm>
        </p:spPr>
        <p:txBody>
          <a:bodyPr>
            <a:normAutofit/>
          </a:bodyPr>
          <a:lstStyle/>
          <a:p>
            <a:pPr algn="just"/>
            <a:r>
              <a:rPr lang="en-US" dirty="0" smtClean="0">
                <a:latin typeface="Times New Roman" pitchFamily="18" charset="0"/>
                <a:cs typeface="Times New Roman" pitchFamily="18" charset="0"/>
              </a:rPr>
              <a:t>For the network shown in Figure(a) the diode will be forward biased  for the positive portion of the applied signal.</a:t>
            </a:r>
          </a:p>
          <a:p>
            <a:pPr algn="just">
              <a:buNone/>
            </a:pP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For the interval 0 to T/2 the network will appear as shown in Figure (b)</a:t>
            </a:r>
          </a:p>
          <a:p>
            <a:pPr algn="just">
              <a:buNone/>
            </a:pP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The short circuit equivalent for the diode will result in Vo=0V for this interval.</a:t>
            </a:r>
          </a:p>
          <a:p>
            <a:pPr>
              <a:buNone/>
            </a:pPr>
            <a:endParaRPr lang="en-US" dirty="0" smtClean="0"/>
          </a:p>
        </p:txBody>
      </p:sp>
      <p:pic>
        <p:nvPicPr>
          <p:cNvPr id="3076" name="Picture 4"/>
          <p:cNvPicPr>
            <a:picLocks noChangeAspect="1" noChangeArrowheads="1"/>
          </p:cNvPicPr>
          <p:nvPr/>
        </p:nvPicPr>
        <p:blipFill>
          <a:blip r:embed="rId2"/>
          <a:srcRect/>
          <a:stretch>
            <a:fillRect/>
          </a:stretch>
        </p:blipFill>
        <p:spPr bwMode="auto">
          <a:xfrm>
            <a:off x="7010400" y="762000"/>
            <a:ext cx="1487275" cy="1423987"/>
          </a:xfrm>
          <a:prstGeom prst="rect">
            <a:avLst/>
          </a:prstGeom>
          <a:noFill/>
          <a:ln w="9525">
            <a:noFill/>
            <a:miter lim="800000"/>
            <a:headEnd/>
            <a:tailEnd/>
          </a:ln>
          <a:effectLst/>
        </p:spPr>
      </p:pic>
      <p:pic>
        <p:nvPicPr>
          <p:cNvPr id="3077" name="Picture 5"/>
          <p:cNvPicPr>
            <a:picLocks noChangeAspect="1" noChangeArrowheads="1"/>
          </p:cNvPicPr>
          <p:nvPr/>
        </p:nvPicPr>
        <p:blipFill>
          <a:blip r:embed="rId3"/>
          <a:srcRect/>
          <a:stretch>
            <a:fillRect/>
          </a:stretch>
        </p:blipFill>
        <p:spPr bwMode="auto">
          <a:xfrm>
            <a:off x="6858000" y="2209800"/>
            <a:ext cx="2038350" cy="1938918"/>
          </a:xfrm>
          <a:prstGeom prst="rect">
            <a:avLst/>
          </a:prstGeom>
          <a:noFill/>
          <a:ln w="9525">
            <a:noFill/>
            <a:miter lim="800000"/>
            <a:headEnd/>
            <a:tailEnd/>
          </a:ln>
          <a:effectLst/>
        </p:spPr>
      </p:pic>
      <p:pic>
        <p:nvPicPr>
          <p:cNvPr id="3079" name="Picture 7"/>
          <p:cNvPicPr>
            <a:picLocks noChangeAspect="1" noChangeArrowheads="1"/>
          </p:cNvPicPr>
          <p:nvPr/>
        </p:nvPicPr>
        <p:blipFill>
          <a:blip r:embed="rId4"/>
          <a:srcRect/>
          <a:stretch>
            <a:fillRect/>
          </a:stretch>
        </p:blipFill>
        <p:spPr bwMode="auto">
          <a:xfrm>
            <a:off x="5715000" y="4914053"/>
            <a:ext cx="3124200" cy="171534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8610600" cy="5029200"/>
          </a:xfrm>
        </p:spPr>
        <p:txBody>
          <a:bodyPr>
            <a:normAutofit/>
          </a:bodyPr>
          <a:lstStyle/>
          <a:p>
            <a:pPr algn="just"/>
            <a:r>
              <a:rPr lang="en-US" sz="2800" dirty="0" smtClean="0">
                <a:latin typeface="Times New Roman" pitchFamily="18" charset="0"/>
                <a:cs typeface="Times New Roman" pitchFamily="18" charset="0"/>
              </a:rPr>
              <a:t>During the same interval of time, the time constant determined by            is very small because the resistor R has been effectively “shorted out” by the conducting diode and the only resistance present is the inherent (contact, wire) resistance of the network. </a:t>
            </a:r>
          </a:p>
          <a:p>
            <a:pPr algn="just"/>
            <a:endParaRPr lang="en-US" sz="2800" dirty="0" smtClean="0">
              <a:latin typeface="Times New Roman" pitchFamily="18" charset="0"/>
              <a:cs typeface="Times New Roman" pitchFamily="18" charset="0"/>
            </a:endParaRPr>
          </a:p>
          <a:p>
            <a:pPr algn="just"/>
            <a:r>
              <a:rPr lang="en-US" sz="2800" dirty="0" smtClean="0">
                <a:latin typeface="Times New Roman" pitchFamily="18" charset="0"/>
                <a:cs typeface="Times New Roman" pitchFamily="18" charset="0"/>
              </a:rPr>
              <a:t>The result is that the capacitor will quickly charge to the peak value of V volts with the polarity indicated.</a:t>
            </a:r>
            <a:endParaRPr lang="en-US" sz="2800" dirty="0">
              <a:latin typeface="Times New Roman" pitchFamily="18" charset="0"/>
              <a:cs typeface="Times New Roman" pitchFamily="18" charset="0"/>
            </a:endParaRPr>
          </a:p>
        </p:txBody>
      </p:sp>
      <p:pic>
        <p:nvPicPr>
          <p:cNvPr id="4" name="Picture 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895600" y="1905000"/>
            <a:ext cx="685800" cy="304800"/>
          </a:xfrm>
          <a:prstGeom prst="rect">
            <a:avLst/>
          </a:prstGeom>
          <a:noFill/>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381000"/>
          </a:xfrm>
        </p:spPr>
        <p:txBody>
          <a:bodyPr>
            <a:normAutofit fontScale="90000"/>
          </a:bodyPr>
          <a:lstStyle/>
          <a:p>
            <a:pPr algn="ctr"/>
            <a:r>
              <a:rPr lang="en-US" sz="4000" b="1" dirty="0" smtClean="0">
                <a:latin typeface="Times New Roman" pitchFamily="18" charset="0"/>
                <a:cs typeface="Times New Roman" pitchFamily="18" charset="0"/>
              </a:rPr>
              <a:t>Negative Cycle</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838200"/>
            <a:ext cx="6248400" cy="5715000"/>
          </a:xfrm>
        </p:spPr>
        <p:txBody>
          <a:bodyPr>
            <a:normAutofit/>
          </a:bodyPr>
          <a:lstStyle/>
          <a:p>
            <a:pPr algn="just"/>
            <a:r>
              <a:rPr lang="en-US" dirty="0" smtClean="0">
                <a:latin typeface="Times New Roman" pitchFamily="18" charset="0"/>
                <a:cs typeface="Times New Roman" pitchFamily="18" charset="0"/>
              </a:rPr>
              <a:t>When the input switches to the –V state, the network will appear as shown.</a:t>
            </a:r>
          </a:p>
          <a:p>
            <a:pPr algn="just"/>
            <a:r>
              <a:rPr lang="en-US" dirty="0" smtClean="0">
                <a:latin typeface="Times New Roman" pitchFamily="18" charset="0"/>
                <a:cs typeface="Times New Roman" pitchFamily="18" charset="0"/>
              </a:rPr>
              <a:t> With the </a:t>
            </a:r>
            <a:r>
              <a:rPr lang="en-US" dirty="0" smtClean="0">
                <a:solidFill>
                  <a:srgbClr val="FF0000"/>
                </a:solidFill>
                <a:latin typeface="Times New Roman" pitchFamily="18" charset="0"/>
                <a:cs typeface="Times New Roman" pitchFamily="18" charset="0"/>
              </a:rPr>
              <a:t>open-circuit equivalent</a:t>
            </a:r>
            <a:r>
              <a:rPr lang="en-US" dirty="0" smtClean="0">
                <a:latin typeface="Times New Roman" pitchFamily="18" charset="0"/>
                <a:cs typeface="Times New Roman" pitchFamily="18" charset="0"/>
              </a:rPr>
              <a:t> for the diode determined by the applied signal and stored voltage across the capacitor both pressuring current through the diode from cathode to anode. </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Now that R is back in the network the time constant determined by the RC product is sufficiently large to establish a discharge period 5</a:t>
            </a:r>
            <a:r>
              <a:rPr lang="el-GR" dirty="0" smtClean="0">
                <a:latin typeface="Times New Roman" pitchFamily="18" charset="0"/>
                <a:cs typeface="Times New Roman" pitchFamily="18" charset="0"/>
              </a:rPr>
              <a:t>ς</a:t>
            </a:r>
            <a:r>
              <a:rPr lang="en-US" dirty="0" smtClean="0">
                <a:latin typeface="Times New Roman" pitchFamily="18" charset="0"/>
                <a:cs typeface="Times New Roman" pitchFamily="18" charset="0"/>
              </a:rPr>
              <a:t>, much greater than the period T/2 to T</a:t>
            </a:r>
            <a:endParaRPr lang="en-US" dirty="0">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a:srcRect/>
          <a:stretch>
            <a:fillRect/>
          </a:stretch>
        </p:blipFill>
        <p:spPr bwMode="auto">
          <a:xfrm>
            <a:off x="6858000" y="1981200"/>
            <a:ext cx="2029828" cy="2057400"/>
          </a:xfrm>
          <a:prstGeom prst="rect">
            <a:avLst/>
          </a:prstGeom>
          <a:noFill/>
          <a:ln w="9525">
            <a:noFill/>
            <a:miter lim="800000"/>
            <a:headEnd/>
            <a:tailEnd/>
          </a:ln>
          <a:effectLst/>
        </p:spPr>
      </p:pic>
      <p:pic>
        <p:nvPicPr>
          <p:cNvPr id="4100" name="Picture 4"/>
          <p:cNvPicPr>
            <a:picLocks noChangeAspect="1" noChangeArrowheads="1"/>
          </p:cNvPicPr>
          <p:nvPr/>
        </p:nvPicPr>
        <p:blipFill>
          <a:blip r:embed="rId3"/>
          <a:srcRect/>
          <a:stretch>
            <a:fillRect/>
          </a:stretch>
        </p:blipFill>
        <p:spPr bwMode="auto">
          <a:xfrm>
            <a:off x="6705600" y="4419600"/>
            <a:ext cx="2286000" cy="2186152"/>
          </a:xfrm>
          <a:prstGeom prst="rect">
            <a:avLst/>
          </a:prstGeom>
          <a:noFill/>
          <a:ln w="9525">
            <a:noFill/>
            <a:miter lim="800000"/>
            <a:headEnd/>
            <a:tailEnd/>
          </a:ln>
          <a:effectLst/>
        </p:spPr>
      </p:pic>
      <p:pic>
        <p:nvPicPr>
          <p:cNvPr id="4101" name="Picture 5"/>
          <p:cNvPicPr>
            <a:picLocks noChangeAspect="1" noChangeArrowheads="1"/>
          </p:cNvPicPr>
          <p:nvPr/>
        </p:nvPicPr>
        <p:blipFill>
          <a:blip r:embed="rId4"/>
          <a:srcRect/>
          <a:stretch>
            <a:fillRect/>
          </a:stretch>
        </p:blipFill>
        <p:spPr bwMode="auto">
          <a:xfrm>
            <a:off x="7239000" y="609600"/>
            <a:ext cx="1405343" cy="1276350"/>
          </a:xfrm>
          <a:prstGeom prst="rect">
            <a:avLst/>
          </a:prstGeom>
          <a:noFill/>
          <a:ln w="9525">
            <a:noFill/>
            <a:miter lim="800000"/>
            <a:headEnd/>
            <a:tailEnd/>
          </a:ln>
          <a:effec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pPr algn="ctr"/>
            <a:r>
              <a:rPr lang="en-US" sz="4800" b="1" dirty="0" smtClean="0">
                <a:latin typeface="Times New Roman" pitchFamily="18" charset="0"/>
                <a:cs typeface="Times New Roman" pitchFamily="18" charset="0"/>
              </a:rPr>
              <a:t>Recap </a:t>
            </a:r>
            <a:endParaRPr lang="en-US" sz="48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524000"/>
            <a:ext cx="8382000" cy="4800600"/>
          </a:xfrm>
        </p:spPr>
        <p:txBody>
          <a:bodyPr/>
          <a:lstStyle/>
          <a:p>
            <a:r>
              <a:rPr lang="en-US" dirty="0" smtClean="0"/>
              <a:t>Intrinsic and extrinsic materials</a:t>
            </a:r>
          </a:p>
          <a:p>
            <a:r>
              <a:rPr lang="en-US" dirty="0" smtClean="0"/>
              <a:t>Doping</a:t>
            </a:r>
          </a:p>
          <a:p>
            <a:r>
              <a:rPr lang="en-US" dirty="0" smtClean="0"/>
              <a:t>Semiconductor materials</a:t>
            </a:r>
          </a:p>
          <a:p>
            <a:r>
              <a:rPr lang="en-US" dirty="0" smtClean="0"/>
              <a:t>Diode</a:t>
            </a:r>
          </a:p>
          <a:p>
            <a:r>
              <a:rPr lang="en-US" dirty="0" smtClean="0"/>
              <a:t>Forward and reverse bias</a:t>
            </a:r>
          </a:p>
          <a:p>
            <a:r>
              <a:rPr lang="en-US" dirty="0" smtClean="0"/>
              <a:t>Linear device</a:t>
            </a:r>
          </a:p>
          <a:p>
            <a:r>
              <a:rPr lang="en-US" dirty="0" smtClean="0"/>
              <a:t>Non linear device</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8686800" cy="5334000"/>
          </a:xfrm>
        </p:spPr>
        <p:txBody>
          <a:bodyPr>
            <a:normAutofit/>
          </a:bodyPr>
          <a:lstStyle/>
          <a:p>
            <a:r>
              <a:rPr lang="en-US" dirty="0" smtClean="0">
                <a:latin typeface="Times New Roman" pitchFamily="18" charset="0"/>
                <a:cs typeface="Times New Roman" pitchFamily="18" charset="0"/>
              </a:rPr>
              <a:t>It is assumed on an approximate basis that capacitor holds onto all its charge and, therefore voltage (since V=Q/C) during this period.</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Since </a:t>
            </a:r>
            <a:r>
              <a:rPr lang="en-US" dirty="0" smtClean="0">
                <a:solidFill>
                  <a:srgbClr val="FF0000"/>
                </a:solidFill>
                <a:latin typeface="Times New Roman" pitchFamily="18" charset="0"/>
                <a:cs typeface="Times New Roman" pitchFamily="18" charset="0"/>
              </a:rPr>
              <a:t>Vo Is in parallel with the diode and resistor</a:t>
            </a:r>
            <a:r>
              <a:rPr lang="en-US" dirty="0" smtClean="0">
                <a:latin typeface="Times New Roman" pitchFamily="18" charset="0"/>
                <a:cs typeface="Times New Roman" pitchFamily="18" charset="0"/>
              </a:rPr>
              <a:t>, it can also be drawn as shown. Applying KVL around the input loop results in </a:t>
            </a:r>
          </a:p>
          <a:p>
            <a:endParaRPr lang="en-US"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-V – V  - Vo = 0</a:t>
            </a:r>
          </a:p>
          <a:p>
            <a:pPr>
              <a:buNone/>
            </a:pPr>
            <a:r>
              <a:rPr lang="en-US" dirty="0" smtClean="0">
                <a:latin typeface="Times New Roman" pitchFamily="18" charset="0"/>
                <a:cs typeface="Times New Roman" pitchFamily="18" charset="0"/>
              </a:rPr>
              <a:t>                   Vo =  - 2V   </a:t>
            </a:r>
            <a:endParaRPr lang="en-US" dirty="0">
              <a:latin typeface="Times New Roman" pitchFamily="18" charset="0"/>
              <a:cs typeface="Times New Roman" pitchFamily="18" charset="0"/>
            </a:endParaRPr>
          </a:p>
        </p:txBody>
      </p:sp>
      <p:pic>
        <p:nvPicPr>
          <p:cNvPr id="4" name="Picture 4"/>
          <p:cNvPicPr>
            <a:picLocks noChangeAspect="1" noChangeArrowheads="1"/>
          </p:cNvPicPr>
          <p:nvPr/>
        </p:nvPicPr>
        <p:blipFill>
          <a:blip r:embed="rId2"/>
          <a:srcRect/>
          <a:stretch>
            <a:fillRect/>
          </a:stretch>
        </p:blipFill>
        <p:spPr bwMode="auto">
          <a:xfrm>
            <a:off x="5029200" y="3657600"/>
            <a:ext cx="3276600" cy="2937641"/>
          </a:xfrm>
          <a:prstGeom prst="rect">
            <a:avLst/>
          </a:prstGeom>
          <a:noFill/>
          <a:ln w="9525">
            <a:noFill/>
            <a:miter lim="800000"/>
            <a:headEnd/>
            <a:tailEnd/>
          </a:ln>
          <a:effectLst/>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5715000" cy="5105400"/>
          </a:xfrm>
        </p:spPr>
        <p:txBody>
          <a:bodyPr/>
          <a:lstStyle/>
          <a:p>
            <a:pPr algn="just"/>
            <a:r>
              <a:rPr lang="en-US" dirty="0" smtClean="0">
                <a:latin typeface="Times New Roman" pitchFamily="18" charset="0"/>
                <a:cs typeface="Times New Roman" pitchFamily="18" charset="0"/>
              </a:rPr>
              <a:t>The negative sign results from the fact that the polarity of 2V is opposite to the polarity defined for V0.</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The output is clamped to 0V for the interval 0 to T/2 but maintains the same total swing  (2V) as the input.</a:t>
            </a:r>
            <a:endParaRPr lang="en-US"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srcRect/>
          <a:stretch>
            <a:fillRect/>
          </a:stretch>
        </p:blipFill>
        <p:spPr bwMode="auto">
          <a:xfrm>
            <a:off x="6172200" y="1447800"/>
            <a:ext cx="2667000" cy="3962400"/>
          </a:xfrm>
          <a:prstGeom prst="rect">
            <a:avLst/>
          </a:prstGeom>
          <a:noFill/>
          <a:ln w="9525">
            <a:noFill/>
            <a:miter lim="800000"/>
            <a:headEnd/>
            <a:tailEnd/>
          </a:ln>
          <a:effec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srcRect/>
          <a:stretch>
            <a:fillRect/>
          </a:stretch>
        </p:blipFill>
        <p:spPr bwMode="auto">
          <a:xfrm>
            <a:off x="0" y="1"/>
            <a:ext cx="9144000" cy="6858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srcRect/>
          <a:stretch>
            <a:fillRect/>
          </a:stretch>
        </p:blipFill>
        <p:spPr bwMode="auto">
          <a:xfrm>
            <a:off x="23813" y="0"/>
            <a:ext cx="9096375" cy="6858000"/>
          </a:xfrm>
          <a:prstGeom prst="rect">
            <a:avLst/>
          </a:prstGeom>
          <a:noFill/>
          <a:ln w="9525">
            <a:noFill/>
            <a:miter lim="800000"/>
            <a:headEnd/>
            <a:tailEnd/>
          </a:ln>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fontScale="90000"/>
          </a:bodyPr>
          <a:lstStyle/>
          <a:p>
            <a:pPr algn="ctr"/>
            <a:r>
              <a:rPr lang="en-US" sz="4000" b="1" dirty="0" smtClean="0">
                <a:latin typeface="Times New Roman" pitchFamily="18" charset="0"/>
                <a:cs typeface="Times New Roman" pitchFamily="18" charset="0"/>
              </a:rPr>
              <a:t>Numerical</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371600"/>
            <a:ext cx="6096000" cy="4953000"/>
          </a:xfrm>
        </p:spPr>
        <p:txBody>
          <a:bodyPr/>
          <a:lstStyle/>
          <a:p>
            <a:pPr marL="514350" indent="-514350">
              <a:buAutoNum type="arabicPeriod"/>
            </a:pPr>
            <a:r>
              <a:rPr lang="en-US" dirty="0" smtClean="0"/>
              <a:t>Determine Vo for the network</a:t>
            </a:r>
          </a:p>
          <a:p>
            <a:pPr marL="514350" indent="-514350">
              <a:buNone/>
            </a:pPr>
            <a:r>
              <a:rPr lang="en-US" b="1" dirty="0" smtClean="0"/>
              <a:t>Solution</a:t>
            </a:r>
            <a:r>
              <a:rPr lang="en-US" dirty="0" smtClean="0"/>
              <a:t> : </a:t>
            </a:r>
            <a:r>
              <a:rPr lang="en-US" sz="2400" dirty="0" smtClean="0">
                <a:latin typeface="Times New Roman" pitchFamily="18" charset="0"/>
                <a:cs typeface="Times New Roman" pitchFamily="18" charset="0"/>
              </a:rPr>
              <a:t>Frequency is 1000 Hz resulting in a period of 1ms and an interval of 0.5 ms between levels. </a:t>
            </a:r>
          </a:p>
          <a:p>
            <a:pPr marL="514350" indent="-514350">
              <a:buNone/>
            </a:pPr>
            <a:r>
              <a:rPr lang="en-US" sz="2400" dirty="0" smtClean="0">
                <a:latin typeface="Times New Roman" pitchFamily="18" charset="0"/>
                <a:cs typeface="Times New Roman" pitchFamily="18" charset="0"/>
              </a:rPr>
              <a:t>Analysis will begin with the period </a:t>
            </a:r>
            <a:r>
              <a:rPr lang="en-US" sz="2400" dirty="0" smtClean="0">
                <a:solidFill>
                  <a:srgbClr val="FF0000"/>
                </a:solidFill>
                <a:latin typeface="Times New Roman" pitchFamily="18" charset="0"/>
                <a:cs typeface="Times New Roman" pitchFamily="18" charset="0"/>
              </a:rPr>
              <a:t>t1 to t2 </a:t>
            </a:r>
            <a:r>
              <a:rPr lang="en-US" sz="2400" dirty="0" smtClean="0">
                <a:latin typeface="Times New Roman" pitchFamily="18" charset="0"/>
                <a:cs typeface="Times New Roman" pitchFamily="18" charset="0"/>
              </a:rPr>
              <a:t>of the input signal since the diode is in its short-circuit state.</a:t>
            </a:r>
          </a:p>
          <a:p>
            <a:pPr marL="514350" indent="-514350">
              <a:buNone/>
            </a:pPr>
            <a:endParaRPr lang="en-US" sz="2400" dirty="0" smtClean="0">
              <a:latin typeface="Times New Roman" pitchFamily="18" charset="0"/>
              <a:cs typeface="Times New Roman" pitchFamily="18" charset="0"/>
            </a:endParaRPr>
          </a:p>
          <a:p>
            <a:pPr marL="514350" indent="-514350">
              <a:buNone/>
            </a:pPr>
            <a:r>
              <a:rPr lang="en-US" sz="2400" dirty="0" smtClean="0">
                <a:latin typeface="Times New Roman" pitchFamily="18" charset="0"/>
                <a:cs typeface="Times New Roman" pitchFamily="18" charset="0"/>
              </a:rPr>
              <a:t>For this interval the network will appear as shown </a:t>
            </a:r>
            <a:endParaRPr lang="en-US" sz="24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srcRect/>
          <a:stretch>
            <a:fillRect/>
          </a:stretch>
        </p:blipFill>
        <p:spPr bwMode="auto">
          <a:xfrm>
            <a:off x="6324600" y="2133600"/>
            <a:ext cx="2819400" cy="1857375"/>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7239000" y="457200"/>
            <a:ext cx="1762125" cy="1543050"/>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a:srcRect/>
          <a:stretch>
            <a:fillRect/>
          </a:stretch>
        </p:blipFill>
        <p:spPr bwMode="auto">
          <a:xfrm>
            <a:off x="1981200" y="5257800"/>
            <a:ext cx="2895600" cy="14478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715000"/>
          </a:xfrm>
        </p:spPr>
        <p:txBody>
          <a:bodyPr/>
          <a:lstStyle/>
          <a:p>
            <a:r>
              <a:rPr lang="en-US" dirty="0" smtClean="0"/>
              <a:t>The output is across R, but it is also directly across the 5 V battery, therefore </a:t>
            </a:r>
            <a:r>
              <a:rPr lang="en-US" dirty="0" smtClean="0">
                <a:solidFill>
                  <a:srgbClr val="FF0000"/>
                </a:solidFill>
              </a:rPr>
              <a:t>Vo = 5V.</a:t>
            </a:r>
          </a:p>
          <a:p>
            <a:endParaRPr lang="en-US" dirty="0" smtClean="0"/>
          </a:p>
          <a:p>
            <a:r>
              <a:rPr lang="en-US" dirty="0" smtClean="0"/>
              <a:t>Applying KVL around the input loop results in </a:t>
            </a:r>
          </a:p>
          <a:p>
            <a:endParaRPr lang="en-US" dirty="0" smtClean="0"/>
          </a:p>
          <a:p>
            <a:pPr>
              <a:buNone/>
            </a:pPr>
            <a:r>
              <a:rPr lang="en-US" dirty="0" smtClean="0"/>
              <a:t>                            -20 +  </a:t>
            </a:r>
            <a:r>
              <a:rPr lang="en-US" dirty="0" err="1" smtClean="0"/>
              <a:t>Vc</a:t>
            </a:r>
            <a:r>
              <a:rPr lang="en-US" dirty="0" smtClean="0"/>
              <a:t>  -5 = 0</a:t>
            </a:r>
          </a:p>
          <a:p>
            <a:pPr>
              <a:buNone/>
            </a:pPr>
            <a:endParaRPr lang="en-US" dirty="0" smtClean="0"/>
          </a:p>
          <a:p>
            <a:pPr>
              <a:buNone/>
            </a:pPr>
            <a:r>
              <a:rPr lang="en-US" dirty="0" smtClean="0"/>
              <a:t>                                   </a:t>
            </a:r>
            <a:r>
              <a:rPr lang="en-US" dirty="0" err="1" smtClean="0">
                <a:solidFill>
                  <a:srgbClr val="FF0000"/>
                </a:solidFill>
              </a:rPr>
              <a:t>Vc</a:t>
            </a:r>
            <a:r>
              <a:rPr lang="en-US" dirty="0" smtClean="0">
                <a:solidFill>
                  <a:srgbClr val="FF0000"/>
                </a:solidFill>
              </a:rPr>
              <a:t> = 25 V  </a:t>
            </a:r>
          </a:p>
          <a:p>
            <a:pPr>
              <a:buNone/>
            </a:pPr>
            <a:r>
              <a:rPr lang="en-US" dirty="0" smtClean="0"/>
              <a:t>The capacitor will therefore charge up to 25 V.</a:t>
            </a:r>
            <a:endParaRPr lang="en-US" dirty="0"/>
          </a:p>
        </p:txBody>
      </p:sp>
      <p:pic>
        <p:nvPicPr>
          <p:cNvPr id="4" name="Picture 4"/>
          <p:cNvPicPr>
            <a:picLocks noChangeAspect="1" noChangeArrowheads="1"/>
          </p:cNvPicPr>
          <p:nvPr/>
        </p:nvPicPr>
        <p:blipFill>
          <a:blip r:embed="rId2"/>
          <a:srcRect/>
          <a:stretch>
            <a:fillRect/>
          </a:stretch>
        </p:blipFill>
        <p:spPr bwMode="auto">
          <a:xfrm>
            <a:off x="2209800" y="4876800"/>
            <a:ext cx="4267200" cy="19812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normAutofit/>
          </a:bodyPr>
          <a:lstStyle/>
          <a:p>
            <a:pPr algn="just"/>
            <a:r>
              <a:rPr lang="en-US" dirty="0" smtClean="0">
                <a:latin typeface="Times New Roman" pitchFamily="18" charset="0"/>
                <a:cs typeface="Times New Roman" pitchFamily="18" charset="0"/>
              </a:rPr>
              <a:t>For the period t2 to t3 the network will appear as shown</a:t>
            </a:r>
          </a:p>
          <a:p>
            <a:pPr algn="just"/>
            <a:endParaRPr lang="en-US" dirty="0" smtClean="0">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The open circuit equivalent for the diode removes the 5V battery from having any effect on Vo and applying KVL around the outside loop of the network results in </a:t>
            </a:r>
          </a:p>
          <a:p>
            <a:pPr algn="just"/>
            <a:endParaRPr lang="en-US" dirty="0" smtClean="0">
              <a:latin typeface="Times New Roman" pitchFamily="18" charset="0"/>
              <a:cs typeface="Times New Roman" pitchFamily="18" charset="0"/>
            </a:endParaRPr>
          </a:p>
          <a:p>
            <a:pPr algn="ctr">
              <a:buNone/>
            </a:pPr>
            <a:r>
              <a:rPr lang="en-US" dirty="0" smtClean="0">
                <a:latin typeface="Times New Roman" pitchFamily="18" charset="0"/>
                <a:cs typeface="Times New Roman" pitchFamily="18" charset="0"/>
              </a:rPr>
              <a:t>10 + 25 – Vo = 0</a:t>
            </a:r>
          </a:p>
          <a:p>
            <a:pPr algn="ctr">
              <a:buNone/>
            </a:pPr>
            <a:r>
              <a:rPr lang="en-US" dirty="0" smtClean="0">
                <a:solidFill>
                  <a:srgbClr val="FF0000"/>
                </a:solidFill>
                <a:latin typeface="Times New Roman" pitchFamily="18" charset="0"/>
                <a:cs typeface="Times New Roman" pitchFamily="18" charset="0"/>
              </a:rPr>
              <a:t>Vo = 35 V </a:t>
            </a:r>
            <a:endParaRPr lang="en-US" dirty="0">
              <a:solidFill>
                <a:srgbClr val="FF0000"/>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a:srcRect/>
          <a:stretch>
            <a:fillRect/>
          </a:stretch>
        </p:blipFill>
        <p:spPr bwMode="auto">
          <a:xfrm>
            <a:off x="3429000" y="1371600"/>
            <a:ext cx="3352800" cy="1828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638800"/>
          </a:xfrm>
        </p:spPr>
        <p:txBody>
          <a:bodyPr/>
          <a:lstStyle/>
          <a:p>
            <a:pPr algn="just"/>
            <a:r>
              <a:rPr lang="en-US" dirty="0" smtClean="0">
                <a:latin typeface="Times New Roman" pitchFamily="18" charset="0"/>
                <a:cs typeface="Times New Roman" pitchFamily="18" charset="0"/>
              </a:rPr>
              <a:t>The time constant of the discharging network is determined by the product of RC and has the magnitude </a:t>
            </a:r>
          </a:p>
          <a:p>
            <a:pPr>
              <a:buNone/>
            </a:pPr>
            <a:r>
              <a:rPr lang="el-GR" dirty="0" smtClean="0">
                <a:latin typeface="Arial"/>
                <a:cs typeface="Arial"/>
              </a:rPr>
              <a:t>ς</a:t>
            </a:r>
            <a:r>
              <a:rPr lang="en-US" dirty="0" smtClean="0">
                <a:latin typeface="Arial"/>
                <a:cs typeface="Arial"/>
              </a:rPr>
              <a:t>= RC = (100 K ) (0.1 </a:t>
            </a:r>
            <a:r>
              <a:rPr lang="el-GR" dirty="0" smtClean="0">
                <a:latin typeface="Arial"/>
                <a:cs typeface="Arial"/>
              </a:rPr>
              <a:t>μ</a:t>
            </a:r>
            <a:r>
              <a:rPr lang="en-US" dirty="0" smtClean="0">
                <a:latin typeface="Arial"/>
                <a:cs typeface="Arial"/>
              </a:rPr>
              <a:t> F) = 0.01 s = 10ms</a:t>
            </a:r>
          </a:p>
          <a:p>
            <a:pPr algn="ctr">
              <a:buNone/>
            </a:pPr>
            <a:endParaRPr lang="en-US" sz="2800" dirty="0" smtClean="0">
              <a:latin typeface="Arial"/>
              <a:cs typeface="Arial"/>
            </a:endParaRPr>
          </a:p>
          <a:p>
            <a:pPr algn="ctr">
              <a:buNone/>
            </a:pPr>
            <a:r>
              <a:rPr lang="en-US" sz="2800" dirty="0" smtClean="0">
                <a:latin typeface="Times New Roman" pitchFamily="18" charset="0"/>
                <a:cs typeface="Times New Roman" pitchFamily="18" charset="0"/>
              </a:rPr>
              <a:t>The total discharge time is therefore </a:t>
            </a:r>
          </a:p>
          <a:p>
            <a:pPr algn="ctr">
              <a:buNone/>
            </a:pPr>
            <a:r>
              <a:rPr lang="en-US" sz="2800" dirty="0" smtClean="0">
                <a:latin typeface="Times New Roman" pitchFamily="18" charset="0"/>
                <a:cs typeface="Times New Roman" pitchFamily="18" charset="0"/>
              </a:rPr>
              <a:t>5 </a:t>
            </a:r>
            <a:r>
              <a:rPr lang="el-GR" sz="2800" dirty="0" smtClean="0">
                <a:latin typeface="Times New Roman" pitchFamily="18" charset="0"/>
                <a:cs typeface="Times New Roman" pitchFamily="18" charset="0"/>
              </a:rPr>
              <a:t>ς</a:t>
            </a:r>
            <a:r>
              <a:rPr lang="en-US" sz="2800" dirty="0" smtClean="0">
                <a:latin typeface="Times New Roman" pitchFamily="18" charset="0"/>
                <a:cs typeface="Times New Roman" pitchFamily="18" charset="0"/>
              </a:rPr>
              <a:t> = 5 (10ms) = 50ms</a:t>
            </a:r>
          </a:p>
          <a:p>
            <a:pPr algn="ctr">
              <a:buNone/>
            </a:pPr>
            <a:endParaRPr lang="en-US" sz="2800" dirty="0" smtClean="0">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2"/>
          <a:srcRect/>
          <a:stretch>
            <a:fillRect/>
          </a:stretch>
        </p:blipFill>
        <p:spPr bwMode="auto">
          <a:xfrm>
            <a:off x="1066800" y="4038600"/>
            <a:ext cx="6324600" cy="2324100"/>
          </a:xfrm>
          <a:prstGeom prst="rect">
            <a:avLst/>
          </a:prstGeom>
          <a:noFill/>
          <a:ln w="9525">
            <a:noFill/>
            <a:miter lim="800000"/>
            <a:headEnd/>
            <a:tailEnd/>
          </a:ln>
          <a:effectLst/>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10600" cy="5715000"/>
          </a:xfrm>
        </p:spPr>
        <p:txBody>
          <a:bodyPr/>
          <a:lstStyle/>
          <a:p>
            <a:pPr algn="just">
              <a:buNone/>
            </a:pPr>
            <a:r>
              <a:rPr lang="en-US" sz="2400" dirty="0" smtClean="0">
                <a:latin typeface="Times New Roman" pitchFamily="18" charset="0"/>
                <a:cs typeface="Times New Roman" pitchFamily="18" charset="0"/>
              </a:rPr>
              <a:t>2. Repeat previous example using a silicon diode with </a:t>
            </a:r>
            <a:r>
              <a:rPr lang="en-US" sz="2400" dirty="0" err="1" smtClean="0">
                <a:latin typeface="Times New Roman" pitchFamily="18" charset="0"/>
                <a:cs typeface="Times New Roman" pitchFamily="18" charset="0"/>
              </a:rPr>
              <a:t>Vt</a:t>
            </a:r>
            <a:r>
              <a:rPr lang="en-US" sz="2400" dirty="0" smtClean="0">
                <a:latin typeface="Times New Roman" pitchFamily="18" charset="0"/>
                <a:cs typeface="Times New Roman" pitchFamily="18" charset="0"/>
              </a:rPr>
              <a:t> = 0.7 V</a:t>
            </a:r>
            <a:endParaRPr lang="en-US" sz="2400"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a:srcRect/>
          <a:stretch>
            <a:fillRect/>
          </a:stretch>
        </p:blipFill>
        <p:spPr bwMode="auto">
          <a:xfrm>
            <a:off x="0" y="1371600"/>
            <a:ext cx="6629400" cy="495300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6629401" y="1295400"/>
            <a:ext cx="2362199" cy="2343150"/>
          </a:xfrm>
          <a:prstGeom prst="rect">
            <a:avLst/>
          </a:prstGeom>
          <a:noFill/>
          <a:ln w="9525">
            <a:noFill/>
            <a:miter lim="800000"/>
            <a:headEnd/>
            <a:tailEnd/>
          </a:ln>
          <a:effectLst/>
        </p:spPr>
      </p:pic>
      <p:pic>
        <p:nvPicPr>
          <p:cNvPr id="10244" name="Picture 4"/>
          <p:cNvPicPr>
            <a:picLocks noChangeAspect="1" noChangeArrowheads="1"/>
          </p:cNvPicPr>
          <p:nvPr/>
        </p:nvPicPr>
        <p:blipFill>
          <a:blip r:embed="rId4"/>
          <a:srcRect/>
          <a:stretch>
            <a:fillRect/>
          </a:stretch>
        </p:blipFill>
        <p:spPr bwMode="auto">
          <a:xfrm>
            <a:off x="6553200" y="4648200"/>
            <a:ext cx="2389921" cy="193833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a:bodyPr>
          <a:lstStyle/>
          <a:p>
            <a:pPr algn="ctr"/>
            <a:r>
              <a:rPr lang="en-US" sz="4400" b="1" dirty="0" smtClean="0">
                <a:latin typeface="Times New Roman" pitchFamily="18" charset="0"/>
                <a:cs typeface="Times New Roman" pitchFamily="18" charset="0"/>
              </a:rPr>
              <a:t>Diode Circuits</a:t>
            </a:r>
            <a:endParaRPr lang="en-US" sz="4400" b="1" dirty="0">
              <a:latin typeface="Times New Roman" pitchFamily="18" charset="0"/>
              <a:cs typeface="Times New Roman" pitchFamily="18" charset="0"/>
            </a:endParaRPr>
          </a:p>
        </p:txBody>
      </p:sp>
      <p:sp>
        <p:nvSpPr>
          <p:cNvPr id="3" name="Content Placeholder 2"/>
          <p:cNvSpPr>
            <a:spLocks noGrp="1"/>
          </p:cNvSpPr>
          <p:nvPr>
            <p:ph idx="1"/>
          </p:nvPr>
        </p:nvSpPr>
        <p:spPr>
          <a:xfrm>
            <a:off x="304800" y="1295400"/>
            <a:ext cx="8610600" cy="5334000"/>
          </a:xfrm>
        </p:spPr>
        <p:txBody>
          <a:bodyPr>
            <a:normAutofit/>
          </a:bodyPr>
          <a:lstStyle/>
          <a:p>
            <a:pPr algn="just"/>
            <a:r>
              <a:rPr lang="en-US" sz="2800" dirty="0" smtClean="0">
                <a:latin typeface="Times New Roman" pitchFamily="18" charset="0"/>
                <a:cs typeface="Times New Roman" pitchFamily="18" charset="0"/>
              </a:rPr>
              <a:t>In the field of electronics, the simplest and the most fundamental </a:t>
            </a:r>
            <a:r>
              <a:rPr lang="en-US" sz="2800" dirty="0" smtClean="0">
                <a:solidFill>
                  <a:srgbClr val="FF0000"/>
                </a:solidFill>
                <a:latin typeface="Times New Roman" pitchFamily="18" charset="0"/>
                <a:cs typeface="Times New Roman" pitchFamily="18" charset="0"/>
              </a:rPr>
              <a:t>non-linear circuit </a:t>
            </a:r>
            <a:r>
              <a:rPr lang="en-US" sz="2800" dirty="0" smtClean="0">
                <a:latin typeface="Times New Roman" pitchFamily="18" charset="0"/>
                <a:cs typeface="Times New Roman" pitchFamily="18" charset="0"/>
              </a:rPr>
              <a:t>element is the diode.</a:t>
            </a:r>
          </a:p>
          <a:p>
            <a:pPr algn="just"/>
            <a:r>
              <a:rPr lang="en-US" sz="2800" dirty="0" smtClean="0">
                <a:latin typeface="Times New Roman" pitchFamily="18" charset="0"/>
                <a:cs typeface="Times New Roman" pitchFamily="18" charset="0"/>
              </a:rPr>
              <a:t>Among the many applications of diodes, their use in the design of </a:t>
            </a:r>
            <a:r>
              <a:rPr lang="en-US" sz="2800" dirty="0" smtClean="0">
                <a:solidFill>
                  <a:srgbClr val="FF0000"/>
                </a:solidFill>
                <a:latin typeface="Times New Roman" pitchFamily="18" charset="0"/>
                <a:cs typeface="Times New Roman" pitchFamily="18" charset="0"/>
              </a:rPr>
              <a:t>rectifiers</a:t>
            </a:r>
            <a:r>
              <a:rPr lang="en-US" sz="2800" dirty="0" smtClean="0">
                <a:latin typeface="Times New Roman" pitchFamily="18" charset="0"/>
                <a:cs typeface="Times New Roman" pitchFamily="18" charset="0"/>
              </a:rPr>
              <a:t>, which convert ac to dc, is the most common.</a:t>
            </a:r>
          </a:p>
          <a:p>
            <a:pPr algn="just"/>
            <a:r>
              <a:rPr lang="en-US" sz="2800" dirty="0" smtClean="0">
                <a:latin typeface="Times New Roman" pitchFamily="18" charset="0"/>
                <a:cs typeface="Times New Roman" pitchFamily="18" charset="0"/>
              </a:rPr>
              <a:t>The </a:t>
            </a:r>
            <a:r>
              <a:rPr lang="en-US" sz="2800" dirty="0" smtClean="0">
                <a:solidFill>
                  <a:srgbClr val="FF0000"/>
                </a:solidFill>
                <a:latin typeface="Times New Roman" pitchFamily="18" charset="0"/>
                <a:cs typeface="Times New Roman" pitchFamily="18" charset="0"/>
              </a:rPr>
              <a:t>piecewise linear model </a:t>
            </a:r>
            <a:r>
              <a:rPr lang="en-US" sz="2800" dirty="0" smtClean="0">
                <a:latin typeface="Times New Roman" pitchFamily="18" charset="0"/>
                <a:cs typeface="Times New Roman" pitchFamily="18" charset="0"/>
              </a:rPr>
              <a:t>is used in certain applications of diodes, namely clippers, rectifiers and comparators.</a:t>
            </a:r>
          </a:p>
          <a:p>
            <a:pPr algn="just"/>
            <a:r>
              <a:rPr lang="en-US" sz="2800" dirty="0" smtClean="0">
                <a:latin typeface="Times New Roman" pitchFamily="18" charset="0"/>
                <a:cs typeface="Times New Roman" pitchFamily="18" charset="0"/>
              </a:rPr>
              <a:t>Many more such circuits are possible with one or more diodes being implemented in them.</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Autofit/>
          </a:bodyPr>
          <a:lstStyle/>
          <a:p>
            <a:pPr algn="ctr"/>
            <a:r>
              <a:rPr lang="en-US" sz="4400" b="1" dirty="0" smtClean="0">
                <a:latin typeface="Times New Roman" pitchFamily="18" charset="0"/>
                <a:cs typeface="Times New Roman" pitchFamily="18" charset="0"/>
              </a:rPr>
              <a:t>Comparison Chart</a:t>
            </a:r>
            <a:br>
              <a:rPr lang="en-US" sz="4400" b="1" dirty="0" smtClean="0">
                <a:latin typeface="Times New Roman" pitchFamily="18" charset="0"/>
                <a:cs typeface="Times New Roman" pitchFamily="18" charset="0"/>
              </a:rPr>
            </a:br>
            <a:r>
              <a:rPr lang="en-US" sz="4400" b="1" dirty="0" smtClean="0">
                <a:latin typeface="Times New Roman" pitchFamily="18" charset="0"/>
                <a:cs typeface="Times New Roman" pitchFamily="18" charset="0"/>
              </a:rPr>
              <a:t/>
            </a:r>
            <a:br>
              <a:rPr lang="en-US" sz="4400" b="1" dirty="0" smtClean="0">
                <a:latin typeface="Times New Roman" pitchFamily="18" charset="0"/>
                <a:cs typeface="Times New Roman" pitchFamily="18" charset="0"/>
              </a:rPr>
            </a:br>
            <a:endParaRPr lang="en-US" sz="4400" b="1"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srcRect/>
          <a:stretch>
            <a:fillRect/>
          </a:stretch>
        </p:blipFill>
        <p:spPr bwMode="auto">
          <a:xfrm>
            <a:off x="0" y="838200"/>
            <a:ext cx="9144000" cy="57912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62200"/>
            <a:ext cx="8229600" cy="3962400"/>
          </a:xfrm>
        </p:spPr>
        <p:txBody>
          <a:bodyPr/>
          <a:lstStyle/>
          <a:p>
            <a:pPr algn="ctr">
              <a:buNone/>
            </a:pPr>
            <a:r>
              <a:rPr lang="en-US" sz="4000" b="1" i="1" dirty="0" smtClean="0">
                <a:latin typeface="Times New Roman" pitchFamily="18" charset="0"/>
                <a:cs typeface="Times New Roman" pitchFamily="18" charset="0"/>
              </a:rPr>
              <a:t>TRANSISTORS</a:t>
            </a:r>
            <a:endParaRPr lang="en-US" sz="4000" b="1" i="1" dirty="0">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a:srcRect/>
          <a:stretch>
            <a:fillRect/>
          </a:stretch>
        </p:blipFill>
        <p:spPr bwMode="auto">
          <a:xfrm>
            <a:off x="0" y="3886200"/>
            <a:ext cx="5181600" cy="2971800"/>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a:srcRect/>
          <a:stretch>
            <a:fillRect/>
          </a:stretch>
        </p:blipFill>
        <p:spPr bwMode="auto">
          <a:xfrm>
            <a:off x="6705600" y="0"/>
            <a:ext cx="2438400" cy="2338873"/>
          </a:xfrm>
          <a:prstGeom prst="rect">
            <a:avLst/>
          </a:prstGeom>
          <a:noFill/>
          <a:ln w="9525">
            <a:noFill/>
            <a:miter lim="800000"/>
            <a:headEnd/>
            <a:tailEnd/>
          </a:ln>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458200" cy="5029200"/>
          </a:xfrm>
        </p:spPr>
        <p:txBody>
          <a:bodyPr/>
          <a:lstStyle/>
          <a:p>
            <a:pPr algn="just">
              <a:buNone/>
            </a:pPr>
            <a:r>
              <a:rPr lang="en-US" dirty="0" smtClean="0">
                <a:latin typeface="Times New Roman" pitchFamily="18" charset="0"/>
                <a:cs typeface="Times New Roman" pitchFamily="18" charset="0"/>
              </a:rPr>
              <a:t>   Your brain contains around 100 billion cells called neurons—the tiny switches that let you think and remember things. Computers contain billions of miniature "brain cells" as well. They're called </a:t>
            </a:r>
            <a:r>
              <a:rPr lang="en-US" b="1" dirty="0" smtClean="0">
                <a:latin typeface="Times New Roman" pitchFamily="18" charset="0"/>
                <a:cs typeface="Times New Roman" pitchFamily="18" charset="0"/>
              </a:rPr>
              <a:t>transistors</a:t>
            </a:r>
            <a:r>
              <a:rPr lang="en-US" dirty="0" smtClean="0">
                <a:latin typeface="Times New Roman" pitchFamily="18" charset="0"/>
                <a:cs typeface="Times New Roman" pitchFamily="18" charset="0"/>
              </a:rPr>
              <a:t> and they're made from silicon, a chemical element commonly found in sand. Transistors have revolutionized electronics since they were first invented over half a century ago by John Bardeen, Walter Brattain, and William Shockley. </a:t>
            </a:r>
          </a:p>
          <a:p>
            <a:pPr algn="just">
              <a:buNone/>
            </a:pPr>
            <a:endParaRPr lang="en-US" dirty="0" smtClean="0">
              <a:latin typeface="Times New Roman" pitchFamily="18" charset="0"/>
              <a:cs typeface="Times New Roman" pitchFamily="18" charset="0"/>
            </a:endParaRPr>
          </a:p>
          <a:p>
            <a:pPr algn="just">
              <a:buNone/>
            </a:pPr>
            <a:endParaRPr lang="en-US" dirty="0" smtClean="0">
              <a:latin typeface="Times New Roman" pitchFamily="18" charset="0"/>
              <a:cs typeface="Times New Roman" pitchFamily="18" charset="0"/>
            </a:endParaRPr>
          </a:p>
          <a:p>
            <a:pPr algn="ctr">
              <a:buNone/>
            </a:pPr>
            <a:r>
              <a:rPr lang="en-US" i="1" dirty="0" smtClean="0">
                <a:latin typeface="Times New Roman" pitchFamily="18" charset="0"/>
                <a:cs typeface="Times New Roman" pitchFamily="18" charset="0"/>
              </a:rPr>
              <a:t>But what are they—and how do they work?</a:t>
            </a:r>
            <a:endParaRPr lang="en-US" i="1" dirty="0">
              <a:latin typeface="Times New Roman" pitchFamily="18" charset="0"/>
              <a:cs typeface="Times New Roman"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04088"/>
            <a:ext cx="7620000" cy="1048512"/>
          </a:xfrm>
        </p:spPr>
        <p:txBody>
          <a:bodyPr>
            <a:normAutofit/>
          </a:bodyPr>
          <a:lstStyle/>
          <a:p>
            <a:pPr algn="ctr"/>
            <a:r>
              <a:rPr lang="en-US" sz="3600" b="1" dirty="0" smtClean="0">
                <a:latin typeface="Times New Roman" pitchFamily="18" charset="0"/>
                <a:cs typeface="Times New Roman" pitchFamily="18" charset="0"/>
              </a:rPr>
              <a:t>Types of Transistor</a:t>
            </a:r>
            <a:endParaRPr lang="en-US" sz="3600" b="1"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srcRect/>
          <a:stretch>
            <a:fillRect/>
          </a:stretch>
        </p:blipFill>
        <p:spPr bwMode="auto">
          <a:xfrm>
            <a:off x="914400" y="2438400"/>
            <a:ext cx="7794317" cy="3657600"/>
          </a:xfrm>
          <a:prstGeom prst="rect">
            <a:avLst/>
          </a:prstGeom>
          <a:noFill/>
          <a:ln w="9525">
            <a:noFill/>
            <a:miter lim="800000"/>
            <a:headEnd/>
            <a:tailEnd/>
          </a:ln>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658112"/>
          </a:xfrm>
        </p:spPr>
        <p:txBody>
          <a:bodyPr>
            <a:noAutofit/>
          </a:bodyPr>
          <a:lstStyle/>
          <a:p>
            <a:pPr algn="ctr"/>
            <a:r>
              <a:rPr lang="en-US" sz="4000" b="1" dirty="0" smtClean="0">
                <a:latin typeface="Times New Roman" pitchFamily="18" charset="0"/>
                <a:cs typeface="Times New Roman" pitchFamily="18" charset="0"/>
              </a:rPr>
              <a:t>Why Do We Need Transistors?</a:t>
            </a:r>
            <a:br>
              <a:rPr lang="en-US" sz="4000" b="1" dirty="0" smtClean="0">
                <a:latin typeface="Times New Roman" pitchFamily="18" charset="0"/>
                <a:cs typeface="Times New Roman" pitchFamily="18" charset="0"/>
              </a:rPr>
            </a:br>
            <a:r>
              <a:rPr lang="en-US" sz="4000" b="1" dirty="0" smtClean="0">
                <a:latin typeface="Times New Roman" pitchFamily="18" charset="0"/>
                <a:cs typeface="Times New Roman" pitchFamily="18" charset="0"/>
              </a:rPr>
              <a:t/>
            </a:r>
            <a:br>
              <a:rPr lang="en-US" sz="4000" b="1" dirty="0" smtClean="0">
                <a:latin typeface="Times New Roman" pitchFamily="18" charset="0"/>
                <a:cs typeface="Times New Roman" pitchFamily="18" charset="0"/>
              </a:rPr>
            </a:b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295400"/>
            <a:ext cx="8686800" cy="5029200"/>
          </a:xfrm>
        </p:spPr>
        <p:txBody>
          <a:bodyPr>
            <a:normAutofit/>
          </a:bodyPr>
          <a:lstStyle/>
          <a:p>
            <a:pPr algn="just"/>
            <a:r>
              <a:rPr lang="en-US" dirty="0" smtClean="0">
                <a:latin typeface="Times New Roman" pitchFamily="18" charset="0"/>
                <a:cs typeface="Times New Roman" pitchFamily="18" charset="0"/>
              </a:rPr>
              <a:t>Suppose that you have a FM receiver which grabs the signal you want. The received signal will obviously be weak due to the disturbances it would face during its journey. Now if this signal is read as it is, you cannot get a fair output. Hence we need to amplify the signal. </a:t>
            </a:r>
            <a:r>
              <a:rPr lang="en-US" b="1" dirty="0" smtClean="0">
                <a:latin typeface="Times New Roman" pitchFamily="18" charset="0"/>
                <a:cs typeface="Times New Roman" pitchFamily="18" charset="0"/>
              </a:rPr>
              <a:t>Amplification</a:t>
            </a:r>
            <a:r>
              <a:rPr lang="en-US" dirty="0" smtClean="0">
                <a:latin typeface="Times New Roman" pitchFamily="18" charset="0"/>
                <a:cs typeface="Times New Roman" pitchFamily="18" charset="0"/>
              </a:rPr>
              <a:t> means increasing the signal strength.</a:t>
            </a:r>
          </a:p>
          <a:p>
            <a:pPr algn="just"/>
            <a:r>
              <a:rPr lang="en-US" dirty="0" smtClean="0">
                <a:latin typeface="Times New Roman" pitchFamily="18" charset="0"/>
                <a:cs typeface="Times New Roman" pitchFamily="18" charset="0"/>
              </a:rPr>
              <a:t>This is just an instance. Amplification is needed wherever the signal strength has to be increased. This is done by a transistor. A transistor also acts as a </a:t>
            </a:r>
            <a:r>
              <a:rPr lang="en-US" b="1" dirty="0" smtClean="0">
                <a:latin typeface="Times New Roman" pitchFamily="18" charset="0"/>
                <a:cs typeface="Times New Roman" pitchFamily="18" charset="0"/>
              </a:rPr>
              <a:t>switch</a:t>
            </a:r>
            <a:r>
              <a:rPr lang="en-US" dirty="0" smtClean="0">
                <a:latin typeface="Times New Roman" pitchFamily="18" charset="0"/>
                <a:cs typeface="Times New Roman" pitchFamily="18" charset="0"/>
              </a:rPr>
              <a:t> to choose between available options. It also </a:t>
            </a:r>
            <a:r>
              <a:rPr lang="en-US" b="1" dirty="0" smtClean="0">
                <a:latin typeface="Times New Roman" pitchFamily="18" charset="0"/>
                <a:cs typeface="Times New Roman" pitchFamily="18" charset="0"/>
              </a:rPr>
              <a:t>regulates</a:t>
            </a:r>
            <a:r>
              <a:rPr lang="en-US" dirty="0" smtClean="0">
                <a:latin typeface="Times New Roman" pitchFamily="18" charset="0"/>
                <a:cs typeface="Times New Roman" pitchFamily="18" charset="0"/>
              </a:rPr>
              <a:t> the incoming </a:t>
            </a:r>
            <a:r>
              <a:rPr lang="en-US" b="1" dirty="0" smtClean="0">
                <a:latin typeface="Times New Roman" pitchFamily="18" charset="0"/>
                <a:cs typeface="Times New Roman" pitchFamily="18" charset="0"/>
              </a:rPr>
              <a:t>current and voltage</a:t>
            </a:r>
            <a:r>
              <a:rPr lang="en-US" dirty="0" smtClean="0">
                <a:latin typeface="Times New Roman" pitchFamily="18" charset="0"/>
                <a:cs typeface="Times New Roman" pitchFamily="18" charset="0"/>
              </a:rPr>
              <a:t> of the signals.</a:t>
            </a:r>
          </a:p>
          <a:p>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normAutofit/>
          </a:bodyPr>
          <a:lstStyle/>
          <a:p>
            <a:pPr algn="ctr"/>
            <a:r>
              <a:rPr lang="en-US" sz="4000" b="1" dirty="0" smtClean="0">
                <a:latin typeface="Times New Roman" pitchFamily="18" charset="0"/>
                <a:cs typeface="Times New Roman" pitchFamily="18" charset="0"/>
              </a:rPr>
              <a:t>Bipolar Junction Transistor</a:t>
            </a:r>
            <a:endParaRPr lang="en-US" sz="4000" b="1" dirty="0">
              <a:latin typeface="Times New Roman" pitchFamily="18" charset="0"/>
              <a:cs typeface="Times New Roman" pitchFamily="18" charset="0"/>
            </a:endParaRPr>
          </a:p>
        </p:txBody>
      </p:sp>
      <p:sp>
        <p:nvSpPr>
          <p:cNvPr id="3" name="Content Placeholder 2"/>
          <p:cNvSpPr>
            <a:spLocks noGrp="1"/>
          </p:cNvSpPr>
          <p:nvPr>
            <p:ph idx="1"/>
          </p:nvPr>
        </p:nvSpPr>
        <p:spPr>
          <a:xfrm>
            <a:off x="152400" y="1219200"/>
            <a:ext cx="8686800" cy="5105400"/>
          </a:xfrm>
        </p:spPr>
        <p:txBody>
          <a:bodyPr>
            <a:normAutofit/>
          </a:bodyPr>
          <a:lstStyle/>
          <a:p>
            <a:pPr algn="just"/>
            <a:r>
              <a:rPr lang="en-US" dirty="0" smtClean="0">
                <a:latin typeface="Times New Roman" pitchFamily="18" charset="0"/>
                <a:cs typeface="Times New Roman" pitchFamily="18" charset="0"/>
              </a:rPr>
              <a:t>After knowing the details about a single PN junction, or simply a diode, let us try to go for the </a:t>
            </a:r>
            <a:r>
              <a:rPr lang="en-US" dirty="0" smtClean="0">
                <a:solidFill>
                  <a:srgbClr val="FF0000"/>
                </a:solidFill>
                <a:latin typeface="Times New Roman" pitchFamily="18" charset="0"/>
                <a:cs typeface="Times New Roman" pitchFamily="18" charset="0"/>
              </a:rPr>
              <a:t>two PN junction </a:t>
            </a:r>
            <a:r>
              <a:rPr lang="en-US" dirty="0" smtClean="0">
                <a:latin typeface="Times New Roman" pitchFamily="18" charset="0"/>
                <a:cs typeface="Times New Roman" pitchFamily="18" charset="0"/>
              </a:rPr>
              <a:t>connection. </a:t>
            </a:r>
          </a:p>
          <a:p>
            <a:pPr algn="just">
              <a:buNone/>
            </a:pP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If another P-type material or N-type material is added to a single PN junction, another junction will be formed. Such a formation is simply called as a </a:t>
            </a:r>
            <a:r>
              <a:rPr lang="en-US" dirty="0" smtClean="0">
                <a:solidFill>
                  <a:srgbClr val="FF0000"/>
                </a:solidFill>
                <a:latin typeface="Times New Roman" pitchFamily="18" charset="0"/>
                <a:cs typeface="Times New Roman" pitchFamily="18" charset="0"/>
              </a:rPr>
              <a:t>Transistor</a:t>
            </a:r>
            <a:r>
              <a:rPr lang="en-US" dirty="0" smtClean="0">
                <a:latin typeface="Times New Roman" pitchFamily="18" charset="0"/>
                <a:cs typeface="Times New Roman" pitchFamily="18" charset="0"/>
              </a:rPr>
              <a:t>.</a:t>
            </a:r>
          </a:p>
          <a:p>
            <a:pPr algn="just">
              <a:buNone/>
            </a:pP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A Transistor is a </a:t>
            </a:r>
            <a:r>
              <a:rPr lang="en-US" dirty="0" smtClean="0">
                <a:solidFill>
                  <a:srgbClr val="FF0000"/>
                </a:solidFill>
                <a:latin typeface="Times New Roman" pitchFamily="18" charset="0"/>
                <a:cs typeface="Times New Roman" pitchFamily="18" charset="0"/>
              </a:rPr>
              <a:t>three terminal </a:t>
            </a:r>
            <a:r>
              <a:rPr lang="en-US" dirty="0" smtClean="0">
                <a:latin typeface="Times New Roman" pitchFamily="18" charset="0"/>
                <a:cs typeface="Times New Roman" pitchFamily="18" charset="0"/>
              </a:rPr>
              <a:t>semiconductor device that </a:t>
            </a:r>
            <a:r>
              <a:rPr lang="en-US" dirty="0" smtClean="0">
                <a:solidFill>
                  <a:srgbClr val="FF0000"/>
                </a:solidFill>
                <a:latin typeface="Times New Roman" pitchFamily="18" charset="0"/>
                <a:cs typeface="Times New Roman" pitchFamily="18" charset="0"/>
              </a:rPr>
              <a:t>regulates current or voltage </a:t>
            </a:r>
            <a:r>
              <a:rPr lang="en-US" dirty="0" smtClean="0">
                <a:latin typeface="Times New Roman" pitchFamily="18" charset="0"/>
                <a:cs typeface="Times New Roman" pitchFamily="18" charset="0"/>
              </a:rPr>
              <a:t>flow and acts as a switch or gate for signals.</a:t>
            </a:r>
          </a:p>
          <a:p>
            <a:pPr algn="just">
              <a:buNone/>
            </a:pPr>
            <a:endParaRPr lang="en-US" dirty="0" smtClean="0">
              <a:latin typeface="Times New Roman" pitchFamily="18" charset="0"/>
              <a:cs typeface="Times New Roman" pitchFamily="18" charset="0"/>
            </a:endParaRPr>
          </a:p>
          <a:p>
            <a:pPr algn="just">
              <a:buNone/>
            </a:pPr>
            <a:endParaRPr lang="en-US" dirty="0" smtClean="0">
              <a:latin typeface="Times New Roman" pitchFamily="18" charset="0"/>
              <a:cs typeface="Times New Roman" pitchFamily="18" charset="0"/>
            </a:endParaRPr>
          </a:p>
          <a:p>
            <a:pPr>
              <a:buNone/>
            </a:pP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610600" cy="5029200"/>
          </a:xfrm>
        </p:spPr>
        <p:txBody>
          <a:bodyPr/>
          <a:lstStyle/>
          <a:p>
            <a:pPr algn="just" fontAlgn="base"/>
            <a:r>
              <a:rPr lang="en-US" dirty="0" smtClean="0">
                <a:latin typeface="Times New Roman" pitchFamily="18" charset="0"/>
                <a:cs typeface="Times New Roman" pitchFamily="18" charset="0"/>
              </a:rPr>
              <a:t>The first stage of making a transistor is the process of changing the semiconductor conducting properties by introducing impurities into its structure. This conduction change process is referred to as </a:t>
            </a:r>
            <a:r>
              <a:rPr lang="en-US" b="1" dirty="0" smtClean="0">
                <a:latin typeface="Times New Roman" pitchFamily="18" charset="0"/>
                <a:cs typeface="Times New Roman" pitchFamily="18" charset="0"/>
              </a:rPr>
              <a:t>Doping</a:t>
            </a:r>
            <a:r>
              <a:rPr lang="en-US" dirty="0" smtClean="0">
                <a:latin typeface="Times New Roman" pitchFamily="18" charset="0"/>
                <a:cs typeface="Times New Roman" pitchFamily="18" charset="0"/>
              </a:rPr>
              <a:t>.</a:t>
            </a:r>
          </a:p>
          <a:p>
            <a:pPr algn="just" fontAlgn="base"/>
            <a:endParaRPr lang="en-US" dirty="0" smtClean="0">
              <a:latin typeface="Times New Roman" pitchFamily="18" charset="0"/>
              <a:cs typeface="Times New Roman" pitchFamily="18" charset="0"/>
            </a:endParaRPr>
          </a:p>
          <a:p>
            <a:pPr algn="just" fontAlgn="base"/>
            <a:r>
              <a:rPr lang="en-US" dirty="0" smtClean="0">
                <a:latin typeface="Times New Roman" pitchFamily="18" charset="0"/>
                <a:cs typeface="Times New Roman" pitchFamily="18" charset="0"/>
              </a:rPr>
              <a:t>Simply stated, a </a:t>
            </a:r>
            <a:r>
              <a:rPr lang="en-US" b="1" dirty="0" smtClean="0">
                <a:latin typeface="Times New Roman" pitchFamily="18" charset="0"/>
                <a:cs typeface="Times New Roman" pitchFamily="18" charset="0"/>
              </a:rPr>
              <a:t>P</a:t>
            </a:r>
            <a:r>
              <a:rPr lang="en-US" dirty="0" smtClean="0">
                <a:latin typeface="Times New Roman" pitchFamily="18" charset="0"/>
                <a:cs typeface="Times New Roman" pitchFamily="18" charset="0"/>
              </a:rPr>
              <a:t> slice of the sandwich is more positive and an </a:t>
            </a:r>
            <a:r>
              <a:rPr lang="en-US" b="1" dirty="0" smtClean="0">
                <a:latin typeface="Times New Roman" pitchFamily="18" charset="0"/>
                <a:cs typeface="Times New Roman" pitchFamily="18" charset="0"/>
              </a:rPr>
              <a:t>N</a:t>
            </a:r>
            <a:r>
              <a:rPr lang="en-US" dirty="0" smtClean="0">
                <a:latin typeface="Times New Roman" pitchFamily="18" charset="0"/>
                <a:cs typeface="Times New Roman" pitchFamily="18" charset="0"/>
              </a:rPr>
              <a:t> slice of the sandwich is more negative because of Doping.</a:t>
            </a:r>
          </a:p>
          <a:p>
            <a:endParaRPr lang="en-US" dirty="0"/>
          </a:p>
        </p:txBody>
      </p:sp>
      <p:pic>
        <p:nvPicPr>
          <p:cNvPr id="2050" name="Picture 2"/>
          <p:cNvPicPr>
            <a:picLocks noChangeAspect="1" noChangeArrowheads="1"/>
          </p:cNvPicPr>
          <p:nvPr/>
        </p:nvPicPr>
        <p:blipFill>
          <a:blip r:embed="rId2"/>
          <a:srcRect/>
          <a:stretch>
            <a:fillRect/>
          </a:stretch>
        </p:blipFill>
        <p:spPr bwMode="auto">
          <a:xfrm>
            <a:off x="2971800" y="4267200"/>
            <a:ext cx="4110653" cy="1981200"/>
          </a:xfrm>
          <a:prstGeom prst="rect">
            <a:avLst/>
          </a:prstGeom>
          <a:noFill/>
          <a:ln w="9525">
            <a:noFill/>
            <a:miter lim="800000"/>
            <a:headEnd/>
            <a:tailEnd/>
          </a:ln>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81912"/>
          </a:xfrm>
        </p:spPr>
        <p:txBody>
          <a:bodyPr>
            <a:noAutofit/>
          </a:bodyPr>
          <a:lstStyle/>
          <a:p>
            <a:pPr algn="ctr"/>
            <a:r>
              <a:rPr lang="en-US" sz="3600" b="1" dirty="0" smtClean="0">
                <a:latin typeface="Times New Roman" pitchFamily="18" charset="0"/>
                <a:cs typeface="Times New Roman" pitchFamily="18" charset="0"/>
              </a:rPr>
              <a:t>Constructional Details of a Transistor</a:t>
            </a:r>
            <a:br>
              <a:rPr lang="en-US" sz="3600" b="1" dirty="0" smtClean="0">
                <a:latin typeface="Times New Roman" pitchFamily="18" charset="0"/>
                <a:cs typeface="Times New Roman" pitchFamily="18" charset="0"/>
              </a:rPr>
            </a:br>
            <a:r>
              <a:rPr lang="en-US" sz="3600" b="1" dirty="0" smtClean="0">
                <a:latin typeface="Times New Roman" pitchFamily="18" charset="0"/>
                <a:cs typeface="Times New Roman" pitchFamily="18" charset="0"/>
              </a:rPr>
              <a:t/>
            </a:r>
            <a:br>
              <a:rPr lang="en-US" sz="3600" b="1" dirty="0" smtClean="0">
                <a:latin typeface="Times New Roman" pitchFamily="18" charset="0"/>
                <a:cs typeface="Times New Roman" pitchFamily="18" charset="0"/>
              </a:rPr>
            </a:br>
            <a:endParaRPr lang="en-US" sz="36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371600"/>
            <a:ext cx="8458200" cy="4953000"/>
          </a:xfrm>
        </p:spPr>
        <p:txBody>
          <a:bodyPr>
            <a:normAutofit/>
          </a:bodyPr>
          <a:lstStyle/>
          <a:p>
            <a:pPr algn="just"/>
            <a:r>
              <a:rPr lang="en-US" dirty="0" smtClean="0">
                <a:latin typeface="Times New Roman" pitchFamily="18" charset="0"/>
                <a:cs typeface="Times New Roman" pitchFamily="18" charset="0"/>
              </a:rPr>
              <a:t>The Transistor is a three terminal solid state device which is formed by connecting two diodes back to back.</a:t>
            </a:r>
          </a:p>
          <a:p>
            <a:pPr algn="just"/>
            <a:r>
              <a:rPr lang="en-US" dirty="0" smtClean="0">
                <a:latin typeface="Times New Roman" pitchFamily="18" charset="0"/>
                <a:cs typeface="Times New Roman" pitchFamily="18" charset="0"/>
              </a:rPr>
              <a:t>Hence it has got </a:t>
            </a:r>
            <a:r>
              <a:rPr lang="en-US" b="1" dirty="0" smtClean="0">
                <a:latin typeface="Times New Roman" pitchFamily="18" charset="0"/>
                <a:cs typeface="Times New Roman" pitchFamily="18" charset="0"/>
              </a:rPr>
              <a:t>two PN junctions</a:t>
            </a:r>
            <a:r>
              <a:rPr lang="en-US" dirty="0" smtClean="0">
                <a:latin typeface="Times New Roman" pitchFamily="18" charset="0"/>
                <a:cs typeface="Times New Roman" pitchFamily="18" charset="0"/>
              </a:rPr>
              <a:t>. </a:t>
            </a:r>
          </a:p>
          <a:p>
            <a:pPr algn="just"/>
            <a:r>
              <a:rPr lang="en-US" dirty="0" smtClean="0">
                <a:latin typeface="Times New Roman" pitchFamily="18" charset="0"/>
                <a:cs typeface="Times New Roman" pitchFamily="18" charset="0"/>
              </a:rPr>
              <a:t>Three terminals are drawn out of the three semiconductor materials present in it. This type of connection offers two types of transistors. </a:t>
            </a:r>
          </a:p>
          <a:p>
            <a:pPr algn="just"/>
            <a:r>
              <a:rPr lang="en-US" dirty="0" smtClean="0">
                <a:latin typeface="Times New Roman" pitchFamily="18" charset="0"/>
                <a:cs typeface="Times New Roman" pitchFamily="18" charset="0"/>
              </a:rPr>
              <a:t>They are </a:t>
            </a:r>
            <a:r>
              <a:rPr lang="en-US" b="1" dirty="0" smtClean="0">
                <a:latin typeface="Times New Roman" pitchFamily="18" charset="0"/>
                <a:cs typeface="Times New Roman" pitchFamily="18" charset="0"/>
              </a:rPr>
              <a:t>PNP</a:t>
            </a:r>
            <a:r>
              <a:rPr lang="en-US" dirty="0" smtClean="0">
                <a:latin typeface="Times New Roman" pitchFamily="18" charset="0"/>
                <a:cs typeface="Times New Roman" pitchFamily="18" charset="0"/>
              </a:rPr>
              <a:t> and </a:t>
            </a:r>
            <a:r>
              <a:rPr lang="en-US" b="1" dirty="0" smtClean="0">
                <a:latin typeface="Times New Roman" pitchFamily="18" charset="0"/>
                <a:cs typeface="Times New Roman" pitchFamily="18" charset="0"/>
              </a:rPr>
              <a:t>NPN</a:t>
            </a:r>
            <a:r>
              <a:rPr lang="en-US" dirty="0" smtClean="0">
                <a:latin typeface="Times New Roman" pitchFamily="18" charset="0"/>
                <a:cs typeface="Times New Roman" pitchFamily="18" charset="0"/>
              </a:rPr>
              <a:t> which means an N-type material between two P types and the other is a P-type material between two N-types respectively.</a:t>
            </a:r>
          </a:p>
          <a:p>
            <a:pPr algn="just">
              <a:buNone/>
            </a:pPr>
            <a:r>
              <a:rPr lang="en-US" dirty="0" smtClean="0"/>
              <a:t/>
            </a:r>
            <a:br>
              <a:rPr lang="en-US" dirty="0" smtClean="0"/>
            </a:br>
            <a:endParaRPr lang="en-US" dirty="0"/>
          </a:p>
        </p:txBody>
      </p:sp>
      <p:pic>
        <p:nvPicPr>
          <p:cNvPr id="1026" name="Picture 2"/>
          <p:cNvPicPr>
            <a:picLocks noChangeAspect="1" noChangeArrowheads="1"/>
          </p:cNvPicPr>
          <p:nvPr/>
        </p:nvPicPr>
        <p:blipFill>
          <a:blip r:embed="rId2"/>
          <a:srcRect/>
          <a:stretch>
            <a:fillRect/>
          </a:stretch>
        </p:blipFill>
        <p:spPr bwMode="auto">
          <a:xfrm>
            <a:off x="6172200" y="5486400"/>
            <a:ext cx="1400175" cy="10668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2286000" y="5410200"/>
            <a:ext cx="1552575" cy="12192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4"/>
          <a:srcRect/>
          <a:stretch>
            <a:fillRect/>
          </a:stretch>
        </p:blipFill>
        <p:spPr bwMode="auto">
          <a:xfrm>
            <a:off x="7696200" y="5410200"/>
            <a:ext cx="1230278" cy="1246754"/>
          </a:xfrm>
          <a:prstGeom prst="rect">
            <a:avLst/>
          </a:prstGeom>
          <a:noFill/>
          <a:ln w="9525">
            <a:noFill/>
            <a:miter lim="800000"/>
            <a:headEnd/>
            <a:tailEnd/>
          </a:ln>
          <a:effectLst/>
        </p:spPr>
      </p:pic>
      <p:pic>
        <p:nvPicPr>
          <p:cNvPr id="1031" name="Picture 7"/>
          <p:cNvPicPr>
            <a:picLocks noChangeAspect="1" noChangeArrowheads="1"/>
          </p:cNvPicPr>
          <p:nvPr/>
        </p:nvPicPr>
        <p:blipFill>
          <a:blip r:embed="rId5"/>
          <a:srcRect/>
          <a:stretch>
            <a:fillRect/>
          </a:stretch>
        </p:blipFill>
        <p:spPr bwMode="auto">
          <a:xfrm>
            <a:off x="838200" y="5410200"/>
            <a:ext cx="1362075" cy="1219200"/>
          </a:xfrm>
          <a:prstGeom prst="rect">
            <a:avLst/>
          </a:prstGeom>
          <a:noFill/>
          <a:ln w="9525">
            <a:noFill/>
            <a:miter lim="800000"/>
            <a:headEnd/>
            <a:tailEnd/>
          </a:ln>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591312"/>
          </a:xfrm>
        </p:spPr>
        <p:txBody>
          <a:bodyPr>
            <a:normAutofit fontScale="90000"/>
          </a:bodyPr>
          <a:lstStyle/>
          <a:p>
            <a:pPr algn="ctr"/>
            <a:r>
              <a:rPr lang="en-US" sz="3600" b="1" dirty="0" smtClean="0">
                <a:latin typeface="Times New Roman" pitchFamily="18" charset="0"/>
                <a:cs typeface="Times New Roman" pitchFamily="18" charset="0"/>
              </a:rPr>
              <a:t>Bipolar Transistor Construction</a:t>
            </a:r>
            <a:endParaRPr lang="en-US" sz="3600" b="1"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srcRect/>
          <a:stretch>
            <a:fillRect/>
          </a:stretch>
        </p:blipFill>
        <p:spPr bwMode="auto">
          <a:xfrm>
            <a:off x="0" y="1371599"/>
            <a:ext cx="8915400" cy="5486401"/>
          </a:xfrm>
          <a:prstGeom prst="rect">
            <a:avLst/>
          </a:prstGeom>
          <a:noFill/>
          <a:ln w="9525">
            <a:noFill/>
            <a:miter lim="800000"/>
            <a:headEnd/>
            <a:tailEnd/>
          </a:ln>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38200"/>
            <a:ext cx="8686800" cy="5486400"/>
          </a:xfrm>
        </p:spPr>
        <p:txBody>
          <a:bodyPr>
            <a:normAutofit/>
          </a:bodyPr>
          <a:lstStyle/>
          <a:p>
            <a:pPr algn="just"/>
            <a:r>
              <a:rPr lang="en-US" dirty="0" smtClean="0">
                <a:latin typeface="Times New Roman" pitchFamily="18" charset="0"/>
                <a:cs typeface="Times New Roman" pitchFamily="18" charset="0"/>
              </a:rPr>
              <a:t>A </a:t>
            </a:r>
            <a:r>
              <a:rPr lang="en-US" i="1" dirty="0" smtClean="0">
                <a:latin typeface="Times New Roman" pitchFamily="18" charset="0"/>
                <a:cs typeface="Times New Roman" pitchFamily="18" charset="0"/>
              </a:rPr>
              <a:t>bipolar junction transistor</a:t>
            </a:r>
            <a:r>
              <a:rPr lang="en-US" dirty="0" smtClean="0">
                <a:latin typeface="Times New Roman" pitchFamily="18" charset="0"/>
                <a:cs typeface="Times New Roman" pitchFamily="18" charset="0"/>
              </a:rPr>
              <a:t> is a three-terminal semiconductor device consisting of </a:t>
            </a:r>
            <a:r>
              <a:rPr lang="en-US" dirty="0" smtClean="0">
                <a:solidFill>
                  <a:srgbClr val="FF0000"/>
                </a:solidFill>
                <a:latin typeface="Times New Roman" pitchFamily="18" charset="0"/>
                <a:cs typeface="Times New Roman" pitchFamily="18" charset="0"/>
              </a:rPr>
              <a:t>two p-n </a:t>
            </a:r>
            <a:r>
              <a:rPr lang="en-US" i="1" dirty="0" smtClean="0">
                <a:solidFill>
                  <a:srgbClr val="FF0000"/>
                </a:solidFill>
                <a:latin typeface="Times New Roman" pitchFamily="18" charset="0"/>
                <a:cs typeface="Times New Roman" pitchFamily="18" charset="0"/>
              </a:rPr>
              <a:t>junctions</a:t>
            </a:r>
            <a:r>
              <a:rPr lang="en-US" dirty="0" smtClean="0">
                <a:latin typeface="Times New Roman" pitchFamily="18" charset="0"/>
                <a:cs typeface="Times New Roman" pitchFamily="18" charset="0"/>
              </a:rPr>
              <a:t> which are able to amplify or magnify a signal. It is a current controlled device. </a:t>
            </a:r>
          </a:p>
          <a:p>
            <a:pPr algn="just"/>
            <a:r>
              <a:rPr lang="en-US" dirty="0" smtClean="0">
                <a:latin typeface="Times New Roman" pitchFamily="18" charset="0"/>
                <a:cs typeface="Times New Roman" pitchFamily="18" charset="0"/>
              </a:rPr>
              <a:t>The </a:t>
            </a:r>
            <a:r>
              <a:rPr lang="en-US" dirty="0" smtClean="0">
                <a:solidFill>
                  <a:srgbClr val="FF0000"/>
                </a:solidFill>
                <a:latin typeface="Times New Roman" pitchFamily="18" charset="0"/>
                <a:cs typeface="Times New Roman" pitchFamily="18" charset="0"/>
              </a:rPr>
              <a:t>three terminals </a:t>
            </a:r>
            <a:r>
              <a:rPr lang="en-US" dirty="0" smtClean="0">
                <a:latin typeface="Times New Roman" pitchFamily="18" charset="0"/>
                <a:cs typeface="Times New Roman" pitchFamily="18" charset="0"/>
              </a:rPr>
              <a:t>of the </a:t>
            </a:r>
            <a:r>
              <a:rPr lang="en-US" i="1" dirty="0" smtClean="0">
                <a:latin typeface="Times New Roman" pitchFamily="18" charset="0"/>
                <a:cs typeface="Times New Roman" pitchFamily="18" charset="0"/>
              </a:rPr>
              <a:t>BJT</a:t>
            </a:r>
            <a:r>
              <a:rPr lang="en-US" dirty="0" smtClean="0">
                <a:latin typeface="Times New Roman" pitchFamily="18" charset="0"/>
                <a:cs typeface="Times New Roman" pitchFamily="18" charset="0"/>
              </a:rPr>
              <a:t> are the base, the collector and the emitter.</a:t>
            </a:r>
          </a:p>
          <a:p>
            <a:pPr algn="ctr"/>
            <a:r>
              <a:rPr lang="en-US" b="1" dirty="0" smtClean="0">
                <a:latin typeface="Times New Roman" pitchFamily="18" charset="0"/>
                <a:cs typeface="Times New Roman" pitchFamily="18" charset="0"/>
              </a:rPr>
              <a:t>Transfer + Resistor ⇒ Transistor</a:t>
            </a: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 It can be used either as an amplifier or as a switch. </a:t>
            </a:r>
            <a:r>
              <a:rPr lang="en-US" b="1" dirty="0" smtClean="0">
                <a:latin typeface="Times New Roman" pitchFamily="18" charset="0"/>
                <a:cs typeface="Times New Roman" pitchFamily="18" charset="0"/>
              </a:rPr>
              <a:t>The basic amplify action is produced by transferring a current from low resistance to high resistance.</a:t>
            </a: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 It is a </a:t>
            </a:r>
            <a:r>
              <a:rPr lang="en-US" b="1" dirty="0" smtClean="0">
                <a:latin typeface="Times New Roman" pitchFamily="18" charset="0"/>
                <a:cs typeface="Times New Roman" pitchFamily="18" charset="0"/>
              </a:rPr>
              <a:t>bipolar device</a:t>
            </a:r>
            <a:r>
              <a:rPr lang="en-US" dirty="0" smtClean="0">
                <a:latin typeface="Times New Roman" pitchFamily="18" charset="0"/>
                <a:cs typeface="Times New Roman" pitchFamily="18" charset="0"/>
              </a:rPr>
              <a:t> because currents flow due to both majority and minority carriers.</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4655</TotalTime>
  <Words>9503</Words>
  <Application>Microsoft Office PowerPoint</Application>
  <PresentationFormat>On-screen Show (4:3)</PresentationFormat>
  <Paragraphs>983</Paragraphs>
  <Slides>350</Slides>
  <Notes>3</Notes>
  <HiddenSlides>0</HiddenSlides>
  <MMClips>0</MMClips>
  <ScaleCrop>false</ScaleCrop>
  <HeadingPairs>
    <vt:vector size="4" baseType="variant">
      <vt:variant>
        <vt:lpstr>Theme</vt:lpstr>
      </vt:variant>
      <vt:variant>
        <vt:i4>1</vt:i4>
      </vt:variant>
      <vt:variant>
        <vt:lpstr>Slide Titles</vt:lpstr>
      </vt:variant>
      <vt:variant>
        <vt:i4>350</vt:i4>
      </vt:variant>
    </vt:vector>
  </HeadingPairs>
  <TitlesOfParts>
    <vt:vector size="351" baseType="lpstr">
      <vt:lpstr>Flow</vt:lpstr>
      <vt:lpstr>ANALOG CIRCUITS  (4ECU2) IV-Semester (ECE)</vt:lpstr>
      <vt:lpstr>Vision of JECRC </vt:lpstr>
      <vt:lpstr>Slide 3</vt:lpstr>
      <vt:lpstr>Course Outcomes</vt:lpstr>
      <vt:lpstr>Disclaimer</vt:lpstr>
      <vt:lpstr>Slide 6</vt:lpstr>
      <vt:lpstr>Text Books</vt:lpstr>
      <vt:lpstr>Recap </vt:lpstr>
      <vt:lpstr>Diode Circuits</vt:lpstr>
      <vt:lpstr>Diode Circuits</vt:lpstr>
      <vt:lpstr>ANALYSIS OF DIODE CIRCUITS</vt:lpstr>
      <vt:lpstr>LOAD LINE and Q-POINT</vt:lpstr>
      <vt:lpstr>Slide 13</vt:lpstr>
      <vt:lpstr>Slide 14</vt:lpstr>
      <vt:lpstr>FACT 1</vt:lpstr>
      <vt:lpstr>Slide 16</vt:lpstr>
      <vt:lpstr>CLIPPER CIRCUITS</vt:lpstr>
      <vt:lpstr>Slide 18</vt:lpstr>
      <vt:lpstr>Slide 19</vt:lpstr>
      <vt:lpstr>Types of clippers </vt:lpstr>
      <vt:lpstr>The various types of clippers are as follows:  </vt:lpstr>
      <vt:lpstr>Diode as a SWITCH</vt:lpstr>
      <vt:lpstr>1. Series Positive Clipper  </vt:lpstr>
      <vt:lpstr>1(a)During positive half cycle: </vt:lpstr>
      <vt:lpstr>1 (b) During negative half cycle:  </vt:lpstr>
      <vt:lpstr>2. Series positive clipper with bias </vt:lpstr>
      <vt:lpstr>2 (a) Series positive clipper with positive bias  </vt:lpstr>
      <vt:lpstr>Slide 28</vt:lpstr>
      <vt:lpstr>Slide 29</vt:lpstr>
      <vt:lpstr>During negative half cycle:  </vt:lpstr>
      <vt:lpstr>Recap</vt:lpstr>
      <vt:lpstr>2 (b) Series positive clipper with negative bias  </vt:lpstr>
      <vt:lpstr>During negative half cycle:  </vt:lpstr>
      <vt:lpstr>3. Series negative clipper  </vt:lpstr>
      <vt:lpstr>During positive half cycle:  </vt:lpstr>
      <vt:lpstr>During negative half cycle:  </vt:lpstr>
      <vt:lpstr>4. Series negative clipper with bias  </vt:lpstr>
      <vt:lpstr>4 (a) Series negative clipper with positive bias  During positive half cycle:  </vt:lpstr>
      <vt:lpstr>  </vt:lpstr>
      <vt:lpstr>During negative half cycle:</vt:lpstr>
      <vt:lpstr>4 (b)Series negative clipper with negative bias  </vt:lpstr>
      <vt:lpstr>During negative half cycle:  </vt:lpstr>
      <vt:lpstr>Facts about PCB’s </vt:lpstr>
      <vt:lpstr>Slide 44</vt:lpstr>
      <vt:lpstr>Slide 45</vt:lpstr>
      <vt:lpstr>Recap</vt:lpstr>
      <vt:lpstr>5. Shunt positive clipper  </vt:lpstr>
      <vt:lpstr>Slide 48</vt:lpstr>
      <vt:lpstr>6. Shunt positive clipper with bias  </vt:lpstr>
      <vt:lpstr>Shunt positive clipper with negative bias  </vt:lpstr>
      <vt:lpstr>7. Shunt negative clipper </vt:lpstr>
      <vt:lpstr>8. Shunt negative clipper with bias   </vt:lpstr>
      <vt:lpstr>Slide 53</vt:lpstr>
      <vt:lpstr>Shunt negative clipper with negative bias  </vt:lpstr>
      <vt:lpstr>Slide 55</vt:lpstr>
      <vt:lpstr>FACTS</vt:lpstr>
      <vt:lpstr>Dual (combination) clipper  </vt:lpstr>
      <vt:lpstr>Slide 58</vt:lpstr>
      <vt:lpstr>Slide 59</vt:lpstr>
      <vt:lpstr> Applications of clippers  </vt:lpstr>
      <vt:lpstr>Slide 61</vt:lpstr>
      <vt:lpstr>Slide 62</vt:lpstr>
      <vt:lpstr>Slide 63</vt:lpstr>
      <vt:lpstr>Slide 64</vt:lpstr>
      <vt:lpstr>Numerical</vt:lpstr>
      <vt:lpstr>Slide 66</vt:lpstr>
      <vt:lpstr>Slide 67</vt:lpstr>
      <vt:lpstr>Slide 68</vt:lpstr>
      <vt:lpstr>Slide 69</vt:lpstr>
      <vt:lpstr>  Clamper circuits  </vt:lpstr>
      <vt:lpstr>Slide 71</vt:lpstr>
      <vt:lpstr>Slide 72</vt:lpstr>
      <vt:lpstr>Slide 73</vt:lpstr>
      <vt:lpstr>Types of clampers </vt:lpstr>
      <vt:lpstr>Steps to analyze clamper circuits</vt:lpstr>
      <vt:lpstr>Slide 76</vt:lpstr>
      <vt:lpstr>Negative Clamper Positive cycle</vt:lpstr>
      <vt:lpstr>Slide 78</vt:lpstr>
      <vt:lpstr>Negative Cycle</vt:lpstr>
      <vt:lpstr>Slide 80</vt:lpstr>
      <vt:lpstr>Slide 81</vt:lpstr>
      <vt:lpstr>Slide 82</vt:lpstr>
      <vt:lpstr>Slide 83</vt:lpstr>
      <vt:lpstr>Slide 84</vt:lpstr>
      <vt:lpstr>Numerical</vt:lpstr>
      <vt:lpstr>Slide 86</vt:lpstr>
      <vt:lpstr>Slide 87</vt:lpstr>
      <vt:lpstr>Slide 88</vt:lpstr>
      <vt:lpstr>Slide 89</vt:lpstr>
      <vt:lpstr>Comparison Chart  </vt:lpstr>
      <vt:lpstr>Slide 91</vt:lpstr>
      <vt:lpstr>Slide 92</vt:lpstr>
      <vt:lpstr>Types of Transistor</vt:lpstr>
      <vt:lpstr>Why Do We Need Transistors?  </vt:lpstr>
      <vt:lpstr>Bipolar Junction Transistor</vt:lpstr>
      <vt:lpstr>Slide 96</vt:lpstr>
      <vt:lpstr>Constructional Details of a Transistor  </vt:lpstr>
      <vt:lpstr>Bipolar Transistor Construction</vt:lpstr>
      <vt:lpstr>Slide 99</vt:lpstr>
      <vt:lpstr>Slide 100</vt:lpstr>
      <vt:lpstr>Slide 101</vt:lpstr>
      <vt:lpstr>The 3 terminals of the transistor are explained briefly:</vt:lpstr>
      <vt:lpstr>Slide 103</vt:lpstr>
      <vt:lpstr>Transistor Biasing  </vt:lpstr>
      <vt:lpstr>Slide 105</vt:lpstr>
      <vt:lpstr>Operation NPN Transistor  </vt:lpstr>
      <vt:lpstr>Slide 107</vt:lpstr>
      <vt:lpstr>Operation PNP Transistor  </vt:lpstr>
      <vt:lpstr>Slide 109</vt:lpstr>
      <vt:lpstr>Advantages of Transistor</vt:lpstr>
      <vt:lpstr>Slide 111</vt:lpstr>
      <vt:lpstr>Common Base CB Configuration </vt:lpstr>
      <vt:lpstr>Slide 113</vt:lpstr>
      <vt:lpstr>Current Amplification Factor α</vt:lpstr>
      <vt:lpstr>Expression for Collector current  </vt:lpstr>
      <vt:lpstr>Slide 116</vt:lpstr>
      <vt:lpstr>Slide 117</vt:lpstr>
      <vt:lpstr>Slide 118</vt:lpstr>
      <vt:lpstr>Input Characteristics  </vt:lpstr>
      <vt:lpstr>Output Characteristics  </vt:lpstr>
      <vt:lpstr>Slide 121</vt:lpstr>
      <vt:lpstr>Slide 122</vt:lpstr>
      <vt:lpstr>Common Emitter CE Configuration </vt:lpstr>
      <vt:lpstr>Slide 124</vt:lpstr>
      <vt:lpstr>Base Curent Amplification factor β </vt:lpstr>
      <vt:lpstr>Relation between β and α  </vt:lpstr>
      <vt:lpstr>Slide 127</vt:lpstr>
      <vt:lpstr>Expression for Collector Current  </vt:lpstr>
      <vt:lpstr>Slide 129</vt:lpstr>
      <vt:lpstr>Knee Voltage  </vt:lpstr>
      <vt:lpstr>Input Characteristics</vt:lpstr>
      <vt:lpstr>Output Characteristics  </vt:lpstr>
      <vt:lpstr>Characteristics of CE Configuration  </vt:lpstr>
      <vt:lpstr>Slide 134</vt:lpstr>
      <vt:lpstr>Common Collector CC Configuration </vt:lpstr>
      <vt:lpstr>Slide 136</vt:lpstr>
      <vt:lpstr>Slide 137</vt:lpstr>
      <vt:lpstr>Slide 138</vt:lpstr>
      <vt:lpstr>Input</vt:lpstr>
      <vt:lpstr>Output</vt:lpstr>
      <vt:lpstr>Characteristics of CC Configuration  </vt:lpstr>
      <vt:lpstr>Slide 142</vt:lpstr>
      <vt:lpstr>BJT Biasing</vt:lpstr>
      <vt:lpstr>Introduction – Biasing</vt:lpstr>
      <vt:lpstr>What is biasing circuit?</vt:lpstr>
      <vt:lpstr>Important basic relationship</vt:lpstr>
      <vt:lpstr>Operating Point</vt:lpstr>
      <vt:lpstr>DC Biasing Circuits</vt:lpstr>
      <vt:lpstr>FIXED BIAS CIRCUIT</vt:lpstr>
      <vt:lpstr>Slide 150</vt:lpstr>
      <vt:lpstr>Slide 151</vt:lpstr>
      <vt:lpstr>BE Loop Analysis</vt:lpstr>
      <vt:lpstr>CE Loop Analysis</vt:lpstr>
      <vt:lpstr>Disadvantage of Fixed Bias Circuit</vt:lpstr>
      <vt:lpstr>Load Line Analysis</vt:lpstr>
      <vt:lpstr>EMITTER-STABILIZED BIAS CIRCUIT </vt:lpstr>
      <vt:lpstr>Slide 157</vt:lpstr>
      <vt:lpstr>Slide 158</vt:lpstr>
      <vt:lpstr>Slide 159</vt:lpstr>
      <vt:lpstr>Slide 160</vt:lpstr>
      <vt:lpstr>Improved Bias Stability</vt:lpstr>
      <vt:lpstr>VOLTAGE DIVIDER BIAS CIRCUIT</vt:lpstr>
      <vt:lpstr>Slide 163</vt:lpstr>
      <vt:lpstr>Slide 164</vt:lpstr>
      <vt:lpstr>Slide 165</vt:lpstr>
      <vt:lpstr>BE Loop Analysis</vt:lpstr>
      <vt:lpstr>Slide 167</vt:lpstr>
      <vt:lpstr>DC Bias with Voltage Feedback</vt:lpstr>
      <vt:lpstr>Slide 169</vt:lpstr>
      <vt:lpstr>Slide 170</vt:lpstr>
      <vt:lpstr>Slide 171</vt:lpstr>
      <vt:lpstr>Slide 172</vt:lpstr>
      <vt:lpstr>Slide 173</vt:lpstr>
      <vt:lpstr>Slide 174</vt:lpstr>
      <vt:lpstr>Slide 175</vt:lpstr>
      <vt:lpstr>Slide 176</vt:lpstr>
      <vt:lpstr>Field-Effect Transistors</vt:lpstr>
      <vt:lpstr>Slide 178</vt:lpstr>
      <vt:lpstr>FET Types</vt:lpstr>
      <vt:lpstr>JFET Construction</vt:lpstr>
      <vt:lpstr>Junction Field Effect Transistor  </vt:lpstr>
      <vt:lpstr>Comparison of Connections between a JFET and a BJT  </vt:lpstr>
      <vt:lpstr>FETs vs. BJTs</vt:lpstr>
      <vt:lpstr>JFET Operation: The Basic Idea</vt:lpstr>
      <vt:lpstr>JFET Operating Characteristics`</vt:lpstr>
      <vt:lpstr>Slide 186</vt:lpstr>
      <vt:lpstr>Slide 187</vt:lpstr>
      <vt:lpstr>JFET Operating Characteristics: VGS = 0 V</vt:lpstr>
      <vt:lpstr>Slide 189</vt:lpstr>
      <vt:lpstr>JFET Operating Characteristics: Pinch Off</vt:lpstr>
      <vt:lpstr>JFET Operating Characteristics: Saturation</vt:lpstr>
      <vt:lpstr>JFET Operating Characteristics</vt:lpstr>
      <vt:lpstr>JFET Operating Characteristics</vt:lpstr>
      <vt:lpstr>Slide 194</vt:lpstr>
      <vt:lpstr>JFET Operating Characteristics: Voltage-Controlled Resistor</vt:lpstr>
      <vt:lpstr>p-Channel JFETS</vt:lpstr>
      <vt:lpstr>p-Channel JFET Characteristics</vt:lpstr>
      <vt:lpstr>JFET Transfer Characteristics</vt:lpstr>
      <vt:lpstr>JFET Transfer Curve</vt:lpstr>
      <vt:lpstr>Slide 200</vt:lpstr>
      <vt:lpstr>MOSFET</vt:lpstr>
      <vt:lpstr>Introduction</vt:lpstr>
      <vt:lpstr> Depletion-Type MOSFET Construction </vt:lpstr>
      <vt:lpstr> Depletion-Type MOSFET : Basic Operation and Characteristics </vt:lpstr>
      <vt:lpstr>Depletion-Type MOSFET : Basic Operation and Characteristics </vt:lpstr>
      <vt:lpstr> Depletion-Type MOSFET :Basic Operation and Characteristics </vt:lpstr>
      <vt:lpstr> Basic MOSFET Operation </vt:lpstr>
      <vt:lpstr> D-Type MOSFET in Depletion Mode </vt:lpstr>
      <vt:lpstr> D-Type MOSFET in Enhancement Mode </vt:lpstr>
      <vt:lpstr> p-Channel D-Type MOSFET </vt:lpstr>
      <vt:lpstr> D-Type MOSFET Symbols </vt:lpstr>
      <vt:lpstr> Enhancement-Type MOSFET Construction </vt:lpstr>
      <vt:lpstr> Enhancement-Type MOSFET Construction </vt:lpstr>
      <vt:lpstr> Basic Operation of the E-Type MOSFET </vt:lpstr>
      <vt:lpstr> E-Type MOSFET Transfer Curve </vt:lpstr>
      <vt:lpstr> E-Type MOSFET Transfer Curve </vt:lpstr>
      <vt:lpstr> p-Channel E-Type MOSFETs </vt:lpstr>
      <vt:lpstr> MOSFET Symbols </vt:lpstr>
      <vt:lpstr>Slide 219</vt:lpstr>
      <vt:lpstr>FET Biasing</vt:lpstr>
      <vt:lpstr>Introduction</vt:lpstr>
      <vt:lpstr>Slide 222</vt:lpstr>
      <vt:lpstr>Slide 223</vt:lpstr>
      <vt:lpstr>Fixed Bias Configuration</vt:lpstr>
      <vt:lpstr>Slide 225</vt:lpstr>
      <vt:lpstr>Slide 226</vt:lpstr>
      <vt:lpstr>Slide 227</vt:lpstr>
      <vt:lpstr>Slide 228</vt:lpstr>
      <vt:lpstr>Slide 229</vt:lpstr>
      <vt:lpstr>Slide 230</vt:lpstr>
      <vt:lpstr>Self Bias Configuration</vt:lpstr>
      <vt:lpstr>Slide 232</vt:lpstr>
      <vt:lpstr>Slide 233</vt:lpstr>
      <vt:lpstr>Slide 234</vt:lpstr>
      <vt:lpstr>Slide 235</vt:lpstr>
      <vt:lpstr>Slide 236</vt:lpstr>
      <vt:lpstr>Slide 237</vt:lpstr>
      <vt:lpstr>Slide 238</vt:lpstr>
      <vt:lpstr>Slide 239</vt:lpstr>
      <vt:lpstr>Slide 240</vt:lpstr>
      <vt:lpstr>Slide 241</vt:lpstr>
      <vt:lpstr>Slide 242</vt:lpstr>
      <vt:lpstr>35</vt:lpstr>
      <vt:lpstr>Slide 244</vt:lpstr>
      <vt:lpstr>Slide 245</vt:lpstr>
      <vt:lpstr>Slide 246</vt:lpstr>
      <vt:lpstr>Slide 247</vt:lpstr>
      <vt:lpstr>Slide 248</vt:lpstr>
      <vt:lpstr>Slide 249</vt:lpstr>
      <vt:lpstr>Slide 250</vt:lpstr>
      <vt:lpstr>Slide 251</vt:lpstr>
      <vt:lpstr>Slide 252</vt:lpstr>
      <vt:lpstr>Slide 253</vt:lpstr>
      <vt:lpstr>Slide 254</vt:lpstr>
      <vt:lpstr>Slide 255</vt:lpstr>
      <vt:lpstr>Slide 256</vt:lpstr>
      <vt:lpstr>Slide 257</vt:lpstr>
      <vt:lpstr>Slide 258</vt:lpstr>
      <vt:lpstr>Slide 259</vt:lpstr>
      <vt:lpstr>Slide 260</vt:lpstr>
      <vt:lpstr>Slide 261</vt:lpstr>
      <vt:lpstr>Slide 262</vt:lpstr>
      <vt:lpstr>Slide 263</vt:lpstr>
      <vt:lpstr>Slide 264</vt:lpstr>
      <vt:lpstr>Slide 265</vt:lpstr>
      <vt:lpstr>FET Small Signal Model</vt:lpstr>
      <vt:lpstr>Slide 267</vt:lpstr>
      <vt:lpstr>Slide 268</vt:lpstr>
      <vt:lpstr>Slide 269</vt:lpstr>
      <vt:lpstr>Slide 270</vt:lpstr>
      <vt:lpstr>Slide 271</vt:lpstr>
      <vt:lpstr>Slide 272</vt:lpstr>
      <vt:lpstr>Slide 273</vt:lpstr>
      <vt:lpstr>Slide 274</vt:lpstr>
      <vt:lpstr>Slide 275</vt:lpstr>
      <vt:lpstr>Slide 276</vt:lpstr>
      <vt:lpstr>Slide 277</vt:lpstr>
      <vt:lpstr>Slide 278</vt:lpstr>
      <vt:lpstr>Slide 279</vt:lpstr>
      <vt:lpstr>Slide 280</vt:lpstr>
      <vt:lpstr>Slide 281</vt:lpstr>
      <vt:lpstr>Slide 282</vt:lpstr>
      <vt:lpstr>Slide 283</vt:lpstr>
      <vt:lpstr>Slide 284</vt:lpstr>
      <vt:lpstr>Slide 285</vt:lpstr>
      <vt:lpstr>Slide 286</vt:lpstr>
      <vt:lpstr>Slide 287</vt:lpstr>
      <vt:lpstr>Slide 288</vt:lpstr>
      <vt:lpstr>Slide 289</vt:lpstr>
      <vt:lpstr>Slide 290</vt:lpstr>
      <vt:lpstr>Slide 291</vt:lpstr>
      <vt:lpstr>Slide 292</vt:lpstr>
      <vt:lpstr>Introduction</vt:lpstr>
      <vt:lpstr>Introduction</vt:lpstr>
      <vt:lpstr>Slide 295</vt:lpstr>
      <vt:lpstr>Model</vt:lpstr>
      <vt:lpstr>The BJT Transistor Models</vt:lpstr>
      <vt:lpstr>Slide 298</vt:lpstr>
      <vt:lpstr>BJT Transistor Modeling </vt:lpstr>
      <vt:lpstr>Slide 300</vt:lpstr>
      <vt:lpstr>Slide 301</vt:lpstr>
      <vt:lpstr>Slide 302</vt:lpstr>
      <vt:lpstr>Slide 303</vt:lpstr>
      <vt:lpstr>THE re TRANSISTOR MODEL </vt:lpstr>
      <vt:lpstr>Common- Base Configuration</vt:lpstr>
      <vt:lpstr>Slide 306</vt:lpstr>
      <vt:lpstr>Slide 307</vt:lpstr>
      <vt:lpstr>Slide 308</vt:lpstr>
      <vt:lpstr>Slide 309</vt:lpstr>
      <vt:lpstr>Slide 310</vt:lpstr>
      <vt:lpstr>Slide 311</vt:lpstr>
      <vt:lpstr>Common Emitter Configuration</vt:lpstr>
      <vt:lpstr>Slide 313</vt:lpstr>
      <vt:lpstr>Slide 314</vt:lpstr>
      <vt:lpstr>Slide 315</vt:lpstr>
      <vt:lpstr>Slide 316</vt:lpstr>
      <vt:lpstr>Slide 317</vt:lpstr>
      <vt:lpstr>Slide 318</vt:lpstr>
      <vt:lpstr>Slide 319</vt:lpstr>
      <vt:lpstr>Improved BJT equivalent circuit</vt:lpstr>
      <vt:lpstr>Re model for the CE transistor configuration including effects of ro  </vt:lpstr>
      <vt:lpstr>Slide 322</vt:lpstr>
      <vt:lpstr>Slide 323</vt:lpstr>
      <vt:lpstr>Slide 324</vt:lpstr>
      <vt:lpstr>Hybrid Equivalent Model</vt:lpstr>
      <vt:lpstr>Slide 326</vt:lpstr>
      <vt:lpstr>Slide 327</vt:lpstr>
      <vt:lpstr>Slide 328</vt:lpstr>
      <vt:lpstr>Slide 329</vt:lpstr>
      <vt:lpstr>Slide 330</vt:lpstr>
      <vt:lpstr>Slide 331</vt:lpstr>
      <vt:lpstr>Slide 332</vt:lpstr>
      <vt:lpstr>Slide 333</vt:lpstr>
      <vt:lpstr>Slide 334</vt:lpstr>
      <vt:lpstr>Notations used in transistor amplifier for the three configurations</vt:lpstr>
      <vt:lpstr>Slide 336</vt:lpstr>
      <vt:lpstr>Slide 337</vt:lpstr>
      <vt:lpstr>Slide 338</vt:lpstr>
      <vt:lpstr>Slide 339</vt:lpstr>
      <vt:lpstr>Slide 340</vt:lpstr>
      <vt:lpstr>Slide 341</vt:lpstr>
      <vt:lpstr>Slide 342</vt:lpstr>
      <vt:lpstr>Slide 343</vt:lpstr>
      <vt:lpstr>Bias Stabilization</vt:lpstr>
      <vt:lpstr>Slide 345</vt:lpstr>
      <vt:lpstr>Slide 346</vt:lpstr>
      <vt:lpstr>Slide 347</vt:lpstr>
      <vt:lpstr>Slide 348</vt:lpstr>
      <vt:lpstr>BJT small signal ac analysis</vt:lpstr>
      <vt:lpstr>Slide 350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CONTROL SYSTEMS  (5EC4-03) V-Sem(ECE)</dc:title>
  <dc:creator>dell</dc:creator>
  <cp:lastModifiedBy>dell</cp:lastModifiedBy>
  <cp:revision>87</cp:revision>
  <dcterms:created xsi:type="dcterms:W3CDTF">2021-04-15T03:47:36Z</dcterms:created>
  <dcterms:modified xsi:type="dcterms:W3CDTF">2021-07-09T13:42:08Z</dcterms:modified>
</cp:coreProperties>
</file>