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67" r:id="rId3"/>
    <p:sldId id="332" r:id="rId4"/>
    <p:sldId id="269" r:id="rId5"/>
    <p:sldId id="300" r:id="rId6"/>
    <p:sldId id="304" r:id="rId7"/>
    <p:sldId id="305" r:id="rId8"/>
    <p:sldId id="306" r:id="rId9"/>
    <p:sldId id="307" r:id="rId10"/>
    <p:sldId id="309" r:id="rId11"/>
    <p:sldId id="314" r:id="rId12"/>
    <p:sldId id="311" r:id="rId13"/>
    <p:sldId id="331" r:id="rId14"/>
    <p:sldId id="330" r:id="rId15"/>
    <p:sldId id="329" r:id="rId16"/>
    <p:sldId id="328" r:id="rId17"/>
    <p:sldId id="327" r:id="rId18"/>
    <p:sldId id="326" r:id="rId19"/>
    <p:sldId id="291" r:id="rId20"/>
    <p:sldId id="320" r:id="rId21"/>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2" autoAdjust="0"/>
    <p:restoredTop sz="94660"/>
  </p:normalViewPr>
  <p:slideViewPr>
    <p:cSldViewPr>
      <p:cViewPr>
        <p:scale>
          <a:sx n="50" d="100"/>
          <a:sy n="50" d="100"/>
        </p:scale>
        <p:origin x="18"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7/14/2020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US" smtClean="0"/>
              <a:t>Dr.U.K.Pareek (Professor, Deptt. of Mathematics) , JECRC, JAIPUR</a:t>
            </a:r>
            <a:endParaRPr/>
          </a:p>
        </p:txBody>
      </p:sp>
      <p:sp>
        <p:nvSpPr>
          <p:cNvPr id="5" name="Holder 5"/>
          <p:cNvSpPr>
            <a:spLocks noGrp="1"/>
          </p:cNvSpPr>
          <p:nvPr>
            <p:ph type="dt" sz="half" idx="11"/>
          </p:nvPr>
        </p:nvSpPr>
        <p:spPr/>
        <p:txBody>
          <a:bodyPr/>
          <a:lstStyle>
            <a:lvl1pPr>
              <a:defRPr/>
            </a:lvl1pPr>
          </a:lstStyle>
          <a:p>
            <a:pPr>
              <a:defRPr/>
            </a:pPr>
            <a:fld id="{7DEF50D5-B1B3-4337-AD9E-92F1A05965BD}" type="datetime1">
              <a:rPr lang="en-US" smtClean="0"/>
              <a:pPr>
                <a:defRPr/>
              </a:pPr>
              <a:t>7/14/2020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US" smtClean="0"/>
              <a:t>Dr.U.K.Pareek (Professor, Deptt. of Mathematics) , JECRC, JAIPUR</a:t>
            </a:r>
            <a:endParaRPr/>
          </a:p>
        </p:txBody>
      </p:sp>
      <p:sp>
        <p:nvSpPr>
          <p:cNvPr id="5" name="Holder 5"/>
          <p:cNvSpPr>
            <a:spLocks noGrp="1"/>
          </p:cNvSpPr>
          <p:nvPr>
            <p:ph type="dt" sz="half" idx="11"/>
          </p:nvPr>
        </p:nvSpPr>
        <p:spPr/>
        <p:txBody>
          <a:bodyPr/>
          <a:lstStyle>
            <a:lvl1pPr>
              <a:defRPr/>
            </a:lvl1pPr>
          </a:lstStyle>
          <a:p>
            <a:pPr>
              <a:defRPr/>
            </a:pPr>
            <a:fld id="{B1BB9C8A-70E6-4297-BE7B-70077DD494F1}" type="datetime1">
              <a:rPr lang="en-US" smtClean="0"/>
              <a:pPr>
                <a:defRPr/>
              </a:pPr>
              <a:t>7/14/2020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US" smtClean="0"/>
              <a:t>Dr.U.K.Pareek (Professor, Deptt. of Mathematics) , JECRC, JAIPUR</a:t>
            </a:r>
            <a:endParaRPr/>
          </a:p>
        </p:txBody>
      </p:sp>
      <p:sp>
        <p:nvSpPr>
          <p:cNvPr id="6" name="Holder 5"/>
          <p:cNvSpPr>
            <a:spLocks noGrp="1"/>
          </p:cNvSpPr>
          <p:nvPr>
            <p:ph type="dt" sz="half" idx="11"/>
          </p:nvPr>
        </p:nvSpPr>
        <p:spPr/>
        <p:txBody>
          <a:bodyPr/>
          <a:lstStyle>
            <a:lvl1pPr>
              <a:defRPr/>
            </a:lvl1pPr>
          </a:lstStyle>
          <a:p>
            <a:pPr>
              <a:defRPr/>
            </a:pPr>
            <a:fld id="{DC148F4A-B759-485E-AF1B-F714B26DA9F2}" type="datetime1">
              <a:rPr lang="en-US" smtClean="0"/>
              <a:pPr>
                <a:defRPr/>
              </a:pPr>
              <a:t>7/14/2020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US" smtClean="0"/>
              <a:t>Dr.U.K.Pareek (Professor, Deptt. of Mathematics) , JECRC, JAIPUR</a:t>
            </a:r>
            <a:endParaRPr/>
          </a:p>
        </p:txBody>
      </p:sp>
      <p:sp>
        <p:nvSpPr>
          <p:cNvPr id="4" name="Holder 5"/>
          <p:cNvSpPr>
            <a:spLocks noGrp="1"/>
          </p:cNvSpPr>
          <p:nvPr>
            <p:ph type="dt" sz="half" idx="11"/>
          </p:nvPr>
        </p:nvSpPr>
        <p:spPr/>
        <p:txBody>
          <a:bodyPr/>
          <a:lstStyle>
            <a:lvl1pPr>
              <a:defRPr/>
            </a:lvl1pPr>
          </a:lstStyle>
          <a:p>
            <a:pPr>
              <a:defRPr/>
            </a:pPr>
            <a:fld id="{6C2D66C3-27E3-400F-8643-CE13CBFBA8EA}" type="datetime1">
              <a:rPr lang="en-US" smtClean="0"/>
              <a:pPr>
                <a:defRPr/>
              </a:pPr>
              <a:t>7/14/2020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US" smtClean="0"/>
              <a:t>Dr.U.K.Pareek (Professor, Deptt. of Mathematics)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34860622-DBBD-4BB4-A76E-BF63C1A08876}" type="datetime1">
              <a:rPr lang="en-US" smtClean="0"/>
              <a:pPr>
                <a:defRPr/>
              </a:pPr>
              <a:t>7/14/2020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US" smtClean="0"/>
              <a:t>Dr.U.K.Pareek (Professor, Deptt. of Mathematics)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FFCD93F8-3755-4F29-AF59-5281ED0B594C}" type="datetime1">
              <a:rPr lang="en-US" smtClean="0"/>
              <a:pPr>
                <a:defRPr/>
              </a:pPr>
              <a:t>7/14/2020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Sem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 Year &amp; 3 Sem</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Advanced Engineering Mathematics-I</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   (</a:t>
            </a:r>
            <a:r>
              <a:rPr lang="en-US" sz="3600" dirty="0" smtClean="0">
                <a:latin typeface="Times New Roman" pitchFamily="18" charset="0"/>
                <a:cs typeface="Times New Roman" pitchFamily="18" charset="0"/>
              </a:rPr>
              <a:t>Dr.U.K.Pareek, Professor)</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pic>
        <p:nvPicPr>
          <p:cNvPr id="6146" name="Picture 2"/>
          <p:cNvPicPr>
            <a:picLocks noChangeAspect="1" noChangeArrowheads="1"/>
          </p:cNvPicPr>
          <p:nvPr/>
        </p:nvPicPr>
        <p:blipFill>
          <a:blip r:embed="rId3"/>
          <a:srcRect/>
          <a:stretch>
            <a:fillRect/>
          </a:stretch>
        </p:blipFill>
        <p:spPr bwMode="auto">
          <a:xfrm>
            <a:off x="717550" y="0"/>
            <a:ext cx="15500350" cy="836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pic>
        <p:nvPicPr>
          <p:cNvPr id="1026" name="Picture 2"/>
          <p:cNvPicPr>
            <a:picLocks noChangeAspect="1" noChangeArrowheads="1"/>
          </p:cNvPicPr>
          <p:nvPr/>
        </p:nvPicPr>
        <p:blipFill>
          <a:blip r:embed="rId3"/>
          <a:srcRect/>
          <a:stretch>
            <a:fillRect/>
          </a:stretch>
        </p:blipFill>
        <p:spPr bwMode="auto">
          <a:xfrm>
            <a:off x="793750" y="0"/>
            <a:ext cx="15424149" cy="84454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pic>
        <p:nvPicPr>
          <p:cNvPr id="2050" name="Picture 2"/>
          <p:cNvPicPr>
            <a:picLocks noChangeAspect="1" noChangeArrowheads="1"/>
          </p:cNvPicPr>
          <p:nvPr/>
        </p:nvPicPr>
        <p:blipFill>
          <a:blip r:embed="rId3"/>
          <a:srcRect/>
          <a:stretch>
            <a:fillRect/>
          </a:stretch>
        </p:blipFill>
        <p:spPr bwMode="auto">
          <a:xfrm>
            <a:off x="869950" y="0"/>
            <a:ext cx="153479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pic>
        <p:nvPicPr>
          <p:cNvPr id="3074" name="Picture 2"/>
          <p:cNvPicPr>
            <a:picLocks noChangeAspect="1" noChangeArrowheads="1"/>
          </p:cNvPicPr>
          <p:nvPr/>
        </p:nvPicPr>
        <p:blipFill>
          <a:blip r:embed="rId3"/>
          <a:srcRect/>
          <a:stretch>
            <a:fillRect/>
          </a:stretch>
        </p:blipFill>
        <p:spPr bwMode="auto">
          <a:xfrm>
            <a:off x="946150" y="0"/>
            <a:ext cx="15271749"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pic>
        <p:nvPicPr>
          <p:cNvPr id="5122" name="Picture 2"/>
          <p:cNvPicPr>
            <a:picLocks noChangeAspect="1" noChangeArrowheads="1"/>
          </p:cNvPicPr>
          <p:nvPr/>
        </p:nvPicPr>
        <p:blipFill>
          <a:blip r:embed="rId3"/>
          <a:srcRect/>
          <a:stretch>
            <a:fillRect/>
          </a:stretch>
        </p:blipFill>
        <p:spPr bwMode="auto">
          <a:xfrm>
            <a:off x="793750" y="0"/>
            <a:ext cx="154241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pic>
        <p:nvPicPr>
          <p:cNvPr id="4099" name="Picture 3"/>
          <p:cNvPicPr>
            <a:picLocks noChangeAspect="1" noChangeArrowheads="1"/>
          </p:cNvPicPr>
          <p:nvPr/>
        </p:nvPicPr>
        <p:blipFill>
          <a:blip r:embed="rId3"/>
          <a:srcRect/>
          <a:stretch>
            <a:fillRect/>
          </a:stretch>
        </p:blipFill>
        <p:spPr bwMode="auto">
          <a:xfrm>
            <a:off x="641350" y="0"/>
            <a:ext cx="15576549"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pic>
        <p:nvPicPr>
          <p:cNvPr id="6146" name="Picture 2"/>
          <p:cNvPicPr>
            <a:picLocks noChangeAspect="1" noChangeArrowheads="1"/>
          </p:cNvPicPr>
          <p:nvPr/>
        </p:nvPicPr>
        <p:blipFill>
          <a:blip r:embed="rId3"/>
          <a:srcRect/>
          <a:stretch>
            <a:fillRect/>
          </a:stretch>
        </p:blipFill>
        <p:spPr bwMode="auto">
          <a:xfrm>
            <a:off x="717550" y="0"/>
            <a:ext cx="15500350" cy="852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pic>
        <p:nvPicPr>
          <p:cNvPr id="4" name="Picture 2"/>
          <p:cNvPicPr>
            <a:picLocks noChangeAspect="1" noChangeArrowheads="1"/>
          </p:cNvPicPr>
          <p:nvPr/>
        </p:nvPicPr>
        <p:blipFill>
          <a:blip r:embed="rId3"/>
          <a:srcRect/>
          <a:stretch>
            <a:fillRect/>
          </a:stretch>
        </p:blipFill>
        <p:spPr bwMode="auto">
          <a:xfrm>
            <a:off x="793750" y="0"/>
            <a:ext cx="154241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pic>
        <p:nvPicPr>
          <p:cNvPr id="8194" name="Picture 2"/>
          <p:cNvPicPr>
            <a:picLocks noChangeAspect="1" noChangeArrowheads="1"/>
          </p:cNvPicPr>
          <p:nvPr/>
        </p:nvPicPr>
        <p:blipFill>
          <a:blip r:embed="rId3"/>
          <a:srcRect/>
          <a:stretch>
            <a:fillRect/>
          </a:stretch>
        </p:blipFill>
        <p:spPr bwMode="auto">
          <a:xfrm>
            <a:off x="717550" y="0"/>
            <a:ext cx="155003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19</a:t>
            </a:fld>
            <a:endParaRPr lang="en-IN"/>
          </a:p>
        </p:txBody>
      </p:sp>
      <p:pic>
        <p:nvPicPr>
          <p:cNvPr id="14338" name="Picture 2"/>
          <p:cNvPicPr>
            <a:picLocks noChangeAspect="1" noChangeArrowheads="1"/>
          </p:cNvPicPr>
          <p:nvPr/>
        </p:nvPicPr>
        <p:blipFill>
          <a:blip r:embed="rId3"/>
          <a:srcRect/>
          <a:stretch>
            <a:fillRect/>
          </a:stretch>
        </p:blipFill>
        <p:spPr bwMode="auto">
          <a:xfrm>
            <a:off x="946150" y="0"/>
            <a:ext cx="14935199" cy="814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VISION </a:t>
            </a:r>
            <a:r>
              <a:rPr lang="en-US" sz="4800" dirty="0"/>
              <a:t>AND MISSION OF </a:t>
            </a:r>
            <a:r>
              <a:rPr lang="en-US" sz="4800" dirty="0" smtClean="0"/>
              <a:t>INSTITUTE</a:t>
            </a:r>
            <a:endParaRPr lang="en-IN" sz="4800"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10" name="Rectangle 9"/>
          <p:cNvSpPr/>
          <p:nvPr/>
        </p:nvSpPr>
        <p:spPr>
          <a:xfrm>
            <a:off x="1327150" y="2349500"/>
            <a:ext cx="13868400" cy="2000548"/>
          </a:xfrm>
          <a:prstGeom prst="rect">
            <a:avLst/>
          </a:prstGeom>
        </p:spPr>
        <p:txBody>
          <a:bodyPr wrap="square">
            <a:spAutoFit/>
          </a:bodyPr>
          <a:lstStyle/>
          <a:p>
            <a:pPr algn="ctr" eaLnBrk="1" hangingPunct="1">
              <a:tabLst>
                <a:tab pos="2971800" algn="ctr"/>
                <a:tab pos="5943600" algn="r"/>
              </a:tabLst>
            </a:pPr>
            <a:r>
              <a:rPr lang="en-US" altLang="en-US" sz="2400" b="1" u="sng" dirty="0" smtClean="0">
                <a:latin typeface="Times New Roman" pitchFamily="18" charset="0"/>
                <a:cs typeface="Times New Roman" pitchFamily="18" charset="0"/>
              </a:rPr>
              <a:t>VISION OF INSTITUTE</a:t>
            </a:r>
            <a:endParaRPr lang="en-IN" altLang="en-US" sz="2400" dirty="0" smtClean="0">
              <a:latin typeface="Times New Roman" pitchFamily="18" charset="0"/>
              <a:cs typeface="Times New Roman" pitchFamily="18" charset="0"/>
            </a:endParaRPr>
          </a:p>
          <a:p>
            <a:pPr algn="ctr" eaLnBrk="1" hangingPunct="1">
              <a:tabLst>
                <a:tab pos="2971800" algn="ctr"/>
                <a:tab pos="5943600" algn="r"/>
              </a:tabLst>
            </a:pPr>
            <a:r>
              <a:rPr lang="en-US" altLang="en-US" sz="2400" b="1" dirty="0" smtClean="0">
                <a:latin typeface="Arial Black" pitchFamily="34" charset="0"/>
                <a:cs typeface="Times New Roman" pitchFamily="18" charset="0"/>
              </a:rPr>
              <a:t> </a:t>
            </a:r>
            <a:endParaRPr lang="en-IN" altLang="en-US" sz="2400" dirty="0" smtClean="0">
              <a:latin typeface="Times New Roman" pitchFamily="18" charset="0"/>
              <a:cs typeface="Times New Roman" pitchFamily="18" charset="0"/>
            </a:endParaRPr>
          </a:p>
          <a:p>
            <a:pPr algn="just" eaLnBrk="1" hangingPunct="1">
              <a:tabLst>
                <a:tab pos="2971800" algn="ctr"/>
                <a:tab pos="5943600" algn="r"/>
              </a:tabLst>
            </a:pPr>
            <a:r>
              <a:rPr lang="en-US" altLang="en-US" sz="2800" b="1" dirty="0" smtClean="0">
                <a:latin typeface="Arial Black" pitchFamily="34" charset="0"/>
                <a:cs typeface="Times New Roman" pitchFamily="18" charset="0"/>
              </a:rPr>
              <a:t> </a:t>
            </a:r>
            <a:r>
              <a:rPr lang="en-US" altLang="en-US" sz="2800" dirty="0" smtClean="0">
                <a:latin typeface="Times New Roman" pitchFamily="18" charset="0"/>
                <a:cs typeface="Times New Roman" pitchFamily="18" charset="0"/>
              </a:rPr>
              <a:t>To became a renowned centre of outcome based learning and work towards academic professional, cultural and social enrichment of the lives of individuals and communities .</a:t>
            </a:r>
            <a:endParaRPr lang="en-IN" altLang="en-US" sz="2800" dirty="0" smtClean="0">
              <a:latin typeface="Times New Roman" pitchFamily="18" charset="0"/>
              <a:cs typeface="Times New Roman" pitchFamily="18" charset="0"/>
            </a:endParaRPr>
          </a:p>
          <a:p>
            <a:pPr algn="just" eaLnBrk="1" hangingPunct="1">
              <a:tabLst>
                <a:tab pos="2971800" algn="ctr"/>
                <a:tab pos="5943600" algn="r"/>
              </a:tabLst>
            </a:pPr>
            <a:r>
              <a:rPr lang="en-US" altLang="en-US" sz="2000" dirty="0" smtClean="0">
                <a:latin typeface="Times New Roman" pitchFamily="18" charset="0"/>
                <a:cs typeface="Times New Roman" pitchFamily="18" charset="0"/>
              </a:rPr>
              <a:t> </a:t>
            </a:r>
            <a:endParaRPr lang="en-IN" altLang="en-US" sz="2000" dirty="0">
              <a:latin typeface="Times New Roman" pitchFamily="18" charset="0"/>
              <a:cs typeface="Times New Roman" pitchFamily="18" charset="0"/>
            </a:endParaRPr>
          </a:p>
        </p:txBody>
      </p:sp>
      <p:sp>
        <p:nvSpPr>
          <p:cNvPr id="12" name="Rectangle 11"/>
          <p:cNvSpPr/>
          <p:nvPr/>
        </p:nvSpPr>
        <p:spPr>
          <a:xfrm>
            <a:off x="1403350" y="4787900"/>
            <a:ext cx="13731875" cy="3539430"/>
          </a:xfrm>
          <a:prstGeom prst="rect">
            <a:avLst/>
          </a:prstGeom>
        </p:spPr>
        <p:txBody>
          <a:bodyPr wrap="square">
            <a:spAutoFit/>
          </a:bodyPr>
          <a:lstStyle/>
          <a:p>
            <a:pPr algn="ctr" eaLnBrk="1" hangingPunct="1">
              <a:spcAft>
                <a:spcPts val="0"/>
              </a:spcAft>
              <a:tabLst>
                <a:tab pos="2971800" algn="ctr"/>
                <a:tab pos="5943600" algn="r"/>
              </a:tabLst>
              <a:defRPr/>
            </a:pPr>
            <a:r>
              <a:rPr lang="en-US" sz="2800" b="1" u="sng" dirty="0" smtClean="0">
                <a:latin typeface="Times New Roman" panose="02020603050405020304" pitchFamily="18" charset="0"/>
                <a:ea typeface="Times New Roman" panose="02020603050405020304" pitchFamily="18" charset="0"/>
              </a:rPr>
              <a:t>MISSION OF  INSTITUTE</a:t>
            </a:r>
            <a:r>
              <a:rPr lang="en-US" sz="2800" dirty="0" smtClean="0">
                <a:latin typeface="Times New Roman" panose="02020603050405020304" pitchFamily="18" charset="0"/>
                <a:ea typeface="Times New Roman" panose="02020603050405020304" pitchFamily="18" charset="0"/>
              </a:rPr>
              <a:t> </a:t>
            </a:r>
            <a:endParaRPr lang="en-IN" sz="2800" dirty="0" smtClean="0">
              <a:latin typeface="Times New Roman" panose="02020603050405020304" pitchFamily="18" charset="0"/>
              <a:ea typeface="Times New Roman" panose="02020603050405020304" pitchFamily="18" charset="0"/>
            </a:endParaRPr>
          </a:p>
          <a:p>
            <a:pPr algn="just" eaLnBrk="1" hangingPunct="1">
              <a:spcAft>
                <a:spcPts val="0"/>
              </a:spcAft>
              <a:buFont typeface="Arial"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Focus on evaluation of learning, outcomes and motivate students to research aptitude </a:t>
            </a:r>
          </a:p>
          <a:p>
            <a:pPr algn="just" eaLnBrk="1" hangingPunct="1">
              <a:spcAft>
                <a:spcPts val="0"/>
              </a:spcAft>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by  project based learning. </a:t>
            </a:r>
            <a:r>
              <a:rPr lang="en-US" sz="2800" dirty="0" smtClean="0">
                <a:latin typeface="Times New Roman" panose="02020603050405020304" pitchFamily="18" charset="0"/>
                <a:ea typeface="Times New Roman" panose="02020603050405020304" pitchFamily="18" charset="0"/>
              </a:rPr>
              <a:t> </a:t>
            </a:r>
            <a:endParaRPr lang="en-IN" sz="2800" dirty="0" smtClean="0">
              <a:latin typeface="Times New Roman" panose="02020603050405020304" pitchFamily="18" charset="0"/>
              <a:ea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Identify based on informed perception of Indian, regional and global needs, the area of focus and provide platform  to gain knowledge and solutions.</a:t>
            </a:r>
            <a:endParaRPr lang="en-I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Offer opportunities for interaction between academic and industry .</a:t>
            </a:r>
            <a:endParaRPr lang="en-I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Develop human potential to its fullest extent so that intellectually capable and imaginatively gifted leaders may emerge.</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US" smtClean="0"/>
              <a:t>Dr.U.K.Pareek (Professor, Deptt. of Mathematics)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20</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521700"/>
            <a:ext cx="5191125" cy="877163"/>
          </a:xfrm>
          <a:prstGeom prst="rect">
            <a:avLst/>
          </a:prstGeom>
        </p:spPr>
        <p:txBody>
          <a:bodyPr wrap="square" lIns="0" tIns="0" rIns="0" bIns="0">
            <a:spAutoFit/>
          </a:bodyPr>
          <a:lstStyle/>
          <a:p>
            <a:pPr algn="ctr" defTabSz="913334" fontAlgn="auto">
              <a:spcBef>
                <a:spcPts val="0"/>
              </a:spcBef>
              <a:spcAft>
                <a:spcPts val="0"/>
              </a:spcAft>
              <a:defRPr/>
            </a:pPr>
            <a:r>
              <a:rPr lang="en-US" dirty="0" smtClean="0"/>
              <a:t>Dr. </a:t>
            </a:r>
            <a:r>
              <a:rPr lang="en-US" dirty="0" err="1" smtClean="0"/>
              <a:t>Vishal</a:t>
            </a:r>
            <a:r>
              <a:rPr lang="en-US" dirty="0" smtClean="0"/>
              <a:t> Saxena (Associate Professor, </a:t>
            </a:r>
            <a:r>
              <a:rPr lang="en-US" dirty="0" err="1" smtClean="0"/>
              <a:t>Deptt</a:t>
            </a:r>
            <a:r>
              <a:rPr lang="en-US" dirty="0" smtClean="0"/>
              <a:t>. of Mathematics) , JECRC, JAIPUR</a:t>
            </a:r>
            <a:endParaRPr lang="en-IN" dirty="0" smtClean="0"/>
          </a:p>
          <a:p>
            <a:pPr marL="0" marR="0" lvl="0" indent="0" algn="ctr" defTabSz="913334" rtl="0" eaLnBrk="1" fontAlgn="auto" latinLnBrk="0" hangingPunct="1">
              <a:lnSpc>
                <a:spcPct val="100000"/>
              </a:lnSpc>
              <a:spcBef>
                <a:spcPts val="0"/>
              </a:spcBef>
              <a:spcAft>
                <a:spcPts val="0"/>
              </a:spcAft>
              <a:buClrTx/>
              <a:buSzTx/>
              <a:buFontTx/>
              <a:buNone/>
              <a:tabLst/>
              <a:defRPr/>
            </a:pPr>
            <a:endParaRPr kumimoji="0" lang="en-IN" sz="1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VISION </a:t>
            </a:r>
            <a:r>
              <a:rPr lang="en-US" sz="4800" dirty="0"/>
              <a:t>AND MISSION OF DEPARTMENT</a:t>
            </a:r>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9" name="Footer Placeholder 11"/>
          <p:cNvSpPr>
            <a:spLocks noGrp="1"/>
          </p:cNvSpPr>
          <p:nvPr>
            <p:ph type="ftr" sz="quarter" idx="10"/>
          </p:nvPr>
        </p:nvSpPr>
        <p:spPr>
          <a:xfrm>
            <a:off x="5518150" y="8597900"/>
            <a:ext cx="5191125" cy="584775"/>
          </a:xfrm>
        </p:spPr>
        <p:txBody>
          <a:bodyPr/>
          <a:lstStyle/>
          <a:p>
            <a:pPr>
              <a:defRPr/>
            </a:pPr>
            <a:r>
              <a:rPr lang="en-US" smtClean="0">
                <a:solidFill>
                  <a:schemeClr val="tx1"/>
                </a:solidFill>
              </a:rPr>
              <a:t>Dr. U.K.Pareek  ( Professor, Deptt. of Mathematics) , JECRC, JAIPUR</a:t>
            </a:r>
            <a:endParaRPr lang="en-IN" dirty="0">
              <a:solidFill>
                <a:schemeClr val="tx1"/>
              </a:solidFill>
            </a:endParaRPr>
          </a:p>
        </p:txBody>
      </p:sp>
      <p:sp>
        <p:nvSpPr>
          <p:cNvPr id="11" name="Rectangle 10"/>
          <p:cNvSpPr/>
          <p:nvPr/>
        </p:nvSpPr>
        <p:spPr>
          <a:xfrm>
            <a:off x="1479550" y="2120901"/>
            <a:ext cx="13716000" cy="3301417"/>
          </a:xfrm>
          <a:prstGeom prst="rect">
            <a:avLst/>
          </a:prstGeom>
        </p:spPr>
        <p:txBody>
          <a:bodyPr wrap="square">
            <a:spAutoFit/>
          </a:bodyPr>
          <a:lstStyle/>
          <a:p>
            <a:pPr algn="ctr" eaLnBrk="1" hangingPunct="1">
              <a:lnSpc>
                <a:spcPct val="115000"/>
              </a:lnSpc>
              <a:spcAft>
                <a:spcPts val="1000"/>
              </a:spcAft>
            </a:pPr>
            <a:r>
              <a:rPr lang="ru-RU" altLang="en-US" sz="2800" b="1" dirty="0" smtClean="0">
                <a:latin typeface="Times New Roman" pitchFamily="18" charset="0"/>
                <a:ea typeface="Calibri" pitchFamily="34" charset="0"/>
                <a:cs typeface="Times New Roman" pitchFamily="18" charset="0"/>
              </a:rPr>
              <a:t>Vision</a:t>
            </a:r>
            <a:endParaRPr lang="en-IN" altLang="en-US" sz="2800" dirty="0" smtClean="0">
              <a:latin typeface="Calibri" pitchFamily="34" charset="0"/>
              <a:ea typeface="Calibri" pitchFamily="34" charset="0"/>
              <a:cs typeface="Times New Roman" pitchFamily="18" charset="0"/>
            </a:endParaRPr>
          </a:p>
          <a:p>
            <a:r>
              <a:rPr lang="ru-RU" altLang="en-US" sz="2800" dirty="0" smtClean="0">
                <a:latin typeface="Times New Roman" pitchFamily="18" charset="0"/>
                <a:ea typeface="Calibri" pitchFamily="34" charset="0"/>
                <a:cs typeface="Times New Roman" pitchFamily="18" charset="0"/>
              </a:rPr>
              <a:t>        </a:t>
            </a:r>
            <a:r>
              <a:rPr lang="en-US" sz="2800" dirty="0" smtClean="0"/>
              <a:t>To be a place of academic excellence by imparting quality teaching, carrying out research and technology development in frontier areas of electronics and communication engineering. </a:t>
            </a:r>
          </a:p>
          <a:p>
            <a:endParaRPr lang="en-US" sz="2800" dirty="0" smtClean="0"/>
          </a:p>
          <a:p>
            <a:r>
              <a:rPr lang="en-US" sz="2800" dirty="0" smtClean="0"/>
              <a:t/>
            </a:r>
            <a:br>
              <a:rPr lang="en-US" sz="2800" dirty="0" smtClean="0"/>
            </a:br>
            <a:endParaRPr lang="en-IN" altLang="en-US" sz="2800" dirty="0">
              <a:latin typeface="Calibri" pitchFamily="34" charset="0"/>
              <a:ea typeface="Calibri" pitchFamily="34" charset="0"/>
              <a:cs typeface="Times New Roman" pitchFamily="18" charset="0"/>
            </a:endParaRPr>
          </a:p>
        </p:txBody>
      </p:sp>
      <p:sp>
        <p:nvSpPr>
          <p:cNvPr id="13" name="Rectangle 12"/>
          <p:cNvSpPr/>
          <p:nvPr/>
        </p:nvSpPr>
        <p:spPr>
          <a:xfrm>
            <a:off x="1555750" y="4406900"/>
            <a:ext cx="13411200" cy="3869842"/>
          </a:xfrm>
          <a:prstGeom prst="rect">
            <a:avLst/>
          </a:prstGeom>
        </p:spPr>
        <p:txBody>
          <a:bodyPr wrap="square">
            <a:spAutoFit/>
          </a:bodyPr>
          <a:lstStyle/>
          <a:p>
            <a:pPr algn="ctr" eaLnBrk="1" hangingPunct="1">
              <a:lnSpc>
                <a:spcPct val="115000"/>
              </a:lnSpc>
              <a:spcAft>
                <a:spcPts val="1000"/>
              </a:spcAft>
              <a:defRPr/>
            </a:pPr>
            <a:r>
              <a:rPr lang="ru-RU" sz="2800" b="1" dirty="0" smtClean="0">
                <a:latin typeface="Times New Roman" panose="02020603050405020304" pitchFamily="18" charset="0"/>
                <a:ea typeface="Calibri" panose="020F0502020204030204" pitchFamily="34" charset="0"/>
                <a:cs typeface="Times New Roman" panose="02020603050405020304" pitchFamily="18" charset="0"/>
              </a:rPr>
              <a:t>Mission</a:t>
            </a:r>
            <a:endParaRPr lang="en-IN" sz="28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r>
              <a:rPr lang="en-US" sz="2800" dirty="0" smtClean="0"/>
              <a:t> To produce electronics and communication engineers having strong theoretical foundation, good practical knowledge and exposure to research and development.</a:t>
            </a:r>
          </a:p>
          <a:p>
            <a:pPr>
              <a:buFont typeface="Arial" pitchFamily="34" charset="0"/>
              <a:buChar char="•"/>
            </a:pPr>
            <a:r>
              <a:rPr lang="en-US" sz="2800" dirty="0" smtClean="0"/>
              <a:t> To inculcate in students the sense of ethics, morality, professionalism, creativity, leadership, independent thinking, self confidence, good communication skills and prepare them to become successful engineers who can work worldwide in industries and research &amp; development laboratories.</a:t>
            </a:r>
          </a:p>
          <a:p>
            <a:pPr marL="457200" eaLnBrk="1" hangingPunct="1">
              <a:lnSpc>
                <a:spcPct val="150000"/>
              </a:lnSpc>
              <a:tabLst>
                <a:tab pos="285750" algn="l"/>
              </a:tabLst>
              <a:defRPr/>
            </a:pPr>
            <a:r>
              <a:rPr lang="en-US" sz="2800" dirty="0" smtClean="0">
                <a:latin typeface="Times New Roman" panose="02020603050405020304" pitchFamily="18" charset="0"/>
                <a:ea typeface="Times New Roman" panose="02020603050405020304" pitchFamily="18" charset="0"/>
              </a:rPr>
              <a:t>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6149"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a:t>CONTENTS (TO BE COVERED)</a:t>
            </a:r>
            <a:endParaRPr lang="en-IN" sz="480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a:t>
            </a:fld>
            <a:endParaRPr lang="en-IN"/>
          </a:p>
        </p:txBody>
      </p:sp>
      <p:sp>
        <p:nvSpPr>
          <p:cNvPr id="9" name="Rectangle 8"/>
          <p:cNvSpPr/>
          <p:nvPr/>
        </p:nvSpPr>
        <p:spPr>
          <a:xfrm>
            <a:off x="1784350" y="2501901"/>
            <a:ext cx="8862314" cy="1015663"/>
          </a:xfrm>
          <a:prstGeom prst="rect">
            <a:avLst/>
          </a:prstGeom>
        </p:spPr>
        <p:txBody>
          <a:bodyPr wrap="square">
            <a:spAutoFit/>
          </a:bodyPr>
          <a:lstStyle/>
          <a:p>
            <a:pPr algn="ctr"/>
            <a:r>
              <a:rPr lang="en-US" sz="6000" dirty="0" smtClean="0"/>
              <a:t> </a:t>
            </a:r>
            <a:endParaRPr lang="en-US" sz="6000" dirty="0"/>
          </a:p>
        </p:txBody>
      </p:sp>
      <p:sp>
        <p:nvSpPr>
          <p:cNvPr id="10" name="Rectangle 9"/>
          <p:cNvSpPr/>
          <p:nvPr/>
        </p:nvSpPr>
        <p:spPr>
          <a:xfrm>
            <a:off x="2698750" y="3035300"/>
            <a:ext cx="12344400" cy="923330"/>
          </a:xfrm>
          <a:prstGeom prst="rect">
            <a:avLst/>
          </a:prstGeom>
        </p:spPr>
        <p:txBody>
          <a:bodyPr wrap="square">
            <a:spAutoFit/>
          </a:bodyPr>
          <a:lstStyle/>
          <a:p>
            <a:r>
              <a:rPr lang="en-US" sz="5400" dirty="0" smtClean="0"/>
              <a:t> Convolution Theorem</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a:t>
            </a:fld>
            <a:endParaRPr lang="en-IN"/>
          </a:p>
        </p:txBody>
      </p:sp>
      <p:pic>
        <p:nvPicPr>
          <p:cNvPr id="1026" name="Picture 2"/>
          <p:cNvPicPr>
            <a:picLocks noChangeAspect="1" noChangeArrowheads="1"/>
          </p:cNvPicPr>
          <p:nvPr/>
        </p:nvPicPr>
        <p:blipFill>
          <a:blip r:embed="rId3"/>
          <a:srcRect/>
          <a:stretch>
            <a:fillRect/>
          </a:stretch>
        </p:blipFill>
        <p:spPr bwMode="auto">
          <a:xfrm>
            <a:off x="793750" y="0"/>
            <a:ext cx="15424150" cy="836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a:t>
            </a:fld>
            <a:endParaRPr lang="en-IN"/>
          </a:p>
        </p:txBody>
      </p:sp>
      <p:pic>
        <p:nvPicPr>
          <p:cNvPr id="2050" name="Picture 2"/>
          <p:cNvPicPr>
            <a:picLocks noChangeAspect="1" noChangeArrowheads="1"/>
          </p:cNvPicPr>
          <p:nvPr/>
        </p:nvPicPr>
        <p:blipFill>
          <a:blip r:embed="rId3"/>
          <a:srcRect/>
          <a:stretch>
            <a:fillRect/>
          </a:stretch>
        </p:blipFill>
        <p:spPr bwMode="auto">
          <a:xfrm>
            <a:off x="641351" y="0"/>
            <a:ext cx="155765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a:t>
            </a:fld>
            <a:endParaRPr lang="en-IN"/>
          </a:p>
        </p:txBody>
      </p:sp>
      <p:pic>
        <p:nvPicPr>
          <p:cNvPr id="3074" name="Picture 2"/>
          <p:cNvPicPr>
            <a:picLocks noChangeAspect="1" noChangeArrowheads="1"/>
          </p:cNvPicPr>
          <p:nvPr/>
        </p:nvPicPr>
        <p:blipFill>
          <a:blip r:embed="rId3"/>
          <a:srcRect/>
          <a:stretch>
            <a:fillRect/>
          </a:stretch>
        </p:blipFill>
        <p:spPr bwMode="auto">
          <a:xfrm>
            <a:off x="946150" y="0"/>
            <a:ext cx="152717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pic>
        <p:nvPicPr>
          <p:cNvPr id="4098" name="Picture 2"/>
          <p:cNvPicPr>
            <a:picLocks noChangeAspect="1" noChangeArrowheads="1"/>
          </p:cNvPicPr>
          <p:nvPr/>
        </p:nvPicPr>
        <p:blipFill>
          <a:blip r:embed="rId3"/>
          <a:srcRect/>
          <a:stretch>
            <a:fillRect/>
          </a:stretch>
        </p:blipFill>
        <p:spPr bwMode="auto">
          <a:xfrm>
            <a:off x="946150" y="0"/>
            <a:ext cx="15271750" cy="844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pic>
        <p:nvPicPr>
          <p:cNvPr id="5123" name="Picture 3"/>
          <p:cNvPicPr>
            <a:picLocks noChangeAspect="1" noChangeArrowheads="1"/>
          </p:cNvPicPr>
          <p:nvPr/>
        </p:nvPicPr>
        <p:blipFill>
          <a:blip r:embed="rId3"/>
          <a:srcRect/>
          <a:stretch>
            <a:fillRect/>
          </a:stretch>
        </p:blipFill>
        <p:spPr bwMode="auto">
          <a:xfrm>
            <a:off x="793750" y="0"/>
            <a:ext cx="15424150" cy="836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2238</TotalTime>
  <Words>473</Words>
  <Application>Microsoft Office PowerPoint</Application>
  <PresentationFormat>Custom</PresentationFormat>
  <Paragraphs>88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Shalini</cp:lastModifiedBy>
  <cp:revision>182</cp:revision>
  <dcterms:created xsi:type="dcterms:W3CDTF">2020-05-30T11:11:36Z</dcterms:created>
  <dcterms:modified xsi:type="dcterms:W3CDTF">2020-07-14T13:33:18Z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