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2508-0497-4891-8CD8-43F9BC4C52E8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628D-34B6-45B5-A203-70709AD9A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561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2508-0497-4891-8CD8-43F9BC4C52E8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628D-34B6-45B5-A203-70709AD9A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682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2508-0497-4891-8CD8-43F9BC4C52E8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628D-34B6-45B5-A203-70709AD9A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769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2508-0497-4891-8CD8-43F9BC4C52E8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628D-34B6-45B5-A203-70709AD9A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713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2508-0497-4891-8CD8-43F9BC4C52E8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628D-34B6-45B5-A203-70709AD9A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7345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2508-0497-4891-8CD8-43F9BC4C52E8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628D-34B6-45B5-A203-70709AD9A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257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2508-0497-4891-8CD8-43F9BC4C52E8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628D-34B6-45B5-A203-70709AD9A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480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2508-0497-4891-8CD8-43F9BC4C52E8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628D-34B6-45B5-A203-70709AD9A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167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2508-0497-4891-8CD8-43F9BC4C52E8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628D-34B6-45B5-A203-70709AD9A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371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2508-0497-4891-8CD8-43F9BC4C52E8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628D-34B6-45B5-A203-70709AD9A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474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2508-0497-4891-8CD8-43F9BC4C52E8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628D-34B6-45B5-A203-70709AD9A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596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B2508-0497-4891-8CD8-43F9BC4C52E8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5628D-34B6-45B5-A203-70709AD9A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068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gy6znZeua6g" TargetMode="External"/><Relationship Id="rId3" Type="http://schemas.openxmlformats.org/officeDocument/2006/relationships/hyperlink" Target="https://www.youtube.com/embed/-OCXWzP3MwE" TargetMode="External"/><Relationship Id="rId7" Type="http://schemas.openxmlformats.org/officeDocument/2006/relationships/hyperlink" Target="https://www.youtube.com/embed/B0lOK7DH3B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embed/FsLs0WVEzSc" TargetMode="External"/><Relationship Id="rId11" Type="http://schemas.openxmlformats.org/officeDocument/2006/relationships/hyperlink" Target="https://youtu.be/zROfwuU9dEM" TargetMode="External"/><Relationship Id="rId5" Type="http://schemas.openxmlformats.org/officeDocument/2006/relationships/hyperlink" Target="https://www.youtube.com/embed/7smlsZUVHrA" TargetMode="External"/><Relationship Id="rId10" Type="http://schemas.openxmlformats.org/officeDocument/2006/relationships/hyperlink" Target="https://www.youtube.com/embed/1OJrRn1_r_E" TargetMode="External"/><Relationship Id="rId4" Type="http://schemas.openxmlformats.org/officeDocument/2006/relationships/hyperlink" Target="https://www.youtube.com/embed/QZ9pFZtOZ9A" TargetMode="External"/><Relationship Id="rId9" Type="http://schemas.openxmlformats.org/officeDocument/2006/relationships/hyperlink" Target="https://www.youtube.com/embed/jVeG7EcHS9Q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4"/>
          <p:cNvSpPr txBox="1">
            <a:spLocks noChangeArrowheads="1"/>
          </p:cNvSpPr>
          <p:nvPr/>
        </p:nvSpPr>
        <p:spPr bwMode="auto">
          <a:xfrm>
            <a:off x="11179978" y="6388687"/>
            <a:ext cx="103828" cy="194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9537" rIns="0" bIns="0">
            <a:spAutoFit/>
          </a:bodyPr>
          <a:lstStyle/>
          <a:p>
            <a:pPr marL="8355">
              <a:spcBef>
                <a:spcPts val="75"/>
              </a:spcBef>
            </a:pPr>
            <a:r>
              <a:rPr lang="en-US" sz="1203">
                <a:solidFill>
                  <a:srgbClr val="898989"/>
                </a:solidFill>
              </a:rPr>
              <a:t>1</a:t>
            </a:r>
            <a:endParaRPr lang="en-US" sz="1203"/>
          </a:p>
        </p:txBody>
      </p:sp>
      <p:grpSp>
        <p:nvGrpSpPr>
          <p:cNvPr id="3075" name="object 5"/>
          <p:cNvGrpSpPr>
            <a:grpSpLocks/>
          </p:cNvGrpSpPr>
          <p:nvPr/>
        </p:nvGrpSpPr>
        <p:grpSpPr bwMode="auto">
          <a:xfrm>
            <a:off x="0" y="1492"/>
            <a:ext cx="12192000" cy="6855016"/>
            <a:chOff x="0" y="0"/>
            <a:chExt cx="16217900" cy="9118600"/>
          </a:xfrm>
        </p:grpSpPr>
        <p:sp>
          <p:nvSpPr>
            <p:cNvPr id="3082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353">
                <a:latin typeface="Calibri" pitchFamily="34" charset="0"/>
              </a:endParaRPr>
            </a:p>
          </p:txBody>
        </p:sp>
        <p:sp>
          <p:nvSpPr>
            <p:cNvPr id="3083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353">
                <a:latin typeface="Calibri" pitchFamily="34" charset="0"/>
              </a:endParaRPr>
            </a:p>
          </p:txBody>
        </p:sp>
      </p:grp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1455975" y="3314431"/>
            <a:ext cx="10425735" cy="2008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661" tIns="34336" rIns="68661" bIns="34336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Year &amp;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B. Tech I year, Semester - I</a:t>
            </a: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Subject: Language Lab</a:t>
            </a: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Subject Code: (1 FY2-22/2 FY2-22)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– English &amp; Humanities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838200" y="6583432"/>
            <a:ext cx="2743200" cy="138043"/>
          </a:xfrm>
        </p:spPr>
        <p:txBody>
          <a:bodyPr/>
          <a:lstStyle/>
          <a:p>
            <a:pPr>
              <a:defRPr/>
            </a:pPr>
            <a:r>
              <a:rPr lang="en-IN" dirty="0" smtClean="0"/>
              <a:t>Dept</a:t>
            </a:r>
            <a:r>
              <a:rPr lang="en-IN" dirty="0"/>
              <a:t>. of </a:t>
            </a:r>
            <a:r>
              <a:rPr lang="en-IN" dirty="0" smtClean="0"/>
              <a:t>English </a:t>
            </a:r>
            <a:r>
              <a:rPr lang="en-IN" dirty="0"/>
              <a:t>&amp; </a:t>
            </a:r>
            <a:r>
              <a:rPr lang="en-IN" dirty="0" smtClean="0"/>
              <a:t>Humanities  </a:t>
            </a:r>
            <a:r>
              <a:rPr lang="en-IN" dirty="0"/>
              <a:t>JECRC, JAIPUR</a:t>
            </a:r>
          </a:p>
          <a:p>
            <a:pPr>
              <a:defRPr/>
            </a:pPr>
            <a:endParaRPr lang="en-IN" dirty="0"/>
          </a:p>
        </p:txBody>
      </p:sp>
      <p:pic>
        <p:nvPicPr>
          <p:cNvPr id="3078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0670" y="392934"/>
            <a:ext cx="2445322" cy="1260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6507" y="507503"/>
            <a:ext cx="2004949" cy="1595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Box 12"/>
          <p:cNvSpPr txBox="1">
            <a:spLocks noChangeArrowheads="1"/>
          </p:cNvSpPr>
          <p:nvPr/>
        </p:nvSpPr>
        <p:spPr bwMode="auto">
          <a:xfrm>
            <a:off x="997701" y="2340600"/>
            <a:ext cx="10712157" cy="4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6" b="1" dirty="0"/>
              <a:t>JAIPUR ENGINEERING COLLEGE AND RESEARCH CENTRE</a:t>
            </a:r>
            <a:endParaRPr lang="en-IN" sz="2406" b="1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56662-BCD1-4EE7-9470-F65D22AE3F85}" type="slidenum">
              <a:rPr lang="en-IN" smtClean="0"/>
              <a:pPr>
                <a:defRPr/>
              </a:pPr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1060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4"/>
          <p:cNvSpPr txBox="1">
            <a:spLocks noChangeArrowheads="1"/>
          </p:cNvSpPr>
          <p:nvPr/>
        </p:nvSpPr>
        <p:spPr bwMode="auto">
          <a:xfrm>
            <a:off x="11179978" y="6388687"/>
            <a:ext cx="103828" cy="194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9537" rIns="0" bIns="0">
            <a:spAutoFit/>
          </a:bodyPr>
          <a:lstStyle/>
          <a:p>
            <a:pPr marL="8355">
              <a:spcBef>
                <a:spcPts val="75"/>
              </a:spcBef>
            </a:pPr>
            <a:r>
              <a:rPr lang="en-US" sz="1203">
                <a:solidFill>
                  <a:srgbClr val="898989"/>
                </a:solidFill>
              </a:rPr>
              <a:t>1</a:t>
            </a:r>
            <a:endParaRPr lang="en-US" sz="1203"/>
          </a:p>
        </p:txBody>
      </p:sp>
      <p:grpSp>
        <p:nvGrpSpPr>
          <p:cNvPr id="4099" name="object 5"/>
          <p:cNvGrpSpPr>
            <a:grpSpLocks/>
          </p:cNvGrpSpPr>
          <p:nvPr/>
        </p:nvGrpSpPr>
        <p:grpSpPr bwMode="auto">
          <a:xfrm>
            <a:off x="0" y="1492"/>
            <a:ext cx="12192000" cy="6855016"/>
            <a:chOff x="0" y="0"/>
            <a:chExt cx="16217900" cy="9118600"/>
          </a:xfrm>
        </p:grpSpPr>
        <p:sp>
          <p:nvSpPr>
            <p:cNvPr id="4103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353">
                <a:latin typeface="Calibri" pitchFamily="34" charset="0"/>
              </a:endParaRPr>
            </a:p>
          </p:txBody>
        </p:sp>
        <p:sp>
          <p:nvSpPr>
            <p:cNvPr id="4104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353">
                <a:latin typeface="Calibri" pitchFamily="34" charset="0"/>
              </a:endParaRPr>
            </a:p>
          </p:txBody>
        </p:sp>
      </p:grpSp>
      <p:sp>
        <p:nvSpPr>
          <p:cNvPr id="4101" name="TextBox 12"/>
          <p:cNvSpPr txBox="1">
            <a:spLocks noChangeArrowheads="1"/>
          </p:cNvSpPr>
          <p:nvPr/>
        </p:nvSpPr>
        <p:spPr bwMode="auto">
          <a:xfrm>
            <a:off x="940416" y="793924"/>
            <a:ext cx="10712157" cy="3980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VISION </a:t>
            </a:r>
            <a:r>
              <a:rPr lang="en-US" sz="3609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60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</a:t>
            </a:r>
          </a:p>
          <a:p>
            <a:endParaRPr lang="en-US" sz="3609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9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5584" indent="-515584">
              <a:buFont typeface="Wingdings" panose="05000000000000000000" pitchFamily="2" charset="2"/>
              <a:buChar char="Ø"/>
            </a:pPr>
            <a:r>
              <a:rPr lang="en-US" sz="36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become a renowned </a:t>
            </a:r>
            <a:r>
              <a:rPr lang="en-US" sz="360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en-US" sz="36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outcome based learning, and work towards academic, professional, cultural and social enrichment of the lives of individuals </a:t>
            </a:r>
            <a:r>
              <a:rPr lang="en-US" sz="360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communities</a:t>
            </a:r>
            <a:r>
              <a:rPr lang="en-US" sz="36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3609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5D663-6BCF-42AE-B394-1863D8DE5BA1}" type="slidenum">
              <a:rPr lang="en-IN" smtClean="0"/>
              <a:pPr>
                <a:defRPr/>
              </a:pPr>
              <a:t>2</a:t>
            </a:fld>
            <a:endParaRPr lang="en-IN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4144756" y="6474613"/>
            <a:ext cx="3902490" cy="219590"/>
          </a:xfrm>
        </p:spPr>
        <p:txBody>
          <a:bodyPr/>
          <a:lstStyle/>
          <a:p>
            <a:pPr>
              <a:defRPr/>
            </a:pPr>
            <a:r>
              <a:rPr lang="en-IN" dirty="0"/>
              <a:t>Dept. of English &amp; Humanities  JECRC, JAIPUR</a:t>
            </a:r>
          </a:p>
        </p:txBody>
      </p:sp>
    </p:spTree>
    <p:extLst>
      <p:ext uri="{BB962C8B-B14F-4D97-AF65-F5344CB8AC3E}">
        <p14:creationId xmlns:p14="http://schemas.microsoft.com/office/powerpoint/2010/main" xmlns="" val="91981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4"/>
          <p:cNvSpPr txBox="1">
            <a:spLocks noChangeArrowheads="1"/>
          </p:cNvSpPr>
          <p:nvPr/>
        </p:nvSpPr>
        <p:spPr bwMode="auto">
          <a:xfrm>
            <a:off x="11179978" y="6388687"/>
            <a:ext cx="103828" cy="194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9537" rIns="0" bIns="0">
            <a:spAutoFit/>
          </a:bodyPr>
          <a:lstStyle/>
          <a:p>
            <a:pPr marL="8355">
              <a:spcBef>
                <a:spcPts val="75"/>
              </a:spcBef>
            </a:pPr>
            <a:r>
              <a:rPr lang="en-US" sz="1203">
                <a:solidFill>
                  <a:srgbClr val="898989"/>
                </a:solidFill>
              </a:rPr>
              <a:t>1</a:t>
            </a:r>
            <a:endParaRPr lang="en-US" sz="1203"/>
          </a:p>
        </p:txBody>
      </p:sp>
      <p:grpSp>
        <p:nvGrpSpPr>
          <p:cNvPr id="4099" name="object 5"/>
          <p:cNvGrpSpPr>
            <a:grpSpLocks/>
          </p:cNvGrpSpPr>
          <p:nvPr/>
        </p:nvGrpSpPr>
        <p:grpSpPr bwMode="auto">
          <a:xfrm>
            <a:off x="0" y="1492"/>
            <a:ext cx="12192000" cy="6855016"/>
            <a:chOff x="0" y="0"/>
            <a:chExt cx="16217900" cy="9118600"/>
          </a:xfrm>
        </p:grpSpPr>
        <p:sp>
          <p:nvSpPr>
            <p:cNvPr id="4103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353">
                <a:latin typeface="Calibri" pitchFamily="34" charset="0"/>
              </a:endParaRPr>
            </a:p>
          </p:txBody>
        </p:sp>
        <p:sp>
          <p:nvSpPr>
            <p:cNvPr id="4104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353">
                <a:latin typeface="Calibri" pitchFamily="34" charset="0"/>
              </a:endParaRPr>
            </a:p>
          </p:txBody>
        </p:sp>
      </p:grpSp>
      <p:sp>
        <p:nvSpPr>
          <p:cNvPr id="4101" name="TextBox 12"/>
          <p:cNvSpPr txBox="1">
            <a:spLocks noChangeArrowheads="1"/>
          </p:cNvSpPr>
          <p:nvPr/>
        </p:nvSpPr>
        <p:spPr bwMode="auto">
          <a:xfrm>
            <a:off x="940416" y="793924"/>
            <a:ext cx="10712157" cy="453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 OF INSTITUTE</a:t>
            </a:r>
          </a:p>
          <a:p>
            <a:pPr marL="257792" indent="-257792" algn="just">
              <a:buFont typeface="Wingdings" panose="05000000000000000000" pitchFamily="2" charset="2"/>
              <a:buChar char="Ø"/>
            </a:pPr>
            <a:r>
              <a:rPr lang="en-US" sz="2406" dirty="0"/>
              <a:t>Focus on evaluation of learning outcomes and motivate students to inculcate research aptitude by project based learning.</a:t>
            </a:r>
          </a:p>
          <a:p>
            <a:pPr algn="just"/>
            <a:endParaRPr lang="en-US" sz="2406" dirty="0"/>
          </a:p>
          <a:p>
            <a:pPr marL="257792" indent="-257792" algn="just">
              <a:buFont typeface="Wingdings" panose="05000000000000000000" pitchFamily="2" charset="2"/>
              <a:buChar char="Ø"/>
            </a:pPr>
            <a:r>
              <a:rPr lang="en-US" sz="2406" dirty="0"/>
              <a:t>Identify, based on informed perception of Indian, regional and global needs, the areas of focus and provide platform to gain knowledge and solutions.</a:t>
            </a:r>
          </a:p>
          <a:p>
            <a:pPr algn="just"/>
            <a:endParaRPr lang="en-US" sz="2406" dirty="0"/>
          </a:p>
          <a:p>
            <a:pPr marL="257792" indent="-257792" algn="just">
              <a:buFont typeface="Wingdings" panose="05000000000000000000" pitchFamily="2" charset="2"/>
              <a:buChar char="Ø"/>
            </a:pPr>
            <a:r>
              <a:rPr lang="en-US" sz="2406" dirty="0"/>
              <a:t>Offer opportunities for interaction between academia and industry.</a:t>
            </a:r>
          </a:p>
          <a:p>
            <a:pPr algn="just"/>
            <a:endParaRPr lang="en-US" sz="2406" dirty="0"/>
          </a:p>
          <a:p>
            <a:pPr marL="257792" indent="-257792" algn="just">
              <a:buFont typeface="Wingdings" panose="05000000000000000000" pitchFamily="2" charset="2"/>
              <a:buChar char="Ø"/>
            </a:pPr>
            <a:r>
              <a:rPr lang="en-US" sz="2406" dirty="0"/>
              <a:t>Develop human potential to its fullest extent so that intellectually capable and imaginatively gifted leaders may emerge.</a:t>
            </a:r>
          </a:p>
          <a:p>
            <a:endParaRPr lang="en-US" sz="1804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5D663-6BCF-42AE-B394-1863D8DE5BA1}" type="slidenum">
              <a:rPr lang="en-IN" smtClean="0"/>
              <a:pPr>
                <a:defRPr/>
              </a:pPr>
              <a:t>3</a:t>
            </a:fld>
            <a:endParaRPr lang="en-IN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4144756" y="6474613"/>
            <a:ext cx="3902490" cy="219590"/>
          </a:xfrm>
        </p:spPr>
        <p:txBody>
          <a:bodyPr/>
          <a:lstStyle/>
          <a:p>
            <a:pPr>
              <a:defRPr/>
            </a:pPr>
            <a:r>
              <a:rPr lang="en-IN" dirty="0"/>
              <a:t>Dept. of English &amp; Humanities  JECRC, JAIPUR</a:t>
            </a:r>
          </a:p>
        </p:txBody>
      </p:sp>
    </p:spTree>
    <p:extLst>
      <p:ext uri="{BB962C8B-B14F-4D97-AF65-F5344CB8AC3E}">
        <p14:creationId xmlns:p14="http://schemas.microsoft.com/office/powerpoint/2010/main" xmlns="" val="117915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4"/>
          <p:cNvSpPr txBox="1">
            <a:spLocks noChangeArrowheads="1"/>
          </p:cNvSpPr>
          <p:nvPr/>
        </p:nvSpPr>
        <p:spPr bwMode="auto">
          <a:xfrm>
            <a:off x="11179978" y="6388687"/>
            <a:ext cx="103828" cy="194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9537" rIns="0" bIns="0">
            <a:spAutoFit/>
          </a:bodyPr>
          <a:lstStyle/>
          <a:p>
            <a:pPr marL="8355">
              <a:spcBef>
                <a:spcPts val="75"/>
              </a:spcBef>
            </a:pPr>
            <a:r>
              <a:rPr lang="en-US" sz="1203">
                <a:solidFill>
                  <a:srgbClr val="898989"/>
                </a:solidFill>
              </a:rPr>
              <a:t>1</a:t>
            </a:r>
            <a:endParaRPr lang="en-US" sz="1203"/>
          </a:p>
        </p:txBody>
      </p:sp>
      <p:grpSp>
        <p:nvGrpSpPr>
          <p:cNvPr id="4099" name="object 5"/>
          <p:cNvGrpSpPr>
            <a:grpSpLocks/>
          </p:cNvGrpSpPr>
          <p:nvPr/>
        </p:nvGrpSpPr>
        <p:grpSpPr bwMode="auto">
          <a:xfrm>
            <a:off x="0" y="1492"/>
            <a:ext cx="12192000" cy="6855016"/>
            <a:chOff x="0" y="0"/>
            <a:chExt cx="16217900" cy="9118600"/>
          </a:xfrm>
        </p:grpSpPr>
        <p:sp>
          <p:nvSpPr>
            <p:cNvPr id="4103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353">
                <a:latin typeface="Calibri" pitchFamily="34" charset="0"/>
              </a:endParaRPr>
            </a:p>
          </p:txBody>
        </p:sp>
        <p:sp>
          <p:nvSpPr>
            <p:cNvPr id="4104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353">
                <a:latin typeface="Calibri" pitchFamily="34" charset="0"/>
              </a:endParaRPr>
            </a:p>
          </p:txBody>
        </p:sp>
      </p:grpSp>
      <p:sp>
        <p:nvSpPr>
          <p:cNvPr id="4101" name="TextBox 12"/>
          <p:cNvSpPr txBox="1">
            <a:spLocks noChangeArrowheads="1"/>
          </p:cNvSpPr>
          <p:nvPr/>
        </p:nvSpPr>
        <p:spPr bwMode="auto">
          <a:xfrm>
            <a:off x="940416" y="793924"/>
            <a:ext cx="10712157" cy="397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7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Syllabus of Language Lab</a:t>
            </a:r>
          </a:p>
          <a:p>
            <a:pPr marL="514350" indent="-514350">
              <a:buAutoNum type="arabicPeriod"/>
            </a:pPr>
            <a:r>
              <a:rPr lang="en-US" sz="300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Phonetics symbols and transcriptions</a:t>
            </a:r>
          </a:p>
          <a:p>
            <a:pPr marL="514350" indent="-514350">
              <a:buAutoNum type="arabicPeriod"/>
            </a:pPr>
            <a:r>
              <a:rPr lang="en-US" sz="300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Extempore</a:t>
            </a:r>
          </a:p>
          <a:p>
            <a:pPr marL="514350" indent="-514350">
              <a:buAutoNum type="arabicPeriod"/>
            </a:pPr>
            <a:r>
              <a:rPr lang="en-US" sz="300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Discussion</a:t>
            </a:r>
          </a:p>
          <a:p>
            <a:pPr marL="514350" indent="-514350">
              <a:buAutoNum type="arabicPeriod"/>
            </a:pPr>
            <a:r>
              <a:rPr lang="en-US" sz="300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Dialog Writing</a:t>
            </a:r>
          </a:p>
          <a:p>
            <a:pPr marL="514350" indent="-514350">
              <a:buAutoNum type="arabicPeriod"/>
            </a:pPr>
            <a:r>
              <a:rPr lang="en-US" sz="300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Listening Comprehension</a:t>
            </a:r>
          </a:p>
          <a:p>
            <a:endParaRPr lang="en-US" sz="3007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6" dirty="0"/>
          </a:p>
          <a:p>
            <a:endParaRPr lang="en-US" sz="1804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5D663-6BCF-42AE-B394-1863D8DE5BA1}" type="slidenum">
              <a:rPr lang="en-IN" smtClean="0"/>
              <a:pPr>
                <a:defRPr/>
              </a:pPr>
              <a:t>4</a:t>
            </a:fld>
            <a:endParaRPr lang="en-IN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4144756" y="6474613"/>
            <a:ext cx="3902490" cy="219590"/>
          </a:xfrm>
        </p:spPr>
        <p:txBody>
          <a:bodyPr/>
          <a:lstStyle/>
          <a:p>
            <a:pPr>
              <a:defRPr/>
            </a:pPr>
            <a:r>
              <a:rPr lang="en-IN" dirty="0"/>
              <a:t>Dept. of English &amp; Humanities  JECRC, JAIPUR</a:t>
            </a:r>
          </a:p>
        </p:txBody>
      </p:sp>
    </p:spTree>
    <p:extLst>
      <p:ext uri="{BB962C8B-B14F-4D97-AF65-F5344CB8AC3E}">
        <p14:creationId xmlns:p14="http://schemas.microsoft.com/office/powerpoint/2010/main" xmlns="" val="367786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4"/>
          <p:cNvSpPr txBox="1">
            <a:spLocks noChangeArrowheads="1"/>
          </p:cNvSpPr>
          <p:nvPr/>
        </p:nvSpPr>
        <p:spPr bwMode="auto">
          <a:xfrm>
            <a:off x="11179978" y="6388687"/>
            <a:ext cx="103828" cy="194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9537" rIns="0" bIns="0">
            <a:spAutoFit/>
          </a:bodyPr>
          <a:lstStyle/>
          <a:p>
            <a:pPr marL="8355">
              <a:spcBef>
                <a:spcPts val="75"/>
              </a:spcBef>
            </a:pPr>
            <a:r>
              <a:rPr lang="en-US" sz="1203">
                <a:solidFill>
                  <a:srgbClr val="898989"/>
                </a:solidFill>
              </a:rPr>
              <a:t>1</a:t>
            </a:r>
            <a:endParaRPr lang="en-US" sz="1203"/>
          </a:p>
        </p:txBody>
      </p:sp>
      <p:grpSp>
        <p:nvGrpSpPr>
          <p:cNvPr id="4099" name="object 5"/>
          <p:cNvGrpSpPr>
            <a:grpSpLocks/>
          </p:cNvGrpSpPr>
          <p:nvPr/>
        </p:nvGrpSpPr>
        <p:grpSpPr bwMode="auto">
          <a:xfrm>
            <a:off x="0" y="1492"/>
            <a:ext cx="12192000" cy="6855016"/>
            <a:chOff x="0" y="0"/>
            <a:chExt cx="16217900" cy="9118600"/>
          </a:xfrm>
        </p:grpSpPr>
        <p:sp>
          <p:nvSpPr>
            <p:cNvPr id="4103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353">
                <a:latin typeface="Calibri" pitchFamily="34" charset="0"/>
              </a:endParaRPr>
            </a:p>
          </p:txBody>
        </p:sp>
        <p:sp>
          <p:nvSpPr>
            <p:cNvPr id="4104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353">
                <a:latin typeface="Calibri" pitchFamily="34" charset="0"/>
              </a:endParaRPr>
            </a:p>
          </p:txBody>
        </p:sp>
      </p:grpSp>
      <p:sp>
        <p:nvSpPr>
          <p:cNvPr id="4101" name="TextBox 12"/>
          <p:cNvSpPr txBox="1">
            <a:spLocks noChangeArrowheads="1"/>
          </p:cNvSpPr>
          <p:nvPr/>
        </p:nvSpPr>
        <p:spPr bwMode="auto">
          <a:xfrm>
            <a:off x="940416" y="793924"/>
            <a:ext cx="10830874" cy="4619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007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Outcomes of Language Lab</a:t>
            </a:r>
          </a:p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JAIPUR ENGINEERING COLLEGE AND RESEARCH CENTRE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English and Humanities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LAB (1 FY2-22/2 FY2-22)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OUTCOMES: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Upon the successful completion of the course, the students will be able to-</a:t>
            </a: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CO-1:	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better speaking skills through a theoretical and practical knowledge of English sounds through Phonetics.</a:t>
            </a: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CO-2:	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Groom themselves in a holistic way through various activities like Group Discussion, Listening Comprehension Skills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CO-3:	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 out of the box and form dialogues for various life situations, and also develop confidence to speak in Public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0=Nil,	1=Low,		2=Medium,	3=High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5D663-6BCF-42AE-B394-1863D8DE5BA1}" type="slidenum">
              <a:rPr lang="en-IN" smtClean="0"/>
              <a:pPr>
                <a:defRPr/>
              </a:pPr>
              <a:t>5</a:t>
            </a:fld>
            <a:endParaRPr lang="en-IN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4144756" y="6474613"/>
            <a:ext cx="3902490" cy="219590"/>
          </a:xfrm>
        </p:spPr>
        <p:txBody>
          <a:bodyPr/>
          <a:lstStyle/>
          <a:p>
            <a:pPr>
              <a:defRPr/>
            </a:pPr>
            <a:r>
              <a:rPr lang="en-IN" dirty="0"/>
              <a:t>Dept. of English &amp; Humanities  JECRC, JAIPUR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61043" y="3299492"/>
          <a:ext cx="5669913" cy="1403604"/>
        </p:xfrm>
        <a:graphic>
          <a:graphicData uri="http://schemas.openxmlformats.org/drawingml/2006/table">
            <a:tbl>
              <a:tblPr/>
              <a:tblGrid>
                <a:gridCol w="1098934"/>
                <a:gridCol w="399842"/>
                <a:gridCol w="380862"/>
                <a:gridCol w="380862"/>
                <a:gridCol w="378332"/>
                <a:gridCol w="378332"/>
                <a:gridCol w="377066"/>
                <a:gridCol w="377066"/>
                <a:gridCol w="378964"/>
                <a:gridCol w="378964"/>
                <a:gridCol w="377699"/>
                <a:gridCol w="381495"/>
                <a:gridCol w="381495"/>
              </a:tblGrid>
              <a:tr h="30734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7815" algn="l"/>
                        </a:tabLs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COURSE OUTCOMES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781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 OUTCOMES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5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781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781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781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781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781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781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781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781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781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781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781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781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781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7815" algn="l"/>
                        </a:tabLs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781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781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Avg.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3271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4"/>
          <p:cNvSpPr txBox="1">
            <a:spLocks noChangeArrowheads="1"/>
          </p:cNvSpPr>
          <p:nvPr/>
        </p:nvSpPr>
        <p:spPr bwMode="auto">
          <a:xfrm>
            <a:off x="11179978" y="6388687"/>
            <a:ext cx="103828" cy="194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9537" rIns="0" bIns="0">
            <a:spAutoFit/>
          </a:bodyPr>
          <a:lstStyle/>
          <a:p>
            <a:pPr marL="8355">
              <a:spcBef>
                <a:spcPts val="75"/>
              </a:spcBef>
            </a:pPr>
            <a:r>
              <a:rPr lang="en-US" sz="1203">
                <a:solidFill>
                  <a:srgbClr val="898989"/>
                </a:solidFill>
              </a:rPr>
              <a:t>1</a:t>
            </a:r>
            <a:endParaRPr lang="en-US" sz="1203"/>
          </a:p>
        </p:txBody>
      </p:sp>
      <p:grpSp>
        <p:nvGrpSpPr>
          <p:cNvPr id="4099" name="object 5"/>
          <p:cNvGrpSpPr>
            <a:grpSpLocks/>
          </p:cNvGrpSpPr>
          <p:nvPr/>
        </p:nvGrpSpPr>
        <p:grpSpPr bwMode="auto">
          <a:xfrm>
            <a:off x="0" y="1492"/>
            <a:ext cx="12192000" cy="6855016"/>
            <a:chOff x="0" y="0"/>
            <a:chExt cx="16217900" cy="9118600"/>
          </a:xfrm>
        </p:grpSpPr>
        <p:sp>
          <p:nvSpPr>
            <p:cNvPr id="4103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353">
                <a:latin typeface="Calibri" pitchFamily="34" charset="0"/>
              </a:endParaRPr>
            </a:p>
          </p:txBody>
        </p:sp>
        <p:sp>
          <p:nvSpPr>
            <p:cNvPr id="4104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353">
                <a:latin typeface="Calibri" pitchFamily="34" charset="0"/>
              </a:endParaRPr>
            </a:p>
          </p:txBody>
        </p:sp>
      </p:grpSp>
      <p:sp>
        <p:nvSpPr>
          <p:cNvPr id="4101" name="TextBox 12"/>
          <p:cNvSpPr txBox="1">
            <a:spLocks noChangeArrowheads="1"/>
          </p:cNvSpPr>
          <p:nvPr/>
        </p:nvSpPr>
        <p:spPr bwMode="auto">
          <a:xfrm>
            <a:off x="940416" y="793924"/>
            <a:ext cx="10712157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 video links: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Phonetics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symbols and transcriptions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 Part 1: </a:t>
            </a: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https://www.youtube.com/embed/-OCXWzP3MwE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 Part 2: </a:t>
            </a: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https://www.youtube.com/embed/QZ9pFZtOZ9A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LINK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3: </a:t>
            </a: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https://www.youtube.com/embed/7smlsZUVHrA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Extempore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 Part 1: </a:t>
            </a: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https://www.youtube.com/embed/FsLs0WVEzSc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 Part 2: </a:t>
            </a: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https://www.youtube.com/embed/B0lOK7DH3BI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Group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Link: </a:t>
            </a: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https://youtu.be/gy6znZeua6g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Dialog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LINK: </a:t>
            </a:r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https://www.youtube.com/embed/jVeG7EcHS9Q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Listening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Comprehension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LINK: </a:t>
            </a:r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https://www.youtube.com/embed/1OJrRn1_r_E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Content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beyond syllabus (antonyms and synonyms)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Link: </a:t>
            </a: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https://youtu.be/zROfwuU9dEM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5D663-6BCF-42AE-B394-1863D8DE5BA1}" type="slidenum">
              <a:rPr lang="en-IN" smtClean="0"/>
              <a:pPr>
                <a:defRPr/>
              </a:pPr>
              <a:t>6</a:t>
            </a:fld>
            <a:endParaRPr lang="en-IN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4144756" y="6474613"/>
            <a:ext cx="3902490" cy="219590"/>
          </a:xfrm>
        </p:spPr>
        <p:txBody>
          <a:bodyPr/>
          <a:lstStyle/>
          <a:p>
            <a:pPr>
              <a:defRPr/>
            </a:pPr>
            <a:r>
              <a:rPr lang="en-IN" dirty="0"/>
              <a:t>Dept. of English &amp; Humanities  JECRC, JAIPUR</a:t>
            </a:r>
          </a:p>
        </p:txBody>
      </p:sp>
    </p:spTree>
    <p:extLst>
      <p:ext uri="{BB962C8B-B14F-4D97-AF65-F5344CB8AC3E}">
        <p14:creationId xmlns:p14="http://schemas.microsoft.com/office/powerpoint/2010/main" xmlns="" val="88939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4"/>
          <p:cNvSpPr txBox="1">
            <a:spLocks noChangeArrowheads="1"/>
          </p:cNvSpPr>
          <p:nvPr/>
        </p:nvSpPr>
        <p:spPr bwMode="auto">
          <a:xfrm>
            <a:off x="11179978" y="6388687"/>
            <a:ext cx="103828" cy="194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9537" rIns="0" bIns="0">
            <a:spAutoFit/>
          </a:bodyPr>
          <a:lstStyle/>
          <a:p>
            <a:pPr marL="8355">
              <a:spcBef>
                <a:spcPts val="75"/>
              </a:spcBef>
            </a:pPr>
            <a:r>
              <a:rPr lang="en-US" sz="1203">
                <a:solidFill>
                  <a:srgbClr val="898989"/>
                </a:solidFill>
              </a:rPr>
              <a:t>1</a:t>
            </a:r>
            <a:endParaRPr lang="en-US" sz="1203"/>
          </a:p>
        </p:txBody>
      </p:sp>
      <p:grpSp>
        <p:nvGrpSpPr>
          <p:cNvPr id="4099" name="object 5"/>
          <p:cNvGrpSpPr>
            <a:grpSpLocks/>
          </p:cNvGrpSpPr>
          <p:nvPr/>
        </p:nvGrpSpPr>
        <p:grpSpPr bwMode="auto">
          <a:xfrm>
            <a:off x="0" y="1492"/>
            <a:ext cx="12192000" cy="6855016"/>
            <a:chOff x="0" y="0"/>
            <a:chExt cx="16217900" cy="9118600"/>
          </a:xfrm>
        </p:grpSpPr>
        <p:sp>
          <p:nvSpPr>
            <p:cNvPr id="4103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353">
                <a:latin typeface="Calibri" pitchFamily="34" charset="0"/>
              </a:endParaRPr>
            </a:p>
          </p:txBody>
        </p:sp>
        <p:sp>
          <p:nvSpPr>
            <p:cNvPr id="4104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353">
                <a:latin typeface="Calibri" pitchFamily="34" charset="0"/>
              </a:endParaRPr>
            </a:p>
          </p:txBody>
        </p:sp>
      </p:grpSp>
      <p:sp>
        <p:nvSpPr>
          <p:cNvPr id="4101" name="TextBox 12"/>
          <p:cNvSpPr txBox="1">
            <a:spLocks noChangeArrowheads="1"/>
          </p:cNvSpPr>
          <p:nvPr/>
        </p:nvSpPr>
        <p:spPr bwMode="auto">
          <a:xfrm>
            <a:off x="940416" y="793924"/>
            <a:ext cx="10712157" cy="351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7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Outcomes of Language Lab</a:t>
            </a:r>
          </a:p>
          <a:p>
            <a:endParaRPr lang="en-US" sz="300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7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7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7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6" dirty="0"/>
          </a:p>
          <a:p>
            <a:endParaRPr lang="en-US" sz="1804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5D663-6BCF-42AE-B394-1863D8DE5BA1}" type="slidenum">
              <a:rPr lang="en-IN" smtClean="0"/>
              <a:pPr>
                <a:defRPr/>
              </a:pPr>
              <a:t>7</a:t>
            </a:fld>
            <a:endParaRPr lang="en-IN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4144756" y="6474613"/>
            <a:ext cx="3902490" cy="219590"/>
          </a:xfrm>
        </p:spPr>
        <p:txBody>
          <a:bodyPr/>
          <a:lstStyle/>
          <a:p>
            <a:pPr>
              <a:defRPr/>
            </a:pPr>
            <a:r>
              <a:rPr lang="en-IN" dirty="0"/>
              <a:t>Dept. of English &amp; Humanities  JECRC, JAIPUR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416" y="1468192"/>
            <a:ext cx="10898330" cy="49303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506" y="0"/>
            <a:ext cx="11485494" cy="631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512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379</Words>
  <Application>Microsoft Office PowerPoint</Application>
  <PresentationFormat>Custom</PresentationFormat>
  <Paragraphs>163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Ravi Jain</dc:creator>
  <cp:lastModifiedBy>VAIO</cp:lastModifiedBy>
  <cp:revision>5</cp:revision>
  <dcterms:created xsi:type="dcterms:W3CDTF">2020-12-28T03:14:54Z</dcterms:created>
  <dcterms:modified xsi:type="dcterms:W3CDTF">2020-12-28T05:23:59Z</dcterms:modified>
</cp:coreProperties>
</file>