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6" r:id="rId1"/>
  </p:sldMasterIdLst>
  <p:sldIdLst>
    <p:sldId id="311" r:id="rId2"/>
    <p:sldId id="257" r:id="rId3"/>
    <p:sldId id="258" r:id="rId4"/>
    <p:sldId id="259" r:id="rId5"/>
    <p:sldId id="261" r:id="rId6"/>
    <p:sldId id="260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95" r:id="rId21"/>
    <p:sldId id="296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8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1179978" y="6389975"/>
            <a:ext cx="103828" cy="19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0" dirty="0">
                <a:solidFill>
                  <a:srgbClr val="898989"/>
                </a:solidFill>
              </a:rPr>
              <a:t>1</a:t>
            </a:r>
            <a:endParaRPr lang="en-US" sz="12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-47758"/>
            <a:ext cx="12192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455975" y="3314382"/>
            <a:ext cx="10425735" cy="25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665" tIns="34338" rIns="68665" bIns="34338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B.Tech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year,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- V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– Power System-II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Presented by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- Ms.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Ritu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Soni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Designation - Assistant Professor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Department-  Electrical Engineering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 err="1" smtClean="0"/>
              <a:t>Ritu</a:t>
            </a:r>
            <a:r>
              <a:rPr lang="en-IN" dirty="0" smtClean="0"/>
              <a:t> </a:t>
            </a:r>
            <a:r>
              <a:rPr lang="en-IN" dirty="0" err="1" smtClean="0"/>
              <a:t>Soni</a:t>
            </a:r>
            <a:r>
              <a:rPr lang="en-IN" dirty="0" smtClean="0"/>
              <a:t> ( Assistant Professor, EE ), </a:t>
            </a:r>
            <a:r>
              <a:rPr lang="en-IN" dirty="0"/>
              <a:t>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0670" y="391613"/>
            <a:ext cx="244532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6507" y="506231"/>
            <a:ext cx="2004949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997701" y="2340126"/>
            <a:ext cx="10712157" cy="43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745" tIns="34372" rIns="68745" bIns="34372">
            <a:spAutoFit/>
          </a:bodyPr>
          <a:lstStyle/>
          <a:p>
            <a:r>
              <a:rPr lang="en-US" sz="2400" dirty="0"/>
              <a:t>JAIPUR ENGINEERING COLLEGE AND RESEARCH </a:t>
            </a:r>
            <a:r>
              <a:rPr lang="en-US" sz="2400" dirty="0" smtClean="0"/>
              <a:t>CENTRE</a:t>
            </a:r>
            <a:endParaRPr lang="en-IN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00400"/>
            <a:ext cx="109728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r>
              <a:rPr lang="en-US" sz="2800" b="1" spc="-4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Speed</a:t>
            </a:r>
            <a:r>
              <a:rPr lang="en-US" sz="2800" b="1" spc="-4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changer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11049000" cy="1447800"/>
          </a:xfrm>
        </p:spPr>
        <p:txBody>
          <a:bodyPr>
            <a:normAutofit fontScale="92500" lnSpcReduction="10000"/>
          </a:bodyPr>
          <a:lstStyle/>
          <a:p>
            <a:pPr marL="425450" indent="-413384" algn="just">
              <a:spcBef>
                <a:spcPts val="630"/>
              </a:spcBef>
              <a:buFont typeface="Arial MT"/>
              <a:buChar char="•"/>
              <a:tabLst>
                <a:tab pos="426084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provides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steady</a:t>
            </a:r>
            <a:r>
              <a:rPr lang="en-US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setting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turbine.</a:t>
            </a:r>
          </a:p>
          <a:p>
            <a:pPr marL="355600" marR="5080" algn="just"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Its downward movement opens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upper pilot valve so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steam is admitted to the turbine under steady conditions (hence more </a:t>
            </a:r>
            <a:r>
              <a:rPr lang="en-US" sz="2400" spc="-5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steady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output).</a:t>
            </a:r>
          </a:p>
          <a:p>
            <a:pPr marL="355600" algn="just"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reverse</a:t>
            </a:r>
            <a:r>
              <a:rPr lang="en-US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happens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upward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sz="24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changer.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57202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480">
              <a:lnSpc>
                <a:spcPct val="100000"/>
              </a:lnSpc>
              <a:spcBef>
                <a:spcPts val="5"/>
              </a:spcBef>
            </a:pPr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lang="en-US" sz="2800" b="1" spc="-2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Linkage</a:t>
            </a:r>
            <a:r>
              <a:rPr lang="en-US" sz="2800" b="1" spc="-2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mechanism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990600"/>
            <a:ext cx="10058400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090" marR="5080" lvl="1" indent="-342900" algn="just">
              <a:lnSpc>
                <a:spcPct val="100000"/>
              </a:lnSpc>
              <a:spcBef>
                <a:spcPts val="2685"/>
              </a:spcBef>
              <a:buClr>
                <a:srgbClr val="7E7E7E"/>
              </a:buClr>
              <a:buFont typeface="Arial" pitchFamily="34" charset="0"/>
              <a:buChar char="•"/>
              <a:tabLst>
                <a:tab pos="587375" algn="l"/>
              </a:tabLst>
            </a:pPr>
            <a:r>
              <a:rPr lang="en-US" sz="2200" spc="-10" dirty="0" smtClean="0">
                <a:latin typeface="Times New Roman"/>
                <a:cs typeface="Times New Roman"/>
              </a:rPr>
              <a:t>ABC </a:t>
            </a:r>
            <a:r>
              <a:rPr lang="en-US" sz="2200" spc="-5" dirty="0" smtClean="0">
                <a:latin typeface="Times New Roman"/>
                <a:cs typeface="Times New Roman"/>
              </a:rPr>
              <a:t>is a rigid link pivoted at B and </a:t>
            </a:r>
            <a:r>
              <a:rPr lang="en-US" sz="2200" spc="-10" dirty="0" smtClean="0">
                <a:latin typeface="Times New Roman"/>
                <a:cs typeface="Times New Roman"/>
              </a:rPr>
              <a:t>CDE </a:t>
            </a:r>
            <a:r>
              <a:rPr lang="en-US" sz="2200" spc="-5" dirty="0" smtClean="0">
                <a:latin typeface="Times New Roman"/>
                <a:cs typeface="Times New Roman"/>
              </a:rPr>
              <a:t>is another rigid link 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pivoted at This link </a:t>
            </a:r>
            <a:r>
              <a:rPr lang="en-US" sz="2400" spc="-5" dirty="0" smtClean="0">
                <a:latin typeface="Times New Roman"/>
                <a:cs typeface="Times New Roman"/>
              </a:rPr>
              <a:t>mechanism</a:t>
            </a:r>
            <a:r>
              <a:rPr lang="en-US" sz="2200" spc="-5" dirty="0" smtClean="0">
                <a:latin typeface="Times New Roman"/>
                <a:cs typeface="Times New Roman"/>
              </a:rPr>
              <a:t> provides a </a:t>
            </a:r>
            <a:r>
              <a:rPr lang="en-US" sz="2400" spc="-5" dirty="0" smtClean="0">
                <a:latin typeface="Times New Roman"/>
                <a:cs typeface="Times New Roman"/>
              </a:rPr>
              <a:t>movement</a:t>
            </a:r>
            <a:r>
              <a:rPr lang="en-US" sz="2200" spc="-5" dirty="0" smtClean="0">
                <a:latin typeface="Times New Roman"/>
                <a:cs typeface="Times New Roman"/>
              </a:rPr>
              <a:t> to the </a:t>
            </a:r>
            <a:r>
              <a:rPr lang="en-US" sz="2200" dirty="0" smtClean="0">
                <a:latin typeface="Times New Roman"/>
                <a:cs typeface="Times New Roman"/>
              </a:rPr>
              <a:t>control 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valve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in proportion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to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change</a:t>
            </a:r>
            <a:r>
              <a:rPr lang="en-US" sz="2200" spc="-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in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speed.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466090" lvl="1" indent="-343535" algn="just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466725" algn="l"/>
              </a:tabLst>
            </a:pPr>
            <a:r>
              <a:rPr lang="en-US" sz="2200" spc="-5" dirty="0" smtClean="0">
                <a:latin typeface="Times New Roman"/>
                <a:cs typeface="Times New Roman"/>
              </a:rPr>
              <a:t>It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also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provides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a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feedback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from</a:t>
            </a:r>
            <a:r>
              <a:rPr lang="en-US" sz="2200" spc="3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the steam</a:t>
            </a:r>
            <a:r>
              <a:rPr lang="en-US" sz="2200" spc="1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valve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10" dirty="0" smtClean="0">
                <a:latin typeface="Times New Roman"/>
                <a:cs typeface="Times New Roman"/>
              </a:rPr>
              <a:t>movement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2"/>
            <a:ext cx="922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7465" indent="-457200">
              <a:lnSpc>
                <a:spcPct val="100000"/>
              </a:lnSpc>
              <a:spcBef>
                <a:spcPts val="100"/>
              </a:spcBef>
              <a:tabLst>
                <a:tab pos="1307465" algn="l"/>
              </a:tabLst>
            </a:pPr>
            <a:r>
              <a:rPr lang="en-US" sz="40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Model of </a:t>
            </a: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Speed Governing</a:t>
            </a:r>
            <a:r>
              <a:rPr lang="en-US" sz="4000" b="1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47802"/>
            <a:ext cx="10515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lnSpc>
                <a:spcPct val="90000"/>
              </a:lnSpc>
              <a:buFont typeface="Arial MT"/>
              <a:buChar char="•"/>
              <a:tabLst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Assume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that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the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system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is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initially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operating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under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steady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conditions—the</a:t>
            </a:r>
            <a:r>
              <a:rPr lang="en-US" sz="2400" dirty="0" smtClean="0">
                <a:latin typeface="Times New Roman"/>
                <a:cs typeface="Times New Roman"/>
              </a:rPr>
              <a:t> linkage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mechanism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stationary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and</a:t>
            </a:r>
            <a:r>
              <a:rPr lang="en-US" sz="2400" spc="-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pilot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valve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closed,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steam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valve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opened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by</a:t>
            </a:r>
            <a:r>
              <a:rPr lang="en-US" sz="2400" spc="-5" dirty="0" smtClean="0">
                <a:latin typeface="Times New Roman"/>
                <a:cs typeface="Times New Roman"/>
              </a:rPr>
              <a:t> 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definite</a:t>
            </a:r>
            <a:r>
              <a:rPr lang="en-US" sz="2400" spc="54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magnitude,</a:t>
            </a:r>
            <a:r>
              <a:rPr lang="en-US" sz="2400" spc="54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turbine </a:t>
            </a:r>
            <a:r>
              <a:rPr lang="en-US" sz="2400" dirty="0" smtClean="0">
                <a:latin typeface="Times New Roman"/>
                <a:cs typeface="Times New Roman"/>
              </a:rPr>
              <a:t> running </a:t>
            </a:r>
            <a:r>
              <a:rPr lang="en-US" sz="2400" spc="-5" dirty="0" smtClean="0">
                <a:latin typeface="Times New Roman"/>
                <a:cs typeface="Times New Roman"/>
              </a:rPr>
              <a:t>at constant speed with turbine power output balancing the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generator</a:t>
            </a:r>
            <a:r>
              <a:rPr lang="en-US" sz="2400" spc="1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load. Let</a:t>
            </a:r>
            <a:r>
              <a:rPr lang="en-US" sz="2400" spc="1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the</a:t>
            </a:r>
            <a:r>
              <a:rPr lang="en-US" sz="2400" spc="1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operating</a:t>
            </a:r>
            <a:r>
              <a:rPr lang="en-US" sz="2400" spc="2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conditions </a:t>
            </a:r>
            <a:r>
              <a:rPr lang="en-US" sz="2400" dirty="0" smtClean="0">
                <a:latin typeface="Times New Roman"/>
                <a:cs typeface="Times New Roman"/>
              </a:rPr>
              <a:t>be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characterized</a:t>
            </a:r>
            <a:r>
              <a:rPr lang="en-US" sz="2400" spc="3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4" name="object 12"/>
          <p:cNvGrpSpPr/>
          <p:nvPr/>
        </p:nvGrpSpPr>
        <p:grpSpPr>
          <a:xfrm>
            <a:off x="1905002" y="3124200"/>
            <a:ext cx="7864823" cy="1447433"/>
            <a:chOff x="1786127" y="3019044"/>
            <a:chExt cx="5541264" cy="1502663"/>
          </a:xfrm>
        </p:grpSpPr>
        <p:pic>
          <p:nvPicPr>
            <p:cNvPr id="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6127" y="3019044"/>
              <a:ext cx="5541264" cy="1502663"/>
            </a:xfrm>
            <a:prstGeom prst="rect">
              <a:avLst/>
            </a:prstGeom>
          </p:spPr>
        </p:pic>
        <p:pic>
          <p:nvPicPr>
            <p:cNvPr id="6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1199" y="3098154"/>
              <a:ext cx="4953000" cy="1344829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609600" y="4648202"/>
            <a:ext cx="10591800" cy="1461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marR="57150" indent="-342900" algn="just">
              <a:lnSpc>
                <a:spcPts val="2380"/>
              </a:lnSpc>
              <a:spcBef>
                <a:spcPts val="390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400" spc="-95" dirty="0" smtClean="0">
                <a:latin typeface="Times New Roman"/>
                <a:cs typeface="Times New Roman"/>
              </a:rPr>
              <a:t>We </a:t>
            </a:r>
            <a:r>
              <a:rPr lang="en-US" sz="2400" spc="-5" dirty="0" smtClean="0">
                <a:latin typeface="Times New Roman"/>
                <a:cs typeface="Times New Roman"/>
              </a:rPr>
              <a:t>shall obtain a linear incremental model around these operating </a:t>
            </a:r>
            <a:r>
              <a:rPr lang="en-US" sz="2400" dirty="0" smtClean="0">
                <a:latin typeface="Times New Roman"/>
                <a:cs typeface="Times New Roman"/>
              </a:rPr>
              <a:t> conditions.</a:t>
            </a:r>
          </a:p>
          <a:p>
            <a:pPr marL="393700" marR="55880" indent="-342900" algn="just">
              <a:lnSpc>
                <a:spcPct val="90000"/>
              </a:lnSpc>
              <a:spcBef>
                <a:spcPts val="489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Let</a:t>
            </a:r>
            <a:r>
              <a:rPr lang="en-US" sz="2400" spc="7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the</a:t>
            </a:r>
            <a:r>
              <a:rPr lang="en-US" sz="2400" spc="8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point</a:t>
            </a:r>
            <a:r>
              <a:rPr lang="en-US" sz="2400" spc="75" dirty="0" smtClean="0">
                <a:latin typeface="Times New Roman"/>
                <a:cs typeface="Times New Roman"/>
              </a:rPr>
              <a:t> </a:t>
            </a:r>
            <a:r>
              <a:rPr lang="en-US" sz="2400" i="1" spc="-5" dirty="0" smtClean="0">
                <a:latin typeface="Times New Roman"/>
                <a:cs typeface="Times New Roman"/>
              </a:rPr>
              <a:t>A</a:t>
            </a:r>
            <a:r>
              <a:rPr lang="en-US" sz="2400" i="1" spc="4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on</a:t>
            </a:r>
            <a:r>
              <a:rPr lang="en-US" sz="2400" spc="9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the</a:t>
            </a:r>
            <a:r>
              <a:rPr lang="en-US" sz="2400" spc="8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linkage</a:t>
            </a:r>
            <a:r>
              <a:rPr lang="en-US" sz="2400" spc="7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mechanism</a:t>
            </a:r>
            <a:r>
              <a:rPr lang="en-US" sz="2400" spc="6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be</a:t>
            </a:r>
            <a:r>
              <a:rPr lang="en-US" sz="2400" spc="8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moved</a:t>
            </a:r>
            <a:r>
              <a:rPr lang="en-US" sz="2400" spc="8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downwards</a:t>
            </a:r>
            <a:r>
              <a:rPr lang="en-US" sz="2400" spc="80" dirty="0" smtClean="0">
                <a:latin typeface="Times New Roman"/>
                <a:cs typeface="Times New Roman"/>
              </a:rPr>
              <a:t> </a:t>
            </a:r>
            <a:r>
              <a:rPr lang="en-US" sz="2400" spc="-15" dirty="0" smtClean="0">
                <a:latin typeface="Times New Roman"/>
                <a:cs typeface="Times New Roman"/>
              </a:rPr>
              <a:t>by </a:t>
            </a:r>
            <a:r>
              <a:rPr lang="en-US" sz="2400" spc="-53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a small amount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Δ</a:t>
            </a:r>
            <a:r>
              <a:rPr lang="en-US" sz="2400" baseline="-21072" dirty="0" err="1" smtClean="0">
                <a:latin typeface="Times New Roman"/>
                <a:cs typeface="Times New Roman"/>
              </a:rPr>
              <a:t>yA</a:t>
            </a:r>
            <a:r>
              <a:rPr lang="en-US" sz="2400" i="1" dirty="0" smtClean="0">
                <a:latin typeface="Times New Roman"/>
                <a:cs typeface="Times New Roman"/>
              </a:rPr>
              <a:t>. </a:t>
            </a:r>
            <a:r>
              <a:rPr lang="en-US" sz="2400" spc="-5" dirty="0" smtClean="0">
                <a:latin typeface="Times New Roman"/>
                <a:cs typeface="Times New Roman"/>
              </a:rPr>
              <a:t>It is a command</a:t>
            </a:r>
            <a:r>
              <a:rPr lang="en-US" sz="2400" spc="54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which causes the turbine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power output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to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change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and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can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therefore</a:t>
            </a:r>
            <a:r>
              <a:rPr lang="en-US" sz="2400" spc="3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be</a:t>
            </a:r>
            <a:r>
              <a:rPr lang="en-US" sz="2400" spc="-1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written</a:t>
            </a:r>
            <a:r>
              <a:rPr lang="en-US" sz="2400" spc="2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as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914402"/>
            <a:ext cx="9601200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indent="-342900" algn="just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where</a:t>
            </a:r>
            <a:r>
              <a:rPr lang="en-US" sz="2000" spc="-10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ΔP</a:t>
            </a:r>
            <a:r>
              <a:rPr lang="en-US" sz="2000" baseline="-21072" dirty="0" smtClean="0">
                <a:latin typeface="Times New Roman"/>
                <a:cs typeface="Times New Roman"/>
              </a:rPr>
              <a:t>C</a:t>
            </a:r>
            <a:r>
              <a:rPr lang="en-US" sz="2000" spc="254" baseline="-21072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is </a:t>
            </a:r>
            <a:r>
              <a:rPr lang="en-US" sz="2000" dirty="0" smtClean="0">
                <a:latin typeface="Times New Roman"/>
                <a:cs typeface="Times New Roman"/>
              </a:rPr>
              <a:t>the</a:t>
            </a:r>
            <a:r>
              <a:rPr lang="en-US" sz="2000" spc="-5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commanded</a:t>
            </a:r>
            <a:r>
              <a:rPr lang="en-US" sz="2000" spc="4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increase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25" dirty="0" smtClean="0">
                <a:latin typeface="Times New Roman"/>
                <a:cs typeface="Times New Roman"/>
              </a:rPr>
              <a:t>power.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93700" marR="55880" indent="-342900" algn="just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The command signal </a:t>
            </a:r>
            <a:r>
              <a:rPr lang="en-US" sz="2000" dirty="0" smtClean="0">
                <a:latin typeface="Times New Roman"/>
                <a:cs typeface="Times New Roman"/>
              </a:rPr>
              <a:t>ΔP</a:t>
            </a:r>
            <a:r>
              <a:rPr lang="en-US" sz="2000" baseline="-21072" dirty="0" smtClean="0">
                <a:latin typeface="Times New Roman"/>
                <a:cs typeface="Times New Roman"/>
              </a:rPr>
              <a:t>C</a:t>
            </a:r>
            <a:r>
              <a:rPr lang="en-US" sz="2000" spc="7" baseline="-21072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(i.e. </a:t>
            </a:r>
            <a:r>
              <a:rPr lang="en-US" sz="2000" spc="5" dirty="0" err="1" smtClean="0">
                <a:latin typeface="Times New Roman"/>
                <a:cs typeface="Times New Roman"/>
              </a:rPr>
              <a:t>Δ</a:t>
            </a:r>
            <a:r>
              <a:rPr lang="en-US" sz="2000" spc="7" baseline="-21072" dirty="0" err="1" smtClean="0">
                <a:latin typeface="Times New Roman"/>
                <a:cs typeface="Times New Roman"/>
              </a:rPr>
              <a:t>yE</a:t>
            </a:r>
            <a:r>
              <a:rPr lang="en-US" sz="2000" i="1" spc="5" dirty="0" smtClean="0">
                <a:latin typeface="Times New Roman"/>
                <a:cs typeface="Times New Roman"/>
              </a:rPr>
              <a:t>) </a:t>
            </a:r>
            <a:r>
              <a:rPr lang="en-US" sz="2000" spc="-5" dirty="0" smtClean="0">
                <a:latin typeface="Times New Roman"/>
                <a:cs typeface="Times New Roman"/>
              </a:rPr>
              <a:t>sets into motion a sequence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events—the pilot valve moves upwards, high pressure oil flows </a:t>
            </a:r>
            <a:r>
              <a:rPr lang="en-US" sz="2000" spc="-10" dirty="0" smtClean="0">
                <a:latin typeface="Times New Roman"/>
                <a:cs typeface="Times New Roman"/>
              </a:rPr>
              <a:t>on </a:t>
            </a:r>
            <a:r>
              <a:rPr lang="en-US" sz="2000" spc="-20" dirty="0" smtClean="0">
                <a:latin typeface="Times New Roman"/>
                <a:cs typeface="Times New Roman"/>
              </a:rPr>
              <a:t>to 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 top of the </a:t>
            </a:r>
            <a:r>
              <a:rPr lang="en-US" sz="2000" spc="-10" dirty="0" smtClean="0">
                <a:latin typeface="Times New Roman"/>
                <a:cs typeface="Times New Roman"/>
              </a:rPr>
              <a:t>main </a:t>
            </a:r>
            <a:r>
              <a:rPr lang="en-US" sz="2000" dirty="0" smtClean="0">
                <a:latin typeface="Times New Roman"/>
                <a:cs typeface="Times New Roman"/>
              </a:rPr>
              <a:t>piston </a:t>
            </a:r>
            <a:r>
              <a:rPr lang="en-US" sz="2000" spc="-5" dirty="0" smtClean="0">
                <a:latin typeface="Times New Roman"/>
                <a:cs typeface="Times New Roman"/>
              </a:rPr>
              <a:t>moving it downwards; the steam </a:t>
            </a:r>
            <a:r>
              <a:rPr lang="en-US" sz="2000" dirty="0" smtClean="0">
                <a:latin typeface="Times New Roman"/>
                <a:cs typeface="Times New Roman"/>
              </a:rPr>
              <a:t>valve 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opening</a:t>
            </a:r>
            <a:r>
              <a:rPr lang="en-US" sz="2000" spc="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consequently</a:t>
            </a:r>
            <a:r>
              <a:rPr lang="en-US" sz="2000" spc="9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increases,</a:t>
            </a:r>
            <a:r>
              <a:rPr lang="en-US" sz="2000" spc="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7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turbine</a:t>
            </a:r>
            <a:r>
              <a:rPr lang="en-US" sz="2000" spc="9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generator</a:t>
            </a:r>
            <a:r>
              <a:rPr lang="en-US" sz="2000" spc="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speed</a:t>
            </a:r>
            <a:r>
              <a:rPr lang="en-US" sz="2000" spc="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increases,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93700" algn="just">
              <a:lnSpc>
                <a:spcPct val="100000"/>
              </a:lnSpc>
              <a:spcBef>
                <a:spcPts val="5"/>
              </a:spcBef>
            </a:pPr>
            <a:r>
              <a:rPr lang="en-US" sz="2000" spc="-5" dirty="0" smtClean="0">
                <a:latin typeface="Times New Roman"/>
                <a:cs typeface="Times New Roman"/>
              </a:rPr>
              <a:t>i.e.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frequency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goes </a:t>
            </a:r>
            <a:r>
              <a:rPr lang="en-US" sz="2000" dirty="0" smtClean="0">
                <a:latin typeface="Times New Roman"/>
                <a:cs typeface="Times New Roman"/>
              </a:rPr>
              <a:t>up.</a:t>
            </a:r>
            <a:r>
              <a:rPr lang="en-US" sz="2000" spc="-5" dirty="0" smtClean="0">
                <a:latin typeface="Times New Roman"/>
                <a:cs typeface="Times New Roman"/>
              </a:rPr>
              <a:t> Let</a:t>
            </a:r>
            <a:r>
              <a:rPr lang="en-US" sz="2000" spc="2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us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model</a:t>
            </a:r>
            <a:r>
              <a:rPr lang="en-US" sz="2000" spc="2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these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events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latin typeface="Times New Roman"/>
                <a:cs typeface="Times New Roman"/>
              </a:rPr>
              <a:t>mathematically.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93700" indent="-342900" algn="just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000" spc="-55" dirty="0" smtClean="0">
                <a:latin typeface="Times New Roman"/>
                <a:cs typeface="Times New Roman"/>
              </a:rPr>
              <a:t>Two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factors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contribute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to the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movement</a:t>
            </a:r>
            <a:r>
              <a:rPr lang="en-US" sz="2000" spc="5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C:</a:t>
            </a:r>
            <a:endParaRPr lang="en-US" sz="2000" dirty="0">
              <a:latin typeface="Times New Roman"/>
              <a:cs typeface="Times New Roman"/>
            </a:endParaRPr>
          </a:p>
        </p:txBody>
      </p:sp>
      <p:grpSp>
        <p:nvGrpSpPr>
          <p:cNvPr id="4" name="object 8"/>
          <p:cNvGrpSpPr/>
          <p:nvPr/>
        </p:nvGrpSpPr>
        <p:grpSpPr>
          <a:xfrm>
            <a:off x="1600200" y="3352800"/>
            <a:ext cx="7848600" cy="3048000"/>
            <a:chOff x="1178052" y="3352800"/>
            <a:chExt cx="7280275" cy="2971800"/>
          </a:xfrm>
        </p:grpSpPr>
        <p:pic>
          <p:nvPicPr>
            <p:cNvPr id="5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8052" y="3352800"/>
              <a:ext cx="7280148" cy="1447800"/>
            </a:xfrm>
            <a:prstGeom prst="rect">
              <a:avLst/>
            </a:prstGeom>
          </p:spPr>
        </p:pic>
        <p:pic>
          <p:nvPicPr>
            <p:cNvPr id="6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94816" y="4773167"/>
              <a:ext cx="7263383" cy="1551432"/>
            </a:xfrm>
            <a:prstGeom prst="rect">
              <a:avLst/>
            </a:prstGeom>
          </p:spPr>
        </p:pic>
      </p:grpSp>
      <p:pic>
        <p:nvPicPr>
          <p:cNvPr id="7" name="Picture 6"/>
          <p:cNvPicPr/>
          <p:nvPr/>
        </p:nvPicPr>
        <p:blipFill>
          <a:blip r:embed="rId4" cstate="print"/>
          <a:srcRect r="10409" b="14286"/>
          <a:stretch>
            <a:fillRect/>
          </a:stretch>
        </p:blipFill>
        <p:spPr>
          <a:xfrm>
            <a:off x="1524000" y="457200"/>
            <a:ext cx="4724400" cy="381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10203" y="4572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05803" y="58674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….(3)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3"/>
            <a:ext cx="9296400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9525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4318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The movement </a:t>
            </a:r>
            <a:r>
              <a:rPr lang="en-US" sz="2000" dirty="0" err="1" smtClean="0">
                <a:latin typeface="Times New Roman"/>
                <a:cs typeface="Times New Roman"/>
              </a:rPr>
              <a:t>Δy</a:t>
            </a:r>
            <a:r>
              <a:rPr lang="en-US" sz="2000" baseline="-21072" dirty="0" err="1" smtClean="0">
                <a:latin typeface="Times New Roman"/>
                <a:cs typeface="Times New Roman"/>
              </a:rPr>
              <a:t>D</a:t>
            </a:r>
            <a:r>
              <a:rPr lang="en-US" sz="2000" baseline="-21072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depending upon its sign </a:t>
            </a:r>
            <a:r>
              <a:rPr lang="en-US" sz="2000" dirty="0" smtClean="0">
                <a:latin typeface="Times New Roman"/>
                <a:cs typeface="Times New Roman"/>
              </a:rPr>
              <a:t>opens </a:t>
            </a:r>
            <a:r>
              <a:rPr lang="en-US" sz="2000" spc="-5" dirty="0" smtClean="0">
                <a:latin typeface="Times New Roman"/>
                <a:cs typeface="Times New Roman"/>
              </a:rPr>
              <a:t>one of the ports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 pilot valve admitting high pressure oil into the </a:t>
            </a:r>
            <a:r>
              <a:rPr lang="en-US" sz="2000" dirty="0" smtClean="0">
                <a:latin typeface="Times New Roman"/>
                <a:cs typeface="Times New Roman"/>
              </a:rPr>
              <a:t>cylinder </a:t>
            </a:r>
            <a:r>
              <a:rPr lang="en-US" sz="2000" spc="-5" dirty="0" smtClean="0">
                <a:latin typeface="Times New Roman"/>
                <a:cs typeface="Times New Roman"/>
              </a:rPr>
              <a:t>thereby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moving the main piston and opening </a:t>
            </a:r>
            <a:r>
              <a:rPr lang="en-US" sz="2000" spc="-10" dirty="0" smtClean="0">
                <a:latin typeface="Times New Roman"/>
                <a:cs typeface="Times New Roman"/>
              </a:rPr>
              <a:t>the </a:t>
            </a:r>
            <a:r>
              <a:rPr lang="en-US" sz="2000" spc="-5" dirty="0" smtClean="0">
                <a:latin typeface="Times New Roman"/>
                <a:cs typeface="Times New Roman"/>
              </a:rPr>
              <a:t>steam </a:t>
            </a:r>
            <a:r>
              <a:rPr lang="en-US" sz="2000" dirty="0" smtClean="0">
                <a:latin typeface="Times New Roman"/>
                <a:cs typeface="Times New Roman"/>
              </a:rPr>
              <a:t>valve </a:t>
            </a:r>
            <a:r>
              <a:rPr lang="en-US" sz="2000" spc="-10" dirty="0" smtClean="0">
                <a:latin typeface="Times New Roman"/>
                <a:cs typeface="Times New Roman"/>
              </a:rPr>
              <a:t>by </a:t>
            </a:r>
            <a:r>
              <a:rPr lang="en-US" sz="2000" spc="-5" dirty="0" err="1" smtClean="0">
                <a:latin typeface="Times New Roman"/>
                <a:cs typeface="Times New Roman"/>
              </a:rPr>
              <a:t>Δy</a:t>
            </a:r>
            <a:r>
              <a:rPr lang="en-US" sz="2000" spc="-7" baseline="-21072" dirty="0" err="1" smtClean="0">
                <a:latin typeface="Times New Roman"/>
                <a:cs typeface="Times New Roman"/>
              </a:rPr>
              <a:t>E</a:t>
            </a:r>
            <a:r>
              <a:rPr lang="en-US" sz="2000" i="1" spc="-5" dirty="0" smtClean="0">
                <a:latin typeface="Times New Roman"/>
                <a:cs typeface="Times New Roman"/>
              </a:rPr>
              <a:t>. </a:t>
            </a:r>
            <a:r>
              <a:rPr lang="en-US" sz="2000" spc="-5" dirty="0" smtClean="0">
                <a:latin typeface="Times New Roman"/>
                <a:cs typeface="Times New Roman"/>
              </a:rPr>
              <a:t>Certain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justifiable simplifying assumptions, which </a:t>
            </a:r>
            <a:r>
              <a:rPr lang="en-US" sz="2000" spc="-10" dirty="0" smtClean="0">
                <a:latin typeface="Times New Roman"/>
                <a:cs typeface="Times New Roman"/>
              </a:rPr>
              <a:t>can </a:t>
            </a:r>
            <a:r>
              <a:rPr lang="en-US" sz="2000" dirty="0" smtClean="0">
                <a:latin typeface="Times New Roman"/>
                <a:cs typeface="Times New Roman"/>
              </a:rPr>
              <a:t>be </a:t>
            </a:r>
            <a:r>
              <a:rPr lang="en-US" sz="2000" spc="-5" dirty="0" smtClean="0">
                <a:latin typeface="Times New Roman"/>
                <a:cs typeface="Times New Roman"/>
              </a:rPr>
              <a:t>made at this stage,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are: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31800" marR="94615" indent="-342900" algn="just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4318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Inertial reaction forces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spc="-5" dirty="0" smtClean="0">
                <a:latin typeface="Times New Roman"/>
                <a:cs typeface="Times New Roman"/>
              </a:rPr>
              <a:t>main piston and steam </a:t>
            </a:r>
            <a:r>
              <a:rPr lang="en-US" sz="2000" dirty="0" smtClean="0">
                <a:latin typeface="Times New Roman"/>
                <a:cs typeface="Times New Roman"/>
              </a:rPr>
              <a:t>valve </a:t>
            </a:r>
            <a:r>
              <a:rPr lang="en-US" sz="2000" spc="-5" dirty="0" smtClean="0">
                <a:latin typeface="Times New Roman"/>
                <a:cs typeface="Times New Roman"/>
              </a:rPr>
              <a:t>are </a:t>
            </a:r>
            <a:r>
              <a:rPr lang="en-US" sz="2000" dirty="0" smtClean="0">
                <a:latin typeface="Times New Roman"/>
                <a:cs typeface="Times New Roman"/>
              </a:rPr>
              <a:t>negligible 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compared</a:t>
            </a:r>
            <a:r>
              <a:rPr lang="en-US" sz="2000" spc="3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to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forces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exerted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on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piston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by</a:t>
            </a:r>
            <a:r>
              <a:rPr lang="en-US" sz="2000" spc="-5" dirty="0" smtClean="0">
                <a:latin typeface="Times New Roman"/>
                <a:cs typeface="Times New Roman"/>
              </a:rPr>
              <a:t> high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pressure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oil.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31800" marR="93980" indent="-342900" algn="just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4318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Because</a:t>
            </a:r>
            <a:r>
              <a:rPr lang="en-US" sz="2000" dirty="0" smtClean="0">
                <a:latin typeface="Times New Roman"/>
                <a:cs typeface="Times New Roman"/>
              </a:rPr>
              <a:t> of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(</a:t>
            </a:r>
            <a:r>
              <a:rPr lang="en-US" sz="2000" spc="-5" dirty="0" err="1" smtClean="0">
                <a:latin typeface="Times New Roman"/>
                <a:cs typeface="Times New Roman"/>
              </a:rPr>
              <a:t>i</a:t>
            </a:r>
            <a:r>
              <a:rPr lang="en-US" sz="2000" spc="-5" dirty="0" smtClean="0">
                <a:latin typeface="Times New Roman"/>
                <a:cs typeface="Times New Roman"/>
              </a:rPr>
              <a:t>)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above,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rate</a:t>
            </a:r>
            <a:r>
              <a:rPr lang="en-US" sz="2000" dirty="0" smtClean="0">
                <a:latin typeface="Times New Roman"/>
                <a:cs typeface="Times New Roman"/>
              </a:rPr>
              <a:t> of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oil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admitted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to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cylinder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is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proportional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to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port </a:t>
            </a:r>
            <a:r>
              <a:rPr lang="en-US" sz="2000" dirty="0" smtClean="0">
                <a:latin typeface="Times New Roman"/>
                <a:cs typeface="Times New Roman"/>
              </a:rPr>
              <a:t>opening</a:t>
            </a:r>
            <a:r>
              <a:rPr lang="en-US" sz="2000" spc="-125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Δy</a:t>
            </a:r>
            <a:r>
              <a:rPr lang="en-US" sz="2000" baseline="-21072" dirty="0" err="1" smtClean="0">
                <a:latin typeface="Times New Roman"/>
                <a:cs typeface="Times New Roman"/>
              </a:rPr>
              <a:t>D</a:t>
            </a:r>
            <a:r>
              <a:rPr lang="en-US" sz="2000" i="1" dirty="0" smtClean="0">
                <a:latin typeface="Times New Roman"/>
                <a:cs typeface="Times New Roman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31800" marR="95885" indent="-342900" algn="just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4318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The </a:t>
            </a:r>
            <a:r>
              <a:rPr lang="en-US" sz="2000" dirty="0" smtClean="0">
                <a:latin typeface="Times New Roman"/>
                <a:cs typeface="Times New Roman"/>
              </a:rPr>
              <a:t>volume </a:t>
            </a:r>
            <a:r>
              <a:rPr lang="en-US" sz="2000" spc="-5" dirty="0" smtClean="0">
                <a:latin typeface="Times New Roman"/>
                <a:cs typeface="Times New Roman"/>
              </a:rPr>
              <a:t>of oil admitted to the </a:t>
            </a:r>
            <a:r>
              <a:rPr lang="en-US" sz="2000" dirty="0" smtClean="0">
                <a:latin typeface="Times New Roman"/>
                <a:cs typeface="Times New Roman"/>
              </a:rPr>
              <a:t>cylinder </a:t>
            </a:r>
            <a:r>
              <a:rPr lang="en-US" sz="2000" spc="-5" dirty="0" smtClean="0">
                <a:latin typeface="Times New Roman"/>
                <a:cs typeface="Times New Roman"/>
              </a:rPr>
              <a:t>is </a:t>
            </a:r>
            <a:r>
              <a:rPr lang="en-US" sz="2000" dirty="0" smtClean="0">
                <a:latin typeface="Times New Roman"/>
                <a:cs typeface="Times New Roman"/>
              </a:rPr>
              <a:t>thus proportional </a:t>
            </a:r>
            <a:r>
              <a:rPr lang="en-US" sz="2000" spc="-5" dirty="0" smtClean="0">
                <a:latin typeface="Times New Roman"/>
                <a:cs typeface="Times New Roman"/>
              </a:rPr>
              <a:t>to the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time integral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dirty="0" err="1" smtClean="0">
                <a:latin typeface="Times New Roman"/>
                <a:cs typeface="Times New Roman"/>
              </a:rPr>
              <a:t>Δy</a:t>
            </a:r>
            <a:r>
              <a:rPr lang="en-US" sz="2000" baseline="-21072" dirty="0" err="1" smtClean="0">
                <a:latin typeface="Times New Roman"/>
                <a:cs typeface="Times New Roman"/>
              </a:rPr>
              <a:t>D</a:t>
            </a:r>
            <a:r>
              <a:rPr lang="en-US" sz="2000" i="1" dirty="0" smtClean="0">
                <a:latin typeface="Times New Roman"/>
                <a:cs typeface="Times New Roman"/>
              </a:rPr>
              <a:t>,. </a:t>
            </a:r>
            <a:r>
              <a:rPr lang="en-US" sz="2000" spc="-5" dirty="0" smtClean="0">
                <a:latin typeface="Times New Roman"/>
                <a:cs typeface="Times New Roman"/>
              </a:rPr>
              <a:t>The movement </a:t>
            </a:r>
            <a:r>
              <a:rPr lang="en-US" sz="2000" spc="10" dirty="0" err="1" smtClean="0">
                <a:latin typeface="Times New Roman"/>
                <a:cs typeface="Times New Roman"/>
              </a:rPr>
              <a:t>Δy</a:t>
            </a:r>
            <a:r>
              <a:rPr lang="en-US" sz="2000" spc="15" baseline="-21072" dirty="0" err="1" smtClean="0">
                <a:latin typeface="Times New Roman"/>
                <a:cs typeface="Times New Roman"/>
              </a:rPr>
              <a:t>E</a:t>
            </a:r>
            <a:r>
              <a:rPr lang="en-US" sz="2000" spc="15" baseline="-21072" dirty="0" smtClean="0">
                <a:latin typeface="Times New Roman"/>
                <a:cs typeface="Times New Roman"/>
              </a:rPr>
              <a:t>  </a:t>
            </a:r>
            <a:r>
              <a:rPr lang="en-US" sz="2000" spc="-10" dirty="0" smtClean="0">
                <a:latin typeface="Times New Roman"/>
                <a:cs typeface="Times New Roman"/>
              </a:rPr>
              <a:t>is </a:t>
            </a:r>
            <a:r>
              <a:rPr lang="en-US" sz="2000" spc="-5" dirty="0" smtClean="0">
                <a:latin typeface="Times New Roman"/>
                <a:cs typeface="Times New Roman"/>
              </a:rPr>
              <a:t>obtained </a:t>
            </a:r>
            <a:r>
              <a:rPr lang="en-US" sz="2000" spc="-10" dirty="0" smtClean="0">
                <a:latin typeface="Times New Roman"/>
                <a:cs typeface="Times New Roman"/>
              </a:rPr>
              <a:t>by </a:t>
            </a:r>
            <a:r>
              <a:rPr lang="en-US" sz="2000" spc="-5" dirty="0" smtClean="0">
                <a:latin typeface="Times New Roman"/>
                <a:cs typeface="Times New Roman"/>
              </a:rPr>
              <a:t>dividing the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oil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volume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by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area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cross-section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piston.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Thus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r="21635"/>
          <a:stretch>
            <a:fillRect/>
          </a:stretch>
        </p:blipFill>
        <p:spPr>
          <a:xfrm>
            <a:off x="1905000" y="4724400"/>
            <a:ext cx="6400800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15003" y="50292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….(4)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4"/>
            <a:ext cx="10515600" cy="107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marR="5461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000" spc="-5" dirty="0" smtClean="0">
                <a:latin typeface="Times New Roman"/>
                <a:cs typeface="Times New Roman"/>
              </a:rPr>
              <a:t>It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can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be</a:t>
            </a:r>
            <a:r>
              <a:rPr lang="en-US" sz="2000" dirty="0" smtClean="0">
                <a:latin typeface="Times New Roman"/>
                <a:cs typeface="Times New Roman"/>
              </a:rPr>
              <a:t> verified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from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schematic</a:t>
            </a:r>
            <a:r>
              <a:rPr lang="en-US" sz="2000" dirty="0" smtClean="0">
                <a:latin typeface="Times New Roman"/>
                <a:cs typeface="Times New Roman"/>
              </a:rPr>
              <a:t> diagram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that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 positive 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movement </a:t>
            </a:r>
            <a:r>
              <a:rPr lang="en-US" sz="2000" spc="10" dirty="0" err="1" smtClean="0">
                <a:latin typeface="Times New Roman"/>
                <a:cs typeface="Times New Roman"/>
              </a:rPr>
              <a:t>Δy</a:t>
            </a:r>
            <a:r>
              <a:rPr lang="en-US" sz="2000" spc="15" baseline="-21072" dirty="0" err="1" smtClean="0">
                <a:latin typeface="Times New Roman"/>
                <a:cs typeface="Times New Roman"/>
              </a:rPr>
              <a:t>D</a:t>
            </a:r>
            <a:r>
              <a:rPr lang="en-US" sz="2000" spc="15" baseline="-21072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causes negative (upward) movement </a:t>
            </a:r>
            <a:r>
              <a:rPr lang="en-US" sz="2000" dirty="0" err="1" smtClean="0">
                <a:latin typeface="Times New Roman"/>
                <a:cs typeface="Times New Roman"/>
              </a:rPr>
              <a:t>Δy</a:t>
            </a:r>
            <a:r>
              <a:rPr lang="en-US" sz="2000" baseline="-21072" dirty="0" err="1" smtClean="0">
                <a:latin typeface="Times New Roman"/>
                <a:cs typeface="Times New Roman"/>
              </a:rPr>
              <a:t>E</a:t>
            </a:r>
            <a:r>
              <a:rPr lang="en-US" sz="2000" baseline="-21072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accounting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for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negative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sign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used in</a:t>
            </a:r>
            <a:r>
              <a:rPr lang="en-US" sz="2000" spc="5" dirty="0" smtClean="0">
                <a:latin typeface="Times New Roman"/>
                <a:cs typeface="Times New Roman"/>
              </a:rPr>
              <a:t> above </a:t>
            </a:r>
            <a:r>
              <a:rPr lang="en-US" sz="2000" spc="-5" dirty="0" smtClean="0">
                <a:latin typeface="Times New Roman"/>
                <a:cs typeface="Times New Roman"/>
              </a:rPr>
              <a:t>Eq.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93700" indent="-342900" algn="just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93700" algn="l"/>
              </a:tabLst>
            </a:pPr>
            <a:r>
              <a:rPr lang="en-US" sz="2000" spc="-30" dirty="0" smtClean="0">
                <a:latin typeface="Times New Roman"/>
                <a:cs typeface="Times New Roman"/>
              </a:rPr>
              <a:t>Taking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Laplace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transform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 above </a:t>
            </a:r>
            <a:r>
              <a:rPr lang="en-US" sz="2000" spc="-5" dirty="0" err="1" smtClean="0">
                <a:latin typeface="Times New Roman"/>
                <a:cs typeface="Times New Roman"/>
              </a:rPr>
              <a:t>Eqs</a:t>
            </a:r>
            <a:r>
              <a:rPr lang="en-US" sz="2000" spc="-5" dirty="0" smtClean="0">
                <a:latin typeface="Times New Roman"/>
                <a:cs typeface="Times New Roman"/>
              </a:rPr>
              <a:t>. (2),(3), and (4) 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we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get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r="20513"/>
          <a:stretch>
            <a:fillRect/>
          </a:stretch>
        </p:blipFill>
        <p:spPr>
          <a:xfrm>
            <a:off x="1219200" y="1905004"/>
            <a:ext cx="5791200" cy="1523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2" y="3581400"/>
            <a:ext cx="6932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80365" algn="l"/>
                <a:tab pos="381000" algn="l"/>
              </a:tabLst>
            </a:pP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Eliminating</a:t>
            </a:r>
            <a:r>
              <a:rPr lang="en-US" sz="2000" spc="-95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ΔY</a:t>
            </a:r>
            <a:r>
              <a:rPr lang="en-US" sz="2000" spc="-7" baseline="-24904" dirty="0" smtClean="0">
                <a:solidFill>
                  <a:srgbClr val="222222"/>
                </a:solidFill>
                <a:latin typeface="Times New Roman"/>
                <a:cs typeface="Times New Roman"/>
              </a:rPr>
              <a:t>C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(s)</a:t>
            </a:r>
            <a:r>
              <a:rPr lang="en-US" sz="2000" spc="15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and</a:t>
            </a:r>
            <a:r>
              <a:rPr lang="en-US" sz="2000" spc="-110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ΔY</a:t>
            </a:r>
            <a:r>
              <a:rPr lang="en-US" sz="2000" spc="-7" baseline="-24904" dirty="0" smtClean="0">
                <a:solidFill>
                  <a:srgbClr val="222222"/>
                </a:solidFill>
                <a:latin typeface="Times New Roman"/>
                <a:cs typeface="Times New Roman"/>
              </a:rPr>
              <a:t>D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(s)</a:t>
            </a:r>
            <a:r>
              <a:rPr lang="en-US" sz="2000" i="1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,</a:t>
            </a:r>
            <a:r>
              <a:rPr lang="en-US" sz="2000" i="1" spc="5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we</a:t>
            </a:r>
            <a:r>
              <a:rPr lang="en-US" sz="2000" spc="10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/>
                <a:cs typeface="Times New Roman"/>
              </a:rPr>
              <a:t>can</a:t>
            </a:r>
            <a:r>
              <a:rPr lang="en-US" sz="2000" spc="10" dirty="0" smtClean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22222"/>
                </a:solidFill>
                <a:latin typeface="Times New Roman"/>
                <a:cs typeface="Times New Roman"/>
              </a:rPr>
              <a:t>write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r="9862"/>
          <a:stretch>
            <a:fillRect/>
          </a:stretch>
        </p:blipFill>
        <p:spPr>
          <a:xfrm>
            <a:off x="1219200" y="4114800"/>
            <a:ext cx="7391400" cy="19812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10400" y="5334000"/>
            <a:ext cx="12192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….(8)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943603" y="19050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….(5)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43603" y="23622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….(6)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3" y="28956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….(7)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3" y="304800"/>
            <a:ext cx="1156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spc="-5" dirty="0" smtClean="0">
                <a:latin typeface="Times New Roman"/>
                <a:cs typeface="Times New Roman"/>
              </a:rPr>
              <a:t>ere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3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1066800"/>
            <a:ext cx="6934200" cy="1752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3105834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Equation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(8)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represented</a:t>
            </a:r>
            <a:r>
              <a:rPr lang="en-US" spc="2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in the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form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of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block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diagram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in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Fig. </a:t>
            </a:r>
            <a:r>
              <a:rPr lang="en-US" spc="-535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13141"/>
          <a:stretch>
            <a:fillRect/>
          </a:stretch>
        </p:blipFill>
        <p:spPr>
          <a:xfrm>
            <a:off x="1752600" y="3886200"/>
            <a:ext cx="76962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2" y="533400"/>
            <a:ext cx="9047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Adjustment</a:t>
            </a:r>
            <a:r>
              <a:rPr lang="en-US" sz="40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of</a:t>
            </a:r>
            <a:r>
              <a:rPr lang="en-US" sz="4000" b="1" spc="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Governor</a:t>
            </a:r>
            <a:r>
              <a:rPr lang="en-US" sz="4000" b="1" spc="-2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Characteristics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524000"/>
            <a:ext cx="9144000" cy="117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  <a:tab pos="974090" algn="l"/>
                <a:tab pos="1951355" algn="l"/>
                <a:tab pos="2368550" algn="l"/>
                <a:tab pos="3326129" algn="l"/>
                <a:tab pos="4629150" algn="l"/>
                <a:tab pos="5215890" algn="l"/>
                <a:tab pos="5878830" algn="l"/>
                <a:tab pos="6976745" algn="l"/>
                <a:tab pos="7719059" algn="l"/>
              </a:tabLst>
            </a:pPr>
            <a:r>
              <a:rPr lang="en-US" sz="2200" spc="-5" dirty="0" smtClean="0">
                <a:latin typeface="Times New Roman"/>
                <a:cs typeface="Times New Roman"/>
              </a:rPr>
              <a:t>T</a:t>
            </a:r>
            <a:r>
              <a:rPr lang="en-US" sz="2200" spc="5" dirty="0" smtClean="0">
                <a:latin typeface="Times New Roman"/>
                <a:cs typeface="Times New Roman"/>
              </a:rPr>
              <a:t>h</a:t>
            </a:r>
            <a:r>
              <a:rPr lang="en-US" sz="2200" spc="-5" dirty="0" smtClean="0">
                <a:latin typeface="Times New Roman"/>
                <a:cs typeface="Times New Roman"/>
              </a:rPr>
              <a:t>e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co</a:t>
            </a:r>
            <a:r>
              <a:rPr lang="en-US" sz="2200" dirty="0" smtClean="0">
                <a:latin typeface="Times New Roman"/>
                <a:cs typeface="Times New Roman"/>
              </a:rPr>
              <a:t>n</a:t>
            </a:r>
            <a:r>
              <a:rPr lang="en-US" sz="2200" spc="-5" dirty="0" smtClean="0">
                <a:latin typeface="Times New Roman"/>
                <a:cs typeface="Times New Roman"/>
              </a:rPr>
              <a:t>tr</a:t>
            </a:r>
            <a:r>
              <a:rPr lang="en-US" sz="2200" dirty="0" smtClean="0">
                <a:latin typeface="Times New Roman"/>
                <a:cs typeface="Times New Roman"/>
              </a:rPr>
              <a:t>o</a:t>
            </a:r>
            <a:r>
              <a:rPr lang="en-US" sz="2200" spc="-5" dirty="0" smtClean="0">
                <a:latin typeface="Times New Roman"/>
                <a:cs typeface="Times New Roman"/>
              </a:rPr>
              <a:t>l</a:t>
            </a:r>
            <a:r>
              <a:rPr lang="en-US" sz="2200" dirty="0" smtClean="0">
                <a:latin typeface="Times New Roman"/>
                <a:cs typeface="Times New Roman"/>
              </a:rPr>
              <a:t>	o</a:t>
            </a:r>
            <a:r>
              <a:rPr lang="en-US" sz="2200" spc="-5" dirty="0" smtClean="0">
                <a:latin typeface="Times New Roman"/>
                <a:cs typeface="Times New Roman"/>
              </a:rPr>
              <a:t>f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20" dirty="0" smtClean="0">
                <a:latin typeface="Times New Roman"/>
                <a:cs typeface="Times New Roman"/>
              </a:rPr>
              <a:t>s</a:t>
            </a:r>
            <a:r>
              <a:rPr lang="en-US" sz="2200" dirty="0" smtClean="0">
                <a:latin typeface="Times New Roman"/>
                <a:cs typeface="Times New Roman"/>
              </a:rPr>
              <a:t>y</a:t>
            </a:r>
            <a:r>
              <a:rPr lang="en-US" sz="2200" spc="-5" dirty="0" smtClean="0">
                <a:latin typeface="Times New Roman"/>
                <a:cs typeface="Times New Roman"/>
              </a:rPr>
              <a:t>stem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freq</a:t>
            </a:r>
            <a:r>
              <a:rPr lang="en-US" sz="2200" dirty="0" smtClean="0">
                <a:latin typeface="Times New Roman"/>
                <a:cs typeface="Times New Roman"/>
              </a:rPr>
              <a:t>u</a:t>
            </a:r>
            <a:r>
              <a:rPr lang="en-US" sz="2200" spc="-5" dirty="0" smtClean="0">
                <a:latin typeface="Times New Roman"/>
                <a:cs typeface="Times New Roman"/>
              </a:rPr>
              <a:t>ency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25" dirty="0" smtClean="0">
                <a:latin typeface="Times New Roman"/>
                <a:cs typeface="Times New Roman"/>
              </a:rPr>
              <a:t>a</a:t>
            </a:r>
            <a:r>
              <a:rPr lang="en-US" sz="2200" spc="-5" dirty="0" smtClean="0">
                <a:latin typeface="Times New Roman"/>
                <a:cs typeface="Times New Roman"/>
              </a:rPr>
              <a:t>nd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20" dirty="0" smtClean="0">
                <a:latin typeface="Times New Roman"/>
                <a:cs typeface="Times New Roman"/>
              </a:rPr>
              <a:t>l</a:t>
            </a:r>
            <a:r>
              <a:rPr lang="en-US" sz="2200" spc="-5" dirty="0" smtClean="0">
                <a:latin typeface="Times New Roman"/>
                <a:cs typeface="Times New Roman"/>
              </a:rPr>
              <a:t>oad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depends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u</a:t>
            </a:r>
            <a:r>
              <a:rPr lang="en-US" sz="2200" dirty="0" smtClean="0">
                <a:latin typeface="Times New Roman"/>
                <a:cs typeface="Times New Roman"/>
              </a:rPr>
              <a:t>p</a:t>
            </a:r>
            <a:r>
              <a:rPr lang="en-US" sz="2200" spc="-5" dirty="0" smtClean="0">
                <a:latin typeface="Times New Roman"/>
                <a:cs typeface="Times New Roman"/>
              </a:rPr>
              <a:t>on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the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lang="en-US" sz="2200" spc="-5" dirty="0" smtClean="0">
                <a:latin typeface="Times New Roman"/>
                <a:cs typeface="Times New Roman"/>
              </a:rPr>
              <a:t>governor</a:t>
            </a:r>
            <a:r>
              <a:rPr lang="en-US" sz="2200" spc="-2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of the prime</a:t>
            </a:r>
            <a:r>
              <a:rPr lang="en-US" sz="2200" spc="2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movers.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200" dirty="0" smtClean="0">
                <a:latin typeface="Times New Roman"/>
                <a:cs typeface="Times New Roman"/>
              </a:rPr>
              <a:t>The</a:t>
            </a:r>
            <a:r>
              <a:rPr lang="en-US" sz="2200" spc="38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below</a:t>
            </a:r>
            <a:r>
              <a:rPr lang="en-US" sz="2200" spc="39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figure</a:t>
            </a:r>
            <a:r>
              <a:rPr lang="en-US" sz="2200" spc="39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shows</a:t>
            </a:r>
            <a:r>
              <a:rPr lang="en-US" sz="2200" spc="380" dirty="0" smtClean="0">
                <a:latin typeface="Times New Roman"/>
                <a:cs typeface="Times New Roman"/>
              </a:rPr>
              <a:t> </a:t>
            </a:r>
            <a:r>
              <a:rPr lang="en-US" sz="2200" spc="-10" dirty="0" smtClean="0">
                <a:latin typeface="Times New Roman"/>
                <a:cs typeface="Times New Roman"/>
              </a:rPr>
              <a:t>the</a:t>
            </a:r>
            <a:r>
              <a:rPr lang="en-US" sz="2200" spc="39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characteristics</a:t>
            </a:r>
            <a:r>
              <a:rPr lang="en-US" sz="2200" spc="39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of</a:t>
            </a:r>
            <a:r>
              <a:rPr lang="en-US" sz="2200" spc="39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the</a:t>
            </a:r>
            <a:r>
              <a:rPr lang="en-US" sz="2200" spc="37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</a:t>
            </a:r>
            <a:r>
              <a:rPr lang="en-US" sz="2200" spc="4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governor </a:t>
            </a:r>
            <a:r>
              <a:rPr lang="en-US" sz="2200" spc="-53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system</a:t>
            </a:r>
            <a:endParaRPr lang="en-US" sz="2200" dirty="0"/>
          </a:p>
        </p:txBody>
      </p:sp>
      <p:pic>
        <p:nvPicPr>
          <p:cNvPr id="4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2895600"/>
            <a:ext cx="6400800" cy="297789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3"/>
            <a:ext cx="10058400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  <a:tab pos="890269" algn="l"/>
                <a:tab pos="1687195" algn="l"/>
                <a:tab pos="2890520" algn="l"/>
                <a:tab pos="3269615" algn="l"/>
                <a:tab pos="4470400" algn="l"/>
                <a:tab pos="5028565" algn="l"/>
                <a:tab pos="6292215" algn="l"/>
                <a:tab pos="6778625" algn="l"/>
                <a:tab pos="7918450" algn="l"/>
              </a:tabLst>
            </a:pPr>
            <a:r>
              <a:rPr lang="en-US" sz="2200" spc="-5" dirty="0" smtClean="0">
                <a:latin typeface="Times New Roman"/>
                <a:cs typeface="Times New Roman"/>
              </a:rPr>
              <a:t>F</a:t>
            </a:r>
            <a:r>
              <a:rPr lang="en-US" sz="2200" dirty="0" smtClean="0">
                <a:latin typeface="Times New Roman"/>
                <a:cs typeface="Times New Roman"/>
              </a:rPr>
              <a:t>o</a:t>
            </a:r>
            <a:r>
              <a:rPr lang="en-US" sz="2200" spc="-5" dirty="0" smtClean="0">
                <a:latin typeface="Times New Roman"/>
                <a:cs typeface="Times New Roman"/>
              </a:rPr>
              <a:t>r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stable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o</a:t>
            </a:r>
            <a:r>
              <a:rPr lang="en-US" sz="2200" dirty="0" smtClean="0">
                <a:latin typeface="Times New Roman"/>
                <a:cs typeface="Times New Roman"/>
              </a:rPr>
              <a:t>p</a:t>
            </a:r>
            <a:r>
              <a:rPr lang="en-US" sz="2200" spc="-5" dirty="0" smtClean="0">
                <a:latin typeface="Times New Roman"/>
                <a:cs typeface="Times New Roman"/>
              </a:rPr>
              <a:t>eration</a:t>
            </a:r>
            <a:r>
              <a:rPr lang="en-US" sz="2200" dirty="0" smtClean="0">
                <a:latin typeface="Times New Roman"/>
                <a:cs typeface="Times New Roman"/>
              </a:rPr>
              <a:t>	o</a:t>
            </a:r>
            <a:r>
              <a:rPr lang="en-US" sz="2200" spc="-5" dirty="0" smtClean="0">
                <a:latin typeface="Times New Roman"/>
                <a:cs typeface="Times New Roman"/>
              </a:rPr>
              <a:t>f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ge</a:t>
            </a:r>
            <a:r>
              <a:rPr lang="en-US" sz="2200" dirty="0" smtClean="0">
                <a:latin typeface="Times New Roman"/>
                <a:cs typeface="Times New Roman"/>
              </a:rPr>
              <a:t>n</a:t>
            </a:r>
            <a:r>
              <a:rPr lang="en-US" sz="2200" spc="-5" dirty="0" smtClean="0">
                <a:latin typeface="Times New Roman"/>
                <a:cs typeface="Times New Roman"/>
              </a:rPr>
              <a:t>erator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,t</a:t>
            </a:r>
            <a:r>
              <a:rPr lang="en-US" sz="2200" dirty="0" smtClean="0">
                <a:latin typeface="Times New Roman"/>
                <a:cs typeface="Times New Roman"/>
              </a:rPr>
              <a:t>h</a:t>
            </a:r>
            <a:r>
              <a:rPr lang="en-US" sz="2200" spc="-5" dirty="0" smtClean="0">
                <a:latin typeface="Times New Roman"/>
                <a:cs typeface="Times New Roman"/>
              </a:rPr>
              <a:t>e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g</a:t>
            </a:r>
            <a:r>
              <a:rPr lang="en-US" sz="2200" dirty="0" smtClean="0">
                <a:latin typeface="Times New Roman"/>
                <a:cs typeface="Times New Roman"/>
              </a:rPr>
              <a:t>o</a:t>
            </a:r>
            <a:r>
              <a:rPr lang="en-US" sz="2200" spc="-5" dirty="0" smtClean="0">
                <a:latin typeface="Times New Roman"/>
                <a:cs typeface="Times New Roman"/>
              </a:rPr>
              <a:t>ver</a:t>
            </a:r>
            <a:r>
              <a:rPr lang="en-US" sz="2200" dirty="0" smtClean="0">
                <a:latin typeface="Times New Roman"/>
                <a:cs typeface="Times New Roman"/>
              </a:rPr>
              <a:t>n</a:t>
            </a:r>
            <a:r>
              <a:rPr lang="en-US" sz="2200" spc="-5" dirty="0" smtClean="0">
                <a:latin typeface="Times New Roman"/>
                <a:cs typeface="Times New Roman"/>
              </a:rPr>
              <a:t>ors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are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desi</a:t>
            </a:r>
            <a:r>
              <a:rPr lang="en-US" sz="2200" dirty="0" smtClean="0">
                <a:latin typeface="Times New Roman"/>
                <a:cs typeface="Times New Roman"/>
              </a:rPr>
              <a:t>g</a:t>
            </a:r>
            <a:r>
              <a:rPr lang="en-US" sz="2200" spc="-5" dirty="0" smtClean="0">
                <a:latin typeface="Times New Roman"/>
                <a:cs typeface="Times New Roman"/>
              </a:rPr>
              <a:t>ned</a:t>
            </a:r>
            <a:r>
              <a:rPr lang="en-US" sz="2200" dirty="0" smtClean="0">
                <a:latin typeface="Times New Roman"/>
                <a:cs typeface="Times New Roman"/>
              </a:rPr>
              <a:t>	</a:t>
            </a:r>
            <a:r>
              <a:rPr lang="en-US" sz="2200" spc="-5" dirty="0" smtClean="0">
                <a:latin typeface="Times New Roman"/>
                <a:cs typeface="Times New Roman"/>
              </a:rPr>
              <a:t>to  </a:t>
            </a:r>
            <a:r>
              <a:rPr lang="en-US" sz="2200" spc="-5" dirty="0" err="1" smtClean="0">
                <a:latin typeface="Times New Roman"/>
                <a:cs typeface="Times New Roman"/>
              </a:rPr>
              <a:t>permitt</a:t>
            </a:r>
            <a:r>
              <a:rPr lang="en-US" sz="2200" spc="3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the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</a:t>
            </a:r>
            <a:r>
              <a:rPr lang="en-US" sz="2200" spc="-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to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drop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as the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load is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increased</a:t>
            </a:r>
            <a:r>
              <a:rPr lang="en-US" sz="2200" spc="1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.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Times New Roman"/>
                <a:cs typeface="Times New Roman"/>
              </a:rPr>
              <a:t>Then</a:t>
            </a:r>
            <a:r>
              <a:rPr lang="en-US" sz="2200" spc="1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slop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of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the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curve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represent</a:t>
            </a:r>
            <a:r>
              <a:rPr lang="en-US" sz="2200" spc="2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the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regulation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R.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Times New Roman"/>
                <a:cs typeface="Times New Roman"/>
              </a:rPr>
              <a:t>Governors</a:t>
            </a:r>
            <a:r>
              <a:rPr lang="en-US" sz="2200" spc="34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typically</a:t>
            </a:r>
            <a:r>
              <a:rPr lang="en-US" sz="2200" spc="35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have</a:t>
            </a:r>
            <a:r>
              <a:rPr lang="en-US" sz="2200" spc="33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a</a:t>
            </a:r>
            <a:r>
              <a:rPr lang="en-US" sz="2200" spc="34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</a:t>
            </a:r>
            <a:r>
              <a:rPr lang="en-US" sz="2200" spc="34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regulation</a:t>
            </a:r>
            <a:r>
              <a:rPr lang="en-US" sz="2200" spc="36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of</a:t>
            </a:r>
            <a:r>
              <a:rPr lang="en-US" sz="2200" spc="33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5-6%</a:t>
            </a:r>
            <a:r>
              <a:rPr lang="en-US" sz="2200" spc="33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from</a:t>
            </a:r>
            <a:r>
              <a:rPr lang="en-US" sz="2200" spc="34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zero</a:t>
            </a:r>
            <a:r>
              <a:rPr lang="en-US" sz="2200" spc="35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to </a:t>
            </a:r>
            <a:r>
              <a:rPr lang="en-US" sz="2200" spc="-53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full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load.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3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3048000"/>
            <a:ext cx="6934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810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spc="-5" dirty="0" smtClean="0">
                <a:latin typeface="Times New Roman"/>
                <a:cs typeface="Times New Roman"/>
              </a:rPr>
              <a:t>ere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1" y="990603"/>
            <a:ext cx="43831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spc="97" baseline="-13888" dirty="0" smtClean="0">
                <a:latin typeface="Symbol"/>
                <a:cs typeface="Symbol"/>
              </a:rPr>
              <a:t></a:t>
            </a:r>
            <a:r>
              <a:rPr lang="en-US" sz="2200" i="1" spc="97" baseline="-50135" dirty="0" smtClean="0">
                <a:latin typeface="Times New Roman"/>
                <a:cs typeface="Times New Roman"/>
              </a:rPr>
              <a:t>NL</a:t>
            </a:r>
            <a:r>
              <a:rPr lang="en-US" sz="2200" spc="65" dirty="0" smtClean="0"/>
              <a:t>=Steady</a:t>
            </a:r>
            <a:r>
              <a:rPr lang="en-US" sz="2200" spc="-5" dirty="0" smtClean="0"/>
              <a:t> state</a:t>
            </a:r>
            <a:r>
              <a:rPr lang="en-US" sz="2200" spc="-10" dirty="0" smtClean="0"/>
              <a:t> </a:t>
            </a:r>
            <a:r>
              <a:rPr lang="en-US" sz="2200" spc="-5" dirty="0" smtClean="0"/>
              <a:t>speed</a:t>
            </a:r>
            <a:r>
              <a:rPr lang="en-US" sz="2200" spc="-10" dirty="0" smtClean="0"/>
              <a:t> </a:t>
            </a:r>
            <a:r>
              <a:rPr lang="en-US" sz="2200" spc="-5" dirty="0" smtClean="0"/>
              <a:t>at</a:t>
            </a:r>
            <a:r>
              <a:rPr lang="en-US" sz="2200" spc="-10" dirty="0" smtClean="0"/>
              <a:t> </a:t>
            </a:r>
            <a:r>
              <a:rPr lang="en-US" sz="2200" dirty="0" smtClean="0"/>
              <a:t>No-Load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1371600" y="1600202"/>
            <a:ext cx="6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en-US" sz="5400" spc="-487" baseline="13182" dirty="0" smtClean="0">
                <a:latin typeface="Symbol"/>
                <a:cs typeface="Symbol"/>
              </a:rPr>
              <a:t></a:t>
            </a:r>
            <a:r>
              <a:rPr lang="en-US" i="1" spc="-325" dirty="0" smtClean="0">
                <a:latin typeface="Times New Roman"/>
                <a:cs typeface="Times New Roman"/>
              </a:rPr>
              <a:t>FL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2057400" y="1828801"/>
            <a:ext cx="467868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=Steady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state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speed at full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load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9296400" cy="156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240" algn="just">
              <a:lnSpc>
                <a:spcPct val="100000"/>
              </a:lnSpc>
              <a:spcBef>
                <a:spcPts val="135"/>
              </a:spcBef>
            </a:pPr>
            <a:r>
              <a:rPr lang="en-US" sz="4000" spc="-780" baseline="-13888" dirty="0" smtClean="0">
                <a:latin typeface="Symbol"/>
                <a:cs typeface="Symbol"/>
              </a:rPr>
              <a:t></a:t>
            </a:r>
            <a:r>
              <a:rPr lang="en-US" sz="2000" spc="-780" baseline="-50505" dirty="0" smtClean="0">
                <a:latin typeface="Times New Roman"/>
                <a:cs typeface="Times New Roman"/>
              </a:rPr>
              <a:t>0</a:t>
            </a:r>
            <a:r>
              <a:rPr lang="en-US" sz="2000" spc="4702" baseline="-5050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=</a:t>
            </a:r>
            <a:r>
              <a:rPr lang="en-US" sz="2200" spc="-5" dirty="0" smtClean="0">
                <a:latin typeface="Times New Roman"/>
                <a:cs typeface="Times New Roman"/>
              </a:rPr>
              <a:t>Rated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speed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76200" marR="55880" algn="just">
              <a:lnSpc>
                <a:spcPct val="100000"/>
              </a:lnSpc>
              <a:spcBef>
                <a:spcPts val="3535"/>
              </a:spcBef>
            </a:pPr>
            <a:r>
              <a:rPr lang="en-US" sz="2000" spc="-5" dirty="0" smtClean="0">
                <a:latin typeface="Times New Roman"/>
                <a:cs typeface="Times New Roman"/>
              </a:rPr>
              <a:t>If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two</a:t>
            </a:r>
            <a:r>
              <a:rPr lang="en-US" sz="2000" dirty="0" smtClean="0">
                <a:latin typeface="Times New Roman"/>
                <a:cs typeface="Times New Roman"/>
              </a:rPr>
              <a:t> or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more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alternators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with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err="1" smtClean="0">
                <a:latin typeface="Times New Roman"/>
                <a:cs typeface="Times New Roman"/>
              </a:rPr>
              <a:t>droping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err="1" smtClean="0">
                <a:latin typeface="Times New Roman"/>
                <a:cs typeface="Times New Roman"/>
              </a:rPr>
              <a:t>govenor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characteristics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are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connected to a power </a:t>
            </a:r>
            <a:r>
              <a:rPr lang="en-US" sz="2000" spc="-10" dirty="0" smtClean="0">
                <a:latin typeface="Times New Roman"/>
                <a:cs typeface="Times New Roman"/>
              </a:rPr>
              <a:t>system </a:t>
            </a:r>
            <a:r>
              <a:rPr lang="en-US" sz="2000" spc="-5" dirty="0" smtClean="0">
                <a:latin typeface="Times New Roman"/>
                <a:cs typeface="Times New Roman"/>
              </a:rPr>
              <a:t>there will </a:t>
            </a:r>
            <a:r>
              <a:rPr lang="en-US" sz="2000" dirty="0" smtClean="0">
                <a:latin typeface="Times New Roman"/>
                <a:cs typeface="Times New Roman"/>
              </a:rPr>
              <a:t>be </a:t>
            </a:r>
            <a:r>
              <a:rPr lang="en-US" sz="2000" spc="-5" dirty="0" smtClean="0">
                <a:latin typeface="Times New Roman"/>
                <a:cs typeface="Times New Roman"/>
              </a:rPr>
              <a:t>unique frequency at which </a:t>
            </a:r>
            <a:r>
              <a:rPr lang="en-US" sz="2000" spc="-10" dirty="0" smtClean="0">
                <a:latin typeface="Times New Roman"/>
                <a:cs typeface="Times New Roman"/>
              </a:rPr>
              <a:t>they </a:t>
            </a:r>
            <a:r>
              <a:rPr lang="en-US" sz="2000" spc="-5" dirty="0" smtClean="0">
                <a:latin typeface="Times New Roman"/>
                <a:cs typeface="Times New Roman"/>
              </a:rPr>
              <a:t> will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share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 load change.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7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3733800"/>
            <a:ext cx="7493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004"/>
            <a:ext cx="9982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200" spc="-5" dirty="0" err="1" smtClean="0">
                <a:latin typeface="Times New Roman"/>
                <a:cs typeface="Times New Roman"/>
              </a:rPr>
              <a:t>Assme</a:t>
            </a:r>
            <a:r>
              <a:rPr lang="en-US" sz="2200" spc="919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,two</a:t>
            </a:r>
            <a:r>
              <a:rPr lang="en-US" sz="2200" spc="919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generator</a:t>
            </a:r>
            <a:r>
              <a:rPr lang="en-US" sz="2200" spc="90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units</a:t>
            </a:r>
            <a:r>
              <a:rPr lang="en-US" sz="2200" spc="919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with</a:t>
            </a:r>
            <a:r>
              <a:rPr lang="en-US" sz="2200" spc="89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droping</a:t>
            </a:r>
            <a:r>
              <a:rPr lang="en-US" sz="2200" spc="9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characteristics</a:t>
            </a:r>
            <a:r>
              <a:rPr lang="en-US" sz="2200" spc="91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as</a:t>
            </a: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lang="en-US" sz="2200" spc="-5" dirty="0" smtClean="0">
                <a:latin typeface="Times New Roman"/>
                <a:cs typeface="Times New Roman"/>
              </a:rPr>
              <a:t>shown</a:t>
            </a:r>
            <a:r>
              <a:rPr lang="en-US" sz="2200" spc="-1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in</a:t>
            </a:r>
            <a:r>
              <a:rPr lang="en-US" sz="2200" spc="-3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above</a:t>
            </a:r>
            <a:r>
              <a:rPr lang="en-US" sz="2200" spc="-2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figure.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200" dirty="0" smtClean="0">
                <a:latin typeface="Times New Roman"/>
                <a:cs typeface="Times New Roman"/>
              </a:rPr>
              <a:t>Let </a:t>
            </a:r>
            <a:r>
              <a:rPr lang="en-US" sz="2200" spc="-5" dirty="0" smtClean="0">
                <a:latin typeface="Times New Roman"/>
                <a:cs typeface="Times New Roman"/>
              </a:rPr>
              <a:t>the initial frequency </a:t>
            </a:r>
            <a:r>
              <a:rPr lang="en-US" sz="2200" dirty="0" smtClean="0">
                <a:latin typeface="Times New Roman"/>
                <a:cs typeface="Times New Roman"/>
              </a:rPr>
              <a:t>of both the </a:t>
            </a:r>
            <a:r>
              <a:rPr lang="en-US" sz="2200" spc="-5" dirty="0" smtClean="0">
                <a:latin typeface="Times New Roman"/>
                <a:cs typeface="Times New Roman"/>
              </a:rPr>
              <a:t>unit </a:t>
            </a:r>
            <a:r>
              <a:rPr lang="en-US" sz="2200" dirty="0" smtClean="0">
                <a:latin typeface="Times New Roman"/>
                <a:cs typeface="Times New Roman"/>
              </a:rPr>
              <a:t>is f with power </a:t>
            </a:r>
            <a:r>
              <a:rPr lang="en-US" sz="2200" spc="-5" dirty="0" smtClean="0">
                <a:latin typeface="Times New Roman"/>
                <a:cs typeface="Times New Roman"/>
              </a:rPr>
              <a:t>output 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P1 </a:t>
            </a:r>
            <a:r>
              <a:rPr lang="en-US" sz="2200" dirty="0" smtClean="0">
                <a:latin typeface="Times New Roman"/>
                <a:cs typeface="Times New Roman"/>
              </a:rPr>
              <a:t>and </a:t>
            </a:r>
            <a:r>
              <a:rPr lang="en-US" sz="2200" spc="-5" dirty="0" smtClean="0">
                <a:latin typeface="Times New Roman"/>
                <a:cs typeface="Times New Roman"/>
              </a:rPr>
              <a:t>P2 </a:t>
            </a:r>
            <a:r>
              <a:rPr lang="en-US" sz="2200" dirty="0" smtClean="0">
                <a:latin typeface="Times New Roman"/>
                <a:cs typeface="Times New Roman"/>
              </a:rPr>
              <a:t>when a load increases </a:t>
            </a:r>
            <a:r>
              <a:rPr lang="en-US" sz="2200" spc="-5" dirty="0" smtClean="0">
                <a:latin typeface="Times New Roman"/>
                <a:cs typeface="Times New Roman"/>
              </a:rPr>
              <a:t>to</a:t>
            </a:r>
            <a:r>
              <a:rPr lang="en-US" sz="2200" spc="885" dirty="0" smtClean="0">
                <a:latin typeface="Times New Roman"/>
                <a:cs typeface="Times New Roman"/>
              </a:rPr>
              <a:t> </a:t>
            </a:r>
            <a:r>
              <a:rPr lang="en-US" sz="2200" spc="89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P </a:t>
            </a:r>
            <a:r>
              <a:rPr lang="en-US" sz="2200" dirty="0" smtClean="0">
                <a:latin typeface="Times New Roman"/>
                <a:cs typeface="Times New Roman"/>
              </a:rPr>
              <a:t>it </a:t>
            </a:r>
            <a:r>
              <a:rPr lang="en-US" sz="2200" spc="-5" dirty="0" smtClean="0">
                <a:latin typeface="Times New Roman"/>
                <a:cs typeface="Times New Roman"/>
              </a:rPr>
              <a:t>causes the units </a:t>
            </a:r>
            <a:r>
              <a:rPr lang="en-US" sz="2200" spc="5" dirty="0" smtClean="0">
                <a:latin typeface="Times New Roman"/>
                <a:cs typeface="Times New Roman"/>
              </a:rPr>
              <a:t>to </a:t>
            </a:r>
            <a:r>
              <a:rPr lang="en-US" sz="2200" spc="1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slow</a:t>
            </a:r>
            <a:r>
              <a:rPr lang="en-US" sz="2200" spc="-5" dirty="0" smtClean="0">
                <a:latin typeface="Times New Roman"/>
                <a:cs typeface="Times New Roman"/>
              </a:rPr>
              <a:t> down/.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200" dirty="0" smtClean="0">
                <a:latin typeface="Times New Roman"/>
                <a:cs typeface="Times New Roman"/>
              </a:rPr>
              <a:t>The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governor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increases</a:t>
            </a:r>
            <a:r>
              <a:rPr lang="en-US" sz="2200" dirty="0" smtClean="0">
                <a:latin typeface="Times New Roman"/>
                <a:cs typeface="Times New Roman"/>
              </a:rPr>
              <a:t> the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output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10" dirty="0" smtClean="0">
                <a:latin typeface="Times New Roman"/>
                <a:cs typeface="Times New Roman"/>
              </a:rPr>
              <a:t>until</a:t>
            </a:r>
            <a:r>
              <a:rPr lang="en-US" sz="2200" spc="-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they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reach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a</a:t>
            </a:r>
            <a:r>
              <a:rPr lang="en-US" sz="2200" spc="5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new 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spc="-10" dirty="0" smtClean="0">
                <a:latin typeface="Times New Roman"/>
                <a:cs typeface="Times New Roman"/>
              </a:rPr>
              <a:t>common</a:t>
            </a:r>
            <a:r>
              <a:rPr lang="en-US" sz="2200" spc="2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operating</a:t>
            </a:r>
            <a:r>
              <a:rPr lang="en-US" sz="2200" spc="-3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frequency</a:t>
            </a:r>
            <a:r>
              <a:rPr lang="en-US" sz="2200" spc="-10" dirty="0" smtClean="0">
                <a:latin typeface="Times New Roman"/>
                <a:cs typeface="Times New Roman"/>
              </a:rPr>
              <a:t> </a:t>
            </a:r>
            <a:r>
              <a:rPr lang="en-US" sz="2200" spc="-5" dirty="0" smtClean="0">
                <a:latin typeface="Times New Roman"/>
                <a:cs typeface="Times New Roman"/>
              </a:rPr>
              <a:t>f.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3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3733800"/>
            <a:ext cx="555853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1778" y="216790"/>
            <a:ext cx="53962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9" y="1472314"/>
            <a:ext cx="6499225" cy="245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  <a:tabLst>
                <a:tab pos="241300" algn="l"/>
              </a:tabLst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sz="3700">
              <a:latin typeface="Times New Roman" pitchFamily="18" charset="0"/>
              <a:cs typeface="Times New Roman" pitchFamily="18" charset="0"/>
            </a:endParaRPr>
          </a:p>
          <a:p>
            <a:pPr marL="240665" indent="-228600">
              <a:lnSpc>
                <a:spcPct val="100000"/>
              </a:lnSpc>
              <a:buFont typeface="Arial" pitchFamily="34" charset="0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Reasons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frequency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265" indent="-457200">
              <a:lnSpc>
                <a:spcPct val="100000"/>
              </a:lnSpc>
              <a:spcBef>
                <a:spcPts val="710"/>
              </a:spcBef>
              <a:buFont typeface="Arial" pitchFamily="34" charset="0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control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926465" lvl="1" indent="-457834">
              <a:lnSpc>
                <a:spcPct val="100000"/>
              </a:lnSpc>
              <a:spcBef>
                <a:spcPts val="219"/>
              </a:spcBef>
              <a:buFont typeface="Arial" pitchFamily="34" charset="0"/>
              <a:buChar char="•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LFC prob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em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ngle</a:t>
            </a:r>
            <a:r>
              <a:rPr sz="24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926465" lvl="1" indent="-457834">
              <a:lnSpc>
                <a:spcPct val="100000"/>
              </a:lnSpc>
              <a:spcBef>
                <a:spcPts val="200"/>
              </a:spcBef>
              <a:buFont typeface="Arial" pitchFamily="34" charset="0"/>
              <a:buChar char="•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ont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ol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wo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rea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yst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em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 pitchFamily="34" charset="0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Control (AGC)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3" y="626441"/>
            <a:ext cx="10298431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Load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Frequency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Control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Two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Area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45" y="1811785"/>
            <a:ext cx="10360025" cy="278601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9235" algn="just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An extended </a:t>
            </a:r>
            <a:r>
              <a:rPr sz="2400" dirty="0">
                <a:latin typeface="Times New Roman"/>
                <a:cs typeface="Times New Roman"/>
              </a:rPr>
              <a:t>power </a:t>
            </a:r>
            <a:r>
              <a:rPr sz="2400" spc="-5" dirty="0">
                <a:latin typeface="Times New Roman"/>
                <a:cs typeface="Times New Roman"/>
              </a:rPr>
              <a:t>system </a:t>
            </a:r>
            <a:r>
              <a:rPr sz="2400" dirty="0">
                <a:latin typeface="Times New Roman"/>
                <a:cs typeface="Times New Roman"/>
              </a:rPr>
              <a:t>can be </a:t>
            </a:r>
            <a:r>
              <a:rPr sz="2400" spc="-5" dirty="0">
                <a:latin typeface="Times New Roman"/>
                <a:cs typeface="Times New Roman"/>
              </a:rPr>
              <a:t>divided into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load </a:t>
            </a:r>
            <a:r>
              <a:rPr sz="2400" spc="-5" dirty="0">
                <a:latin typeface="Times New Roman"/>
                <a:cs typeface="Times New Roman"/>
              </a:rPr>
              <a:t>frequency control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areas </a:t>
            </a:r>
            <a:r>
              <a:rPr sz="2400" spc="-5" dirty="0">
                <a:latin typeface="Times New Roman"/>
                <a:cs typeface="Times New Roman"/>
              </a:rPr>
              <a:t>interconnected</a:t>
            </a:r>
            <a:r>
              <a:rPr sz="2400" dirty="0">
                <a:latin typeface="Times New Roman"/>
                <a:cs typeface="Times New Roman"/>
              </a:rPr>
              <a:t> by </a:t>
            </a:r>
            <a:r>
              <a:rPr sz="2400" spc="-5" dirty="0">
                <a:latin typeface="Times New Roman"/>
                <a:cs typeface="Times New Roman"/>
              </a:rPr>
              <a:t>means</a:t>
            </a:r>
            <a:r>
              <a:rPr sz="2400" dirty="0">
                <a:latin typeface="Times New Roman"/>
                <a:cs typeface="Times New Roman"/>
              </a:rPr>
              <a:t> of tie lines. </a:t>
            </a:r>
            <a:r>
              <a:rPr sz="2400" spc="-20" dirty="0">
                <a:latin typeface="Times New Roman"/>
                <a:cs typeface="Times New Roman"/>
              </a:rPr>
              <a:t>Without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loss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of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generality two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connected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tie-line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considered.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objectives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 </a:t>
            </a:r>
            <a:r>
              <a:rPr sz="2400" spc="-5" dirty="0">
                <a:latin typeface="Times New Roman"/>
                <a:cs typeface="Times New Roman"/>
              </a:rPr>
              <a:t>follows: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 marR="6350">
              <a:lnSpc>
                <a:spcPts val="2590"/>
              </a:lnSpc>
              <a:spcBef>
                <a:spcPts val="1614"/>
              </a:spcBef>
              <a:buAutoNum type="arabicParenBoth"/>
              <a:tabLst>
                <a:tab pos="496570" algn="l"/>
                <a:tab pos="2219325" algn="l"/>
                <a:tab pos="5220970" algn="l"/>
                <a:tab pos="8814435" algn="l"/>
                <a:tab pos="9904730" algn="l"/>
              </a:tabLst>
            </a:pP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ch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l	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rea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poss</a:t>
            </a:r>
            <a:r>
              <a:rPr sz="2400" dirty="0">
                <a:latin typeface="Times New Roman"/>
                <a:cs typeface="Times New Roman"/>
              </a:rPr>
              <a:t>ib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	sho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ld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own 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load	de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and	and  power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transfer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through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tie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 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mutual</a:t>
            </a:r>
            <a:r>
              <a:rPr sz="2400" dirty="0">
                <a:latin typeface="Times New Roman"/>
                <a:cs typeface="Times New Roman"/>
              </a:rPr>
              <a:t> agreement.</a:t>
            </a:r>
            <a:endParaRPr sz="2400">
              <a:latin typeface="Times New Roman"/>
              <a:cs typeface="Times New Roman"/>
            </a:endParaRPr>
          </a:p>
          <a:p>
            <a:pPr marL="443865" indent="-431800">
              <a:lnSpc>
                <a:spcPct val="100000"/>
              </a:lnSpc>
              <a:spcBef>
                <a:spcPts val="675"/>
              </a:spcBef>
              <a:buAutoNum type="arabicParenBoth"/>
              <a:tabLst>
                <a:tab pos="444500" algn="l"/>
              </a:tabLst>
            </a:pPr>
            <a:r>
              <a:rPr sz="2400" spc="-5" dirty="0">
                <a:latin typeface="Times New Roman"/>
                <a:cs typeface="Times New Roman"/>
              </a:rPr>
              <a:t>Both</a:t>
            </a:r>
            <a:r>
              <a:rPr sz="2400" dirty="0">
                <a:latin typeface="Times New Roman"/>
                <a:cs typeface="Times New Roman"/>
              </a:rPr>
              <a:t> control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controllable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frequency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878" y="1173862"/>
            <a:ext cx="10360025" cy="432092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two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consists</a:t>
            </a:r>
            <a:r>
              <a:rPr sz="2800" dirty="0">
                <a:latin typeface="Times New Roman"/>
                <a:cs typeface="Times New Roman"/>
              </a:rPr>
              <a:t> 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two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single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connected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through a power line called tie-line. Each area feeds its user pool, and </a:t>
            </a:r>
            <a:r>
              <a:rPr sz="2800" dirty="0">
                <a:latin typeface="Times New Roman"/>
                <a:cs typeface="Times New Roman"/>
              </a:rPr>
              <a:t> the </a:t>
            </a:r>
            <a:r>
              <a:rPr sz="2800" spc="-5" dirty="0">
                <a:latin typeface="Times New Roman"/>
                <a:cs typeface="Times New Roman"/>
              </a:rPr>
              <a:t>tie </a:t>
            </a:r>
            <a:r>
              <a:rPr sz="2800" spc="-10" dirty="0">
                <a:latin typeface="Times New Roman"/>
                <a:cs typeface="Times New Roman"/>
              </a:rPr>
              <a:t>line </a:t>
            </a:r>
            <a:r>
              <a:rPr sz="2800" spc="-5" dirty="0">
                <a:latin typeface="Times New Roman"/>
                <a:cs typeface="Times New Roman"/>
              </a:rPr>
              <a:t>allows electric </a:t>
            </a:r>
            <a:r>
              <a:rPr sz="2800" spc="-10" dirty="0">
                <a:latin typeface="Times New Roman"/>
                <a:cs typeface="Times New Roman"/>
              </a:rPr>
              <a:t>power </a:t>
            </a:r>
            <a:r>
              <a:rPr sz="2800" spc="-5" dirty="0">
                <a:latin typeface="Times New Roman"/>
                <a:cs typeface="Times New Roman"/>
              </a:rPr>
              <a:t>to flow 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areas, </a:t>
            </a:r>
            <a:r>
              <a:rPr sz="2800" spc="-5" dirty="0">
                <a:latin typeface="Times New Roman"/>
                <a:cs typeface="Times New Roman"/>
              </a:rPr>
              <a:t>because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both areas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well </a:t>
            </a:r>
            <a:r>
              <a:rPr sz="2800" dirty="0">
                <a:latin typeface="Times New Roman"/>
                <a:cs typeface="Times New Roman"/>
              </a:rPr>
              <a:t>as the </a:t>
            </a:r>
            <a:r>
              <a:rPr sz="2800" spc="-5" dirty="0">
                <a:latin typeface="Times New Roman"/>
                <a:cs typeface="Times New Roman"/>
              </a:rPr>
              <a:t>power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tie-line.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 reason, the control system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area needs information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transient situation in both areas to bring the local frequency </a:t>
            </a:r>
            <a:r>
              <a:rPr sz="2800" spc="-10" dirty="0">
                <a:latin typeface="Times New Roman"/>
                <a:cs typeface="Times New Roman"/>
              </a:rPr>
              <a:t>back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spc="-15" dirty="0">
                <a:latin typeface="Times New Roman"/>
                <a:cs typeface="Times New Roman"/>
              </a:rPr>
              <a:t>its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steady </a:t>
            </a:r>
            <a:r>
              <a:rPr sz="2800" spc="-10" dirty="0">
                <a:latin typeface="Times New Roman"/>
                <a:cs typeface="Times New Roman"/>
              </a:rPr>
              <a:t>state </a:t>
            </a:r>
            <a:r>
              <a:rPr sz="2800" spc="-5" dirty="0">
                <a:latin typeface="Times New Roman"/>
                <a:cs typeface="Times New Roman"/>
              </a:rPr>
              <a:t>value. Information about the local area is </a:t>
            </a:r>
            <a:r>
              <a:rPr sz="2800" dirty="0">
                <a:latin typeface="Times New Roman"/>
                <a:cs typeface="Times New Roman"/>
              </a:rPr>
              <a:t>found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tie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power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fluctuations.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Therefore,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tie-line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power</a:t>
            </a:r>
            <a:r>
              <a:rPr sz="2800" spc="45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4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sensed,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resulting tie-line power </a:t>
            </a:r>
            <a:r>
              <a:rPr sz="2800" dirty="0">
                <a:latin typeface="Times New Roman"/>
                <a:cs typeface="Times New Roman"/>
              </a:rPr>
              <a:t>signal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fed back </a:t>
            </a:r>
            <a:r>
              <a:rPr sz="2800" spc="-10" dirty="0">
                <a:latin typeface="Times New Roman"/>
                <a:cs typeface="Times New Roman"/>
              </a:rPr>
              <a:t>into </a:t>
            </a:r>
            <a:r>
              <a:rPr sz="2800" spc="-5" dirty="0">
                <a:latin typeface="Times New Roman"/>
                <a:cs typeface="Times New Roman"/>
              </a:rPr>
              <a:t>both areas. It is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conveniently assumed that </a:t>
            </a:r>
            <a:r>
              <a:rPr sz="2800" spc="-15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control area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represented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15" dirty="0">
                <a:latin typeface="Times New Roman"/>
                <a:cs typeface="Times New Roman"/>
              </a:rPr>
              <a:t>an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equivalent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turbine,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generator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governor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1325" y="568544"/>
            <a:ext cx="9999359" cy="560799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15012"/>
            <a:ext cx="899160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6079" y="900433"/>
            <a:ext cx="8684260" cy="556472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665" marR="5715" indent="-228600" algn="just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Sometimes,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load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is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suddenly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sz="2400" spc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turbine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speed drops before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governor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adjust the input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steam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new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0665" marR="6350" indent="-228600" algn="just">
              <a:lnSpc>
                <a:spcPts val="259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the value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speed diminishes,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error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signal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becomes smaller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position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governor get closer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speed.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0665" marR="6350" indent="-228600" algn="just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One way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restore 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speed 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nominal value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add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integrator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way.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0665" marR="5080" indent="-228600" algn="just">
              <a:lnSpc>
                <a:spcPts val="259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load of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changes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continuously the generation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adjusted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automatically to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restore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frequency to the nominal value.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This scheme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is known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as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control.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0665" marR="5080" indent="-228600" algn="just">
              <a:lnSpc>
                <a:spcPct val="90000"/>
              </a:lnSpc>
              <a:spcBef>
                <a:spcPts val="96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In 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interconnected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pools,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AGC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is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divide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system,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stations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generators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reasonably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frequency.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6" y="2438401"/>
            <a:ext cx="9001887" cy="1136208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260600" marR="5080" indent="-2248535">
              <a:lnSpc>
                <a:spcPts val="7780"/>
              </a:lnSpc>
              <a:spcBef>
                <a:spcPts val="1060"/>
              </a:spcBef>
            </a:pPr>
            <a:r>
              <a:rPr sz="5400" spc="-5" dirty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sz="5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5400" spc="-70" dirty="0">
                <a:latin typeface="Times New Roman" pitchFamily="18" charset="0"/>
                <a:cs typeface="Times New Roman" pitchFamily="18" charset="0"/>
              </a:rPr>
              <a:t> Voltage </a:t>
            </a:r>
            <a:r>
              <a:rPr sz="5400" spc="-16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spc="-35" dirty="0">
                <a:latin typeface="Times New Roman" pitchFamily="18" charset="0"/>
                <a:cs typeface="Times New Roman" pitchFamily="18" charset="0"/>
              </a:rPr>
              <a:t>Control</a:t>
            </a:r>
            <a:endParaRPr sz="5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5"/>
            <a:ext cx="23158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sz="4000" spc="-65">
                <a:latin typeface="Times New Roman" pitchFamily="18" charset="0"/>
                <a:cs typeface="Times New Roman" pitchFamily="18" charset="0"/>
              </a:rPr>
              <a:t> 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3" y="1371600"/>
            <a:ext cx="5781675" cy="513858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10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0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sz="32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smtClean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smtClean="0">
                <a:latin typeface="Times New Roman" pitchFamily="18" charset="0"/>
                <a:cs typeface="Times New Roman" pitchFamily="18" charset="0"/>
              </a:rPr>
              <a:t>control</a:t>
            </a: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3200" spc="-2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smtClean="0">
                <a:latin typeface="Times New Roman" pitchFamily="18" charset="0"/>
                <a:cs typeface="Times New Roman" pitchFamily="18" charset="0"/>
              </a:rPr>
              <a:t>control</a:t>
            </a:r>
            <a:endParaRPr lang="en-US" sz="3200" spc="-20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Shunt</a:t>
            </a:r>
            <a:r>
              <a:rPr sz="32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compensation</a:t>
            </a:r>
            <a:endParaRPr lang="en-US" sz="3200" spc="-10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3200" spc="-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capacitor</a:t>
            </a:r>
            <a:endParaRPr lang="en-US" sz="3200" spc="-10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Synchronous</a:t>
            </a:r>
            <a:r>
              <a:rPr sz="320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smtClean="0">
                <a:latin typeface="Times New Roman" pitchFamily="18" charset="0"/>
                <a:cs typeface="Times New Roman" pitchFamily="18" charset="0"/>
              </a:rPr>
              <a:t>condenser</a:t>
            </a:r>
            <a:endParaRPr lang="en-US" sz="3200" spc="-5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85" smtClean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z="3200" spc="-5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smtClean="0">
                <a:latin typeface="Times New Roman" pitchFamily="18" charset="0"/>
                <a:cs typeface="Times New Roman" pitchFamily="18" charset="0"/>
              </a:rPr>
              <a:t>transformer</a:t>
            </a:r>
            <a:endParaRPr lang="en-US" sz="3200" spc="-20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15" smtClean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sz="32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3200" spc="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changing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32740" indent="-320040">
              <a:lnSpc>
                <a:spcPct val="100000"/>
              </a:lnSpc>
              <a:spcBef>
                <a:spcPts val="615"/>
              </a:spcBef>
              <a:buFont typeface="Arial" pitchFamily="34" charset="0"/>
              <a:buChar char="•"/>
              <a:tabLst>
                <a:tab pos="332105" algn="l"/>
                <a:tab pos="332740" algn="l"/>
              </a:tabLst>
            </a:pPr>
            <a:r>
              <a:rPr sz="3200" spc="-10" smtClean="0">
                <a:latin typeface="Times New Roman" pitchFamily="18" charset="0"/>
                <a:cs typeface="Times New Roman" pitchFamily="18" charset="0"/>
              </a:rPr>
              <a:t>Booster</a:t>
            </a:r>
            <a:r>
              <a:rPr sz="3200" spc="-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transformer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1" y="609983"/>
            <a:ext cx="4112259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122" y="1375110"/>
            <a:ext cx="6881495" cy="4478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indent="-29718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09245" algn="l"/>
                <a:tab pos="309880" algn="l"/>
                <a:tab pos="6203950" algn="l"/>
              </a:tabLst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generating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station	to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>
              <a:lnSpc>
                <a:spcPts val="2735"/>
              </a:lnSpc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consumers.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satisfactory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operation.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marR="817880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Variation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unpredictable operation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mal </a:t>
            </a:r>
            <a:r>
              <a:rPr sz="2400" spc="-5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functioning.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supply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side.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marR="5080" indent="-228600">
              <a:lnSpc>
                <a:spcPts val="259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  <a:tab pos="1178560" algn="l"/>
                <a:tab pos="2564765" algn="l"/>
                <a:tab pos="370522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Load	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due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	voltage drop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alternator </a:t>
            </a:r>
            <a:r>
              <a:rPr sz="2400" spc="-5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synchronous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impedence,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transmission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impedence,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impedence,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feeders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distributors.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Prescribe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limits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+-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6%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declared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25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regulating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device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suitable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places.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51663" y="3887723"/>
            <a:ext cx="241300" cy="393700"/>
            <a:chOff x="1851660" y="3887723"/>
            <a:chExt cx="241300" cy="393700"/>
          </a:xfrm>
        </p:grpSpPr>
        <p:sp>
          <p:nvSpPr>
            <p:cNvPr id="5" name="object 5"/>
            <p:cNvSpPr/>
            <p:nvPr/>
          </p:nvSpPr>
          <p:spPr>
            <a:xfrm>
              <a:off x="1857756" y="389381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14300" y="0"/>
                  </a:moveTo>
                  <a:lnTo>
                    <a:pt x="0" y="114299"/>
                  </a:lnTo>
                  <a:lnTo>
                    <a:pt x="57150" y="114299"/>
                  </a:lnTo>
                  <a:lnTo>
                    <a:pt x="57150" y="380999"/>
                  </a:lnTo>
                  <a:lnTo>
                    <a:pt x="171450" y="380999"/>
                  </a:lnTo>
                  <a:lnTo>
                    <a:pt x="171450" y="114299"/>
                  </a:lnTo>
                  <a:lnTo>
                    <a:pt x="22860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57756" y="389381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114299"/>
                  </a:moveTo>
                  <a:lnTo>
                    <a:pt x="114300" y="0"/>
                  </a:lnTo>
                  <a:lnTo>
                    <a:pt x="228600" y="114299"/>
                  </a:lnTo>
                  <a:lnTo>
                    <a:pt x="171450" y="114299"/>
                  </a:lnTo>
                  <a:lnTo>
                    <a:pt x="171450" y="380999"/>
                  </a:lnTo>
                  <a:lnTo>
                    <a:pt x="57150" y="380999"/>
                  </a:lnTo>
                  <a:lnTo>
                    <a:pt x="57150" y="114299"/>
                  </a:lnTo>
                  <a:lnTo>
                    <a:pt x="0" y="114299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145535" y="3877055"/>
            <a:ext cx="241300" cy="393700"/>
            <a:chOff x="3145535" y="3877055"/>
            <a:chExt cx="241300" cy="393700"/>
          </a:xfrm>
        </p:grpSpPr>
        <p:sp>
          <p:nvSpPr>
            <p:cNvPr id="8" name="object 8"/>
            <p:cNvSpPr/>
            <p:nvPr/>
          </p:nvSpPr>
          <p:spPr>
            <a:xfrm>
              <a:off x="3151631" y="3883151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66700"/>
                  </a:lnTo>
                  <a:lnTo>
                    <a:pt x="0" y="266700"/>
                  </a:lnTo>
                  <a:lnTo>
                    <a:pt x="114300" y="381000"/>
                  </a:lnTo>
                  <a:lnTo>
                    <a:pt x="228600" y="266700"/>
                  </a:lnTo>
                  <a:lnTo>
                    <a:pt x="171450" y="2667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51631" y="3883151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266700"/>
                  </a:moveTo>
                  <a:lnTo>
                    <a:pt x="57150" y="2667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266700"/>
                  </a:lnTo>
                  <a:lnTo>
                    <a:pt x="228600" y="266700"/>
                  </a:lnTo>
                  <a:lnTo>
                    <a:pt x="114300" y="381000"/>
                  </a:lnTo>
                  <a:lnTo>
                    <a:pt x="0" y="2667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302255" y="3843528"/>
            <a:ext cx="241300" cy="393700"/>
            <a:chOff x="4302252" y="3843528"/>
            <a:chExt cx="241300" cy="393700"/>
          </a:xfrm>
        </p:grpSpPr>
        <p:sp>
          <p:nvSpPr>
            <p:cNvPr id="11" name="object 11"/>
            <p:cNvSpPr/>
            <p:nvPr/>
          </p:nvSpPr>
          <p:spPr>
            <a:xfrm>
              <a:off x="4308348" y="3849624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14300" y="0"/>
                  </a:moveTo>
                  <a:lnTo>
                    <a:pt x="0" y="114300"/>
                  </a:lnTo>
                  <a:lnTo>
                    <a:pt x="57150" y="114300"/>
                  </a:lnTo>
                  <a:lnTo>
                    <a:pt x="57150" y="381000"/>
                  </a:lnTo>
                  <a:lnTo>
                    <a:pt x="171450" y="381000"/>
                  </a:lnTo>
                  <a:lnTo>
                    <a:pt x="171450" y="114300"/>
                  </a:lnTo>
                  <a:lnTo>
                    <a:pt x="2286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08348" y="3849624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114300"/>
                  </a:moveTo>
                  <a:lnTo>
                    <a:pt x="114300" y="0"/>
                  </a:lnTo>
                  <a:lnTo>
                    <a:pt x="228600" y="114300"/>
                  </a:lnTo>
                  <a:lnTo>
                    <a:pt x="171450" y="114300"/>
                  </a:lnTo>
                  <a:lnTo>
                    <a:pt x="171450" y="381000"/>
                  </a:lnTo>
                  <a:lnTo>
                    <a:pt x="57150" y="381000"/>
                  </a:lnTo>
                  <a:lnTo>
                    <a:pt x="57150" y="114300"/>
                  </a:lnTo>
                  <a:lnTo>
                    <a:pt x="0" y="1143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2"/>
            <a:ext cx="10360661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-4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1" y="1437241"/>
            <a:ext cx="5991860" cy="827791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82880">
              <a:lnSpc>
                <a:spcPct val="100000"/>
              </a:lnSpc>
              <a:spcBef>
                <a:spcPts val="75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Lamp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characterisic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very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sensitive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3515" y="2240729"/>
            <a:ext cx="2233295" cy="70019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sz="2000" spc="-4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limit</a:t>
            </a:r>
            <a:r>
              <a:rPr sz="20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7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20%</a:t>
            </a:r>
          </a:p>
          <a:p>
            <a:pPr marL="240665" indent="-22860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sz="200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limit</a:t>
            </a:r>
            <a:r>
              <a:rPr sz="20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smtClean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7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50%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83981" y="2240725"/>
            <a:ext cx="2268855" cy="70019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illumination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power.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3020">
              <a:lnSpc>
                <a:spcPct val="100000"/>
              </a:lnSpc>
              <a:spcBef>
                <a:spcPts val="265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lamp.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16" y="3377547"/>
            <a:ext cx="4782185" cy="219996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motor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926465" lvl="1" indent="-45720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926465" algn="l"/>
                <a:tab pos="9271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voltage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saturation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pole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926465" lvl="1" indent="-45720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926465" algn="l"/>
                <a:tab pos="9271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reduces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starting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torque.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315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7865" lvl="1" indent="-22860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Due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heating,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rating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reduces.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453389" y="2318004"/>
            <a:ext cx="306705" cy="774700"/>
            <a:chOff x="3453384" y="2318004"/>
            <a:chExt cx="306705" cy="774700"/>
          </a:xfrm>
        </p:grpSpPr>
        <p:sp>
          <p:nvSpPr>
            <p:cNvPr id="8" name="object 8"/>
            <p:cNvSpPr/>
            <p:nvPr/>
          </p:nvSpPr>
          <p:spPr>
            <a:xfrm>
              <a:off x="3459480" y="2324100"/>
              <a:ext cx="294640" cy="381000"/>
            </a:xfrm>
            <a:custGeom>
              <a:avLst/>
              <a:gdLst/>
              <a:ahLst/>
              <a:cxnLst/>
              <a:rect l="l" t="t" r="r" b="b"/>
              <a:pathLst>
                <a:path w="294639" h="381000">
                  <a:moveTo>
                    <a:pt x="220599" y="0"/>
                  </a:moveTo>
                  <a:lnTo>
                    <a:pt x="73533" y="0"/>
                  </a:lnTo>
                  <a:lnTo>
                    <a:pt x="73533" y="233934"/>
                  </a:lnTo>
                  <a:lnTo>
                    <a:pt x="0" y="233934"/>
                  </a:lnTo>
                  <a:lnTo>
                    <a:pt x="147066" y="381000"/>
                  </a:lnTo>
                  <a:lnTo>
                    <a:pt x="294132" y="233934"/>
                  </a:lnTo>
                  <a:lnTo>
                    <a:pt x="220599" y="233934"/>
                  </a:lnTo>
                  <a:lnTo>
                    <a:pt x="2205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59480" y="2324100"/>
              <a:ext cx="294640" cy="381000"/>
            </a:xfrm>
            <a:custGeom>
              <a:avLst/>
              <a:gdLst/>
              <a:ahLst/>
              <a:cxnLst/>
              <a:rect l="l" t="t" r="r" b="b"/>
              <a:pathLst>
                <a:path w="294639" h="381000">
                  <a:moveTo>
                    <a:pt x="0" y="233934"/>
                  </a:moveTo>
                  <a:lnTo>
                    <a:pt x="73533" y="233934"/>
                  </a:lnTo>
                  <a:lnTo>
                    <a:pt x="73533" y="0"/>
                  </a:lnTo>
                  <a:lnTo>
                    <a:pt x="220599" y="0"/>
                  </a:lnTo>
                  <a:lnTo>
                    <a:pt x="220599" y="233934"/>
                  </a:lnTo>
                  <a:lnTo>
                    <a:pt x="294132" y="233934"/>
                  </a:lnTo>
                  <a:lnTo>
                    <a:pt x="147066" y="381000"/>
                  </a:lnTo>
                  <a:lnTo>
                    <a:pt x="0" y="233934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25012" y="27051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66700"/>
                  </a:lnTo>
                  <a:lnTo>
                    <a:pt x="0" y="266700"/>
                  </a:lnTo>
                  <a:lnTo>
                    <a:pt x="114300" y="381000"/>
                  </a:lnTo>
                  <a:lnTo>
                    <a:pt x="228600" y="266700"/>
                  </a:lnTo>
                  <a:lnTo>
                    <a:pt x="171450" y="2667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25012" y="27051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266700"/>
                  </a:moveTo>
                  <a:lnTo>
                    <a:pt x="57150" y="2667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266700"/>
                  </a:lnTo>
                  <a:lnTo>
                    <a:pt x="228600" y="266700"/>
                  </a:lnTo>
                  <a:lnTo>
                    <a:pt x="114300" y="381000"/>
                  </a:lnTo>
                  <a:lnTo>
                    <a:pt x="0" y="2667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417319" y="3669791"/>
            <a:ext cx="241300" cy="393700"/>
            <a:chOff x="1417319" y="3669791"/>
            <a:chExt cx="241300" cy="393700"/>
          </a:xfrm>
        </p:grpSpPr>
        <p:sp>
          <p:nvSpPr>
            <p:cNvPr id="13" name="object 13"/>
            <p:cNvSpPr/>
            <p:nvPr/>
          </p:nvSpPr>
          <p:spPr>
            <a:xfrm>
              <a:off x="1423415" y="3675887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14300" y="0"/>
                  </a:moveTo>
                  <a:lnTo>
                    <a:pt x="0" y="114300"/>
                  </a:lnTo>
                  <a:lnTo>
                    <a:pt x="57150" y="114300"/>
                  </a:lnTo>
                  <a:lnTo>
                    <a:pt x="57150" y="381000"/>
                  </a:lnTo>
                  <a:lnTo>
                    <a:pt x="171450" y="381000"/>
                  </a:lnTo>
                  <a:lnTo>
                    <a:pt x="171450" y="114300"/>
                  </a:lnTo>
                  <a:lnTo>
                    <a:pt x="2286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23415" y="3675887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114300"/>
                  </a:moveTo>
                  <a:lnTo>
                    <a:pt x="114300" y="0"/>
                  </a:lnTo>
                  <a:lnTo>
                    <a:pt x="228600" y="114300"/>
                  </a:lnTo>
                  <a:lnTo>
                    <a:pt x="171450" y="114300"/>
                  </a:lnTo>
                  <a:lnTo>
                    <a:pt x="171450" y="381000"/>
                  </a:lnTo>
                  <a:lnTo>
                    <a:pt x="57150" y="381000"/>
                  </a:lnTo>
                  <a:lnTo>
                    <a:pt x="57150" y="114300"/>
                  </a:lnTo>
                  <a:lnTo>
                    <a:pt x="0" y="1143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417319" y="4146803"/>
            <a:ext cx="241300" cy="393700"/>
            <a:chOff x="1417319" y="4146803"/>
            <a:chExt cx="241300" cy="393700"/>
          </a:xfrm>
        </p:grpSpPr>
        <p:sp>
          <p:nvSpPr>
            <p:cNvPr id="16" name="object 16"/>
            <p:cNvSpPr/>
            <p:nvPr/>
          </p:nvSpPr>
          <p:spPr>
            <a:xfrm>
              <a:off x="1423415" y="415289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66700"/>
                  </a:lnTo>
                  <a:lnTo>
                    <a:pt x="0" y="266700"/>
                  </a:lnTo>
                  <a:lnTo>
                    <a:pt x="114300" y="381000"/>
                  </a:lnTo>
                  <a:lnTo>
                    <a:pt x="228600" y="266700"/>
                  </a:lnTo>
                  <a:lnTo>
                    <a:pt x="171450" y="2667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23415" y="415289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266700"/>
                  </a:moveTo>
                  <a:lnTo>
                    <a:pt x="57150" y="2667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266700"/>
                  </a:lnTo>
                  <a:lnTo>
                    <a:pt x="228600" y="266700"/>
                  </a:lnTo>
                  <a:lnTo>
                    <a:pt x="114300" y="381000"/>
                  </a:lnTo>
                  <a:lnTo>
                    <a:pt x="0" y="2667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781" y="372236"/>
            <a:ext cx="97992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55945" algn="l"/>
              </a:tabLst>
            </a:pPr>
            <a:r>
              <a:rPr sz="4000" spc="-10" dirty="0">
                <a:latin typeface="Times New Roman" pitchFamily="18" charset="0"/>
                <a:cs typeface="Times New Roman" pitchFamily="18" charset="0"/>
              </a:rPr>
              <a:t>Location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4000" spc="5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5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40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5" smtClean="0">
                <a:latin typeface="Times New Roman" pitchFamily="18" charset="0"/>
                <a:cs typeface="Times New Roman" pitchFamily="18" charset="0"/>
              </a:rPr>
              <a:t>Equipments</a:t>
            </a:r>
            <a:endParaRPr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075" y="1020826"/>
            <a:ext cx="6578600" cy="413895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at more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due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to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Desirable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transmission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distribution.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Dissimilar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characteristics.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31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circuit.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35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Devices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Generating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station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30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station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Feeders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drop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exceeds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limit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1"/>
            <a:ext cx="81508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4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 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2958" y="1775214"/>
            <a:ext cx="4279265" cy="198964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Shunt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compensation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capacitor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Synchronous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condenser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2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70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transformer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changing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4985" y="230887"/>
            <a:ext cx="3414015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6084" y="1298198"/>
            <a:ext cx="8683625" cy="518904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marR="5080" indent="-228600" algn="just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In 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electric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system,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Load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Frequency Control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(LFC)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system 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maintain reasonably uniform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frequency,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divide 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 </a:t>
            </a:r>
            <a:r>
              <a:rPr sz="2400" spc="-5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generators,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tie-line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interchange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schedules.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700">
              <a:latin typeface="Times New Roman" pitchFamily="18" charset="0"/>
              <a:cs typeface="Times New Roman" pitchFamily="18" charset="0"/>
            </a:endParaRPr>
          </a:p>
          <a:p>
            <a:pPr marL="240665" marR="6350" indent="-228600" algn="just">
              <a:lnSpc>
                <a:spcPts val="23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in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is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sensed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when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rotor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angle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∂</a:t>
            </a:r>
            <a:r>
              <a:rPr sz="2400" spc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changed.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har char="•"/>
            </a:pPr>
            <a:endParaRPr sz="2600">
              <a:latin typeface="Times New Roman" pitchFamily="18" charset="0"/>
              <a:cs typeface="Times New Roman" pitchFamily="18" charset="0"/>
            </a:endParaRPr>
          </a:p>
          <a:p>
            <a:pPr marL="240665" marR="5715" indent="-228600" algn="just">
              <a:lnSpc>
                <a:spcPct val="80000"/>
              </a:lnSpc>
              <a:spcBef>
                <a:spcPts val="17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error signals are transformed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command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signal,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which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sent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prime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mover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increment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torque.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har char="•"/>
            </a:pPr>
            <a:endParaRPr sz="2600">
              <a:latin typeface="Times New Roman" pitchFamily="18" charset="0"/>
              <a:cs typeface="Times New Roman" pitchFamily="18" charset="0"/>
            </a:endParaRPr>
          </a:p>
          <a:p>
            <a:pPr marL="240665" marR="5715" indent="-228600" algn="just">
              <a:lnSpc>
                <a:spcPct val="81700"/>
              </a:lnSpc>
              <a:spcBef>
                <a:spcPts val="1939"/>
              </a:spcBef>
              <a:buSzPct val="116666"/>
              <a:buFont typeface="Arial MT"/>
              <a:buChar char="•"/>
              <a:tabLst>
                <a:tab pos="363220" algn="l"/>
              </a:tabLst>
            </a:pPr>
            <a:r>
              <a:rPr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prime mover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then brings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generator output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amount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which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specified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tolerance.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062" y="346659"/>
            <a:ext cx="880374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Shunt Compensation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5515" y="1439037"/>
            <a:ext cx="6327775" cy="4160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indent="-457200">
              <a:lnSpc>
                <a:spcPct val="100000"/>
              </a:lnSpc>
              <a:spcBef>
                <a:spcPts val="100"/>
              </a:spcBef>
              <a:buClr>
                <a:srgbClr val="5B9BD4"/>
              </a:buClr>
              <a:buSzPct val="110416"/>
              <a:buFont typeface="Wingdings"/>
              <a:buChar char=""/>
              <a:tabLst>
                <a:tab pos="520065" algn="l"/>
                <a:tab pos="5207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Shunt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Reactor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"/>
            </a:pPr>
            <a:endParaRPr sz="3300">
              <a:latin typeface="Times New Roman" pitchFamily="18" charset="0"/>
              <a:cs typeface="Times New Roman" pitchFamily="18" charset="0"/>
            </a:endParaRPr>
          </a:p>
          <a:p>
            <a:pPr marL="406400" indent="-342900">
              <a:lnSpc>
                <a:spcPct val="100000"/>
              </a:lnSpc>
              <a:buClr>
                <a:srgbClr val="5B9BD4"/>
              </a:buClr>
              <a:buSzPct val="68750"/>
              <a:buFont typeface="Wingdings"/>
              <a:buChar char=""/>
              <a:tabLst>
                <a:tab pos="405765" algn="l"/>
                <a:tab pos="4064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compensate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effect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capacitance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71525" lvl="1" indent="-342900">
              <a:lnSpc>
                <a:spcPct val="100000"/>
              </a:lnSpc>
              <a:spcBef>
                <a:spcPts val="530"/>
              </a:spcBef>
              <a:buClr>
                <a:srgbClr val="5B9BD4"/>
              </a:buClr>
              <a:buSzPct val="78571"/>
              <a:buFont typeface="Wingdings"/>
              <a:buChar char=""/>
              <a:tabLst>
                <a:tab pos="771525" algn="l"/>
                <a:tab pos="772160" algn="l"/>
              </a:tabLst>
            </a:pPr>
            <a:r>
              <a:rPr sz="2100" spc="-5" dirty="0">
                <a:latin typeface="Times New Roman" pitchFamily="18" charset="0"/>
                <a:cs typeface="Times New Roman" pitchFamily="18" charset="0"/>
              </a:rPr>
              <a:t>limit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1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rise</a:t>
            </a:r>
            <a:r>
              <a:rPr sz="21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circuit</a:t>
            </a:r>
            <a:r>
              <a:rPr sz="21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21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sz="21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load</a:t>
            </a:r>
            <a:endParaRPr sz="2100">
              <a:latin typeface="Times New Roman" pitchFamily="18" charset="0"/>
              <a:cs typeface="Times New Roman" pitchFamily="18" charset="0"/>
            </a:endParaRPr>
          </a:p>
          <a:p>
            <a:pPr marL="771525" lvl="1" indent="-342900">
              <a:lnSpc>
                <a:spcPct val="100000"/>
              </a:lnSpc>
              <a:spcBef>
                <a:spcPts val="505"/>
              </a:spcBef>
              <a:buClr>
                <a:srgbClr val="5B9BD4"/>
              </a:buClr>
              <a:buSzPct val="78571"/>
              <a:buFont typeface="Wingdings"/>
              <a:buChar char=""/>
              <a:tabLst>
                <a:tab pos="771525" algn="l"/>
                <a:tab pos="772160" algn="l"/>
              </a:tabLst>
            </a:pPr>
            <a:r>
              <a:rPr sz="2100" spc="-5" dirty="0"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sz="2100" spc="-22" baseline="-19841" dirty="0">
                <a:latin typeface="Times New Roman" pitchFamily="18" charset="0"/>
                <a:cs typeface="Times New Roman" pitchFamily="18" charset="0"/>
              </a:rPr>
              <a:t>C</a:t>
            </a:r>
            <a:endParaRPr sz="2100" baseline="-19841">
              <a:latin typeface="Times New Roman" pitchFamily="18" charset="0"/>
              <a:cs typeface="Times New Roman" pitchFamily="18" charset="0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lr>
                <a:srgbClr val="5B9BD4"/>
              </a:buClr>
              <a:buSzPct val="68750"/>
              <a:buFont typeface="Wingdings"/>
              <a:buChar char=""/>
              <a:tabLst>
                <a:tab pos="405765" algn="l"/>
                <a:tab pos="4064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are connected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either: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71525" lvl="1" indent="-342900">
              <a:lnSpc>
                <a:spcPct val="100000"/>
              </a:lnSpc>
              <a:spcBef>
                <a:spcPts val="530"/>
              </a:spcBef>
              <a:buClr>
                <a:srgbClr val="5B9BD4"/>
              </a:buClr>
              <a:buSzPct val="78571"/>
              <a:buFont typeface="Wingdings"/>
              <a:buChar char=""/>
              <a:tabLst>
                <a:tab pos="771525" algn="l"/>
                <a:tab pos="772160" algn="l"/>
              </a:tabLst>
            </a:pPr>
            <a:r>
              <a:rPr sz="2100" spc="-5" dirty="0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1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lines 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ends</a:t>
            </a:r>
            <a:endParaRPr sz="2100">
              <a:latin typeface="Times New Roman" pitchFamily="18" charset="0"/>
              <a:cs typeface="Times New Roman" pitchFamily="18" charset="0"/>
            </a:endParaRPr>
          </a:p>
          <a:p>
            <a:pPr marL="771525" lvl="1" indent="-342900">
              <a:lnSpc>
                <a:spcPct val="100000"/>
              </a:lnSpc>
              <a:spcBef>
                <a:spcPts val="515"/>
              </a:spcBef>
              <a:buClr>
                <a:srgbClr val="5B9BD4"/>
              </a:buClr>
              <a:buSzPct val="78571"/>
              <a:buFont typeface="Wingdings"/>
              <a:buChar char=""/>
              <a:tabLst>
                <a:tab pos="771525" algn="l"/>
                <a:tab pos="772160" algn="l"/>
              </a:tabLst>
            </a:pPr>
            <a:r>
              <a:rPr sz="2100" spc="-25" dirty="0">
                <a:latin typeface="Times New Roman" pitchFamily="18" charset="0"/>
                <a:cs typeface="Times New Roman" pitchFamily="18" charset="0"/>
              </a:rPr>
              <a:t>Tertiary</a:t>
            </a:r>
            <a:r>
              <a:rPr sz="21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windings</a:t>
            </a:r>
            <a:r>
              <a:rPr sz="21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1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5" dirty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sz="21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10" dirty="0">
                <a:latin typeface="Times New Roman" pitchFamily="18" charset="0"/>
                <a:cs typeface="Times New Roman" pitchFamily="18" charset="0"/>
              </a:rPr>
              <a:t>switched</a:t>
            </a:r>
            <a:r>
              <a:rPr sz="21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sz="2100" spc="-35" dirty="0">
                <a:latin typeface="Times New Roman" pitchFamily="18" charset="0"/>
                <a:cs typeface="Times New Roman" pitchFamily="18" charset="0"/>
              </a:rPr>
              <a:t>VAR</a:t>
            </a:r>
            <a:r>
              <a:rPr sz="21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100" spc="-40" dirty="0">
                <a:latin typeface="Times New Roman" pitchFamily="18" charset="0"/>
                <a:cs typeface="Times New Roman" pitchFamily="18" charset="0"/>
              </a:rPr>
              <a:t>vary.</a:t>
            </a:r>
            <a:endParaRPr sz="2100">
              <a:latin typeface="Times New Roman" pitchFamily="18" charset="0"/>
              <a:cs typeface="Times New Roman" pitchFamily="18" charset="0"/>
            </a:endParaRPr>
          </a:p>
          <a:p>
            <a:pPr marL="406400" indent="-342900">
              <a:lnSpc>
                <a:spcPct val="100000"/>
              </a:lnSpc>
              <a:spcBef>
                <a:spcPts val="590"/>
              </a:spcBef>
              <a:buClr>
                <a:srgbClr val="5B9BD4"/>
              </a:buClr>
              <a:buSzPct val="68750"/>
              <a:buFont typeface="Wingdings"/>
              <a:buChar char=""/>
              <a:tabLst>
                <a:tab pos="405765" algn="l"/>
                <a:tab pos="4064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lines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overcome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ferranti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effect.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lr>
                <a:srgbClr val="5B9BD4"/>
              </a:buClr>
              <a:buSzPct val="68750"/>
              <a:buFont typeface="Wingdings"/>
              <a:buChar char=""/>
              <a:tabLst>
                <a:tab pos="405765" algn="l"/>
                <a:tab pos="4064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bus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bar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C.B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switching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6181" y="312551"/>
            <a:ext cx="7178675" cy="481606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315"/>
              </a:spcBef>
              <a:buSzPct val="110416"/>
              <a:buFont typeface="Wingdings"/>
              <a:buChar char=""/>
              <a:tabLst>
                <a:tab pos="38036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Shunt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Capacitor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 marR="5080" lvl="1" indent="-228600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Supply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leading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reactive power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boost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sz="2400" spc="-5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loading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reduces.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 lvl="1" indent="-229235">
              <a:lnSpc>
                <a:spcPts val="2730"/>
              </a:lnSpc>
              <a:spcBef>
                <a:spcPts val="19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Switching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substation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inductive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absorb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>
              <a:lnSpc>
                <a:spcPts val="2730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inductive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current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40" dirty="0">
                <a:latin typeface="Times New Roman" pitchFamily="18" charset="0"/>
                <a:cs typeface="Times New Roman" pitchFamily="18" charset="0"/>
              </a:rPr>
              <a:t>P.F.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are connected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either: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66445" lvl="1" indent="-29781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766445" algn="l"/>
                <a:tab pos="76708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400" spc="-18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400" spc="-25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us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30" dirty="0">
                <a:latin typeface="Times New Roman" pitchFamily="18" charset="0"/>
                <a:cs typeface="Times New Roman" pitchFamily="18" charset="0"/>
              </a:rPr>
              <a:t>Tertiary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winding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transformers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flexibility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installation.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Disadvantage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97865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proportional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(voltage)^2.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output reduces.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3301" y="398526"/>
            <a:ext cx="820450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sz="4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4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Compensation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596" y="1365139"/>
            <a:ext cx="7472045" cy="4213333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60680" indent="-335280">
              <a:lnSpc>
                <a:spcPct val="100000"/>
              </a:lnSpc>
              <a:spcBef>
                <a:spcPts val="815"/>
              </a:spcBef>
              <a:buSzPct val="110416"/>
              <a:buFont typeface="Wingdings"/>
              <a:buChar char=""/>
              <a:tabLst>
                <a:tab pos="36068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capacitor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67970" indent="-243204">
              <a:lnSpc>
                <a:spcPct val="100000"/>
              </a:lnSpc>
              <a:spcBef>
                <a:spcPts val="720"/>
              </a:spcBef>
              <a:buSzPct val="95833"/>
              <a:buFont typeface="Wingdings"/>
              <a:buChar char=""/>
              <a:tabLst>
                <a:tab pos="26860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line.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67970" indent="-243204">
              <a:lnSpc>
                <a:spcPct val="100000"/>
              </a:lnSpc>
              <a:spcBef>
                <a:spcPts val="710"/>
              </a:spcBef>
              <a:buSzPct val="95833"/>
              <a:buFont typeface="Wingdings"/>
              <a:buChar char=""/>
              <a:tabLst>
                <a:tab pos="26860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reduce inductive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reactance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 reduction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34060" lvl="1" indent="-344170">
              <a:lnSpc>
                <a:spcPct val="100000"/>
              </a:lnSpc>
              <a:spcBef>
                <a:spcPts val="215"/>
              </a:spcBef>
              <a:buFont typeface="Wingdings"/>
              <a:buChar char=""/>
              <a:tabLst>
                <a:tab pos="73469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7" baseline="2430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loss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34060" lvl="1" indent="-344170">
              <a:lnSpc>
                <a:spcPct val="100000"/>
              </a:lnSpc>
              <a:spcBef>
                <a:spcPts val="204"/>
              </a:spcBef>
              <a:buFont typeface="Wingdings"/>
              <a:buChar char=""/>
              <a:tabLst>
                <a:tab pos="73469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impedance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sz="2400" spc="-22" baseline="-20833" dirty="0">
                <a:latin typeface="Times New Roman" pitchFamily="18" charset="0"/>
                <a:cs typeface="Times New Roman" pitchFamily="18" charset="0"/>
              </a:rPr>
              <a:t>C</a:t>
            </a:r>
            <a:endParaRPr sz="2400" baseline="-20833">
              <a:latin typeface="Times New Roman" pitchFamily="18" charset="0"/>
              <a:cs typeface="Times New Roman" pitchFamily="18" charset="0"/>
            </a:endParaRPr>
          </a:p>
          <a:p>
            <a:pPr marL="267970" indent="-243204">
              <a:lnSpc>
                <a:spcPts val="2735"/>
              </a:lnSpc>
              <a:spcBef>
                <a:spcPts val="720"/>
              </a:spcBef>
              <a:buSzPct val="95833"/>
              <a:buFont typeface="Wingdings"/>
              <a:buChar char=""/>
              <a:tabLst>
                <a:tab pos="26860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Reactive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produced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increasing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power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54000">
              <a:lnSpc>
                <a:spcPts val="2735"/>
              </a:lnSpc>
            </a:pPr>
            <a:r>
              <a:rPr sz="2400" spc="-45" dirty="0">
                <a:latin typeface="Times New Roman" pitchFamily="18" charset="0"/>
                <a:cs typeface="Times New Roman" pitchFamily="18" charset="0"/>
              </a:rPr>
              <a:t>transfer.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67970" indent="-243204">
              <a:lnSpc>
                <a:spcPct val="100000"/>
              </a:lnSpc>
              <a:spcBef>
                <a:spcPts val="710"/>
              </a:spcBef>
              <a:buSzPct val="95833"/>
              <a:buFont typeface="Wingdings"/>
              <a:buChar char=""/>
              <a:tabLst>
                <a:tab pos="26860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34060" lvl="1" indent="-344170">
              <a:lnSpc>
                <a:spcPct val="100000"/>
              </a:lnSpc>
              <a:spcBef>
                <a:spcPts val="215"/>
              </a:spcBef>
              <a:buFont typeface="Wingdings"/>
              <a:buChar char=""/>
              <a:tabLst>
                <a:tab pos="734695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power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capacity.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34060" lvl="1" indent="-344170">
              <a:lnSpc>
                <a:spcPct val="100000"/>
              </a:lnSpc>
              <a:spcBef>
                <a:spcPts val="204"/>
              </a:spcBef>
              <a:buFont typeface="Wingdings"/>
              <a:buChar char=""/>
              <a:tabLst>
                <a:tab pos="734695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regulation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549" y="883926"/>
            <a:ext cx="8683259" cy="541133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993" y="359791"/>
            <a:ext cx="459613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/>
              <a:t>Performance</a:t>
            </a:r>
            <a:r>
              <a:rPr sz="2000" spc="-60" dirty="0"/>
              <a:t> </a:t>
            </a:r>
            <a:r>
              <a:rPr sz="2000" spc="-5" dirty="0"/>
              <a:t>of</a:t>
            </a:r>
            <a:r>
              <a:rPr sz="2000" spc="-10" dirty="0"/>
              <a:t> </a:t>
            </a:r>
            <a:r>
              <a:rPr sz="2000" spc="-5" dirty="0"/>
              <a:t>Shunt</a:t>
            </a:r>
            <a:r>
              <a:rPr sz="2000" spc="-20" dirty="0"/>
              <a:t> </a:t>
            </a:r>
            <a:r>
              <a:rPr sz="2000" dirty="0"/>
              <a:t>and</a:t>
            </a:r>
            <a:r>
              <a:rPr sz="2000" spc="-30" dirty="0"/>
              <a:t> </a:t>
            </a:r>
            <a:r>
              <a:rPr sz="2000" dirty="0"/>
              <a:t>Series</a:t>
            </a:r>
            <a:r>
              <a:rPr sz="2000" spc="-45" dirty="0"/>
              <a:t> </a:t>
            </a:r>
            <a:r>
              <a:rPr sz="2000" spc="-10" dirty="0"/>
              <a:t>Capacitors</a:t>
            </a:r>
            <a:r>
              <a:rPr sz="2000" spc="-40" dirty="0"/>
              <a:t> </a:t>
            </a:r>
            <a:r>
              <a:rPr sz="2000" dirty="0"/>
              <a:t>:</a:t>
            </a:r>
            <a:endParaRPr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1"/>
            <a:ext cx="84556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Synchronous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Condenser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4" y="1504950"/>
            <a:ext cx="7277735" cy="4215898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824865" indent="-228600">
              <a:lnSpc>
                <a:spcPts val="2160"/>
              </a:lnSpc>
              <a:spcBef>
                <a:spcPts val="375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synchronous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machine running without 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prime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mover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mechanical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load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15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excitation,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absorb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VARs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1750">
              <a:latin typeface="Times New Roman" pitchFamily="18" charset="0"/>
              <a:cs typeface="Times New Roman" pitchFamily="18" charset="0"/>
            </a:endParaRPr>
          </a:p>
          <a:p>
            <a:pPr marL="241300" marR="5080" indent="-228600">
              <a:lnSpc>
                <a:spcPts val="2160"/>
              </a:lnSpc>
              <a:buFont typeface="Wingdings"/>
              <a:buChar char=""/>
              <a:tabLst>
                <a:tab pos="2413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With a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voltage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regulator,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adjust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VAR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sz="20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15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Started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motor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synchronized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920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Normally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tertiary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windings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transformers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920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Unlike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SVC,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synchronous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condenser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voltage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920"/>
              </a:spcBef>
              <a:buFont typeface="Wingdings"/>
              <a:buChar char=""/>
              <a:tabLst>
                <a:tab pos="2413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that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SVC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1"/>
            <a:ext cx="86080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20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0" dirty="0">
                <a:latin typeface="Times New Roman" pitchFamily="18" charset="0"/>
                <a:cs typeface="Times New Roman" pitchFamily="18" charset="0"/>
              </a:rPr>
              <a:t>Transformer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56313" y="1221718"/>
            <a:ext cx="7966075" cy="25410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Off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5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697865" lvl="1" indent="-22860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turns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7865" lvl="1" indent="-228600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Stud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value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7865" lvl="1" indent="-22860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Stud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value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7865" marR="5080" lvl="1" indent="-228600">
              <a:lnSpc>
                <a:spcPts val="2150"/>
              </a:lnSpc>
              <a:spcBef>
                <a:spcPts val="56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Light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load 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alternator voltages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movable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arm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placed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stud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1.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7865" lvl="1" indent="-228600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7865" algn="l"/>
                <a:tab pos="698500" algn="l"/>
                <a:tab pos="1593215" algn="l"/>
                <a:tab pos="242125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Load	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drop	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stud.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9632" y="4520181"/>
            <a:ext cx="3352800" cy="22860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154935" y="3738371"/>
            <a:ext cx="241300" cy="393700"/>
            <a:chOff x="2154935" y="3738371"/>
            <a:chExt cx="241300" cy="393700"/>
          </a:xfrm>
        </p:grpSpPr>
        <p:sp>
          <p:nvSpPr>
            <p:cNvPr id="6" name="object 6"/>
            <p:cNvSpPr/>
            <p:nvPr/>
          </p:nvSpPr>
          <p:spPr>
            <a:xfrm>
              <a:off x="2161031" y="3744467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14300" y="0"/>
                  </a:moveTo>
                  <a:lnTo>
                    <a:pt x="0" y="114299"/>
                  </a:lnTo>
                  <a:lnTo>
                    <a:pt x="57150" y="114299"/>
                  </a:lnTo>
                  <a:lnTo>
                    <a:pt x="57150" y="380999"/>
                  </a:lnTo>
                  <a:lnTo>
                    <a:pt x="171450" y="380999"/>
                  </a:lnTo>
                  <a:lnTo>
                    <a:pt x="171450" y="114299"/>
                  </a:lnTo>
                  <a:lnTo>
                    <a:pt x="22860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61031" y="3744467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0" y="114299"/>
                  </a:moveTo>
                  <a:lnTo>
                    <a:pt x="114300" y="0"/>
                  </a:lnTo>
                  <a:lnTo>
                    <a:pt x="228600" y="114299"/>
                  </a:lnTo>
                  <a:lnTo>
                    <a:pt x="171450" y="114299"/>
                  </a:lnTo>
                  <a:lnTo>
                    <a:pt x="171450" y="380999"/>
                  </a:lnTo>
                  <a:lnTo>
                    <a:pt x="57150" y="380999"/>
                  </a:lnTo>
                  <a:lnTo>
                    <a:pt x="57150" y="114299"/>
                  </a:lnTo>
                  <a:lnTo>
                    <a:pt x="0" y="114299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218689" y="3738371"/>
            <a:ext cx="269875" cy="393700"/>
            <a:chOff x="3218688" y="3738371"/>
            <a:chExt cx="269875" cy="393700"/>
          </a:xfrm>
        </p:grpSpPr>
        <p:sp>
          <p:nvSpPr>
            <p:cNvPr id="9" name="object 9"/>
            <p:cNvSpPr/>
            <p:nvPr/>
          </p:nvSpPr>
          <p:spPr>
            <a:xfrm>
              <a:off x="3224784" y="3744467"/>
              <a:ext cx="257810" cy="381000"/>
            </a:xfrm>
            <a:custGeom>
              <a:avLst/>
              <a:gdLst/>
              <a:ahLst/>
              <a:cxnLst/>
              <a:rect l="l" t="t" r="r" b="b"/>
              <a:pathLst>
                <a:path w="257810" h="381000">
                  <a:moveTo>
                    <a:pt x="128778" y="0"/>
                  </a:moveTo>
                  <a:lnTo>
                    <a:pt x="0" y="128777"/>
                  </a:lnTo>
                  <a:lnTo>
                    <a:pt x="64389" y="128777"/>
                  </a:lnTo>
                  <a:lnTo>
                    <a:pt x="64389" y="380999"/>
                  </a:lnTo>
                  <a:lnTo>
                    <a:pt x="193167" y="380999"/>
                  </a:lnTo>
                  <a:lnTo>
                    <a:pt x="193167" y="128777"/>
                  </a:lnTo>
                  <a:lnTo>
                    <a:pt x="257556" y="128777"/>
                  </a:lnTo>
                  <a:lnTo>
                    <a:pt x="12877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24784" y="3744467"/>
              <a:ext cx="257810" cy="381000"/>
            </a:xfrm>
            <a:custGeom>
              <a:avLst/>
              <a:gdLst/>
              <a:ahLst/>
              <a:cxnLst/>
              <a:rect l="l" t="t" r="r" b="b"/>
              <a:pathLst>
                <a:path w="257810" h="381000">
                  <a:moveTo>
                    <a:pt x="0" y="128777"/>
                  </a:moveTo>
                  <a:lnTo>
                    <a:pt x="128778" y="0"/>
                  </a:lnTo>
                  <a:lnTo>
                    <a:pt x="257556" y="128777"/>
                  </a:lnTo>
                  <a:lnTo>
                    <a:pt x="193167" y="128777"/>
                  </a:lnTo>
                  <a:lnTo>
                    <a:pt x="193167" y="380999"/>
                  </a:lnTo>
                  <a:lnTo>
                    <a:pt x="64389" y="380999"/>
                  </a:lnTo>
                  <a:lnTo>
                    <a:pt x="64389" y="128777"/>
                  </a:lnTo>
                  <a:lnTo>
                    <a:pt x="0" y="128777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3066" y="221978"/>
            <a:ext cx="6859905" cy="288540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91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widely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used so no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interruption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supply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697865" algn="l"/>
                <a:tab pos="6991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path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divided.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0"/>
              </a:spcBef>
              <a:buFont typeface="Arial MT"/>
              <a:buChar char="•"/>
              <a:tabLst>
                <a:tab pos="697865" algn="l"/>
                <a:tab pos="699135" algn="l"/>
              </a:tabLst>
            </a:pPr>
            <a:r>
              <a:rPr sz="2000" spc="-55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changing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other.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Disadvantages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697865" algn="l"/>
                <a:tab pos="699135" algn="l"/>
              </a:tabLst>
            </a:pPr>
            <a:r>
              <a:rPr sz="2000" spc="-20" dirty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surge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due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drop.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913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Num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tapings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2 *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steps.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6811" y="4227576"/>
            <a:ext cx="3581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609981"/>
            <a:ext cx="70078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sz="4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sz="4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0" dirty="0">
                <a:latin typeface="Times New Roman" pitchFamily="18" charset="0"/>
                <a:cs typeface="Times New Roman" pitchFamily="18" charset="0"/>
              </a:rPr>
              <a:t>Transformer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4" y="1494794"/>
            <a:ext cx="7829551" cy="263405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Mid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tapped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transformer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side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line,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divided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parts.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Odd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switches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switches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drop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ts val="2730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70" dirty="0">
                <a:latin typeface="Times New Roman" pitchFamily="18" charset="0"/>
                <a:cs typeface="Times New Roman" pitchFamily="18" charset="0"/>
              </a:rPr>
              <a:t>Tap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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drop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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circulating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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41300">
              <a:lnSpc>
                <a:spcPts val="2730"/>
              </a:lnSpc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reactor.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7565" y="4422647"/>
            <a:ext cx="3276599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55422" y="2810670"/>
            <a:ext cx="4600575" cy="554355"/>
            <a:chOff x="2955416" y="2810662"/>
            <a:chExt cx="4600575" cy="5543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5416" y="2810662"/>
              <a:ext cx="4600195" cy="5539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6217" y="2855086"/>
              <a:ext cx="4517008" cy="47104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0342" y="2839084"/>
              <a:ext cx="4548852" cy="5030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903" y="228600"/>
            <a:ext cx="7055484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itchFamily="18" charset="0"/>
                <a:cs typeface="Times New Roman" pitchFamily="18" charset="0"/>
              </a:rPr>
              <a:t>Reasons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frequency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018" y="990600"/>
            <a:ext cx="10527382" cy="477399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5715" indent="-228600" algn="just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alternating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current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motors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depends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frequency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power </a:t>
            </a:r>
            <a:r>
              <a:rPr sz="2400" spc="-25" dirty="0">
                <a:latin typeface="Times New Roman"/>
                <a:cs typeface="Times New Roman"/>
              </a:rPr>
              <a:t>supply. </a:t>
            </a:r>
            <a:r>
              <a:rPr sz="2400" dirty="0">
                <a:latin typeface="Times New Roman"/>
                <a:cs typeface="Times New Roman"/>
              </a:rPr>
              <a:t>There </a:t>
            </a:r>
            <a:r>
              <a:rPr sz="2400" spc="-5" dirty="0">
                <a:latin typeface="Times New Roman"/>
                <a:cs typeface="Times New Roman"/>
              </a:rPr>
              <a:t>are situations where </a:t>
            </a:r>
            <a:r>
              <a:rPr sz="2400" dirty="0">
                <a:latin typeface="Times New Roman"/>
                <a:cs typeface="Times New Roman"/>
              </a:rPr>
              <a:t>speed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consistency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expected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ts val="2595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accuracy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electric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clocks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dependent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frequency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supply.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ct val="8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normal frequency </a:t>
            </a:r>
            <a:r>
              <a:rPr sz="2400" dirty="0">
                <a:latin typeface="Times New Roman"/>
                <a:cs typeface="Times New Roman"/>
              </a:rPr>
              <a:t>is 50 </a:t>
            </a:r>
            <a:r>
              <a:rPr sz="2400" spc="-5" dirty="0">
                <a:latin typeface="Times New Roman"/>
                <a:cs typeface="Times New Roman"/>
              </a:rPr>
              <a:t>Hertz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 system </a:t>
            </a:r>
            <a:r>
              <a:rPr sz="2400" dirty="0">
                <a:latin typeface="Times New Roman"/>
                <a:cs typeface="Times New Roman"/>
              </a:rPr>
              <a:t>frequency </a:t>
            </a:r>
            <a:r>
              <a:rPr sz="2400" spc="-5" dirty="0">
                <a:latin typeface="Times New Roman"/>
                <a:cs typeface="Times New Roman"/>
              </a:rPr>
              <a:t>falls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below 47.5 Hertz or goes </a:t>
            </a:r>
            <a:r>
              <a:rPr sz="2400" dirty="0">
                <a:latin typeface="Times New Roman"/>
                <a:cs typeface="Times New Roman"/>
              </a:rPr>
              <a:t>up above 52.5 Hertz </a:t>
            </a:r>
            <a:r>
              <a:rPr sz="2400" spc="-5" dirty="0">
                <a:latin typeface="Times New Roman"/>
                <a:cs typeface="Times New Roman"/>
              </a:rPr>
              <a:t>then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blades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turbine are </a:t>
            </a:r>
            <a:r>
              <a:rPr sz="2400" spc="-5" dirty="0">
                <a:latin typeface="Times New Roman"/>
                <a:cs typeface="Times New Roman"/>
              </a:rPr>
              <a:t>likely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get damaged </a:t>
            </a:r>
            <a:r>
              <a:rPr sz="2400" dirty="0">
                <a:latin typeface="Times New Roman"/>
                <a:cs typeface="Times New Roman"/>
              </a:rPr>
              <a:t>so as to </a:t>
            </a:r>
            <a:r>
              <a:rPr sz="2400" spc="-5" dirty="0">
                <a:latin typeface="Times New Roman"/>
                <a:cs typeface="Times New Roman"/>
              </a:rPr>
              <a:t>prevent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failing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generator.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Due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subnormal </a:t>
            </a:r>
            <a:r>
              <a:rPr sz="2400" dirty="0">
                <a:latin typeface="Times New Roman"/>
                <a:cs typeface="Times New Roman"/>
              </a:rPr>
              <a:t>frequency </a:t>
            </a:r>
            <a:r>
              <a:rPr sz="2400" spc="-5" dirty="0">
                <a:latin typeface="Times New Roman"/>
                <a:cs typeface="Times New Roman"/>
              </a:rPr>
              <a:t>operation the blast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ID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FD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fans</a:t>
            </a:r>
            <a:r>
              <a:rPr sz="2400" dirty="0">
                <a:latin typeface="Times New Roman"/>
                <a:cs typeface="Times New Roman"/>
              </a:rPr>
              <a:t> 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power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stations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reduced</a:t>
            </a:r>
            <a:r>
              <a:rPr sz="2400" dirty="0">
                <a:latin typeface="Times New Roman"/>
                <a:cs typeface="Times New Roman"/>
              </a:rPr>
              <a:t> 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thereby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reduce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 generation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thermal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10134600" cy="441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6" y="5334008"/>
            <a:ext cx="10286999" cy="492443"/>
          </a:xfrm>
        </p:spPr>
        <p:txBody>
          <a:bodyPr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Fig. Schematic diagram of load frequency and excitation voltage regulators of a turbo- Generator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148" y="614249"/>
            <a:ext cx="9742805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LFC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problem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in Single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Area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Power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11782"/>
            <a:ext cx="10360660" cy="35016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620" indent="-229235" algn="just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load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frequency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control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strategies</a:t>
            </a:r>
            <a:r>
              <a:rPr sz="2400" dirty="0">
                <a:latin typeface="Times New Roman"/>
                <a:cs typeface="Times New Roman"/>
              </a:rPr>
              <a:t> have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suggested</a:t>
            </a:r>
            <a:r>
              <a:rPr sz="2400" dirty="0">
                <a:latin typeface="Times New Roman"/>
                <a:cs typeface="Times New Roman"/>
              </a:rPr>
              <a:t> based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conventional linear Control </a:t>
            </a:r>
            <a:r>
              <a:rPr sz="2400" spc="-25" dirty="0">
                <a:latin typeface="Times New Roman"/>
                <a:cs typeface="Times New Roman"/>
              </a:rPr>
              <a:t>theory. 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5" dirty="0">
                <a:latin typeface="Times New Roman"/>
                <a:cs typeface="Times New Roman"/>
              </a:rPr>
              <a:t>controllers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unsuitable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operating conditions due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complexity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power systems </a:t>
            </a:r>
            <a:r>
              <a:rPr sz="2400" dirty="0">
                <a:latin typeface="Times New Roman"/>
                <a:cs typeface="Times New Roman"/>
              </a:rPr>
              <a:t>such as </a:t>
            </a:r>
            <a:r>
              <a:rPr sz="2400" spc="-5" dirty="0">
                <a:latin typeface="Times New Roman"/>
                <a:cs typeface="Times New Roman"/>
              </a:rPr>
              <a:t>nonlinear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load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characteristics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variable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operating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points.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9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Under normal </a:t>
            </a:r>
            <a:r>
              <a:rPr sz="2400" spc="-5" dirty="0">
                <a:latin typeface="Times New Roman"/>
                <a:cs typeface="Times New Roman"/>
              </a:rPr>
              <a:t>operating </a:t>
            </a:r>
            <a:r>
              <a:rPr sz="2400" dirty="0">
                <a:latin typeface="Times New Roman"/>
                <a:cs typeface="Times New Roman"/>
              </a:rPr>
              <a:t>condition </a:t>
            </a:r>
            <a:r>
              <a:rPr sz="2400" spc="-5" dirty="0">
                <a:latin typeface="Times New Roman"/>
                <a:cs typeface="Times New Roman"/>
              </a:rPr>
              <a:t>controller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small changes </a:t>
            </a:r>
            <a:r>
              <a:rPr sz="2400" dirty="0">
                <a:latin typeface="Times New Roman"/>
                <a:cs typeface="Times New Roman"/>
              </a:rPr>
              <a:t>in load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 without voltage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frequency exceeding </a:t>
            </a:r>
            <a:r>
              <a:rPr sz="2400" dirty="0">
                <a:latin typeface="Times New Roman"/>
                <a:cs typeface="Times New Roman"/>
              </a:rPr>
              <a:t>the pre </a:t>
            </a:r>
            <a:r>
              <a:rPr sz="2400" spc="-5" dirty="0">
                <a:latin typeface="Times New Roman"/>
                <a:cs typeface="Times New Roman"/>
              </a:rPr>
              <a:t>specified limits. </a:t>
            </a: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operating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condition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changes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any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cause,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controller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must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reset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either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manually </a:t>
            </a:r>
            <a:r>
              <a:rPr sz="2400" spc="-10" dirty="0">
                <a:latin typeface="Times New Roman"/>
                <a:cs typeface="Times New Roman"/>
              </a:rPr>
              <a:t>or </a:t>
            </a:r>
            <a:r>
              <a:rPr sz="2400" spc="-15" dirty="0">
                <a:latin typeface="Times New Roman"/>
                <a:cs typeface="Times New Roman"/>
              </a:rPr>
              <a:t>automatically.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objective </a:t>
            </a:r>
            <a:r>
              <a:rPr sz="2400" dirty="0">
                <a:latin typeface="Times New Roman"/>
                <a:cs typeface="Times New Roman"/>
              </a:rPr>
              <a:t>of load frequency </a:t>
            </a:r>
            <a:r>
              <a:rPr sz="2400" spc="-5" dirty="0">
                <a:latin typeface="Times New Roman"/>
                <a:cs typeface="Times New Roman"/>
              </a:rPr>
              <a:t>controller </a:t>
            </a:r>
            <a:r>
              <a:rPr sz="2400" spc="-10" dirty="0">
                <a:latin typeface="Times New Roman"/>
                <a:cs typeface="Times New Roman"/>
              </a:rPr>
              <a:t>is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exert </a:t>
            </a:r>
            <a:r>
              <a:rPr sz="2400" dirty="0">
                <a:latin typeface="Times New Roman"/>
                <a:cs typeface="Times New Roman"/>
              </a:rPr>
              <a:t> the </a:t>
            </a:r>
            <a:r>
              <a:rPr sz="2400" spc="-5" dirty="0">
                <a:latin typeface="Times New Roman"/>
                <a:cs typeface="Times New Roman"/>
              </a:rPr>
              <a:t>control </a:t>
            </a:r>
            <a:r>
              <a:rPr sz="2400" spc="-15" dirty="0">
                <a:latin typeface="Times New Roman"/>
                <a:cs typeface="Times New Roman"/>
              </a:rPr>
              <a:t>off </a:t>
            </a:r>
            <a:r>
              <a:rPr sz="2400" spc="-5" dirty="0">
                <a:latin typeface="Times New Roman"/>
                <a:cs typeface="Times New Roman"/>
              </a:rPr>
              <a:t>frequency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same time </a:t>
            </a:r>
            <a:r>
              <a:rPr sz="2400" dirty="0">
                <a:latin typeface="Times New Roman"/>
                <a:cs typeface="Times New Roman"/>
              </a:rPr>
              <a:t>real power </a:t>
            </a:r>
            <a:r>
              <a:rPr sz="2400" spc="-5" dirty="0">
                <a:latin typeface="Times New Roman"/>
                <a:cs typeface="Times New Roman"/>
              </a:rPr>
              <a:t>exchange via </a:t>
            </a:r>
            <a:r>
              <a:rPr sz="2400" dirty="0">
                <a:latin typeface="Times New Roman"/>
                <a:cs typeface="Times New Roman"/>
              </a:rPr>
              <a:t>outgoing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transmission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4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Turbine</a:t>
            </a:r>
            <a:r>
              <a:rPr lang="en-US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Speed Governing</a:t>
            </a:r>
            <a:r>
              <a:rPr lang="en-US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algn="just"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" dirty="0" smtClean="0">
                <a:latin typeface="Times New Roman"/>
                <a:cs typeface="Times New Roman"/>
              </a:rPr>
              <a:t> speed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governor</a:t>
            </a:r>
            <a:r>
              <a:rPr lang="en-US" spc="-5" dirty="0" smtClean="0">
                <a:latin typeface="Times New Roman"/>
                <a:cs typeface="Times New Roman"/>
              </a:rPr>
              <a:t> is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main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primary</a:t>
            </a:r>
            <a:r>
              <a:rPr lang="en-US" spc="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tool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for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" dirty="0" smtClean="0">
                <a:latin typeface="Times New Roman"/>
                <a:cs typeface="Times New Roman"/>
              </a:rPr>
              <a:t> load frequency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lang="en-US" dirty="0" smtClean="0">
                <a:latin typeface="Times New Roman"/>
                <a:cs typeface="Times New Roman"/>
              </a:rPr>
              <a:t>control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(LFC).</a:t>
            </a:r>
          </a:p>
          <a:p>
            <a:pPr marL="355600" marR="5080" algn="just"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Figure shows a schematic arrangement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a speed governing </a:t>
            </a:r>
            <a:r>
              <a:rPr lang="en-US" spc="-10" dirty="0" smtClean="0">
                <a:latin typeface="Times New Roman"/>
                <a:cs typeface="Times New Roman"/>
              </a:rPr>
              <a:t>system </a:t>
            </a:r>
            <a:r>
              <a:rPr lang="en-US" spc="-5" dirty="0" smtClean="0">
                <a:latin typeface="Times New Roman"/>
                <a:cs typeface="Times New Roman"/>
              </a:rPr>
              <a:t> used </a:t>
            </a:r>
            <a:r>
              <a:rPr lang="en-US" dirty="0" smtClean="0">
                <a:latin typeface="Times New Roman"/>
                <a:cs typeface="Times New Roman"/>
              </a:rPr>
              <a:t>on </a:t>
            </a:r>
            <a:r>
              <a:rPr lang="en-US" spc="-5" dirty="0" smtClean="0">
                <a:latin typeface="Times New Roman"/>
                <a:cs typeface="Times New Roman"/>
              </a:rPr>
              <a:t>steam turbines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control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output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10" dirty="0" smtClean="0">
                <a:latin typeface="Times New Roman"/>
                <a:cs typeface="Times New Roman"/>
              </a:rPr>
              <a:t>the</a:t>
            </a:r>
            <a:r>
              <a:rPr lang="en-US" spc="-5" dirty="0" smtClean="0">
                <a:latin typeface="Times New Roman"/>
                <a:cs typeface="Times New Roman"/>
              </a:rPr>
              <a:t> generator to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maintain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constant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frequency.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algn="just"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speed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governing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system</a:t>
            </a:r>
            <a:r>
              <a:rPr lang="en-US" spc="-5" dirty="0" smtClean="0">
                <a:latin typeface="Times New Roman"/>
                <a:cs typeface="Times New Roman"/>
              </a:rPr>
              <a:t> consists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of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the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following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parts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530"/>
              </a:spcBef>
              <a:buAutoNum type="arabicParenR"/>
              <a:tabLst>
                <a:tab pos="470534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Speed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governor</a:t>
            </a:r>
            <a:endParaRPr lang="en-US" dirty="0" smtClean="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525"/>
              </a:spcBef>
              <a:buAutoNum type="arabicParenR"/>
              <a:tabLst>
                <a:tab pos="470534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Linkage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mechanism</a:t>
            </a:r>
            <a:endParaRPr lang="en-US" dirty="0" smtClean="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530"/>
              </a:spcBef>
              <a:buAutoNum type="arabicParenR"/>
              <a:tabLst>
                <a:tab pos="470534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Hydraulic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amplifier</a:t>
            </a:r>
            <a:endParaRPr lang="en-US" dirty="0" smtClean="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530"/>
              </a:spcBef>
              <a:buAutoNum type="arabicParenR"/>
              <a:tabLst>
                <a:tab pos="470534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Speed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changer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"/>
            <a:ext cx="11078464" cy="552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19800"/>
            <a:ext cx="10972800" cy="304800"/>
          </a:xfrm>
        </p:spPr>
        <p:txBody>
          <a:bodyPr>
            <a:noAutofit/>
          </a:bodyPr>
          <a:lstStyle/>
          <a:p>
            <a:r>
              <a:rPr lang="en-US" sz="1800" spc="-5" dirty="0" smtClean="0">
                <a:latin typeface="Times New Roman"/>
                <a:cs typeface="Times New Roman"/>
              </a:rPr>
              <a:t>Fig.</a:t>
            </a:r>
            <a:r>
              <a:rPr lang="en-US" sz="1800" spc="-10" dirty="0" smtClean="0">
                <a:latin typeface="Times New Roman"/>
                <a:cs typeface="Times New Roman"/>
              </a:rPr>
              <a:t> Turbine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Speed</a:t>
            </a:r>
            <a:r>
              <a:rPr lang="en-US" sz="1800" spc="4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Governing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System</a:t>
            </a:r>
            <a:br>
              <a:rPr lang="en-US" sz="1800" dirty="0" smtClean="0">
                <a:latin typeface="Times New Roman"/>
                <a:cs typeface="Times New Roman"/>
              </a:rPr>
            </a:b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/>
                <a:cs typeface="Times New Roman"/>
              </a:rPr>
              <a:t>1.</a:t>
            </a:r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Fly</a:t>
            </a:r>
            <a:r>
              <a:rPr lang="en-US" sz="2800" b="1" spc="-2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ball</a:t>
            </a:r>
            <a:r>
              <a:rPr lang="en-US" sz="2800" b="1" spc="-2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speed</a:t>
            </a:r>
            <a:r>
              <a:rPr lang="en-US" sz="2800" b="1" spc="-2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governor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3"/>
            <a:ext cx="1104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heart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senses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change </a:t>
            </a:r>
            <a:r>
              <a:rPr lang="en-US" sz="2400" spc="-6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speed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(frequency).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increases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spc="6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fly </a:t>
            </a:r>
            <a:r>
              <a:rPr lang="en-US" sz="2400" spc="-6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balls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move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outwards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linkage </a:t>
            </a:r>
            <a:r>
              <a:rPr lang="en-US" sz="2400" spc="-6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moves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downwards.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reverse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happens </a:t>
            </a:r>
            <a:r>
              <a:rPr lang="en-US" sz="2400" spc="-6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decreases</a:t>
            </a:r>
            <a:r>
              <a:rPr lang="en-US" spc="-5" dirty="0" smtClean="0">
                <a:latin typeface="Arial MT"/>
                <a:cs typeface="Arial MT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590800"/>
            <a:ext cx="6832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2.Hydraulic</a:t>
            </a:r>
            <a:r>
              <a:rPr lang="en-US" sz="2800" b="1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amplifier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3200402"/>
            <a:ext cx="11277600" cy="1633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14935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It comprises a pilot valve and </a:t>
            </a:r>
            <a:r>
              <a:rPr lang="en-US" sz="2400" spc="-10" dirty="0" smtClean="0">
                <a:latin typeface="Times New Roman"/>
                <a:cs typeface="Times New Roman"/>
              </a:rPr>
              <a:t>main </a:t>
            </a:r>
            <a:r>
              <a:rPr lang="en-US" sz="2400" dirty="0" smtClean="0">
                <a:latin typeface="Times New Roman"/>
                <a:cs typeface="Times New Roman"/>
              </a:rPr>
              <a:t>piston </a:t>
            </a:r>
            <a:r>
              <a:rPr lang="en-US" sz="2400" spc="-5" dirty="0" smtClean="0">
                <a:latin typeface="Times New Roman"/>
                <a:cs typeface="Times New Roman"/>
              </a:rPr>
              <a:t>Low power </a:t>
            </a:r>
            <a:r>
              <a:rPr lang="en-US" sz="2400" dirty="0" smtClean="0">
                <a:latin typeface="Times New Roman"/>
                <a:cs typeface="Times New Roman"/>
              </a:rPr>
              <a:t>level </a:t>
            </a:r>
            <a:r>
              <a:rPr lang="en-US" sz="2400" spc="-5" dirty="0" smtClean="0">
                <a:latin typeface="Times New Roman"/>
                <a:cs typeface="Times New Roman"/>
              </a:rPr>
              <a:t>pilot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valve </a:t>
            </a:r>
            <a:r>
              <a:rPr lang="en-US" sz="2400" spc="-10" dirty="0" smtClean="0">
                <a:latin typeface="Times New Roman"/>
                <a:cs typeface="Times New Roman"/>
              </a:rPr>
              <a:t>movement </a:t>
            </a:r>
            <a:r>
              <a:rPr lang="en-US" sz="2400" spc="-5" dirty="0" smtClean="0">
                <a:latin typeface="Times New Roman"/>
                <a:cs typeface="Times New Roman"/>
              </a:rPr>
              <a:t>is converted into high power level piston valve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movement.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55600" marR="115570" indent="-342900" algn="just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421640" algn="l"/>
              </a:tabLst>
            </a:pPr>
            <a:r>
              <a:rPr lang="en-US" sz="2400" dirty="0" smtClean="0"/>
              <a:t>	</a:t>
            </a:r>
            <a:r>
              <a:rPr lang="en-US" sz="2400" spc="-5" dirty="0" smtClean="0">
                <a:latin typeface="Times New Roman"/>
                <a:cs typeface="Times New Roman"/>
              </a:rPr>
              <a:t>This is necessary </a:t>
            </a:r>
            <a:r>
              <a:rPr lang="en-US" sz="2400" spc="-10" dirty="0" smtClean="0">
                <a:latin typeface="Times New Roman"/>
                <a:cs typeface="Times New Roman"/>
              </a:rPr>
              <a:t>in </a:t>
            </a:r>
            <a:r>
              <a:rPr lang="en-US" sz="2400" spc="-5" dirty="0" smtClean="0">
                <a:latin typeface="Times New Roman"/>
                <a:cs typeface="Times New Roman"/>
              </a:rPr>
              <a:t>order to open </a:t>
            </a:r>
            <a:r>
              <a:rPr lang="en-US" sz="2400" dirty="0" smtClean="0">
                <a:latin typeface="Times New Roman"/>
                <a:cs typeface="Times New Roman"/>
              </a:rPr>
              <a:t>or </a:t>
            </a:r>
            <a:r>
              <a:rPr lang="en-US" sz="2400" spc="-5" dirty="0" smtClean="0">
                <a:latin typeface="Times New Roman"/>
                <a:cs typeface="Times New Roman"/>
              </a:rPr>
              <a:t>close the steam valve against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high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pressure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steam.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2105</Words>
  <Application>Microsoft Office PowerPoint</Application>
  <PresentationFormat>Custom</PresentationFormat>
  <Paragraphs>230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Load Frequency control</vt:lpstr>
      <vt:lpstr>Introduction</vt:lpstr>
      <vt:lpstr>Reasons for constant frequency</vt:lpstr>
      <vt:lpstr>Fig. Schematic diagram of load frequency and excitation voltage regulators of a turbo- Generator</vt:lpstr>
      <vt:lpstr>LFC problem in Single Area Power System</vt:lpstr>
      <vt:lpstr>Turbine Speed Governing System </vt:lpstr>
      <vt:lpstr>Fig. Turbine Speed Governing System </vt:lpstr>
      <vt:lpstr>1.Fly ball speed governor</vt:lpstr>
      <vt:lpstr>4. Speed changer</vt:lpstr>
      <vt:lpstr>Slide 11</vt:lpstr>
      <vt:lpstr>Slide 12</vt:lpstr>
      <vt:lpstr>Slide 13</vt:lpstr>
      <vt:lpstr>….(8)</vt:lpstr>
      <vt:lpstr>Slide 15</vt:lpstr>
      <vt:lpstr>Slide 16</vt:lpstr>
      <vt:lpstr>Slide 17</vt:lpstr>
      <vt:lpstr>Slide 18</vt:lpstr>
      <vt:lpstr>Slide 19</vt:lpstr>
      <vt:lpstr>Load Frequency Control of Two Area System</vt:lpstr>
      <vt:lpstr>Slide 21</vt:lpstr>
      <vt:lpstr>Slide 22</vt:lpstr>
      <vt:lpstr>Automatic Generation Control</vt:lpstr>
      <vt:lpstr>Methods of Voltage  Control</vt:lpstr>
      <vt:lpstr>Contents </vt:lpstr>
      <vt:lpstr>Introduction</vt:lpstr>
      <vt:lpstr>Importance of Voltage Control</vt:lpstr>
      <vt:lpstr>Location of voltage control Equipments</vt:lpstr>
      <vt:lpstr>Methods of Voltage Control</vt:lpstr>
      <vt:lpstr>1. Shunt Compensation</vt:lpstr>
      <vt:lpstr>Slide 31</vt:lpstr>
      <vt:lpstr>2. Series Compensation</vt:lpstr>
      <vt:lpstr>Performance of Shunt and Series Capacitors :</vt:lpstr>
      <vt:lpstr>3. Synchronous Condenser</vt:lpstr>
      <vt:lpstr>4. Tap Changing Transformer</vt:lpstr>
      <vt:lpstr>Slide 36</vt:lpstr>
      <vt:lpstr>5. Auto Transformer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Frequency control</dc:title>
  <dc:creator>Admin</dc:creator>
  <cp:lastModifiedBy>Admin</cp:lastModifiedBy>
  <cp:revision>14</cp:revision>
  <dcterms:created xsi:type="dcterms:W3CDTF">2021-07-27T09:46:58Z</dcterms:created>
  <dcterms:modified xsi:type="dcterms:W3CDTF">2021-09-07T06:20:57Z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2021-07-27T00:00:00Z</vt:filetime>
  </property>
</Properties>
</file>