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259" r:id="rId3"/>
    <p:sldId id="261" r:id="rId4"/>
    <p:sldId id="313" r:id="rId5"/>
    <p:sldId id="263" r:id="rId6"/>
    <p:sldId id="408" r:id="rId7"/>
    <p:sldId id="314" r:id="rId8"/>
    <p:sldId id="301" r:id="rId9"/>
    <p:sldId id="303" r:id="rId10"/>
    <p:sldId id="409" r:id="rId11"/>
    <p:sldId id="304" r:id="rId12"/>
    <p:sldId id="427" r:id="rId13"/>
    <p:sldId id="418" r:id="rId14"/>
    <p:sldId id="424" r:id="rId15"/>
    <p:sldId id="306" r:id="rId16"/>
    <p:sldId id="411" r:id="rId17"/>
    <p:sldId id="410" r:id="rId18"/>
    <p:sldId id="412" r:id="rId19"/>
    <p:sldId id="308" r:id="rId20"/>
    <p:sldId id="428" r:id="rId21"/>
    <p:sldId id="429" r:id="rId22"/>
    <p:sldId id="436" r:id="rId23"/>
    <p:sldId id="437" r:id="rId24"/>
    <p:sldId id="438" r:id="rId25"/>
    <p:sldId id="439" r:id="rId26"/>
    <p:sldId id="442" r:id="rId27"/>
    <p:sldId id="440" r:id="rId28"/>
    <p:sldId id="441" r:id="rId29"/>
    <p:sldId id="430" r:id="rId30"/>
    <p:sldId id="444" r:id="rId31"/>
    <p:sldId id="445" r:id="rId32"/>
    <p:sldId id="447" r:id="rId33"/>
    <p:sldId id="446" r:id="rId34"/>
    <p:sldId id="448" r:id="rId35"/>
    <p:sldId id="449" r:id="rId36"/>
    <p:sldId id="450" r:id="rId37"/>
    <p:sldId id="451" r:id="rId38"/>
    <p:sldId id="452" r:id="rId39"/>
    <p:sldId id="454" r:id="rId40"/>
    <p:sldId id="455" r:id="rId41"/>
    <p:sldId id="443" r:id="rId42"/>
    <p:sldId id="457" r:id="rId43"/>
    <p:sldId id="458" r:id="rId44"/>
    <p:sldId id="459" r:id="rId45"/>
    <p:sldId id="460" r:id="rId46"/>
    <p:sldId id="461" r:id="rId47"/>
    <p:sldId id="462" r:id="rId48"/>
    <p:sldId id="463" r:id="rId49"/>
    <p:sldId id="464" r:id="rId50"/>
    <p:sldId id="465" r:id="rId51"/>
    <p:sldId id="468" r:id="rId52"/>
    <p:sldId id="469" r:id="rId53"/>
    <p:sldId id="470" r:id="rId54"/>
    <p:sldId id="471" r:id="rId55"/>
    <p:sldId id="472" r:id="rId56"/>
    <p:sldId id="473" r:id="rId57"/>
    <p:sldId id="474" r:id="rId58"/>
    <p:sldId id="475" r:id="rId59"/>
    <p:sldId id="476" r:id="rId60"/>
    <p:sldId id="477" r:id="rId61"/>
    <p:sldId id="478" r:id="rId62"/>
    <p:sldId id="479" r:id="rId63"/>
    <p:sldId id="456" r:id="rId64"/>
    <p:sldId id="431" r:id="rId65"/>
    <p:sldId id="432" r:id="rId66"/>
    <p:sldId id="433" r:id="rId67"/>
    <p:sldId id="434" r:id="rId68"/>
    <p:sldId id="435" r:id="rId69"/>
    <p:sldId id="29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4neha14 agrawal" initials="1a" lastIdx="1" clrIdx="0">
    <p:extLst>
      <p:ext uri="{19B8F6BF-5375-455C-9EA6-DF929625EA0E}">
        <p15:presenceInfo xmlns:p15="http://schemas.microsoft.com/office/powerpoint/2012/main" userId="d681f13f62b21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7" autoAdjust="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48D17-EEB5-4915-9955-3698B64AE048}" type="datetimeFigureOut">
              <a:rPr lang="en-US" smtClean="0"/>
              <a:pPr/>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46005-6AE9-44B0-8323-8BBEDBD06F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E793B-ACB0-4BBB-BE54-0F28028C7825}"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NEHA AGRAWAL (Asst. professor, EE DEPTT.) ,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BD2AF-B09A-42AD-B31F-C564070A5C2D}"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NEHA AGRAWAL (Asst. professor, EE DEPTT.) ,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4963-251D-4CB0-8EE6-9E8802F1FE64}"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NEHA AGRAWAL (Asst. professor, EE DEPTT.) ,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40C6E-7657-4A1F-BD10-DD88006F4B34}"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NEHA AGRAWAL (Asst. professor, EE DEPTT.) ,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BFD6E-3A2B-4F1B-8D8B-8E12212D96A3}"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NEHA AGRAWAL (Asst. professor, EE DEPTT.) ,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B11D45-C620-4778-92B4-1EB8A6830B06}"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NEHA AGRAWAL (Asst. professor, EE DEPTT.) , JECRC, JAIPUR</a:t>
            </a:r>
            <a:endParaRPr lang="en-US" dirty="0"/>
          </a:p>
        </p:txBody>
      </p:sp>
      <p:sp>
        <p:nvSpPr>
          <p:cNvPr id="7" name="Slide Number Placeholder 6"/>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9B5CB7-5622-4C8F-A592-D7B24A3EDFE3}" type="datetime1">
              <a:rPr lang="en-US" smtClean="0"/>
              <a:t>12/3/2020</a:t>
            </a:fld>
            <a:endParaRPr lang="en-US" dirty="0"/>
          </a:p>
        </p:txBody>
      </p:sp>
      <p:sp>
        <p:nvSpPr>
          <p:cNvPr id="8" name="Footer Placeholder 7"/>
          <p:cNvSpPr>
            <a:spLocks noGrp="1"/>
          </p:cNvSpPr>
          <p:nvPr>
            <p:ph type="ftr" sz="quarter" idx="11"/>
          </p:nvPr>
        </p:nvSpPr>
        <p:spPr/>
        <p:txBody>
          <a:bodyPr/>
          <a:lstStyle/>
          <a:p>
            <a:r>
              <a:rPr lang="en-US"/>
              <a:t>NEHA AGRAWAL (Asst. professor, EE DEPTT.) , JECRC, JAIPUR</a:t>
            </a:r>
            <a:endParaRPr lang="en-US" dirty="0"/>
          </a:p>
        </p:txBody>
      </p:sp>
      <p:sp>
        <p:nvSpPr>
          <p:cNvPr id="9" name="Slide Number Placeholder 8"/>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E40495-1C2B-497C-8990-1263437345F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46087-EDFC-4D33-B335-F65959BD92E2}" type="datetime1">
              <a:rPr lang="en-US" smtClean="0"/>
              <a:t>12/3/2020</a:t>
            </a:fld>
            <a:endParaRPr lang="en-US" dirty="0"/>
          </a:p>
        </p:txBody>
      </p:sp>
      <p:sp>
        <p:nvSpPr>
          <p:cNvPr id="3" name="Footer Placeholder 2"/>
          <p:cNvSpPr>
            <a:spLocks noGrp="1"/>
          </p:cNvSpPr>
          <p:nvPr>
            <p:ph type="ftr" sz="quarter" idx="11"/>
          </p:nvPr>
        </p:nvSpPr>
        <p:spPr/>
        <p:txBody>
          <a:bodyPr/>
          <a:lstStyle/>
          <a:p>
            <a:r>
              <a:rPr lang="en-US"/>
              <a:t>NEHA AGRAWAL (Asst. professor, EE DEPTT.) , JECRC, JAIPUR</a:t>
            </a:r>
            <a:endParaRPr lang="en-US" dirty="0"/>
          </a:p>
        </p:txBody>
      </p:sp>
      <p:sp>
        <p:nvSpPr>
          <p:cNvPr id="4" name="Slide Number Placeholder 3"/>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35424C-A086-4BDF-ACDD-532A55888893}"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NEHA AGRAWAL (Asst. professor, EE DEPTT.) , JECRC, JAIPUR</a:t>
            </a:r>
            <a:endParaRPr lang="en-US" dirty="0"/>
          </a:p>
        </p:txBody>
      </p:sp>
      <p:sp>
        <p:nvSpPr>
          <p:cNvPr id="7" name="Slide Number Placeholder 6"/>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E3B1C1-4904-42BD-B864-8691C202B465}"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NEHA AGRAWAL (Asst. professor, EE DEPTT.) , JECRC, JAIPUR</a:t>
            </a:r>
            <a:endParaRPr lang="en-US" dirty="0"/>
          </a:p>
        </p:txBody>
      </p:sp>
      <p:sp>
        <p:nvSpPr>
          <p:cNvPr id="7" name="Slide Number Placeholder 6"/>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441A4-A9A5-44F8-A279-4332221E85B4}" type="datetime1">
              <a:rPr lang="en-US" smtClean="0"/>
              <a:t>12/3/2020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NEHA AGRAWAL (Asst. professor, EE DEPTT.) , JECRC, JAIPUR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AF8F3-FACF-4289-809F-E93D8702207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2000" dirty="0">
                <a:latin typeface="Calibri" pitchFamily="34" charset="0"/>
              </a:endParaRPr>
            </a:p>
          </p:txBody>
        </p:sp>
      </p:grpSp>
      <p:sp>
        <p:nvSpPr>
          <p:cNvPr id="3076" name="TextBox 8"/>
          <p:cNvSpPr txBox="1">
            <a:spLocks noChangeArrowheads="1"/>
          </p:cNvSpPr>
          <p:nvPr/>
        </p:nvSpPr>
        <p:spPr bwMode="auto">
          <a:xfrm>
            <a:off x="1091980" y="2751299"/>
            <a:ext cx="6223220" cy="3613069"/>
          </a:xfrm>
          <a:prstGeom prst="rect">
            <a:avLst/>
          </a:prstGeom>
          <a:noFill/>
          <a:ln w="9525">
            <a:noFill/>
            <a:miter lim="800000"/>
            <a:headEnd/>
            <a:tailEnd/>
          </a:ln>
        </p:spPr>
        <p:txBody>
          <a:bodyPr wrap="square" lIns="57677" tIns="28843" rIns="57677" bIns="28843">
            <a:spAutoFit/>
          </a:bodyPr>
          <a:lstStyle/>
          <a:p>
            <a:r>
              <a:rPr lang="en-US" sz="2300" dirty="0">
                <a:latin typeface="Times New Roman" pitchFamily="18" charset="0"/>
                <a:cs typeface="Times New Roman" pitchFamily="18" charset="0"/>
              </a:rPr>
              <a:t>Year &amp; Sem. – B. Tech III year, Sem.-V</a:t>
            </a:r>
          </a:p>
          <a:p>
            <a:r>
              <a:rPr lang="en-US" sz="2300" dirty="0">
                <a:latin typeface="Times New Roman" pitchFamily="18" charset="0"/>
                <a:cs typeface="Times New Roman" pitchFamily="18" charset="0"/>
              </a:rPr>
              <a:t>Subject &amp; Code–</a:t>
            </a:r>
            <a:r>
              <a:rPr lang="en-IN" sz="1800" b="0" i="0" u="none" strike="noStrike" dirty="0">
                <a:solidFill>
                  <a:srgbClr val="000000"/>
                </a:solidFill>
                <a:effectLst/>
                <a:latin typeface="Times New Roman" panose="02020603050405020304" pitchFamily="18" charset="0"/>
              </a:rPr>
              <a:t>Power System-1 &amp; 5EE4-02</a:t>
            </a:r>
            <a:endParaRPr lang="en-US" sz="2300" dirty="0">
              <a:latin typeface="Times New Roman" pitchFamily="18" charset="0"/>
              <a:cs typeface="Times New Roman" pitchFamily="18" charset="0"/>
            </a:endParaRPr>
          </a:p>
          <a:p>
            <a:r>
              <a:rPr lang="en-US" sz="2300" dirty="0">
                <a:latin typeface="Times New Roman" pitchFamily="18" charset="0"/>
                <a:cs typeface="Times New Roman" pitchFamily="18" charset="0"/>
              </a:rPr>
              <a:t>Unit – III</a:t>
            </a:r>
          </a:p>
          <a:p>
            <a:r>
              <a:rPr lang="en-US" sz="2300" dirty="0">
                <a:latin typeface="Times New Roman" pitchFamily="18" charset="0"/>
                <a:cs typeface="Times New Roman" pitchFamily="18" charset="0"/>
              </a:rPr>
              <a:t>Presented by –  Mrs. Neha Agrawal</a:t>
            </a:r>
          </a:p>
          <a:p>
            <a:r>
              <a:rPr lang="en-US" sz="2300" dirty="0">
                <a:latin typeface="Times New Roman" pitchFamily="18" charset="0"/>
                <a:cs typeface="Times New Roman" pitchFamily="18" charset="0"/>
              </a:rPr>
              <a:t>Designation -  Associate Professor</a:t>
            </a:r>
          </a:p>
          <a:p>
            <a:r>
              <a:rPr lang="en-US" sz="2300" dirty="0">
                <a:latin typeface="Times New Roman" pitchFamily="18" charset="0"/>
                <a:cs typeface="Times New Roman" pitchFamily="18" charset="0"/>
              </a:rPr>
              <a:t>Department  -  ELECTRICAL ENGINEERING</a:t>
            </a:r>
          </a:p>
          <a:p>
            <a:endParaRPr lang="en-US" sz="2300" dirty="0">
              <a:latin typeface="Times New Roman" pitchFamily="18" charset="0"/>
              <a:cs typeface="Times New Roman" pitchFamily="18" charset="0"/>
            </a:endParaRPr>
          </a:p>
          <a:p>
            <a:endParaRPr lang="en-US" sz="2300" dirty="0">
              <a:latin typeface="Times New Roman" pitchFamily="18" charset="0"/>
              <a:cs typeface="Times New Roman" pitchFamily="18" charset="0"/>
            </a:endParaRPr>
          </a:p>
          <a:p>
            <a:endParaRPr lang="en-US" sz="2300" dirty="0">
              <a:latin typeface="Times New Roman" pitchFamily="18" charset="0"/>
              <a:cs typeface="Times New Roman" pitchFamily="18" charset="0"/>
            </a:endParaRPr>
          </a:p>
          <a:p>
            <a:endParaRPr lang="en-IN" sz="23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457200" y="6356350"/>
            <a:ext cx="3200400" cy="501650"/>
          </a:xfrm>
        </p:spPr>
        <p:txBody>
          <a:bodyPr/>
          <a:lstStyle/>
          <a:p>
            <a:pPr>
              <a:defRPr/>
            </a:pPr>
            <a:r>
              <a:rPr lang="en-IN">
                <a:solidFill>
                  <a:schemeClr val="tx1"/>
                </a:solidFill>
              </a:rPr>
              <a:t>NEHA AGRAWAL (Asst. professor, EE DEPTT.) , JECRC, JAIPUR</a:t>
            </a:r>
            <a:endParaRPr lang="en-IN" dirty="0">
              <a:solidFill>
                <a:schemeClr val="tx1"/>
              </a:solidFill>
            </a:endParaRPr>
          </a:p>
        </p:txBody>
      </p:sp>
      <p:pic>
        <p:nvPicPr>
          <p:cNvPr id="3078" name="Picture 10"/>
          <p:cNvPicPr>
            <a:picLocks noChangeAspect="1" noChangeArrowheads="1"/>
          </p:cNvPicPr>
          <p:nvPr/>
        </p:nvPicPr>
        <p:blipFill>
          <a:blip r:embed="rId3"/>
          <a:srcRect/>
          <a:stretch>
            <a:fillRect/>
          </a:stretch>
        </p:blipFill>
        <p:spPr bwMode="auto">
          <a:xfrm>
            <a:off x="1650503" y="391613"/>
            <a:ext cx="1833992" cy="1260802"/>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6462380" y="506231"/>
            <a:ext cx="1503712" cy="1596300"/>
          </a:xfrm>
          <a:prstGeom prst="rect">
            <a:avLst/>
          </a:prstGeom>
          <a:noFill/>
          <a:ln w="9525">
            <a:noFill/>
            <a:miter lim="800000"/>
            <a:headEnd/>
            <a:tailEnd/>
          </a:ln>
        </p:spPr>
      </p:pic>
      <p:sp>
        <p:nvSpPr>
          <p:cNvPr id="3080" name="TextBox 12"/>
          <p:cNvSpPr txBox="1">
            <a:spLocks noChangeArrowheads="1"/>
          </p:cNvSpPr>
          <p:nvPr/>
        </p:nvSpPr>
        <p:spPr bwMode="auto">
          <a:xfrm>
            <a:off x="748276" y="2340126"/>
            <a:ext cx="8034117" cy="366084"/>
          </a:xfrm>
          <a:prstGeom prst="rect">
            <a:avLst/>
          </a:prstGeom>
          <a:noFill/>
          <a:ln w="9525">
            <a:noFill/>
            <a:miter lim="800000"/>
            <a:headEnd/>
            <a:tailEnd/>
          </a:ln>
        </p:spPr>
        <p:txBody>
          <a:bodyPr lIns="57744" tIns="28872" rIns="57744" bIns="28872">
            <a:spAutoFit/>
          </a:bodyPr>
          <a:lstStyle/>
          <a:p>
            <a:pPr algn="ctr"/>
            <a:r>
              <a:rPr lang="en-US" sz="2000" b="1" dirty="0">
                <a:latin typeface="Times New Roman" pitchFamily="18" charset="0"/>
                <a:cs typeface="Times New Roman" pitchFamily="18" charset="0"/>
              </a:rPr>
              <a:t>JAIPUR ENGINEERING COLLEGE AND RESEARCH CENTRE</a:t>
            </a:r>
            <a:endParaRPr lang="en-IN" sz="2000" b="1" dirty="0">
              <a:latin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1"/>
          </p:nvPr>
        </p:nvSpPr>
        <p:spPr>
          <a:xfrm>
            <a:off x="3124200" y="6356350"/>
            <a:ext cx="4114800" cy="365125"/>
          </a:xfrm>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10</a:t>
            </a:fld>
            <a:endParaRPr lang="en-IN" dirty="0"/>
          </a:p>
        </p:txBody>
      </p:sp>
      <p:pic>
        <p:nvPicPr>
          <p:cNvPr id="15" name="image1.jpeg">
            <a:extLst>
              <a:ext uri="{FF2B5EF4-FFF2-40B4-BE49-F238E27FC236}">
                <a16:creationId xmlns:a16="http://schemas.microsoft.com/office/drawing/2014/main" id="{1F2BB91D-43D3-49A9-AAF2-5CFE52BA9E76}"/>
              </a:ext>
            </a:extLst>
          </p:cNvPr>
          <p:cNvPicPr/>
          <p:nvPr/>
        </p:nvPicPr>
        <p:blipFill>
          <a:blip r:embed="rId3" cstate="print"/>
          <a:stretch>
            <a:fillRect/>
          </a:stretch>
        </p:blipFill>
        <p:spPr>
          <a:xfrm>
            <a:off x="1066800" y="2339974"/>
            <a:ext cx="6236335" cy="3070225"/>
          </a:xfrm>
          <a:prstGeom prst="rect">
            <a:avLst/>
          </a:prstGeom>
        </p:spPr>
      </p:pic>
      <p:sp>
        <p:nvSpPr>
          <p:cNvPr id="17" name="Title 14">
            <a:extLst>
              <a:ext uri="{FF2B5EF4-FFF2-40B4-BE49-F238E27FC236}">
                <a16:creationId xmlns:a16="http://schemas.microsoft.com/office/drawing/2014/main" id="{B6805A8C-1527-4D89-81D2-37A7E85704A2}"/>
              </a:ext>
            </a:extLst>
          </p:cNvPr>
          <p:cNvSpPr>
            <a:spLocks noGrp="1"/>
          </p:cNvSpPr>
          <p:nvPr>
            <p:ph type="title"/>
          </p:nvPr>
        </p:nvSpPr>
        <p:spPr>
          <a:xfrm>
            <a:off x="436984" y="381000"/>
            <a:ext cx="8229600" cy="1143000"/>
          </a:xfrm>
        </p:spPr>
        <p:txBody>
          <a:bodyPr>
            <a:noAutofit/>
          </a:bodyPr>
          <a:lstStyle/>
          <a:p>
            <a:r>
              <a:rPr lang="en-US" sz="4000" dirty="0">
                <a:effectLst/>
                <a:latin typeface="Times New Roman" panose="02020603050405020304" pitchFamily="18" charset="0"/>
                <a:ea typeface="Times New Roman" panose="02020603050405020304" pitchFamily="18" charset="0"/>
              </a:rPr>
              <a:t>Overvoltage Due To Arcing Ground</a:t>
            </a:r>
            <a:br>
              <a:rPr lang="en-IN" sz="1600" dirty="0"/>
            </a:b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82206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1"/>
            <a:ext cx="9144000" cy="6858005"/>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193"/>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3" name="Title 12"/>
          <p:cNvSpPr>
            <a:spLocks noGrp="1"/>
          </p:cNvSpPr>
          <p:nvPr>
            <p:ph type="title"/>
          </p:nvPr>
        </p:nvSpPr>
        <p:spPr/>
        <p:txBody>
          <a:bodyPr>
            <a:normAutofit/>
          </a:bodyPr>
          <a:lstStyle/>
          <a:p>
            <a:pPr>
              <a:lnSpc>
                <a:spcPct val="115000"/>
              </a:lnSpc>
              <a:spcBef>
                <a:spcPts val="450"/>
              </a:spcBef>
            </a:pPr>
            <a:r>
              <a:rPr lang="en-US" sz="4000" b="1" dirty="0">
                <a:effectLst/>
                <a:latin typeface="Times New Roman" panose="02020603050405020304" pitchFamily="18" charset="0"/>
                <a:ea typeface="Times New Roman" panose="02020603050405020304" pitchFamily="18" charset="0"/>
              </a:rPr>
              <a:t>The Lightning Discharge</a:t>
            </a:r>
            <a:endParaRPr lang="en-IN" sz="4000" dirty="0">
              <a:effectLst/>
              <a:latin typeface="Times New Roman" panose="02020603050405020304" pitchFamily="18" charset="0"/>
              <a:ea typeface="Times New Roman" panose="02020603050405020304" pitchFamily="18" charset="0"/>
            </a:endParaRPr>
          </a:p>
        </p:txBody>
      </p:sp>
      <p:sp>
        <p:nvSpPr>
          <p:cNvPr id="15" name="Content Placeholder 14"/>
          <p:cNvSpPr>
            <a:spLocks noGrp="1"/>
          </p:cNvSpPr>
          <p:nvPr>
            <p:ph sz="half" idx="2"/>
          </p:nvPr>
        </p:nvSpPr>
        <p:spPr>
          <a:xfrm>
            <a:off x="457200" y="1752600"/>
            <a:ext cx="8534400" cy="4373563"/>
          </a:xfrm>
        </p:spPr>
        <p:txBody>
          <a:bodyPr>
            <a:normAutofit/>
          </a:bodyPr>
          <a:lstStyle/>
          <a:p>
            <a:pPr marL="0" indent="0">
              <a:buNone/>
            </a:pPr>
            <a:r>
              <a:rPr lang="en-US" dirty="0">
                <a:effectLst/>
                <a:latin typeface="Times New Roman" panose="02020603050405020304" pitchFamily="18" charset="0"/>
                <a:ea typeface="Times New Roman" panose="02020603050405020304" pitchFamily="18" charset="0"/>
              </a:rPr>
              <a:t>The channel to earth is first established by a stepped discharge called a leader stroke. The leader is initiated by a breakdown between polarized water droplets at the cloud base caused by the high electric field, or a discharge between the negative charge mass in the lower cloud and the positive charge pocket below it. (Figure below) As the downward leader approaches the earth, an upward leader begins to proceed from earth before the former reaches earth. The upward leader joins the downward one at a point referred to as the striking point. This is the start of the return stroke, which progresses upward like a travelling wave on a transmission</a:t>
            </a:r>
            <a:r>
              <a:rPr lang="en-US" spc="-2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line</a:t>
            </a:r>
            <a:endParaRPr lang="en-IN" dirty="0">
              <a:effectLst/>
              <a:latin typeface="Times New Roman" panose="02020603050405020304" pitchFamily="18" charset="0"/>
              <a:ea typeface="Times New Roman" panose="02020603050405020304" pitchFamily="18" charset="0"/>
            </a:endParaRPr>
          </a:p>
          <a:p>
            <a:pPr marL="0" indent="0">
              <a:buNone/>
            </a:pPr>
            <a:endParaRPr lang="en-US" dirty="0">
              <a:latin typeface="Times New Roman" pitchFamily="18" charset="0"/>
              <a:cs typeface="Times New Roman" pitchFamily="18" charset="0"/>
            </a:endParaRPr>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11</a:t>
            </a:fld>
            <a:endParaRPr lang="en-IN" dirty="0"/>
          </a:p>
        </p:txBody>
      </p:sp>
    </p:spTree>
    <p:extLst>
      <p:ext uri="{BB962C8B-B14F-4D97-AF65-F5344CB8AC3E}">
        <p14:creationId xmlns:p14="http://schemas.microsoft.com/office/powerpoint/2010/main" val="267450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1"/>
            <a:ext cx="9144000" cy="6858005"/>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193"/>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3" name="Title 12"/>
          <p:cNvSpPr>
            <a:spLocks noGrp="1"/>
          </p:cNvSpPr>
          <p:nvPr>
            <p:ph type="title"/>
          </p:nvPr>
        </p:nvSpPr>
        <p:spPr>
          <a:xfrm>
            <a:off x="457200" y="533400"/>
            <a:ext cx="8229600" cy="1143000"/>
          </a:xfrm>
        </p:spPr>
        <p:txBody>
          <a:bodyPr>
            <a:noAutofit/>
          </a:bodyPr>
          <a:lstStyle/>
          <a:p>
            <a:pPr>
              <a:lnSpc>
                <a:spcPct val="115000"/>
              </a:lnSpc>
              <a:spcBef>
                <a:spcPts val="450"/>
              </a:spcBef>
            </a:pPr>
            <a:r>
              <a:rPr lang="en-US" sz="4000" b="1" dirty="0">
                <a:effectLst/>
                <a:latin typeface="Times New Roman" panose="02020603050405020304" pitchFamily="18" charset="0"/>
                <a:ea typeface="Times New Roman" panose="02020603050405020304" pitchFamily="18" charset="0"/>
              </a:rPr>
              <a:t>Developmental Stages of a Lighting Flash And The Corresponding Current Surge</a:t>
            </a:r>
            <a:endParaRPr lang="en-IN" sz="4000" dirty="0">
              <a:effectLst/>
              <a:latin typeface="Times New Roman" panose="02020603050405020304" pitchFamily="18" charset="0"/>
              <a:ea typeface="Times New Roman" panose="02020603050405020304" pitchFamily="18" charset="0"/>
            </a:endParaRPr>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12</a:t>
            </a:fld>
            <a:endParaRPr lang="en-IN" dirty="0"/>
          </a:p>
        </p:txBody>
      </p:sp>
      <p:pic>
        <p:nvPicPr>
          <p:cNvPr id="14" name="image2.jpeg">
            <a:extLst>
              <a:ext uri="{FF2B5EF4-FFF2-40B4-BE49-F238E27FC236}">
                <a16:creationId xmlns:a16="http://schemas.microsoft.com/office/drawing/2014/main" id="{22A69155-D78D-4B43-BA09-72AF9CB0D6FB}"/>
              </a:ext>
            </a:extLst>
          </p:cNvPr>
          <p:cNvPicPr/>
          <p:nvPr/>
        </p:nvPicPr>
        <p:blipFill>
          <a:blip r:embed="rId3" cstate="print"/>
          <a:stretch>
            <a:fillRect/>
          </a:stretch>
        </p:blipFill>
        <p:spPr>
          <a:xfrm>
            <a:off x="685800" y="2281554"/>
            <a:ext cx="8229600" cy="3281045"/>
          </a:xfrm>
          <a:prstGeom prst="rect">
            <a:avLst/>
          </a:prstGeom>
        </p:spPr>
      </p:pic>
    </p:spTree>
    <p:extLst>
      <p:ext uri="{BB962C8B-B14F-4D97-AF65-F5344CB8AC3E}">
        <p14:creationId xmlns:p14="http://schemas.microsoft.com/office/powerpoint/2010/main" val="356603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0" y="1"/>
            <a:ext cx="9144000" cy="6858004"/>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799" y="8409369"/>
              <a:ext cx="15278101" cy="709225"/>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sp>
        <p:nvSpPr>
          <p:cNvPr id="13" name="Title 12"/>
          <p:cNvSpPr>
            <a:spLocks noGrp="1"/>
          </p:cNvSpPr>
          <p:nvPr>
            <p:ph type="title"/>
          </p:nvPr>
        </p:nvSpPr>
        <p:spPr>
          <a:xfrm>
            <a:off x="494112" y="-26917"/>
            <a:ext cx="8229600" cy="1143000"/>
          </a:xfrm>
        </p:spPr>
        <p:txBody>
          <a:bodyPr>
            <a:normAutofit/>
          </a:bodyPr>
          <a:lstStyle/>
          <a:p>
            <a:r>
              <a:rPr lang="en-US" sz="4000" b="1" dirty="0">
                <a:effectLst/>
                <a:latin typeface="Times New Roman" panose="02020603050405020304" pitchFamily="18" charset="0"/>
                <a:ea typeface="Times New Roman" panose="02020603050405020304" pitchFamily="18" charset="0"/>
              </a:rPr>
              <a:t>LIGHTNING</a:t>
            </a:r>
            <a:r>
              <a:rPr lang="en-US" sz="4000" b="1" spc="-5" dirty="0">
                <a:effectLst/>
                <a:latin typeface="Times New Roman" panose="02020603050405020304" pitchFamily="18" charset="0"/>
                <a:ea typeface="Times New Roman" panose="02020603050405020304" pitchFamily="18" charset="0"/>
              </a:rPr>
              <a:t> </a:t>
            </a:r>
            <a:r>
              <a:rPr lang="en-US" sz="4000" b="1" dirty="0">
                <a:effectLst/>
                <a:latin typeface="Times New Roman" panose="02020603050405020304" pitchFamily="18" charset="0"/>
                <a:ea typeface="Times New Roman" panose="02020603050405020304" pitchFamily="18" charset="0"/>
              </a:rPr>
              <a:t>PHENOMENON</a:t>
            </a:r>
            <a:endParaRPr lang="en-US" sz="4000" b="1" dirty="0">
              <a:latin typeface="Times New Roman" pitchFamily="18" charset="0"/>
              <a:cs typeface="Times New Roman" pitchFamily="18" charset="0"/>
            </a:endParaRPr>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13</a:t>
            </a:fld>
            <a:endParaRPr lang="en-IN" dirty="0"/>
          </a:p>
        </p:txBody>
      </p:sp>
      <p:sp>
        <p:nvSpPr>
          <p:cNvPr id="15" name="TextBox 14">
            <a:extLst>
              <a:ext uri="{FF2B5EF4-FFF2-40B4-BE49-F238E27FC236}">
                <a16:creationId xmlns:a16="http://schemas.microsoft.com/office/drawing/2014/main" id="{1E3D2563-EA94-41FF-8749-31C29F36D792}"/>
              </a:ext>
            </a:extLst>
          </p:cNvPr>
          <p:cNvSpPr txBox="1"/>
          <p:nvPr/>
        </p:nvSpPr>
        <p:spPr bwMode="auto">
          <a:xfrm>
            <a:off x="528324" y="791391"/>
            <a:ext cx="8458200" cy="5355312"/>
          </a:xfrm>
          <a:prstGeom prst="rect">
            <a:avLst/>
          </a:prstGeom>
          <a:solidFill>
            <a:schemeClr val="bg1"/>
          </a:solidFill>
          <a:ln w="9525">
            <a:noFill/>
            <a:miter lim="800000"/>
            <a:headEnd/>
            <a:tailEnd/>
          </a:ln>
        </p:spPr>
        <p:txBody>
          <a:bodyPr wrap="square">
            <a:spAutoFit/>
          </a:bodyPr>
          <a:lstStyle/>
          <a:p>
            <a:pPr algn="just" eaLnBrk="1" fontAlgn="auto" hangingPunct="1">
              <a:spcBef>
                <a:spcPts val="0"/>
              </a:spcBef>
              <a:spcAft>
                <a:spcPts val="0"/>
              </a:spcAft>
              <a:defRPr/>
            </a:pPr>
            <a:r>
              <a:rPr lang="en-US" sz="1900" dirty="0">
                <a:latin typeface="Times New Roman" panose="02020603050405020304" pitchFamily="18" charset="0"/>
                <a:cs typeface="Times New Roman" panose="02020603050405020304" pitchFamily="18" charset="0"/>
              </a:rPr>
              <a:t>At the earthling point a heavy impulse current reaching the order of tens of kilo amperes occurs, which is responsible for the known damage of lightning. The velocity of progression of the return stoke is very high and may reach half the speed of light. The corresponding current heats its path to temperatures up to 20,000°C, causing the explosive air expansion that is heard as thunder. The current pulse rises to its crest in a few microseconds and decays over a period of tens or hundreds of microseconds.</a:t>
            </a:r>
          </a:p>
          <a:p>
            <a:pPr algn="just" eaLnBrk="1" fontAlgn="auto" hangingPunct="1">
              <a:spcBef>
                <a:spcPts val="0"/>
              </a:spcBef>
              <a:spcAft>
                <a:spcPts val="0"/>
              </a:spcAft>
              <a:defRPr/>
            </a:pPr>
            <a:r>
              <a:rPr lang="en-US" sz="1900" b="1" dirty="0">
                <a:latin typeface="Times New Roman" panose="02020603050405020304" pitchFamily="18" charset="0"/>
                <a:cs typeface="Times New Roman" panose="02020603050405020304" pitchFamily="18" charset="0"/>
              </a:rPr>
              <a:t>Facts about Lightning</a:t>
            </a:r>
          </a:p>
          <a:p>
            <a:pPr marL="250952" algn="just" eaLnBrk="1" fontAlgn="auto" hangingPunct="1">
              <a:spcBef>
                <a:spcPts val="0"/>
              </a:spcBef>
              <a:spcAft>
                <a:spcPts val="0"/>
              </a:spcAft>
              <a:defRPr/>
            </a:pPr>
            <a:r>
              <a:rPr lang="en-US" sz="1900" b="1" dirty="0">
                <a:latin typeface="Times New Roman"/>
              </a:rPr>
              <a:t>•    </a:t>
            </a:r>
            <a:r>
              <a:rPr lang="en-US" sz="1900" dirty="0">
                <a:latin typeface="Times New Roman"/>
              </a:rPr>
              <a:t>A strike can average 100 million volts of electricity</a:t>
            </a:r>
          </a:p>
          <a:p>
            <a:pPr marL="250952" algn="just" eaLnBrk="1" fontAlgn="auto" hangingPunct="1">
              <a:spcBef>
                <a:spcPts val="0"/>
              </a:spcBef>
              <a:spcAft>
                <a:spcPts val="0"/>
              </a:spcAft>
              <a:defRPr/>
            </a:pPr>
            <a:r>
              <a:rPr lang="en-US" sz="1900" dirty="0">
                <a:latin typeface="Times New Roman"/>
              </a:rPr>
              <a:t>•    Current of up to 100,000 amperes</a:t>
            </a:r>
          </a:p>
          <a:p>
            <a:pPr marL="250952" algn="just" eaLnBrk="1" fontAlgn="auto" hangingPunct="1">
              <a:spcBef>
                <a:spcPts val="0"/>
              </a:spcBef>
              <a:spcAft>
                <a:spcPts val="0"/>
              </a:spcAft>
              <a:defRPr/>
            </a:pPr>
            <a:r>
              <a:rPr lang="en-US" sz="1900" dirty="0">
                <a:latin typeface="Times New Roman"/>
              </a:rPr>
              <a:t>•    Can generate 54,000</a:t>
            </a:r>
          </a:p>
          <a:p>
            <a:pPr marL="250952" algn="just" eaLnBrk="1" fontAlgn="auto" hangingPunct="1">
              <a:spcBef>
                <a:spcPts val="0"/>
              </a:spcBef>
              <a:spcAft>
                <a:spcPts val="0"/>
              </a:spcAft>
              <a:defRPr/>
            </a:pPr>
            <a:r>
              <a:rPr lang="en-US" sz="1900" dirty="0">
                <a:latin typeface="Times New Roman"/>
              </a:rPr>
              <a:t>•    Lightning strikes somewhere on the Earth every second</a:t>
            </a:r>
          </a:p>
          <a:p>
            <a:pPr marL="250952" algn="just" eaLnBrk="1" fontAlgn="auto" hangingPunct="1">
              <a:spcBef>
                <a:spcPts val="0"/>
              </a:spcBef>
              <a:spcAft>
                <a:spcPts val="0"/>
              </a:spcAft>
              <a:defRPr/>
            </a:pPr>
            <a:r>
              <a:rPr lang="en-US" sz="1900" dirty="0">
                <a:latin typeface="Times New Roman"/>
              </a:rPr>
              <a:t>•    Kills hundreds of people every year.</a:t>
            </a:r>
          </a:p>
          <a:p>
            <a:pPr marL="250952" algn="just" eaLnBrk="1" fontAlgn="auto" hangingPunct="1">
              <a:spcBef>
                <a:spcPts val="0"/>
              </a:spcBef>
              <a:spcAft>
                <a:spcPts val="0"/>
              </a:spcAft>
              <a:defRPr/>
            </a:pPr>
            <a:r>
              <a:rPr lang="en-US" sz="1900" dirty="0">
                <a:latin typeface="Times New Roman"/>
              </a:rPr>
              <a:t>•    Use The Five Second Rule Light travels at about 186,291 miles/second</a:t>
            </a:r>
          </a:p>
          <a:p>
            <a:pPr marL="250952" algn="just" eaLnBrk="1" fontAlgn="auto" hangingPunct="1">
              <a:spcBef>
                <a:spcPts val="0"/>
              </a:spcBef>
              <a:spcAft>
                <a:spcPts val="0"/>
              </a:spcAft>
              <a:defRPr/>
            </a:pPr>
            <a:r>
              <a:rPr lang="en-US" sz="1900" dirty="0">
                <a:latin typeface="Times New Roman"/>
              </a:rPr>
              <a:t>•    Sound travels at only 1,088 feet/second</a:t>
            </a:r>
          </a:p>
          <a:p>
            <a:pPr marL="250952" algn="just" eaLnBrk="1" fontAlgn="auto" hangingPunct="1">
              <a:spcBef>
                <a:spcPts val="0"/>
              </a:spcBef>
              <a:spcAft>
                <a:spcPts val="0"/>
              </a:spcAft>
              <a:defRPr/>
            </a:pPr>
            <a:r>
              <a:rPr lang="en-US" sz="1900" dirty="0">
                <a:latin typeface="Times New Roman"/>
              </a:rPr>
              <a:t>•    You will see the flash of lightning almostimmediately5280/1088= 4.9</a:t>
            </a:r>
          </a:p>
          <a:p>
            <a:pPr marL="492252" indent="-241300" eaLnBrk="1" fontAlgn="auto" hangingPunct="1">
              <a:spcBef>
                <a:spcPts val="0"/>
              </a:spcBef>
              <a:spcAft>
                <a:spcPts val="0"/>
              </a:spcAft>
              <a:defRPr/>
            </a:pPr>
            <a:r>
              <a:rPr lang="en-US" sz="1900" dirty="0">
                <a:latin typeface="Times New Roman"/>
              </a:rPr>
              <a:t>•    About 5 seconds for sound to travel 1 mile1 miles (statute) is equal to 1,609.34 meters.1 Feet are equal to 0.30 meters.</a:t>
            </a:r>
          </a:p>
        </p:txBody>
      </p:sp>
    </p:spTree>
    <p:extLst>
      <p:ext uri="{BB962C8B-B14F-4D97-AF65-F5344CB8AC3E}">
        <p14:creationId xmlns:p14="http://schemas.microsoft.com/office/powerpoint/2010/main" val="267450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1"/>
            <a:ext cx="9144000" cy="6858005"/>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193"/>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3" name="Title 12"/>
          <p:cNvSpPr>
            <a:spLocks noGrp="1"/>
          </p:cNvSpPr>
          <p:nvPr>
            <p:ph type="ctrTitle"/>
          </p:nvPr>
        </p:nvSpPr>
        <p:spPr>
          <a:xfrm>
            <a:off x="529879" y="136525"/>
            <a:ext cx="7772400" cy="732220"/>
          </a:xfrm>
        </p:spPr>
        <p:txBody>
          <a:bodyPr>
            <a:normAutofit/>
          </a:bodyPr>
          <a:lstStyle/>
          <a:p>
            <a:pPr eaLnBrk="1" fontAlgn="auto" hangingPunct="1">
              <a:lnSpc>
                <a:spcPts val="1584"/>
              </a:lnSpc>
              <a:spcBef>
                <a:spcPts val="0"/>
              </a:spcBef>
              <a:spcAft>
                <a:spcPts val="0"/>
              </a:spcAft>
              <a:defRPr/>
            </a:pPr>
            <a:r>
              <a:rPr lang="en-US" sz="4000" b="1" dirty="0">
                <a:latin typeface="Times New Roman"/>
              </a:rPr>
              <a:t>Lightning Voltage Surges</a:t>
            </a:r>
          </a:p>
        </p:txBody>
      </p:sp>
      <p:sp>
        <p:nvSpPr>
          <p:cNvPr id="4" name="Subtitle 3">
            <a:extLst>
              <a:ext uri="{FF2B5EF4-FFF2-40B4-BE49-F238E27FC236}">
                <a16:creationId xmlns:a16="http://schemas.microsoft.com/office/drawing/2014/main" id="{83F46E7F-7862-4A18-96CD-19ADC6CFD296}"/>
              </a:ext>
            </a:extLst>
          </p:cNvPr>
          <p:cNvSpPr>
            <a:spLocks noGrp="1"/>
          </p:cNvSpPr>
          <p:nvPr>
            <p:ph type="subTitle" idx="1"/>
          </p:nvPr>
        </p:nvSpPr>
        <p:spPr>
          <a:xfrm>
            <a:off x="366817" y="1030151"/>
            <a:ext cx="4357583" cy="5326194"/>
          </a:xfrm>
        </p:spPr>
        <p:txBody>
          <a:bodyPr>
            <a:normAutofit fontScale="62500" lnSpcReduction="20000"/>
          </a:bodyPr>
          <a:lstStyle/>
          <a:p>
            <a:pPr algn="just" eaLnBrk="1" fontAlgn="auto" hangingPunct="1">
              <a:spcBef>
                <a:spcPts val="0"/>
              </a:spcBef>
              <a:spcAft>
                <a:spcPts val="210"/>
              </a:spcAft>
              <a:defRPr/>
            </a:pPr>
            <a:r>
              <a:rPr lang="en-US" sz="3200" dirty="0">
                <a:solidFill>
                  <a:schemeClr val="tx1"/>
                </a:solidFill>
                <a:latin typeface="Times New Roman" panose="02020603050405020304" pitchFamily="18" charset="0"/>
                <a:cs typeface="Times New Roman" panose="02020603050405020304" pitchFamily="18" charset="0"/>
              </a:rPr>
              <a:t>The most severe lightning stroke is that which strikes a phase conductor on the transmission line</a:t>
            </a:r>
          </a:p>
          <a:p>
            <a:pPr marL="708152" indent="-457200" algn="just" eaLnBrk="1" fontAlgn="auto" hangingPunct="1">
              <a:spcBef>
                <a:spcPts val="0"/>
              </a:spcBef>
              <a:spcAft>
                <a:spcPts val="0"/>
              </a:spcAft>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It produces the highest overvoltage for a given stroke current.</a:t>
            </a:r>
          </a:p>
          <a:p>
            <a:pPr marL="708152" indent="-457200" algn="just" eaLnBrk="1" fontAlgn="auto" hangingPunct="1">
              <a:spcBef>
                <a:spcPts val="0"/>
              </a:spcBef>
              <a:spcAft>
                <a:spcPts val="0"/>
              </a:spcAft>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The lightning stroke injects its current into a termination impedance Z, which in this case is half the line surge impedance Zo since the current will flow in both directions as shown In Figure4.3. Therefore, the voltage surge magnitude at the striking points = (F</a:t>
            </a:r>
            <a:r>
              <a:rPr lang="en-US" sz="1100" dirty="0">
                <a:solidFill>
                  <a:schemeClr val="tx1"/>
                </a:solidFill>
                <a:latin typeface="Times New Roman" panose="02020603050405020304" pitchFamily="18" charset="0"/>
                <a:cs typeface="Times New Roman" panose="02020603050405020304" pitchFamily="18" charset="0"/>
              </a:rPr>
              <a:t>2</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IZo</a:t>
            </a:r>
            <a:r>
              <a:rPr lang="en-US" sz="3200" dirty="0">
                <a:solidFill>
                  <a:schemeClr val="tx1"/>
                </a:solidFill>
                <a:latin typeface="Times New Roman" panose="02020603050405020304" pitchFamily="18" charset="0"/>
                <a:cs typeface="Times New Roman" panose="02020603050405020304" pitchFamily="18" charset="0"/>
              </a:rPr>
              <a:t> The lightning current magnitude is rarely less than 10 kA. For typical overhead line surge impedance Zo of 300 Q, the lightning surge voltage will probably have a magnitude in excess of1500 kV.</a:t>
            </a:r>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14</a:t>
            </a:fld>
            <a:endParaRPr lang="en-IN" dirty="0"/>
          </a:p>
        </p:txBody>
      </p:sp>
      <p:pic>
        <p:nvPicPr>
          <p:cNvPr id="14" name="Picture 1">
            <a:extLst>
              <a:ext uri="{FF2B5EF4-FFF2-40B4-BE49-F238E27FC236}">
                <a16:creationId xmlns:a16="http://schemas.microsoft.com/office/drawing/2014/main" id="{EF541C5F-B8DF-48B5-90A8-762775335F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1217" y="1371600"/>
            <a:ext cx="34655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663ADB4-A6BD-47C5-93DD-C36C668EBE96}"/>
              </a:ext>
            </a:extLst>
          </p:cNvPr>
          <p:cNvSpPr txBox="1"/>
          <p:nvPr/>
        </p:nvSpPr>
        <p:spPr bwMode="auto">
          <a:xfrm>
            <a:off x="5027931" y="4204389"/>
            <a:ext cx="3862302" cy="369332"/>
          </a:xfrm>
          <a:prstGeom prst="rect">
            <a:avLst/>
          </a:prstGeom>
          <a:solidFill>
            <a:schemeClr val="bg1"/>
          </a:solidFill>
          <a:ln w="9525">
            <a:noFill/>
            <a:miter lim="800000"/>
            <a:headEnd/>
            <a:tailEnd/>
          </a:ln>
        </p:spPr>
        <p:txBody>
          <a:bodyPr wrap="square">
            <a:spAutoFit/>
          </a:bodyPr>
          <a:lstStyle/>
          <a:p>
            <a:r>
              <a:rPr lang="en-US" altLang="en-US" sz="1800" b="1" dirty="0">
                <a:latin typeface="Times New Roman" panose="02020603050405020304" pitchFamily="18" charset="0"/>
              </a:rPr>
              <a:t>Developmental Lighting over voltage</a:t>
            </a:r>
            <a:endParaRPr lang="en-IN" dirty="0"/>
          </a:p>
        </p:txBody>
      </p:sp>
    </p:spTree>
    <p:extLst>
      <p:ext uri="{BB962C8B-B14F-4D97-AF65-F5344CB8AC3E}">
        <p14:creationId xmlns:p14="http://schemas.microsoft.com/office/powerpoint/2010/main" val="267450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3" name="Title 12"/>
          <p:cNvSpPr>
            <a:spLocks noGrp="1"/>
          </p:cNvSpPr>
          <p:nvPr>
            <p:ph type="title"/>
          </p:nvPr>
        </p:nvSpPr>
        <p:spPr/>
        <p:txBody>
          <a:bodyPr>
            <a:normAutofit/>
          </a:bodyPr>
          <a:lstStyle/>
          <a:p>
            <a:pPr algn="just" eaLnBrk="1" fontAlgn="auto" hangingPunct="1">
              <a:spcBef>
                <a:spcPts val="840"/>
              </a:spcBef>
              <a:spcAft>
                <a:spcPts val="1470"/>
              </a:spcAft>
              <a:defRPr/>
            </a:pPr>
            <a:r>
              <a:rPr lang="en-US" sz="4000" b="1" dirty="0">
                <a:latin typeface="Times New Roman"/>
              </a:rPr>
              <a:t>EFFECT OF LIGHTNING</a:t>
            </a:r>
          </a:p>
        </p:txBody>
      </p:sp>
      <p:sp>
        <p:nvSpPr>
          <p:cNvPr id="14" name="Content Placeholder 13"/>
          <p:cNvSpPr>
            <a:spLocks noGrp="1"/>
          </p:cNvSpPr>
          <p:nvPr>
            <p:ph idx="1"/>
          </p:nvPr>
        </p:nvSpPr>
        <p:spPr/>
        <p:txBody>
          <a:bodyPr>
            <a:normAutofit fontScale="62500" lnSpcReduction="20000"/>
          </a:bodyPr>
          <a:lstStyle/>
          <a:p>
            <a:pPr marL="0" indent="0" algn="just" eaLnBrk="1" fontAlgn="auto" hangingPunct="1">
              <a:lnSpc>
                <a:spcPct val="110000"/>
              </a:lnSpc>
              <a:spcBef>
                <a:spcPts val="0"/>
              </a:spcBef>
              <a:spcAft>
                <a:spcPts val="840"/>
              </a:spcAft>
              <a:buNone/>
              <a:defRPr/>
            </a:pPr>
            <a:r>
              <a:rPr lang="en-US" sz="2800" b="1" dirty="0">
                <a:latin typeface="Times New Roman"/>
              </a:rPr>
              <a:t>The impedance of the lightning channel itself is much larger than 1/2Zo (it is believed to range from l00to 3000 Q).</a:t>
            </a:r>
          </a:p>
          <a:p>
            <a:pPr indent="0" algn="just" eaLnBrk="1" fontAlgn="auto" hangingPunct="1">
              <a:lnSpc>
                <a:spcPct val="110000"/>
              </a:lnSpc>
              <a:spcBef>
                <a:spcPts val="0"/>
              </a:spcBef>
              <a:spcAft>
                <a:spcPts val="0"/>
              </a:spcAft>
              <a:buNone/>
              <a:defRPr/>
            </a:pPr>
            <a:r>
              <a:rPr lang="en-US" sz="2800" dirty="0">
                <a:latin typeface="Times New Roman"/>
              </a:rPr>
              <a:t>•    Lightning voltage surge will have the same shape characteristics.</a:t>
            </a:r>
          </a:p>
          <a:p>
            <a:pPr marL="254000" indent="0" eaLnBrk="1" fontAlgn="auto" hangingPunct="1">
              <a:lnSpc>
                <a:spcPct val="110000"/>
              </a:lnSpc>
              <a:spcBef>
                <a:spcPts val="0"/>
              </a:spcBef>
              <a:spcAft>
                <a:spcPts val="0"/>
              </a:spcAft>
              <a:buNone/>
              <a:defRPr/>
            </a:pPr>
            <a:r>
              <a:rPr lang="en-US" sz="2800" dirty="0">
                <a:latin typeface="Times New Roman"/>
              </a:rPr>
              <a:t>•    In practice the shapes and magnitudes of lightning surge waves get modified by their Reflections at points of discontinuity as they travel along transmission lines.</a:t>
            </a:r>
          </a:p>
          <a:p>
            <a:pPr marL="254000" indent="0" eaLnBrk="1" fontAlgn="auto" hangingPunct="1">
              <a:lnSpc>
                <a:spcPct val="110000"/>
              </a:lnSpc>
              <a:spcBef>
                <a:spcPts val="0"/>
              </a:spcBef>
              <a:spcAft>
                <a:spcPts val="0"/>
              </a:spcAft>
              <a:buNone/>
              <a:defRPr/>
            </a:pPr>
            <a:r>
              <a:rPr lang="en-US" sz="2800" dirty="0">
                <a:latin typeface="Times New Roman"/>
              </a:rPr>
              <a:t>•    Lightning strokes represent true danger to life, structures, power systems, and Communication networks.</a:t>
            </a:r>
          </a:p>
          <a:p>
            <a:pPr marL="254000" indent="0" eaLnBrk="1" fontAlgn="auto" hangingPunct="1">
              <a:lnSpc>
                <a:spcPct val="110000"/>
              </a:lnSpc>
              <a:spcBef>
                <a:spcPts val="0"/>
              </a:spcBef>
              <a:spcAft>
                <a:spcPts val="840"/>
              </a:spcAft>
              <a:buNone/>
              <a:defRPr/>
            </a:pPr>
            <a:r>
              <a:rPr lang="en-US" sz="2800" dirty="0">
                <a:latin typeface="Times New Roman"/>
              </a:rPr>
              <a:t>•    Lightning is always a major source of damage to power systems where equipment Insulation may break down, under the resulting overvoltage and the subsequent high- Energy discharge.</a:t>
            </a:r>
          </a:p>
          <a:p>
            <a:pPr indent="0" algn="just" eaLnBrk="1" fontAlgn="auto" hangingPunct="1">
              <a:lnSpc>
                <a:spcPct val="110000"/>
              </a:lnSpc>
              <a:spcBef>
                <a:spcPts val="0"/>
              </a:spcBef>
              <a:spcAft>
                <a:spcPts val="840"/>
              </a:spcAft>
              <a:buNone/>
              <a:defRPr/>
            </a:pPr>
            <a:r>
              <a:rPr lang="en-US" sz="2800" dirty="0">
                <a:latin typeface="Times New Roman"/>
              </a:rPr>
              <a:t>Lightning has been a source of wonder to mankind for thousands of years. Scotland points out that any real scientific search for the first time was made into the phenomenon of lightning by Franklin in18th century. Before going into the various theories explaining the charge formation in a thunder cloud and the mechanism of lightning, it is desirable to review some of the accepted facts concerning the thunder.</a:t>
            </a:r>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15</a:t>
            </a:fld>
            <a:endParaRPr lang="en-IN" dirty="0"/>
          </a:p>
        </p:txBody>
      </p:sp>
    </p:spTree>
    <p:extLst>
      <p:ext uri="{BB962C8B-B14F-4D97-AF65-F5344CB8AC3E}">
        <p14:creationId xmlns:p14="http://schemas.microsoft.com/office/powerpoint/2010/main" val="186714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3" name="Title 12"/>
          <p:cNvSpPr>
            <a:spLocks noGrp="1"/>
          </p:cNvSpPr>
          <p:nvPr>
            <p:ph type="title"/>
          </p:nvPr>
        </p:nvSpPr>
        <p:spPr/>
        <p:txBody>
          <a:bodyPr>
            <a:normAutofit fontScale="90000"/>
          </a:bodyPr>
          <a:lstStyle/>
          <a:p>
            <a:pPr marL="711200" indent="0" algn="just" eaLnBrk="1" fontAlgn="auto" hangingPunct="1">
              <a:spcBef>
                <a:spcPts val="0"/>
              </a:spcBef>
              <a:spcAft>
                <a:spcPts val="1470"/>
              </a:spcAft>
              <a:buNone/>
              <a:defRPr/>
            </a:pPr>
            <a:r>
              <a:rPr lang="en-US" sz="4000" b="1" dirty="0">
                <a:latin typeface="Times New Roman"/>
              </a:rPr>
              <a:t>Cloud And The Associated Phenomenon.</a:t>
            </a:r>
          </a:p>
        </p:txBody>
      </p:sp>
      <p:sp>
        <p:nvSpPr>
          <p:cNvPr id="14" name="Content Placeholder 13"/>
          <p:cNvSpPr>
            <a:spLocks noGrp="1"/>
          </p:cNvSpPr>
          <p:nvPr>
            <p:ph idx="1"/>
          </p:nvPr>
        </p:nvSpPr>
        <p:spPr/>
        <p:txBody>
          <a:bodyPr>
            <a:normAutofit fontScale="92500" lnSpcReduction="10000"/>
          </a:bodyPr>
          <a:lstStyle/>
          <a:p>
            <a:pPr marL="254000" indent="0" eaLnBrk="1" fontAlgn="auto" hangingPunct="1">
              <a:spcBef>
                <a:spcPts val="0"/>
              </a:spcBef>
              <a:spcAft>
                <a:spcPts val="0"/>
              </a:spcAft>
              <a:buNone/>
              <a:defRPr/>
            </a:pPr>
            <a:r>
              <a:rPr lang="en-US" sz="2800" b="1" dirty="0">
                <a:latin typeface="Times New Roman"/>
              </a:rPr>
              <a:t>•    </a:t>
            </a:r>
            <a:r>
              <a:rPr lang="en-US" sz="2800" dirty="0">
                <a:latin typeface="Times New Roman"/>
              </a:rPr>
              <a:t>The height of the cloud base above the surrounding ground level may vary from 160 to 9,500m. The charged centers which are responsible for lightning are in the range of 300 to 1500 m.</a:t>
            </a:r>
          </a:p>
          <a:p>
            <a:pPr indent="0" algn="just" eaLnBrk="1" fontAlgn="auto" hangingPunct="1">
              <a:spcBef>
                <a:spcPts val="0"/>
              </a:spcBef>
              <a:spcAft>
                <a:spcPts val="420"/>
              </a:spcAft>
              <a:buNone/>
              <a:defRPr/>
            </a:pPr>
            <a:r>
              <a:rPr lang="en-US" sz="2800" dirty="0">
                <a:latin typeface="Times New Roman"/>
              </a:rPr>
              <a:t>•    The maximum charge on a cloud is of the order of 10 coulombs which is built up exponentially</a:t>
            </a:r>
          </a:p>
          <a:p>
            <a:pPr marL="254000" indent="0" eaLnBrk="1" fontAlgn="auto" hangingPunct="1">
              <a:spcBef>
                <a:spcPts val="0"/>
              </a:spcBef>
              <a:spcAft>
                <a:spcPts val="0"/>
              </a:spcAft>
              <a:buNone/>
              <a:defRPr/>
            </a:pPr>
            <a:r>
              <a:rPr lang="en-US" sz="2800" dirty="0">
                <a:latin typeface="Times New Roman"/>
              </a:rPr>
              <a:t>•    over a period of perhaps many seconds or even minutes. The maximum potential of a cloud lies approximately within the range of 10 MV to 100 MV.</a:t>
            </a:r>
          </a:p>
          <a:p>
            <a:pPr indent="0" algn="just" eaLnBrk="1" fontAlgn="auto" hangingPunct="1">
              <a:spcBef>
                <a:spcPts val="0"/>
              </a:spcBef>
              <a:spcAft>
                <a:spcPts val="420"/>
              </a:spcAft>
              <a:buNone/>
              <a:defRPr/>
            </a:pPr>
            <a:r>
              <a:rPr lang="en-US" sz="2800" dirty="0">
                <a:latin typeface="Times New Roman"/>
              </a:rPr>
              <a:t>•    The energy in a lightning stroke may be of the order of 250 </a:t>
            </a:r>
            <a:r>
              <a:rPr lang="en-US" sz="2800" dirty="0" err="1">
                <a:latin typeface="Times New Roman"/>
              </a:rPr>
              <a:t>kWhr</a:t>
            </a:r>
            <a:r>
              <a:rPr lang="en-US" sz="2800" dirty="0">
                <a:latin typeface="Times New Roman"/>
              </a:rPr>
              <a:t>.</a:t>
            </a:r>
          </a:p>
          <a:p>
            <a:pPr indent="0" algn="just" eaLnBrk="1" fontAlgn="auto" hangingPunct="1">
              <a:spcBef>
                <a:spcPts val="0"/>
              </a:spcBef>
              <a:spcAft>
                <a:spcPts val="0"/>
              </a:spcAft>
              <a:buNone/>
              <a:defRPr/>
            </a:pPr>
            <a:r>
              <a:rPr lang="en-US" sz="2800" dirty="0">
                <a:latin typeface="Times New Roman"/>
              </a:rPr>
              <a:t>•    Raindrops:</a:t>
            </a:r>
          </a:p>
          <a:p>
            <a:pPr marL="0" indent="0" algn="just">
              <a:buNone/>
            </a:pPr>
            <a:endParaRPr lang="en-US" sz="2800" dirty="0">
              <a:latin typeface="Times New Roman" pitchFamily="18" charset="0"/>
              <a:cs typeface="Times New Roman" pitchFamily="18" charset="0"/>
            </a:endParaRPr>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16</a:t>
            </a:fld>
            <a:endParaRPr lang="en-IN" dirty="0"/>
          </a:p>
        </p:txBody>
      </p:sp>
    </p:spTree>
    <p:extLst>
      <p:ext uri="{BB962C8B-B14F-4D97-AF65-F5344CB8AC3E}">
        <p14:creationId xmlns:p14="http://schemas.microsoft.com/office/powerpoint/2010/main" val="186714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4" name="Content Placeholder 13"/>
          <p:cNvSpPr>
            <a:spLocks noGrp="1"/>
          </p:cNvSpPr>
          <p:nvPr>
            <p:ph idx="1"/>
          </p:nvPr>
        </p:nvSpPr>
        <p:spPr>
          <a:xfrm>
            <a:off x="457200" y="762000"/>
            <a:ext cx="8229600" cy="4525963"/>
          </a:xfrm>
        </p:spPr>
        <p:txBody>
          <a:bodyPr>
            <a:normAutofit fontScale="85000" lnSpcReduction="10000"/>
          </a:bodyPr>
          <a:lstStyle/>
          <a:p>
            <a:pPr indent="228600" algn="just" eaLnBrk="1" fontAlgn="auto" hangingPunct="1">
              <a:spcBef>
                <a:spcPts val="0"/>
              </a:spcBef>
              <a:spcAft>
                <a:spcPts val="0"/>
              </a:spcAft>
              <a:defRPr/>
            </a:pPr>
            <a:r>
              <a:rPr lang="en-US" sz="2800" dirty="0">
                <a:latin typeface="Times New Roman"/>
              </a:rPr>
              <a:t>Raindrops elongate and become unstable under an electric field, the limiting diameter being0.3 cm in a field of 100 kV/cm. A free falling raindrop attains a constant velocity with respect to the air depending upon its size. This velocity is 800 </a:t>
            </a:r>
            <a:r>
              <a:rPr lang="en-US" sz="2800" dirty="0" err="1">
                <a:latin typeface="Times New Roman"/>
              </a:rPr>
              <a:t>cms</a:t>
            </a:r>
            <a:r>
              <a:rPr lang="en-US" sz="2800" dirty="0">
                <a:latin typeface="Times New Roman"/>
              </a:rPr>
              <a:t>/sec. for drops of the size</a:t>
            </a:r>
          </a:p>
          <a:p>
            <a:pPr algn="just" eaLnBrk="1" fontAlgn="auto" hangingPunct="1">
              <a:spcBef>
                <a:spcPts val="0"/>
              </a:spcBef>
              <a:spcAft>
                <a:spcPts val="1050"/>
              </a:spcAft>
              <a:defRPr/>
            </a:pPr>
            <a:r>
              <a:rPr lang="en-US" sz="2800" dirty="0">
                <a:latin typeface="Times New Roman"/>
              </a:rPr>
              <a:t>0.25 cm dia. and is zero for spray. This means that in case the air currents are moving upwards with a velocity greater than 800 cm/sec, no rain drop can fall. Falling raindrops greater than 0.5 cm in </a:t>
            </a:r>
            <a:r>
              <a:rPr lang="en-US" sz="2800" dirty="0" err="1">
                <a:latin typeface="Times New Roman"/>
              </a:rPr>
              <a:t>dia</a:t>
            </a:r>
            <a:r>
              <a:rPr lang="en-US" sz="2800" dirty="0">
                <a:latin typeface="Times New Roman"/>
              </a:rPr>
              <a:t> become unstable and break up into smaller drops. When a drop is broken up by air currents, the water particles become positively charged and the air negatively charged. When ice crystal strikes with air currents, the ice crystal is negatively charged and the air positively charged.</a:t>
            </a:r>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17</a:t>
            </a:fld>
            <a:endParaRPr lang="en-IN" dirty="0"/>
          </a:p>
        </p:txBody>
      </p:sp>
    </p:spTree>
    <p:extLst>
      <p:ext uri="{BB962C8B-B14F-4D97-AF65-F5344CB8AC3E}">
        <p14:creationId xmlns:p14="http://schemas.microsoft.com/office/powerpoint/2010/main" val="186714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4" name="Content Placeholder 13"/>
          <p:cNvSpPr>
            <a:spLocks noGrp="1"/>
          </p:cNvSpPr>
          <p:nvPr>
            <p:ph idx="1"/>
          </p:nvPr>
        </p:nvSpPr>
        <p:spPr>
          <a:xfrm>
            <a:off x="457200" y="685800"/>
            <a:ext cx="8229600" cy="5440363"/>
          </a:xfrm>
        </p:spPr>
        <p:txBody>
          <a:bodyPr>
            <a:normAutofit lnSpcReduction="10000"/>
          </a:bodyPr>
          <a:lstStyle/>
          <a:p>
            <a:pPr indent="228600" algn="just" eaLnBrk="1" fontAlgn="auto" hangingPunct="1">
              <a:spcBef>
                <a:spcPts val="0"/>
              </a:spcBef>
              <a:spcAft>
                <a:spcPts val="2100"/>
              </a:spcAft>
              <a:defRPr/>
            </a:pPr>
            <a:r>
              <a:rPr lang="en-US" sz="2800" dirty="0">
                <a:latin typeface="Times New Roman"/>
              </a:rPr>
              <a:t>Wilson’s Theory of Charge Separation Wilson‘s theory is based on the assumption that a large number of ions are present in the atmosphere. Many of these ions attach themselves to small dust particles and water particles. It also assumes that an electric field exists in the earth‘s atmosphere during fair weather which is directed downwards towards the earth (Figure Below). The intensity of the field is approximately 1 volt/cm at the surface of the earth and decreases gradually with height so that at 9,500 m it is only about 0.02 V/cm. A relatively large raindrop (0.1 cm radius) falling in this field becomes polarized, the upper side acquires a negative.</a:t>
            </a:r>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18</a:t>
            </a:fld>
            <a:endParaRPr lang="en-IN" dirty="0"/>
          </a:p>
        </p:txBody>
      </p:sp>
    </p:spTree>
    <p:extLst>
      <p:ext uri="{BB962C8B-B14F-4D97-AF65-F5344CB8AC3E}">
        <p14:creationId xmlns:p14="http://schemas.microsoft.com/office/powerpoint/2010/main" val="186714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3" name="Title 12"/>
          <p:cNvSpPr>
            <a:spLocks noGrp="1"/>
          </p:cNvSpPr>
          <p:nvPr>
            <p:ph type="title"/>
          </p:nvPr>
        </p:nvSpPr>
        <p:spPr>
          <a:xfrm>
            <a:off x="609600" y="609600"/>
            <a:ext cx="8229600" cy="1143000"/>
          </a:xfrm>
        </p:spPr>
        <p:txBody>
          <a:bodyPr>
            <a:normAutofit fontScale="90000"/>
          </a:bodyPr>
          <a:lstStyle/>
          <a:p>
            <a:r>
              <a:rPr lang="en-US" sz="4400" b="1" dirty="0">
                <a:latin typeface="Times New Roman"/>
              </a:rPr>
              <a:t>Capture of negative ions by large falling drop; (b) Charge separation in a thunder cloud according to Wilson’s theory.</a:t>
            </a:r>
            <a:endParaRPr lang="en-US" dirty="0"/>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19</a:t>
            </a:fld>
            <a:endParaRPr lang="en-IN" dirty="0"/>
          </a:p>
        </p:txBody>
      </p:sp>
      <p:pic>
        <p:nvPicPr>
          <p:cNvPr id="10" name="Picture 1">
            <a:extLst>
              <a:ext uri="{FF2B5EF4-FFF2-40B4-BE49-F238E27FC236}">
                <a16:creationId xmlns:a16="http://schemas.microsoft.com/office/drawing/2014/main" id="{C86D7790-FAD5-4FF4-AEC0-D84135600B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20920"/>
            <a:ext cx="5638800" cy="27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92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673861"/>
          </a:xfrm>
          <a:prstGeom prst="rect">
            <a:avLst/>
          </a:prstGeom>
          <a:noFill/>
          <a:ln w="9525">
            <a:noFill/>
            <a:miter lim="800000"/>
            <a:headEnd/>
            <a:tailEnd/>
          </a:ln>
        </p:spPr>
        <p:txBody>
          <a:bodyPr lIns="57744" tIns="28872" rIns="57744" bIns="28872">
            <a:spAutoFit/>
          </a:bodyPr>
          <a:lstStyle/>
          <a:p>
            <a:pPr algn="ctr"/>
            <a:r>
              <a:rPr lang="en-US" sz="4000" b="1" dirty="0">
                <a:latin typeface="Times New Roman" pitchFamily="18" charset="0"/>
                <a:cs typeface="Times New Roman" pitchFamily="18" charset="0"/>
              </a:rPr>
              <a:t>VISSION  OF INSTITUTE</a:t>
            </a:r>
            <a:endParaRPr lang="en-IN" sz="4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dirty="0"/>
          </a:p>
        </p:txBody>
      </p:sp>
      <p:sp>
        <p:nvSpPr>
          <p:cNvPr id="10" name="Rectangle 9"/>
          <p:cNvSpPr/>
          <p:nvPr/>
        </p:nvSpPr>
        <p:spPr>
          <a:xfrm>
            <a:off x="705372" y="2200364"/>
            <a:ext cx="7905228" cy="2185214"/>
          </a:xfrm>
          <a:prstGeom prst="rect">
            <a:avLst/>
          </a:prstGeom>
        </p:spPr>
        <p:txBody>
          <a:bodyPr wrap="square">
            <a:spAutoFit/>
          </a:bodyPr>
          <a:lstStyle/>
          <a:p>
            <a:pPr algn="just"/>
            <a:r>
              <a:rPr lang="en-US" sz="2800" dirty="0">
                <a:latin typeface="Times New Roman" pitchFamily="18" charset="0"/>
                <a:cs typeface="Times New Roman" pitchFamily="18" charset="0"/>
              </a:rPr>
              <a:t>To become a renowned centre of outcome based learning, and work towards   academic, professional, cultural and social enrichment of the lives of individuals and communities.</a:t>
            </a:r>
          </a:p>
          <a:p>
            <a:pPr algn="ctr"/>
            <a:r>
              <a:rPr lang="en-US" sz="2400" b="1" dirty="0">
                <a:ln w="11430">
                  <a:solidFill>
                    <a:schemeClr val="tx1"/>
                  </a:solidFill>
                </a:ln>
                <a:latin typeface="Georgia" pitchFamily="18" charset="0"/>
              </a:rPr>
              <a:t> </a:t>
            </a:r>
            <a:endParaRPr lang="en-US" sz="2400" dirty="0"/>
          </a:p>
        </p:txBody>
      </p:sp>
      <p:sp>
        <p:nvSpPr>
          <p:cNvPr id="12" name="Footer Placeholder 11"/>
          <p:cNvSpPr>
            <a:spLocks noGrp="1"/>
          </p:cNvSpPr>
          <p:nvPr>
            <p:ph type="ftr" sz="quarter" idx="10"/>
          </p:nvPr>
        </p:nvSpPr>
        <p:spPr>
          <a:xfrm>
            <a:off x="524660" y="6361321"/>
            <a:ext cx="3066765" cy="496679"/>
          </a:xfrm>
        </p:spPr>
        <p:txBody>
          <a:bodyPr/>
          <a:lstStyle/>
          <a:p>
            <a:pPr>
              <a:defRPr/>
            </a:pPr>
            <a:r>
              <a:rPr lang="en-IN">
                <a:solidFill>
                  <a:schemeClr val="tx1"/>
                </a:solidFill>
              </a:rPr>
              <a:t>NEHA AGRAWAL (Asst. professor, EE DEPTT.) , JECRC, JAIPUR</a:t>
            </a:r>
            <a:endParaRPr lang="en-IN"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fontScale="90000"/>
          </a:bodyPr>
          <a:lstStyle/>
          <a:p>
            <a:r>
              <a:rPr lang="en-US" sz="4400" b="1" dirty="0">
                <a:latin typeface="Times New Roman"/>
              </a:rPr>
              <a:t>Wilson’s Theory of Charge Separation</a:t>
            </a:r>
            <a:endParaRPr lang="en-IN" dirty="0"/>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p:txBody>
          <a:bodyPr>
            <a:normAutofit fontScale="55000" lnSpcReduction="20000"/>
          </a:bodyPr>
          <a:lstStyle/>
          <a:p>
            <a:pPr marL="177800" algn="just" eaLnBrk="1" fontAlgn="auto" hangingPunct="1">
              <a:spcBef>
                <a:spcPts val="0"/>
              </a:spcBef>
              <a:spcAft>
                <a:spcPts val="0"/>
              </a:spcAft>
              <a:defRPr/>
            </a:pPr>
            <a:r>
              <a:rPr lang="en-US" sz="3200" dirty="0">
                <a:latin typeface="Times New Roman" panose="02020603050405020304" pitchFamily="18" charset="0"/>
                <a:cs typeface="Times New Roman" panose="02020603050405020304" pitchFamily="18" charset="0"/>
              </a:rPr>
              <a:t>Wilson‘s theory is based on the assumption that a large number of ions are present in the atmosphere. Many of these ions attach themselves to small dust particles and water particles. It also assumes that an electric field exists in the earth‘s atmosphere during fair weather which is directed downwards towards the earth (Figure</a:t>
            </a:r>
            <a:r>
              <a:rPr lang="en-US" dirty="0">
                <a:latin typeface="Times New Roman" panose="02020603050405020304" pitchFamily="18" charset="0"/>
                <a:cs typeface="Times New Roman" panose="02020603050405020304" pitchFamily="18" charset="0"/>
              </a:rPr>
              <a:t> above</a:t>
            </a:r>
            <a:r>
              <a:rPr lang="en-US" sz="3200" dirty="0">
                <a:latin typeface="Times New Roman" panose="02020603050405020304" pitchFamily="18" charset="0"/>
                <a:cs typeface="Times New Roman" panose="02020603050405020304" pitchFamily="18" charset="0"/>
              </a:rPr>
              <a:t>). The intensity of the field is approximately 1 volt/cm at the surface of the earth and decreases gradually with height so that at 9,500 m it is only about 0.02 V/cm. A relatively large raindrop (0.1 cm radius) falling in this field becomes </a:t>
            </a:r>
            <a:r>
              <a:rPr lang="en-US" altLang="en-US" sz="3200" dirty="0">
                <a:latin typeface="Times New Roman" panose="02020603050405020304" pitchFamily="18" charset="0"/>
                <a:cs typeface="Times New Roman" panose="02020603050405020304" pitchFamily="18" charset="0"/>
              </a:rPr>
              <a:t>polarized, the upper side acquires a negative charge and the lower side a positive charge. Subsequently, the lower part of the drop attracts -</a:t>
            </a:r>
            <a:r>
              <a:rPr lang="en-US" altLang="en-US" sz="3200" dirty="0" err="1">
                <a:latin typeface="Times New Roman" panose="02020603050405020304" pitchFamily="18" charset="0"/>
                <a:cs typeface="Times New Roman" panose="02020603050405020304" pitchFamily="18" charset="0"/>
              </a:rPr>
              <a:t>ve</a:t>
            </a:r>
            <a:r>
              <a:rPr lang="en-US" altLang="en-US" sz="3200" dirty="0">
                <a:latin typeface="Times New Roman" panose="02020603050405020304" pitchFamily="18" charset="0"/>
                <a:cs typeface="Times New Roman" panose="02020603050405020304" pitchFamily="18" charset="0"/>
              </a:rPr>
              <a:t> charges from the atmosphere which are available in abundance in the atmosphere leaving a preponderance of positive charges in the air.</a:t>
            </a:r>
          </a:p>
          <a:p>
            <a:pPr marL="177800" algn="just" eaLnBrk="1" fontAlgn="auto" hangingPunct="1">
              <a:spcBef>
                <a:spcPts val="0"/>
              </a:spcBef>
              <a:spcAft>
                <a:spcPts val="0"/>
              </a:spcAft>
              <a:defRPr/>
            </a:pPr>
            <a:r>
              <a:rPr lang="en-US" altLang="en-US" sz="3200" dirty="0">
                <a:latin typeface="Times New Roman" panose="02020603050405020304" pitchFamily="18" charset="0"/>
                <a:cs typeface="Times New Roman" panose="02020603050405020304" pitchFamily="18" charset="0"/>
              </a:rPr>
              <a:t>The upwards motion of air currents tends to carry up the top of the cloud, the +</a:t>
            </a:r>
            <a:r>
              <a:rPr lang="en-US" altLang="en-US" sz="3200" dirty="0" err="1">
                <a:latin typeface="Times New Roman" panose="02020603050405020304" pitchFamily="18" charset="0"/>
                <a:cs typeface="Times New Roman" panose="02020603050405020304" pitchFamily="18" charset="0"/>
              </a:rPr>
              <a:t>ve</a:t>
            </a:r>
            <a:r>
              <a:rPr lang="en-US" altLang="en-US" sz="3200" dirty="0">
                <a:latin typeface="Times New Roman" panose="02020603050405020304" pitchFamily="18" charset="0"/>
                <a:cs typeface="Times New Roman" panose="02020603050405020304" pitchFamily="18" charset="0"/>
              </a:rPr>
              <a:t> air and smaller drops that the wind can blow against gravity. Meanwhile the falling heavier raindrops which are negatively charged settle on the base of the cloud. It is to be noted that the selective action of capturing -</a:t>
            </a:r>
            <a:r>
              <a:rPr lang="en-US" altLang="en-US" sz="3200" dirty="0" err="1">
                <a:latin typeface="Times New Roman" panose="02020603050405020304" pitchFamily="18" charset="0"/>
                <a:cs typeface="Times New Roman" panose="02020603050405020304" pitchFamily="18" charset="0"/>
              </a:rPr>
              <a:t>ve</a:t>
            </a:r>
            <a:r>
              <a:rPr lang="en-US" altLang="en-US" sz="3200" dirty="0">
                <a:latin typeface="Times New Roman" panose="02020603050405020304" pitchFamily="18" charset="0"/>
                <a:cs typeface="Times New Roman" panose="02020603050405020304" pitchFamily="18" charset="0"/>
              </a:rPr>
              <a:t> charges from the atmosphere by the lower surface of the drop is possible. No such selective action occurs at the upper surface. Thus in the original system, both the positive and negative charges which were mixed up, producing essentially a neutral space charge, are now separated.</a:t>
            </a: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20</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111031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fontScale="90000"/>
          </a:bodyPr>
          <a:lstStyle/>
          <a:p>
            <a:r>
              <a:rPr lang="en-US" sz="4400" b="1" dirty="0">
                <a:latin typeface="Times New Roman"/>
              </a:rPr>
              <a:t>Wilson’s Theory of Charge Separation</a:t>
            </a:r>
            <a:endParaRPr lang="en-IN" dirty="0"/>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p:txBody>
          <a:bodyPr>
            <a:normAutofit fontScale="85000" lnSpcReduction="20000"/>
          </a:bodyPr>
          <a:lstStyle/>
          <a:p>
            <a:pPr marL="0" indent="0" algn="just">
              <a:spcBef>
                <a:spcPts val="0"/>
              </a:spcBef>
              <a:buNone/>
              <a:defRPr/>
            </a:pPr>
            <a:r>
              <a:rPr lang="en-US" altLang="en-US" sz="3200" dirty="0">
                <a:latin typeface="Times New Roman" panose="02020603050405020304" pitchFamily="18" charset="0"/>
              </a:rPr>
              <a:t>Thus according to Wilson‘s theory since larger negatively charged drops settle on the base of the cloud and smaller positively charged drops settle on the upper positions of the cloud, the lower base of the cloud is negatively charged and the upper region is positively charged (Figure above). Simpson’s and </a:t>
            </a:r>
            <a:r>
              <a:rPr lang="en-US" altLang="en-US" sz="3200" dirty="0" err="1">
                <a:latin typeface="Times New Roman" panose="02020603050405020304" pitchFamily="18" charset="0"/>
              </a:rPr>
              <a:t>Scarse</a:t>
            </a:r>
            <a:r>
              <a:rPr lang="en-US" altLang="en-US" sz="3200" dirty="0">
                <a:latin typeface="Times New Roman" panose="02020603050405020304" pitchFamily="18" charset="0"/>
              </a:rPr>
              <a:t> Theory Simpson‘s theory is based on the temperature variations in the various regions of the cloud. When water droplets are broken due to air currents, water droplets acquire positive charges whereas the air is negatively charged. Also when ice crystals strike with air, the air is positively charged and the crystals negatively charged. The theory is explained with the help of Fig. below.</a:t>
            </a:r>
          </a:p>
          <a:p>
            <a:pPr marL="0" indent="0" algn="just" eaLnBrk="1" fontAlgn="auto" hangingPunct="1">
              <a:spcBef>
                <a:spcPts val="0"/>
              </a:spcBef>
              <a:spcAft>
                <a:spcPts val="0"/>
              </a:spcAft>
              <a:buNone/>
              <a:defRPr/>
            </a:pPr>
            <a:endParaRPr lang="en-US" alt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21</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850246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pPr algn="ctr">
              <a:lnSpc>
                <a:spcPct val="115000"/>
              </a:lnSpc>
            </a:pPr>
            <a:r>
              <a:rPr lang="en-US" sz="2800" b="1" dirty="0">
                <a:effectLst/>
                <a:latin typeface="Times New Roman" panose="02020603050405020304" pitchFamily="18" charset="0"/>
                <a:ea typeface="Times New Roman" panose="02020603050405020304" pitchFamily="18" charset="0"/>
              </a:rPr>
              <a:t>Charge generation and separation in a thunder</a:t>
            </a:r>
            <a:endParaRPr lang="en-IN" sz="2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22</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1" name="image9.jpeg">
            <a:extLst>
              <a:ext uri="{FF2B5EF4-FFF2-40B4-BE49-F238E27FC236}">
                <a16:creationId xmlns:a16="http://schemas.microsoft.com/office/drawing/2014/main" id="{BFBC24D8-64D9-4407-8B65-E89C92950E71}"/>
              </a:ext>
            </a:extLst>
          </p:cNvPr>
          <p:cNvPicPr/>
          <p:nvPr/>
        </p:nvPicPr>
        <p:blipFill>
          <a:blip r:embed="rId3" cstate="print"/>
          <a:stretch>
            <a:fillRect/>
          </a:stretch>
        </p:blipFill>
        <p:spPr>
          <a:xfrm>
            <a:off x="2366962" y="2495550"/>
            <a:ext cx="4410075" cy="1866900"/>
          </a:xfrm>
          <a:prstGeom prst="rect">
            <a:avLst/>
          </a:prstGeom>
        </p:spPr>
      </p:pic>
    </p:spTree>
    <p:extLst>
      <p:ext uri="{BB962C8B-B14F-4D97-AF65-F5344CB8AC3E}">
        <p14:creationId xmlns:p14="http://schemas.microsoft.com/office/powerpoint/2010/main" val="3668060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533400"/>
            <a:ext cx="8229600" cy="5592763"/>
          </a:xfrm>
        </p:spPr>
        <p:txBody>
          <a:bodyPr>
            <a:normAutofit fontScale="92500" lnSpcReduction="20000"/>
          </a:bodyPr>
          <a:lstStyle/>
          <a:p>
            <a:pPr marL="0" indent="0" algn="just">
              <a:lnSpc>
                <a:spcPct val="115000"/>
              </a:lnSpc>
              <a:buNone/>
            </a:pPr>
            <a:r>
              <a:rPr lang="en-US" sz="2400" dirty="0">
                <a:effectLst/>
                <a:latin typeface="Times New Roman" panose="02020603050405020304" pitchFamily="18" charset="0"/>
                <a:ea typeface="Times New Roman" panose="02020603050405020304" pitchFamily="18" charset="0"/>
              </a:rPr>
              <a:t>cloud according to Simpson‘s theory Let the cloud move in the direction from left to right as shown by the arrow. The air currents are also shown in the diagram. If the velocity of the air currents is about 10 m/sec in the base of the cloud, these air currents when collide with the water particles in the base of the cloud, the water drops are broken and carried upwards unless they combine together and fall down in a pocket as shown by a pocket of positive charges. With the collision of water particles we know the air is negatively charged and the water particles positively charged. These negative charges in the air are immediately absorbed by the cloud particles which are carried away upwards with the air currents. The air currents go still higher in the cloud where the moisture freezes into ice crystals.</a:t>
            </a:r>
            <a:endParaRPr lang="en-IN" sz="24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2400" dirty="0">
                <a:effectLst/>
                <a:latin typeface="Times New Roman" panose="02020603050405020304" pitchFamily="18" charset="0"/>
                <a:ea typeface="Times New Roman" panose="02020603050405020304" pitchFamily="18" charset="0"/>
              </a:rPr>
              <a:t>The air currents when collide with ice crystals the air is positively charged and it goes in the upper region of cloud whereas the negatively charged ice crystals drift gently down in the lower region of the cloud. This is how the charge is separated in a thundercloud. Once the charge separation is complete, the conditions are now set for a lightning stroke.</a:t>
            </a:r>
            <a:endParaRPr lang="en-IN" sz="24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23</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330679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284412" y="7070"/>
            <a:ext cx="8229600" cy="4525963"/>
          </a:xfrm>
        </p:spPr>
        <p:txBody>
          <a:bodyPr>
            <a:noAutofit/>
          </a:bodyPr>
          <a:lstStyle/>
          <a:p>
            <a:pPr marL="0" indent="0" algn="just">
              <a:lnSpc>
                <a:spcPct val="115000"/>
              </a:lnSpc>
              <a:buNone/>
            </a:pPr>
            <a:r>
              <a:rPr lang="en-US" sz="1800" b="1" dirty="0">
                <a:effectLst/>
                <a:latin typeface="Times New Roman" panose="02020603050405020304" pitchFamily="18" charset="0"/>
                <a:ea typeface="Times New Roman" panose="02020603050405020304" pitchFamily="18" charset="0"/>
              </a:rPr>
              <a:t>Mechanism of Lightning Stroke </a:t>
            </a:r>
            <a:r>
              <a:rPr lang="en-US" sz="1800" dirty="0">
                <a:effectLst/>
                <a:latin typeface="Times New Roman" panose="02020603050405020304" pitchFamily="18" charset="0"/>
                <a:ea typeface="Times New Roman" panose="02020603050405020304" pitchFamily="18" charset="0"/>
              </a:rPr>
              <a:t>Lightning phenomenon is the discharge of the cloud to the ground. The cloud and the ground form two plates of a gigantic capacitor and the dielectric medium is air. Since the lower part of the cloud is negatively charged, the earth is positively charged by induction. Lightning discharge will require the puncture of the air between the cloud and the earth. For breakdown of air at STP condition the electric field required is 30 kV/cm peak. But in a cloud where the moisture content in the air is large and also because of the high altitude (lower pressure) it is seen that for breakdown of air the electric field required is only </a:t>
            </a:r>
            <a:r>
              <a:rPr lang="en-US" sz="1800" spc="20" dirty="0">
                <a:effectLst/>
                <a:latin typeface="Times New Roman" panose="02020603050405020304" pitchFamily="18" charset="0"/>
                <a:ea typeface="Times New Roman" panose="02020603050405020304" pitchFamily="18" charset="0"/>
              </a:rPr>
              <a:t>10 </a:t>
            </a:r>
            <a:r>
              <a:rPr lang="en-US" sz="1800" dirty="0">
                <a:effectLst/>
                <a:latin typeface="Times New Roman" panose="02020603050405020304" pitchFamily="18" charset="0"/>
                <a:ea typeface="Times New Roman" panose="02020603050405020304" pitchFamily="18" charset="0"/>
              </a:rPr>
              <a:t>kV/cm. The mechanism of lightning discharge is best explained with the help of Fig. below. After a gradient of approximately 10 kV/cm is set up in the cloud, the air surrounding gets ionized. At this a streamer (Fig. below) starts from the cloud towards the earth which cannot be detected with the naked eye; only a spot travelling is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detected. The current in the streamer is of the order of 100 amperes and the speed of the streamer is 0.16 m/μ sec. This streamer is known as pilot streamer because this leads to the lightning phenomenon. Depending upon the state of ionization of the air surrounding the streamer, it is branched to several paths and this is known as stepped leader (Fig. below) The leader steps are of the order of 50 m in length and are accomplished in about a microsecond. The charge is brought from the cloud through the already ionized path to these pauses. The air surrounding these pauses is again ionized and the leader in this way reaches the earth (Fig below)</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dirty="0"/>
              <a:t>NEHA AGRAWAL (Asst. professor, EE DEPTT.) , JECRC, JAIPUR</a:t>
            </a:r>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24</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3203408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284412" y="7070"/>
            <a:ext cx="8229600" cy="4525963"/>
          </a:xfrm>
        </p:spPr>
        <p:txBody>
          <a:bodyPr>
            <a:noAutofit/>
          </a:bodyPr>
          <a:lstStyle/>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Once the stepped leader has made contact with the earth it is believed that a power return stroke(Fig below) moves very fast up towards the cloud through the already ionized path by the leader. This streamer is very intense where the current varies between 1000 amps and 200,000 amps and the speed is about 10% that of light. It is here where the –</a:t>
            </a:r>
            <a:r>
              <a:rPr lang="en-US" sz="1800" dirty="0" err="1">
                <a:effectLst/>
                <a:latin typeface="Times New Roman" panose="02020603050405020304" pitchFamily="18" charset="0"/>
                <a:ea typeface="Times New Roman" panose="02020603050405020304" pitchFamily="18" charset="0"/>
              </a:rPr>
              <a:t>ve</a:t>
            </a:r>
            <a:r>
              <a:rPr lang="en-US" sz="1800" dirty="0">
                <a:effectLst/>
                <a:latin typeface="Times New Roman" panose="02020603050405020304" pitchFamily="18" charset="0"/>
                <a:ea typeface="Times New Roman" panose="02020603050405020304" pitchFamily="18" charset="0"/>
              </a:rPr>
              <a:t> charge of the cloud is being neutralized by the positive induced charge on the earth (Fig. below) </a:t>
            </a:r>
          </a:p>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It is this instant which gives rise to lightning flash which we observe with our naked eye. There may be another cell of charges in the cloud near the neutralized charged cell. This charged cell will try to neutralize through this ionized path. This streamers known as dart leader (Fig below). The velocity of the dart leader is about 3% of the velocity of light. The effect of the dart leader is much more severe than that of the return stroke. The discharge current in the return streamer is relatively very large but as it lasts only for a few microseconds the energy contained in the streamer is small and hence this streamer is known as cold lightning stroke whereas the dart leader is known as hot lightning stroke because even though the current in this leader is relatively smaller but it lasts for some milliseconds and therefore the energy contained in this leader is relatively</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larger.</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25</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17102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284412" y="7070"/>
            <a:ext cx="8229600" cy="4525963"/>
          </a:xfrm>
        </p:spPr>
        <p:txBody>
          <a:bodyPr>
            <a:noAutofit/>
          </a:bodyPr>
          <a:lstStyle/>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It is found that each thunder cloud may contain as many as 40 charged cells and a heavy lightning stroke may occur. This is known as multiple stroke. 1.2.3 Line Design Based On Lightning The severity of switching surges for voltage 400 kV and above is much more than that due to lightning voltages. All the same it is desired to protect the transmission lines against direct lightning strokes. The object of good line design is to reduce the number of outages caused by lightning. To achieve this following actions are required. (I) The incidence of stroke on to power conductor should be minimized. (ii) The effect of those strokes which are incident on the system should be minimized. To achieve (</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we know that lightning normally falls on tall objects; thus tall towers are more vulnerable to lightning than the smaller towers. In order to keep smaller tower height for a particular ground clearance, the span lengths will decrease which requires more number of towers and hence the associated accessories like insulators etc. The cost will go up very high. Therefore, a compromise has to be made so that adequate clearance is provided, at the same time keeping longer span and hence lesser number of</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towers.</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26</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350013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27</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8" name="TextBox 7">
            <a:extLst>
              <a:ext uri="{FF2B5EF4-FFF2-40B4-BE49-F238E27FC236}">
                <a16:creationId xmlns:a16="http://schemas.microsoft.com/office/drawing/2014/main" id="{85593E58-A6F6-4868-BB89-76B8060CFBDE}"/>
              </a:ext>
            </a:extLst>
          </p:cNvPr>
          <p:cNvSpPr txBox="1"/>
          <p:nvPr/>
        </p:nvSpPr>
        <p:spPr bwMode="auto">
          <a:xfrm>
            <a:off x="685800" y="381000"/>
            <a:ext cx="6292318" cy="743473"/>
          </a:xfrm>
          <a:prstGeom prst="rect">
            <a:avLst/>
          </a:prstGeom>
          <a:solidFill>
            <a:schemeClr val="bg1"/>
          </a:solidFill>
          <a:ln w="9525">
            <a:noFill/>
            <a:miter lim="800000"/>
            <a:headEnd/>
            <a:tailEnd/>
          </a:ln>
        </p:spPr>
        <p:txBody>
          <a:bodyPr wrap="square">
            <a:spAutoFit/>
          </a:bodyPr>
          <a:lstStyle/>
          <a:p>
            <a:pPr algn="ctr">
              <a:lnSpc>
                <a:spcPct val="115000"/>
              </a:lnSpc>
              <a:spcBef>
                <a:spcPts val="520"/>
              </a:spcBef>
            </a:pPr>
            <a:r>
              <a:rPr lang="en-US" sz="4000" b="1" dirty="0">
                <a:effectLst/>
                <a:latin typeface="Times New Roman" panose="02020603050405020304" pitchFamily="18" charset="0"/>
                <a:ea typeface="Times New Roman" panose="02020603050405020304" pitchFamily="18" charset="0"/>
              </a:rPr>
              <a:t>Lightning mechanism</a:t>
            </a:r>
            <a:endParaRPr lang="en-IN" sz="4000" dirty="0">
              <a:effectLst/>
              <a:latin typeface="Times New Roman" panose="02020603050405020304" pitchFamily="18" charset="0"/>
              <a:ea typeface="Times New Roman" panose="02020603050405020304" pitchFamily="18" charset="0"/>
            </a:endParaRPr>
          </a:p>
        </p:txBody>
      </p:sp>
      <p:pic>
        <p:nvPicPr>
          <p:cNvPr id="9" name="image10.jpeg">
            <a:extLst>
              <a:ext uri="{FF2B5EF4-FFF2-40B4-BE49-F238E27FC236}">
                <a16:creationId xmlns:a16="http://schemas.microsoft.com/office/drawing/2014/main" id="{313E9A29-BCB3-4CC8-81B2-4EFFD061059C}"/>
              </a:ext>
            </a:extLst>
          </p:cNvPr>
          <p:cNvPicPr/>
          <p:nvPr/>
        </p:nvPicPr>
        <p:blipFill>
          <a:blip r:embed="rId3" cstate="print"/>
          <a:stretch>
            <a:fillRect/>
          </a:stretch>
        </p:blipFill>
        <p:spPr>
          <a:xfrm>
            <a:off x="1295400" y="1500188"/>
            <a:ext cx="5682718" cy="4519612"/>
          </a:xfrm>
          <a:prstGeom prst="rect">
            <a:avLst/>
          </a:prstGeom>
        </p:spPr>
      </p:pic>
    </p:spTree>
    <p:extLst>
      <p:ext uri="{BB962C8B-B14F-4D97-AF65-F5344CB8AC3E}">
        <p14:creationId xmlns:p14="http://schemas.microsoft.com/office/powerpoint/2010/main" val="228408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28</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11" name="TextBox 10">
            <a:extLst>
              <a:ext uri="{FF2B5EF4-FFF2-40B4-BE49-F238E27FC236}">
                <a16:creationId xmlns:a16="http://schemas.microsoft.com/office/drawing/2014/main" id="{0170730C-5BA2-43E4-98D8-E2A934F0B528}"/>
              </a:ext>
            </a:extLst>
          </p:cNvPr>
          <p:cNvSpPr txBox="1"/>
          <p:nvPr/>
        </p:nvSpPr>
        <p:spPr bwMode="auto">
          <a:xfrm>
            <a:off x="836439" y="304800"/>
            <a:ext cx="8001000" cy="5373074"/>
          </a:xfrm>
          <a:prstGeom prst="rect">
            <a:avLst/>
          </a:prstGeom>
          <a:solidFill>
            <a:schemeClr val="bg1"/>
          </a:solidFill>
          <a:ln w="9525">
            <a:noFill/>
            <a:miter lim="800000"/>
            <a:headEnd/>
            <a:tailEnd/>
          </a:ln>
        </p:spPr>
        <p:txBody>
          <a:bodyPr wrap="square">
            <a:spAutoFit/>
          </a:bodyPr>
          <a:lstStyle/>
          <a:p>
            <a:pPr algn="just">
              <a:lnSpc>
                <a:spcPct val="115000"/>
              </a:lnSpc>
            </a:pPr>
            <a:r>
              <a:rPr lang="en-US" sz="2000" dirty="0">
                <a:effectLst/>
                <a:latin typeface="Times New Roman" panose="02020603050405020304" pitchFamily="18" charset="0"/>
                <a:ea typeface="Times New Roman" panose="02020603050405020304" pitchFamily="18" charset="0"/>
              </a:rPr>
              <a:t>With a particular number of towers the chances of incidence of lightning on power conductor scan be minimized by placing a ground wire at the top of the tower structure. . The tower presents a discontinuity to the travelling waves; therefore they suffer reflections and refraction. The system is, then, equivalent to a line bifurcated at the tower point. We know that the voltage and current transmitted into the tower will depend upon the surge impedance of the tower and the ground impedance (tower footing resistance) of the tower. If it is low, the wave reflected back up the tower will largely remove the potential existing due to the incident wave. In this way the chance of flashover is eliminated. If, on the other hand, the incident wave encounters high ground impedance, positive reflection will take place and the potential on</a:t>
            </a:r>
            <a:r>
              <a:rPr lang="en-US" sz="2000" spc="-5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 top of the tower structure will be raised rather than lowered. It is, therefore, desired that for good line design high surge impedances in the ground wire circuits, the tower structures and the tower footing should be avoided.</a:t>
            </a:r>
            <a:endParaRPr lang="en-I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2016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Times New Roman" panose="02020603050405020304" pitchFamily="18" charset="0"/>
              </a:rPr>
              <a:t>OVER VOLTAGES DUE TO</a:t>
            </a:r>
            <a:r>
              <a:rPr lang="en-US" sz="2800" b="1" spc="-5"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SWITCHINGSURGES</a:t>
            </a:r>
            <a:endParaRPr lang="en-IN" sz="6000" b="1" dirty="0"/>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1295400"/>
            <a:ext cx="8229600" cy="4525963"/>
          </a:xfrm>
        </p:spPr>
        <p:txBody>
          <a:bodyPr>
            <a:noAutofit/>
          </a:bodyPr>
          <a:lstStyle/>
          <a:p>
            <a:pPr algn="just">
              <a:lnSpc>
                <a:spcPct val="115000"/>
              </a:lnSpc>
            </a:pPr>
            <a:r>
              <a:rPr lang="en-US" sz="1800" dirty="0">
                <a:effectLst/>
                <a:latin typeface="Times New Roman" panose="02020603050405020304" pitchFamily="18" charset="0"/>
                <a:ea typeface="Times New Roman" panose="02020603050405020304" pitchFamily="18" charset="0"/>
              </a:rPr>
              <a:t>The increase in transmission voltages needed to fulfill the required increase in transmitted powers, switching surges have become the governing factor in the design of insulation for EHV and UHV systems. In the meantime, lightning over voltages come as a secondary factor in these networks. There are two fundamental reasons for this shift in relative importance from lightning to switching surges as higher transmission voltages are called</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dirty="0" err="1">
                <a:effectLst/>
                <a:latin typeface="Times New Roman" panose="02020603050405020304" pitchFamily="18" charset="0"/>
                <a:ea typeface="Times New Roman" panose="02020603050405020304" pitchFamily="18" charset="0"/>
              </a:rPr>
              <a:t>Overvoltages</a:t>
            </a:r>
            <a:r>
              <a:rPr lang="en-US" sz="1800" dirty="0">
                <a:effectLst/>
                <a:latin typeface="Times New Roman" panose="02020603050405020304" pitchFamily="18" charset="0"/>
                <a:ea typeface="Times New Roman" panose="02020603050405020304" pitchFamily="18" charset="0"/>
              </a:rPr>
              <a:t> produced on transmission lines by lightning strokes are only slightly dependent on the power system voltages. As a result, their magnitudes relative to the system peak voltage decrease as the latter is increased.</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106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External insulation has its lowest breakdown strength under surges whose fronts fall in the range 50-500 micro sec., which is typical for switching surges.</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106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According to the International Electro-technical Commission(IEC) recommendations, all equipment designed for operating voltages above 300 kV should be tested under switching impulses (i.e., laboratory-simulated switching surges).</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29</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7080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62000" y="381000"/>
            <a:ext cx="8034117" cy="673861"/>
          </a:xfrm>
          <a:prstGeom prst="rect">
            <a:avLst/>
          </a:prstGeom>
          <a:noFill/>
          <a:ln w="9525">
            <a:noFill/>
            <a:miter lim="800000"/>
            <a:headEnd/>
            <a:tailEnd/>
          </a:ln>
        </p:spPr>
        <p:txBody>
          <a:bodyPr lIns="57744" tIns="28872" rIns="57744" bIns="28872">
            <a:spAutoFit/>
          </a:bodyPr>
          <a:lstStyle/>
          <a:p>
            <a:pPr algn="ctr"/>
            <a:r>
              <a:rPr lang="en-US" sz="4000" b="1" dirty="0">
                <a:latin typeface="Times New Roman" pitchFamily="18" charset="0"/>
                <a:cs typeface="Times New Roman" pitchFamily="18" charset="0"/>
              </a:rPr>
              <a:t>MISSION OF INSTITUTE</a:t>
            </a:r>
            <a:endParaRPr lang="en-IN" sz="4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a:t>
            </a:fld>
            <a:endParaRPr lang="en-IN" dirty="0"/>
          </a:p>
        </p:txBody>
      </p:sp>
      <p:sp>
        <p:nvSpPr>
          <p:cNvPr id="9" name="Footer Placeholder 11"/>
          <p:cNvSpPr>
            <a:spLocks noGrp="1"/>
          </p:cNvSpPr>
          <p:nvPr>
            <p:ph type="ftr" sz="quarter" idx="10"/>
          </p:nvPr>
        </p:nvSpPr>
        <p:spPr>
          <a:xfrm>
            <a:off x="548981" y="6384470"/>
            <a:ext cx="2926868" cy="496679"/>
          </a:xfrm>
        </p:spPr>
        <p:txBody>
          <a:bodyPr/>
          <a:lstStyle/>
          <a:p>
            <a:pPr>
              <a:defRPr/>
            </a:pPr>
            <a:r>
              <a:rPr lang="en-IN">
                <a:solidFill>
                  <a:schemeClr val="tx1"/>
                </a:solidFill>
              </a:rPr>
              <a:t>NEHA AGRAWAL (Asst. professor, EE DEPTT.) , JECRC, JAIPUR</a:t>
            </a:r>
            <a:endParaRPr lang="en-IN" dirty="0">
              <a:solidFill>
                <a:schemeClr val="tx1"/>
              </a:solidFill>
            </a:endParaRPr>
          </a:p>
        </p:txBody>
      </p:sp>
      <p:sp>
        <p:nvSpPr>
          <p:cNvPr id="10" name="Rectangle 9"/>
          <p:cNvSpPr/>
          <p:nvPr/>
        </p:nvSpPr>
        <p:spPr>
          <a:xfrm>
            <a:off x="685800" y="1600200"/>
            <a:ext cx="8305800" cy="646331"/>
          </a:xfrm>
          <a:prstGeom prst="rect">
            <a:avLst/>
          </a:prstGeom>
        </p:spPr>
        <p:txBody>
          <a:bodyPr wrap="square">
            <a:spAutoFit/>
          </a:bodyPr>
          <a:lstStyle/>
          <a:p>
            <a:pPr algn="just"/>
            <a:r>
              <a:rPr lang="en-US" b="1" dirty="0">
                <a:solidFill>
                  <a:schemeClr val="bg1"/>
                </a:solidFill>
                <a:latin typeface="Georgia" pitchFamily="18" charset="0"/>
              </a:rPr>
              <a:t> </a:t>
            </a:r>
            <a:endParaRPr lang="en-US" b="1" dirty="0">
              <a:solidFill>
                <a:schemeClr val="bg2">
                  <a:lumMod val="25000"/>
                </a:schemeClr>
              </a:solidFill>
            </a:endParaRPr>
          </a:p>
          <a:p>
            <a:pPr algn="ctr"/>
            <a:r>
              <a:rPr lang="en-US" b="1" dirty="0">
                <a:ln w="11430">
                  <a:solidFill>
                    <a:schemeClr val="tx1"/>
                  </a:solidFill>
                </a:ln>
                <a:latin typeface="Georgia" pitchFamily="18" charset="0"/>
              </a:rPr>
              <a:t> </a:t>
            </a:r>
            <a:endParaRPr lang="en-US" dirty="0"/>
          </a:p>
        </p:txBody>
      </p:sp>
      <p:sp>
        <p:nvSpPr>
          <p:cNvPr id="12" name="Rectangle 11"/>
          <p:cNvSpPr/>
          <p:nvPr/>
        </p:nvSpPr>
        <p:spPr>
          <a:xfrm>
            <a:off x="838200" y="1066800"/>
            <a:ext cx="8077200" cy="4370427"/>
          </a:xfrm>
          <a:prstGeom prst="rect">
            <a:avLst/>
          </a:prstGeom>
        </p:spPr>
        <p:txBody>
          <a:bodyPr wrap="square">
            <a:spAutoFit/>
          </a:bodyPr>
          <a:lstStyle/>
          <a:p>
            <a:pPr lvl="0" algn="just">
              <a:buFont typeface="Wingdings" pitchFamily="2" charset="2"/>
              <a:buChar char="v"/>
            </a:pPr>
            <a:r>
              <a:rPr lang="en-US" sz="2400" dirty="0">
                <a:latin typeface="Times New Roman" pitchFamily="18" charset="0"/>
                <a:cs typeface="Times New Roman" pitchFamily="18" charset="0"/>
              </a:rPr>
              <a:t>Focus on evaluation of learning outcomes and motivate students to inculcate research aptitude by project based learning.</a:t>
            </a:r>
          </a:p>
          <a:p>
            <a:pPr lvl="0" algn="just">
              <a:buFont typeface="Wingdings" pitchFamily="2" charset="2"/>
              <a:buChar char="v"/>
            </a:pPr>
            <a:r>
              <a:rPr lang="en-US" sz="2400" dirty="0">
                <a:latin typeface="Times New Roman" pitchFamily="18" charset="0"/>
                <a:cs typeface="Times New Roman" pitchFamily="18" charset="0"/>
              </a:rPr>
              <a:t>Identify, based on informed perception of Indian, regional and global needs, the areas of focus and provide platform to gain knowledge and solutions.</a:t>
            </a:r>
          </a:p>
          <a:p>
            <a:pPr lvl="0" algn="just">
              <a:buFont typeface="Wingdings" pitchFamily="2" charset="2"/>
              <a:buChar char="v"/>
            </a:pPr>
            <a:r>
              <a:rPr lang="en-US" sz="2400" dirty="0">
                <a:latin typeface="Times New Roman" pitchFamily="18" charset="0"/>
                <a:cs typeface="Times New Roman" pitchFamily="18" charset="0"/>
              </a:rPr>
              <a:t>Offer opportunities for interaction between academia and industry.</a:t>
            </a:r>
          </a:p>
          <a:p>
            <a:pPr lvl="0" algn="just">
              <a:buFont typeface="Wingdings" pitchFamily="2" charset="2"/>
              <a:buChar char="v"/>
            </a:pPr>
            <a:r>
              <a:rPr lang="en-US" sz="2400" dirty="0">
                <a:latin typeface="Times New Roman" pitchFamily="18" charset="0"/>
                <a:cs typeface="Times New Roman" pitchFamily="18" charset="0"/>
              </a:rPr>
              <a:t>Develop human potential to its fullest extent so that intellectually capable and imaginatively gifted leaders may emerge.</a:t>
            </a:r>
          </a:p>
          <a:p>
            <a:pPr lvl="0" algn="just"/>
            <a:endParaRPr lang="en-US" sz="2000" b="1" dirty="0">
              <a:latin typeface="Times New Roman" pitchFamily="18" charset="0"/>
              <a:cs typeface="Times New Roman" pitchFamily="18" charset="0"/>
            </a:endParaRPr>
          </a:p>
          <a:p>
            <a:endParaRPr lang="en-US" b="1" dirty="0">
              <a:solidFill>
                <a:schemeClr val="bg2">
                  <a:lumMod val="25000"/>
                </a:schemeClr>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pPr marL="457200">
              <a:lnSpc>
                <a:spcPct val="115000"/>
              </a:lnSpc>
            </a:pPr>
            <a:r>
              <a:rPr lang="en-US" sz="4000" b="1" dirty="0">
                <a:effectLst/>
                <a:latin typeface="Times New Roman" panose="02020603050405020304" pitchFamily="18" charset="0"/>
                <a:ea typeface="Times New Roman" panose="02020603050405020304" pitchFamily="18" charset="0"/>
              </a:rPr>
              <a:t>Temporary over voltages</a:t>
            </a:r>
            <a:endParaRPr lang="en-IN" sz="4000" b="1"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1295400"/>
            <a:ext cx="8229600" cy="4525963"/>
          </a:xfrm>
        </p:spPr>
        <p:txBody>
          <a:bodyPr>
            <a:noAutofit/>
          </a:bodyPr>
          <a:lstStyle/>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The purpose of this Guide is to provide information on transient and temporary over voltages and currents in end-user AC power systems. With this information in hand, equipment designers and users can more accurately evaluate their operating environment to determine the need for surge protective devices (SPDs) or other mitigation schemes. The Guide characterizes electrical transmission and distribution systems in which surges occur, based upon certain theoretical considerations as well as on the data that have been recorded in interior locations with particular emphasis on industrial environments. There are no specific mathematical models that simulate all surge environments; the complexities of the real world need to be simplified to produce a manageable set of standard surge tests. To this end, a scheme to classify the surge environment is presented.</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30</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661385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pPr marL="457200">
              <a:lnSpc>
                <a:spcPct val="115000"/>
              </a:lnSpc>
            </a:pPr>
            <a:r>
              <a:rPr lang="en-US" sz="4000" b="1" dirty="0">
                <a:effectLst/>
                <a:latin typeface="Times New Roman" panose="02020603050405020304" pitchFamily="18" charset="0"/>
                <a:ea typeface="Times New Roman" panose="02020603050405020304" pitchFamily="18" charset="0"/>
              </a:rPr>
              <a:t>Temporary over voltages</a:t>
            </a:r>
            <a:endParaRPr lang="en-IN" sz="4000" b="1"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1295400"/>
            <a:ext cx="8229600" cy="4525963"/>
          </a:xfrm>
        </p:spPr>
        <p:txBody>
          <a:bodyPr>
            <a:noAutofit/>
          </a:bodyPr>
          <a:lstStyle/>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This classification provides a practical basis for the selection of surge-voltage and surge- current waveforms and amplitudes that can be applied to evaluate the capability of equipment to withstand surges when connected to power circuits. The fundamental approach to electromagnetic compatibility (EMC) in the arena of surges is the requirement that equipment immunity and characteristics of the surge environment characteristics should be properly coordinated. By definition, the duration of the surges considered in this Guide do not exceed a one-half period of the normal mains waveform. They can be periodic or random events and might appear in any combination of line, neutral, or grounding conductors. They include those surges with amplitudes, durations, or rates of change sufficient to cause equipment damage</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 operational upset (see Figure). Surge protective devices acting primarily on the voltage are often applied to divert damaging surges, but the upset can require other remedies.</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31</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630875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pPr marL="457200">
              <a:lnSpc>
                <a:spcPct val="115000"/>
              </a:lnSpc>
            </a:pPr>
            <a:r>
              <a:rPr lang="en-US" sz="2800" b="1" dirty="0">
                <a:effectLst/>
                <a:latin typeface="Times New Roman" panose="02020603050405020304" pitchFamily="18" charset="0"/>
                <a:ea typeface="Times New Roman" panose="02020603050405020304" pitchFamily="18" charset="0"/>
              </a:rPr>
              <a:t>Simplified relationships among voltage, duration, rate of change, and effect on equipment</a:t>
            </a:r>
            <a:endParaRPr lang="en-IN" sz="5400" b="1"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32</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1" name="image11.jpeg">
            <a:extLst>
              <a:ext uri="{FF2B5EF4-FFF2-40B4-BE49-F238E27FC236}">
                <a16:creationId xmlns:a16="http://schemas.microsoft.com/office/drawing/2014/main" id="{1C463F70-1DF5-478F-A553-8FC9A18A4527}"/>
              </a:ext>
            </a:extLst>
          </p:cNvPr>
          <p:cNvPicPr/>
          <p:nvPr/>
        </p:nvPicPr>
        <p:blipFill>
          <a:blip r:embed="rId3" cstate="print"/>
          <a:stretch>
            <a:fillRect/>
          </a:stretch>
        </p:blipFill>
        <p:spPr>
          <a:xfrm>
            <a:off x="565682" y="2264410"/>
            <a:ext cx="8121118" cy="3145790"/>
          </a:xfrm>
          <a:prstGeom prst="rect">
            <a:avLst/>
          </a:prstGeom>
        </p:spPr>
      </p:pic>
    </p:spTree>
    <p:extLst>
      <p:ext uri="{BB962C8B-B14F-4D97-AF65-F5344CB8AC3E}">
        <p14:creationId xmlns:p14="http://schemas.microsoft.com/office/powerpoint/2010/main" val="1818940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33</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14" name="TextBox 13">
            <a:extLst>
              <a:ext uri="{FF2B5EF4-FFF2-40B4-BE49-F238E27FC236}">
                <a16:creationId xmlns:a16="http://schemas.microsoft.com/office/drawing/2014/main" id="{5AFFDE73-D99C-47F7-BD7C-123D2B342640}"/>
              </a:ext>
            </a:extLst>
          </p:cNvPr>
          <p:cNvSpPr txBox="1"/>
          <p:nvPr/>
        </p:nvSpPr>
        <p:spPr bwMode="auto">
          <a:xfrm>
            <a:off x="1066800" y="426504"/>
            <a:ext cx="6937720" cy="4526496"/>
          </a:xfrm>
          <a:prstGeom prst="rect">
            <a:avLst/>
          </a:prstGeom>
          <a:solidFill>
            <a:schemeClr val="bg1"/>
          </a:solidFill>
          <a:ln w="9525">
            <a:noFill/>
            <a:miter lim="800000"/>
            <a:headEnd/>
            <a:tailEnd/>
          </a:ln>
        </p:spPr>
        <p:txBody>
          <a:bodyPr wrap="square">
            <a:spAutoFit/>
          </a:bodyPr>
          <a:lstStyle/>
          <a:p>
            <a:pPr algn="just">
              <a:lnSpc>
                <a:spcPct val="115000"/>
              </a:lnSpc>
              <a:spcBef>
                <a:spcPts val="1130"/>
              </a:spcBef>
            </a:pPr>
            <a:r>
              <a:rPr lang="en-US" sz="1800" dirty="0">
                <a:effectLst/>
                <a:latin typeface="Times New Roman" panose="02020603050405020304" pitchFamily="18" charset="0"/>
                <a:ea typeface="Times New Roman" panose="02020603050405020304" pitchFamily="18" charset="0"/>
              </a:rPr>
              <a:t>Temporary over voltages represent a threat to equipment as well as to any surge protective devices that may have been provided for the mitigation of surges. The scope of this Guide includes temporary over voltages only as a threat to the survival of SPDs, and therefore includes considerations on the selection of suitable SPDs. No equipment performance requirements are specified in this Guide. What is recommended is a rational, deliberate approach to recognizing the variables that need to be considered simultaneously, using the information presented here to define a set of representative situations. For specific applications, the designer has to take into consideration not only the rates of occurrence and the waveforms described in this Guide, but also the specific power system environment and the characteristics of the equipment in need of protection. As an example, the following considerations are necessary to reach the goal of practical surge immunity:</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1293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7070"/>
            <a:ext cx="8229600" cy="4525963"/>
          </a:xfrm>
        </p:spPr>
        <p:txBody>
          <a:bodyPr>
            <a:noAutofit/>
          </a:bodyPr>
          <a:lstStyle/>
          <a:p>
            <a:pPr marL="342900" lvl="0" indent="-342900" algn="just">
              <a:lnSpc>
                <a:spcPct val="115000"/>
              </a:lnSpc>
              <a:spcBef>
                <a:spcPts val="5"/>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Desired protection </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5"/>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Hardware </a:t>
            </a:r>
            <a:r>
              <a:rPr lang="en-US" sz="1700" spc="-15" dirty="0">
                <a:effectLst/>
                <a:latin typeface="Times New Roman" panose="02020603050405020304" pitchFamily="18" charset="0"/>
                <a:ea typeface="Times New Roman" panose="02020603050405020304" pitchFamily="18" charset="0"/>
              </a:rPr>
              <a:t>integrity </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5"/>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Process immunity</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4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Specific equipment sensitivities</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4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The power environment</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Surge characteristics</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Electrical system</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Performance of surge protective devices </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Protection</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Lifetime</a:t>
            </a:r>
            <a:endParaRPr lang="en-IN" sz="17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rPr>
              <a:t>The test environment</a:t>
            </a:r>
            <a:endParaRPr lang="en-IN" sz="1700" dirty="0">
              <a:effectLst/>
              <a:latin typeface="Times New Roman" panose="02020603050405020304" pitchFamily="18" charset="0"/>
              <a:ea typeface="Times New Roman" panose="02020603050405020304" pitchFamily="18" charset="0"/>
            </a:endParaRPr>
          </a:p>
          <a:p>
            <a:r>
              <a:rPr lang="en-US" sz="1700" dirty="0">
                <a:effectLst/>
                <a:latin typeface="Times New Roman" panose="02020603050405020304" pitchFamily="18" charset="0"/>
                <a:ea typeface="Times New Roman" panose="02020603050405020304" pitchFamily="18" charset="0"/>
              </a:rPr>
              <a:t>Cost effectiveness</a:t>
            </a:r>
          </a:p>
          <a:p>
            <a:pPr marL="0" indent="0">
              <a:buNone/>
            </a:pPr>
            <a:r>
              <a:rPr lang="en-US" sz="1700" dirty="0">
                <a:effectLst/>
                <a:latin typeface="Times New Roman" panose="02020603050405020304" pitchFamily="18" charset="0"/>
                <a:ea typeface="Times New Roman" panose="02020603050405020304" pitchFamily="18" charset="0"/>
              </a:rPr>
              <a:t>Answers may not exist that address all of the questions raised by the considerations listed above. In particular, those related to specific equipment sensitivities, both in terms of component failure and especially in terms of processing errors, might not be available to the designer. The goal of the reader may be simply selecting the most appropriate device from among the various surge protective devices available and meet the requirements of the equipment that they must protect. Subsets of the considerations in this section might then apply, and the goal of the reader may then be the testing of various surge protective devices under identical test conditions. The following can guide the reader in identifying parameters, seeking further facts, or quantifying a test plan.</a:t>
            </a:r>
            <a:endParaRPr lang="en-IN" sz="1700" dirty="0">
              <a:effectLst/>
              <a:latin typeface="Times New Roman" panose="02020603050405020304" pitchFamily="18" charset="0"/>
              <a:ea typeface="Times New Roman" panose="02020603050405020304" pitchFamily="18" charset="0"/>
            </a:endParaRPr>
          </a:p>
          <a:p>
            <a:pPr marL="0" indent="0">
              <a:buNone/>
            </a:pPr>
            <a:endParaRPr lang="en-IN" sz="17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34</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624897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7070"/>
            <a:ext cx="8229600" cy="4525963"/>
          </a:xfrm>
        </p:spPr>
        <p:txBody>
          <a:bodyPr>
            <a:noAutofit/>
          </a:bodyPr>
          <a:lstStyle/>
          <a:p>
            <a:pPr marL="114300" indent="0" algn="just">
              <a:lnSpc>
                <a:spcPct val="115000"/>
              </a:lnSpc>
              <a:buNone/>
            </a:pPr>
            <a:r>
              <a:rPr lang="en-US" sz="1800" b="1" dirty="0">
                <a:effectLst/>
                <a:latin typeface="Times New Roman" panose="02020603050405020304" pitchFamily="18" charset="0"/>
                <a:ea typeface="Times New Roman" panose="02020603050405020304" pitchFamily="18" charset="0"/>
              </a:rPr>
              <a:t>Desired Level of Protection</a:t>
            </a:r>
            <a:r>
              <a:rPr lang="en-IN" sz="1800" b="1"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The desired level of protection can vary greatly depending upon the application. For example, in applications not involving online performance, protection may only be needed to reduce hardware failures by a certain percentage. In other cases, such as data processing or critical medical or manufacturing processes, any interruption or upset of a process might be unacceptable. Hence, the designer should quantify the desired goal with regard to the separate questions of hardware failure and process interruption or upset.</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35"/>
              </a:spcBef>
              <a:buNone/>
            </a:pPr>
            <a:r>
              <a:rPr lang="en-US" sz="1800" b="1" dirty="0">
                <a:effectLst/>
                <a:latin typeface="Times New Roman" panose="02020603050405020304" pitchFamily="18" charset="0"/>
                <a:ea typeface="Times New Roman" panose="02020603050405020304" pitchFamily="18" charset="0"/>
              </a:rPr>
              <a:t>Equipment Sensitivities</a:t>
            </a:r>
            <a:r>
              <a:rPr lang="en-IN" sz="1800" b="1"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Specific equipment sensitivities should be defined in concert with the above-mentioned goals. The sensitivities (immunity) will be different for hardware failure or process upset. Such definitions might include: maximum amplitude and duration of the surge remnant that can be tolerated, wave-form or energy sensitivity, et cetera.</a:t>
            </a:r>
            <a:endParaRPr lang="en-IN" sz="1800" dirty="0">
              <a:latin typeface="Times New Roman" panose="02020603050405020304" pitchFamily="18" charset="0"/>
              <a:ea typeface="Times New Roman" panose="02020603050405020304" pitchFamily="18" charset="0"/>
            </a:endParaRPr>
          </a:p>
          <a:p>
            <a:pPr marL="0" indent="0" algn="just">
              <a:lnSpc>
                <a:spcPct val="115000"/>
              </a:lnSpc>
              <a:spcBef>
                <a:spcPts val="35"/>
              </a:spcBef>
              <a:buNone/>
            </a:pPr>
            <a:r>
              <a:rPr lang="en-US" sz="1800" b="1" dirty="0">
                <a:effectLst/>
                <a:latin typeface="Times New Roman" panose="02020603050405020304" pitchFamily="18" charset="0"/>
                <a:ea typeface="Times New Roman" panose="02020603050405020304" pitchFamily="18" charset="0"/>
              </a:rPr>
              <a:t>Power Environment</a:t>
            </a:r>
            <a:r>
              <a:rPr lang="en-IN" sz="1800" b="1"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 applicable test waveforms recommended in this Guide should be quantified on the basis of the location categories and exposure levels as explained in the corresponding clauses of the Guide. The magnitude of the rams voltage, including any anticipated variation, should be quantified. Successful application of surge protective devices requires taking into consideration occasional abnormal occurrences. It is essential that an appropriate selection of the SPD limiting voltage is based on actual characteristics of the mains voltage.</a:t>
            </a:r>
            <a:endParaRPr lang="en-IN" sz="1800" dirty="0">
              <a:effectLst/>
              <a:latin typeface="Times New Roman" panose="02020603050405020304" pitchFamily="18" charset="0"/>
              <a:ea typeface="Times New Roman" panose="02020603050405020304" pitchFamily="18" charset="0"/>
            </a:endParaRPr>
          </a:p>
          <a:p>
            <a:pPr marL="0" indent="0">
              <a:buNone/>
            </a:pPr>
            <a:endParaRPr lang="en-IN" sz="17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35</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53310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7070"/>
            <a:ext cx="8686800" cy="4525963"/>
          </a:xfrm>
        </p:spPr>
        <p:txBody>
          <a:bodyPr>
            <a:noAutofit/>
          </a:bodyPr>
          <a:lstStyle/>
          <a:p>
            <a:pPr marL="114300" indent="0" algn="just">
              <a:lnSpc>
                <a:spcPct val="115000"/>
              </a:lnSpc>
              <a:buNone/>
            </a:pPr>
            <a:r>
              <a:rPr lang="en-US" sz="1800" b="1" dirty="0">
                <a:effectLst/>
                <a:latin typeface="Times New Roman" panose="02020603050405020304" pitchFamily="18" charset="0"/>
                <a:ea typeface="Times New Roman" panose="02020603050405020304" pitchFamily="18" charset="0"/>
              </a:rPr>
              <a:t>Performance of Surge Protective Devices</a:t>
            </a:r>
            <a:r>
              <a:rPr lang="en-IN" sz="1800" b="1"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Evaluation of a surge protective device should verify a long life in the presence of both the surge and electrical system environments described above. At the same time, its remnant and voltage levels should provide a margin below the immunity levels of the equipment in order to achieve the desired protection. It is essential to consider all of these parameters simultaneously. For example, the use of a protective device rated very close to the nominal system voltage might provide attractive remnant figures, but can be unacceptable when a broad range of occasional abnormal deviations in the amplitude of the mains waveform are considered. Lifetime or overall performance of the SPDs should not be sacrificed for the sake of a low remnant.</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b="1" dirty="0">
                <a:effectLst/>
                <a:latin typeface="Times New Roman" panose="02020603050405020304" pitchFamily="18" charset="0"/>
                <a:ea typeface="Times New Roman" panose="02020603050405020304" pitchFamily="18" charset="0"/>
              </a:rPr>
              <a:t>Test Environment</a:t>
            </a:r>
            <a:r>
              <a:rPr lang="en-IN" sz="1800" b="1"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 surge test environment should be carefully engineered with regard to the preceding considerations and any other parameters that are important to the user. A typical description of the test-environment includes definitions of simultaneous voltages and currents, along with proper demonstrations of short-circuit.</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
              </a:spcBef>
              <a:buNone/>
            </a:pPr>
            <a:r>
              <a:rPr lang="en-US" sz="1800" dirty="0">
                <a:effectLst/>
                <a:latin typeface="Times New Roman" panose="02020603050405020304" pitchFamily="18" charset="0"/>
                <a:ea typeface="Times New Roman" panose="02020603050405020304" pitchFamily="18" charset="0"/>
              </a:rPr>
              <a:t>It is important to recognize that the specification of an open-circuit voltage without simultaneous short-circuit current capability is meaningless. Cost Effectiveness The cost of surge protection can be small, compared to overall system cost and benefits in performance. Therefore, added quality and performance in surge protection may be chosen as a conservative engineering approach to compensate for unknown variables in the other parameters. This approach can provide excellent performance in the best interests of the user, while not significantly affecting overall system cost.</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36</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3807660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136525"/>
            <a:ext cx="8686800" cy="4382368"/>
          </a:xfrm>
        </p:spPr>
        <p:txBody>
          <a:bodyPr>
            <a:noAutofit/>
          </a:bodyPr>
          <a:lstStyle/>
          <a:p>
            <a:pPr marL="114300" indent="0" algn="just">
              <a:lnSpc>
                <a:spcPct val="115000"/>
              </a:lnSpc>
              <a:buNone/>
            </a:pPr>
            <a:r>
              <a:rPr lang="en-US" sz="1700" b="1" dirty="0">
                <a:effectLst/>
                <a:latin typeface="Times New Roman" panose="02020603050405020304" pitchFamily="18" charset="0"/>
                <a:ea typeface="Times New Roman" panose="02020603050405020304" pitchFamily="18" charset="0"/>
              </a:rPr>
              <a:t>Definitions</a:t>
            </a:r>
            <a:r>
              <a:rPr lang="en-IN" sz="1700" b="1" dirty="0">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The  </a:t>
            </a:r>
            <a:r>
              <a:rPr lang="en-US" sz="1700" spc="85"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definitions  </a:t>
            </a:r>
            <a:r>
              <a:rPr lang="en-US" sz="1700" spc="100"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given  </a:t>
            </a:r>
            <a:r>
              <a:rPr lang="en-US" sz="1700" spc="90"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here  </a:t>
            </a:r>
            <a:r>
              <a:rPr lang="en-US" sz="1700" spc="95"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have  </a:t>
            </a:r>
            <a:r>
              <a:rPr lang="en-US" sz="1700" spc="90"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been  </a:t>
            </a:r>
            <a:r>
              <a:rPr lang="en-US" sz="1700" spc="95"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developed  </a:t>
            </a:r>
            <a:r>
              <a:rPr lang="en-US" sz="1700" spc="90"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by	several standards-writing organizations and have been</a:t>
            </a:r>
            <a:r>
              <a:rPr lang="en-US" sz="1700" spc="-10"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harmonized.</a:t>
            </a:r>
            <a:endParaRPr lang="en-IN" sz="1700" dirty="0">
              <a:effectLst/>
              <a:latin typeface="Times New Roman" panose="02020603050405020304" pitchFamily="18" charset="0"/>
              <a:ea typeface="Times New Roman" panose="02020603050405020304" pitchFamily="18" charset="0"/>
            </a:endParaRPr>
          </a:p>
          <a:p>
            <a:pPr marL="0" indent="0" algn="just">
              <a:lnSpc>
                <a:spcPct val="115000"/>
              </a:lnSpc>
              <a:spcBef>
                <a:spcPts val="20"/>
              </a:spcBef>
              <a:buNone/>
            </a:pPr>
            <a:r>
              <a:rPr lang="en-US" sz="1700" b="1" dirty="0">
                <a:effectLst/>
                <a:latin typeface="Times New Roman" panose="02020603050405020304" pitchFamily="18" charset="0"/>
                <a:ea typeface="Times New Roman" panose="02020603050405020304" pitchFamily="18" charset="0"/>
              </a:rPr>
              <a:t>Back Flashover (Lightning):</a:t>
            </a:r>
            <a:r>
              <a:rPr lang="en-US" sz="1700" dirty="0">
                <a:effectLst/>
                <a:latin typeface="Times New Roman" panose="02020603050405020304" pitchFamily="18" charset="0"/>
                <a:ea typeface="Times New Roman" panose="02020603050405020304" pitchFamily="18" charset="0"/>
              </a:rPr>
              <a:t>A flashover of insulation resulting from a lightning strike to part of a network or electrical installation that is normally at ground potential. Blind Spot: A limited range within the total domain of application of a device, generally at values less than the maximum rating. Operation of the equipment or the protective device itself might fail in that limited range despite the device's demonstration of satisfactory performance at maximum</a:t>
            </a:r>
            <a:r>
              <a:rPr lang="en-US" sz="1700" spc="-20"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ratings.</a:t>
            </a:r>
            <a:endParaRPr lang="en-IN" sz="1700" dirty="0">
              <a:effectLst/>
              <a:latin typeface="Times New Roman" panose="02020603050405020304" pitchFamily="18" charset="0"/>
              <a:ea typeface="Times New Roman" panose="02020603050405020304" pitchFamily="18" charset="0"/>
            </a:endParaRPr>
          </a:p>
          <a:p>
            <a:pPr marL="0" indent="0" algn="just">
              <a:lnSpc>
                <a:spcPct val="115000"/>
              </a:lnSpc>
              <a:spcBef>
                <a:spcPts val="35"/>
              </a:spcBef>
              <a:buNone/>
            </a:pPr>
            <a:r>
              <a:rPr lang="en-US" sz="1700" b="1" dirty="0">
                <a:effectLst/>
                <a:latin typeface="Times New Roman" panose="02020603050405020304" pitchFamily="18" charset="0"/>
                <a:ea typeface="Times New Roman" panose="02020603050405020304" pitchFamily="18" charset="0"/>
              </a:rPr>
              <a:t>Clamping Voltage: </a:t>
            </a:r>
            <a:r>
              <a:rPr lang="en-US" sz="1700" dirty="0">
                <a:effectLst/>
                <a:latin typeface="Times New Roman" panose="02020603050405020304" pitchFamily="18" charset="0"/>
                <a:ea typeface="Times New Roman" panose="02020603050405020304" pitchFamily="18" charset="0"/>
              </a:rPr>
              <a:t>Deprecated term. See measured limiting voltage.</a:t>
            </a:r>
            <a:endParaRPr lang="en-IN" sz="17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r>
              <a:rPr lang="en-US" sz="1700" b="1" dirty="0">
                <a:effectLst/>
                <a:latin typeface="Times New Roman" panose="02020603050405020304" pitchFamily="18" charset="0"/>
                <a:ea typeface="Times New Roman" panose="02020603050405020304" pitchFamily="18" charset="0"/>
              </a:rPr>
              <a:t>Combination Surge (Wave): </a:t>
            </a:r>
            <a:r>
              <a:rPr lang="en-US" sz="1700" dirty="0">
                <a:effectLst/>
                <a:latin typeface="Times New Roman" panose="02020603050405020304" pitchFamily="18" charset="0"/>
                <a:ea typeface="Times New Roman" panose="02020603050405020304" pitchFamily="18" charset="0"/>
              </a:rPr>
              <a:t>A surge delivered by an instrument which has the inherent capability of applying a 1.2/50 us voltage wave across an open circuit, and delivering an 8/20 us current wave into a short circuit. The exact wave that is delivered is determined by the instantaneous impedance to which the combination surge is applied.</a:t>
            </a:r>
          </a:p>
          <a:p>
            <a:pPr marL="0" indent="0" algn="just">
              <a:lnSpc>
                <a:spcPct val="115000"/>
              </a:lnSpc>
              <a:spcBef>
                <a:spcPts val="15"/>
              </a:spcBef>
              <a:buNone/>
            </a:pPr>
            <a:r>
              <a:rPr lang="en-US" sz="1700" b="1" dirty="0">
                <a:effectLst/>
                <a:latin typeface="Times New Roman" panose="02020603050405020304" pitchFamily="18" charset="0"/>
                <a:ea typeface="Times New Roman" panose="02020603050405020304" pitchFamily="18" charset="0"/>
              </a:rPr>
              <a:t>Combined Multi-Port </a:t>
            </a:r>
            <a:r>
              <a:rPr lang="en-US" sz="1700" b="1" dirty="0" err="1">
                <a:effectLst/>
                <a:latin typeface="Times New Roman" panose="02020603050405020304" pitchFamily="18" charset="0"/>
                <a:ea typeface="Times New Roman" panose="02020603050405020304" pitchFamily="18" charset="0"/>
              </a:rPr>
              <a:t>Spd</a:t>
            </a:r>
            <a:r>
              <a:rPr lang="en-US" sz="1700" b="1"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A surge protective device integrated in a single package as the means of providing surge protection at two or more ports of a piece of equipment connected to different systems (such as a power system and a communications system).</a:t>
            </a:r>
            <a:endParaRPr lang="en-IN" sz="17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700" b="1" dirty="0">
                <a:effectLst/>
                <a:latin typeface="Times New Roman" panose="02020603050405020304" pitchFamily="18" charset="0"/>
                <a:ea typeface="Times New Roman" panose="02020603050405020304" pitchFamily="18" charset="0"/>
              </a:rPr>
              <a:t>Coordination Of </a:t>
            </a:r>
            <a:r>
              <a:rPr lang="en-US" sz="1700" b="1" dirty="0" err="1">
                <a:effectLst/>
                <a:latin typeface="Times New Roman" panose="02020603050405020304" pitchFamily="18" charset="0"/>
                <a:ea typeface="Times New Roman" panose="02020603050405020304" pitchFamily="18" charset="0"/>
              </a:rPr>
              <a:t>Spds</a:t>
            </a:r>
            <a:r>
              <a:rPr lang="en-US" sz="1700" b="1" dirty="0">
                <a:effectLst/>
                <a:latin typeface="Times New Roman" panose="02020603050405020304" pitchFamily="18" charset="0"/>
                <a:ea typeface="Times New Roman" panose="02020603050405020304" pitchFamily="18" charset="0"/>
              </a:rPr>
              <a:t> (Cascade):</a:t>
            </a:r>
            <a:r>
              <a:rPr lang="en-US" sz="1700" dirty="0">
                <a:effectLst/>
                <a:latin typeface="Times New Roman" panose="02020603050405020304" pitchFamily="18" charset="0"/>
                <a:ea typeface="Times New Roman" panose="02020603050405020304" pitchFamily="18" charset="0"/>
              </a:rPr>
              <a:t>The selection of characteristics for two or more SPDs to be connected across the same conductors of a system but separated by some decoupling impedance such that, given the parameters of the impedance and of the impinging surge, this selection will ensure that the energy deposited in each of the SPDs is commensurate with its rating.</a:t>
            </a:r>
            <a:endParaRPr lang="en-IN" sz="1700" dirty="0">
              <a:effectLst/>
              <a:latin typeface="Times New Roman" panose="02020603050405020304" pitchFamily="18" charset="0"/>
              <a:ea typeface="Times New Roman" panose="02020603050405020304" pitchFamily="18" charset="0"/>
            </a:endParaRPr>
          </a:p>
          <a:p>
            <a:pPr marL="114300" indent="0" algn="just">
              <a:lnSpc>
                <a:spcPct val="115000"/>
              </a:lnSpc>
              <a:buNone/>
            </a:pPr>
            <a:endParaRPr lang="en-IN" sz="17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37</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2126703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136525"/>
            <a:ext cx="8686800" cy="4382368"/>
          </a:xfrm>
        </p:spPr>
        <p:txBody>
          <a:bodyPr>
            <a:noAutofit/>
          </a:bodyPr>
          <a:lstStyle/>
          <a:p>
            <a:pPr marL="0" indent="0" algn="just">
              <a:lnSpc>
                <a:spcPct val="115000"/>
              </a:lnSpc>
              <a:buNone/>
            </a:pPr>
            <a:r>
              <a:rPr lang="en-US" sz="1800" b="1" dirty="0">
                <a:effectLst/>
                <a:latin typeface="Times New Roman" panose="02020603050405020304" pitchFamily="18" charset="0"/>
                <a:ea typeface="Times New Roman" panose="02020603050405020304" pitchFamily="18" charset="0"/>
              </a:rPr>
              <a:t>Direct Strike: </a:t>
            </a:r>
            <a:r>
              <a:rPr lang="en-US" sz="1800" dirty="0">
                <a:effectLst/>
                <a:latin typeface="Times New Roman" panose="02020603050405020304" pitchFamily="18" charset="0"/>
                <a:ea typeface="Times New Roman" panose="02020603050405020304" pitchFamily="18" charset="0"/>
              </a:rPr>
              <a:t>A strike impacting the structure of interest or the soil (or objects) within a few meters from the structure of interest. Energy Deposition: The time integral of the power dissipated in a clamping-type surge protective device during a current surge of a specified waveform. Failure Mode: The process and consequences of device failure.</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40"/>
              </a:spcBef>
              <a:buNone/>
            </a:pPr>
            <a:r>
              <a:rPr lang="en-US" sz="1800" b="1" dirty="0">
                <a:effectLst/>
                <a:latin typeface="Times New Roman" panose="02020603050405020304" pitchFamily="18" charset="0"/>
                <a:ea typeface="Times New Roman" panose="02020603050405020304" pitchFamily="18" charset="0"/>
              </a:rPr>
              <a:t>Leakage Current: </a:t>
            </a:r>
            <a:r>
              <a:rPr lang="en-US" sz="1800" dirty="0">
                <a:effectLst/>
                <a:latin typeface="Times New Roman" panose="02020603050405020304" pitchFamily="18" charset="0"/>
                <a:ea typeface="Times New Roman" panose="02020603050405020304" pitchFamily="18" charset="0"/>
              </a:rPr>
              <a:t>Any current, including capacitive coupled currents, that can be conveyed from accessible parts of a product to ground or to other accessible parts of the product.</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r>
              <a:rPr lang="en-US" sz="1800" b="1" dirty="0">
                <a:effectLst/>
                <a:latin typeface="Times New Roman" panose="02020603050405020304" pitchFamily="18" charset="0"/>
                <a:ea typeface="Times New Roman" panose="02020603050405020304" pitchFamily="18" charset="0"/>
              </a:rPr>
              <a:t>Lightning Protection System (LPS): </a:t>
            </a:r>
            <a:r>
              <a:rPr lang="en-US" sz="1800" dirty="0">
                <a:effectLst/>
                <a:latin typeface="Times New Roman" panose="02020603050405020304" pitchFamily="18" charset="0"/>
                <a:ea typeface="Times New Roman" panose="02020603050405020304" pitchFamily="18" charset="0"/>
              </a:rPr>
              <a:t>The complete system used to protect a space against the effects of lightning. It consists of both external and internal lightning protection systems.</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25"/>
              </a:spcBef>
              <a:buNone/>
            </a:pPr>
            <a:r>
              <a:rPr lang="en-US" sz="1800" b="1" dirty="0">
                <a:effectLst/>
                <a:latin typeface="Times New Roman" panose="02020603050405020304" pitchFamily="18" charset="0"/>
                <a:ea typeface="Times New Roman" panose="02020603050405020304" pitchFamily="18" charset="0"/>
              </a:rPr>
              <a:t>Lightning Flash To Earth: </a:t>
            </a:r>
            <a:r>
              <a:rPr lang="en-US" sz="1800" dirty="0">
                <a:effectLst/>
                <a:latin typeface="Times New Roman" panose="02020603050405020304" pitchFamily="18" charset="0"/>
                <a:ea typeface="Times New Roman" panose="02020603050405020304" pitchFamily="18" charset="0"/>
              </a:rPr>
              <a:t>An electrical discharge of atmospheric origin between cloud and earth consisting of one or more strikes.</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r>
              <a:rPr lang="en-US" sz="1800" b="1" dirty="0">
                <a:effectLst/>
                <a:latin typeface="Times New Roman" panose="02020603050405020304" pitchFamily="18" charset="0"/>
                <a:ea typeface="Times New Roman" panose="02020603050405020304" pitchFamily="18" charset="0"/>
              </a:rPr>
              <a:t>Lightning Strike: </a:t>
            </a:r>
            <a:r>
              <a:rPr lang="en-US" sz="1800" dirty="0">
                <a:effectLst/>
                <a:latin typeface="Times New Roman" panose="02020603050405020304" pitchFamily="18" charset="0"/>
                <a:ea typeface="Times New Roman" panose="02020603050405020304" pitchFamily="18" charset="0"/>
              </a:rPr>
              <a:t>A single electrical discharge in a lightning flash to earth.</a:t>
            </a:r>
            <a:endParaRPr lang="en-IN" sz="1800" dirty="0">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r>
              <a:rPr lang="en-US" sz="1800" b="1" dirty="0">
                <a:effectLst/>
                <a:latin typeface="Times New Roman" panose="02020603050405020304" pitchFamily="18" charset="0"/>
                <a:ea typeface="Times New Roman" panose="02020603050405020304" pitchFamily="18" charset="0"/>
              </a:rPr>
              <a:t>Mains: </a:t>
            </a:r>
            <a:r>
              <a:rPr lang="en-US" sz="1800" dirty="0">
                <a:effectLst/>
                <a:latin typeface="Times New Roman" panose="02020603050405020304" pitchFamily="18" charset="0"/>
                <a:ea typeface="Times New Roman" panose="02020603050405020304" pitchFamily="18" charset="0"/>
              </a:rPr>
              <a:t>The AC power source available at the point of use in a facility. It consists of the set of electrical conductors (referred to by terms including service entrance, feeder, or branch circuit) for delivering power to connected loads at the utilization voltage level.</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r>
              <a:rPr lang="en-US" sz="1800" b="1" dirty="0">
                <a:effectLst/>
                <a:latin typeface="Times New Roman" panose="02020603050405020304" pitchFamily="18" charset="0"/>
                <a:ea typeface="Times New Roman" panose="02020603050405020304" pitchFamily="18" charset="0"/>
              </a:rPr>
              <a:t>Maximum continuous operating voltage (MCOV): </a:t>
            </a:r>
            <a:r>
              <a:rPr lang="en-US" sz="1800" dirty="0">
                <a:effectLst/>
                <a:latin typeface="Times New Roman" panose="02020603050405020304" pitchFamily="18" charset="0"/>
                <a:ea typeface="Times New Roman" panose="02020603050405020304" pitchFamily="18" charset="0"/>
              </a:rPr>
              <a:t>The maximum designated root- mean-square (rms) value of power-frequency voltage that may be applied continuously between the terminals of the arrester.</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40"/>
              </a:spcBef>
              <a:buNone/>
            </a:pPr>
            <a:r>
              <a:rPr lang="en-US" sz="1800" b="1" dirty="0">
                <a:effectLst/>
                <a:latin typeface="Times New Roman" panose="02020603050405020304" pitchFamily="18" charset="0"/>
                <a:ea typeface="Times New Roman" panose="02020603050405020304" pitchFamily="18" charset="0"/>
              </a:rPr>
              <a:t>Measured limiting voltage: </a:t>
            </a:r>
            <a:r>
              <a:rPr lang="en-US" sz="1800" dirty="0">
                <a:effectLst/>
                <a:latin typeface="Times New Roman" panose="02020603050405020304" pitchFamily="18" charset="0"/>
                <a:ea typeface="Times New Roman" panose="02020603050405020304" pitchFamily="18" charset="0"/>
              </a:rPr>
              <a:t>The maximum magnitude of voltage that appears across the terminals of the SPD during the application of an impulse of specified wave shape and amplitude.</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38</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115101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80804" y="4550"/>
            <a:ext cx="8686800" cy="4382368"/>
          </a:xfrm>
        </p:spPr>
        <p:txBody>
          <a:bodyPr>
            <a:noAutofit/>
          </a:bodyPr>
          <a:lstStyle/>
          <a:p>
            <a:pPr marL="0" indent="0" algn="just">
              <a:lnSpc>
                <a:spcPct val="115000"/>
              </a:lnSpc>
              <a:spcBef>
                <a:spcPts val="40"/>
              </a:spcBef>
              <a:buNone/>
            </a:pPr>
            <a:r>
              <a:rPr lang="en-US" sz="1800" b="1" dirty="0">
                <a:effectLst/>
                <a:latin typeface="Times New Roman" panose="02020603050405020304" pitchFamily="18" charset="0"/>
                <a:ea typeface="Times New Roman" panose="02020603050405020304" pitchFamily="18" charset="0"/>
              </a:rPr>
              <a:t>Nearby strike: </a:t>
            </a:r>
            <a:r>
              <a:rPr lang="en-US" sz="1800" dirty="0">
                <a:effectLst/>
                <a:latin typeface="Times New Roman" panose="02020603050405020304" pitchFamily="18" charset="0"/>
                <a:ea typeface="Times New Roman" panose="02020603050405020304" pitchFamily="18" charset="0"/>
              </a:rPr>
              <a:t>A strike occurring in the vicinity of the structure of interest.</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25"/>
              </a:spcBef>
              <a:buNone/>
            </a:pPr>
            <a:r>
              <a:rPr lang="en-US" sz="1800" b="1" dirty="0">
                <a:effectLst/>
                <a:latin typeface="Times New Roman" panose="02020603050405020304" pitchFamily="18" charset="0"/>
                <a:ea typeface="Times New Roman" panose="02020603050405020304" pitchFamily="18" charset="0"/>
              </a:rPr>
              <a:t>Nominal System Voltage: </a:t>
            </a:r>
            <a:r>
              <a:rPr lang="en-US" sz="1800" dirty="0">
                <a:effectLst/>
                <a:latin typeface="Times New Roman" panose="02020603050405020304" pitchFamily="18" charset="0"/>
                <a:ea typeface="Times New Roman" panose="02020603050405020304" pitchFamily="18" charset="0"/>
              </a:rPr>
              <a:t>A nominal value assigned to designate a system of a given voltage class.</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20"/>
              </a:spcBef>
              <a:buNone/>
            </a:pPr>
            <a:r>
              <a:rPr lang="en-US" sz="1800" b="1" dirty="0">
                <a:effectLst/>
                <a:latin typeface="Times New Roman" panose="02020603050405020304" pitchFamily="18" charset="0"/>
                <a:ea typeface="Times New Roman" panose="02020603050405020304" pitchFamily="18" charset="0"/>
              </a:rPr>
              <a:t>Nominal Arrestor voltage: </a:t>
            </a:r>
            <a:r>
              <a:rPr lang="en-US" sz="1800" dirty="0">
                <a:effectLst/>
                <a:latin typeface="Times New Roman" panose="02020603050405020304" pitchFamily="18" charset="0"/>
                <a:ea typeface="Times New Roman" panose="02020603050405020304" pitchFamily="18" charset="0"/>
              </a:rPr>
              <a:t>The voltage across the arrestor measured at a specified pulsed DC current, IN(dc), of specific duration. IN(dc) is specified by the arrestor manufacturer.</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25"/>
              </a:spcBef>
              <a:buNone/>
            </a:pPr>
            <a:r>
              <a:rPr lang="en-US" sz="1800" b="1" dirty="0">
                <a:effectLst/>
                <a:latin typeface="Times New Roman" panose="02020603050405020304" pitchFamily="18" charset="0"/>
                <a:ea typeface="Times New Roman" panose="02020603050405020304" pitchFamily="18" charset="0"/>
              </a:rPr>
              <a:t>One-Port SPD: </a:t>
            </a:r>
            <a:r>
              <a:rPr lang="en-US" sz="1800" dirty="0">
                <a:effectLst/>
                <a:latin typeface="Times New Roman" panose="02020603050405020304" pitchFamily="18" charset="0"/>
                <a:ea typeface="Times New Roman" panose="02020603050405020304" pitchFamily="18" charset="0"/>
              </a:rPr>
              <a:t>An SPD having provisions (terminals, leads, plug) for connection to the AC power circuit but no provisions (terminals, leads, receptacles) for supplying current to the AC power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loads.</a:t>
            </a:r>
            <a:endParaRPr lang="en-IN" sz="1800" dirty="0">
              <a:latin typeface="Times New Roman" panose="02020603050405020304" pitchFamily="18" charset="0"/>
              <a:ea typeface="Times New Roman" panose="02020603050405020304" pitchFamily="18" charset="0"/>
            </a:endParaRPr>
          </a:p>
          <a:p>
            <a:pPr marL="0" indent="0" algn="just">
              <a:lnSpc>
                <a:spcPct val="115000"/>
              </a:lnSpc>
              <a:spcBef>
                <a:spcPts val="25"/>
              </a:spcBef>
              <a:buNone/>
            </a:pPr>
            <a:r>
              <a:rPr lang="en-US" sz="1800" b="1" dirty="0">
                <a:effectLst/>
                <a:latin typeface="Times New Roman" panose="02020603050405020304" pitchFamily="18" charset="0"/>
                <a:ea typeface="Times New Roman" panose="02020603050405020304" pitchFamily="18" charset="0"/>
              </a:rPr>
              <a:t>Open-circuit voltage (OCV) :</a:t>
            </a:r>
            <a:r>
              <a:rPr lang="en-US" sz="1800" dirty="0">
                <a:effectLst/>
                <a:latin typeface="Times New Roman" panose="02020603050405020304" pitchFamily="18" charset="0"/>
                <a:ea typeface="Times New Roman" panose="02020603050405020304" pitchFamily="18" charset="0"/>
              </a:rPr>
              <a:t>The voltage available from the test set up (surge generator, coupling circuit, back filter, connecting leads) at the terminals where the SPD under test will be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connected.</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25"/>
              </a:spcBef>
              <a:buNone/>
            </a:pPr>
            <a:r>
              <a:rPr lang="en-US" sz="1800" b="1" dirty="0">
                <a:effectLst/>
                <a:latin typeface="Times New Roman" panose="02020603050405020304" pitchFamily="18" charset="0"/>
                <a:ea typeface="Times New Roman" panose="02020603050405020304" pitchFamily="18" charset="0"/>
              </a:rPr>
              <a:t>Point of strike: </a:t>
            </a:r>
            <a:r>
              <a:rPr lang="en-US" sz="1800" dirty="0">
                <a:effectLst/>
                <a:latin typeface="Times New Roman" panose="02020603050405020304" pitchFamily="18" charset="0"/>
                <a:ea typeface="Times New Roman" panose="02020603050405020304" pitchFamily="18" charset="0"/>
              </a:rPr>
              <a:t>The point where a lightning strike contacts the earth, a structure, or an</a:t>
            </a:r>
            <a:r>
              <a:rPr lang="en-IN"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LPS.</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b="1" dirty="0">
                <a:effectLst/>
                <a:latin typeface="Times New Roman" panose="02020603050405020304" pitchFamily="18" charset="0"/>
                <a:ea typeface="Times New Roman" panose="02020603050405020304" pitchFamily="18" charset="0"/>
              </a:rPr>
              <a:t>Pulse life: </a:t>
            </a:r>
            <a:r>
              <a:rPr lang="en-US" sz="1800" dirty="0">
                <a:effectLst/>
                <a:latin typeface="Times New Roman" panose="02020603050405020304" pitchFamily="18" charset="0"/>
                <a:ea typeface="Times New Roman" panose="02020603050405020304" pitchFamily="18" charset="0"/>
              </a:rPr>
              <a:t>The number of surges of specified voltage, current amplitudes, and wave shapes that may be applied to a device without causing degradation beyond specified limits. The pulse life applies to a device connected to an AC line of specified characteristics and for pulses sufficiently spaced in time to preclude the effects of cumulative heating.</a:t>
            </a:r>
          </a:p>
          <a:p>
            <a:pPr marL="0" indent="0" algn="just">
              <a:lnSpc>
                <a:spcPct val="115000"/>
              </a:lnSpc>
              <a:buNone/>
            </a:pPr>
            <a:r>
              <a:rPr lang="en-US" sz="1800" b="1" dirty="0">
                <a:effectLst/>
                <a:latin typeface="Times New Roman" panose="02020603050405020304" pitchFamily="18" charset="0"/>
                <a:ea typeface="Times New Roman" panose="02020603050405020304" pitchFamily="18" charset="0"/>
              </a:rPr>
              <a:t>Response time (arrestor): </a:t>
            </a:r>
            <a:r>
              <a:rPr lang="en-US" sz="1800" dirty="0">
                <a:effectLst/>
                <a:latin typeface="Times New Roman" panose="02020603050405020304" pitchFamily="18" charset="0"/>
                <a:ea typeface="Times New Roman" panose="02020603050405020304" pitchFamily="18" charset="0"/>
              </a:rPr>
              <a:t>The time between the point at which the wave exceeds the limiting voltage level and the peak of the voltage overshoot. For the purpose of this definition, limiting voltage is defined with a 8/20 Its current waveform of the same peak Current amplitude as the waveform used for this response time.</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39</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204465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19833"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1289414"/>
          </a:xfrm>
          <a:prstGeom prst="rect">
            <a:avLst/>
          </a:prstGeom>
          <a:noFill/>
          <a:ln w="9525">
            <a:noFill/>
            <a:miter lim="800000"/>
            <a:headEnd/>
            <a:tailEnd/>
          </a:ln>
        </p:spPr>
        <p:txBody>
          <a:bodyPr lIns="57744" tIns="28872" rIns="57744" bIns="28872">
            <a:spAutoFit/>
          </a:bodyPr>
          <a:lstStyle/>
          <a:p>
            <a:pPr algn="ctr"/>
            <a:r>
              <a:rPr lang="en-US" sz="4000" b="1" dirty="0">
                <a:latin typeface="Times New Roman" pitchFamily="18" charset="0"/>
                <a:cs typeface="Times New Roman" pitchFamily="18" charset="0"/>
              </a:rPr>
              <a:t>Electrical Engineering : Course Outcomes</a:t>
            </a:r>
            <a:endParaRPr lang="en-IN" sz="4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4</a:t>
            </a:fld>
            <a:endParaRPr lang="en-IN" dirty="0"/>
          </a:p>
        </p:txBody>
      </p:sp>
      <p:sp>
        <p:nvSpPr>
          <p:cNvPr id="9" name="Footer Placeholder 11"/>
          <p:cNvSpPr>
            <a:spLocks noGrp="1"/>
          </p:cNvSpPr>
          <p:nvPr>
            <p:ph type="ftr" sz="quarter" idx="10"/>
          </p:nvPr>
        </p:nvSpPr>
        <p:spPr>
          <a:xfrm>
            <a:off x="545849" y="6361320"/>
            <a:ext cx="2926868" cy="496679"/>
          </a:xfrm>
        </p:spPr>
        <p:txBody>
          <a:bodyPr/>
          <a:lstStyle/>
          <a:p>
            <a:pPr>
              <a:defRPr/>
            </a:pPr>
            <a:r>
              <a:rPr lang="en-IN">
                <a:solidFill>
                  <a:schemeClr val="tx1"/>
                </a:solidFill>
              </a:rPr>
              <a:t>NEHA AGRAWAL (Asst. professor, EE DEPTT.) , JECRC, JAIPUR</a:t>
            </a:r>
            <a:endParaRPr lang="en-IN" dirty="0">
              <a:solidFill>
                <a:schemeClr val="tx1"/>
              </a:solidFill>
            </a:endParaRPr>
          </a:p>
        </p:txBody>
      </p:sp>
      <p:sp>
        <p:nvSpPr>
          <p:cNvPr id="10" name="Rectangle 9"/>
          <p:cNvSpPr/>
          <p:nvPr/>
        </p:nvSpPr>
        <p:spPr>
          <a:xfrm>
            <a:off x="685800" y="1600200"/>
            <a:ext cx="8305800" cy="646331"/>
          </a:xfrm>
          <a:prstGeom prst="rect">
            <a:avLst/>
          </a:prstGeom>
        </p:spPr>
        <p:txBody>
          <a:bodyPr wrap="square">
            <a:spAutoFit/>
          </a:bodyPr>
          <a:lstStyle/>
          <a:p>
            <a:pPr algn="just"/>
            <a:r>
              <a:rPr lang="en-US" b="1" dirty="0">
                <a:solidFill>
                  <a:schemeClr val="bg1"/>
                </a:solidFill>
                <a:latin typeface="Georgia" pitchFamily="18" charset="0"/>
              </a:rPr>
              <a:t> </a:t>
            </a:r>
            <a:endParaRPr lang="en-US" b="1" dirty="0">
              <a:solidFill>
                <a:schemeClr val="bg2">
                  <a:lumMod val="25000"/>
                </a:schemeClr>
              </a:solidFill>
            </a:endParaRPr>
          </a:p>
          <a:p>
            <a:pPr algn="ctr"/>
            <a:r>
              <a:rPr lang="en-US" b="1" dirty="0">
                <a:ln w="11430">
                  <a:solidFill>
                    <a:schemeClr val="tx1"/>
                  </a:solidFill>
                </a:ln>
                <a:latin typeface="Georgia" pitchFamily="18" charset="0"/>
              </a:rPr>
              <a:t> </a:t>
            </a:r>
            <a:endParaRPr lang="en-US" dirty="0"/>
          </a:p>
        </p:txBody>
      </p:sp>
      <p:sp>
        <p:nvSpPr>
          <p:cNvPr id="12" name="Rectangle 11"/>
          <p:cNvSpPr/>
          <p:nvPr/>
        </p:nvSpPr>
        <p:spPr>
          <a:xfrm>
            <a:off x="762000" y="2133600"/>
            <a:ext cx="8077200" cy="2554545"/>
          </a:xfrm>
          <a:prstGeom prst="rect">
            <a:avLst/>
          </a:prstGeom>
        </p:spPr>
        <p:txBody>
          <a:bodyPr wrap="square">
            <a:spAutoFit/>
          </a:bodyPr>
          <a:lstStyle/>
          <a:p>
            <a:pPr algn="just"/>
            <a:r>
              <a:rPr lang="en-US" sz="2000" b="1" dirty="0">
                <a:latin typeface="Times New Roman" pitchFamily="18" charset="0"/>
                <a:cs typeface="Times New Roman" pitchFamily="18" charset="0"/>
              </a:rPr>
              <a:t>After completion of the subject the student shall demonstrate the ability to/ will be able to:</a:t>
            </a:r>
          </a:p>
          <a:p>
            <a:pPr marL="342900" lvl="0" indent="-342900">
              <a:spcAft>
                <a:spcPts val="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CO1: Identify the different parameters of transmission lines and understand the basic power system.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CO2: Analysis the overhead and underground transmission and distribution lines and identify the faults.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CO3: Design and analysis of over voltage generation and its protection in power system.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793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a:xfrm>
            <a:off x="457200" y="136525"/>
            <a:ext cx="8686800" cy="4382368"/>
          </a:xfrm>
        </p:spPr>
        <p:txBody>
          <a:bodyPr>
            <a:noAutofit/>
          </a:bodyPr>
          <a:lstStyle/>
          <a:p>
            <a:pPr marL="0" indent="0" algn="just">
              <a:lnSpc>
                <a:spcPct val="115000"/>
              </a:lnSpc>
              <a:spcBef>
                <a:spcPts val="10"/>
              </a:spcBef>
              <a:buNone/>
            </a:pPr>
            <a:r>
              <a:rPr lang="en-US" sz="1800" b="1" dirty="0">
                <a:effectLst/>
                <a:latin typeface="Times New Roman" panose="02020603050405020304" pitchFamily="18" charset="0"/>
                <a:ea typeface="Times New Roman" panose="02020603050405020304" pitchFamily="18" charset="0"/>
              </a:rPr>
              <a:t>Short-Circuit Current (</a:t>
            </a:r>
            <a:r>
              <a:rPr lang="en-US" sz="1800" b="1" dirty="0" err="1">
                <a:effectLst/>
                <a:latin typeface="Times New Roman" panose="02020603050405020304" pitchFamily="18" charset="0"/>
                <a:ea typeface="Times New Roman" panose="02020603050405020304" pitchFamily="18" charset="0"/>
              </a:rPr>
              <a:t>Scc</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 current which the test set up (surge generator, coupling circuit, back filter, connecting leads) can deliver at the terminals where the SPD under test will be connected, with the SPD replaced by bonding the two lead terminals. (Also sometimes abbreviated as SCI).</a:t>
            </a:r>
            <a:endParaRPr lang="en-IN" sz="1800" dirty="0">
              <a:latin typeface="Times New Roman" panose="02020603050405020304" pitchFamily="18" charset="0"/>
              <a:ea typeface="Times New Roman" panose="02020603050405020304" pitchFamily="18" charset="0"/>
            </a:endParaRPr>
          </a:p>
          <a:p>
            <a:pPr marL="0" indent="0" algn="just">
              <a:lnSpc>
                <a:spcPct val="115000"/>
              </a:lnSpc>
              <a:spcBef>
                <a:spcPts val="10"/>
              </a:spcBef>
              <a:buNone/>
            </a:pPr>
            <a:r>
              <a:rPr lang="en-US" sz="1800" b="1" dirty="0">
                <a:effectLst/>
                <a:latin typeface="Times New Roman" panose="02020603050405020304" pitchFamily="18" charset="0"/>
                <a:ea typeface="Times New Roman" panose="02020603050405020304" pitchFamily="18" charset="0"/>
              </a:rPr>
              <a:t>SPD disconnect or: </a:t>
            </a:r>
            <a:r>
              <a:rPr lang="en-US" sz="1800" dirty="0">
                <a:effectLst/>
                <a:latin typeface="Times New Roman" panose="02020603050405020304" pitchFamily="18" charset="0"/>
                <a:ea typeface="Times New Roman" panose="02020603050405020304" pitchFamily="18" charset="0"/>
              </a:rPr>
              <a:t>A device for disconnecting an SPD from the system in the event of SPD failure. It is to prevent a persistent fault on the system and to give a visible indication of the SPD failure.</a:t>
            </a:r>
            <a:endParaRPr lang="en-IN" sz="1800" dirty="0">
              <a:latin typeface="Times New Roman" panose="02020603050405020304" pitchFamily="18" charset="0"/>
              <a:ea typeface="Times New Roman" panose="02020603050405020304" pitchFamily="18" charset="0"/>
            </a:endParaRPr>
          </a:p>
          <a:p>
            <a:pPr marL="0" indent="0" algn="just">
              <a:lnSpc>
                <a:spcPct val="115000"/>
              </a:lnSpc>
              <a:spcBef>
                <a:spcPts val="10"/>
              </a:spcBef>
              <a:buNone/>
            </a:pPr>
            <a:r>
              <a:rPr lang="en-US" sz="1800" b="1" dirty="0">
                <a:effectLst/>
                <a:latin typeface="Times New Roman" panose="02020603050405020304" pitchFamily="18" charset="0"/>
                <a:ea typeface="Times New Roman" panose="02020603050405020304" pitchFamily="18" charset="0"/>
              </a:rPr>
              <a:t>Surge Response Voltage: </a:t>
            </a:r>
            <a:r>
              <a:rPr lang="en-US" sz="1800" dirty="0">
                <a:effectLst/>
                <a:latin typeface="Times New Roman" panose="02020603050405020304" pitchFamily="18" charset="0"/>
                <a:ea typeface="Times New Roman" panose="02020603050405020304" pitchFamily="18" charset="0"/>
              </a:rPr>
              <a:t>The voltage profile appearing at the output terminals of a protective device and applied to downstream loads, during and after a specified impinging surge, until normal stable conditions are reached.</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
              </a:spcBef>
              <a:buNone/>
            </a:pPr>
            <a:r>
              <a:rPr lang="en-US" sz="1800" b="1" dirty="0">
                <a:effectLst/>
                <a:latin typeface="Times New Roman" panose="02020603050405020304" pitchFamily="18" charset="0"/>
                <a:ea typeface="Times New Roman" panose="02020603050405020304" pitchFamily="18" charset="0"/>
              </a:rPr>
              <a:t>Surge Protective device (SPD): </a:t>
            </a:r>
            <a:r>
              <a:rPr lang="en-US" sz="1800" dirty="0">
                <a:effectLst/>
                <a:latin typeface="Times New Roman" panose="02020603050405020304" pitchFamily="18" charset="0"/>
                <a:ea typeface="Times New Roman" panose="02020603050405020304" pitchFamily="18" charset="0"/>
              </a:rPr>
              <a:t>A device that is intended to limit transient overvoltage's and divert surge currents. It contains at least one nonlinear component—a surge reference equalizer. A surge protective device used for connecting equipment to external systems whereby all conductors connected to the protected load are routed—physically and electrically—through a single enclosure with a shared reference point between the input and output ports of each system.</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35"/>
              </a:spcBef>
              <a:buNone/>
            </a:pPr>
            <a:r>
              <a:rPr lang="en-US" sz="1800" b="1" dirty="0">
                <a:effectLst/>
                <a:latin typeface="Times New Roman" panose="02020603050405020304" pitchFamily="18" charset="0"/>
                <a:ea typeface="Times New Roman" panose="02020603050405020304" pitchFamily="18" charset="0"/>
              </a:rPr>
              <a:t>Swell: </a:t>
            </a:r>
            <a:r>
              <a:rPr lang="en-US" sz="1800" dirty="0">
                <a:effectLst/>
                <a:latin typeface="Times New Roman" panose="02020603050405020304" pitchFamily="18" charset="0"/>
                <a:ea typeface="Times New Roman" panose="02020603050405020304" pitchFamily="18" charset="0"/>
              </a:rPr>
              <a:t>A momentary increase in the power frequency voltage delivered by the mains, outside of the normal tolerances, with a duration of more than one cycle and less</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than a few</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seconds.</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40</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3200268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r>
              <a:rPr lang="en-US" sz="3200" b="1" dirty="0">
                <a:effectLst/>
                <a:latin typeface="Times New Roman" panose="02020603050405020304" pitchFamily="18" charset="0"/>
                <a:ea typeface="Times New Roman" panose="02020603050405020304" pitchFamily="18" charset="0"/>
              </a:rPr>
              <a:t> Switching Surge Test Voltage</a:t>
            </a:r>
            <a:r>
              <a:rPr lang="en-US" sz="3200" b="1" spc="-20" dirty="0">
                <a:effectLst/>
                <a:latin typeface="Times New Roman" panose="02020603050405020304" pitchFamily="18" charset="0"/>
                <a:ea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rPr>
              <a:t>Characteristics</a:t>
            </a:r>
            <a:endParaRPr lang="en-IN" sz="6600" b="1" dirty="0"/>
          </a:p>
        </p:txBody>
      </p:sp>
      <p:sp>
        <p:nvSpPr>
          <p:cNvPr id="11266" name="Content Placeholder 11265">
            <a:extLst>
              <a:ext uri="{FF2B5EF4-FFF2-40B4-BE49-F238E27FC236}">
                <a16:creationId xmlns:a16="http://schemas.microsoft.com/office/drawing/2014/main" id="{B3AEDB28-51FB-4D92-A3A5-EEE5CB2B8C55}"/>
              </a:ext>
            </a:extLst>
          </p:cNvPr>
          <p:cNvSpPr>
            <a:spLocks noGrp="1"/>
          </p:cNvSpPr>
          <p:nvPr>
            <p:ph sz="half" idx="1"/>
          </p:nvPr>
        </p:nvSpPr>
        <p:spPr/>
        <p:txBody>
          <a:bodyPr>
            <a:normAutofit fontScale="62500" lnSpcReduction="20000"/>
          </a:bodyPr>
          <a:lstStyle/>
          <a:p>
            <a:pPr marL="0" indent="0">
              <a:buNone/>
            </a:pPr>
            <a:r>
              <a:rPr lang="en-US" sz="2800" dirty="0">
                <a:effectLst/>
                <a:latin typeface="Times New Roman" panose="02020603050405020304" pitchFamily="18" charset="0"/>
                <a:ea typeface="Times New Roman" panose="02020603050405020304" pitchFamily="18" charset="0"/>
              </a:rPr>
              <a:t>Switching surges assume great importance for designing insulation of overhead lines operating at voltages more than 345 kV. It has been observed that the flashover voltage for various geometrical arrangements under unidirectional switching surge voltages decreases with increasing the front duration of the surge and the minimum switching surge corresponds to the range between 100 and 500 </a:t>
            </a:r>
            <a:r>
              <a:rPr lang="en-US" sz="2800" dirty="0" err="1">
                <a:effectLst/>
                <a:latin typeface="Times New Roman" panose="02020603050405020304" pitchFamily="18" charset="0"/>
                <a:ea typeface="Times New Roman" panose="02020603050405020304" pitchFamily="18" charset="0"/>
              </a:rPr>
              <a:t>μsec</a:t>
            </a:r>
            <a:r>
              <a:rPr lang="en-US" sz="2800" dirty="0">
                <a:effectLst/>
                <a:latin typeface="Times New Roman" panose="02020603050405020304" pitchFamily="18" charset="0"/>
                <a:ea typeface="Times New Roman" panose="02020603050405020304" pitchFamily="18" charset="0"/>
              </a:rPr>
              <a:t>. However, time to half the value has no effect as flashover takes place either at the crest or before the crest of the switching surge. Fig.4.8 gives the relationship between the critical flashover voltage per meter as a function of time to flashover for on a 3 m rod-rod gap and a conductor-plane gap.</a:t>
            </a:r>
            <a:endParaRPr lang="en-IN" sz="2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41</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50" name="image14.jpeg">
            <a:extLst>
              <a:ext uri="{FF2B5EF4-FFF2-40B4-BE49-F238E27FC236}">
                <a16:creationId xmlns:a16="http://schemas.microsoft.com/office/drawing/2014/main" id="{B0622351-4C5F-4E74-AF2E-8F5F1C44A0F6}"/>
              </a:ext>
            </a:extLst>
          </p:cNvPr>
          <p:cNvPicPr>
            <a:picLocks noGrp="1"/>
          </p:cNvPicPr>
          <p:nvPr>
            <p:ph sz="half" idx="2"/>
          </p:nvPr>
        </p:nvPicPr>
        <p:blipFill>
          <a:blip r:embed="rId3" cstate="print"/>
          <a:stretch>
            <a:fillRect/>
          </a:stretch>
        </p:blipFill>
        <p:spPr>
          <a:xfrm>
            <a:off x="4648200" y="2500827"/>
            <a:ext cx="4038600" cy="2724708"/>
          </a:xfrm>
          <a:prstGeom prst="rect">
            <a:avLst/>
          </a:prstGeom>
        </p:spPr>
      </p:pic>
      <p:sp>
        <p:nvSpPr>
          <p:cNvPr id="52" name="TextBox 51">
            <a:extLst>
              <a:ext uri="{FF2B5EF4-FFF2-40B4-BE49-F238E27FC236}">
                <a16:creationId xmlns:a16="http://schemas.microsoft.com/office/drawing/2014/main" id="{38E1BD00-7312-4C1F-B2FF-0EAD1B8CFD20}"/>
              </a:ext>
            </a:extLst>
          </p:cNvPr>
          <p:cNvSpPr txBox="1"/>
          <p:nvPr/>
        </p:nvSpPr>
        <p:spPr bwMode="auto">
          <a:xfrm>
            <a:off x="4495800" y="5329542"/>
            <a:ext cx="4572000" cy="703911"/>
          </a:xfrm>
          <a:prstGeom prst="rect">
            <a:avLst/>
          </a:prstGeom>
          <a:solidFill>
            <a:schemeClr val="bg1"/>
          </a:solidFill>
          <a:ln w="9525">
            <a:noFill/>
            <a:miter lim="800000"/>
            <a:headEnd/>
            <a:tailEnd/>
          </a:ln>
        </p:spPr>
        <p:txBody>
          <a:bodyPr wrap="square">
            <a:spAutoFit/>
          </a:bodyPr>
          <a:lstStyle/>
          <a:p>
            <a:pPr algn="ctr">
              <a:lnSpc>
                <a:spcPct val="115000"/>
              </a:lnSpc>
            </a:pPr>
            <a:r>
              <a:rPr lang="en-US" sz="1800" b="1" dirty="0">
                <a:effectLst/>
                <a:latin typeface="Times New Roman" panose="02020603050405020304" pitchFamily="18" charset="0"/>
                <a:ea typeface="Times New Roman" panose="02020603050405020304" pitchFamily="18" charset="0"/>
              </a:rPr>
              <a:t>Variation of F.O. V/m as a function of time to flashover</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9692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11266" name="Content Placeholder 11265">
            <a:extLst>
              <a:ext uri="{FF2B5EF4-FFF2-40B4-BE49-F238E27FC236}">
                <a16:creationId xmlns:a16="http://schemas.microsoft.com/office/drawing/2014/main" id="{B3AEDB28-51FB-4D92-A3A5-EEE5CB2B8C55}"/>
              </a:ext>
            </a:extLst>
          </p:cNvPr>
          <p:cNvSpPr>
            <a:spLocks noGrp="1"/>
          </p:cNvSpPr>
          <p:nvPr>
            <p:ph sz="half" idx="1"/>
          </p:nvPr>
        </p:nvSpPr>
        <p:spPr>
          <a:xfrm>
            <a:off x="457199" y="381000"/>
            <a:ext cx="8614121" cy="5745163"/>
          </a:xfrm>
        </p:spPr>
        <p:txBody>
          <a:bodyPr>
            <a:normAutofit fontScale="92500" lnSpcReduction="10000"/>
          </a:bodyPr>
          <a:lstStyle/>
          <a:p>
            <a:pPr marL="0" indent="0" algn="just">
              <a:lnSpc>
                <a:spcPct val="115000"/>
              </a:lnSpc>
              <a:spcBef>
                <a:spcPts val="15"/>
              </a:spcBef>
              <a:buNone/>
            </a:pPr>
            <a:r>
              <a:rPr lang="en-US" sz="1800" dirty="0">
                <a:effectLst/>
                <a:latin typeface="Times New Roman" panose="02020603050405020304" pitchFamily="18" charset="0"/>
                <a:ea typeface="Times New Roman" panose="02020603050405020304" pitchFamily="18" charset="0"/>
              </a:rPr>
              <a:t>It can be seen that the standard impulse voltage (1/50 μ sec) gives highest flashover voltage and switching surge voltage with front time varying between 100 to 500 μ sec has lower flashover voltages compared to power frequency voltage. The flashover voltage not only depends upon the crest time but upon the gap spacing and humidity for the same crest time surges.</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r>
              <a:rPr lang="en-US" sz="1800" dirty="0">
                <a:effectLst/>
                <a:latin typeface="Times New Roman" panose="02020603050405020304" pitchFamily="18" charset="0"/>
                <a:ea typeface="Times New Roman" panose="02020603050405020304" pitchFamily="18" charset="0"/>
              </a:rPr>
              <a:t>It has been observed that the switching surge voltage per meter gap length decreases drastically with increase in gap length and, therefore, for ultra high voltage system, costly design clearances are required. Therefore, it is important to know the behavior of external insulation with different configuration under positive switching surges as it has been found that for nearly all gap configurations which are of practical interest positive switching impulse is lower than the negative polarity switching impulse.</a:t>
            </a:r>
            <a:endParaRPr lang="en-IN" sz="1800" dirty="0">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r>
              <a:rPr lang="en-US" sz="1800" dirty="0">
                <a:effectLst/>
                <a:latin typeface="Times New Roman" panose="02020603050405020304" pitchFamily="18" charset="0"/>
                <a:ea typeface="Times New Roman" panose="02020603050405020304" pitchFamily="18" charset="0"/>
              </a:rPr>
              <a:t>It has also been observed that if the humidity varies between 3 to 16 gm/m3, the breakdown voltage of positive and gaps increases approximately 1.7% for 1 gm/m3 increase in absolute humidity. For testing purposes the switching surge has been standardized with wave front time 250 μ deceit is known that the shape of the electrode has a decided effect on the flashover voltage of the insulation.</a:t>
            </a:r>
          </a:p>
          <a:p>
            <a:pPr marL="0" indent="0" algn="just">
              <a:lnSpc>
                <a:spcPct val="115000"/>
              </a:lnSpc>
              <a:spcBef>
                <a:spcPts val="15"/>
              </a:spcBef>
              <a:buNone/>
            </a:pPr>
            <a:r>
              <a:rPr lang="en-US" sz="1800" dirty="0">
                <a:effectLst/>
                <a:latin typeface="Times New Roman" panose="02020603050405020304" pitchFamily="18" charset="0"/>
                <a:ea typeface="Times New Roman" panose="02020603050405020304" pitchFamily="18" charset="0"/>
              </a:rPr>
              <a:t>Lot of experimental work has been carried on the switching surge flash over voltage furlong gaps using rod-plane gap and it has been attempted to correlate these voltages with switching surge flash over voltage of other configuration electrodes. Several investigators have shown that if the gap length varies between 2 to 8 m, the 50% positive switching surge flash over for any configurations given by the expression</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42</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9" name="image15.jpeg">
            <a:extLst>
              <a:ext uri="{FF2B5EF4-FFF2-40B4-BE49-F238E27FC236}">
                <a16:creationId xmlns:a16="http://schemas.microsoft.com/office/drawing/2014/main" id="{653C5566-7EA4-4EF6-A6DE-6DE925454851}"/>
              </a:ext>
            </a:extLst>
          </p:cNvPr>
          <p:cNvPicPr/>
          <p:nvPr/>
        </p:nvPicPr>
        <p:blipFill>
          <a:blip r:embed="rId3" cstate="print"/>
          <a:stretch>
            <a:fillRect/>
          </a:stretch>
        </p:blipFill>
        <p:spPr>
          <a:xfrm>
            <a:off x="4572000" y="5693550"/>
            <a:ext cx="1695450" cy="496680"/>
          </a:xfrm>
          <a:prstGeom prst="rect">
            <a:avLst/>
          </a:prstGeom>
        </p:spPr>
      </p:pic>
    </p:spTree>
    <p:extLst>
      <p:ext uri="{BB962C8B-B14F-4D97-AF65-F5344CB8AC3E}">
        <p14:creationId xmlns:p14="http://schemas.microsoft.com/office/powerpoint/2010/main" val="1670750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11266" name="Content Placeholder 11265">
            <a:extLst>
              <a:ext uri="{FF2B5EF4-FFF2-40B4-BE49-F238E27FC236}">
                <a16:creationId xmlns:a16="http://schemas.microsoft.com/office/drawing/2014/main" id="{B3AEDB28-51FB-4D92-A3A5-EEE5CB2B8C55}"/>
              </a:ext>
            </a:extLst>
          </p:cNvPr>
          <p:cNvSpPr>
            <a:spLocks noGrp="1"/>
          </p:cNvSpPr>
          <p:nvPr>
            <p:ph sz="half" idx="1"/>
          </p:nvPr>
        </p:nvSpPr>
        <p:spPr>
          <a:xfrm>
            <a:off x="457199" y="381000"/>
            <a:ext cx="8614121" cy="5745163"/>
          </a:xfrm>
        </p:spPr>
        <p:txBody>
          <a:bodyPr>
            <a:normAutofit/>
          </a:bodyPr>
          <a:lstStyle/>
          <a:p>
            <a:pPr marL="0" indent="0" algn="just">
              <a:lnSpc>
                <a:spcPct val="115000"/>
              </a:lnSpc>
              <a:spcBef>
                <a:spcPts val="15"/>
              </a:spcBef>
              <a:buNone/>
            </a:pPr>
            <a:r>
              <a:rPr lang="en-US" sz="1800" dirty="0">
                <a:effectLst/>
                <a:latin typeface="Times New Roman" panose="02020603050405020304" pitchFamily="18" charset="0"/>
                <a:ea typeface="Times New Roman" panose="02020603050405020304" pitchFamily="18" charset="0"/>
              </a:rPr>
              <a:t>where d is the gap length in meters, k is the gap factor which is a function of electrode geometry. </a:t>
            </a:r>
            <a:r>
              <a:rPr lang="en-US" sz="1800" dirty="0" err="1">
                <a:effectLst/>
                <a:latin typeface="Times New Roman" panose="02020603050405020304" pitchFamily="18" charset="0"/>
                <a:ea typeface="Times New Roman" panose="02020603050405020304" pitchFamily="18" charset="0"/>
              </a:rPr>
              <a:t>Forrod</a:t>
            </a:r>
            <a:r>
              <a:rPr lang="en-US" sz="1800" dirty="0">
                <a:effectLst/>
                <a:latin typeface="Times New Roman" panose="02020603050405020304" pitchFamily="18" charset="0"/>
                <a:ea typeface="Times New Roman" panose="02020603050405020304" pitchFamily="18" charset="0"/>
              </a:rPr>
              <a:t>-plane gaps K = 1.0. Thus K represents a proportionality content and is equal to 50% flash overvoltage of any gap geometry to that of a rod-plane gap for the same gap spacing</a:t>
            </a:r>
          </a:p>
          <a:p>
            <a:pPr marL="0" indent="0" algn="just">
              <a:lnSpc>
                <a:spcPct val="115000"/>
              </a:lnSpc>
              <a:spcBef>
                <a:spcPts val="15"/>
              </a:spcBef>
              <a:buNone/>
            </a:pPr>
            <a:endParaRPr lang="en-US" sz="1800" dirty="0">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endParaRPr lang="en-US" sz="1800" dirty="0">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r>
              <a:rPr lang="en-US" sz="1800" dirty="0">
                <a:effectLst/>
                <a:latin typeface="Times New Roman" panose="02020603050405020304" pitchFamily="18" charset="0"/>
                <a:ea typeface="Times New Roman" panose="02020603050405020304" pitchFamily="18" charset="0"/>
              </a:rPr>
              <a:t>i.e., The expression for V50 applies to switching impulse of constant crest time. A more general expression which applies to longer times to crest has been proposed as follows :</a:t>
            </a:r>
          </a:p>
          <a:p>
            <a:pPr marL="0" indent="0" algn="just">
              <a:lnSpc>
                <a:spcPct val="115000"/>
              </a:lnSpc>
              <a:spcBef>
                <a:spcPts val="15"/>
              </a:spcBef>
              <a:buNone/>
            </a:pPr>
            <a:endParaRPr lang="en-US" sz="1800" dirty="0">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endParaRPr lang="en-US" sz="1800" dirty="0">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r>
              <a:rPr lang="en-US" sz="1800" dirty="0">
                <a:effectLst/>
                <a:latin typeface="Times New Roman" panose="02020603050405020304" pitchFamily="18" charset="0"/>
                <a:ea typeface="Times New Roman" panose="02020603050405020304" pitchFamily="18" charset="0"/>
              </a:rPr>
              <a:t>here K and d have the same meaning as in the equation above. The gap factor K depends mainly on the gap geometry and hence on the field distribution in the gap. Shown in Fig </a:t>
            </a:r>
            <a:r>
              <a:rPr lang="en-IN" sz="1800" dirty="0">
                <a:effectLst/>
                <a:latin typeface="Times New Roman" panose="02020603050405020304" pitchFamily="18" charset="0"/>
                <a:ea typeface="Times New Roman" panose="02020603050405020304" pitchFamily="18" charset="0"/>
              </a:rPr>
              <a:t>below</a:t>
            </a:r>
          </a:p>
          <a:p>
            <a:pPr marL="0" indent="0" algn="just">
              <a:lnSpc>
                <a:spcPct val="115000"/>
              </a:lnSpc>
              <a:spcBef>
                <a:spcPts val="15"/>
              </a:spcBef>
              <a:buNone/>
            </a:pP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5"/>
              </a:spcBef>
              <a:buNone/>
            </a:pP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43</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8" name="image16.jpeg">
            <a:extLst>
              <a:ext uri="{FF2B5EF4-FFF2-40B4-BE49-F238E27FC236}">
                <a16:creationId xmlns:a16="http://schemas.microsoft.com/office/drawing/2014/main" id="{BF1B1A8D-8FB1-4879-BEA7-95AF86061966}"/>
              </a:ext>
            </a:extLst>
          </p:cNvPr>
          <p:cNvPicPr/>
          <p:nvPr/>
        </p:nvPicPr>
        <p:blipFill>
          <a:blip r:embed="rId3" cstate="print"/>
          <a:stretch>
            <a:fillRect/>
          </a:stretch>
        </p:blipFill>
        <p:spPr>
          <a:xfrm>
            <a:off x="3657600" y="1981200"/>
            <a:ext cx="1554480" cy="504825"/>
          </a:xfrm>
          <a:prstGeom prst="rect">
            <a:avLst/>
          </a:prstGeom>
        </p:spPr>
      </p:pic>
      <p:pic>
        <p:nvPicPr>
          <p:cNvPr id="12" name="image17.jpeg">
            <a:extLst>
              <a:ext uri="{FF2B5EF4-FFF2-40B4-BE49-F238E27FC236}">
                <a16:creationId xmlns:a16="http://schemas.microsoft.com/office/drawing/2014/main" id="{42B90D67-4860-4B6D-9546-77C08D42432D}"/>
              </a:ext>
            </a:extLst>
          </p:cNvPr>
          <p:cNvPicPr/>
          <p:nvPr/>
        </p:nvPicPr>
        <p:blipFill>
          <a:blip r:embed="rId4" cstate="print"/>
          <a:stretch>
            <a:fillRect/>
          </a:stretch>
        </p:blipFill>
        <p:spPr>
          <a:xfrm>
            <a:off x="3886200" y="3809741"/>
            <a:ext cx="1533525" cy="638175"/>
          </a:xfrm>
          <a:prstGeom prst="rect">
            <a:avLst/>
          </a:prstGeom>
        </p:spPr>
      </p:pic>
    </p:spTree>
    <p:extLst>
      <p:ext uri="{BB962C8B-B14F-4D97-AF65-F5344CB8AC3E}">
        <p14:creationId xmlns:p14="http://schemas.microsoft.com/office/powerpoint/2010/main" val="4222537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68E75EDB-1F56-4E58-B71B-C7019E01548F}"/>
              </a:ext>
            </a:extLst>
          </p:cNvPr>
          <p:cNvSpPr>
            <a:spLocks noGrp="1"/>
          </p:cNvSpPr>
          <p:nvPr>
            <p:ph type="ctrTitle"/>
          </p:nvPr>
        </p:nvSpPr>
        <p:spPr>
          <a:xfrm>
            <a:off x="529879" y="136525"/>
            <a:ext cx="7772400" cy="1470025"/>
          </a:xfrm>
        </p:spPr>
        <p:txBody>
          <a:bodyPr>
            <a:normAutofit/>
          </a:bodyPr>
          <a:lstStyle/>
          <a:p>
            <a:r>
              <a:rPr lang="en-US" sz="3600" b="1" dirty="0">
                <a:effectLst/>
                <a:latin typeface="Times New Roman" panose="02020603050405020304" pitchFamily="18" charset="0"/>
                <a:ea typeface="Times New Roman" panose="02020603050405020304" pitchFamily="18" charset="0"/>
              </a:rPr>
              <a:t>Different gap geometries</a:t>
            </a:r>
            <a:endParaRPr lang="en-IN" sz="7200" dirty="0"/>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44</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1" name="image18.jpeg">
            <a:extLst>
              <a:ext uri="{FF2B5EF4-FFF2-40B4-BE49-F238E27FC236}">
                <a16:creationId xmlns:a16="http://schemas.microsoft.com/office/drawing/2014/main" id="{CA631545-0028-4886-9F73-E6B802316A62}"/>
              </a:ext>
            </a:extLst>
          </p:cNvPr>
          <p:cNvPicPr/>
          <p:nvPr/>
        </p:nvPicPr>
        <p:blipFill>
          <a:blip r:embed="rId3" cstate="print"/>
          <a:stretch>
            <a:fillRect/>
          </a:stretch>
        </p:blipFill>
        <p:spPr>
          <a:xfrm>
            <a:off x="914400" y="1447800"/>
            <a:ext cx="7620000" cy="4311393"/>
          </a:xfrm>
          <a:prstGeom prst="rect">
            <a:avLst/>
          </a:prstGeom>
        </p:spPr>
      </p:pic>
    </p:spTree>
    <p:extLst>
      <p:ext uri="{BB962C8B-B14F-4D97-AF65-F5344CB8AC3E}">
        <p14:creationId xmlns:p14="http://schemas.microsoft.com/office/powerpoint/2010/main" val="2439127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68E75EDB-1F56-4E58-B71B-C7019E01548F}"/>
              </a:ext>
            </a:extLst>
          </p:cNvPr>
          <p:cNvSpPr>
            <a:spLocks noGrp="1"/>
          </p:cNvSpPr>
          <p:nvPr>
            <p:ph type="ctrTitle"/>
          </p:nvPr>
        </p:nvSpPr>
        <p:spPr>
          <a:xfrm>
            <a:off x="316620" y="110601"/>
            <a:ext cx="7772400" cy="1470025"/>
          </a:xfrm>
        </p:spPr>
        <p:txBody>
          <a:bodyPr>
            <a:normAutofit/>
          </a:bodyPr>
          <a:lstStyle/>
          <a:p>
            <a:pPr>
              <a:lnSpc>
                <a:spcPct val="115000"/>
              </a:lnSpc>
            </a:pPr>
            <a:r>
              <a:rPr lang="en-US" b="1" dirty="0">
                <a:effectLst/>
                <a:latin typeface="Times New Roman" panose="02020603050405020304" pitchFamily="18" charset="0"/>
                <a:ea typeface="Times New Roman" panose="02020603050405020304" pitchFamily="18" charset="0"/>
              </a:rPr>
              <a:t>Overvoltage</a:t>
            </a:r>
            <a:r>
              <a:rPr lang="en-US" b="1" spc="-15" dirty="0">
                <a:effectLst/>
                <a:latin typeface="Times New Roman" panose="02020603050405020304" pitchFamily="18" charset="0"/>
                <a:ea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rPr>
              <a:t>Protection</a:t>
            </a:r>
            <a:endParaRPr lang="en-IN"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57ED57E2-0E49-46FD-A7B0-EB390287E295}"/>
              </a:ext>
            </a:extLst>
          </p:cNvPr>
          <p:cNvSpPr>
            <a:spLocks noGrp="1"/>
          </p:cNvSpPr>
          <p:nvPr>
            <p:ph type="subTitle" idx="1"/>
          </p:nvPr>
        </p:nvSpPr>
        <p:spPr>
          <a:xfrm>
            <a:off x="565682" y="1691226"/>
            <a:ext cx="8578317" cy="4655954"/>
          </a:xfrm>
        </p:spPr>
        <p:txBody>
          <a:bodyPr>
            <a:normAutofit fontScale="92500" lnSpcReduction="10000"/>
          </a:bodyPr>
          <a:lstStyle/>
          <a:p>
            <a:pPr algn="l"/>
            <a:r>
              <a:rPr lang="en-US" sz="2400" dirty="0">
                <a:solidFill>
                  <a:schemeClr val="tx1"/>
                </a:solidFill>
                <a:effectLst/>
                <a:latin typeface="Times New Roman" panose="02020603050405020304" pitchFamily="18" charset="0"/>
                <a:ea typeface="Times New Roman" panose="02020603050405020304" pitchFamily="18" charset="0"/>
              </a:rPr>
              <a:t>The causes of over voltages in the system have been studied extensively in previous sections. Basically, there are two sources: </a:t>
            </a:r>
            <a:br>
              <a:rPr lang="en-US" sz="2400" dirty="0">
                <a:solidFill>
                  <a:schemeClr val="tx1"/>
                </a:solidFill>
                <a:effectLst/>
                <a:latin typeface="Times New Roman" panose="02020603050405020304" pitchFamily="18" charset="0"/>
                <a:ea typeface="Times New Roman" panose="02020603050405020304" pitchFamily="18" charset="0"/>
              </a:rPr>
            </a:br>
            <a:r>
              <a:rPr lang="en-US" sz="2400" dirty="0">
                <a:solidFill>
                  <a:schemeClr val="tx1"/>
                </a:solidFill>
                <a:effectLst/>
                <a:latin typeface="Times New Roman" panose="02020603050405020304" pitchFamily="18" charset="0"/>
                <a:ea typeface="Times New Roman" panose="02020603050405020304" pitchFamily="18" charset="0"/>
              </a:rPr>
              <a:t>(</a:t>
            </a:r>
            <a:r>
              <a:rPr lang="en-US" sz="2400" dirty="0" err="1">
                <a:solidFill>
                  <a:schemeClr val="tx1"/>
                </a:solidFill>
                <a:effectLst/>
                <a:latin typeface="Times New Roman" panose="02020603050405020304" pitchFamily="18" charset="0"/>
                <a:ea typeface="Times New Roman" panose="02020603050405020304" pitchFamily="18" charset="0"/>
              </a:rPr>
              <a:t>i</a:t>
            </a:r>
            <a:r>
              <a:rPr lang="en-US" sz="2400" dirty="0">
                <a:solidFill>
                  <a:schemeClr val="tx1"/>
                </a:solidFill>
                <a:effectLst/>
                <a:latin typeface="Times New Roman" panose="02020603050405020304" pitchFamily="18" charset="0"/>
                <a:ea typeface="Times New Roman" panose="02020603050405020304" pitchFamily="18" charset="0"/>
              </a:rPr>
              <a:t>) external over voltages due to mainly lightning, and</a:t>
            </a:r>
            <a:br>
              <a:rPr lang="en-IN" sz="2400" dirty="0">
                <a:solidFill>
                  <a:schemeClr val="tx1"/>
                </a:solidFill>
                <a:effectLst/>
                <a:latin typeface="Times New Roman" panose="02020603050405020304" pitchFamily="18" charset="0"/>
                <a:ea typeface="Times New Roman" panose="02020603050405020304" pitchFamily="18" charset="0"/>
              </a:rPr>
            </a:br>
            <a:r>
              <a:rPr lang="en-US" sz="2400" dirty="0">
                <a:solidFill>
                  <a:schemeClr val="tx1"/>
                </a:solidFill>
                <a:effectLst/>
                <a:latin typeface="Times New Roman" panose="02020603050405020304" pitchFamily="18" charset="0"/>
                <a:ea typeface="Times New Roman" panose="02020603050405020304" pitchFamily="18" charset="0"/>
              </a:rPr>
              <a:t>(ii) internal overvoltage mainly due to switching operation. The system can be protected against external over voltages using what are known as shielding methods which do not allow an arc path to form between the line conductors and ground, thereby giving inherent protection in the line design. For protection against internal voltages normally non-shielding methods are used which allow an arc path between the ground structure and the line conductor but means are provided to quench the arc. The use of ground wire is a shielding method whereas the use of spark gaps, and lightning arresters are the non-shielding methods. We will study first the non- shielding methods and then the shielding methods. However, the non shielding methods can also be used for external over</a:t>
            </a:r>
            <a:r>
              <a:rPr lang="en-US" sz="2400" spc="-10" dirty="0">
                <a:solidFill>
                  <a:schemeClr val="tx1"/>
                </a:solidFill>
                <a:effectLst/>
                <a:latin typeface="Times New Roman" panose="02020603050405020304" pitchFamily="18" charset="0"/>
                <a:ea typeface="Times New Roman" panose="02020603050405020304" pitchFamily="18" charset="0"/>
              </a:rPr>
              <a:t> </a:t>
            </a:r>
            <a:r>
              <a:rPr lang="en-US" sz="2400" dirty="0">
                <a:solidFill>
                  <a:schemeClr val="tx1"/>
                </a:solidFill>
                <a:effectLst/>
                <a:latin typeface="Times New Roman" panose="02020603050405020304" pitchFamily="18" charset="0"/>
                <a:ea typeface="Times New Roman" panose="02020603050405020304" pitchFamily="18" charset="0"/>
              </a:rPr>
              <a:t>voltages.</a:t>
            </a:r>
            <a:endParaRPr lang="en-IN" sz="2400" dirty="0">
              <a:solidFill>
                <a:schemeClr val="tx1"/>
              </a:solidFill>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45</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3352275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68E75EDB-1F56-4E58-B71B-C7019E01548F}"/>
              </a:ext>
            </a:extLst>
          </p:cNvPr>
          <p:cNvSpPr>
            <a:spLocks noGrp="1"/>
          </p:cNvSpPr>
          <p:nvPr>
            <p:ph type="title"/>
          </p:nvPr>
        </p:nvSpPr>
        <p:spPr/>
        <p:txBody>
          <a:bodyPr>
            <a:normAutofit/>
          </a:bodyPr>
          <a:lstStyle/>
          <a:p>
            <a:pPr>
              <a:lnSpc>
                <a:spcPct val="115000"/>
              </a:lnSpc>
            </a:pPr>
            <a:r>
              <a:rPr lang="en-US" b="1" dirty="0">
                <a:effectLst/>
                <a:latin typeface="Times New Roman" panose="02020603050405020304" pitchFamily="18" charset="0"/>
                <a:ea typeface="Times New Roman" panose="02020603050405020304" pitchFamily="18" charset="0"/>
              </a:rPr>
              <a:t>Overvoltage</a:t>
            </a:r>
            <a:r>
              <a:rPr lang="en-US" b="1" spc="-15" dirty="0">
                <a:effectLst/>
                <a:latin typeface="Times New Roman" panose="02020603050405020304" pitchFamily="18" charset="0"/>
                <a:ea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rPr>
              <a:t>Protection</a:t>
            </a:r>
            <a:endParaRPr lang="en-IN"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57ED57E2-0E49-46FD-A7B0-EB390287E295}"/>
              </a:ext>
            </a:extLst>
          </p:cNvPr>
          <p:cNvSpPr>
            <a:spLocks noGrp="1"/>
          </p:cNvSpPr>
          <p:nvPr>
            <p:ph sz="half" idx="1"/>
          </p:nvPr>
        </p:nvSpPr>
        <p:spPr/>
        <p:txBody>
          <a:bodyPr>
            <a:normAutofit/>
          </a:bodyPr>
          <a:lstStyle/>
          <a:p>
            <a:pPr indent="0" algn="just">
              <a:lnSpc>
                <a:spcPct val="115000"/>
              </a:lnSpc>
              <a:spcBef>
                <a:spcPts val="5"/>
              </a:spcBef>
              <a:buNone/>
            </a:pPr>
            <a:r>
              <a:rPr lang="en-US" sz="1800" dirty="0">
                <a:effectLst/>
                <a:latin typeface="Times New Roman" panose="02020603050405020304" pitchFamily="18" charset="0"/>
                <a:ea typeface="Times New Roman" panose="02020603050405020304" pitchFamily="18" charset="0"/>
              </a:rPr>
              <a:t>The non-shielding methods are based upon the principle of insulation breakdown as the Overvoltage is incident on the protective device; thereby a part of the energy content in the overvoltage is discharged to the ground through the protective device. The insulation breakdown is not only a function of voltage but it depends upon the time for which it is applied and also it depends upon the shape and size of the electrodes used.</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46</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9" name="image19.jpeg">
            <a:extLst>
              <a:ext uri="{FF2B5EF4-FFF2-40B4-BE49-F238E27FC236}">
                <a16:creationId xmlns:a16="http://schemas.microsoft.com/office/drawing/2014/main" id="{6BC4F595-A47D-4445-8850-D92B251E92FD}"/>
              </a:ext>
            </a:extLst>
          </p:cNvPr>
          <p:cNvPicPr>
            <a:picLocks noGrp="1"/>
          </p:cNvPicPr>
          <p:nvPr>
            <p:ph sz="half" idx="2"/>
          </p:nvPr>
        </p:nvPicPr>
        <p:blipFill>
          <a:blip r:embed="rId3" cstate="print"/>
          <a:stretch>
            <a:fillRect/>
          </a:stretch>
        </p:blipFill>
        <p:spPr>
          <a:xfrm>
            <a:off x="4648200" y="2290410"/>
            <a:ext cx="4038600" cy="3145543"/>
          </a:xfrm>
          <a:prstGeom prst="rect">
            <a:avLst/>
          </a:prstGeom>
        </p:spPr>
      </p:pic>
      <p:sp>
        <p:nvSpPr>
          <p:cNvPr id="11" name="TextBox 10">
            <a:extLst>
              <a:ext uri="{FF2B5EF4-FFF2-40B4-BE49-F238E27FC236}">
                <a16:creationId xmlns:a16="http://schemas.microsoft.com/office/drawing/2014/main" id="{628D3AA1-C792-492D-AB44-9AD2B08EAE1B}"/>
              </a:ext>
            </a:extLst>
          </p:cNvPr>
          <p:cNvSpPr txBox="1"/>
          <p:nvPr/>
        </p:nvSpPr>
        <p:spPr bwMode="auto">
          <a:xfrm>
            <a:off x="4491872" y="5544559"/>
            <a:ext cx="4572000" cy="646331"/>
          </a:xfrm>
          <a:prstGeom prst="rect">
            <a:avLst/>
          </a:prstGeom>
          <a:solidFill>
            <a:schemeClr val="bg1"/>
          </a:solidFill>
          <a:ln w="9525">
            <a:noFill/>
            <a:miter lim="800000"/>
            <a:headEnd/>
            <a:tailEnd/>
          </a:ln>
        </p:spPr>
        <p:txBody>
          <a:bodyPr wrap="square">
            <a:spAutoFit/>
          </a:bodyPr>
          <a:lstStyle/>
          <a:p>
            <a:r>
              <a:rPr lang="en-US" sz="1800" b="1" dirty="0">
                <a:effectLst/>
                <a:latin typeface="Times New Roman" panose="02020603050405020304" pitchFamily="18" charset="0"/>
                <a:ea typeface="Times New Roman" panose="02020603050405020304" pitchFamily="18" charset="0"/>
              </a:rPr>
              <a:t>Volt-time curves of gaps for positive and negative polarity</a:t>
            </a:r>
            <a:endParaRPr lang="en-IN" dirty="0"/>
          </a:p>
        </p:txBody>
      </p:sp>
    </p:spTree>
    <p:extLst>
      <p:ext uri="{BB962C8B-B14F-4D97-AF65-F5344CB8AC3E}">
        <p14:creationId xmlns:p14="http://schemas.microsoft.com/office/powerpoint/2010/main" val="4065962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Subtitle 2">
            <a:extLst>
              <a:ext uri="{FF2B5EF4-FFF2-40B4-BE49-F238E27FC236}">
                <a16:creationId xmlns:a16="http://schemas.microsoft.com/office/drawing/2014/main" id="{57ED57E2-0E49-46FD-A7B0-EB390287E295}"/>
              </a:ext>
            </a:extLst>
          </p:cNvPr>
          <p:cNvSpPr>
            <a:spLocks noGrp="1"/>
          </p:cNvSpPr>
          <p:nvPr>
            <p:ph type="subTitle" idx="1"/>
          </p:nvPr>
        </p:nvSpPr>
        <p:spPr>
          <a:xfrm>
            <a:off x="565682" y="136525"/>
            <a:ext cx="8578317" cy="6210655"/>
          </a:xfrm>
        </p:spPr>
        <p:txBody>
          <a:bodyPr>
            <a:normAutofit lnSpcReduction="10000"/>
          </a:bodyPr>
          <a:lstStyle/>
          <a:p>
            <a:pPr indent="456565" algn="just">
              <a:lnSpc>
                <a:spcPct val="115000"/>
              </a:lnSpc>
              <a:spcBef>
                <a:spcPts val="5"/>
              </a:spcBef>
            </a:pPr>
            <a:r>
              <a:rPr lang="en-US" sz="1800" dirty="0">
                <a:solidFill>
                  <a:schemeClr val="tx1"/>
                </a:solidFill>
                <a:effectLst/>
                <a:latin typeface="Times New Roman" panose="02020603050405020304" pitchFamily="18" charset="0"/>
                <a:ea typeface="Times New Roman" panose="02020603050405020304" pitchFamily="18" charset="0"/>
              </a:rPr>
              <a:t>The steeper the shape of the voltage wave, the larger will be the magnitude of voltage required for breakdown; this is because an expenditure of energy is required for the rupture of any dielectric, whether gaseous, liquid or solid, and energy involves time. The energy criterion for various insulations can be compared in terms of a common term known as Impulse Ratio which is defined as the ratio of breakdown voltage due to an impulse of specified shape to the breakdown voltage at power frequency. The impulse ratio for sphere gap is unity because this gap has a fairly uniform field and the breakdown takes place on the field ionization phenomenon mainly whereas for a needle gap it varies between 1.5 to 2.3 depending upon the frequency</a:t>
            </a:r>
            <a:r>
              <a:rPr lang="en-US" sz="1800" spc="-60" dirty="0">
                <a:solidFill>
                  <a:schemeClr val="tx1"/>
                </a:solidFill>
                <a:effectLst/>
                <a:latin typeface="Times New Roman" panose="02020603050405020304" pitchFamily="18" charset="0"/>
                <a:ea typeface="Times New Roman" panose="02020603050405020304" pitchFamily="18" charset="0"/>
              </a:rPr>
              <a:t> </a:t>
            </a:r>
            <a:r>
              <a:rPr lang="en-US" sz="1800" dirty="0">
                <a:solidFill>
                  <a:schemeClr val="tx1"/>
                </a:solidFill>
                <a:effectLst/>
                <a:latin typeface="Times New Roman" panose="02020603050405020304" pitchFamily="18" charset="0"/>
                <a:ea typeface="Times New Roman" panose="02020603050405020304" pitchFamily="18" charset="0"/>
              </a:rPr>
              <a:t>and gap length. This ratio is higher than unity because of the non-uniform field between the electrodes. The impulse ratio of a gap of given geometry and dimension is greater with solid than with air dielectric. The insulators should have a high impulse ratio for an economic design whereas the lightning arresters should have a low impulse ratio so that a surge incident on the lightning arrester may be-by passed to the ground instead of passing it on to the apparatus. The volt-time characteristics of gaps having one electrode grounded depend upon the polarity of the voltage wave. From Fig. below  it is seen that the volt-time characteristic for positive polarity is lower than the negative polarity, i.e. the breakdown voltage for a negative impulse is greater than for a positive because of the nearness of earthed metal or of current carrying conductors. For post insulators the negative polarity wave has a high breakdown value whereas for suspension insulators the reverse is true.</a:t>
            </a:r>
            <a:endParaRPr lang="en-IN" sz="1800" dirty="0">
              <a:solidFill>
                <a:schemeClr val="tx1"/>
              </a:solidFill>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47</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2871051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68E75EDB-1F56-4E58-B71B-C7019E01548F}"/>
              </a:ext>
            </a:extLst>
          </p:cNvPr>
          <p:cNvSpPr>
            <a:spLocks noGrp="1"/>
          </p:cNvSpPr>
          <p:nvPr>
            <p:ph type="title"/>
          </p:nvPr>
        </p:nvSpPr>
        <p:spPr/>
        <p:txBody>
          <a:bodyPr>
            <a:normAutofit/>
          </a:bodyPr>
          <a:lstStyle/>
          <a:p>
            <a:pPr marL="457200">
              <a:lnSpc>
                <a:spcPct val="115000"/>
              </a:lnSpc>
            </a:pPr>
            <a:r>
              <a:rPr lang="en-US" sz="4000" b="1" dirty="0">
                <a:effectLst/>
                <a:latin typeface="Times New Roman" panose="02020603050405020304" pitchFamily="18" charset="0"/>
                <a:ea typeface="Times New Roman" panose="02020603050405020304" pitchFamily="18" charset="0"/>
              </a:rPr>
              <a:t>Horn Gap</a:t>
            </a:r>
            <a:endParaRPr lang="en-IN" sz="4000" b="1" dirty="0">
              <a:effectLst/>
              <a:latin typeface="Times New Roman" panose="02020603050405020304" pitchFamily="18" charset="0"/>
              <a:ea typeface="Times New Roman" panose="02020603050405020304" pitchFamily="18" charset="0"/>
            </a:endParaRPr>
          </a:p>
        </p:txBody>
      </p:sp>
      <p:sp>
        <p:nvSpPr>
          <p:cNvPr id="9" name="Content Placeholder 8">
            <a:extLst>
              <a:ext uri="{FF2B5EF4-FFF2-40B4-BE49-F238E27FC236}">
                <a16:creationId xmlns:a16="http://schemas.microsoft.com/office/drawing/2014/main" id="{DB708488-39BA-46D8-A14A-73C5F3F066C9}"/>
              </a:ext>
            </a:extLst>
          </p:cNvPr>
          <p:cNvSpPr>
            <a:spLocks noGrp="1"/>
          </p:cNvSpPr>
          <p:nvPr>
            <p:ph sz="half" idx="1"/>
          </p:nvPr>
        </p:nvSpPr>
        <p:spPr/>
        <p:txBody>
          <a:bodyPr/>
          <a:lstStyle/>
          <a:p>
            <a:pPr marL="0" indent="0">
              <a:buNone/>
            </a:pPr>
            <a:r>
              <a:rPr lang="en-US" sz="1800" dirty="0">
                <a:effectLst/>
                <a:latin typeface="Times New Roman" panose="02020603050405020304" pitchFamily="18" charset="0"/>
                <a:ea typeface="Times New Roman" panose="02020603050405020304" pitchFamily="18" charset="0"/>
              </a:rPr>
              <a:t>The horn gap consists of two horn-shaped rods separated by a small distance. One end of this is connected to be line and the other to the earth as shown in Fig. 4.11, with or without a series resistance. The choke connected between the equipment to be protected and the horn gap serves two purposes: (</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The steepness of the wave incident on the equipment to be protected is reduced. (ii) It reflects the voltage surge back on to the horn.</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48</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2" name="image20.jpeg">
            <a:extLst>
              <a:ext uri="{FF2B5EF4-FFF2-40B4-BE49-F238E27FC236}">
                <a16:creationId xmlns:a16="http://schemas.microsoft.com/office/drawing/2014/main" id="{EAF36738-58F9-4991-A05C-B76553AF5E64}"/>
              </a:ext>
            </a:extLst>
          </p:cNvPr>
          <p:cNvPicPr>
            <a:picLocks noGrp="1"/>
          </p:cNvPicPr>
          <p:nvPr>
            <p:ph sz="half" idx="2"/>
          </p:nvPr>
        </p:nvPicPr>
        <p:blipFill>
          <a:blip r:embed="rId3" cstate="print"/>
          <a:stretch>
            <a:fillRect/>
          </a:stretch>
        </p:blipFill>
        <p:spPr>
          <a:xfrm>
            <a:off x="4648200" y="2807777"/>
            <a:ext cx="4038600" cy="2110809"/>
          </a:xfrm>
          <a:prstGeom prst="rect">
            <a:avLst/>
          </a:prstGeom>
        </p:spPr>
      </p:pic>
      <p:sp>
        <p:nvSpPr>
          <p:cNvPr id="14" name="TextBox 13">
            <a:extLst>
              <a:ext uri="{FF2B5EF4-FFF2-40B4-BE49-F238E27FC236}">
                <a16:creationId xmlns:a16="http://schemas.microsoft.com/office/drawing/2014/main" id="{F3F5BCD6-C910-4D1C-9C54-B514D9321173}"/>
              </a:ext>
            </a:extLst>
          </p:cNvPr>
          <p:cNvSpPr txBox="1"/>
          <p:nvPr/>
        </p:nvSpPr>
        <p:spPr bwMode="auto">
          <a:xfrm>
            <a:off x="4568072" y="5246357"/>
            <a:ext cx="4572000" cy="646331"/>
          </a:xfrm>
          <a:prstGeom prst="rect">
            <a:avLst/>
          </a:prstGeom>
          <a:solidFill>
            <a:schemeClr val="bg1"/>
          </a:solidFill>
          <a:ln w="9525">
            <a:noFill/>
            <a:miter lim="800000"/>
            <a:headEnd/>
            <a:tailEnd/>
          </a:ln>
        </p:spPr>
        <p:txBody>
          <a:bodyPr wrap="square">
            <a:spAutoFit/>
          </a:bodyPr>
          <a:lstStyle/>
          <a:p>
            <a:r>
              <a:rPr lang="en-US" sz="1800" b="1" dirty="0">
                <a:effectLst/>
                <a:latin typeface="Times New Roman" panose="02020603050405020304" pitchFamily="18" charset="0"/>
                <a:ea typeface="Times New Roman" panose="02020603050405020304" pitchFamily="18" charset="0"/>
              </a:rPr>
              <a:t>Horn gap connected in the system for protection</a:t>
            </a:r>
            <a:endParaRPr lang="en-IN" dirty="0"/>
          </a:p>
        </p:txBody>
      </p:sp>
    </p:spTree>
    <p:extLst>
      <p:ext uri="{BB962C8B-B14F-4D97-AF65-F5344CB8AC3E}">
        <p14:creationId xmlns:p14="http://schemas.microsoft.com/office/powerpoint/2010/main" val="2799994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Subtitle 2">
            <a:extLst>
              <a:ext uri="{FF2B5EF4-FFF2-40B4-BE49-F238E27FC236}">
                <a16:creationId xmlns:a16="http://schemas.microsoft.com/office/drawing/2014/main" id="{57ED57E2-0E49-46FD-A7B0-EB390287E295}"/>
              </a:ext>
            </a:extLst>
          </p:cNvPr>
          <p:cNvSpPr>
            <a:spLocks noGrp="1"/>
          </p:cNvSpPr>
          <p:nvPr>
            <p:ph type="subTitle" idx="1"/>
          </p:nvPr>
        </p:nvSpPr>
        <p:spPr>
          <a:xfrm>
            <a:off x="381000" y="-20425"/>
            <a:ext cx="8578317" cy="4655954"/>
          </a:xfrm>
        </p:spPr>
        <p:txBody>
          <a:bodyPr>
            <a:noAutofit/>
          </a:bodyPr>
          <a:lstStyle/>
          <a:p>
            <a:pPr algn="l"/>
            <a:r>
              <a:rPr lang="en-US" sz="2000" dirty="0">
                <a:solidFill>
                  <a:schemeClr val="tx1"/>
                </a:solidFill>
                <a:effectLst/>
                <a:latin typeface="Times New Roman" panose="02020603050405020304" pitchFamily="18" charset="0"/>
                <a:ea typeface="Times New Roman" panose="02020603050405020304" pitchFamily="18" charset="0"/>
              </a:rPr>
              <a:t>Whenever a surge voltage exceeds the breakdown value of the gap a discharge takes place and the energy content in the rest part of the wave is by-passed to the ground. An arc is set up between the gap, which acts like a flexible conductor and rises upwards under the influence of the electro-magnetic forces, thus increasing the length of the arc which eventually blows out. There are two major drawbacks of the horn gap; (</a:t>
            </a:r>
            <a:r>
              <a:rPr lang="en-US" sz="2000" i="1" dirty="0" err="1">
                <a:solidFill>
                  <a:schemeClr val="tx1"/>
                </a:solidFill>
                <a:effectLst/>
                <a:latin typeface="Times New Roman" panose="02020603050405020304" pitchFamily="18" charset="0"/>
                <a:ea typeface="Times New Roman" panose="02020603050405020304" pitchFamily="18" charset="0"/>
              </a:rPr>
              <a:t>i</a:t>
            </a:r>
            <a:r>
              <a:rPr lang="en-US" sz="2000" dirty="0">
                <a:solidFill>
                  <a:schemeClr val="tx1"/>
                </a:solidFill>
                <a:effectLst/>
                <a:latin typeface="Times New Roman" panose="02020603050405020304" pitchFamily="18" charset="0"/>
                <a:ea typeface="Times New Roman" panose="02020603050405020304" pitchFamily="18" charset="0"/>
              </a:rPr>
              <a:t>) The time of operation of the gap is quite large as compared to the modern protective gear. (</a:t>
            </a:r>
            <a:r>
              <a:rPr lang="en-US" sz="2000" i="1" dirty="0">
                <a:solidFill>
                  <a:schemeClr val="tx1"/>
                </a:solidFill>
                <a:effectLst/>
                <a:latin typeface="Times New Roman" panose="02020603050405020304" pitchFamily="18" charset="0"/>
                <a:ea typeface="Times New Roman" panose="02020603050405020304" pitchFamily="18" charset="0"/>
              </a:rPr>
              <a:t>ii</a:t>
            </a:r>
            <a:r>
              <a:rPr lang="en-US" sz="2000" dirty="0">
                <a:solidFill>
                  <a:schemeClr val="tx1"/>
                </a:solidFill>
                <a:effectLst/>
                <a:latin typeface="Times New Roman" panose="02020603050405020304" pitchFamily="18" charset="0"/>
                <a:ea typeface="Times New Roman" panose="02020603050405020304" pitchFamily="18" charset="0"/>
              </a:rPr>
              <a:t>) If used on isolated neutral the horn gap may constitute a vicious kind of arcing ground. For these reasons, the horn gap has almost vanished from important power</a:t>
            </a:r>
            <a:r>
              <a:rPr lang="en-US" sz="2000" spc="-5" dirty="0">
                <a:solidFill>
                  <a:schemeClr val="tx1"/>
                </a:solidFill>
                <a:effectLst/>
                <a:latin typeface="Times New Roman" panose="02020603050405020304" pitchFamily="18" charset="0"/>
                <a:ea typeface="Times New Roman" panose="02020603050405020304" pitchFamily="18" charset="0"/>
              </a:rPr>
              <a:t> </a:t>
            </a:r>
            <a:r>
              <a:rPr lang="en-US" sz="2000" dirty="0">
                <a:solidFill>
                  <a:schemeClr val="tx1"/>
                </a:solidFill>
                <a:effectLst/>
                <a:latin typeface="Times New Roman" panose="02020603050405020304" pitchFamily="18" charset="0"/>
                <a:ea typeface="Times New Roman" panose="02020603050405020304" pitchFamily="18" charset="0"/>
              </a:rPr>
              <a:t>lines.</a:t>
            </a:r>
            <a:endParaRPr lang="en-IN" sz="2000" dirty="0">
              <a:solidFill>
                <a:schemeClr val="tx1"/>
              </a:solidFill>
              <a:effectLst/>
              <a:latin typeface="Times New Roman" panose="02020603050405020304" pitchFamily="18" charset="0"/>
              <a:ea typeface="Times New Roman" panose="02020603050405020304" pitchFamily="18" charset="0"/>
            </a:endParaRPr>
          </a:p>
          <a:p>
            <a:pPr marL="457200" algn="just">
              <a:lnSpc>
                <a:spcPct val="115000"/>
              </a:lnSpc>
              <a:spcBef>
                <a:spcPts val="7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rPr>
              <a:t>Surge Diverters</a:t>
            </a:r>
            <a:endParaRPr lang="en-IN" sz="2000" b="1" dirty="0">
              <a:solidFill>
                <a:schemeClr val="tx1"/>
              </a:solidFill>
              <a:effectLst/>
              <a:latin typeface="Times New Roman" panose="02020603050405020304" pitchFamily="18" charset="0"/>
              <a:ea typeface="Times New Roman" panose="02020603050405020304" pitchFamily="18" charset="0"/>
            </a:endParaRPr>
          </a:p>
          <a:p>
            <a:pPr algn="just">
              <a:lnSpc>
                <a:spcPct val="115000"/>
              </a:lnSpc>
            </a:pPr>
            <a:r>
              <a:rPr lang="en-US" sz="2000" dirty="0">
                <a:solidFill>
                  <a:schemeClr val="tx1"/>
                </a:solidFill>
                <a:effectLst/>
                <a:latin typeface="Times New Roman" panose="02020603050405020304" pitchFamily="18" charset="0"/>
                <a:ea typeface="Times New Roman" panose="02020603050405020304" pitchFamily="18" charset="0"/>
              </a:rPr>
              <a:t>The following are the basic requirements of a surge diverter:</a:t>
            </a:r>
            <a:endParaRPr lang="en-IN" sz="2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2000" dirty="0">
                <a:solidFill>
                  <a:schemeClr val="tx1"/>
                </a:solidFill>
                <a:effectLst/>
                <a:latin typeface="Times New Roman" panose="02020603050405020304" pitchFamily="18" charset="0"/>
                <a:ea typeface="Times New Roman" panose="02020603050405020304" pitchFamily="18" charset="0"/>
              </a:rPr>
              <a:t>It should not pass any current at normal or abnormal (normally 5% more than the normal voltage) power frequency voltage.</a:t>
            </a:r>
            <a:endParaRPr lang="en-IN" sz="2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50"/>
              </a:spcBef>
              <a:spcAft>
                <a:spcPts val="0"/>
              </a:spcAft>
              <a:buFont typeface="Symbol" panose="05050102010706020507" pitchFamily="18" charset="2"/>
              <a:buChar char=""/>
            </a:pPr>
            <a:r>
              <a:rPr lang="en-US" sz="2000" dirty="0">
                <a:solidFill>
                  <a:schemeClr val="tx1"/>
                </a:solidFill>
                <a:effectLst/>
                <a:latin typeface="Times New Roman" panose="02020603050405020304" pitchFamily="18" charset="0"/>
                <a:ea typeface="Times New Roman" panose="02020603050405020304" pitchFamily="18" charset="0"/>
              </a:rPr>
              <a:t>It should breakdown as quickly as possible after the abnormal high frequency voltage arrives.</a:t>
            </a:r>
            <a:endParaRPr lang="en-IN" sz="2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120"/>
              </a:spcBef>
              <a:spcAft>
                <a:spcPts val="0"/>
              </a:spcAft>
              <a:buFont typeface="Symbol" panose="05050102010706020507" pitchFamily="18" charset="2"/>
              <a:buChar char=""/>
            </a:pPr>
            <a:r>
              <a:rPr lang="en-US" sz="2000" dirty="0">
                <a:solidFill>
                  <a:schemeClr val="tx1"/>
                </a:solidFill>
                <a:effectLst/>
                <a:latin typeface="Times New Roman" panose="02020603050405020304" pitchFamily="18" charset="0"/>
                <a:ea typeface="Times New Roman" panose="02020603050405020304" pitchFamily="18" charset="0"/>
              </a:rPr>
              <a:t>It should not only protect the equipment for which it is used but should discharge the surge current without damaging itself.</a:t>
            </a:r>
            <a:endParaRPr lang="en-IN" sz="2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50"/>
              </a:spcBef>
              <a:spcAft>
                <a:spcPts val="0"/>
              </a:spcAft>
              <a:buFont typeface="Symbol" panose="05050102010706020507" pitchFamily="18" charset="2"/>
              <a:buChar char=""/>
            </a:pPr>
            <a:r>
              <a:rPr lang="en-US" sz="2000" dirty="0">
                <a:solidFill>
                  <a:schemeClr val="tx1"/>
                </a:solidFill>
                <a:effectLst/>
                <a:latin typeface="Times New Roman" panose="02020603050405020304" pitchFamily="18" charset="0"/>
                <a:ea typeface="Times New Roman" panose="02020603050405020304" pitchFamily="18" charset="0"/>
              </a:rPr>
              <a:t>It should interrupt the power frequency follow current after the surge is discharged to ground.</a:t>
            </a:r>
            <a:endParaRPr lang="en-IN" sz="2000" dirty="0">
              <a:solidFill>
                <a:schemeClr val="tx1"/>
              </a:solidFill>
              <a:effectLst/>
              <a:latin typeface="Times New Roman" panose="02020603050405020304" pitchFamily="18" charset="0"/>
              <a:ea typeface="Times New Roman" panose="02020603050405020304" pitchFamily="18" charset="0"/>
            </a:endParaRPr>
          </a:p>
          <a:p>
            <a:pPr algn="just">
              <a:lnSpc>
                <a:spcPct val="115000"/>
              </a:lnSpc>
              <a:spcBef>
                <a:spcPts val="10"/>
              </a:spcBef>
            </a:pPr>
            <a:r>
              <a:rPr lang="en-US" sz="2000" dirty="0">
                <a:solidFill>
                  <a:schemeClr val="tx1"/>
                </a:solidFill>
                <a:effectLst/>
                <a:latin typeface="Times New Roman" panose="02020603050405020304" pitchFamily="18" charset="0"/>
                <a:ea typeface="Times New Roman" panose="02020603050405020304" pitchFamily="18" charset="0"/>
              </a:rPr>
              <a:t> </a:t>
            </a:r>
            <a:endParaRPr lang="en-IN" sz="2000" dirty="0">
              <a:solidFill>
                <a:schemeClr val="tx1"/>
              </a:solidFill>
              <a:effectLst/>
              <a:latin typeface="Times New Roman" panose="02020603050405020304" pitchFamily="18" charset="0"/>
              <a:ea typeface="Times New Roman" panose="02020603050405020304" pitchFamily="18" charset="0"/>
            </a:endParaRPr>
          </a:p>
          <a:p>
            <a:pPr algn="l"/>
            <a:endParaRPr lang="en-IN" sz="2000" dirty="0">
              <a:solidFill>
                <a:schemeClr val="tx1"/>
              </a:solidFill>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49</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420900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601172" y="6422048"/>
            <a:ext cx="3589828" cy="365125"/>
          </a:xfrm>
        </p:spPr>
        <p:txBody>
          <a:bodyPr/>
          <a:lstStyle/>
          <a:p>
            <a:pPr>
              <a:defRPr/>
            </a:pPr>
            <a:r>
              <a:rPr lang="en-IN">
                <a:solidFill>
                  <a:schemeClr val="tx1"/>
                </a:solidFill>
              </a:rPr>
              <a:t>NEHA AGRAWAL (Asst. professor, EE DEPTT.) , JECRC, JAIPUR</a:t>
            </a:r>
            <a:endParaRPr lang="en-IN" dirty="0">
              <a:solidFill>
                <a:schemeClr val="tx1"/>
              </a:solidFill>
            </a:endParaRPr>
          </a:p>
        </p:txBody>
      </p:sp>
      <p:sp>
        <p:nvSpPr>
          <p:cNvPr id="6149" name="TextBox 12"/>
          <p:cNvSpPr txBox="1">
            <a:spLocks noChangeArrowheads="1"/>
          </p:cNvSpPr>
          <p:nvPr/>
        </p:nvSpPr>
        <p:spPr bwMode="auto">
          <a:xfrm>
            <a:off x="819880" y="2438400"/>
            <a:ext cx="8034117" cy="1535635"/>
          </a:xfrm>
          <a:prstGeom prst="rect">
            <a:avLst/>
          </a:prstGeom>
          <a:noFill/>
          <a:ln w="9525">
            <a:noFill/>
            <a:miter lim="800000"/>
            <a:headEnd/>
            <a:tailEnd/>
          </a:ln>
        </p:spPr>
        <p:txBody>
          <a:bodyPr lIns="57744" tIns="28872" rIns="57744" bIns="28872">
            <a:spAutoFit/>
          </a:bodyPr>
          <a:lstStyle/>
          <a:p>
            <a:pPr algn="ctr"/>
            <a:r>
              <a:rPr lang="en-US" sz="4800" dirty="0">
                <a:latin typeface="Algerian" pitchFamily="82" charset="0"/>
              </a:rPr>
              <a:t>Introduction To Syllabus</a:t>
            </a:r>
            <a:endParaRPr lang="en-IN" sz="4800" dirty="0">
              <a:latin typeface="Algerian" pitchFamily="82" charset="0"/>
            </a:endParaRPr>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5</a:t>
            </a:fld>
            <a:endParaRPr lang="en-I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Subtitle 2">
            <a:extLst>
              <a:ext uri="{FF2B5EF4-FFF2-40B4-BE49-F238E27FC236}">
                <a16:creationId xmlns:a16="http://schemas.microsoft.com/office/drawing/2014/main" id="{57ED57E2-0E49-46FD-A7B0-EB390287E295}"/>
              </a:ext>
            </a:extLst>
          </p:cNvPr>
          <p:cNvSpPr>
            <a:spLocks noGrp="1"/>
          </p:cNvSpPr>
          <p:nvPr>
            <p:ph sz="half" idx="1"/>
          </p:nvPr>
        </p:nvSpPr>
        <p:spPr>
          <a:xfrm>
            <a:off x="523594" y="381559"/>
            <a:ext cx="4038600" cy="4525963"/>
          </a:xfrm>
        </p:spPr>
        <p:txBody>
          <a:bodyPr>
            <a:normAutofit fontScale="92500" lnSpcReduction="10000"/>
          </a:bodyPr>
          <a:lstStyle/>
          <a:p>
            <a:pPr algn="just">
              <a:lnSpc>
                <a:spcPct val="115000"/>
              </a:lnSpc>
              <a:spcBef>
                <a:spcPts val="460"/>
              </a:spcBef>
            </a:pPr>
            <a:r>
              <a:rPr lang="en-US" sz="1800" dirty="0">
                <a:effectLst/>
                <a:latin typeface="Times New Roman" panose="02020603050405020304" pitchFamily="18" charset="0"/>
                <a:ea typeface="Times New Roman" panose="02020603050405020304" pitchFamily="18" charset="0"/>
              </a:rPr>
              <a:t>There are mainly three types of surge diverters: (</a:t>
            </a:r>
            <a:r>
              <a:rPr lang="en-US" sz="1800" i="1"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Rod gap, (</a:t>
            </a:r>
            <a:r>
              <a:rPr lang="en-US" sz="1800" i="1" dirty="0">
                <a:effectLst/>
                <a:latin typeface="Times New Roman" panose="02020603050405020304" pitchFamily="18" charset="0"/>
                <a:ea typeface="Times New Roman" panose="02020603050405020304" pitchFamily="18" charset="0"/>
              </a:rPr>
              <a:t>ii</a:t>
            </a:r>
            <a:r>
              <a:rPr lang="en-US" sz="1800" dirty="0">
                <a:effectLst/>
                <a:latin typeface="Times New Roman" panose="02020603050405020304" pitchFamily="18" charset="0"/>
                <a:ea typeface="Times New Roman" panose="02020603050405020304" pitchFamily="18" charset="0"/>
              </a:rPr>
              <a:t>) Protector tube or expulsion type of lightning arrester, (</a:t>
            </a:r>
            <a:r>
              <a:rPr lang="en-US" sz="1800" i="1" dirty="0">
                <a:effectLst/>
                <a:latin typeface="Times New Roman" panose="02020603050405020304" pitchFamily="18" charset="0"/>
                <a:ea typeface="Times New Roman" panose="02020603050405020304" pitchFamily="18" charset="0"/>
              </a:rPr>
              <a:t>iii</a:t>
            </a:r>
            <a:r>
              <a:rPr lang="en-US" sz="1800" dirty="0">
                <a:effectLst/>
                <a:latin typeface="Times New Roman" panose="02020603050405020304" pitchFamily="18" charset="0"/>
                <a:ea typeface="Times New Roman" panose="02020603050405020304" pitchFamily="18" charset="0"/>
              </a:rPr>
              <a:t>) Valve type of lightning arrester. </a:t>
            </a:r>
            <a:r>
              <a:rPr lang="en-US" sz="1800" b="1" dirty="0">
                <a:effectLst/>
                <a:latin typeface="Times New Roman" panose="02020603050405020304" pitchFamily="18" charset="0"/>
                <a:ea typeface="Times New Roman" panose="02020603050405020304" pitchFamily="18" charset="0"/>
              </a:rPr>
              <a:t>Rod gap </a:t>
            </a:r>
            <a:r>
              <a:rPr lang="en-US" sz="1800" dirty="0">
                <a:effectLst/>
                <a:latin typeface="Times New Roman" panose="02020603050405020304" pitchFamily="18" charset="0"/>
                <a:ea typeface="Times New Roman" panose="02020603050405020304" pitchFamily="18" charset="0"/>
              </a:rPr>
              <a:t>This type of surge diverter is perhaps the simplest, cheapest and most rugged one. Fig. below shows one such gap for a breaker bushing. This may take the form of arcing ring. Fig. below shows the breakdown characteristics (volt-time) of a rod gap.</a:t>
            </a:r>
          </a:p>
          <a:p>
            <a:pPr algn="just">
              <a:lnSpc>
                <a:spcPct val="115000"/>
              </a:lnSpc>
              <a:spcBef>
                <a:spcPts val="460"/>
              </a:spcBef>
            </a:pPr>
            <a:r>
              <a:rPr lang="en-US" sz="1800" dirty="0">
                <a:effectLst/>
                <a:latin typeface="Times New Roman" panose="02020603050405020304" pitchFamily="18" charset="0"/>
                <a:ea typeface="Times New Roman" panose="02020603050405020304" pitchFamily="18" charset="0"/>
              </a:rPr>
              <a:t>For a given gap and wave shape of the voltage, the time for breakdown varies approximately inversely with the applied voltage.</a:t>
            </a:r>
            <a:endParaRPr lang="en-IN" sz="1800" dirty="0">
              <a:effectLst/>
              <a:latin typeface="Times New Roman" panose="02020603050405020304" pitchFamily="18" charset="0"/>
              <a:ea typeface="Times New Roman" panose="02020603050405020304" pitchFamily="18" charset="0"/>
            </a:endParaRPr>
          </a:p>
          <a:p>
            <a:pPr algn="l"/>
            <a:endParaRPr lang="en-IN" sz="2400" dirty="0">
              <a:solidFill>
                <a:schemeClr val="tx1"/>
              </a:solidFill>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50</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2" name="image22.jpeg">
            <a:extLst>
              <a:ext uri="{FF2B5EF4-FFF2-40B4-BE49-F238E27FC236}">
                <a16:creationId xmlns:a16="http://schemas.microsoft.com/office/drawing/2014/main" id="{DFF527FF-2AE2-49A3-8BE1-04180838E7EC}"/>
              </a:ext>
            </a:extLst>
          </p:cNvPr>
          <p:cNvPicPr>
            <a:picLocks noGrp="1"/>
          </p:cNvPicPr>
          <p:nvPr>
            <p:ph sz="half" idx="2"/>
          </p:nvPr>
        </p:nvPicPr>
        <p:blipFill>
          <a:blip r:embed="rId3" cstate="print"/>
          <a:stretch>
            <a:fillRect/>
          </a:stretch>
        </p:blipFill>
        <p:spPr>
          <a:xfrm>
            <a:off x="4821228" y="1191602"/>
            <a:ext cx="4038600" cy="1857598"/>
          </a:xfrm>
          <a:prstGeom prst="rect">
            <a:avLst/>
          </a:prstGeom>
        </p:spPr>
      </p:pic>
      <p:sp>
        <p:nvSpPr>
          <p:cNvPr id="14" name="TextBox 13">
            <a:extLst>
              <a:ext uri="{FF2B5EF4-FFF2-40B4-BE49-F238E27FC236}">
                <a16:creationId xmlns:a16="http://schemas.microsoft.com/office/drawing/2014/main" id="{F4462928-1F39-4419-852C-046F0C11EAD6}"/>
              </a:ext>
            </a:extLst>
          </p:cNvPr>
          <p:cNvSpPr txBox="1"/>
          <p:nvPr/>
        </p:nvSpPr>
        <p:spPr bwMode="auto">
          <a:xfrm>
            <a:off x="5051223" y="3276600"/>
            <a:ext cx="4003247" cy="646331"/>
          </a:xfrm>
          <a:prstGeom prst="rect">
            <a:avLst/>
          </a:prstGeom>
          <a:solidFill>
            <a:schemeClr val="bg1"/>
          </a:solidFill>
          <a:ln w="9525">
            <a:noFill/>
            <a:miter lim="800000"/>
            <a:headEnd/>
            <a:tailEnd/>
          </a:ln>
        </p:spPr>
        <p:txBody>
          <a:bodyPr wrap="square">
            <a:spAutoFit/>
          </a:bodyPr>
          <a:lstStyle/>
          <a:p>
            <a:r>
              <a:rPr lang="en-US" sz="1800" b="1" dirty="0">
                <a:effectLst/>
                <a:latin typeface="Times New Roman" panose="02020603050405020304" pitchFamily="18" charset="0"/>
                <a:ea typeface="Times New Roman" panose="02020603050405020304" pitchFamily="18" charset="0"/>
              </a:rPr>
              <a:t>A rod gap Figure: 4.13 Volt-time characteristic of rod gap</a:t>
            </a:r>
            <a:endParaRPr lang="en-IN" dirty="0"/>
          </a:p>
        </p:txBody>
      </p:sp>
    </p:spTree>
    <p:extLst>
      <p:ext uri="{BB962C8B-B14F-4D97-AF65-F5344CB8AC3E}">
        <p14:creationId xmlns:p14="http://schemas.microsoft.com/office/powerpoint/2010/main" val="1372217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51</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9" name="Content Placeholder 8">
            <a:extLst>
              <a:ext uri="{FF2B5EF4-FFF2-40B4-BE49-F238E27FC236}">
                <a16:creationId xmlns:a16="http://schemas.microsoft.com/office/drawing/2014/main" id="{1C9FB6C4-9FEC-492A-9AF3-AB629EB881EC}"/>
              </a:ext>
            </a:extLst>
          </p:cNvPr>
          <p:cNvSpPr>
            <a:spLocks noGrp="1"/>
          </p:cNvSpPr>
          <p:nvPr>
            <p:ph sz="half" idx="1"/>
          </p:nvPr>
        </p:nvSpPr>
        <p:spPr>
          <a:xfrm>
            <a:off x="457200" y="136526"/>
            <a:ext cx="8614121" cy="5989638"/>
          </a:xfrm>
        </p:spPr>
        <p:txBody>
          <a:bodyPr>
            <a:normAutofit fontScale="92500" lnSpcReduction="10000"/>
          </a:bodyPr>
          <a:lstStyle/>
          <a:p>
            <a:pPr algn="just">
              <a:lnSpc>
                <a:spcPct val="115000"/>
              </a:lnSpc>
            </a:pPr>
            <a:r>
              <a:rPr lang="en-US" sz="1800" dirty="0">
                <a:effectLst/>
                <a:latin typeface="Times New Roman" panose="02020603050405020304" pitchFamily="18" charset="0"/>
                <a:ea typeface="Times New Roman" panose="02020603050405020304" pitchFamily="18" charset="0"/>
              </a:rPr>
              <a:t>The time to flashover for positive polarity is lower than for negative polarities. Also it is found that the flashover voltage depends to some extent on the length of the lower (grounded) rod. For low values of this length there is a reasonable difference between positive (lower value) and negative flashover voltages. Usually a length of 1.5 to 2.0 times the gap spacing is good enough to reduce this difference to a reasonable amount. The gap setting normally chosen is such that its breakdown voltage is not less than 30% below the voltage withstand level of the equipment to be protected. Even though rod gap is the cheapest form of protection, it suffers from the major disadvantage that it does not satisfy one of the basic requirements of a lightning arrester listed at no. (</a:t>
            </a:r>
            <a:r>
              <a:rPr lang="en-US" sz="1800" i="1" dirty="0">
                <a:effectLst/>
                <a:latin typeface="Times New Roman" panose="02020603050405020304" pitchFamily="18" charset="0"/>
                <a:ea typeface="Times New Roman" panose="02020603050405020304" pitchFamily="18" charset="0"/>
              </a:rPr>
              <a:t>iv</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i.e., </a:t>
            </a:r>
            <a:r>
              <a:rPr lang="en-US" sz="1800" dirty="0">
                <a:effectLst/>
                <a:latin typeface="Times New Roman" panose="02020603050405020304" pitchFamily="18" charset="0"/>
                <a:ea typeface="Times New Roman" panose="02020603050405020304" pitchFamily="18" charset="0"/>
              </a:rPr>
              <a:t>it does not interrupt the power frequency follow current. This means that every operation of the rod gap results in a </a:t>
            </a:r>
            <a:r>
              <a:rPr lang="en-US" sz="1800" i="1"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G </a:t>
            </a:r>
            <a:r>
              <a:rPr lang="en-US" sz="1800" dirty="0">
                <a:effectLst/>
                <a:latin typeface="Times New Roman" panose="02020603050405020304" pitchFamily="18" charset="0"/>
                <a:ea typeface="Times New Roman" panose="02020603050405020304" pitchFamily="18" charset="0"/>
              </a:rPr>
              <a:t>fault and the breakers must operate to de- energize the circuit to clear the flashover. The rod gap, therefore, is generally used as back up protection.</a:t>
            </a:r>
            <a:endParaRPr lang="en-IN" sz="1800" dirty="0">
              <a:effectLst/>
              <a:latin typeface="Times New Roman" panose="02020603050405020304" pitchFamily="18" charset="0"/>
              <a:ea typeface="Times New Roman" panose="02020603050405020304" pitchFamily="18" charset="0"/>
            </a:endParaRPr>
          </a:p>
          <a:p>
            <a:pPr marL="114300" indent="0" algn="just">
              <a:lnSpc>
                <a:spcPct val="115000"/>
              </a:lnSpc>
              <a:spcBef>
                <a:spcPts val="445"/>
              </a:spcBef>
              <a:spcAft>
                <a:spcPts val="0"/>
              </a:spcAft>
              <a:buNone/>
            </a:pPr>
            <a:r>
              <a:rPr lang="en-US" sz="1800" b="1" dirty="0">
                <a:effectLst/>
                <a:latin typeface="Times New Roman" panose="02020603050405020304" pitchFamily="18" charset="0"/>
                <a:ea typeface="Times New Roman" panose="02020603050405020304" pitchFamily="18" charset="0"/>
              </a:rPr>
              <a:t>Expulsion type of lightning arrester</a:t>
            </a:r>
            <a:endParaRPr lang="en-IN" sz="1800" b="1"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Times New Roman" panose="02020603050405020304" pitchFamily="18" charset="0"/>
                <a:ea typeface="Times New Roman" panose="02020603050405020304" pitchFamily="18" charset="0"/>
              </a:rPr>
              <a:t>An improvement of the rod gap is the expulsion tube which consists of (</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a series gap (1) external to the tube which is good enough to withstand normal system voltage, thereby there is no possibility of corona or leakage current across the tube; (ii) a tube which has a fiber lining on the inner side which is a highly gas evolving material; (iii) a spark gap (2) in the tube; and (iv) an open vent at the lower end for the gases to be expelled (Fig. 4.14). It is desired that the breakdown voltage of a tube must be lower than that of the insulation for which it is used.</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When</a:t>
            </a:r>
            <a:endParaRPr lang="en-IN" sz="1800" dirty="0">
              <a:effectLst/>
              <a:latin typeface="Times New Roman" panose="02020603050405020304" pitchFamily="18" charset="0"/>
              <a:ea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988638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7" name="Title 6">
            <a:extLst>
              <a:ext uri="{FF2B5EF4-FFF2-40B4-BE49-F238E27FC236}">
                <a16:creationId xmlns:a16="http://schemas.microsoft.com/office/drawing/2014/main" id="{15FD980C-5CCA-4433-841C-5F402F24E416}"/>
              </a:ext>
            </a:extLst>
          </p:cNvPr>
          <p:cNvSpPr>
            <a:spLocks noGrp="1"/>
          </p:cNvSpPr>
          <p:nvPr>
            <p:ph type="title"/>
          </p:nvPr>
        </p:nvSpPr>
        <p:spPr/>
        <p:txBody>
          <a:bodyPr>
            <a:normAutofit/>
          </a:bodyPr>
          <a:lstStyle/>
          <a:p>
            <a:r>
              <a:rPr lang="en-US" b="1" dirty="0">
                <a:effectLst/>
                <a:latin typeface="Times New Roman" panose="02020603050405020304" pitchFamily="18" charset="0"/>
                <a:ea typeface="Times New Roman" panose="02020603050405020304" pitchFamily="18" charset="0"/>
              </a:rPr>
              <a:t>Expulsion</a:t>
            </a:r>
            <a:r>
              <a:rPr lang="en-US" b="1" spc="-25" dirty="0">
                <a:effectLst/>
                <a:latin typeface="Times New Roman" panose="02020603050405020304" pitchFamily="18" charset="0"/>
                <a:ea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rPr>
              <a:t>type</a:t>
            </a:r>
            <a:endParaRPr lang="en-IN" sz="8800" dirty="0"/>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52</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1" name="image23.jpeg">
            <a:extLst>
              <a:ext uri="{FF2B5EF4-FFF2-40B4-BE49-F238E27FC236}">
                <a16:creationId xmlns:a16="http://schemas.microsoft.com/office/drawing/2014/main" id="{4EC47469-B6B5-452D-9573-08583EFE682C}"/>
              </a:ext>
            </a:extLst>
          </p:cNvPr>
          <p:cNvPicPr/>
          <p:nvPr/>
        </p:nvPicPr>
        <p:blipFill>
          <a:blip r:embed="rId3" cstate="print"/>
          <a:stretch>
            <a:fillRect/>
          </a:stretch>
        </p:blipFill>
        <p:spPr>
          <a:xfrm>
            <a:off x="1981201" y="1764664"/>
            <a:ext cx="4391342" cy="4102735"/>
          </a:xfrm>
          <a:prstGeom prst="rect">
            <a:avLst/>
          </a:prstGeom>
        </p:spPr>
      </p:pic>
    </p:spTree>
    <p:extLst>
      <p:ext uri="{BB962C8B-B14F-4D97-AF65-F5344CB8AC3E}">
        <p14:creationId xmlns:p14="http://schemas.microsoft.com/office/powerpoint/2010/main" val="1816720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7" name="Title 6">
            <a:extLst>
              <a:ext uri="{FF2B5EF4-FFF2-40B4-BE49-F238E27FC236}">
                <a16:creationId xmlns:a16="http://schemas.microsoft.com/office/drawing/2014/main" id="{15FD980C-5CCA-4433-841C-5F402F24E416}"/>
              </a:ext>
            </a:extLst>
          </p:cNvPr>
          <p:cNvSpPr>
            <a:spLocks noGrp="1"/>
          </p:cNvSpPr>
          <p:nvPr>
            <p:ph type="title"/>
          </p:nvPr>
        </p:nvSpPr>
        <p:spPr/>
        <p:txBody>
          <a:bodyPr>
            <a:normAutofit/>
          </a:bodyPr>
          <a:lstStyle/>
          <a:p>
            <a:pPr marL="914400" lvl="2" algn="just">
              <a:lnSpc>
                <a:spcPct val="115000"/>
              </a:lnSpc>
              <a:spcBef>
                <a:spcPts val="5"/>
              </a:spcBef>
              <a:tabLst>
                <a:tab pos="228600" algn="l"/>
                <a:tab pos="902335" algn="l"/>
                <a:tab pos="902970" algn="l"/>
              </a:tabLst>
            </a:pPr>
            <a:r>
              <a:rPr lang="en-US" sz="3200" b="1" dirty="0">
                <a:effectLst/>
                <a:latin typeface="Times New Roman" panose="02020603050405020304" pitchFamily="18" charset="0"/>
                <a:ea typeface="Times New Roman" panose="02020603050405020304" pitchFamily="18" charset="0"/>
              </a:rPr>
              <a:t>Surge Protection of Rotating</a:t>
            </a:r>
            <a:r>
              <a:rPr lang="en-US" sz="3200" b="1" spc="-40" dirty="0">
                <a:effectLst/>
                <a:latin typeface="Times New Roman" panose="02020603050405020304" pitchFamily="18" charset="0"/>
                <a:ea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rPr>
              <a:t>Machine</a:t>
            </a:r>
            <a:endParaRPr lang="en-IN" sz="3200" b="1" dirty="0">
              <a:effectLst/>
              <a:latin typeface="Times New Roman" panose="02020603050405020304" pitchFamily="18" charset="0"/>
              <a:ea typeface="Times New Roman" panose="02020603050405020304" pitchFamily="18" charset="0"/>
            </a:endParaRPr>
          </a:p>
        </p:txBody>
      </p:sp>
      <p:sp>
        <p:nvSpPr>
          <p:cNvPr id="2" name="Content Placeholder 1">
            <a:extLst>
              <a:ext uri="{FF2B5EF4-FFF2-40B4-BE49-F238E27FC236}">
                <a16:creationId xmlns:a16="http://schemas.microsoft.com/office/drawing/2014/main" id="{E1CBDED3-3022-4ECD-B290-BA8EDE57149F}"/>
              </a:ext>
            </a:extLst>
          </p:cNvPr>
          <p:cNvSpPr>
            <a:spLocks noGrp="1"/>
          </p:cNvSpPr>
          <p:nvPr>
            <p:ph sz="half" idx="1"/>
          </p:nvPr>
        </p:nvSpPr>
        <p:spPr/>
        <p:txBody>
          <a:bodyPr>
            <a:normAutofit fontScale="92500" lnSpcReduction="20000"/>
          </a:bodyPr>
          <a:lstStyle/>
          <a:p>
            <a:pPr marL="0" indent="0" algn="jus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rotating machine is less exposed to lightning surge as compared to transformers. Because of the limited space available, the insulation on the windings of rotating machines is kept to a minimum. The main difference between the winding of rotating machine and transformer is that in case of rotating machines the turns are fewer but longer and are deeply buried in the stator slots. Surge impedance of rotating machines in approx. 1000 Ω and since the inductance and capacitance of the windings are large as compared to the overhead lines the velocity of propagation is lower than on the lines. For atypical machine it is </a:t>
            </a:r>
            <a:r>
              <a:rPr lang="en-US" sz="1800" spc="15" dirty="0">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20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metres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μ sec. This means that in case of surges with steep fronts, the voltage will be distributed or concentrated at the first few turns. Since the insulation is not immersed in oil, its impulse ratio is approx. unity whereas that of the transformer is more than</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IN"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53</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2" name="image24.jpeg">
            <a:extLst>
              <a:ext uri="{FF2B5EF4-FFF2-40B4-BE49-F238E27FC236}">
                <a16:creationId xmlns:a16="http://schemas.microsoft.com/office/drawing/2014/main" id="{B7C93ECD-EC07-4917-8ABA-CC1B8BBCB19C}"/>
              </a:ext>
            </a:extLst>
          </p:cNvPr>
          <p:cNvPicPr>
            <a:picLocks noGrp="1"/>
          </p:cNvPicPr>
          <p:nvPr>
            <p:ph sz="half" idx="2"/>
          </p:nvPr>
        </p:nvPicPr>
        <p:blipFill>
          <a:blip r:embed="rId3" cstate="print"/>
          <a:stretch>
            <a:fillRect/>
          </a:stretch>
        </p:blipFill>
        <p:spPr>
          <a:xfrm>
            <a:off x="4648200" y="2560591"/>
            <a:ext cx="4038600" cy="2605181"/>
          </a:xfrm>
          <a:prstGeom prst="rect">
            <a:avLst/>
          </a:prstGeom>
        </p:spPr>
      </p:pic>
      <p:sp>
        <p:nvSpPr>
          <p:cNvPr id="13" name="TextBox 12">
            <a:extLst>
              <a:ext uri="{FF2B5EF4-FFF2-40B4-BE49-F238E27FC236}">
                <a16:creationId xmlns:a16="http://schemas.microsoft.com/office/drawing/2014/main" id="{C3F5E42B-22D7-4572-9976-1A19142358E6}"/>
              </a:ext>
            </a:extLst>
          </p:cNvPr>
          <p:cNvSpPr txBox="1"/>
          <p:nvPr/>
        </p:nvSpPr>
        <p:spPr bwMode="auto">
          <a:xfrm>
            <a:off x="4495800" y="5347024"/>
            <a:ext cx="4572000" cy="369332"/>
          </a:xfrm>
          <a:prstGeom prst="rect">
            <a:avLst/>
          </a:prstGeom>
          <a:solidFill>
            <a:schemeClr val="bg1"/>
          </a:solidFill>
          <a:ln w="9525">
            <a:noFill/>
            <a:miter lim="800000"/>
            <a:headEnd/>
            <a:tailEnd/>
          </a:ln>
        </p:spPr>
        <p:txBody>
          <a:bodyPr wrap="square">
            <a:spAutoFit/>
          </a:bodyPr>
          <a:lstStyle/>
          <a:p>
            <a:r>
              <a:rPr lang="en-US" sz="1800" b="1" dirty="0">
                <a:effectLst/>
                <a:latin typeface="Times New Roman" panose="02020603050405020304" pitchFamily="18" charset="0"/>
                <a:ea typeface="Times New Roman" panose="02020603050405020304" pitchFamily="18" charset="0"/>
              </a:rPr>
              <a:t>Surge Protection of Rotating Machine</a:t>
            </a:r>
            <a:endParaRPr lang="en-IN" dirty="0"/>
          </a:p>
        </p:txBody>
      </p:sp>
    </p:spTree>
    <p:extLst>
      <p:ext uri="{BB962C8B-B14F-4D97-AF65-F5344CB8AC3E}">
        <p14:creationId xmlns:p14="http://schemas.microsoft.com/office/powerpoint/2010/main" val="2293688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Content Placeholder 1">
            <a:extLst>
              <a:ext uri="{FF2B5EF4-FFF2-40B4-BE49-F238E27FC236}">
                <a16:creationId xmlns:a16="http://schemas.microsoft.com/office/drawing/2014/main" id="{E1CBDED3-3022-4ECD-B290-BA8EDE57149F}"/>
              </a:ext>
            </a:extLst>
          </p:cNvPr>
          <p:cNvSpPr>
            <a:spLocks noGrp="1"/>
          </p:cNvSpPr>
          <p:nvPr>
            <p:ph sz="half" idx="1"/>
          </p:nvPr>
        </p:nvSpPr>
        <p:spPr>
          <a:xfrm>
            <a:off x="457200" y="381000"/>
            <a:ext cx="8614120" cy="5745163"/>
          </a:xfrm>
        </p:spPr>
        <p:txBody>
          <a:bodyPr>
            <a:noAutofit/>
          </a:bodyPr>
          <a:lstStyle/>
          <a:p>
            <a:pPr marL="0" indent="0" algn="just">
              <a:lnSpc>
                <a:spcPct val="115000"/>
              </a:lnSpc>
              <a:buNone/>
            </a:pPr>
            <a:r>
              <a:rPr lang="en-US" sz="2400" dirty="0">
                <a:effectLst/>
                <a:latin typeface="Times New Roman" panose="02020603050405020304" pitchFamily="18" charset="0"/>
                <a:ea typeface="Times New Roman" panose="02020603050405020304" pitchFamily="18" charset="0"/>
              </a:rPr>
              <a:t>The rotating machine should be protected against major and minor insulations. By major insulation is meant the insulation between winding and the frame and minor insulation means inter-turn insulation. The major insulation is normally determined by the expected line-to- ground voltage across the terminal of the machine whereas the minor insulation is determined by the rate of rise of the voltage. Therefore, in order to protect the rotating machine against surges requires limiting the surge voltage magnitude at the machine terminals and sloping the wave front of the incoming surge. To protect the major insulation a special lightning arrester is connected at the terminal of the machine and to protect the minor insulation a condenser of suitable rating is connected at the terminals of the machine as shown in Fig.</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above.</a:t>
            </a:r>
            <a:endParaRPr lang="en-IN" sz="24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54</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4124585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Title 2">
            <a:extLst>
              <a:ext uri="{FF2B5EF4-FFF2-40B4-BE49-F238E27FC236}">
                <a16:creationId xmlns:a16="http://schemas.microsoft.com/office/drawing/2014/main" id="{B40E462B-0893-4A57-A8F3-FC45AEE8103D}"/>
              </a:ext>
            </a:extLst>
          </p:cNvPr>
          <p:cNvSpPr>
            <a:spLocks noGrp="1"/>
          </p:cNvSpPr>
          <p:nvPr>
            <p:ph type="ctrTitle"/>
          </p:nvPr>
        </p:nvSpPr>
        <p:spPr>
          <a:xfrm>
            <a:off x="565682" y="304800"/>
            <a:ext cx="7772400" cy="1470025"/>
          </a:xfrm>
        </p:spPr>
        <p:txBody>
          <a:bodyPr>
            <a:normAutofit/>
          </a:bodyPr>
          <a:lstStyle/>
          <a:p>
            <a:r>
              <a:rPr lang="en-US" sz="2800" b="1" dirty="0">
                <a:effectLst/>
                <a:latin typeface="Times New Roman" panose="02020603050405020304" pitchFamily="18" charset="0"/>
                <a:ea typeface="Times New Roman" panose="02020603050405020304" pitchFamily="18" charset="0"/>
              </a:rPr>
              <a:t>SYSTEM FAULTS AND OTHER ABNORMAL</a:t>
            </a:r>
            <a:r>
              <a:rPr lang="en-US" sz="2800" b="1" spc="-1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CONDITIONS</a:t>
            </a:r>
            <a:endParaRPr lang="en-IN" sz="6000" b="1" dirty="0"/>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55</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8" name="Subtitle 7">
            <a:extLst>
              <a:ext uri="{FF2B5EF4-FFF2-40B4-BE49-F238E27FC236}">
                <a16:creationId xmlns:a16="http://schemas.microsoft.com/office/drawing/2014/main" id="{1683FC56-70F2-4BD6-8CEC-32B50ADD63B4}"/>
              </a:ext>
            </a:extLst>
          </p:cNvPr>
          <p:cNvSpPr>
            <a:spLocks noGrp="1"/>
          </p:cNvSpPr>
          <p:nvPr>
            <p:ph type="subTitle" idx="1"/>
          </p:nvPr>
        </p:nvSpPr>
        <p:spPr>
          <a:xfrm>
            <a:off x="529879" y="1678757"/>
            <a:ext cx="8614121" cy="4546038"/>
          </a:xfrm>
        </p:spPr>
        <p:txBody>
          <a:bodyPr>
            <a:normAutofit fontScale="92500" lnSpcReduction="10000"/>
          </a:bodyPr>
          <a:lstStyle/>
          <a:p>
            <a:pPr algn="just"/>
            <a:r>
              <a:rPr lang="en-US" sz="1800" dirty="0">
                <a:solidFill>
                  <a:schemeClr val="tx1"/>
                </a:solidFill>
                <a:effectLst/>
                <a:latin typeface="Times New Roman" panose="02020603050405020304" pitchFamily="18" charset="0"/>
                <a:ea typeface="Times New Roman" panose="02020603050405020304" pitchFamily="18" charset="0"/>
              </a:rPr>
              <a:t>The shunt capacitances are also shown. Under balanced conditions and complete transposed transmission lines, the potential of the neutral is near the ground potential and the currents in various phases through the shunt capacitors are leading their corresponding voltages by 90°. They are displaced from each other by 120° so that the net sum of the three currents is zero (Fig. above). Say there is line-to-ground fault on one of the three phases (say phase ‗c‘).The voltage across the shunt capacitor of that phase reduces to zero whereas those of the healthy phases become line-to-line voltages and now they are displaced by 60° rather than 120°. The net charging current now is three times the phase current under balanced conditions (Fig.4.16 (c)). These currents flow through the fault and the windings of the alternator. The magnitude of this current is often sufficient to sustain an arc and, therefore, we have an arcing ground. This could be due to a flashover of a support insulator. Here this flashover acts as a switch. If the arc extinguishes when the current is passing through zero value, the capacitors in phases a and b are charged to line voltages. The voltage across the line and the grounded points of the post insulator will be the super-position of the capacitor voltage and the generator voltage and this voltage may be good enough to cause flashover which is equivalent to strike in a circuit breaker. Because of the presence of the inductance of the generator winding, the capacitances will form an oscillatory circuit and these oscillations may build up to still higher voltages and the arc may reignite causing further transient disturbances which may finally lead to complete rupture of the post insulators.</a:t>
            </a:r>
            <a:endParaRPr lang="en-IN"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8219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Title 2">
            <a:extLst>
              <a:ext uri="{FF2B5EF4-FFF2-40B4-BE49-F238E27FC236}">
                <a16:creationId xmlns:a16="http://schemas.microsoft.com/office/drawing/2014/main" id="{B40E462B-0893-4A57-A8F3-FC45AEE8103D}"/>
              </a:ext>
            </a:extLst>
          </p:cNvPr>
          <p:cNvSpPr>
            <a:spLocks noGrp="1"/>
          </p:cNvSpPr>
          <p:nvPr>
            <p:ph type="ctrTitle"/>
          </p:nvPr>
        </p:nvSpPr>
        <p:spPr>
          <a:xfrm>
            <a:off x="565682" y="304800"/>
            <a:ext cx="7772400" cy="1470025"/>
          </a:xfrm>
        </p:spPr>
        <p:txBody>
          <a:bodyPr>
            <a:normAutofit/>
          </a:bodyPr>
          <a:lstStyle/>
          <a:p>
            <a:pPr>
              <a:lnSpc>
                <a:spcPct val="115000"/>
              </a:lnSpc>
            </a:pPr>
            <a:r>
              <a:rPr lang="en-US" sz="2400" b="1" dirty="0">
                <a:effectLst/>
                <a:latin typeface="Times New Roman" panose="02020603050405020304" pitchFamily="18" charset="0"/>
                <a:ea typeface="Times New Roman" panose="02020603050405020304" pitchFamily="18" charset="0"/>
              </a:rPr>
              <a:t>(a) 3-phase system with isolated neutral; (b) Phasor diagram under healthy condition; (c) Phasor diagram under faulted condition.</a:t>
            </a:r>
            <a:endParaRPr lang="en-IN" sz="2400" b="1"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56</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1" name="image25.jpeg">
            <a:extLst>
              <a:ext uri="{FF2B5EF4-FFF2-40B4-BE49-F238E27FC236}">
                <a16:creationId xmlns:a16="http://schemas.microsoft.com/office/drawing/2014/main" id="{6FC75337-239D-44A4-A918-47771966DBEE}"/>
              </a:ext>
            </a:extLst>
          </p:cNvPr>
          <p:cNvPicPr/>
          <p:nvPr/>
        </p:nvPicPr>
        <p:blipFill>
          <a:blip r:embed="rId3" cstate="print"/>
          <a:stretch>
            <a:fillRect/>
          </a:stretch>
        </p:blipFill>
        <p:spPr>
          <a:xfrm>
            <a:off x="1295400" y="2635250"/>
            <a:ext cx="6629400" cy="2774950"/>
          </a:xfrm>
          <a:prstGeom prst="rect">
            <a:avLst/>
          </a:prstGeom>
        </p:spPr>
      </p:pic>
    </p:spTree>
    <p:extLst>
      <p:ext uri="{BB962C8B-B14F-4D97-AF65-F5344CB8AC3E}">
        <p14:creationId xmlns:p14="http://schemas.microsoft.com/office/powerpoint/2010/main" val="62849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Title 2">
            <a:extLst>
              <a:ext uri="{FF2B5EF4-FFF2-40B4-BE49-F238E27FC236}">
                <a16:creationId xmlns:a16="http://schemas.microsoft.com/office/drawing/2014/main" id="{B40E462B-0893-4A57-A8F3-FC45AEE8103D}"/>
              </a:ext>
            </a:extLst>
          </p:cNvPr>
          <p:cNvSpPr>
            <a:spLocks noGrp="1"/>
          </p:cNvSpPr>
          <p:nvPr>
            <p:ph type="ctrTitle"/>
          </p:nvPr>
        </p:nvSpPr>
        <p:spPr>
          <a:xfrm>
            <a:off x="685800" y="29066"/>
            <a:ext cx="7772400" cy="1470025"/>
          </a:xfrm>
        </p:spPr>
        <p:txBody>
          <a:bodyPr>
            <a:normAutofit/>
          </a:bodyPr>
          <a:lstStyle/>
          <a:p>
            <a:pPr>
              <a:lnSpc>
                <a:spcPct val="115000"/>
              </a:lnSpc>
            </a:pPr>
            <a:r>
              <a:rPr lang="en-US" sz="3200" b="1" dirty="0">
                <a:effectLst/>
                <a:latin typeface="Times New Roman" panose="02020603050405020304" pitchFamily="18" charset="0"/>
                <a:ea typeface="Times New Roman" panose="02020603050405020304" pitchFamily="18" charset="0"/>
              </a:rPr>
              <a:t>INSULATION COORDINATION</a:t>
            </a:r>
            <a:endParaRPr lang="en-IN" sz="4000" b="1" dirty="0">
              <a:effectLst/>
              <a:latin typeface="Times New Roman" panose="02020603050405020304" pitchFamily="18" charset="0"/>
              <a:ea typeface="Times New Roman" panose="02020603050405020304" pitchFamily="18" charset="0"/>
            </a:endParaRPr>
          </a:p>
        </p:txBody>
      </p:sp>
      <p:sp>
        <p:nvSpPr>
          <p:cNvPr id="21" name="Subtitle 20">
            <a:extLst>
              <a:ext uri="{FF2B5EF4-FFF2-40B4-BE49-F238E27FC236}">
                <a16:creationId xmlns:a16="http://schemas.microsoft.com/office/drawing/2014/main" id="{4CC9C8D8-B99F-4377-A3DE-A6AF6E600A58}"/>
              </a:ext>
            </a:extLst>
          </p:cNvPr>
          <p:cNvSpPr>
            <a:spLocks noGrp="1"/>
          </p:cNvSpPr>
          <p:nvPr>
            <p:ph type="subTitle" idx="1"/>
          </p:nvPr>
        </p:nvSpPr>
        <p:spPr>
          <a:xfrm>
            <a:off x="529878" y="1261633"/>
            <a:ext cx="8614121" cy="4965261"/>
          </a:xfrm>
        </p:spPr>
        <p:txBody>
          <a:bodyPr>
            <a:normAutofit/>
          </a:bodyPr>
          <a:lstStyle/>
          <a:p>
            <a:pPr algn="just">
              <a:lnSpc>
                <a:spcPct val="115000"/>
              </a:lnSpc>
            </a:pPr>
            <a:r>
              <a:rPr lang="en-US" sz="1600" dirty="0">
                <a:solidFill>
                  <a:schemeClr val="tx1"/>
                </a:solidFill>
                <a:effectLst/>
                <a:latin typeface="Times New Roman" panose="02020603050405020304" pitchFamily="18" charset="0"/>
                <a:ea typeface="Times New Roman" panose="02020603050405020304" pitchFamily="18" charset="0"/>
              </a:rPr>
              <a:t>Insulation Coordination in Power System was introduced to arrange the electrical insulation levels of different components in the electrical power system including transmission network, in such a manner, that the failure of insulator, if occurs, confines to the place where it would result in the least damage of the system, easy to repair and replace, and results least disturbance to the power supply.</a:t>
            </a:r>
            <a:endParaRPr lang="en-IN" sz="1600" dirty="0">
              <a:solidFill>
                <a:schemeClr val="tx1"/>
              </a:solidFill>
              <a:effectLst/>
              <a:latin typeface="Times New Roman" panose="02020603050405020304" pitchFamily="18" charset="0"/>
              <a:ea typeface="Times New Roman" panose="02020603050405020304" pitchFamily="18" charset="0"/>
            </a:endParaRPr>
          </a:p>
          <a:p>
            <a:pPr algn="just">
              <a:lnSpc>
                <a:spcPct val="115000"/>
              </a:lnSpc>
              <a:spcBef>
                <a:spcPts val="1005"/>
              </a:spcBef>
            </a:pPr>
            <a:r>
              <a:rPr lang="en-US" sz="1600" dirty="0">
                <a:solidFill>
                  <a:schemeClr val="tx1"/>
                </a:solidFill>
                <a:effectLst/>
                <a:latin typeface="Times New Roman" panose="02020603050405020304" pitchFamily="18" charset="0"/>
                <a:ea typeface="Times New Roman" panose="02020603050405020304" pitchFamily="18" charset="0"/>
              </a:rPr>
              <a:t>When any over voltage appears in the electrical power system, then there may be a chance of failure of its insulation system. Probability of failure of insulation is high at the weakest insulation point nearest to the source of over voltage. In power system and transmission networks, insulation is provided to the all equipment and components.</a:t>
            </a:r>
            <a:endParaRPr lang="en-IN" sz="1600" dirty="0">
              <a:solidFill>
                <a:schemeClr val="tx1"/>
              </a:solidFill>
              <a:effectLst/>
              <a:latin typeface="Times New Roman" panose="02020603050405020304" pitchFamily="18" charset="0"/>
              <a:ea typeface="Times New Roman" panose="02020603050405020304" pitchFamily="18" charset="0"/>
            </a:endParaRPr>
          </a:p>
          <a:p>
            <a:pPr algn="just">
              <a:lnSpc>
                <a:spcPct val="115000"/>
              </a:lnSpc>
              <a:spcBef>
                <a:spcPts val="1000"/>
              </a:spcBef>
            </a:pPr>
            <a:r>
              <a:rPr lang="en-US" sz="1600" dirty="0">
                <a:solidFill>
                  <a:schemeClr val="tx1"/>
                </a:solidFill>
                <a:effectLst/>
                <a:latin typeface="Times New Roman" panose="02020603050405020304" pitchFamily="18" charset="0"/>
                <a:ea typeface="Times New Roman" panose="02020603050405020304" pitchFamily="18" charset="0"/>
              </a:rPr>
              <a:t>Insulators in some points are easily replaceable and repairable compared to other. Insulation in some points are not so easily replaceable and repairable and the replacement and repairing may be highly expensive and require long interruption of power. Moreover failure of insulator at  these points may causes bigger part of electrical network to be out of service. So, it is desirable that in situation of insulator failure, only the easily replaceable and repairable insulator fails. The overall aim of insulation coordination is to reduce to an economically and operationally acceptable level the cost and disturbance caused by insulation failure. In insulation coordination method, the insulation of the various parts of the system must be so graded that flash over if occurs it must be at intended</a:t>
            </a:r>
            <a:r>
              <a:rPr lang="en-US" sz="1600" spc="-5" dirty="0">
                <a:solidFill>
                  <a:schemeClr val="tx1"/>
                </a:solidFill>
                <a:effectLst/>
                <a:latin typeface="Times New Roman" panose="02020603050405020304" pitchFamily="18" charset="0"/>
                <a:ea typeface="Times New Roman" panose="02020603050405020304" pitchFamily="18" charset="0"/>
              </a:rPr>
              <a:t> </a:t>
            </a:r>
            <a:r>
              <a:rPr lang="en-US" sz="1600" dirty="0">
                <a:solidFill>
                  <a:schemeClr val="tx1"/>
                </a:solidFill>
                <a:effectLst/>
                <a:latin typeface="Times New Roman" panose="02020603050405020304" pitchFamily="18" charset="0"/>
                <a:ea typeface="Times New Roman" panose="02020603050405020304" pitchFamily="18" charset="0"/>
              </a:rPr>
              <a:t>points.</a:t>
            </a:r>
            <a:endParaRPr lang="en-IN" sz="1600" dirty="0">
              <a:solidFill>
                <a:schemeClr val="tx1"/>
              </a:solidFill>
              <a:effectLst/>
              <a:latin typeface="Times New Roman" panose="02020603050405020304" pitchFamily="18" charset="0"/>
              <a:ea typeface="Times New Roman" panose="02020603050405020304" pitchFamily="18" charset="0"/>
            </a:endParaRPr>
          </a:p>
          <a:p>
            <a:endParaRPr lang="en-IN" sz="1600" dirty="0">
              <a:solidFill>
                <a:schemeClr val="tx1"/>
              </a:solidFill>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57</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1458940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C12821F1-EB59-4F00-94F4-E23A5F351857}"/>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D95816D1-6FDA-4213-9EF2-D338AA8614B5}"/>
              </a:ext>
            </a:extLst>
          </p:cNvPr>
          <p:cNvSpPr>
            <a:spLocks noGrp="1"/>
          </p:cNvSpPr>
          <p:nvPr>
            <p:ph idx="1"/>
          </p:nvPr>
        </p:nvSpPr>
        <p:spPr>
          <a:xfrm>
            <a:off x="381000" y="0"/>
            <a:ext cx="8229600" cy="6226895"/>
          </a:xfrm>
        </p:spPr>
        <p:txBody>
          <a:bodyPr>
            <a:normAutofit fontScale="92500" lnSpcReduction="20000"/>
          </a:bodyPr>
          <a:lstStyle/>
          <a:p>
            <a:pPr marL="0" indent="0" algn="just">
              <a:lnSpc>
                <a:spcPct val="115000"/>
              </a:lnSpc>
              <a:spcBef>
                <a:spcPts val="1005"/>
              </a:spcBef>
              <a:buNone/>
            </a:pPr>
            <a:r>
              <a:rPr lang="en-US" sz="1800" dirty="0">
                <a:effectLst/>
                <a:latin typeface="Times New Roman" panose="02020603050405020304" pitchFamily="18" charset="0"/>
                <a:ea typeface="Times New Roman" panose="02020603050405020304" pitchFamily="18" charset="0"/>
              </a:rPr>
              <a:t>For proper understanding the insulation coordination we have to understand first, some basic terminologies of the electrical power system. Let us have a discussion.</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05"/>
              </a:spcBef>
              <a:buNone/>
            </a:pPr>
            <a:r>
              <a:rPr lang="en-US" sz="1800" dirty="0">
                <a:effectLst/>
                <a:latin typeface="Times New Roman" panose="02020603050405020304" pitchFamily="18" charset="0"/>
                <a:ea typeface="Times New Roman" panose="02020603050405020304" pitchFamily="18" charset="0"/>
              </a:rPr>
              <a:t>Nominal System Voltage: Nominal System Voltage is the phase to phase voltage of the system for which the system is normally designed. Such as 11 KV, 33 KV, 132 KV, 220 KV, 400 KV systems.</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b="1" dirty="0">
                <a:effectLst/>
                <a:latin typeface="Times New Roman" panose="02020603050405020304" pitchFamily="18" charset="0"/>
                <a:ea typeface="Times New Roman" panose="02020603050405020304" pitchFamily="18" charset="0"/>
              </a:rPr>
              <a:t>Maximum System Voltage</a:t>
            </a:r>
            <a:r>
              <a:rPr lang="en-IN" sz="1800" b="1"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Maximum System Voltage is the maximum allowable power frequency voltage which can</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occurs may be for long time during no load or low load condition of the power system. </a:t>
            </a:r>
            <a:r>
              <a:rPr lang="en-US" sz="1800" spc="-15" dirty="0">
                <a:effectLst/>
                <a:latin typeface="Times New Roman" panose="02020603050405020304" pitchFamily="18" charset="0"/>
                <a:ea typeface="Times New Roman" panose="02020603050405020304" pitchFamily="18" charset="0"/>
              </a:rPr>
              <a:t>It </a:t>
            </a:r>
            <a:r>
              <a:rPr lang="en-US" sz="1800" dirty="0">
                <a:effectLst/>
                <a:latin typeface="Times New Roman" panose="02020603050405020304" pitchFamily="18" charset="0"/>
                <a:ea typeface="Times New Roman" panose="02020603050405020304" pitchFamily="18" charset="0"/>
              </a:rPr>
              <a:t>is also measured in phase to phase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manner.</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00"/>
              </a:spcBef>
              <a:buNone/>
            </a:pPr>
            <a:r>
              <a:rPr lang="en-US" sz="1800" dirty="0">
                <a:effectLst/>
                <a:latin typeface="Times New Roman" panose="02020603050405020304" pitchFamily="18" charset="0"/>
                <a:ea typeface="Times New Roman" panose="02020603050405020304" pitchFamily="18" charset="0"/>
              </a:rPr>
              <a:t>List of different nominal system voltage and their corresponding maximum system voltage is given below for reference,</a:t>
            </a:r>
          </a:p>
          <a:p>
            <a:pPr marL="0" indent="0" algn="just">
              <a:lnSpc>
                <a:spcPct val="115000"/>
              </a:lnSpc>
              <a:spcBef>
                <a:spcPts val="1000"/>
              </a:spcBef>
              <a:buNone/>
            </a:pPr>
            <a:endParaRPr lang="en-US" sz="1800" dirty="0">
              <a:latin typeface="Times New Roman" panose="02020603050405020304" pitchFamily="18" charset="0"/>
              <a:ea typeface="Times New Roman" panose="02020603050405020304" pitchFamily="18" charset="0"/>
            </a:endParaRPr>
          </a:p>
          <a:p>
            <a:pPr marL="0" indent="0" algn="just">
              <a:lnSpc>
                <a:spcPct val="115000"/>
              </a:lnSpc>
              <a:spcBef>
                <a:spcPts val="1000"/>
              </a:spcBef>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NB - It is observed from above table that generally maximum system voltage is 110 % of corresponding nominal system voltage up to voltage level of 220 KV, and for 400 KV and above it is 105 %.</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00"/>
              </a:spcBef>
              <a:buNone/>
            </a:pPr>
            <a:r>
              <a:rPr lang="en-US" sz="1800" dirty="0">
                <a:effectLst/>
                <a:latin typeface="Times New Roman" panose="02020603050405020304" pitchFamily="18" charset="0"/>
                <a:ea typeface="Times New Roman" panose="02020603050405020304" pitchFamily="18" charset="0"/>
              </a:rPr>
              <a:t>Factor of Earthing</a:t>
            </a:r>
            <a:r>
              <a:rPr lang="en-IN" sz="1800"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This is the ratio of the highest rms phase to earth power frequency voltage on a sound phase during an earth fault to the rms phase to phase power frequency voltage which would be obtained at the selected location without the fault.</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00"/>
              </a:spcBef>
              <a:buNone/>
            </a:pPr>
            <a:r>
              <a:rPr lang="en-US" sz="1800" dirty="0">
                <a:effectLst/>
                <a:latin typeface="Times New Roman" panose="02020603050405020304" pitchFamily="18" charset="0"/>
                <a:ea typeface="Times New Roman" panose="02020603050405020304" pitchFamily="18" charset="0"/>
              </a:rPr>
              <a:t>This ratio characterizes, in general terms, the earthing conditions of a system as viewed from the selected fault location.</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00"/>
              </a:spcBef>
              <a:buNone/>
            </a:pPr>
            <a:endParaRPr lang="en-IN" sz="1800" dirty="0">
              <a:effectLst/>
              <a:latin typeface="Times New Roman" panose="02020603050405020304" pitchFamily="18" charset="0"/>
              <a:ea typeface="Times New Roman" panose="02020603050405020304" pitchFamily="18" charset="0"/>
            </a:endParaRPr>
          </a:p>
          <a:p>
            <a:pPr marL="0" indent="0">
              <a:buNone/>
            </a:pPr>
            <a:endParaRPr lang="en-IN" dirty="0"/>
          </a:p>
        </p:txBody>
      </p:sp>
      <p:sp>
        <p:nvSpPr>
          <p:cNvPr id="4" name="Footer Placeholder 3">
            <a:extLst>
              <a:ext uri="{FF2B5EF4-FFF2-40B4-BE49-F238E27FC236}">
                <a16:creationId xmlns:a16="http://schemas.microsoft.com/office/drawing/2014/main" id="{25F0A743-2216-4711-84BB-518C335CCD6D}"/>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46B5632E-D830-4FA2-8CD8-BD92C85D4B9F}"/>
              </a:ext>
            </a:extLst>
          </p:cNvPr>
          <p:cNvSpPr>
            <a:spLocks noGrp="1"/>
          </p:cNvSpPr>
          <p:nvPr>
            <p:ph type="sldNum" sz="quarter" idx="12"/>
          </p:nvPr>
        </p:nvSpPr>
        <p:spPr/>
        <p:txBody>
          <a:bodyPr/>
          <a:lstStyle/>
          <a:p>
            <a:fld id="{EC8AF8F3-FACF-4289-809F-E93D87022075}" type="slidenum">
              <a:rPr lang="en-US" smtClean="0"/>
              <a:pPr/>
              <a:t>58</a:t>
            </a:fld>
            <a:endParaRPr lang="en-US" dirty="0"/>
          </a:p>
        </p:txBody>
      </p:sp>
      <p:sp>
        <p:nvSpPr>
          <p:cNvPr id="8" name="object 6">
            <a:extLst>
              <a:ext uri="{FF2B5EF4-FFF2-40B4-BE49-F238E27FC236}">
                <a16:creationId xmlns:a16="http://schemas.microsoft.com/office/drawing/2014/main" id="{679B31ED-B383-4C79-B232-77348994A746}"/>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graphicFrame>
        <p:nvGraphicFramePr>
          <p:cNvPr id="10" name="Table 9">
            <a:extLst>
              <a:ext uri="{FF2B5EF4-FFF2-40B4-BE49-F238E27FC236}">
                <a16:creationId xmlns:a16="http://schemas.microsoft.com/office/drawing/2014/main" id="{299E3E90-07B8-4E33-A613-38E3CDCD064C}"/>
              </a:ext>
            </a:extLst>
          </p:cNvPr>
          <p:cNvGraphicFramePr>
            <a:graphicFrameLocks noGrp="1"/>
          </p:cNvGraphicFramePr>
          <p:nvPr>
            <p:extLst>
              <p:ext uri="{D42A27DB-BD31-4B8C-83A1-F6EECF244321}">
                <p14:modId xmlns:p14="http://schemas.microsoft.com/office/powerpoint/2010/main" val="962452184"/>
              </p:ext>
            </p:extLst>
          </p:nvPr>
        </p:nvGraphicFramePr>
        <p:xfrm>
          <a:off x="2139950" y="2971800"/>
          <a:ext cx="4864100" cy="497840"/>
        </p:xfrm>
        <a:graphic>
          <a:graphicData uri="http://schemas.openxmlformats.org/drawingml/2006/table">
            <a:tbl>
              <a:tblPr firstRow="1" firstCol="1" lastRow="1" lastCol="1" bandRow="1" bandCol="1">
                <a:tableStyleId>{5C22544A-7EE6-4342-B048-85BDC9FD1C3A}</a:tableStyleId>
              </a:tblPr>
              <a:tblGrid>
                <a:gridCol w="2202180">
                  <a:extLst>
                    <a:ext uri="{9D8B030D-6E8A-4147-A177-3AD203B41FA5}">
                      <a16:colId xmlns:a16="http://schemas.microsoft.com/office/drawing/2014/main" val="1077285319"/>
                    </a:ext>
                  </a:extLst>
                </a:gridCol>
                <a:gridCol w="420370">
                  <a:extLst>
                    <a:ext uri="{9D8B030D-6E8A-4147-A177-3AD203B41FA5}">
                      <a16:colId xmlns:a16="http://schemas.microsoft.com/office/drawing/2014/main" val="2097758829"/>
                    </a:ext>
                  </a:extLst>
                </a:gridCol>
                <a:gridCol w="457200">
                  <a:extLst>
                    <a:ext uri="{9D8B030D-6E8A-4147-A177-3AD203B41FA5}">
                      <a16:colId xmlns:a16="http://schemas.microsoft.com/office/drawing/2014/main" val="1363555820"/>
                    </a:ext>
                  </a:extLst>
                </a:gridCol>
                <a:gridCol w="514350">
                  <a:extLst>
                    <a:ext uri="{9D8B030D-6E8A-4147-A177-3AD203B41FA5}">
                      <a16:colId xmlns:a16="http://schemas.microsoft.com/office/drawing/2014/main" val="1762169527"/>
                    </a:ext>
                  </a:extLst>
                </a:gridCol>
                <a:gridCol w="438150">
                  <a:extLst>
                    <a:ext uri="{9D8B030D-6E8A-4147-A177-3AD203B41FA5}">
                      <a16:colId xmlns:a16="http://schemas.microsoft.com/office/drawing/2014/main" val="3131549028"/>
                    </a:ext>
                  </a:extLst>
                </a:gridCol>
                <a:gridCol w="457200">
                  <a:extLst>
                    <a:ext uri="{9D8B030D-6E8A-4147-A177-3AD203B41FA5}">
                      <a16:colId xmlns:a16="http://schemas.microsoft.com/office/drawing/2014/main" val="1054530853"/>
                    </a:ext>
                  </a:extLst>
                </a:gridCol>
                <a:gridCol w="374650">
                  <a:extLst>
                    <a:ext uri="{9D8B030D-6E8A-4147-A177-3AD203B41FA5}">
                      <a16:colId xmlns:a16="http://schemas.microsoft.com/office/drawing/2014/main" val="2067885409"/>
                    </a:ext>
                  </a:extLst>
                </a:gridCol>
              </a:tblGrid>
              <a:tr h="248920">
                <a:tc>
                  <a:txBody>
                    <a:bodyPr/>
                    <a:lstStyle/>
                    <a:p>
                      <a:pPr algn="just">
                        <a:lnSpc>
                          <a:spcPct val="115000"/>
                        </a:lnSpc>
                      </a:pPr>
                      <a:r>
                        <a:rPr lang="en-US" sz="1200" dirty="0">
                          <a:effectLst/>
                        </a:rPr>
                        <a:t>Nominal System Voltage in KV</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pPr>
                      <a:r>
                        <a:rPr lang="en-US" sz="1200">
                          <a:effectLst/>
                        </a:rPr>
                        <a:t>11</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pPr>
                      <a:r>
                        <a:rPr lang="en-US" sz="1200">
                          <a:effectLst/>
                        </a:rPr>
                        <a:t>33</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pPr>
                      <a:r>
                        <a:rPr lang="en-US" sz="1200">
                          <a:effectLst/>
                        </a:rPr>
                        <a:t>66</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pPr>
                      <a:r>
                        <a:rPr lang="en-US" sz="1200">
                          <a:effectLst/>
                        </a:rPr>
                        <a:t>132</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pPr>
                      <a:r>
                        <a:rPr lang="en-US" sz="1200">
                          <a:effectLst/>
                        </a:rPr>
                        <a:t>220</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pPr>
                      <a:r>
                        <a:rPr lang="en-US" sz="1200">
                          <a:effectLst/>
                        </a:rPr>
                        <a:t>400</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25020058"/>
                  </a:ext>
                </a:extLst>
              </a:tr>
              <a:tr h="248920">
                <a:tc>
                  <a:txBody>
                    <a:bodyPr/>
                    <a:lstStyle/>
                    <a:p>
                      <a:pPr algn="just">
                        <a:lnSpc>
                          <a:spcPct val="115000"/>
                        </a:lnSpc>
                        <a:spcBef>
                          <a:spcPts val="580"/>
                        </a:spcBef>
                      </a:pPr>
                      <a:r>
                        <a:rPr lang="en-US" sz="1200">
                          <a:effectLst/>
                        </a:rPr>
                        <a:t>Maximum System Voltage in KV</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spcBef>
                          <a:spcPts val="580"/>
                        </a:spcBef>
                      </a:pPr>
                      <a:r>
                        <a:rPr lang="en-US" sz="1200">
                          <a:effectLst/>
                        </a:rPr>
                        <a:t>12</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spcBef>
                          <a:spcPts val="580"/>
                        </a:spcBef>
                      </a:pPr>
                      <a:r>
                        <a:rPr lang="en-US" sz="1200">
                          <a:effectLst/>
                        </a:rPr>
                        <a:t>36</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spcBef>
                          <a:spcPts val="580"/>
                        </a:spcBef>
                      </a:pPr>
                      <a:r>
                        <a:rPr lang="en-US" sz="1200">
                          <a:effectLst/>
                        </a:rPr>
                        <a:t>72.5</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spcBef>
                          <a:spcPts val="580"/>
                        </a:spcBef>
                      </a:pPr>
                      <a:r>
                        <a:rPr lang="en-US" sz="1200">
                          <a:effectLst/>
                        </a:rPr>
                        <a:t>145</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spcBef>
                          <a:spcPts val="580"/>
                        </a:spcBef>
                      </a:pPr>
                      <a:r>
                        <a:rPr lang="en-US" sz="1200">
                          <a:effectLst/>
                        </a:rPr>
                        <a:t>245</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15000"/>
                        </a:lnSpc>
                        <a:spcBef>
                          <a:spcPts val="580"/>
                        </a:spcBef>
                      </a:pPr>
                      <a:r>
                        <a:rPr lang="en-US" sz="1200" dirty="0">
                          <a:effectLst/>
                        </a:rPr>
                        <a:t>420</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49587198"/>
                  </a:ext>
                </a:extLst>
              </a:tr>
            </a:tbl>
          </a:graphicData>
        </a:graphic>
      </p:graphicFrame>
    </p:spTree>
    <p:extLst>
      <p:ext uri="{BB962C8B-B14F-4D97-AF65-F5344CB8AC3E}">
        <p14:creationId xmlns:p14="http://schemas.microsoft.com/office/powerpoint/2010/main" val="23209218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C12821F1-EB59-4F00-94F4-E23A5F351857}"/>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D95816D1-6FDA-4213-9EF2-D338AA8614B5}"/>
              </a:ext>
            </a:extLst>
          </p:cNvPr>
          <p:cNvSpPr>
            <a:spLocks noGrp="1"/>
          </p:cNvSpPr>
          <p:nvPr>
            <p:ph idx="1"/>
          </p:nvPr>
        </p:nvSpPr>
        <p:spPr>
          <a:xfrm>
            <a:off x="381000" y="0"/>
            <a:ext cx="8229600" cy="6226895"/>
          </a:xfrm>
        </p:spPr>
        <p:txBody>
          <a:bodyPr>
            <a:normAutofit fontScale="92500" lnSpcReduction="20000"/>
          </a:bodyPr>
          <a:lstStyle/>
          <a:p>
            <a:pPr marL="0" indent="0" algn="just">
              <a:lnSpc>
                <a:spcPct val="115000"/>
              </a:lnSpc>
              <a:spcBef>
                <a:spcPts val="1030"/>
              </a:spcBef>
              <a:spcAft>
                <a:spcPts val="0"/>
              </a:spcAft>
              <a:buNone/>
            </a:pPr>
            <a:r>
              <a:rPr lang="en-US" sz="1800" b="1" dirty="0">
                <a:effectLst/>
                <a:latin typeface="Times New Roman" panose="02020603050405020304" pitchFamily="18" charset="0"/>
                <a:ea typeface="Times New Roman" panose="02020603050405020304" pitchFamily="18" charset="0"/>
              </a:rPr>
              <a:t>Effectively Earthed System</a:t>
            </a:r>
            <a:r>
              <a:rPr lang="en-IN" sz="1800" b="1"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 system is said to be effectively earthed if the factor of earthing does not exceed 80 % and non-effectively earthed if it does. Factor of earthing is 100 % for an isolated neutral system, while it is 57.7 % (1/√3 = 0.577) for solidly earthed system.</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25"/>
              </a:spcBef>
              <a:spcAft>
                <a:spcPts val="0"/>
              </a:spcAft>
              <a:buNone/>
            </a:pPr>
            <a:r>
              <a:rPr lang="en-US" sz="1800" b="1" dirty="0">
                <a:effectLst/>
                <a:latin typeface="Times New Roman" panose="02020603050405020304" pitchFamily="18" charset="0"/>
                <a:ea typeface="Times New Roman" panose="02020603050405020304" pitchFamily="18" charset="0"/>
              </a:rPr>
              <a:t>Insulation Level</a:t>
            </a:r>
            <a:r>
              <a:rPr lang="en-IN" sz="1800" b="1"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Every electrical equipment has to undergo different abnormal transient over voltage situation in different times during its total service life period. The equipment may have to withstand lightning impulses, switching impulses and/or short duration power frequency over voltages. Depending upon the maximum level of impulse voltages and short duration power frequency over voltages that one power system component can withstand, the insulation level of high voltage power system is determined.</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05"/>
              </a:spcBef>
              <a:buNone/>
            </a:pPr>
            <a:r>
              <a:rPr lang="en-US" sz="1800" dirty="0">
                <a:effectLst/>
                <a:latin typeface="Times New Roman" panose="02020603050405020304" pitchFamily="18" charset="0"/>
                <a:ea typeface="Times New Roman" panose="02020603050405020304" pitchFamily="18" charset="0"/>
              </a:rPr>
              <a:t>During determining the insulation level of the system rated less than 300 KV, the lightning impulse withstand voltage and short duration power frequency withstand voltage are considered. For equipment rated more or equal 300 KV, switching impulse withstand voltage and short duration power frequency withstand voltage are considered.</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395"/>
              </a:spcBef>
              <a:spcAft>
                <a:spcPts val="0"/>
              </a:spcAft>
              <a:buNone/>
            </a:pPr>
            <a:r>
              <a:rPr lang="en-US" sz="1800" b="1" dirty="0">
                <a:effectLst/>
                <a:latin typeface="Times New Roman" panose="02020603050405020304" pitchFamily="18" charset="0"/>
                <a:ea typeface="Times New Roman" panose="02020603050405020304" pitchFamily="18" charset="0"/>
              </a:rPr>
              <a:t>Lightning Impulse Voltage</a:t>
            </a:r>
            <a:r>
              <a:rPr lang="en-IN" sz="1800" b="1"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 system disturbances occur due to natural lightning can be represented by three different basic wave shapes. If a lightning impulse voltage travels some distance along the transmission line before it reaches to a insulator its wave shaped approaches to full wave, and this wave is referred as 1.2/50 wave. If during travelling, the lightning disturbance wave causes flash over across an insulator the shape of the wave becomes chopped wave. If a lightning stroke hits directly on the insulator then the lightning impulse voltage may rise steep until it is relieved by flash over, causing sudden, very steep collapse in voltage. These three waves are quite different in duration and in shapes.</a:t>
            </a:r>
            <a:endParaRPr lang="en-IN" sz="1800" dirty="0">
              <a:effectLst/>
              <a:latin typeface="Times New Roman" panose="02020603050405020304" pitchFamily="18" charset="0"/>
              <a:ea typeface="Times New Roman" panose="02020603050405020304" pitchFamily="18" charset="0"/>
            </a:endParaRPr>
          </a:p>
          <a:p>
            <a:pPr marL="0" indent="0">
              <a:buNone/>
            </a:pPr>
            <a:endParaRPr lang="en-IN" dirty="0"/>
          </a:p>
        </p:txBody>
      </p:sp>
      <p:sp>
        <p:nvSpPr>
          <p:cNvPr id="4" name="Footer Placeholder 3">
            <a:extLst>
              <a:ext uri="{FF2B5EF4-FFF2-40B4-BE49-F238E27FC236}">
                <a16:creationId xmlns:a16="http://schemas.microsoft.com/office/drawing/2014/main" id="{25F0A743-2216-4711-84BB-518C335CCD6D}"/>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46B5632E-D830-4FA2-8CD8-BD92C85D4B9F}"/>
              </a:ext>
            </a:extLst>
          </p:cNvPr>
          <p:cNvSpPr>
            <a:spLocks noGrp="1"/>
          </p:cNvSpPr>
          <p:nvPr>
            <p:ph type="sldNum" sz="quarter" idx="12"/>
          </p:nvPr>
        </p:nvSpPr>
        <p:spPr/>
        <p:txBody>
          <a:bodyPr/>
          <a:lstStyle/>
          <a:p>
            <a:fld id="{EC8AF8F3-FACF-4289-809F-E93D87022075}" type="slidenum">
              <a:rPr lang="en-US" smtClean="0"/>
              <a:pPr/>
              <a:t>59</a:t>
            </a:fld>
            <a:endParaRPr lang="en-US" dirty="0"/>
          </a:p>
        </p:txBody>
      </p:sp>
      <p:sp>
        <p:nvSpPr>
          <p:cNvPr id="8" name="object 6">
            <a:extLst>
              <a:ext uri="{FF2B5EF4-FFF2-40B4-BE49-F238E27FC236}">
                <a16:creationId xmlns:a16="http://schemas.microsoft.com/office/drawing/2014/main" id="{679B31ED-B383-4C79-B232-77348994A746}"/>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323017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9" name="Title 8"/>
          <p:cNvSpPr>
            <a:spLocks noGrp="1"/>
          </p:cNvSpPr>
          <p:nvPr>
            <p:ph type="title"/>
          </p:nvPr>
        </p:nvSpPr>
        <p:spPr/>
        <p:txBody>
          <a:bodyPr>
            <a:normAutofit/>
          </a:bodyPr>
          <a:lstStyle/>
          <a:p>
            <a:r>
              <a:rPr lang="en-US" sz="4000" dirty="0">
                <a:latin typeface="Times New Roman" pitchFamily="18" charset="0"/>
                <a:cs typeface="Times New Roman" pitchFamily="18" charset="0"/>
              </a:rPr>
              <a:t>Content</a:t>
            </a:r>
          </a:p>
        </p:txBody>
      </p:sp>
      <p:sp>
        <p:nvSpPr>
          <p:cNvPr id="10" name="Content Placeholder 9"/>
          <p:cNvSpPr>
            <a:spLocks noGrp="1"/>
          </p:cNvSpPr>
          <p:nvPr>
            <p:ph idx="1"/>
          </p:nvPr>
        </p:nvSpPr>
        <p:spPr/>
        <p:txBody>
          <a:bodyPr>
            <a:normAutofit/>
          </a:bodyPr>
          <a:lstStyle/>
          <a:p>
            <a:pPr marL="0" lvl="0" indent="0">
              <a:spcAft>
                <a:spcPts val="0"/>
              </a:spcAft>
              <a:buNone/>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Over-voltages and Insulation Requirements Generation of Over-voltages: Lightning and Switching Surges. Protection against Overvoltage's, Insulation Coordination. Propagation of Surges. Voltages produced by traveling surges. Bewley Diagrams.</a:t>
            </a:r>
            <a:endParaRPr lang="en-IN" sz="4000" b="0" i="0" u="none" strike="noStrike" dirty="0">
              <a:solidFill>
                <a:srgbClr val="000000"/>
              </a:solidFill>
              <a:latin typeface="Times New Roman" panose="02020603050405020304" pitchFamily="18" charset="0"/>
              <a:cs typeface="Times New Roman" panose="02020603050405020304" pitchFamily="18" charset="0"/>
            </a:endParaRPr>
          </a:p>
        </p:txBody>
      </p:sp>
      <p:sp>
        <p:nvSpPr>
          <p:cNvPr id="12" name="Footer Placeholder 11"/>
          <p:cNvSpPr>
            <a:spLocks noGrp="1"/>
          </p:cNvSpPr>
          <p:nvPr>
            <p:ph type="ftr" sz="quarter" idx="11"/>
          </p:nvPr>
        </p:nvSpPr>
        <p:spPr/>
        <p:txBody>
          <a:bodyPr/>
          <a:lstStyle/>
          <a:p>
            <a:pPr>
              <a:defRPr/>
            </a:pPr>
            <a:r>
              <a:rPr lang="en-IN">
                <a:solidFill>
                  <a:schemeClr val="tx1"/>
                </a:solidFill>
              </a:rPr>
              <a:t>NEHA AGRAWAL (Asst. professor, EE DEPTT.)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6</a:t>
            </a:fld>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C12821F1-EB59-4F00-94F4-E23A5F351857}"/>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3" name="Content Placeholder 2">
            <a:extLst>
              <a:ext uri="{FF2B5EF4-FFF2-40B4-BE49-F238E27FC236}">
                <a16:creationId xmlns:a16="http://schemas.microsoft.com/office/drawing/2014/main" id="{D95816D1-6FDA-4213-9EF2-D338AA8614B5}"/>
              </a:ext>
            </a:extLst>
          </p:cNvPr>
          <p:cNvSpPr>
            <a:spLocks noGrp="1"/>
          </p:cNvSpPr>
          <p:nvPr>
            <p:ph idx="1"/>
          </p:nvPr>
        </p:nvSpPr>
        <p:spPr>
          <a:xfrm>
            <a:off x="381000" y="0"/>
            <a:ext cx="8229600" cy="6226895"/>
          </a:xfrm>
        </p:spPr>
        <p:txBody>
          <a:bodyPr>
            <a:normAutofit/>
          </a:bodyPr>
          <a:lstStyle/>
          <a:p>
            <a:pPr marL="0" indent="0" algn="just">
              <a:lnSpc>
                <a:spcPct val="115000"/>
              </a:lnSpc>
              <a:spcBef>
                <a:spcPts val="1020"/>
              </a:spcBef>
              <a:spcAft>
                <a:spcPts val="0"/>
              </a:spcAft>
              <a:buNone/>
            </a:pPr>
            <a:r>
              <a:rPr lang="en-US" sz="1800" b="1" dirty="0">
                <a:effectLst/>
                <a:latin typeface="Times New Roman" panose="02020603050405020304" pitchFamily="18" charset="0"/>
                <a:ea typeface="Times New Roman" panose="02020603050405020304" pitchFamily="18" charset="0"/>
              </a:rPr>
              <a:t>Switching Impulse</a:t>
            </a:r>
            <a:r>
              <a:rPr lang="en-IN" sz="1800" b="1"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During switching operation there may be </a:t>
            </a:r>
            <a:r>
              <a:rPr lang="en-US" sz="1800" dirty="0" err="1">
                <a:effectLst/>
                <a:latin typeface="Times New Roman" panose="02020603050405020304" pitchFamily="18" charset="0"/>
                <a:ea typeface="Times New Roman" panose="02020603050405020304" pitchFamily="18" charset="0"/>
              </a:rPr>
              <a:t>uni</a:t>
            </a:r>
            <a:r>
              <a:rPr lang="en-US" sz="1800" dirty="0">
                <a:effectLst/>
                <a:latin typeface="Times New Roman" panose="02020603050405020304" pitchFamily="18" charset="0"/>
                <a:ea typeface="Times New Roman" panose="02020603050405020304" pitchFamily="18" charset="0"/>
              </a:rPr>
              <a:t>-polar voltage appears in the system. The wave form of which may be periodically damped or oscillating one. Switching impulse wave form has steep front and long damped oscillating tale.</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25"/>
              </a:spcBef>
              <a:spcAft>
                <a:spcPts val="0"/>
              </a:spcAft>
              <a:buNone/>
            </a:pPr>
            <a:r>
              <a:rPr lang="en-US" sz="1800" b="1" dirty="0">
                <a:effectLst/>
                <a:latin typeface="Times New Roman" panose="02020603050405020304" pitchFamily="18" charset="0"/>
                <a:ea typeface="Times New Roman" panose="02020603050405020304" pitchFamily="18" charset="0"/>
              </a:rPr>
              <a:t>Short Duration Power Frequency Withstand Voltage</a:t>
            </a:r>
            <a:r>
              <a:rPr lang="en-IN" sz="1800" b="1"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Short duration power frequency withstand voltage is the prescribed rms value of sinusoidal power frequency voltage that the electrical equipment shall withstand for a specific period of time normally 60</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seconds.</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1025"/>
              </a:spcBef>
              <a:spcAft>
                <a:spcPts val="0"/>
              </a:spcAft>
              <a:buNone/>
            </a:pPr>
            <a:r>
              <a:rPr lang="en-US" sz="1800" b="1" dirty="0">
                <a:effectLst/>
                <a:latin typeface="Times New Roman" panose="02020603050405020304" pitchFamily="18" charset="0"/>
                <a:ea typeface="Times New Roman" panose="02020603050405020304" pitchFamily="18" charset="0"/>
              </a:rPr>
              <a:t>Protection Level Voltage of Protective Device</a:t>
            </a:r>
            <a:r>
              <a:rPr lang="en-IN" sz="1800" b="1"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Over voltage protective device like surge arrestors or lightning arrestors are designed to withstand a certain level of transient over voltage beyond which the devices drain the surge energy to the ground and therefore maintain the level of transient over voltage up to a specific level. Thus transient over voltage cannot exceed that level. The protection level of over voltage protective device is the highest peak voltage value which should not be exceeded at the terminals of over voltage protective device when switching impulses and lightening impulses are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applied.</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dirty="0">
                <a:solidFill>
                  <a:srgbClr val="343434"/>
                </a:solidFill>
                <a:effectLst/>
                <a:latin typeface="Times New Roman" panose="02020603050405020304" pitchFamily="18" charset="0"/>
                <a:ea typeface="Times New Roman" panose="02020603050405020304" pitchFamily="18" charset="0"/>
              </a:rPr>
              <a:t>Shield Wire </a:t>
            </a:r>
            <a:r>
              <a:rPr lang="en-US" sz="1800" dirty="0">
                <a:solidFill>
                  <a:srgbClr val="3A3A3A"/>
                </a:solidFill>
                <a:effectLst/>
                <a:latin typeface="Times New Roman" panose="02020603050405020304" pitchFamily="18" charset="0"/>
                <a:ea typeface="Times New Roman" panose="02020603050405020304" pitchFamily="18" charset="0"/>
              </a:rPr>
              <a:t>or </a:t>
            </a:r>
            <a:r>
              <a:rPr lang="en-US" sz="1800" dirty="0">
                <a:solidFill>
                  <a:srgbClr val="343434"/>
                </a:solidFill>
                <a:effectLst/>
                <a:latin typeface="Times New Roman" panose="02020603050405020304" pitchFamily="18" charset="0"/>
                <a:ea typeface="Times New Roman" panose="02020603050405020304" pitchFamily="18" charset="0"/>
              </a:rPr>
              <a:t>Earth Wire</a:t>
            </a:r>
            <a:endParaRPr lang="en-IN" sz="18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25F0A743-2216-4711-84BB-518C335CCD6D}"/>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46B5632E-D830-4FA2-8CD8-BD92C85D4B9F}"/>
              </a:ext>
            </a:extLst>
          </p:cNvPr>
          <p:cNvSpPr>
            <a:spLocks noGrp="1"/>
          </p:cNvSpPr>
          <p:nvPr>
            <p:ph type="sldNum" sz="quarter" idx="12"/>
          </p:nvPr>
        </p:nvSpPr>
        <p:spPr/>
        <p:txBody>
          <a:bodyPr/>
          <a:lstStyle/>
          <a:p>
            <a:fld id="{EC8AF8F3-FACF-4289-809F-E93D87022075}" type="slidenum">
              <a:rPr lang="en-US" smtClean="0"/>
              <a:pPr/>
              <a:t>60</a:t>
            </a:fld>
            <a:endParaRPr lang="en-US" dirty="0"/>
          </a:p>
        </p:txBody>
      </p:sp>
      <p:sp>
        <p:nvSpPr>
          <p:cNvPr id="8" name="object 6">
            <a:extLst>
              <a:ext uri="{FF2B5EF4-FFF2-40B4-BE49-F238E27FC236}">
                <a16:creationId xmlns:a16="http://schemas.microsoft.com/office/drawing/2014/main" id="{679B31ED-B383-4C79-B232-77348994A746}"/>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2245153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C12821F1-EB59-4F00-94F4-E23A5F351857}"/>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7" name="Title 6">
            <a:extLst>
              <a:ext uri="{FF2B5EF4-FFF2-40B4-BE49-F238E27FC236}">
                <a16:creationId xmlns:a16="http://schemas.microsoft.com/office/drawing/2014/main" id="{DDF456D4-DCCE-4F5C-B957-0AF1AA189986}"/>
              </a:ext>
            </a:extLst>
          </p:cNvPr>
          <p:cNvSpPr>
            <a:spLocks noGrp="1"/>
          </p:cNvSpPr>
          <p:nvPr>
            <p:ph type="title"/>
          </p:nvPr>
        </p:nvSpPr>
        <p:spPr/>
        <p:txBody>
          <a:bodyPr>
            <a:normAutofit/>
          </a:bodyPr>
          <a:lstStyle/>
          <a:p>
            <a:r>
              <a:rPr lang="en-US" sz="2400" b="1" dirty="0">
                <a:solidFill>
                  <a:srgbClr val="363636"/>
                </a:solidFill>
                <a:effectLst/>
                <a:latin typeface="Times New Roman" panose="02020603050405020304" pitchFamily="18" charset="0"/>
                <a:ea typeface="Times New Roman" panose="02020603050405020304" pitchFamily="18" charset="0"/>
              </a:rPr>
              <a:t>Voltage - Time Curved Used for Insulation Coordination</a:t>
            </a:r>
            <a:endParaRPr lang="en-IN" sz="5400" dirty="0"/>
          </a:p>
        </p:txBody>
      </p:sp>
      <p:sp>
        <p:nvSpPr>
          <p:cNvPr id="4" name="Footer Placeholder 3">
            <a:extLst>
              <a:ext uri="{FF2B5EF4-FFF2-40B4-BE49-F238E27FC236}">
                <a16:creationId xmlns:a16="http://schemas.microsoft.com/office/drawing/2014/main" id="{25F0A743-2216-4711-84BB-518C335CCD6D}"/>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46B5632E-D830-4FA2-8CD8-BD92C85D4B9F}"/>
              </a:ext>
            </a:extLst>
          </p:cNvPr>
          <p:cNvSpPr>
            <a:spLocks noGrp="1"/>
          </p:cNvSpPr>
          <p:nvPr>
            <p:ph type="sldNum" sz="quarter" idx="12"/>
          </p:nvPr>
        </p:nvSpPr>
        <p:spPr/>
        <p:txBody>
          <a:bodyPr/>
          <a:lstStyle/>
          <a:p>
            <a:fld id="{EC8AF8F3-FACF-4289-809F-E93D87022075}" type="slidenum">
              <a:rPr lang="en-US" smtClean="0"/>
              <a:pPr/>
              <a:t>61</a:t>
            </a:fld>
            <a:endParaRPr lang="en-US" dirty="0"/>
          </a:p>
        </p:txBody>
      </p:sp>
      <p:sp>
        <p:nvSpPr>
          <p:cNvPr id="8" name="object 6">
            <a:extLst>
              <a:ext uri="{FF2B5EF4-FFF2-40B4-BE49-F238E27FC236}">
                <a16:creationId xmlns:a16="http://schemas.microsoft.com/office/drawing/2014/main" id="{679B31ED-B383-4C79-B232-77348994A746}"/>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grpSp>
        <p:nvGrpSpPr>
          <p:cNvPr id="17" name="Group 6">
            <a:extLst>
              <a:ext uri="{FF2B5EF4-FFF2-40B4-BE49-F238E27FC236}">
                <a16:creationId xmlns:a16="http://schemas.microsoft.com/office/drawing/2014/main" id="{06D68B3A-82AD-4203-8B18-ED81C5CEF04F}"/>
              </a:ext>
            </a:extLst>
          </p:cNvPr>
          <p:cNvGrpSpPr>
            <a:grpSpLocks/>
          </p:cNvGrpSpPr>
          <p:nvPr/>
        </p:nvGrpSpPr>
        <p:grpSpPr bwMode="auto">
          <a:xfrm>
            <a:off x="457200" y="1676362"/>
            <a:ext cx="4102100" cy="3452813"/>
            <a:chOff x="1440" y="222"/>
            <a:chExt cx="8280" cy="5439"/>
          </a:xfrm>
        </p:grpSpPr>
        <p:pic>
          <p:nvPicPr>
            <p:cNvPr id="30727" name="Picture 7">
              <a:extLst>
                <a:ext uri="{FF2B5EF4-FFF2-40B4-BE49-F238E27FC236}">
                  <a16:creationId xmlns:a16="http://schemas.microsoft.com/office/drawing/2014/main" id="{05936C76-D968-42D1-8F14-0EE1C53969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 y="222"/>
              <a:ext cx="8280" cy="5439"/>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8">
              <a:extLst>
                <a:ext uri="{FF2B5EF4-FFF2-40B4-BE49-F238E27FC236}">
                  <a16:creationId xmlns:a16="http://schemas.microsoft.com/office/drawing/2014/main" id="{6727355F-FE28-49F8-9C29-ED552947CC69}"/>
                </a:ext>
              </a:extLst>
            </p:cNvPr>
            <p:cNvSpPr txBox="1">
              <a:spLocks noChangeArrowheads="1"/>
            </p:cNvSpPr>
            <p:nvPr/>
          </p:nvSpPr>
          <p:spPr bwMode="auto">
            <a:xfrm>
              <a:off x="1644" y="2929"/>
              <a:ext cx="1397"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20000"/>
                </a:lnSpc>
                <a:spcBef>
                  <a:spcPct val="0"/>
                </a:spcBef>
                <a:spcAft>
                  <a:spcPts val="800"/>
                </a:spcAft>
                <a:buClrTx/>
                <a:buSzTx/>
                <a:buFontTx/>
                <a:buNone/>
                <a:tabLst/>
              </a:pPr>
              <a:r>
                <a:rPr kumimoji="0" lang="en-IN" altLang="en-US" sz="1300" b="0" i="0" u="none" strike="noStrike" cap="none" normalizeH="0" baseline="0">
                  <a:ln>
                    <a:noFill/>
                  </a:ln>
                  <a:solidFill>
                    <a:srgbClr val="343434"/>
                  </a:solidFill>
                  <a:effectLst/>
                  <a:latin typeface="Arial" panose="020B0604020202020204" pitchFamily="34" charset="0"/>
                </a:rPr>
                <a:t>Phase Cond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9">
              <a:extLst>
                <a:ext uri="{FF2B5EF4-FFF2-40B4-BE49-F238E27FC236}">
                  <a16:creationId xmlns:a16="http://schemas.microsoft.com/office/drawing/2014/main" id="{67297700-2980-4BAB-AC73-502C39D54A94}"/>
                </a:ext>
              </a:extLst>
            </p:cNvPr>
            <p:cNvSpPr txBox="1">
              <a:spLocks noChangeArrowheads="1"/>
            </p:cNvSpPr>
            <p:nvPr/>
          </p:nvSpPr>
          <p:spPr bwMode="auto">
            <a:xfrm>
              <a:off x="7556" y="2959"/>
              <a:ext cx="325"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29000"/>
                </a:lnSpc>
                <a:spcBef>
                  <a:spcPct val="0"/>
                </a:spcBef>
                <a:spcAft>
                  <a:spcPts val="800"/>
                </a:spcAft>
                <a:buClrTx/>
                <a:buSzTx/>
                <a:buFontTx/>
                <a:buNone/>
                <a:tabLst/>
              </a:pPr>
              <a:r>
                <a:rPr kumimoji="0" lang="en-IN" altLang="en-US" sz="1400" b="0" i="0" u="none" strike="noStrike" cap="none" normalizeH="0" baseline="0">
                  <a:ln>
                    <a:noFill/>
                  </a:ln>
                  <a:solidFill>
                    <a:srgbClr val="343434"/>
                  </a:solidFill>
                  <a:effectLst/>
                  <a:latin typeface="Arial" panose="020B0604020202020204" pitchFamily="34" charset="0"/>
                </a:rPr>
                <a:t>Ph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1" name="Group 10">
            <a:extLst>
              <a:ext uri="{FF2B5EF4-FFF2-40B4-BE49-F238E27FC236}">
                <a16:creationId xmlns:a16="http://schemas.microsoft.com/office/drawing/2014/main" id="{D0629DEF-C9A3-4507-8F76-41E97E199D9F}"/>
              </a:ext>
            </a:extLst>
          </p:cNvPr>
          <p:cNvGrpSpPr>
            <a:grpSpLocks/>
          </p:cNvGrpSpPr>
          <p:nvPr/>
        </p:nvGrpSpPr>
        <p:grpSpPr bwMode="auto">
          <a:xfrm>
            <a:off x="4737101" y="1905000"/>
            <a:ext cx="3568700" cy="3063875"/>
            <a:chOff x="1459" y="281"/>
            <a:chExt cx="7286" cy="4824"/>
          </a:xfrm>
        </p:grpSpPr>
        <p:pic>
          <p:nvPicPr>
            <p:cNvPr id="30735" name="Picture 15">
              <a:extLst>
                <a:ext uri="{FF2B5EF4-FFF2-40B4-BE49-F238E27FC236}">
                  <a16:creationId xmlns:a16="http://schemas.microsoft.com/office/drawing/2014/main" id="{2F6F6ACF-402A-46D2-85FD-70F7294BEE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6" y="2330"/>
              <a:ext cx="5746" cy="2012"/>
            </a:xfrm>
            <a:prstGeom prst="rect">
              <a:avLst/>
            </a:prstGeom>
            <a:noFill/>
            <a:extLst>
              <a:ext uri="{909E8E84-426E-40DD-AFC4-6F175D3DCCD1}">
                <a14:hiddenFill xmlns:a14="http://schemas.microsoft.com/office/drawing/2010/main">
                  <a:solidFill>
                    <a:srgbClr val="FFFFFF"/>
                  </a:solidFill>
                </a14:hiddenFill>
              </a:ext>
            </a:extLst>
          </p:spPr>
        </p:pic>
        <p:sp>
          <p:nvSpPr>
            <p:cNvPr id="22" name="Line 14">
              <a:extLst>
                <a:ext uri="{FF2B5EF4-FFF2-40B4-BE49-F238E27FC236}">
                  <a16:creationId xmlns:a16="http://schemas.microsoft.com/office/drawing/2014/main" id="{6711724B-467D-4F47-9132-174121751ED0}"/>
                </a:ext>
              </a:extLst>
            </p:cNvPr>
            <p:cNvSpPr>
              <a:spLocks noChangeShapeType="1"/>
            </p:cNvSpPr>
            <p:nvPr/>
          </p:nvSpPr>
          <p:spPr bwMode="auto">
            <a:xfrm>
              <a:off x="2090" y="5105"/>
              <a:ext cx="0" cy="0"/>
            </a:xfrm>
            <a:prstGeom prst="line">
              <a:avLst/>
            </a:prstGeom>
            <a:noFill/>
            <a:ln w="3048">
              <a:solidFill>
                <a:srgbClr val="6B676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3" name="Line 13">
              <a:extLst>
                <a:ext uri="{FF2B5EF4-FFF2-40B4-BE49-F238E27FC236}">
                  <a16:creationId xmlns:a16="http://schemas.microsoft.com/office/drawing/2014/main" id="{0FBD1908-7728-486D-B557-6D6447F142E8}"/>
                </a:ext>
              </a:extLst>
            </p:cNvPr>
            <p:cNvSpPr>
              <a:spLocks noChangeShapeType="1"/>
            </p:cNvSpPr>
            <p:nvPr/>
          </p:nvSpPr>
          <p:spPr bwMode="auto">
            <a:xfrm>
              <a:off x="1459" y="4368"/>
              <a:ext cx="6874" cy="0"/>
            </a:xfrm>
            <a:prstGeom prst="line">
              <a:avLst/>
            </a:prstGeom>
            <a:noFill/>
            <a:ln w="3048">
              <a:solidFill>
                <a:srgbClr val="6B676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4" name="Text Box 12">
              <a:extLst>
                <a:ext uri="{FF2B5EF4-FFF2-40B4-BE49-F238E27FC236}">
                  <a16:creationId xmlns:a16="http://schemas.microsoft.com/office/drawing/2014/main" id="{D26594E2-27C5-42FF-AC5C-BD0DFA96549B}"/>
                </a:ext>
              </a:extLst>
            </p:cNvPr>
            <p:cNvSpPr txBox="1">
              <a:spLocks noChangeArrowheads="1"/>
            </p:cNvSpPr>
            <p:nvPr/>
          </p:nvSpPr>
          <p:spPr bwMode="auto">
            <a:xfrm>
              <a:off x="2384" y="493"/>
              <a:ext cx="6361"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8E8E8E"/>
                  </a:solidFill>
                  <a:effectLst/>
                  <a:latin typeface="Arial" panose="020B0604020202020204" pitchFamily="34" charset="0"/>
                  <a:ea typeface="Times New Roman" panose="02020603050405020304" pitchFamily="18" charset="0"/>
                  <a:cs typeface="Arial" panose="020B0604020202020204" pitchFamily="34" charset="0"/>
                </a:rPr>
                <a:t>B </a:t>
              </a:r>
              <a:r>
                <a:rPr kumimoji="0" lang="en-US" altLang="en-US" sz="1400" b="0" i="0" u="none" strike="noStrike" cap="none" normalizeH="0" baseline="0" dirty="0">
                  <a:ln>
                    <a:noFill/>
                  </a:ln>
                  <a:solidFill>
                    <a:srgbClr val="4F4F4F"/>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400" b="0" i="0" u="none" strike="noStrike" cap="none" normalizeH="0" baseline="0" dirty="0">
                  <a:ln>
                    <a:noFill/>
                  </a:ln>
                  <a:solidFill>
                    <a:srgbClr val="363636"/>
                  </a:solidFill>
                  <a:effectLst/>
                  <a:latin typeface="Arial" panose="020B0604020202020204" pitchFamily="34" charset="0"/>
                  <a:ea typeface="Times New Roman" panose="02020603050405020304" pitchFamily="18" charset="0"/>
                  <a:cs typeface="Arial" panose="020B0604020202020204" pitchFamily="34" charset="0"/>
                </a:rPr>
                <a:t>Impulse Insulation Level of Equipment </a:t>
              </a:r>
              <a:r>
                <a:rPr kumimoji="0" lang="en-US" altLang="en-US" sz="1400" b="0" i="0" u="none" strike="noStrike" cap="none" normalizeH="0" baseline="0" dirty="0">
                  <a:ln>
                    <a:noFill/>
                  </a:ln>
                  <a:solidFill>
                    <a:srgbClr val="4F4F4F"/>
                  </a:solidFill>
                  <a:effectLst/>
                  <a:latin typeface="Arial" panose="020B0604020202020204" pitchFamily="34" charset="0"/>
                  <a:ea typeface="Times New Roman" panose="02020603050405020304" pitchFamily="18" charset="0"/>
                  <a:cs typeface="Arial" panose="020B0604020202020204" pitchFamily="34" charset="0"/>
                </a:rPr>
                <a:t>to </a:t>
              </a:r>
              <a:r>
                <a:rPr kumimoji="0" lang="en-US" altLang="en-US" sz="1400" b="0" i="0" u="none" strike="noStrike" cap="none" normalizeH="0" baseline="0" dirty="0">
                  <a:ln>
                    <a:noFill/>
                  </a:ln>
                  <a:solidFill>
                    <a:srgbClr val="363636"/>
                  </a:solidFill>
                  <a:effectLst/>
                  <a:latin typeface="Arial" panose="020B0604020202020204" pitchFamily="34" charset="0"/>
                  <a:ea typeface="Times New Roman" panose="02020603050405020304" pitchFamily="18" charset="0"/>
                  <a:cs typeface="Arial" panose="020B0604020202020204" pitchFamily="34" charset="0"/>
                </a:rPr>
                <a:t>be protected A - Protection Level Voltage of Protective Device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11">
              <a:extLst>
                <a:ext uri="{FF2B5EF4-FFF2-40B4-BE49-F238E27FC236}">
                  <a16:creationId xmlns:a16="http://schemas.microsoft.com/office/drawing/2014/main" id="{7D57BDF5-E159-44F8-91A4-0A3B4B3263AE}"/>
                </a:ext>
              </a:extLst>
            </p:cNvPr>
            <p:cNvSpPr txBox="1">
              <a:spLocks noChangeArrowheads="1"/>
            </p:cNvSpPr>
            <p:nvPr/>
          </p:nvSpPr>
          <p:spPr bwMode="auto">
            <a:xfrm>
              <a:off x="5470" y="4510"/>
              <a:ext cx="292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657225" algn="l"/>
                </a:tabLst>
                <a:defRPr>
                  <a:solidFill>
                    <a:schemeClr val="tx1"/>
                  </a:solidFill>
                  <a:latin typeface="Arial" panose="020B0604020202020204" pitchFamily="34" charset="0"/>
                </a:defRPr>
              </a:lvl1pPr>
              <a:lvl2pPr eaLnBrk="0" fontAlgn="base" hangingPunct="0">
                <a:spcBef>
                  <a:spcPct val="0"/>
                </a:spcBef>
                <a:spcAft>
                  <a:spcPct val="0"/>
                </a:spcAft>
                <a:tabLst>
                  <a:tab pos="657225" algn="l"/>
                </a:tabLst>
                <a:defRPr>
                  <a:solidFill>
                    <a:schemeClr val="tx1"/>
                  </a:solidFill>
                  <a:latin typeface="Arial" panose="020B0604020202020204" pitchFamily="34" charset="0"/>
                </a:defRPr>
              </a:lvl2pPr>
              <a:lvl3pPr eaLnBrk="0" fontAlgn="base" hangingPunct="0">
                <a:spcBef>
                  <a:spcPct val="0"/>
                </a:spcBef>
                <a:spcAft>
                  <a:spcPct val="0"/>
                </a:spcAft>
                <a:tabLst>
                  <a:tab pos="657225" algn="l"/>
                </a:tabLst>
                <a:defRPr>
                  <a:solidFill>
                    <a:schemeClr val="tx1"/>
                  </a:solidFill>
                  <a:latin typeface="Arial" panose="020B0604020202020204" pitchFamily="34" charset="0"/>
                </a:defRPr>
              </a:lvl3pPr>
              <a:lvl4pPr eaLnBrk="0" fontAlgn="base" hangingPunct="0">
                <a:spcBef>
                  <a:spcPct val="0"/>
                </a:spcBef>
                <a:spcAft>
                  <a:spcPct val="0"/>
                </a:spcAft>
                <a:tabLst>
                  <a:tab pos="657225" algn="l"/>
                </a:tabLst>
                <a:defRPr>
                  <a:solidFill>
                    <a:schemeClr val="tx1"/>
                  </a:solidFill>
                  <a:latin typeface="Arial" panose="020B0604020202020204" pitchFamily="34" charset="0"/>
                </a:defRPr>
              </a:lvl4pPr>
              <a:lvl5pPr eaLnBrk="0" fontAlgn="base" hangingPunct="0">
                <a:spcBef>
                  <a:spcPct val="0"/>
                </a:spcBef>
                <a:spcAft>
                  <a:spcPct val="0"/>
                </a:spcAft>
                <a:tabLst>
                  <a:tab pos="657225" algn="l"/>
                </a:tabLst>
                <a:defRPr>
                  <a:solidFill>
                    <a:schemeClr val="tx1"/>
                  </a:solidFill>
                  <a:latin typeface="Arial" panose="020B0604020202020204" pitchFamily="34" charset="0"/>
                </a:defRPr>
              </a:lvl5pPr>
              <a:lvl6pPr eaLnBrk="0" fontAlgn="base" hangingPunct="0">
                <a:spcBef>
                  <a:spcPct val="0"/>
                </a:spcBef>
                <a:spcAft>
                  <a:spcPct val="0"/>
                </a:spcAft>
                <a:tabLst>
                  <a:tab pos="657225" algn="l"/>
                </a:tabLst>
                <a:defRPr>
                  <a:solidFill>
                    <a:schemeClr val="tx1"/>
                  </a:solidFill>
                  <a:latin typeface="Arial" panose="020B0604020202020204" pitchFamily="34" charset="0"/>
                </a:defRPr>
              </a:lvl6pPr>
              <a:lvl7pPr eaLnBrk="0" fontAlgn="base" hangingPunct="0">
                <a:spcBef>
                  <a:spcPct val="0"/>
                </a:spcBef>
                <a:spcAft>
                  <a:spcPct val="0"/>
                </a:spcAft>
                <a:tabLst>
                  <a:tab pos="657225" algn="l"/>
                </a:tabLst>
                <a:defRPr>
                  <a:solidFill>
                    <a:schemeClr val="tx1"/>
                  </a:solidFill>
                  <a:latin typeface="Arial" panose="020B0604020202020204" pitchFamily="34" charset="0"/>
                </a:defRPr>
              </a:lvl7pPr>
              <a:lvl8pPr eaLnBrk="0" fontAlgn="base" hangingPunct="0">
                <a:spcBef>
                  <a:spcPct val="0"/>
                </a:spcBef>
                <a:spcAft>
                  <a:spcPct val="0"/>
                </a:spcAft>
                <a:tabLst>
                  <a:tab pos="657225" algn="l"/>
                </a:tabLst>
                <a:defRPr>
                  <a:solidFill>
                    <a:schemeClr val="tx1"/>
                  </a:solidFill>
                  <a:latin typeface="Arial" panose="020B0604020202020204" pitchFamily="34" charset="0"/>
                </a:defRPr>
              </a:lvl8pPr>
              <a:lvl9pPr eaLnBrk="0" fontAlgn="base" hangingPunct="0">
                <a:spcBef>
                  <a:spcPct val="0"/>
                </a:spcBef>
                <a:spcAft>
                  <a:spcPct val="0"/>
                </a:spcAft>
                <a:tabLst>
                  <a:tab pos="657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altLang="en-US" sz="1300" b="0" i="0" u="none" strike="noStrike" cap="none" normalizeH="0" baseline="0">
                  <a:ln>
                    <a:noFill/>
                  </a:ln>
                  <a:solidFill>
                    <a:srgbClr val="363636"/>
                  </a:solidFill>
                  <a:effectLst/>
                  <a:latin typeface="Arial" panose="020B0604020202020204" pitchFamily="34" charset="0"/>
                  <a:ea typeface="Times New Roman" panose="02020603050405020304" pitchFamily="18" charset="0"/>
                  <a:cs typeface="Arial" panose="020B0604020202020204" pitchFamily="34" charset="0"/>
                </a:rPr>
                <a:t>Time in	s (Micro Second)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467276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C12821F1-EB59-4F00-94F4-E23A5F351857}"/>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7" name="Title 6">
            <a:extLst>
              <a:ext uri="{FF2B5EF4-FFF2-40B4-BE49-F238E27FC236}">
                <a16:creationId xmlns:a16="http://schemas.microsoft.com/office/drawing/2014/main" id="{DDF456D4-DCCE-4F5C-B957-0AF1AA189986}"/>
              </a:ext>
            </a:extLst>
          </p:cNvPr>
          <p:cNvSpPr>
            <a:spLocks noGrp="1"/>
          </p:cNvSpPr>
          <p:nvPr>
            <p:ph type="title"/>
          </p:nvPr>
        </p:nvSpPr>
        <p:spPr>
          <a:xfrm>
            <a:off x="479981" y="2857500"/>
            <a:ext cx="8229600" cy="1143000"/>
          </a:xfrm>
        </p:spPr>
        <p:txBody>
          <a:bodyPr>
            <a:noAutofit/>
          </a:bodyPr>
          <a:lstStyle/>
          <a:p>
            <a:pPr algn="just">
              <a:lnSpc>
                <a:spcPct val="115000"/>
              </a:lnSpc>
              <a:spcBef>
                <a:spcPts val="360"/>
              </a:spcBef>
            </a:pPr>
            <a:r>
              <a:rPr lang="en-US" sz="2400" dirty="0">
                <a:effectLst/>
                <a:latin typeface="Times New Roman" panose="02020603050405020304" pitchFamily="18" charset="0"/>
                <a:ea typeface="Times New Roman" panose="02020603050405020304" pitchFamily="18" charset="0"/>
              </a:rPr>
              <a:t>As we discussed above that a component of electrical power system may suffer from different level of transient voltage stresses, switching impulse voltage and lightning impulse voltage. The maximum amplitude of transient over voltages reaches the components can be limited by using protecting device like lightning arrestors in the system. If we maintain the insulation level of all the power system component above the protection level of protective device, then ideally there will be no chance of breakdown of insulation of any component. Since the transient over voltage reaches at the insulation after crossing the surge protective devices will have amplitude equals to protection level voltage and protection level voltage impulse insulation level of the components.</a:t>
            </a:r>
            <a:br>
              <a:rPr lang="en-IN"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Generally, the impulse insulation level is established at 15 to 25 % above the protective level voltage of protective devices.</a:t>
            </a:r>
            <a:br>
              <a:rPr lang="en-IN"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 </a:t>
            </a:r>
            <a:endParaRPr lang="en-IN" sz="2400" b="1"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25F0A743-2216-4711-84BB-518C335CCD6D}"/>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46B5632E-D830-4FA2-8CD8-BD92C85D4B9F}"/>
              </a:ext>
            </a:extLst>
          </p:cNvPr>
          <p:cNvSpPr>
            <a:spLocks noGrp="1"/>
          </p:cNvSpPr>
          <p:nvPr>
            <p:ph type="sldNum" sz="quarter" idx="12"/>
          </p:nvPr>
        </p:nvSpPr>
        <p:spPr/>
        <p:txBody>
          <a:bodyPr/>
          <a:lstStyle/>
          <a:p>
            <a:fld id="{EC8AF8F3-FACF-4289-809F-E93D87022075}" type="slidenum">
              <a:rPr lang="en-US" smtClean="0"/>
              <a:pPr/>
              <a:t>62</a:t>
            </a:fld>
            <a:endParaRPr lang="en-US" dirty="0"/>
          </a:p>
        </p:txBody>
      </p:sp>
      <p:sp>
        <p:nvSpPr>
          <p:cNvPr id="8" name="object 6">
            <a:extLst>
              <a:ext uri="{FF2B5EF4-FFF2-40B4-BE49-F238E27FC236}">
                <a16:creationId xmlns:a16="http://schemas.microsoft.com/office/drawing/2014/main" id="{679B31ED-B383-4C79-B232-77348994A746}"/>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1503389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r>
              <a:rPr lang="en-US" altLang="en-US" sz="4400" b="1" dirty="0">
                <a:latin typeface="Times New Roman" panose="02020603050405020304" pitchFamily="18" charset="0"/>
              </a:rPr>
              <a:t>Bewley Lattice Diagram</a:t>
            </a:r>
            <a:endParaRPr lang="en-IN" dirty="0"/>
          </a:p>
        </p:txBody>
      </p:sp>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p:txBody>
          <a:bodyPr>
            <a:noAutofit/>
          </a:bodyPr>
          <a:lstStyle/>
          <a:p>
            <a:pPr algn="just" eaLnBrk="1" fontAlgn="auto" hangingPunct="1">
              <a:lnSpc>
                <a:spcPct val="120000"/>
              </a:lnSpc>
              <a:spcBef>
                <a:spcPts val="1470"/>
              </a:spcBef>
              <a:spcAft>
                <a:spcPts val="0"/>
              </a:spcAft>
              <a:defRPr/>
            </a:pPr>
            <a:r>
              <a:rPr lang="en-US" sz="1600" dirty="0">
                <a:latin typeface="Times New Roman"/>
              </a:rPr>
              <a:t>In order to keep track of the multiplicity of the successive reflections at the </a:t>
            </a:r>
            <a:r>
              <a:rPr lang="en-US" sz="1600" dirty="0" err="1">
                <a:latin typeface="Times New Roman"/>
              </a:rPr>
              <a:t>discontinuites</a:t>
            </a:r>
            <a:r>
              <a:rPr lang="en-US" sz="1600" dirty="0">
                <a:latin typeface="Times New Roman"/>
              </a:rPr>
              <a:t> in the system, Bewley has devices a time space diagram which shows the position and direction of motion of every incident, reflected and transmitted wave on the system at every instant of time.</a:t>
            </a:r>
          </a:p>
          <a:p>
            <a:pPr algn="just" eaLnBrk="1" fontAlgn="auto" hangingPunct="1">
              <a:lnSpc>
                <a:spcPct val="120000"/>
              </a:lnSpc>
              <a:spcBef>
                <a:spcPts val="0"/>
              </a:spcBef>
              <a:spcAft>
                <a:spcPts val="0"/>
              </a:spcAft>
              <a:defRPr/>
            </a:pPr>
            <a:r>
              <a:rPr lang="en-US" sz="1600" dirty="0">
                <a:latin typeface="Times New Roman"/>
              </a:rPr>
              <a:t>In the lattice diagram, two axis are established, a horizontal one scaled in distance along the line and vertical one scaled in time.</a:t>
            </a:r>
          </a:p>
          <a:p>
            <a:pPr algn="just" eaLnBrk="1" fontAlgn="auto" hangingPunct="1">
              <a:lnSpc>
                <a:spcPct val="120000"/>
              </a:lnSpc>
              <a:spcBef>
                <a:spcPts val="0"/>
              </a:spcBef>
              <a:spcAft>
                <a:spcPts val="0"/>
              </a:spcAft>
              <a:defRPr/>
            </a:pPr>
            <a:r>
              <a:rPr lang="en-US" sz="1600" dirty="0">
                <a:latin typeface="Times New Roman"/>
              </a:rPr>
              <a:t>Lines showing the passage of surges are drawn such that their slopes given the time corresponding to the distance travelled.</a:t>
            </a:r>
          </a:p>
          <a:p>
            <a:pPr algn="just" eaLnBrk="1" fontAlgn="auto" hangingPunct="1">
              <a:lnSpc>
                <a:spcPct val="120000"/>
              </a:lnSpc>
              <a:spcBef>
                <a:spcPts val="0"/>
              </a:spcBef>
              <a:spcAft>
                <a:spcPts val="0"/>
              </a:spcAft>
              <a:defRPr/>
            </a:pPr>
            <a:r>
              <a:rPr lang="en-US" sz="1600" dirty="0">
                <a:latin typeface="Times New Roman"/>
              </a:rPr>
              <a:t>At each point of change in impedance, the reflected and transmitted waves are obtained by multiplying the incident wave magnitude by a proper reflection and transmission coefficients.</a:t>
            </a:r>
          </a:p>
          <a:p>
            <a:pPr algn="just" eaLnBrk="1" fontAlgn="auto" hangingPunct="1">
              <a:lnSpc>
                <a:spcPct val="120000"/>
              </a:lnSpc>
              <a:spcBef>
                <a:spcPts val="0"/>
              </a:spcBef>
              <a:spcAft>
                <a:spcPts val="0"/>
              </a:spcAft>
              <a:defRPr/>
            </a:pPr>
            <a:r>
              <a:rPr lang="en-US" sz="1600" dirty="0">
                <a:latin typeface="Times New Roman"/>
              </a:rPr>
              <a:t>To illustrate the method of constructing Bewley lattice diagram, let us consider a simple system where in a DC generator of unit voltage is switched on to a lossless line of characteristic impedance </a:t>
            </a:r>
            <a:r>
              <a:rPr lang="en-US" sz="1600" dirty="0" err="1">
                <a:latin typeface="Times New Roman"/>
              </a:rPr>
              <a:t>Z</a:t>
            </a:r>
            <a:r>
              <a:rPr lang="en-US" sz="1600" cap="small" dirty="0" err="1">
                <a:latin typeface="Times New Roman"/>
              </a:rPr>
              <a:t>c</a:t>
            </a:r>
            <a:r>
              <a:rPr lang="en-US" sz="1600" dirty="0">
                <a:latin typeface="Times New Roman"/>
              </a:rPr>
              <a:t>, with a load resistance </a:t>
            </a:r>
            <a:r>
              <a:rPr lang="en-US" sz="1600" dirty="0" err="1">
                <a:latin typeface="Times New Roman"/>
              </a:rPr>
              <a:t>Rc</a:t>
            </a:r>
            <a:r>
              <a:rPr lang="en-US" sz="1600" dirty="0">
                <a:latin typeface="Times New Roman"/>
              </a:rPr>
              <a:t> at its receiving end.</a:t>
            </a:r>
          </a:p>
          <a:p>
            <a:pPr algn="just" eaLnBrk="1" fontAlgn="auto" hangingPunct="1">
              <a:lnSpc>
                <a:spcPct val="120000"/>
              </a:lnSpc>
              <a:spcBef>
                <a:spcPts val="0"/>
              </a:spcBef>
              <a:spcAft>
                <a:spcPts val="0"/>
              </a:spcAft>
              <a:defRPr/>
            </a:pPr>
            <a:r>
              <a:rPr lang="en-US" sz="1600" dirty="0">
                <a:latin typeface="Times New Roman"/>
              </a:rPr>
              <a:t>For simplicity, It is assumed that are generator has zero impedance such that a unit voltage wave is continuously fed to the line after the switching instant.</a:t>
            </a:r>
          </a:p>
          <a:p>
            <a:pPr algn="just" eaLnBrk="1" fontAlgn="auto" hangingPunct="1">
              <a:lnSpc>
                <a:spcPct val="120000"/>
              </a:lnSpc>
              <a:spcBef>
                <a:spcPts val="0"/>
              </a:spcBef>
              <a:spcAft>
                <a:spcPts val="0"/>
              </a:spcAft>
              <a:defRPr/>
            </a:pPr>
            <a:r>
              <a:rPr lang="en-US" sz="1600" dirty="0">
                <a:latin typeface="Times New Roman"/>
              </a:rPr>
              <a:t>The reflection coefficient at the receiving end is</a:t>
            </a:r>
            <a:endParaRPr lang="en-US" altLang="en-US"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63</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1387038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r>
              <a:rPr lang="en-US" altLang="en-US" sz="4400" b="1" dirty="0">
                <a:latin typeface="Times New Roman" panose="02020603050405020304" pitchFamily="18" charset="0"/>
              </a:rPr>
              <a:t>Bewley Lattice Diagram</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p:txBody>
              <a:bodyPr>
                <a:noAutofit/>
              </a:bodyPr>
              <a:lstStyle/>
              <a:p>
                <a:pPr marL="0" indent="0" algn="just">
                  <a:lnSpc>
                    <a:spcPct val="115000"/>
                  </a:lnSpc>
                  <a:buNone/>
                </a:pPr>
                <a14:m>
                  <m:oMathPara xmlns:m="http://schemas.openxmlformats.org/officeDocument/2006/math">
                    <m:oMathParaPr>
                      <m:jc m:val="centerGroup"/>
                    </m:oMathParaPr>
                    <m:oMath xmlns:m="http://schemas.openxmlformats.org/officeDocument/2006/math">
                      <m:sSub>
                        <m:sSubPr>
                          <m:ctrlPr>
                            <a:rPr lang="en-IN"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Sub>
                      <m:r>
                        <a:rPr lang="en-US" sz="1800" i="1">
                          <a:effectLst/>
                          <a:latin typeface="Cambria Math" panose="02040503050406030204" pitchFamily="18" charset="0"/>
                          <a:ea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rPr>
                          </m:ctrlPr>
                        </m:fPr>
                        <m:num>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rPr>
                                <m:t>𝐿</m:t>
                              </m:r>
                            </m:sub>
                          </m:sSub>
                          <m:r>
                            <a:rPr lang="en-US" sz="1800" i="1">
                              <a:effectLst/>
                              <a:latin typeface="Cambria Math" panose="02040503050406030204" pitchFamily="18" charset="0"/>
                              <a:ea typeface="Times New Roman" panose="02020603050405020304" pitchFamily="18" charset="0"/>
                            </a:rPr>
                            <m:t>−</m:t>
                          </m:r>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rPr>
                                <m:t>𝐶</m:t>
                              </m:r>
                            </m:sub>
                          </m:sSub>
                        </m:num>
                        <m:den>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rPr>
                                <m:t>𝐿</m:t>
                              </m:r>
                            </m:sub>
                          </m:sSub>
                          <m:r>
                            <a:rPr lang="en-US" sz="1800" i="1">
                              <a:effectLst/>
                              <a:latin typeface="Cambria Math" panose="02040503050406030204" pitchFamily="18" charset="0"/>
                              <a:ea typeface="Times New Roman" panose="02020603050405020304" pitchFamily="18" charset="0"/>
                            </a:rPr>
                            <m:t>+</m:t>
                          </m:r>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rPr>
                                <m:t>𝐶</m:t>
                              </m:r>
                            </m:sub>
                          </m:sSub>
                        </m:den>
                      </m:f>
                    </m:oMath>
                  </m:oMathPara>
                </a14:m>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and at the sanding and is</a:t>
                </a:r>
              </a:p>
              <a:p>
                <a:pPr marL="0" indent="0" algn="ctr">
                  <a:lnSpc>
                    <a:spcPct val="115000"/>
                  </a:lnSpc>
                  <a:buNone/>
                </a:pPr>
                <a:r>
                  <a:rPr lang="en-US" sz="1800" dirty="0">
                    <a:effectLst/>
                    <a:latin typeface="Times New Roman" panose="02020603050405020304" pitchFamily="18" charset="0"/>
                    <a:ea typeface="Times New Roman" panose="02020603050405020304" pitchFamily="18" charset="0"/>
                  </a:rPr>
                  <a:t> </a:t>
                </a:r>
                <a:br>
                  <a:rPr lang="en-US" sz="1800" dirty="0">
                    <a:effectLst/>
                    <a:latin typeface="Cambria Math" panose="02040503050406030204" pitchFamily="18" charset="0"/>
                    <a:ea typeface="Times New Roman" panose="02020603050405020304" pitchFamily="18" charset="0"/>
                  </a:rPr>
                </a:br>
                <a14:m>
                  <m:oMath xmlns:m="http://schemas.openxmlformats.org/officeDocument/2006/math">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𝑆</m:t>
                        </m:r>
                      </m:sub>
                    </m:sSub>
                    <m:r>
                      <a:rPr lang="en-US" sz="1800" i="1">
                        <a:effectLst/>
                        <a:latin typeface="Cambria Math" panose="02040503050406030204" pitchFamily="18" charset="0"/>
                        <a:ea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0−</m:t>
                        </m:r>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rPr>
                              <m:t>𝐶</m:t>
                            </m:r>
                          </m:sub>
                        </m:sSub>
                      </m:num>
                      <m:den>
                        <m:r>
                          <a:rPr lang="en-US" sz="1800" i="1">
                            <a:effectLst/>
                            <a:latin typeface="Cambria Math" panose="02040503050406030204" pitchFamily="18" charset="0"/>
                            <a:ea typeface="Times New Roman" panose="02020603050405020304" pitchFamily="18" charset="0"/>
                          </a:rPr>
                          <m:t>0+</m:t>
                        </m:r>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rPr>
                              <m:t>𝐶</m:t>
                            </m:r>
                          </m:sub>
                        </m:sSub>
                      </m:den>
                    </m:f>
                  </m:oMath>
                </a14:m>
                <a:r>
                  <a:rPr lang="en-US" sz="1800" dirty="0">
                    <a:effectLst/>
                    <a:latin typeface="Times New Roman" panose="02020603050405020304" pitchFamily="18" charset="0"/>
                    <a:ea typeface="Times New Roman" panose="02020603050405020304" pitchFamily="18" charset="0"/>
                  </a:rPr>
                  <a:t>   = -1 </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Let that time of travel of surge from one end to the other be T.</a:t>
                </a:r>
                <a:endParaRPr lang="en-IN" sz="1800" dirty="0">
                  <a:effectLst/>
                  <a:latin typeface="Times New Roman" panose="02020603050405020304" pitchFamily="18" charset="0"/>
                  <a:ea typeface="Times New Roman" panose="02020603050405020304" pitchFamily="18" charset="0"/>
                </a:endParaRPr>
              </a:p>
              <a:p>
                <a:pPr marL="0" indent="0" algn="just" eaLnBrk="1" fontAlgn="auto" hangingPunct="1">
                  <a:lnSpc>
                    <a:spcPct val="120000"/>
                  </a:lnSpc>
                  <a:spcBef>
                    <a:spcPts val="1470"/>
                  </a:spcBef>
                  <a:spcAft>
                    <a:spcPts val="0"/>
                  </a:spcAft>
                  <a:buNone/>
                  <a:defRPr/>
                </a:pPr>
                <a:endParaRPr lang="en-US" altLang="en-US" sz="16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CBFBCB83-1817-4608-9C5D-46CB2024DB81}"/>
                  </a:ext>
                </a:extLst>
              </p:cNvPr>
              <p:cNvSpPr>
                <a:spLocks noGrp="1" noRot="1" noChangeAspect="1" noMove="1" noResize="1" noEditPoints="1" noAdjustHandles="1" noChangeArrowheads="1" noChangeShapeType="1" noTextEdit="1"/>
              </p:cNvSpPr>
              <p:nvPr>
                <p:ph idx="1"/>
              </p:nvPr>
            </p:nvSpPr>
            <p:spPr>
              <a:blipFill>
                <a:blip r:embed="rId2"/>
                <a:stretch>
                  <a:fillRect l="-593"/>
                </a:stretch>
              </a:blipFill>
            </p:spPr>
            <p:txBody>
              <a:bodyPr/>
              <a:lstStyle/>
              <a:p>
                <a:r>
                  <a:rPr lang="en-IN">
                    <a:noFill/>
                  </a:rPr>
                  <a:t> </a:t>
                </a:r>
              </a:p>
            </p:txBody>
          </p:sp>
        </mc:Fallback>
      </mc:AlternateContent>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64</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3"/>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1" name="Picture 10">
            <a:extLst>
              <a:ext uri="{FF2B5EF4-FFF2-40B4-BE49-F238E27FC236}">
                <a16:creationId xmlns:a16="http://schemas.microsoft.com/office/drawing/2014/main" id="{DF1090A9-5EB8-4AD3-8446-A96255A23933}"/>
              </a:ext>
            </a:extLst>
          </p:cNvPr>
          <p:cNvPicPr/>
          <p:nvPr/>
        </p:nvPicPr>
        <p:blipFill>
          <a:blip r:embed="rId4" cstate="print"/>
          <a:srcRect/>
          <a:stretch>
            <a:fillRect/>
          </a:stretch>
        </p:blipFill>
        <p:spPr bwMode="auto">
          <a:xfrm>
            <a:off x="1828800" y="4191000"/>
            <a:ext cx="5562600" cy="1626552"/>
          </a:xfrm>
          <a:prstGeom prst="rect">
            <a:avLst/>
          </a:prstGeom>
          <a:noFill/>
          <a:ln w="9525">
            <a:noFill/>
            <a:miter lim="800000"/>
            <a:headEnd/>
            <a:tailEnd/>
          </a:ln>
        </p:spPr>
      </p:pic>
    </p:spTree>
    <p:extLst>
      <p:ext uri="{BB962C8B-B14F-4D97-AF65-F5344CB8AC3E}">
        <p14:creationId xmlns:p14="http://schemas.microsoft.com/office/powerpoint/2010/main" val="14921644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r>
              <a:rPr lang="en-US" altLang="en-US" sz="4400" b="1" dirty="0">
                <a:latin typeface="Times New Roman" panose="02020603050405020304" pitchFamily="18" charset="0"/>
              </a:rPr>
              <a:t>Bewley Lattice Diagram</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p:txBody>
              <a:bodyPr>
                <a:noAutofit/>
              </a:bodyPr>
              <a:lstStyle/>
              <a:p>
                <a:r>
                  <a:rPr lang="en-US" sz="2000" dirty="0">
                    <a:latin typeface="Times New Roman" panose="02020603050405020304" pitchFamily="18" charset="0"/>
                    <a:cs typeface="Times New Roman" panose="02020603050405020304" pitchFamily="18" charset="0"/>
                  </a:rPr>
                  <a:t>Immediately after switching a unit step voltage Surge (infinite length) travels down the line towards the receiving end. </a:t>
                </a:r>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fact is recorded diagrammatically by a line sloping downwards as shown in figure .</a:t>
                </a:r>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When the surge reaches the line end (in Ts), a surge of amplitude </a:t>
                </a:r>
                <a14:m>
                  <m:oMath xmlns:m="http://schemas.openxmlformats.org/officeDocument/2006/math">
                    <m:sSub>
                      <m:sSubPr>
                        <m:ctrlPr>
                          <a:rPr lang="en-IN" sz="2000" i="1"/>
                        </m:ctrlPr>
                      </m:sSubPr>
                      <m:e>
                        <m:r>
                          <a:rPr lang="en-US" sz="2000" i="1"/>
                          <m:t>⍺</m:t>
                        </m:r>
                      </m:e>
                      <m:sub>
                        <m:r>
                          <a:rPr lang="en-US" sz="2000" i="1"/>
                          <m:t>𝑅</m:t>
                        </m:r>
                      </m:sub>
                    </m:sSub>
                  </m:oMath>
                </a14:m>
                <a:r>
                  <a:rPr lang="en-US" sz="2000" dirty="0">
                    <a:latin typeface="Times New Roman" panose="02020603050405020304" pitchFamily="18" charset="0"/>
                    <a:cs typeface="Times New Roman" panose="02020603050405020304" pitchFamily="18" charset="0"/>
                  </a:rPr>
                  <a:t> is originated in the reflection process, which then travels towards the generator and reaching there at t=2T represented by a sloping line (right to left). </a:t>
                </a:r>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reflection at the generator end causes an outward surge of strength -</a:t>
                </a:r>
                <a14:m>
                  <m:oMath xmlns:m="http://schemas.openxmlformats.org/officeDocument/2006/math">
                    <m:sSub>
                      <m:sSubPr>
                        <m:ctrlPr>
                          <a:rPr lang="en-IN" sz="2000" i="1"/>
                        </m:ctrlPr>
                      </m:sSubPr>
                      <m:e>
                        <m:r>
                          <a:rPr lang="en-US" sz="2000" i="1"/>
                          <m:t>⍺</m:t>
                        </m:r>
                      </m:e>
                      <m:sub>
                        <m:r>
                          <a:rPr lang="en-US" sz="2000" i="1"/>
                          <m:t>𝑅</m:t>
                        </m:r>
                      </m:sub>
                    </m:sSub>
                  </m:oMath>
                </a14:m>
                <a:r>
                  <a:rPr lang="en-US" sz="2000" dirty="0">
                    <a:latin typeface="Times New Roman" panose="02020603050405020304" pitchFamily="18" charset="0"/>
                    <a:cs typeface="Times New Roman" panose="02020603050405020304" pitchFamily="18" charset="0"/>
                  </a:rPr>
                  <a:t>.This process continues indefinitely.</a:t>
                </a:r>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 is easily observed from the </a:t>
                </a:r>
                <a:r>
                  <a:rPr lang="en-US" sz="2000" dirty="0" err="1">
                    <a:latin typeface="Times New Roman" panose="02020603050405020304" pitchFamily="18" charset="0"/>
                    <a:cs typeface="Times New Roman" panose="02020603050405020304" pitchFamily="18" charset="0"/>
                  </a:rPr>
                  <a:t>bewley</a:t>
                </a:r>
                <a:r>
                  <a:rPr lang="en-US" sz="2000" dirty="0">
                    <a:latin typeface="Times New Roman" panose="02020603050405020304" pitchFamily="18" charset="0"/>
                    <a:cs typeface="Times New Roman" panose="02020603050405020304" pitchFamily="18" charset="0"/>
                  </a:rPr>
                  <a:t> lattice diagram that, at the receiving end, the increment of voltage at each reflection is the sum of the incident and reflected waves.</a:t>
                </a:r>
                <a:endParaRPr lang="en-IN" sz="20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CBFBCB83-1817-4608-9C5D-46CB2024DB81}"/>
                  </a:ext>
                </a:extLst>
              </p:cNvPr>
              <p:cNvSpPr>
                <a:spLocks noGrp="1" noRot="1" noChangeAspect="1" noMove="1" noResize="1" noEditPoints="1" noAdjustHandles="1" noChangeArrowheads="1" noChangeShapeType="1" noTextEdit="1"/>
              </p:cNvSpPr>
              <p:nvPr>
                <p:ph idx="1"/>
              </p:nvPr>
            </p:nvSpPr>
            <p:spPr>
              <a:blipFill>
                <a:blip r:embed="rId2"/>
                <a:stretch>
                  <a:fillRect l="-667" t="-809"/>
                </a:stretch>
              </a:blipFill>
            </p:spPr>
            <p:txBody>
              <a:bodyPr/>
              <a:lstStyle/>
              <a:p>
                <a:r>
                  <a:rPr lang="en-IN">
                    <a:noFill/>
                  </a:rPr>
                  <a:t> </a:t>
                </a:r>
              </a:p>
            </p:txBody>
          </p:sp>
        </mc:Fallback>
      </mc:AlternateContent>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65</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3"/>
            <a:srcRect/>
            <a:stretch>
              <a:fillRect/>
            </a:stretch>
          </a:blipFill>
          <a:ln w="9525">
            <a:noFill/>
            <a:miter lim="800000"/>
            <a:headEnd/>
            <a:tailEnd/>
          </a:ln>
        </p:spPr>
        <p:txBody>
          <a:bodyPr lIns="0" tIns="0" rIns="0" bIns="0"/>
          <a:lstStyle/>
          <a:p>
            <a:endParaRPr lang="en-US" dirty="0">
              <a:latin typeface="Calibri" pitchFamily="34" charset="0"/>
            </a:endParaRPr>
          </a:p>
        </p:txBody>
      </p:sp>
    </p:spTree>
    <p:extLst>
      <p:ext uri="{BB962C8B-B14F-4D97-AF65-F5344CB8AC3E}">
        <p14:creationId xmlns:p14="http://schemas.microsoft.com/office/powerpoint/2010/main" val="2991072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r>
              <a:rPr lang="en-US" altLang="en-US" sz="4400" b="1" dirty="0">
                <a:latin typeface="Times New Roman" panose="02020603050405020304" pitchFamily="18" charset="0"/>
              </a:rPr>
              <a:t>Bewley Lattice Diagram</a:t>
            </a:r>
            <a:endParaRPr lang="en-IN" dirty="0"/>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66</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8" name="Picture 7">
            <a:extLst>
              <a:ext uri="{FF2B5EF4-FFF2-40B4-BE49-F238E27FC236}">
                <a16:creationId xmlns:a16="http://schemas.microsoft.com/office/drawing/2014/main" id="{94C3A238-CDA0-4275-B9D1-E790C5D7D436}"/>
              </a:ext>
            </a:extLst>
          </p:cNvPr>
          <p:cNvPicPr/>
          <p:nvPr/>
        </p:nvPicPr>
        <p:blipFill>
          <a:blip r:embed="rId3" cstate="print"/>
          <a:srcRect/>
          <a:stretch>
            <a:fillRect/>
          </a:stretch>
        </p:blipFill>
        <p:spPr bwMode="auto">
          <a:xfrm>
            <a:off x="1888863" y="1331600"/>
            <a:ext cx="4689475" cy="4459600"/>
          </a:xfrm>
          <a:prstGeom prst="rect">
            <a:avLst/>
          </a:prstGeom>
          <a:noFill/>
          <a:ln w="9525">
            <a:noFill/>
            <a:miter lim="800000"/>
            <a:headEnd/>
            <a:tailEnd/>
          </a:ln>
        </p:spPr>
      </p:pic>
    </p:spTree>
    <p:extLst>
      <p:ext uri="{BB962C8B-B14F-4D97-AF65-F5344CB8AC3E}">
        <p14:creationId xmlns:p14="http://schemas.microsoft.com/office/powerpoint/2010/main" val="103603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r>
              <a:rPr lang="en-US" altLang="en-US" sz="4400" b="1" dirty="0">
                <a:latin typeface="Times New Roman" panose="02020603050405020304" pitchFamily="18" charset="0"/>
              </a:rPr>
              <a:t>Bewley Lattice Diagram</a:t>
            </a:r>
            <a:endParaRPr lang="en-IN" dirty="0"/>
          </a:p>
        </p:txBody>
      </p:sp>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67</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8" name="Content Placeholder 7">
            <a:extLst>
              <a:ext uri="{FF2B5EF4-FFF2-40B4-BE49-F238E27FC236}">
                <a16:creationId xmlns:a16="http://schemas.microsoft.com/office/drawing/2014/main" id="{8D36490A-3B65-4998-9602-61280D20B817}"/>
              </a:ext>
            </a:extLst>
          </p:cNvPr>
          <p:cNvPicPr>
            <a:picLocks noGrp="1"/>
          </p:cNvPicPr>
          <p:nvPr>
            <p:ph idx="1"/>
          </p:nvPr>
        </p:nvPicPr>
        <p:blipFill>
          <a:blip r:embed="rId3" cstate="print"/>
          <a:srcRect/>
          <a:stretch>
            <a:fillRect/>
          </a:stretch>
        </p:blipFill>
        <p:spPr bwMode="auto">
          <a:xfrm>
            <a:off x="2514600" y="3269220"/>
            <a:ext cx="3981796" cy="2572789"/>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B8A9957-2CAE-48ED-8430-AB62A41B76F4}"/>
                  </a:ext>
                </a:extLst>
              </p:cNvPr>
              <p:cNvSpPr txBox="1"/>
              <p:nvPr/>
            </p:nvSpPr>
            <p:spPr bwMode="auto">
              <a:xfrm>
                <a:off x="1905000" y="1368971"/>
                <a:ext cx="6858000" cy="1388009"/>
              </a:xfrm>
              <a:prstGeom prst="rect">
                <a:avLst/>
              </a:prstGeom>
              <a:solidFill>
                <a:schemeClr val="bg1"/>
              </a:solidFill>
              <a:ln w="9525">
                <a:noFill/>
                <a:miter lim="800000"/>
                <a:headEnd/>
                <a:tailEnd/>
              </a:ln>
            </p:spPr>
            <p:txBody>
              <a:bodyPr wrap="square">
                <a:spAutoFit/>
              </a:bodyPr>
              <a:lstStyle/>
              <a:p>
                <a:pPr algn="just">
                  <a:lnSpc>
                    <a:spcPct val="115000"/>
                  </a:lnSpc>
                </a:pPr>
                <a14:m>
                  <m:oMath xmlns:m="http://schemas.openxmlformats.org/officeDocument/2006/math">
                    <m:sSub>
                      <m:sSubPr>
                        <m:ctrlPr>
                          <a:rPr lang="en-IN"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𝑉</m:t>
                        </m:r>
                      </m:e>
                      <m:sub>
                        <m:r>
                          <a:rPr lang="en-US" sz="1800" i="1">
                            <a:effectLst/>
                            <a:latin typeface="Cambria Math" panose="02040503050406030204" pitchFamily="18" charset="0"/>
                            <a:ea typeface="Times New Roman" panose="02020603050405020304" pitchFamily="18" charset="0"/>
                          </a:rPr>
                          <m:t>𝑅</m:t>
                        </m:r>
                      </m:sub>
                    </m:sSub>
                    <m:r>
                      <a:rPr lang="en-US" sz="1800" i="1">
                        <a:effectLst/>
                        <a:latin typeface="Cambria Math" panose="02040503050406030204" pitchFamily="18" charset="0"/>
                        <a:ea typeface="Times New Roman" panose="02020603050405020304" pitchFamily="18" charset="0"/>
                      </a:rPr>
                      <m:t>=</m:t>
                    </m:r>
                    <m:d>
                      <m:dPr>
                        <m:ctrlPr>
                          <a:rPr lang="en-IN" sz="1800" i="1">
                            <a:effectLst/>
                            <a:latin typeface="Cambria Math" panose="02040503050406030204" pitchFamily="18" charset="0"/>
                            <a:ea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rPr>
                          <m:t>1+</m:t>
                        </m:r>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Sub>
                      </m:e>
                    </m:d>
                    <m:r>
                      <a:rPr lang="en-US" sz="1800" i="1">
                        <a:effectLst/>
                        <a:latin typeface="Cambria Math" panose="02040503050406030204" pitchFamily="18" charset="0"/>
                        <a:ea typeface="Times New Roman" panose="02020603050405020304" pitchFamily="18" charset="0"/>
                      </a:rPr>
                      <m:t>−</m:t>
                    </m:r>
                    <m:d>
                      <m:dPr>
                        <m:ctrlPr>
                          <a:rPr lang="en-IN" sz="1800" i="1">
                            <a:effectLst/>
                            <a:latin typeface="Cambria Math" panose="02040503050406030204" pitchFamily="18" charset="0"/>
                            <a:ea typeface="Times New Roman" panose="02020603050405020304" pitchFamily="18" charset="0"/>
                          </a:rPr>
                        </m:ctrlPr>
                      </m:dPr>
                      <m:e>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Sub>
                        <m:r>
                          <a:rPr lang="en-US" sz="1800" i="1">
                            <a:effectLst/>
                            <a:latin typeface="Cambria Math" panose="02040503050406030204" pitchFamily="18" charset="0"/>
                            <a:ea typeface="Times New Roman" panose="02020603050405020304" pitchFamily="18" charset="0"/>
                          </a:rPr>
                          <m:t>+</m:t>
                        </m:r>
                        <m:sSubSup>
                          <m:sSubSupPr>
                            <m:ctrlPr>
                              <a:rPr lang="en-IN" sz="1800" i="1">
                                <a:effectLst/>
                                <a:latin typeface="Cambria Math" panose="02040503050406030204" pitchFamily="18" charset="0"/>
                                <a:ea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up>
                            <m:r>
                              <a:rPr lang="en-US" sz="1800" i="1">
                                <a:effectLst/>
                                <a:latin typeface="Cambria Math" panose="02040503050406030204" pitchFamily="18" charset="0"/>
                                <a:ea typeface="Times New Roman" panose="02020603050405020304" pitchFamily="18" charset="0"/>
                              </a:rPr>
                              <m:t>2</m:t>
                            </m:r>
                          </m:sup>
                        </m:sSubSup>
                      </m:e>
                    </m:d>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a:t>
                </a:r>
                <a14:m>
                  <m:oMath xmlns:m="http://schemas.openxmlformats.org/officeDocument/2006/math">
                    <m:sSubSup>
                      <m:sSubSupPr>
                        <m:ctrlPr>
                          <a:rPr lang="en-IN" sz="1800" i="1">
                            <a:effectLst/>
                            <a:latin typeface="Cambria Math" panose="02040503050406030204" pitchFamily="18" charset="0"/>
                            <a:ea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IN" sz="1800" i="1">
                            <a:effectLst/>
                            <a:latin typeface="Cambria Math" panose="02040503050406030204" pitchFamily="18" charset="0"/>
                            <a:ea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up>
                        <m:r>
                          <a:rPr lang="en-US" sz="1800" i="1">
                            <a:effectLst/>
                            <a:latin typeface="Cambria Math" panose="02040503050406030204" pitchFamily="18" charset="0"/>
                            <a:ea typeface="Times New Roman" panose="02020603050405020304" pitchFamily="18" charset="0"/>
                          </a:rPr>
                          <m:t>3</m:t>
                        </m:r>
                      </m:sup>
                    </m:sSubSup>
                    <m:r>
                      <a:rPr lang="en-US" sz="1800" i="1">
                        <a:effectLst/>
                        <a:latin typeface="Cambria Math" panose="02040503050406030204" pitchFamily="18" charset="0"/>
                        <a:ea typeface="Times New Roman" panose="02020603050405020304" pitchFamily="18" charset="0"/>
                      </a:rPr>
                      <m:t>)−….</m:t>
                    </m:r>
                  </m:oMath>
                </a14:m>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Times New Roman" panose="02020603050405020304" pitchFamily="18" charset="0"/>
                      </a:rPr>
                      <m:t> </m:t>
                    </m:r>
                    <m:d>
                      <m:dPr>
                        <m:ctrlPr>
                          <a:rPr lang="en-IN" sz="1800" i="1">
                            <a:effectLst/>
                            <a:latin typeface="Cambria Math" panose="02040503050406030204" pitchFamily="18" charset="0"/>
                            <a:ea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rPr>
                          <m:t>1+</m:t>
                        </m:r>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Sub>
                      </m:e>
                    </m:d>
                    <m:r>
                      <a:rPr lang="en-US" sz="1800" i="1">
                        <a:effectLst/>
                        <a:latin typeface="Cambria Math" panose="02040503050406030204" pitchFamily="18" charset="0"/>
                        <a:ea typeface="Times New Roman" panose="02020603050405020304" pitchFamily="18" charset="0"/>
                      </a:rPr>
                      <m:t>[(1+</m:t>
                    </m:r>
                    <m:sSubSup>
                      <m:sSubSupPr>
                        <m:ctrlPr>
                          <a:rPr lang="en-IN" sz="1800" i="1">
                            <a:effectLst/>
                            <a:latin typeface="Cambria Math" panose="02040503050406030204" pitchFamily="18" charset="0"/>
                            <a:ea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IN" sz="1800" i="1">
                            <a:effectLst/>
                            <a:latin typeface="Cambria Math" panose="02040503050406030204" pitchFamily="18" charset="0"/>
                            <a:ea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up>
                        <m:r>
                          <a:rPr lang="en-US" sz="1800" i="1">
                            <a:effectLst/>
                            <a:latin typeface="Cambria Math" panose="02040503050406030204" pitchFamily="18" charset="0"/>
                            <a:ea typeface="Times New Roman" panose="02020603050405020304" pitchFamily="18" charset="0"/>
                          </a:rPr>
                          <m:t>4</m:t>
                        </m:r>
                      </m:sup>
                    </m:sSubSup>
                    <m:r>
                      <a:rPr lang="en-US" sz="1800" i="1">
                        <a:effectLst/>
                        <a:latin typeface="Cambria Math" panose="02040503050406030204" pitchFamily="18" charset="0"/>
                        <a:ea typeface="Times New Roman" panose="02020603050405020304" pitchFamily="18" charset="0"/>
                      </a:rPr>
                      <m:t>+….−</m:t>
                    </m:r>
                    <m:d>
                      <m:dPr>
                        <m:ctrlPr>
                          <a:rPr lang="en-IN" sz="1800" i="1">
                            <a:effectLst/>
                            <a:latin typeface="Cambria Math" panose="02040503050406030204" pitchFamily="18" charset="0"/>
                            <a:ea typeface="Times New Roman" panose="02020603050405020304" pitchFamily="18" charset="0"/>
                          </a:rPr>
                        </m:ctrlPr>
                      </m:dPr>
                      <m:e>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Sub>
                        <m:r>
                          <a:rPr lang="en-US" sz="1800" i="1">
                            <a:effectLst/>
                            <a:latin typeface="Cambria Math" panose="02040503050406030204" pitchFamily="18" charset="0"/>
                            <a:ea typeface="Times New Roman" panose="02020603050405020304" pitchFamily="18" charset="0"/>
                          </a:rPr>
                          <m:t>+</m:t>
                        </m:r>
                        <m:sSubSup>
                          <m:sSubSupPr>
                            <m:ctrlPr>
                              <a:rPr lang="en-IN" sz="1800" i="1">
                                <a:effectLst/>
                                <a:latin typeface="Cambria Math" panose="02040503050406030204" pitchFamily="18" charset="0"/>
                                <a:ea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up>
                            <m:r>
                              <a:rPr lang="en-US" sz="1800" i="1">
                                <a:effectLst/>
                                <a:latin typeface="Cambria Math" panose="02040503050406030204" pitchFamily="18" charset="0"/>
                                <a:ea typeface="Times New Roman" panose="02020603050405020304" pitchFamily="18" charset="0"/>
                              </a:rPr>
                              <m:t>3</m:t>
                            </m:r>
                          </m:sup>
                        </m:sSubSup>
                        <m:r>
                          <a:rPr lang="en-US" sz="1800" i="1">
                            <a:effectLst/>
                            <a:latin typeface="Cambria Math" panose="02040503050406030204" pitchFamily="18" charset="0"/>
                            <a:ea typeface="Times New Roman" panose="02020603050405020304" pitchFamily="18" charset="0"/>
                          </a:rPr>
                          <m:t>+</m:t>
                        </m:r>
                        <m:sSubSup>
                          <m:sSubSupPr>
                            <m:ctrlPr>
                              <a:rPr lang="en-IN" sz="1800" i="1">
                                <a:effectLst/>
                                <a:latin typeface="Cambria Math" panose="02040503050406030204" pitchFamily="18" charset="0"/>
                                <a:ea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up>
                            <m:r>
                              <a:rPr lang="en-US" sz="1800" i="1">
                                <a:effectLst/>
                                <a:latin typeface="Cambria Math" panose="02040503050406030204" pitchFamily="18" charset="0"/>
                                <a:ea typeface="Times New Roman" panose="02020603050405020304" pitchFamily="18" charset="0"/>
                              </a:rPr>
                              <m:t>5</m:t>
                            </m:r>
                          </m:sup>
                        </m:sSubSup>
                        <m:r>
                          <a:rPr lang="en-US" sz="1800" i="1">
                            <a:effectLst/>
                            <a:latin typeface="Cambria Math" panose="02040503050406030204" pitchFamily="18" charset="0"/>
                            <a:ea typeface="Times New Roman" panose="02020603050405020304" pitchFamily="18" charset="0"/>
                          </a:rPr>
                          <m:t>+…</m:t>
                        </m:r>
                      </m:e>
                    </m:d>
                    <m:r>
                      <a:rPr lang="en-US" sz="1800" i="1">
                        <a:effectLst/>
                        <a:latin typeface="Cambria Math" panose="02040503050406030204" pitchFamily="18" charset="0"/>
                        <a:ea typeface="Times New Roman" panose="02020603050405020304" pitchFamily="18" charset="0"/>
                      </a:rPr>
                      <m:t>]</m:t>
                    </m:r>
                  </m:oMath>
                </a14:m>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400" dirty="0">
                    <a:solidFill>
                      <a:srgbClr val="222222"/>
                    </a:solidFill>
                    <a:effectLst/>
                    <a:latin typeface="Times New Roman" panose="02020603050405020304" pitchFamily="18" charset="0"/>
                    <a:ea typeface="Times New Roman" panose="02020603050405020304" pitchFamily="18" charset="0"/>
                  </a:rPr>
                  <a:t>≈ 1 (Steady state value)</a:t>
                </a:r>
                <a:endParaRPr lang="en-IN" sz="1800" dirty="0">
                  <a:effectLst/>
                  <a:latin typeface="Times New Roman" panose="02020603050405020304" pitchFamily="18" charset="0"/>
                  <a:ea typeface="Times New Roman" panose="02020603050405020304" pitchFamily="18" charset="0"/>
                </a:endParaRPr>
              </a:p>
            </p:txBody>
          </p:sp>
        </mc:Choice>
        <mc:Fallback>
          <p:sp>
            <p:nvSpPr>
              <p:cNvPr id="11" name="TextBox 10">
                <a:extLst>
                  <a:ext uri="{FF2B5EF4-FFF2-40B4-BE49-F238E27FC236}">
                    <a16:creationId xmlns:a16="http://schemas.microsoft.com/office/drawing/2014/main" id="{EB8A9957-2CAE-48ED-8430-AB62A41B76F4}"/>
                  </a:ext>
                </a:extLst>
              </p:cNvPr>
              <p:cNvSpPr txBox="1">
                <a:spLocks noRot="1" noChangeAspect="1" noMove="1" noResize="1" noEditPoints="1" noAdjustHandles="1" noChangeArrowheads="1" noChangeShapeType="1" noTextEdit="1"/>
              </p:cNvSpPr>
              <p:nvPr/>
            </p:nvSpPr>
            <p:spPr bwMode="auto">
              <a:xfrm>
                <a:off x="1905000" y="1368971"/>
                <a:ext cx="6858000" cy="1388009"/>
              </a:xfrm>
              <a:prstGeom prst="rect">
                <a:avLst/>
              </a:prstGeom>
              <a:blipFill>
                <a:blip r:embed="rId4"/>
                <a:stretch>
                  <a:fillRect t="-881" b="-3084"/>
                </a:stretch>
              </a:blipFill>
              <a:ln w="9525">
                <a:noFill/>
                <a:miter lim="800000"/>
                <a:headEnd/>
                <a:tailEnd/>
              </a:ln>
            </p:spPr>
            <p:txBody>
              <a:bodyPr/>
              <a:lstStyle/>
              <a:p>
                <a:r>
                  <a:rPr lang="en-IN">
                    <a:noFill/>
                  </a:rPr>
                  <a:t> </a:t>
                </a:r>
              </a:p>
            </p:txBody>
          </p:sp>
        </mc:Fallback>
      </mc:AlternateContent>
      <p:sp>
        <p:nvSpPr>
          <p:cNvPr id="12" name="TextBox 11">
            <a:extLst>
              <a:ext uri="{FF2B5EF4-FFF2-40B4-BE49-F238E27FC236}">
                <a16:creationId xmlns:a16="http://schemas.microsoft.com/office/drawing/2014/main" id="{2E83490B-ADA7-42F1-B537-E74ED571C504}"/>
              </a:ext>
            </a:extLst>
          </p:cNvPr>
          <p:cNvSpPr txBox="1"/>
          <p:nvPr/>
        </p:nvSpPr>
        <p:spPr bwMode="auto">
          <a:xfrm>
            <a:off x="2057400" y="5861338"/>
            <a:ext cx="4572000" cy="385362"/>
          </a:xfrm>
          <a:prstGeom prst="rect">
            <a:avLst/>
          </a:prstGeom>
          <a:solidFill>
            <a:schemeClr val="bg1"/>
          </a:solidFill>
          <a:ln w="9525">
            <a:noFill/>
            <a:miter lim="800000"/>
            <a:headEnd/>
            <a:tailEnd/>
          </a:ln>
        </p:spPr>
        <p:txBody>
          <a:bodyPr wrap="square">
            <a:spAutoFit/>
          </a:bodyPr>
          <a:lstStyle/>
          <a:p>
            <a:pPr algn="ctr">
              <a:lnSpc>
                <a:spcPct val="115000"/>
              </a:lnSpc>
            </a:pPr>
            <a:r>
              <a:rPr lang="en-US" sz="1800" b="1" dirty="0">
                <a:effectLst/>
                <a:latin typeface="Times New Roman" panose="02020603050405020304" pitchFamily="18" charset="0"/>
                <a:ea typeface="Times New Roman" panose="02020603050405020304" pitchFamily="18" charset="0"/>
              </a:rPr>
              <a:t>Receiving end voltage vs. time</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08735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7">
            <a:extLst>
              <a:ext uri="{FF2B5EF4-FFF2-40B4-BE49-F238E27FC236}">
                <a16:creationId xmlns:a16="http://schemas.microsoft.com/office/drawing/2014/main" id="{B25AD321-AC74-4097-A38D-256DD7DAC322}"/>
              </a:ext>
            </a:extLst>
          </p:cNvPr>
          <p:cNvSpPr>
            <a:spLocks noChangeArrowheads="1"/>
          </p:cNvSpPr>
          <p:nvPr/>
        </p:nvSpPr>
        <p:spPr bwMode="auto">
          <a:xfrm>
            <a:off x="529879" y="6354250"/>
            <a:ext cx="8614121" cy="49668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sp>
        <p:nvSpPr>
          <p:cNvPr id="2" name="Title 1">
            <a:extLst>
              <a:ext uri="{FF2B5EF4-FFF2-40B4-BE49-F238E27FC236}">
                <a16:creationId xmlns:a16="http://schemas.microsoft.com/office/drawing/2014/main" id="{DAA5A1B4-9969-46BA-B5B6-5C5FA4B72ABD}"/>
              </a:ext>
            </a:extLst>
          </p:cNvPr>
          <p:cNvSpPr>
            <a:spLocks noGrp="1"/>
          </p:cNvSpPr>
          <p:nvPr>
            <p:ph type="title"/>
          </p:nvPr>
        </p:nvSpPr>
        <p:spPr/>
        <p:txBody>
          <a:bodyPr>
            <a:normAutofit/>
          </a:bodyPr>
          <a:lstStyle/>
          <a:p>
            <a:r>
              <a:rPr lang="en-US" altLang="en-US" sz="4400" b="1" dirty="0">
                <a:latin typeface="Times New Roman" panose="02020603050405020304" pitchFamily="18" charset="0"/>
              </a:rPr>
              <a:t>Bewley Lattice Diagram</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FBCB83-1817-4608-9C5D-46CB2024DB81}"/>
                  </a:ext>
                </a:extLst>
              </p:cNvPr>
              <p:cNvSpPr>
                <a:spLocks noGrp="1"/>
              </p:cNvSpPr>
              <p:nvPr>
                <p:ph idx="1"/>
              </p:nvPr>
            </p:nvSpPr>
            <p:spPr/>
            <p:txBody>
              <a:bodyPr>
                <a:noAutofit/>
              </a:bodyPr>
              <a:lstStyle/>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Let us now plot the sending end current. Each outgoing surge is accompanied by a current wave of strength (Voltage/</a:t>
                </a:r>
                <a14:m>
                  <m:oMath xmlns:m="http://schemas.openxmlformats.org/officeDocument/2006/math">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rPr>
                          <m:t>𝑐</m:t>
                        </m:r>
                      </m:sub>
                    </m:sSub>
                  </m:oMath>
                </a14:m>
                <a:r>
                  <a:rPr lang="en-US" sz="1800" dirty="0">
                    <a:effectLst/>
                    <a:latin typeface="Times New Roman" panose="02020603050405020304" pitchFamily="18" charset="0"/>
                    <a:ea typeface="Times New Roman" panose="02020603050405020304" pitchFamily="18" charset="0"/>
                  </a:rPr>
                  <a:t>) and each incoming wave is accompanied by a current wave (-Voltage/</a:t>
                </a:r>
                <a14:m>
                  <m:oMath xmlns:m="http://schemas.openxmlformats.org/officeDocument/2006/math">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rPr>
                          <m:t>𝑐</m:t>
                        </m:r>
                      </m:sub>
                    </m:sSub>
                  </m:oMath>
                </a14:m>
                <a:r>
                  <a:rPr lang="en-US" sz="1800" dirty="0">
                    <a:effectLst/>
                    <a:latin typeface="Times New Roman" panose="02020603050405020304" pitchFamily="18"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dirty="0">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he plot of sending end current vs time is drawn in figure for </a:t>
                </a:r>
                <a14:m>
                  <m:oMath xmlns:m="http://schemas.openxmlformats.org/officeDocument/2006/math">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Sub>
                    <m:r>
                      <a:rPr lang="en-US" sz="1800" i="1">
                        <a:effectLst/>
                        <a:latin typeface="Cambria Math" panose="02040503050406030204" pitchFamily="18" charset="0"/>
                        <a:ea typeface="Times New Roman" panose="02020603050405020304" pitchFamily="18" charset="0"/>
                      </a:rPr>
                      <m:t>&gt;0</m:t>
                    </m:r>
                  </m:oMath>
                </a14:m>
                <a:r>
                  <a:rPr lang="en-US" sz="1800" dirty="0">
                    <a:effectLst/>
                    <a:latin typeface="Times New Roman" panose="02020603050405020304" pitchFamily="18"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US" sz="1800" dirty="0">
                    <a:effectLst/>
                    <a:latin typeface="Times New Roman" panose="02020603050405020304" pitchFamily="18" charset="0"/>
                    <a:ea typeface="Times New Roman" panose="02020603050405020304" pitchFamily="18" charset="0"/>
                  </a:rPr>
                  <a:t>The steady value of the sending-end current is given by</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pPr>
                <a14:m>
                  <m:oMathPara xmlns:m="http://schemas.openxmlformats.org/officeDocument/2006/math">
                    <m:oMathParaPr>
                      <m:jc m:val="centerGroup"/>
                    </m:oMathParaPr>
                    <m:oMath xmlns:m="http://schemas.openxmlformats.org/officeDocument/2006/math">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𝐼</m:t>
                          </m:r>
                        </m:e>
                        <m:sub>
                          <m:r>
                            <a:rPr lang="en-US" sz="1800" i="1">
                              <a:effectLst/>
                              <a:latin typeface="Cambria Math" panose="02040503050406030204" pitchFamily="18" charset="0"/>
                              <a:ea typeface="Times New Roman" panose="02020603050405020304" pitchFamily="18" charset="0"/>
                            </a:rPr>
                            <m:t>𝑆</m:t>
                          </m:r>
                        </m:sub>
                      </m:sSub>
                      <m:r>
                        <a:rPr lang="en-US" sz="1800" i="1">
                          <a:effectLst/>
                          <a:latin typeface="Cambria Math" panose="02040503050406030204" pitchFamily="18" charset="0"/>
                          <a:ea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rPr>
                                <m:t>𝐶</m:t>
                              </m:r>
                            </m:sub>
                          </m:sSub>
                        </m:den>
                      </m:f>
                      <m:r>
                        <a:rPr lang="en-US" sz="1800" i="1">
                          <a:effectLst/>
                          <a:latin typeface="Cambria Math" panose="02040503050406030204" pitchFamily="18" charset="0"/>
                          <a:ea typeface="Times New Roman" panose="02020603050405020304" pitchFamily="18" charset="0"/>
                        </a:rPr>
                        <m:t>[1−2</m:t>
                      </m:r>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Sub>
                      <m:r>
                        <a:rPr lang="en-US" sz="1800" i="1">
                          <a:effectLst/>
                          <a:latin typeface="Cambria Math" panose="02040503050406030204" pitchFamily="18" charset="0"/>
                          <a:ea typeface="Times New Roman" panose="02020603050405020304" pitchFamily="18" charset="0"/>
                        </a:rPr>
                        <m:t>+</m:t>
                      </m:r>
                      <m:sSubSup>
                        <m:sSubSupPr>
                          <m:ctrlPr>
                            <a:rPr lang="en-IN" sz="1800" i="1">
                              <a:effectLst/>
                              <a:latin typeface="Cambria Math" panose="02040503050406030204" pitchFamily="18" charset="0"/>
                              <a:ea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−2</m:t>
                      </m:r>
                      <m:sSubSup>
                        <m:sSubSupPr>
                          <m:ctrlPr>
                            <a:rPr lang="en-IN" sz="1800" i="1">
                              <a:effectLst/>
                              <a:latin typeface="Cambria Math" panose="02040503050406030204" pitchFamily="18" charset="0"/>
                              <a:ea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rPr>
                            <m:t>⍺</m:t>
                          </m:r>
                        </m:e>
                        <m:sub>
                          <m:r>
                            <a:rPr lang="en-US" sz="1800" i="1">
                              <a:effectLst/>
                              <a:latin typeface="Cambria Math" panose="02040503050406030204" pitchFamily="18" charset="0"/>
                              <a:ea typeface="Times New Roman" panose="02020603050405020304" pitchFamily="18" charset="0"/>
                            </a:rPr>
                            <m:t>𝑅</m:t>
                          </m:r>
                        </m:sub>
                        <m:sup>
                          <m:r>
                            <a:rPr lang="en-US" sz="1800" i="1">
                              <a:effectLst/>
                              <a:latin typeface="Cambria Math" panose="02040503050406030204" pitchFamily="18" charset="0"/>
                              <a:ea typeface="Times New Roman" panose="02020603050405020304" pitchFamily="18" charset="0"/>
                            </a:rPr>
                            <m:t>3</m:t>
                          </m:r>
                        </m:sup>
                      </m:sSubSup>
                      <m:r>
                        <a:rPr lang="en-US" sz="1800" i="1">
                          <a:effectLst/>
                          <a:latin typeface="Cambria Math" panose="02040503050406030204" pitchFamily="18" charset="0"/>
                          <a:ea typeface="Times New Roman" panose="02020603050405020304" pitchFamily="18" charset="0"/>
                        </a:rPr>
                        <m:t>+….]</m:t>
                      </m:r>
                    </m:oMath>
                  </m:oMathPara>
                </a14:m>
                <a:endParaRPr lang="en-IN" sz="1800" dirty="0">
                  <a:effectLst/>
                  <a:latin typeface="Times New Roman" panose="02020603050405020304" pitchFamily="18" charset="0"/>
                  <a:ea typeface="Times New Roman" panose="02020603050405020304" pitchFamily="18" charset="0"/>
                </a:endParaRPr>
              </a:p>
              <a:p>
                <a:pPr indent="0" algn="just">
                  <a:lnSpc>
                    <a:spcPct val="115000"/>
                  </a:lnSpc>
                  <a:buNone/>
                </a:pPr>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Times New Roman" panose="02020603050405020304" pitchFamily="18" charset="0"/>
                      </a:rPr>
                      <m:t> </m:t>
                    </m:r>
                    <m:f>
                      <m:fPr>
                        <m:ctrlPr>
                          <a:rPr lang="en-IN"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sSub>
                          <m:sSubPr>
                            <m:ctrlPr>
                              <a:rPr lang="en-IN"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𝑅</m:t>
                            </m:r>
                          </m:e>
                          <m:sub>
                            <m:r>
                              <a:rPr lang="en-US" sz="1800" i="1">
                                <a:effectLst/>
                                <a:latin typeface="Cambria Math" panose="02040503050406030204" pitchFamily="18" charset="0"/>
                                <a:ea typeface="Times New Roman" panose="02020603050405020304" pitchFamily="18" charset="0"/>
                              </a:rPr>
                              <m:t>𝐿</m:t>
                            </m:r>
                          </m:sub>
                        </m:sSub>
                      </m:den>
                    </m:f>
                  </m:oMath>
                </a14:m>
                <a:r>
                  <a:rPr lang="en-US" sz="1800" dirty="0">
                    <a:effectLst/>
                    <a:latin typeface="Times New Roman" panose="02020603050405020304" pitchFamily="18" charset="0"/>
                    <a:ea typeface="Times New Roman" panose="02020603050405020304" pitchFamily="18" charset="0"/>
                  </a:rPr>
                  <a:t>(the reader should prove this)</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effectLst/>
                    <a:latin typeface="Times New Roman" panose="02020603050405020304" pitchFamily="18" charset="0"/>
                    <a:ea typeface="Times New Roman" panose="02020603050405020304" pitchFamily="18" charset="0"/>
                  </a:rPr>
                  <a:t>Sending end current vs. time for </a:t>
                </a:r>
                <a14:m>
                  <m:oMath xmlns:m="http://schemas.openxmlformats.org/officeDocument/2006/math">
                    <m:sSub>
                      <m:sSubPr>
                        <m:ctrlPr>
                          <a:rPr lang="en-IN" sz="1200" b="1" i="1">
                            <a:effectLst/>
                            <a:latin typeface="Cambria Math" panose="02040503050406030204" pitchFamily="18" charset="0"/>
                          </a:rPr>
                        </m:ctrlPr>
                      </m:sSubPr>
                      <m:e>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𝑹</m:t>
                        </m:r>
                      </m:sub>
                    </m:sSub>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𝟎</m:t>
                    </m:r>
                  </m:oMath>
                </a14:m>
                <a:endParaRPr lang="en-IN" sz="20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CBFBCB83-1817-4608-9C5D-46CB2024DB81}"/>
                  </a:ext>
                </a:extLst>
              </p:cNvPr>
              <p:cNvSpPr>
                <a:spLocks noGrp="1" noRot="1" noChangeAspect="1" noMove="1" noResize="1" noEditPoints="1" noAdjustHandles="1" noChangeArrowheads="1" noChangeShapeType="1" noTextEdit="1"/>
              </p:cNvSpPr>
              <p:nvPr>
                <p:ph idx="1"/>
              </p:nvPr>
            </p:nvSpPr>
            <p:spPr>
              <a:blipFill>
                <a:blip r:embed="rId2"/>
                <a:stretch>
                  <a:fillRect l="-593" t="-404" r="-593"/>
                </a:stretch>
              </a:blipFill>
            </p:spPr>
            <p:txBody>
              <a:bodyPr/>
              <a:lstStyle/>
              <a:p>
                <a:r>
                  <a:rPr lang="en-IN">
                    <a:noFill/>
                  </a:rPr>
                  <a:t> </a:t>
                </a:r>
              </a:p>
            </p:txBody>
          </p:sp>
        </mc:Fallback>
      </mc:AlternateContent>
      <p:sp>
        <p:nvSpPr>
          <p:cNvPr id="4" name="Footer Placeholder 3">
            <a:extLst>
              <a:ext uri="{FF2B5EF4-FFF2-40B4-BE49-F238E27FC236}">
                <a16:creationId xmlns:a16="http://schemas.microsoft.com/office/drawing/2014/main" id="{03F4F31E-F96A-4057-8F02-79B27F21BA08}"/>
              </a:ext>
            </a:extLst>
          </p:cNvPr>
          <p:cNvSpPr>
            <a:spLocks noGrp="1"/>
          </p:cNvSpPr>
          <p:nvPr>
            <p:ph type="ftr" sz="quarter" idx="11"/>
          </p:nvPr>
        </p:nvSpPr>
        <p:spPr/>
        <p:txBody>
          <a:bodyPr/>
          <a:lstStyle/>
          <a:p>
            <a:r>
              <a:rPr lang="en-US"/>
              <a:t>NEHA AGRAWAL (Asst. professor, EE DEPTT.) , JECRC, JAIPUR</a:t>
            </a:r>
            <a:endParaRPr lang="en-US" dirty="0"/>
          </a:p>
        </p:txBody>
      </p:sp>
      <p:sp>
        <p:nvSpPr>
          <p:cNvPr id="5" name="Slide Number Placeholder 4">
            <a:extLst>
              <a:ext uri="{FF2B5EF4-FFF2-40B4-BE49-F238E27FC236}">
                <a16:creationId xmlns:a16="http://schemas.microsoft.com/office/drawing/2014/main" id="{24F4A855-A30C-4C80-8203-4A262DDEA967}"/>
              </a:ext>
            </a:extLst>
          </p:cNvPr>
          <p:cNvSpPr>
            <a:spLocks noGrp="1"/>
          </p:cNvSpPr>
          <p:nvPr>
            <p:ph type="sldNum" sz="quarter" idx="12"/>
          </p:nvPr>
        </p:nvSpPr>
        <p:spPr/>
        <p:txBody>
          <a:bodyPr/>
          <a:lstStyle/>
          <a:p>
            <a:fld id="{EC8AF8F3-FACF-4289-809F-E93D87022075}" type="slidenum">
              <a:rPr lang="en-US" smtClean="0"/>
              <a:pPr/>
              <a:t>68</a:t>
            </a:fld>
            <a:endParaRPr lang="en-US" dirty="0"/>
          </a:p>
        </p:txBody>
      </p:sp>
      <p:sp>
        <p:nvSpPr>
          <p:cNvPr id="6" name="object 6">
            <a:extLst>
              <a:ext uri="{FF2B5EF4-FFF2-40B4-BE49-F238E27FC236}">
                <a16:creationId xmlns:a16="http://schemas.microsoft.com/office/drawing/2014/main" id="{EF51A827-12B2-45CA-92BC-5853AC0BD509}"/>
              </a:ext>
            </a:extLst>
          </p:cNvPr>
          <p:cNvSpPr>
            <a:spLocks noChangeArrowheads="1"/>
          </p:cNvSpPr>
          <p:nvPr/>
        </p:nvSpPr>
        <p:spPr bwMode="auto">
          <a:xfrm>
            <a:off x="0" y="0"/>
            <a:ext cx="565682" cy="6858000"/>
          </a:xfrm>
          <a:prstGeom prst="rect">
            <a:avLst/>
          </a:prstGeom>
          <a:blipFill dpi="0" rotWithShape="1">
            <a:blip r:embed="rId3"/>
            <a:srcRect/>
            <a:stretch>
              <a:fillRect/>
            </a:stretch>
          </a:blipFill>
          <a:ln w="9525">
            <a:noFill/>
            <a:miter lim="800000"/>
            <a:headEnd/>
            <a:tailEnd/>
          </a:ln>
        </p:spPr>
        <p:txBody>
          <a:bodyPr lIns="0" tIns="0" rIns="0" bIns="0"/>
          <a:lstStyle/>
          <a:p>
            <a:endParaRPr lang="en-US" dirty="0">
              <a:latin typeface="Calibri" pitchFamily="34" charset="0"/>
            </a:endParaRPr>
          </a:p>
        </p:txBody>
      </p:sp>
      <p:pic>
        <p:nvPicPr>
          <p:cNvPr id="11" name="Picture 10">
            <a:extLst>
              <a:ext uri="{FF2B5EF4-FFF2-40B4-BE49-F238E27FC236}">
                <a16:creationId xmlns:a16="http://schemas.microsoft.com/office/drawing/2014/main" id="{B661B69A-3D41-4D08-9423-E5FE4AD8815D}"/>
              </a:ext>
            </a:extLst>
          </p:cNvPr>
          <p:cNvPicPr/>
          <p:nvPr/>
        </p:nvPicPr>
        <p:blipFill>
          <a:blip r:embed="rId4" cstate="print"/>
          <a:srcRect/>
          <a:stretch>
            <a:fillRect/>
          </a:stretch>
        </p:blipFill>
        <p:spPr bwMode="auto">
          <a:xfrm>
            <a:off x="4726521" y="4593231"/>
            <a:ext cx="4411980" cy="1597660"/>
          </a:xfrm>
          <a:prstGeom prst="rect">
            <a:avLst/>
          </a:prstGeom>
          <a:noFill/>
          <a:ln w="9525">
            <a:noFill/>
            <a:miter lim="800000"/>
            <a:headEnd/>
            <a:tailEnd/>
          </a:ln>
        </p:spPr>
      </p:pic>
    </p:spTree>
    <p:extLst>
      <p:ext uri="{BB962C8B-B14F-4D97-AF65-F5344CB8AC3E}">
        <p14:creationId xmlns:p14="http://schemas.microsoft.com/office/powerpoint/2010/main" val="1736660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p:cNvGrpSpPr>
          <p:nvPr/>
        </p:nvGrpSpPr>
        <p:grpSpPr bwMode="auto">
          <a:xfrm>
            <a:off x="25062" y="-9552"/>
            <a:ext cx="9144000" cy="68580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dirty="0">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9151161" cy="6858000"/>
          </a:xfrm>
          <a:prstGeom prst="rect">
            <a:avLst/>
          </a:prstGeom>
          <a:noFill/>
          <a:ln w="9525">
            <a:noFill/>
            <a:miter lim="800000"/>
            <a:headEnd/>
            <a:tailEnd/>
          </a:ln>
        </p:spPr>
      </p:pic>
      <p:sp>
        <p:nvSpPr>
          <p:cNvPr id="8" name="Footer Placeholder 20"/>
          <p:cNvSpPr>
            <a:spLocks noGrp="1"/>
          </p:cNvSpPr>
          <p:nvPr>
            <p:ph type="ftr" sz="quarter" idx="10"/>
          </p:nvPr>
        </p:nvSpPr>
        <p:spPr>
          <a:xfrm>
            <a:off x="3111251" y="6409078"/>
            <a:ext cx="2926868" cy="219685"/>
          </a:xfrm>
        </p:spPr>
        <p:txBody>
          <a:bodyPr/>
          <a:lstStyle/>
          <a:p>
            <a:pPr>
              <a:defRPr/>
            </a:pPr>
            <a:r>
              <a:rPr lang="en-IN"/>
              <a:t>NEHA AGRAWAL (Asst. professor, EE DEPTT.)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69</a:t>
            </a:fld>
            <a:endParaRPr lang="en-IN" dirty="0"/>
          </a:p>
        </p:txBody>
      </p:sp>
      <p:pic>
        <p:nvPicPr>
          <p:cNvPr id="1026" name="Picture 2"/>
          <p:cNvPicPr>
            <a:picLocks noChangeAspect="1" noChangeArrowheads="1"/>
          </p:cNvPicPr>
          <p:nvPr/>
        </p:nvPicPr>
        <p:blipFill>
          <a:blip r:embed="rId5"/>
          <a:srcRect/>
          <a:stretch>
            <a:fillRect/>
          </a:stretch>
        </p:blipFill>
        <p:spPr bwMode="auto">
          <a:xfrm>
            <a:off x="0" y="1"/>
            <a:ext cx="9161901" cy="6857999"/>
          </a:xfrm>
          <a:prstGeom prst="rect">
            <a:avLst/>
          </a:prstGeom>
          <a:noFill/>
          <a:ln w="9525">
            <a:noFill/>
            <a:miter lim="800000"/>
            <a:headEnd/>
            <a:tailEnd/>
          </a:ln>
          <a:effectLst/>
        </p:spPr>
      </p:pic>
      <p:sp>
        <p:nvSpPr>
          <p:cNvPr id="10" name="Footer Placeholder 20"/>
          <p:cNvSpPr txBox="1">
            <a:spLocks/>
          </p:cNvSpPr>
          <p:nvPr/>
        </p:nvSpPr>
        <p:spPr>
          <a:xfrm>
            <a:off x="3200400" y="6324600"/>
            <a:ext cx="2926868" cy="369332"/>
          </a:xfrm>
          <a:prstGeom prst="rect">
            <a:avLst/>
          </a:prstGeom>
        </p:spPr>
        <p:txBody>
          <a:bodyPr wrap="square" lIns="0" tIns="0" rIns="0" bIns="0">
            <a:spAutoFit/>
          </a:bodyPr>
          <a:lstStyle/>
          <a:p>
            <a:pPr algn="ctr">
              <a:defRPr/>
            </a:pPr>
            <a:r>
              <a:rPr lang="en-IN" sz="1200" dirty="0"/>
              <a:t>JISHA VARGHESE (Asst. professor, EE DEPTT.) , JECRC, JAIPUR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2743200" y="6356350"/>
            <a:ext cx="4191000" cy="501650"/>
          </a:xfrm>
        </p:spPr>
        <p:txBody>
          <a:bodyPr/>
          <a:lstStyle/>
          <a:p>
            <a:pPr algn="ctr">
              <a:defRPr/>
            </a:pPr>
            <a:r>
              <a:rPr lang="en-IN">
                <a:solidFill>
                  <a:schemeClr val="tx1"/>
                </a:solidFill>
              </a:rPr>
              <a:t>NEHA AGRAWAL (Asst. professor, EE DEPTT.) , JECRC, JAIPUR</a:t>
            </a:r>
            <a:endParaRPr lang="en-IN" dirty="0"/>
          </a:p>
        </p:txBody>
      </p:sp>
      <p:sp>
        <p:nvSpPr>
          <p:cNvPr id="6149" name="TextBox 12"/>
          <p:cNvSpPr txBox="1">
            <a:spLocks noChangeArrowheads="1"/>
          </p:cNvSpPr>
          <p:nvPr/>
        </p:nvSpPr>
        <p:spPr bwMode="auto">
          <a:xfrm>
            <a:off x="217079" y="792777"/>
            <a:ext cx="8034117" cy="519973"/>
          </a:xfrm>
          <a:prstGeom prst="rect">
            <a:avLst/>
          </a:prstGeom>
          <a:noFill/>
          <a:ln w="9525">
            <a:noFill/>
            <a:miter lim="800000"/>
            <a:headEnd/>
            <a:tailEnd/>
          </a:ln>
        </p:spPr>
        <p:txBody>
          <a:bodyPr lIns="57744" tIns="28872" rIns="57744" bIns="28872">
            <a:spAutoFit/>
          </a:bodyPr>
          <a:lstStyle/>
          <a:p>
            <a:pPr algn="ctr"/>
            <a:endParaRPr lang="en-IN" sz="30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7</a:t>
            </a:fld>
            <a:endParaRPr lang="en-IN" dirty="0"/>
          </a:p>
        </p:txBody>
      </p:sp>
      <p:sp>
        <p:nvSpPr>
          <p:cNvPr id="9" name="Rectangle 8"/>
          <p:cNvSpPr/>
          <p:nvPr/>
        </p:nvSpPr>
        <p:spPr>
          <a:xfrm>
            <a:off x="914400" y="2667000"/>
            <a:ext cx="7162800" cy="2554545"/>
          </a:xfrm>
          <a:prstGeom prst="rect">
            <a:avLst/>
          </a:prstGeom>
        </p:spPr>
        <p:txBody>
          <a:bodyPr wrap="square">
            <a:spAutoFit/>
          </a:bodyPr>
          <a:lstStyle/>
          <a:p>
            <a:pPr algn="ctr"/>
            <a:r>
              <a:rPr lang="en-US" sz="4000" b="1" dirty="0">
                <a:latin typeface="Times New Roman" pitchFamily="18" charset="0"/>
                <a:cs typeface="Times New Roman" pitchFamily="18" charset="0"/>
              </a:rPr>
              <a:t>Lecture                                       (Unit-IV </a:t>
            </a:r>
            <a:r>
              <a:rPr lang="en-US" sz="4000" b="1" i="0" u="none" strike="noStrike" dirty="0">
                <a:solidFill>
                  <a:srgbClr val="000000"/>
                </a:solidFill>
                <a:effectLst/>
                <a:latin typeface="Times New Roman" panose="02020603050405020304" pitchFamily="18" charset="0"/>
                <a:cs typeface="Times New Roman" panose="02020603050405020304" pitchFamily="18" charset="0"/>
              </a:rPr>
              <a:t>Over-voltages and Insulation Requirements Generation of Over-voltages</a:t>
            </a:r>
            <a:r>
              <a:rPr lang="en-US" sz="4000" dirty="0">
                <a:latin typeface="Times New Roman" pitchFamily="18" charset="0"/>
                <a:cs typeface="Times New Roman" pitchFamily="18" charset="0"/>
              </a:rPr>
              <a:t>)</a:t>
            </a:r>
            <a:endParaRPr lang="en-IN" sz="4000" dirty="0">
              <a:latin typeface="Times New Roman" pitchFamily="18" charset="0"/>
              <a:cs typeface="Times New Roman" pitchFamily="18" charset="0"/>
            </a:endParaRPr>
          </a:p>
        </p:txBody>
      </p:sp>
    </p:spTree>
    <p:extLst>
      <p:ext uri="{BB962C8B-B14F-4D97-AF65-F5344CB8AC3E}">
        <p14:creationId xmlns:p14="http://schemas.microsoft.com/office/powerpoint/2010/main" val="374445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5" name="Title 14"/>
          <p:cNvSpPr>
            <a:spLocks noGrp="1"/>
          </p:cNvSpPr>
          <p:nvPr>
            <p:ph type="title"/>
          </p:nvPr>
        </p:nvSpPr>
        <p:spPr/>
        <p:txBody>
          <a:bodyPr>
            <a:noAutofit/>
          </a:bodyPr>
          <a:lstStyle/>
          <a:p>
            <a:r>
              <a:rPr lang="en-US" sz="4000" b="1" dirty="0">
                <a:effectLst/>
                <a:latin typeface="Times New Roman" panose="02020603050405020304" pitchFamily="18" charset="0"/>
                <a:ea typeface="Times New Roman" panose="02020603050405020304" pitchFamily="18" charset="0"/>
              </a:rPr>
              <a:t>NATURAL CAUSES OF OVER</a:t>
            </a:r>
            <a:r>
              <a:rPr lang="en-US" sz="4000" b="1" spc="-5" dirty="0">
                <a:effectLst/>
                <a:latin typeface="Times New Roman" panose="02020603050405020304" pitchFamily="18" charset="0"/>
                <a:ea typeface="Times New Roman" panose="02020603050405020304" pitchFamily="18" charset="0"/>
              </a:rPr>
              <a:t> </a:t>
            </a:r>
            <a:r>
              <a:rPr lang="en-US" sz="4000" b="1" dirty="0">
                <a:effectLst/>
                <a:latin typeface="Times New Roman" panose="02020603050405020304" pitchFamily="18" charset="0"/>
                <a:ea typeface="Times New Roman" panose="02020603050405020304" pitchFamily="18" charset="0"/>
              </a:rPr>
              <a:t>VOLTAGES</a:t>
            </a:r>
            <a:endParaRPr lang="en-US" sz="4000" b="1" dirty="0">
              <a:latin typeface="Times New Roman" pitchFamily="18" charset="0"/>
              <a:cs typeface="Times New Roman" pitchFamily="18" charset="0"/>
            </a:endParaRPr>
          </a:p>
        </p:txBody>
      </p:sp>
      <p:sp>
        <p:nvSpPr>
          <p:cNvPr id="16" name="Content Placeholder 15"/>
          <p:cNvSpPr>
            <a:spLocks noGrp="1"/>
          </p:cNvSpPr>
          <p:nvPr>
            <p:ph idx="1"/>
          </p:nvPr>
        </p:nvSpPr>
        <p:spPr/>
        <p:txBody>
          <a:bodyPr>
            <a:normAutofit/>
          </a:bodyPr>
          <a:lstStyle/>
          <a:p>
            <a:pPr marL="0" indent="0" algn="just">
              <a:lnSpc>
                <a:spcPct val="115000"/>
              </a:lnSpc>
              <a:buNone/>
              <a:tabLst>
                <a:tab pos="902335" algn="l"/>
                <a:tab pos="902970" algn="l"/>
              </a:tabLst>
            </a:pPr>
            <a:r>
              <a:rPr lang="en-US" sz="1800" dirty="0">
                <a:effectLst/>
                <a:latin typeface="Times New Roman" panose="02020603050405020304" pitchFamily="18" charset="0"/>
                <a:ea typeface="Times New Roman" panose="02020603050405020304" pitchFamily="18" charset="0"/>
              </a:rPr>
              <a:t>Examination of over voltages on the power system includes a study of their magnitudes, shapes, durations, and frequency of occurrence. The study should be performed at all points along the transmission network to which the surges may travel </a:t>
            </a:r>
            <a:endParaRPr lang="en-IN" sz="1800" dirty="0">
              <a:effectLst/>
              <a:latin typeface="Times New Roman" panose="02020603050405020304" pitchFamily="18" charset="0"/>
              <a:ea typeface="Times New Roman" panose="02020603050405020304" pitchFamily="18" charset="0"/>
            </a:endParaRPr>
          </a:p>
          <a:p>
            <a:pPr marL="0" indent="0" algn="just">
              <a:lnSpc>
                <a:spcPct val="115000"/>
              </a:lnSpc>
              <a:buNone/>
              <a:tabLst>
                <a:tab pos="902335" algn="l"/>
                <a:tab pos="902970" algn="l"/>
              </a:tabLst>
            </a:pPr>
            <a:r>
              <a:rPr lang="en-US" sz="1800" b="1" dirty="0">
                <a:effectLst/>
                <a:latin typeface="Times New Roman" panose="02020603050405020304" pitchFamily="18" charset="0"/>
                <a:ea typeface="Times New Roman" panose="02020603050405020304" pitchFamily="18" charset="0"/>
              </a:rPr>
              <a:t>Types of</a:t>
            </a:r>
            <a:r>
              <a:rPr lang="en-US" sz="1800" b="1" spc="-2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Overvoltage</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tabLst>
                <a:tab pos="1003300" algn="l"/>
              </a:tabLst>
            </a:pPr>
            <a:r>
              <a:rPr lang="en-US" sz="1800" dirty="0">
                <a:effectLst/>
                <a:latin typeface="Times New Roman" panose="02020603050405020304" pitchFamily="18" charset="0"/>
                <a:ea typeface="Times New Roman" panose="02020603050405020304" pitchFamily="18" charset="0"/>
              </a:rPr>
              <a:t>The voltage stresses on transmission network insulation are found to have a variety</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 Origins.</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tabLst>
                <a:tab pos="1003300" algn="l"/>
              </a:tabLst>
            </a:pPr>
            <a:r>
              <a:rPr lang="en-US" sz="1800" dirty="0">
                <a:effectLst/>
                <a:latin typeface="Times New Roman" panose="02020603050405020304" pitchFamily="18" charset="0"/>
                <a:ea typeface="Times New Roman" panose="02020603050405020304" pitchFamily="18" charset="0"/>
              </a:rPr>
              <a:t>In normal operation AC (or DC) voltages do not stress the insulation</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severely.</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tabLst>
                <a:tab pos="1003300" algn="l"/>
              </a:tabLst>
            </a:pPr>
            <a:r>
              <a:rPr lang="en-US" sz="1800" dirty="0">
                <a:effectLst/>
                <a:latin typeface="Times New Roman" panose="02020603050405020304" pitchFamily="18" charset="0"/>
                <a:ea typeface="Times New Roman" panose="02020603050405020304" pitchFamily="18" charset="0"/>
              </a:rPr>
              <a:t>Over voltage stressing a power system can be classified into two main</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types:</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Times New Roman" panose="02020603050405020304" pitchFamily="18" charset="0"/>
                <a:ea typeface="Times New Roman" panose="02020603050405020304" pitchFamily="18" charset="0"/>
              </a:rPr>
              <a:t>External overvoltage: generated by atmospheric disturbances of these disturbances, lightning is the most common and the most severe. Internal over voltages: generated by changes in the operating conditions of the network. Internal over voltages.</a:t>
            </a:r>
            <a:endParaRPr lang="en-IN" sz="1800" dirty="0">
              <a:effectLst/>
              <a:latin typeface="Times New Roman" panose="02020603050405020304" pitchFamily="18" charset="0"/>
              <a:ea typeface="Times New Roman" panose="02020603050405020304" pitchFamily="18" charset="0"/>
            </a:endParaRPr>
          </a:p>
          <a:p>
            <a:pPr marL="0" indent="0" algn="just">
              <a:buNone/>
            </a:pPr>
            <a:endParaRPr lang="en-US" sz="1800" dirty="0">
              <a:latin typeface="Times New Roman" pitchFamily="18" charset="0"/>
              <a:cs typeface="Times New Roman" pitchFamily="18" charset="0"/>
            </a:endParaRPr>
          </a:p>
        </p:txBody>
      </p:sp>
      <p:sp>
        <p:nvSpPr>
          <p:cNvPr id="12" name="Footer Placeholder 11"/>
          <p:cNvSpPr>
            <a:spLocks noGrp="1"/>
          </p:cNvSpPr>
          <p:nvPr>
            <p:ph type="ftr" sz="quarter" idx="11"/>
          </p:nvPr>
        </p:nvSpPr>
        <p:spPr>
          <a:xfrm>
            <a:off x="3124200" y="6356350"/>
            <a:ext cx="4191000" cy="365125"/>
          </a:xfrm>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8</a:t>
            </a:fld>
            <a:endParaRPr lang="en-IN" dirty="0"/>
          </a:p>
        </p:txBody>
      </p:sp>
    </p:spTree>
    <p:extLst>
      <p:ext uri="{BB962C8B-B14F-4D97-AF65-F5344CB8AC3E}">
        <p14:creationId xmlns:p14="http://schemas.microsoft.com/office/powerpoint/2010/main" val="370996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3" name="Content Placeholder 12"/>
          <p:cNvSpPr>
            <a:spLocks noGrp="1"/>
          </p:cNvSpPr>
          <p:nvPr>
            <p:ph idx="1"/>
          </p:nvPr>
        </p:nvSpPr>
        <p:spPr>
          <a:xfrm>
            <a:off x="381000" y="762000"/>
            <a:ext cx="8229600" cy="4525963"/>
          </a:xfrm>
        </p:spPr>
        <p:txBody>
          <a:bodyPr>
            <a:noAutofit/>
          </a:bodyPr>
          <a:lstStyle/>
          <a:p>
            <a:pPr algn="just">
              <a:lnSpc>
                <a:spcPct val="115000"/>
              </a:lnSpc>
            </a:pPr>
            <a:r>
              <a:rPr lang="en-US" sz="1800" b="1" dirty="0">
                <a:effectLst/>
                <a:latin typeface="Times New Roman" panose="02020603050405020304" pitchFamily="18" charset="0"/>
                <a:ea typeface="Times New Roman" panose="02020603050405020304" pitchFamily="18" charset="0"/>
              </a:rPr>
              <a:t>Lightning Over voltages </a:t>
            </a:r>
            <a:r>
              <a:rPr lang="en-US" sz="1800" dirty="0">
                <a:effectLst/>
                <a:latin typeface="Times New Roman" panose="02020603050405020304" pitchFamily="18" charset="0"/>
                <a:ea typeface="Times New Roman" panose="02020603050405020304" pitchFamily="18" charset="0"/>
              </a:rPr>
              <a:t>Lightning is produced in an attempt by nature to maintain dynamic balance between the positively charged ionosphere and the negatively charged earth.</a:t>
            </a:r>
            <a:endParaRPr lang="en-IN" sz="1800" dirty="0">
              <a:effectLst/>
              <a:latin typeface="Times New Roman" panose="02020603050405020304" pitchFamily="18" charset="0"/>
              <a:ea typeface="Times New Roman" panose="02020603050405020304" pitchFamily="18" charset="0"/>
            </a:endParaRPr>
          </a:p>
          <a:p>
            <a:pPr algn="just">
              <a:lnSpc>
                <a:spcPct val="115000"/>
              </a:lnSpc>
              <a:spcBef>
                <a:spcPts val="5"/>
              </a:spcBef>
            </a:pPr>
            <a:r>
              <a:rPr lang="en-US" sz="1800" dirty="0">
                <a:effectLst/>
                <a:latin typeface="Times New Roman" panose="02020603050405020304" pitchFamily="18" charset="0"/>
                <a:ea typeface="Times New Roman" panose="02020603050405020304" pitchFamily="18" charset="0"/>
              </a:rPr>
              <a:t>Over fair-weather areas there is a downward transfer of positive charges through the global air-earth current. This is then counteracted by thunderstorms, during which positive charges are transferred upward in the form of lightning. During thunderstorms, positive and negative charges are separated by the movements of air currents forming ice crystals in the upper layer of a cloud and rain in the lower part.</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Times New Roman" panose="02020603050405020304" pitchFamily="18" charset="0"/>
                <a:ea typeface="Times New Roman" panose="02020603050405020304" pitchFamily="18" charset="0"/>
              </a:rPr>
              <a:t>The cloud becomes negatively charged and has a larger layer of positive charge at its top. As the separation of charge proceeds in the cloud, the potential difference between the centers of charges ‗increases and the vertical electric field along the cloud also increases. The total potential difference between the two main charge centers may vary from l00 to 1000 MV. Only a part of the total charge-several hundred coulombs is released to earth by lightning; the rest is consumed in inter cloud discharges. The height of the thundercloud dipole above earth may reach 5 km in tropical</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regions.</a:t>
            </a:r>
            <a:endParaRPr lang="en-IN" sz="1800" dirty="0">
              <a:effectLst/>
              <a:latin typeface="Times New Roman" panose="02020603050405020304" pitchFamily="18" charset="0"/>
              <a:ea typeface="Times New Roman" panose="02020603050405020304" pitchFamily="18" charset="0"/>
            </a:endParaRPr>
          </a:p>
        </p:txBody>
      </p:sp>
      <p:sp>
        <p:nvSpPr>
          <p:cNvPr id="12" name="Footer Placeholder 11"/>
          <p:cNvSpPr>
            <a:spLocks noGrp="1"/>
          </p:cNvSpPr>
          <p:nvPr>
            <p:ph type="ftr" sz="quarter" idx="11"/>
          </p:nvPr>
        </p:nvSpPr>
        <p:spPr>
          <a:xfrm>
            <a:off x="3124200" y="6356350"/>
            <a:ext cx="3962400" cy="365125"/>
          </a:xfrm>
        </p:spPr>
        <p:txBody>
          <a:bodyPr/>
          <a:lstStyle/>
          <a:p>
            <a:pPr>
              <a:defRPr/>
            </a:pPr>
            <a:r>
              <a:rPr lang="en-IN">
                <a:solidFill>
                  <a:schemeClr val="tx1"/>
                </a:solidFill>
              </a:rPr>
              <a:t>NEHA AGRAWAL (Asst. professor, EE DEPTT.)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9</a:t>
            </a:fld>
            <a:endParaRPr lang="en-IN" dirty="0"/>
          </a:p>
        </p:txBody>
      </p:sp>
    </p:spTree>
    <p:extLst>
      <p:ext uri="{BB962C8B-B14F-4D97-AF65-F5344CB8AC3E}">
        <p14:creationId xmlns:p14="http://schemas.microsoft.com/office/powerpoint/2010/main" val="1833137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40000"/>
            <a:lumOff val="60000"/>
          </a:schemeClr>
        </a:solidFill>
        <a:ln w="9525">
          <a:noFill/>
          <a:miter lim="800000"/>
          <a:headEnd/>
          <a:tailEnd/>
        </a:ln>
      </a:spPr>
      <a:bodyPr wrap="square" lIns="57744" tIns="28872" rIns="57744" bIns="28872">
        <a:spAutoFit/>
      </a:bodyPr>
      <a:lstStyle>
        <a:defPPr algn="ctr">
          <a:defRPr sz="44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11191</Words>
  <Application>Microsoft Office PowerPoint</Application>
  <PresentationFormat>On-screen Show (4:3)</PresentationFormat>
  <Paragraphs>432</Paragraphs>
  <Slides>69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Algerian</vt:lpstr>
      <vt:lpstr>Arial</vt:lpstr>
      <vt:lpstr>Calibri</vt:lpstr>
      <vt:lpstr>Cambria Math</vt:lpstr>
      <vt:lpstr>Georgia</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Content</vt:lpstr>
      <vt:lpstr>PowerPoint Presentation</vt:lpstr>
      <vt:lpstr>NATURAL CAUSES OF OVER VOLTAGES</vt:lpstr>
      <vt:lpstr>PowerPoint Presentation</vt:lpstr>
      <vt:lpstr>Overvoltage Due To Arcing Ground </vt:lpstr>
      <vt:lpstr>The Lightning Discharge</vt:lpstr>
      <vt:lpstr>Developmental Stages of a Lighting Flash And The Corresponding Current Surge</vt:lpstr>
      <vt:lpstr>LIGHTNING PHENOMENON</vt:lpstr>
      <vt:lpstr>Lightning Voltage Surges</vt:lpstr>
      <vt:lpstr>EFFECT OF LIGHTNING</vt:lpstr>
      <vt:lpstr>Cloud And The Associated Phenomenon.</vt:lpstr>
      <vt:lpstr>PowerPoint Presentation</vt:lpstr>
      <vt:lpstr>PowerPoint Presentation</vt:lpstr>
      <vt:lpstr>Capture of negative ions by large falling drop; (b) Charge separation in a thunder cloud according to Wilson’s theory.</vt:lpstr>
      <vt:lpstr>Wilson’s Theory of Charge Separation</vt:lpstr>
      <vt:lpstr>Wilson’s Theory of Charge Separation</vt:lpstr>
      <vt:lpstr>Charge generation and separation in a thunder</vt:lpstr>
      <vt:lpstr>PowerPoint Presentation</vt:lpstr>
      <vt:lpstr>PowerPoint Presentation</vt:lpstr>
      <vt:lpstr>PowerPoint Presentation</vt:lpstr>
      <vt:lpstr>PowerPoint Presentation</vt:lpstr>
      <vt:lpstr>PowerPoint Presentation</vt:lpstr>
      <vt:lpstr>PowerPoint Presentation</vt:lpstr>
      <vt:lpstr>OVER VOLTAGES DUE TO SWITCHINGSURGES</vt:lpstr>
      <vt:lpstr>Temporary over voltages</vt:lpstr>
      <vt:lpstr>Temporary over voltages</vt:lpstr>
      <vt:lpstr>Simplified relationships among voltage, duration, rate of change, and effect on equipment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Switching Surge Test Voltage Characteristics</vt:lpstr>
      <vt:lpstr>PowerPoint Presentation</vt:lpstr>
      <vt:lpstr>PowerPoint Presentation</vt:lpstr>
      <vt:lpstr>Different gap geometries</vt:lpstr>
      <vt:lpstr>Overvoltage Protection</vt:lpstr>
      <vt:lpstr>Overvoltage Protection</vt:lpstr>
      <vt:lpstr>PowerPoint Presentation</vt:lpstr>
      <vt:lpstr>Horn Gap</vt:lpstr>
      <vt:lpstr>PowerPoint Presentation</vt:lpstr>
      <vt:lpstr>PowerPoint Presentation</vt:lpstr>
      <vt:lpstr>PowerPoint Presentation</vt:lpstr>
      <vt:lpstr>Expulsion type</vt:lpstr>
      <vt:lpstr>Surge Protection of Rotating Machine</vt:lpstr>
      <vt:lpstr>PowerPoint Presentation</vt:lpstr>
      <vt:lpstr>SYSTEM FAULTS AND OTHER ABNORMAL CONDITIONS</vt:lpstr>
      <vt:lpstr>(a) 3-phase system with isolated neutral; (b) Phasor diagram under healthy condition; (c) Phasor diagram under faulted condition.</vt:lpstr>
      <vt:lpstr>INSULATION COORDINATION</vt:lpstr>
      <vt:lpstr>PowerPoint Presentation</vt:lpstr>
      <vt:lpstr>PowerPoint Presentation</vt:lpstr>
      <vt:lpstr>PowerPoint Presentation</vt:lpstr>
      <vt:lpstr>Voltage - Time Curved Used for Insulation Coordination</vt:lpstr>
      <vt:lpstr>As we discussed above that a component of electrical power system may suffer from different level of transient voltage stresses, switching impulse voltage and lightning impulse voltage. The maximum amplitude of transient over voltages reaches the components can be limited by using protecting device like lightning arrestors in the system. If we maintain the insulation level of all the power system component above the protection level of protective device, then ideally there will be no chance of breakdown of insulation of any component. Since the transient over voltage reaches at the insulation after crossing the surge protective devices will have amplitude equals to protection level voltage and protection level voltage impulse insulation level of the components. Generally, the impulse insulation level is established at 15 to 25 % above the protective level voltage of protective devices.  </vt:lpstr>
      <vt:lpstr>Bewley Lattice Diagram</vt:lpstr>
      <vt:lpstr>Bewley Lattice Diagram</vt:lpstr>
      <vt:lpstr>Bewley Lattice Diagram</vt:lpstr>
      <vt:lpstr>Bewley Lattice Diagram</vt:lpstr>
      <vt:lpstr>Bewley Lattice Diagram</vt:lpstr>
      <vt:lpstr>Bewley Lattice Diagram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Sumit</dc:creator>
  <cp:lastModifiedBy>14neha14 agrawal</cp:lastModifiedBy>
  <cp:revision>298</cp:revision>
  <dcterms:created xsi:type="dcterms:W3CDTF">2020-06-27T04:05:32Z</dcterms:created>
  <dcterms:modified xsi:type="dcterms:W3CDTF">2020-12-03T08:44:35Z</dcterms:modified>
</cp:coreProperties>
</file>