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9"/>
  </p:notesMasterIdLst>
  <p:sldIdLst>
    <p:sldId id="282" r:id="rId2"/>
    <p:sldId id="283" r:id="rId3"/>
    <p:sldId id="287" r:id="rId4"/>
    <p:sldId id="338" r:id="rId5"/>
    <p:sldId id="339" r:id="rId6"/>
    <p:sldId id="341" r:id="rId7"/>
    <p:sldId id="342" r:id="rId8"/>
    <p:sldId id="373" r:id="rId9"/>
    <p:sldId id="374" r:id="rId10"/>
    <p:sldId id="257" r:id="rId11"/>
    <p:sldId id="376" r:id="rId12"/>
    <p:sldId id="384" r:id="rId13"/>
    <p:sldId id="385" r:id="rId14"/>
    <p:sldId id="386" r:id="rId15"/>
    <p:sldId id="387" r:id="rId16"/>
    <p:sldId id="388" r:id="rId17"/>
    <p:sldId id="262" r:id="rId18"/>
    <p:sldId id="389" r:id="rId19"/>
    <p:sldId id="263" r:id="rId20"/>
    <p:sldId id="390" r:id="rId21"/>
    <p:sldId id="391" r:id="rId22"/>
    <p:sldId id="264" r:id="rId23"/>
    <p:sldId id="265" r:id="rId24"/>
    <p:sldId id="266"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26" r:id="rId43"/>
    <p:sldId id="411" r:id="rId44"/>
    <p:sldId id="412" r:id="rId45"/>
    <p:sldId id="413" r:id="rId46"/>
    <p:sldId id="414" r:id="rId47"/>
    <p:sldId id="415" r:id="rId48"/>
    <p:sldId id="416" r:id="rId49"/>
    <p:sldId id="417" r:id="rId50"/>
    <p:sldId id="425" r:id="rId51"/>
    <p:sldId id="427" r:id="rId52"/>
    <p:sldId id="418" r:id="rId53"/>
    <p:sldId id="419" r:id="rId54"/>
    <p:sldId id="420" r:id="rId55"/>
    <p:sldId id="421" r:id="rId56"/>
    <p:sldId id="422" r:id="rId57"/>
    <p:sldId id="428" r:id="rId58"/>
    <p:sldId id="423" r:id="rId59"/>
    <p:sldId id="430" r:id="rId60"/>
    <p:sldId id="431" r:id="rId61"/>
    <p:sldId id="432" r:id="rId62"/>
    <p:sldId id="433" r:id="rId63"/>
    <p:sldId id="434" r:id="rId64"/>
    <p:sldId id="435" r:id="rId65"/>
    <p:sldId id="424" r:id="rId66"/>
    <p:sldId id="436" r:id="rId67"/>
    <p:sldId id="437" r:id="rId68"/>
    <p:sldId id="438" r:id="rId69"/>
    <p:sldId id="440" r:id="rId70"/>
    <p:sldId id="441" r:id="rId71"/>
    <p:sldId id="445" r:id="rId72"/>
    <p:sldId id="446" r:id="rId73"/>
    <p:sldId id="447" r:id="rId74"/>
    <p:sldId id="448" r:id="rId75"/>
    <p:sldId id="449" r:id="rId76"/>
    <p:sldId id="451" r:id="rId77"/>
    <p:sldId id="452" r:id="rId78"/>
    <p:sldId id="450" r:id="rId79"/>
    <p:sldId id="392" r:id="rId80"/>
    <p:sldId id="453" r:id="rId81"/>
    <p:sldId id="454" r:id="rId82"/>
    <p:sldId id="455" r:id="rId83"/>
    <p:sldId id="456" r:id="rId84"/>
    <p:sldId id="258" r:id="rId85"/>
    <p:sldId id="458" r:id="rId86"/>
    <p:sldId id="260" r:id="rId87"/>
    <p:sldId id="261" r:id="rId88"/>
    <p:sldId id="501" r:id="rId89"/>
    <p:sldId id="502" r:id="rId90"/>
    <p:sldId id="503" r:id="rId91"/>
    <p:sldId id="506" r:id="rId92"/>
    <p:sldId id="269" r:id="rId93"/>
    <p:sldId id="270" r:id="rId94"/>
    <p:sldId id="507" r:id="rId95"/>
    <p:sldId id="272" r:id="rId96"/>
    <p:sldId id="273" r:id="rId97"/>
    <p:sldId id="274" r:id="rId98"/>
    <p:sldId id="275" r:id="rId99"/>
    <p:sldId id="276" r:id="rId100"/>
    <p:sldId id="277" r:id="rId101"/>
    <p:sldId id="278" r:id="rId102"/>
    <p:sldId id="259" r:id="rId103"/>
    <p:sldId id="508" r:id="rId104"/>
    <p:sldId id="509" r:id="rId105"/>
    <p:sldId id="301" r:id="rId106"/>
    <p:sldId id="510" r:id="rId107"/>
    <p:sldId id="511" r:id="rId108"/>
    <p:sldId id="306" r:id="rId109"/>
    <p:sldId id="512" r:id="rId110"/>
    <p:sldId id="513" r:id="rId111"/>
    <p:sldId id="302" r:id="rId112"/>
    <p:sldId id="303" r:id="rId113"/>
    <p:sldId id="304" r:id="rId114"/>
    <p:sldId id="307" r:id="rId115"/>
    <p:sldId id="308" r:id="rId116"/>
    <p:sldId id="309" r:id="rId117"/>
    <p:sldId id="310" r:id="rId118"/>
    <p:sldId id="311" r:id="rId119"/>
    <p:sldId id="312" r:id="rId120"/>
    <p:sldId id="313" r:id="rId121"/>
    <p:sldId id="314" r:id="rId122"/>
    <p:sldId id="315" r:id="rId123"/>
    <p:sldId id="457" r:id="rId124"/>
    <p:sldId id="442" r:id="rId125"/>
    <p:sldId id="444" r:id="rId126"/>
    <p:sldId id="443" r:id="rId127"/>
    <p:sldId id="268" r:id="rId1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4neha14 agrawal" initials="1a" lastIdx="3" clrIdx="0">
    <p:extLst>
      <p:ext uri="{19B8F6BF-5375-455C-9EA6-DF929625EA0E}">
        <p15:presenceInfo xmlns:p15="http://schemas.microsoft.com/office/powerpoint/2012/main" userId="d681f13f62b21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8D98B50-7A50-4C03-81F6-4F10F7D097C8}" type="datetimeFigureOut">
              <a:rPr lang="en-IN" smtClean="0"/>
              <a:t>03-12-2020</a:t>
            </a:fld>
            <a:endParaRPr lang="en-I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7DB93CD-4563-41C2-9A60-71C506B3E454}" type="slidenum">
              <a:rPr lang="en-IN" smtClean="0"/>
              <a:t>‹#›</a:t>
            </a:fld>
            <a:endParaRPr lang="en-IN"/>
          </a:p>
        </p:txBody>
      </p:sp>
    </p:spTree>
    <p:extLst>
      <p:ext uri="{BB962C8B-B14F-4D97-AF65-F5344CB8AC3E}">
        <p14:creationId xmlns:p14="http://schemas.microsoft.com/office/powerpoint/2010/main" val="215343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5</a:t>
            </a:fld>
            <a:endParaRPr lang="en-IN"/>
          </a:p>
        </p:txBody>
      </p:sp>
    </p:spTree>
    <p:extLst>
      <p:ext uri="{BB962C8B-B14F-4D97-AF65-F5344CB8AC3E}">
        <p14:creationId xmlns:p14="http://schemas.microsoft.com/office/powerpoint/2010/main" val="256528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6</a:t>
            </a:fld>
            <a:endParaRPr lang="en-IN"/>
          </a:p>
        </p:txBody>
      </p:sp>
    </p:spTree>
    <p:extLst>
      <p:ext uri="{BB962C8B-B14F-4D97-AF65-F5344CB8AC3E}">
        <p14:creationId xmlns:p14="http://schemas.microsoft.com/office/powerpoint/2010/main" val="173155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7</a:t>
            </a:fld>
            <a:endParaRPr lang="en-IN"/>
          </a:p>
        </p:txBody>
      </p:sp>
    </p:spTree>
    <p:extLst>
      <p:ext uri="{BB962C8B-B14F-4D97-AF65-F5344CB8AC3E}">
        <p14:creationId xmlns:p14="http://schemas.microsoft.com/office/powerpoint/2010/main" val="66228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8</a:t>
            </a:fld>
            <a:endParaRPr lang="en-IN"/>
          </a:p>
        </p:txBody>
      </p:sp>
    </p:spTree>
    <p:extLst>
      <p:ext uri="{BB962C8B-B14F-4D97-AF65-F5344CB8AC3E}">
        <p14:creationId xmlns:p14="http://schemas.microsoft.com/office/powerpoint/2010/main" val="66228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B93CD-4563-41C2-9A60-71C506B3E454}" type="slidenum">
              <a:rPr lang="en-IN" smtClean="0"/>
              <a:t>9</a:t>
            </a:fld>
            <a:endParaRPr lang="en-IN"/>
          </a:p>
        </p:txBody>
      </p:sp>
    </p:spTree>
    <p:extLst>
      <p:ext uri="{BB962C8B-B14F-4D97-AF65-F5344CB8AC3E}">
        <p14:creationId xmlns:p14="http://schemas.microsoft.com/office/powerpoint/2010/main" val="66228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endParaRPr spc="-15" dirty="0"/>
          </a:p>
        </p:txBody>
      </p:sp>
      <p:sp>
        <p:nvSpPr>
          <p:cNvPr id="5" name="Holder 5"/>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fld id="{F2CC1814-0FBF-40A0-B59D-A7E52684C53E}" type="datetime1">
              <a:rPr lang="en-US" spc="-35" smtClean="0"/>
              <a:t>12/3/2020</a:t>
            </a:fld>
            <a:endParaRPr spc="-35" dirty="0"/>
          </a:p>
        </p:txBody>
      </p:sp>
      <p:sp>
        <p:nvSpPr>
          <p:cNvPr id="6" name="Holder 6"/>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endParaRPr spc="-15" dirty="0"/>
          </a:p>
        </p:txBody>
      </p:sp>
      <p:sp>
        <p:nvSpPr>
          <p:cNvPr id="5" name="Holder 5"/>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fld id="{2358F341-D1D8-49E4-A723-8BCFC9395489}" type="datetime1">
              <a:rPr lang="en-US" spc="-35" smtClean="0"/>
              <a:t>12/3/2020</a:t>
            </a:fld>
            <a:endParaRPr spc="-35" dirty="0"/>
          </a:p>
        </p:txBody>
      </p:sp>
      <p:sp>
        <p:nvSpPr>
          <p:cNvPr id="6" name="Holder 6"/>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chemeClr val="bg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endParaRPr spc="-15" dirty="0"/>
          </a:p>
        </p:txBody>
      </p:sp>
      <p:sp>
        <p:nvSpPr>
          <p:cNvPr id="6" name="Holder 6"/>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fld id="{6C2AF960-A91E-4BEA-8935-45DB1CC565F4}" type="datetime1">
              <a:rPr lang="en-US" spc="-35" smtClean="0"/>
              <a:t>12/3/2020</a:t>
            </a:fld>
            <a:endParaRPr spc="-35" dirty="0"/>
          </a:p>
        </p:txBody>
      </p:sp>
      <p:sp>
        <p:nvSpPr>
          <p:cNvPr id="7" name="Holder 7"/>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endParaRPr spc="-15" dirty="0"/>
          </a:p>
        </p:txBody>
      </p:sp>
      <p:sp>
        <p:nvSpPr>
          <p:cNvPr id="4" name="Holder 4"/>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fld id="{A34C2D88-D785-4E00-A3DE-39DA47065DE0}" type="datetime1">
              <a:rPr lang="en-US" spc="-35" smtClean="0"/>
              <a:t>12/3/2020</a:t>
            </a:fld>
            <a:endParaRPr spc="-35" dirty="0"/>
          </a:p>
        </p:txBody>
      </p:sp>
      <p:sp>
        <p:nvSpPr>
          <p:cNvPr id="5" name="Holder 5"/>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045C75"/>
                </a:solidFill>
                <a:latin typeface="Georgia"/>
                <a:cs typeface="Georgia"/>
              </a:defRPr>
            </a:lvl1pPr>
          </a:lstStyle>
          <a:p>
            <a:pPr marL="12700">
              <a:lnSpc>
                <a:spcPts val="1240"/>
              </a:lnSpc>
            </a:pPr>
            <a:endParaRPr spc="-15" dirty="0"/>
          </a:p>
        </p:txBody>
      </p:sp>
      <p:sp>
        <p:nvSpPr>
          <p:cNvPr id="3" name="Holder 3"/>
          <p:cNvSpPr>
            <a:spLocks noGrp="1"/>
          </p:cNvSpPr>
          <p:nvPr>
            <p:ph type="dt" sz="half" idx="6"/>
          </p:nvPr>
        </p:nvSpPr>
        <p:spPr/>
        <p:txBody>
          <a:bodyPr lIns="0" tIns="0" rIns="0" bIns="0"/>
          <a:lstStyle>
            <a:lvl1pPr>
              <a:defRPr sz="1200" b="0" i="0">
                <a:solidFill>
                  <a:srgbClr val="045C75"/>
                </a:solidFill>
                <a:latin typeface="Georgia"/>
                <a:cs typeface="Georgia"/>
              </a:defRPr>
            </a:lvl1pPr>
          </a:lstStyle>
          <a:p>
            <a:pPr marL="12700">
              <a:lnSpc>
                <a:spcPts val="1240"/>
              </a:lnSpc>
            </a:pPr>
            <a:fld id="{FEDECBEE-0FF5-47E2-AB7F-73F3D7BBA88B}" type="datetime1">
              <a:rPr lang="en-US" spc="-35" smtClean="0"/>
              <a:t>12/3/2020</a:t>
            </a:fld>
            <a:endParaRPr spc="-35" dirty="0"/>
          </a:p>
        </p:txBody>
      </p:sp>
      <p:sp>
        <p:nvSpPr>
          <p:cNvPr id="4" name="Holder 4"/>
          <p:cNvSpPr>
            <a:spLocks noGrp="1"/>
          </p:cNvSpPr>
          <p:nvPr>
            <p:ph type="sldNum" sz="quarter" idx="7"/>
          </p:nvPr>
        </p:nvSpPr>
        <p:spPr/>
        <p:txBody>
          <a:bodyPr lIns="0" tIns="0" rIns="0" bIns="0"/>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6C2D37D-B39C-424F-9810-95B27D7B6872}"/>
              </a:ext>
            </a:extLst>
          </p:cNvPr>
          <p:cNvSpPr>
            <a:spLocks noGrp="1"/>
          </p:cNvSpPr>
          <p:nvPr>
            <p:ph type="dt" sz="half" idx="10"/>
          </p:nvPr>
        </p:nvSpPr>
        <p:spPr/>
        <p:txBody>
          <a:bodyPr/>
          <a:lstStyle>
            <a:lvl1pPr>
              <a:defRPr/>
            </a:lvl1pPr>
          </a:lstStyle>
          <a:p>
            <a:pPr>
              <a:defRPr/>
            </a:pPr>
            <a:fld id="{0573E6A4-EDEA-489B-A9D7-112430226233}" type="datetime1">
              <a:rPr lang="en-US" smtClean="0"/>
              <a:t>12/3/2020</a:t>
            </a:fld>
            <a:endParaRPr lang="en-US"/>
          </a:p>
        </p:txBody>
      </p:sp>
      <p:sp>
        <p:nvSpPr>
          <p:cNvPr id="5" name="Footer Placeholder 4">
            <a:extLst>
              <a:ext uri="{FF2B5EF4-FFF2-40B4-BE49-F238E27FC236}">
                <a16:creationId xmlns:a16="http://schemas.microsoft.com/office/drawing/2014/main" id="{A3F6603F-4D7C-47D2-9884-4838FBE232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115943-78FF-490A-AB8F-DD066913A894}"/>
              </a:ext>
            </a:extLst>
          </p:cNvPr>
          <p:cNvSpPr>
            <a:spLocks noGrp="1"/>
          </p:cNvSpPr>
          <p:nvPr>
            <p:ph type="sldNum" sz="quarter" idx="12"/>
          </p:nvPr>
        </p:nvSpPr>
        <p:spPr/>
        <p:txBody>
          <a:bodyPr/>
          <a:lstStyle>
            <a:lvl1pPr>
              <a:defRPr/>
            </a:lvl1pPr>
          </a:lstStyle>
          <a:p>
            <a:fld id="{5E30BE15-C2D2-4959-A385-41895957CAF0}" type="slidenum">
              <a:rPr lang="en-US" altLang="en-US"/>
              <a:pPr/>
              <a:t>‹#›</a:t>
            </a:fld>
            <a:endParaRPr lang="en-US" altLang="en-US"/>
          </a:p>
        </p:txBody>
      </p:sp>
    </p:spTree>
    <p:extLst>
      <p:ext uri="{BB962C8B-B14F-4D97-AF65-F5344CB8AC3E}">
        <p14:creationId xmlns:p14="http://schemas.microsoft.com/office/powerpoint/2010/main" val="622024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8204" y="2527554"/>
            <a:ext cx="1521460" cy="421005"/>
          </a:xfrm>
          <a:prstGeom prst="rect">
            <a:avLst/>
          </a:prstGeom>
        </p:spPr>
        <p:txBody>
          <a:bodyPr wrap="square" lIns="0" tIns="0" rIns="0" bIns="0">
            <a:spAutoFit/>
          </a:bodyPr>
          <a:lstStyle>
            <a:lvl1pPr>
              <a:defRPr sz="2600" b="1" i="1">
                <a:solidFill>
                  <a:schemeClr val="bg1"/>
                </a:solidFill>
                <a:latin typeface="Georgia"/>
                <a:cs typeface="Georgia"/>
              </a:defRPr>
            </a:lvl1pPr>
          </a:lstStyle>
          <a:p>
            <a:endParaRPr/>
          </a:p>
        </p:txBody>
      </p:sp>
      <p:sp>
        <p:nvSpPr>
          <p:cNvPr id="3" name="Holder 3"/>
          <p:cNvSpPr>
            <a:spLocks noGrp="1"/>
          </p:cNvSpPr>
          <p:nvPr>
            <p:ph type="body" idx="1"/>
          </p:nvPr>
        </p:nvSpPr>
        <p:spPr>
          <a:xfrm>
            <a:off x="536244" y="1957273"/>
            <a:ext cx="8075930" cy="1393189"/>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44804" y="6374844"/>
            <a:ext cx="3258820" cy="153888"/>
          </a:xfrm>
          <a:prstGeom prst="rect">
            <a:avLst/>
          </a:prstGeom>
        </p:spPr>
        <p:txBody>
          <a:bodyPr wrap="square" lIns="0" tIns="0" rIns="0" bIns="0">
            <a:spAutoFit/>
          </a:bodyPr>
          <a:lstStyle>
            <a:lvl1pPr>
              <a:defRPr sz="1200" b="0" i="0">
                <a:solidFill>
                  <a:srgbClr val="045C75"/>
                </a:solidFill>
                <a:latin typeface="Georgia"/>
                <a:cs typeface="Georgia"/>
              </a:defRPr>
            </a:lvl1pPr>
          </a:lstStyle>
          <a:p>
            <a:pPr marL="12700">
              <a:lnSpc>
                <a:spcPts val="1240"/>
              </a:lnSpc>
            </a:pPr>
            <a:endParaRPr spc="-15" dirty="0"/>
          </a:p>
        </p:txBody>
      </p:sp>
      <p:sp>
        <p:nvSpPr>
          <p:cNvPr id="5" name="Holder 5"/>
          <p:cNvSpPr>
            <a:spLocks noGrp="1"/>
          </p:cNvSpPr>
          <p:nvPr>
            <p:ph type="dt" sz="half" idx="6"/>
          </p:nvPr>
        </p:nvSpPr>
        <p:spPr>
          <a:xfrm>
            <a:off x="6990018" y="6374844"/>
            <a:ext cx="1020445" cy="360679"/>
          </a:xfrm>
          <a:prstGeom prst="rect">
            <a:avLst/>
          </a:prstGeom>
        </p:spPr>
        <p:txBody>
          <a:bodyPr wrap="square" lIns="0" tIns="0" rIns="0" bIns="0">
            <a:spAutoFit/>
          </a:bodyPr>
          <a:lstStyle>
            <a:lvl1pPr>
              <a:defRPr sz="1200" b="0" i="0">
                <a:solidFill>
                  <a:srgbClr val="045C75"/>
                </a:solidFill>
                <a:latin typeface="Georgia"/>
                <a:cs typeface="Georgia"/>
              </a:defRPr>
            </a:lvl1pPr>
          </a:lstStyle>
          <a:p>
            <a:pPr marL="12700">
              <a:lnSpc>
                <a:spcPts val="1240"/>
              </a:lnSpc>
            </a:pPr>
            <a:fld id="{5977A618-014C-4080-807D-980D31B7A5B7}" type="datetime1">
              <a:rPr lang="en-US" spc="-35" smtClean="0"/>
              <a:t>12/3/2020</a:t>
            </a:fld>
            <a:endParaRPr spc="-35" dirty="0"/>
          </a:p>
        </p:txBody>
      </p:sp>
      <p:sp>
        <p:nvSpPr>
          <p:cNvPr id="6" name="Holder 6"/>
          <p:cNvSpPr>
            <a:spLocks noGrp="1"/>
          </p:cNvSpPr>
          <p:nvPr>
            <p:ph type="sldNum" sz="quarter" idx="7"/>
          </p:nvPr>
        </p:nvSpPr>
        <p:spPr>
          <a:xfrm>
            <a:off x="8520683" y="6557724"/>
            <a:ext cx="209550" cy="177800"/>
          </a:xfrm>
          <a:prstGeom prst="rect">
            <a:avLst/>
          </a:prstGeom>
        </p:spPr>
        <p:txBody>
          <a:bodyPr wrap="square" lIns="0" tIns="0" rIns="0" bIns="0">
            <a:spAutoFit/>
          </a:bodyPr>
          <a:lstStyle>
            <a:lvl1pPr>
              <a:defRPr sz="1200" b="0" i="0">
                <a:solidFill>
                  <a:srgbClr val="045C75"/>
                </a:solidFill>
                <a:latin typeface="Georgia"/>
                <a:cs typeface="Georgia"/>
              </a:defRPr>
            </a:lvl1pPr>
          </a:lstStyle>
          <a:p>
            <a:pPr marL="38100">
              <a:lnSpc>
                <a:spcPts val="1240"/>
              </a:lnSpc>
            </a:pPr>
            <a:fld id="{81D60167-4931-47E6-BA6A-407CBD079E47}" type="slidenum">
              <a:rPr spc="-120" dirty="0"/>
              <a:t>‹#›</a:t>
            </a:fld>
            <a:endParaRPr spc="-1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1.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3.jpeg"/><Relationship Id="rId4" Type="http://schemas.openxmlformats.org/officeDocument/2006/relationships/image" Target="../media/image2.png"/><Relationship Id="rId9" Type="http://schemas.openxmlformats.org/officeDocument/2006/relationships/image" Target="../media/image112.emf"/></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4.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lectricalnotes.wordpress.com/2011/03/23/what-is-corona-effect/" TargetMode="External"/><Relationship Id="rId2" Type="http://schemas.openxmlformats.org/officeDocument/2006/relationships/image" Target="../media/image115.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2.png"/><Relationship Id="rId7" Type="http://schemas.openxmlformats.org/officeDocument/2006/relationships/image" Target="../media/image61.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3.jpeg"/></Relationships>
</file>

<file path=ppt/slides/_rels/slide6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2.png"/><Relationship Id="rId7" Type="http://schemas.openxmlformats.org/officeDocument/2006/relationships/image" Target="../media/image64.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7.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2.png"/><Relationship Id="rId7" Type="http://schemas.openxmlformats.org/officeDocument/2006/relationships/image" Target="../media/image69.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1.jpeg"/></Relationships>
</file>

<file path=ppt/slides/_rels/slide6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2.png"/><Relationship Id="rId7" Type="http://schemas.openxmlformats.org/officeDocument/2006/relationships/image" Target="../media/image72.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4.jpeg"/></Relationships>
</file>

<file path=ppt/slides/_rels/slide6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2.png"/><Relationship Id="rId7" Type="http://schemas.openxmlformats.org/officeDocument/2006/relationships/image" Target="../media/image75.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jpeg"/><Relationship Id="rId4" Type="http://schemas.openxmlformats.org/officeDocument/2006/relationships/image" Target="../media/image3.png"/><Relationship Id="rId9" Type="http://schemas.openxmlformats.org/officeDocument/2006/relationships/image" Target="../media/image65.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8.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0.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8" Type="http://schemas.openxmlformats.org/officeDocument/2006/relationships/hyperlink" Target="https://www.electrical4u.com/electric-current-and-theory-of-electricity/" TargetMode="External"/><Relationship Id="rId3" Type="http://schemas.openxmlformats.org/officeDocument/2006/relationships/image" Target="../media/image2.png"/><Relationship Id="rId7" Type="http://schemas.openxmlformats.org/officeDocument/2006/relationships/hyperlink" Target="https://www.electrical4u.com/voltage-or-electric-potential-difference/" TargetMode="Externa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8" Type="http://schemas.openxmlformats.org/officeDocument/2006/relationships/hyperlink" Target="https://www.electrical4u.com/kirchhoff-current-law-and-kirchhoff-voltage-law/" TargetMode="External"/><Relationship Id="rId3" Type="http://schemas.openxmlformats.org/officeDocument/2006/relationships/image" Target="../media/image2.png"/><Relationship Id="rId7" Type="http://schemas.openxmlformats.org/officeDocument/2006/relationships/image" Target="../media/image81.gif"/><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4.png"/><Relationship Id="rId5" Type="http://schemas.openxmlformats.org/officeDocument/2006/relationships/image" Target="../media/image4.png"/><Relationship Id="rId10" Type="http://schemas.openxmlformats.org/officeDocument/2006/relationships/image" Target="../media/image83.png"/><Relationship Id="rId4" Type="http://schemas.openxmlformats.org/officeDocument/2006/relationships/image" Target="../media/image3.png"/><Relationship Id="rId9" Type="http://schemas.openxmlformats.org/officeDocument/2006/relationships/image" Target="../media/image82.png"/></Relationships>
</file>

<file path=ppt/slides/_rels/slide7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2.png"/><Relationship Id="rId7" Type="http://schemas.openxmlformats.org/officeDocument/2006/relationships/image" Target="../media/image85.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9.png"/><Relationship Id="rId5" Type="http://schemas.openxmlformats.org/officeDocument/2006/relationships/image" Target="../media/image4.png"/><Relationship Id="rId10" Type="http://schemas.openxmlformats.org/officeDocument/2006/relationships/image" Target="../media/image88.png"/><Relationship Id="rId4" Type="http://schemas.openxmlformats.org/officeDocument/2006/relationships/image" Target="../media/image3.png"/><Relationship Id="rId9" Type="http://schemas.openxmlformats.org/officeDocument/2006/relationships/image" Target="../media/image87.png"/></Relationships>
</file>

<file path=ppt/slides/_rels/slide7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png"/><Relationship Id="rId7" Type="http://schemas.openxmlformats.org/officeDocument/2006/relationships/image" Target="../media/image90.gif"/><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2.png"/></Relationships>
</file>

<file path=ppt/slides/_rels/slide77.xml.rels><?xml version="1.0" encoding="UTF-8" standalone="yes"?>
<Relationships xmlns="http://schemas.openxmlformats.org/package/2006/relationships"><Relationship Id="rId8" Type="http://schemas.openxmlformats.org/officeDocument/2006/relationships/image" Target="../media/image94.gif"/><Relationship Id="rId3" Type="http://schemas.openxmlformats.org/officeDocument/2006/relationships/image" Target="../media/image2.png"/><Relationship Id="rId7" Type="http://schemas.openxmlformats.org/officeDocument/2006/relationships/image" Target="../media/image9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5.gif"/></Relationships>
</file>

<file path=ppt/slides/_rels/slide7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2.png"/><Relationship Id="rId7" Type="http://schemas.openxmlformats.org/officeDocument/2006/relationships/image" Target="../media/image96.gif"/><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2.png"/><Relationship Id="rId7" Type="http://schemas.openxmlformats.org/officeDocument/2006/relationships/hyperlink" Target="https://www.eeeguide.com/wp-content/uploads/2016/11/Power-Flow-through-a-Transmission-Line.jpg" TargetMode="Externa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eeeguide.com/power-flow-through-transmission-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2.png"/><Relationship Id="rId7" Type="http://schemas.openxmlformats.org/officeDocument/2006/relationships/hyperlink" Target="https://www.eeeguide.com/wp-content/uploads/2016/11/Power-Flow-through-a-Transmission-Line-1.jpg" TargetMode="External"/><Relationship Id="rId12" Type="http://schemas.openxmlformats.org/officeDocument/2006/relationships/image" Target="../media/image101.jpe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hyperlink" Target="https://www.eeeguide.com/wp-content/uploads/2016/11/Power-Flow-through-a-Transmission-Line-3.jpg" TargetMode="External"/><Relationship Id="rId5" Type="http://schemas.openxmlformats.org/officeDocument/2006/relationships/image" Target="../media/image4.png"/><Relationship Id="rId10" Type="http://schemas.openxmlformats.org/officeDocument/2006/relationships/image" Target="../media/image100.jpeg"/><Relationship Id="rId4" Type="http://schemas.openxmlformats.org/officeDocument/2006/relationships/image" Target="../media/image3.png"/><Relationship Id="rId9" Type="http://schemas.openxmlformats.org/officeDocument/2006/relationships/hyperlink" Target="https://www.eeeguide.com/wp-content/uploads/2016/11/Power-Flow-through-a-Transmission-Line-2.jpg"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2.png"/><Relationship Id="rId7" Type="http://schemas.openxmlformats.org/officeDocument/2006/relationships/hyperlink" Target="https://www.eeeguide.com/wp-content/uploads/2016/11/Power-Flow-through-a-Transmission-Line-4.jpg" TargetMode="Externa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3.jpeg"/><Relationship Id="rId4" Type="http://schemas.openxmlformats.org/officeDocument/2006/relationships/image" Target="../media/image3.png"/><Relationship Id="rId9" Type="http://schemas.openxmlformats.org/officeDocument/2006/relationships/hyperlink" Target="https://www.eeeguide.com/wp-content/uploads/2016/11/Power-Flow-through-a-Transmission-Line-5.jp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5.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5" name="Picture 10">
            <a:extLst>
              <a:ext uri="{FF2B5EF4-FFF2-40B4-BE49-F238E27FC236}">
                <a16:creationId xmlns:a16="http://schemas.microsoft.com/office/drawing/2014/main" id="{BD4D1CD4-F59F-49D3-8851-AED3F43AA925}"/>
              </a:ext>
            </a:extLst>
          </p:cNvPr>
          <p:cNvPicPr>
            <a:picLocks noChangeAspect="1" noChangeArrowheads="1"/>
          </p:cNvPicPr>
          <p:nvPr/>
        </p:nvPicPr>
        <p:blipFill>
          <a:blip r:embed="rId7"/>
          <a:srcRect/>
          <a:stretch>
            <a:fillRect/>
          </a:stretch>
        </p:blipFill>
        <p:spPr bwMode="auto">
          <a:xfrm>
            <a:off x="1650503" y="1151951"/>
            <a:ext cx="1833992" cy="945190"/>
          </a:xfrm>
          <a:prstGeom prst="rect">
            <a:avLst/>
          </a:prstGeom>
          <a:noFill/>
          <a:ln w="9525">
            <a:noFill/>
            <a:miter lim="800000"/>
            <a:headEnd/>
            <a:tailEnd/>
          </a:ln>
        </p:spPr>
      </p:pic>
      <p:pic>
        <p:nvPicPr>
          <p:cNvPr id="16" name="Picture 11">
            <a:extLst>
              <a:ext uri="{FF2B5EF4-FFF2-40B4-BE49-F238E27FC236}">
                <a16:creationId xmlns:a16="http://schemas.microsoft.com/office/drawing/2014/main" id="{DF13E6BB-9A8A-45FF-B822-83E84456E39B}"/>
              </a:ext>
            </a:extLst>
          </p:cNvPr>
          <p:cNvPicPr>
            <a:picLocks noChangeAspect="1" noChangeArrowheads="1"/>
          </p:cNvPicPr>
          <p:nvPr/>
        </p:nvPicPr>
        <p:blipFill>
          <a:blip r:embed="rId8"/>
          <a:srcRect/>
          <a:stretch>
            <a:fillRect/>
          </a:stretch>
        </p:blipFill>
        <p:spPr bwMode="auto">
          <a:xfrm>
            <a:off x="6477000" y="1028175"/>
            <a:ext cx="1503712" cy="1196704"/>
          </a:xfrm>
          <a:prstGeom prst="rect">
            <a:avLst/>
          </a:prstGeom>
          <a:noFill/>
          <a:ln w="9525">
            <a:noFill/>
            <a:miter lim="800000"/>
            <a:headEnd/>
            <a:tailEnd/>
          </a:ln>
        </p:spPr>
      </p:pic>
      <p:sp>
        <p:nvSpPr>
          <p:cNvPr id="18" name="TextBox 12">
            <a:extLst>
              <a:ext uri="{FF2B5EF4-FFF2-40B4-BE49-F238E27FC236}">
                <a16:creationId xmlns:a16="http://schemas.microsoft.com/office/drawing/2014/main" id="{A7480CD9-9EAA-4C56-AF65-D5C7D023026D}"/>
              </a:ext>
            </a:extLst>
          </p:cNvPr>
          <p:cNvSpPr txBox="1">
            <a:spLocks noChangeArrowheads="1"/>
          </p:cNvSpPr>
          <p:nvPr/>
        </p:nvSpPr>
        <p:spPr bwMode="auto">
          <a:xfrm>
            <a:off x="748276" y="2612699"/>
            <a:ext cx="8034117" cy="369973"/>
          </a:xfrm>
          <a:prstGeom prst="rect">
            <a:avLst/>
          </a:prstGeom>
          <a:noFill/>
          <a:ln w="9525">
            <a:noFill/>
            <a:miter lim="800000"/>
            <a:headEnd/>
            <a:tailEnd/>
          </a:ln>
        </p:spPr>
        <p:txBody>
          <a:bodyPr>
            <a:spAutoFit/>
          </a:bodyPr>
          <a:lstStyle/>
          <a:p>
            <a:r>
              <a:rPr lang="en-US" sz="1804" dirty="0">
                <a:latin typeface="Times New Roman" panose="02020603050405020304" pitchFamily="18" charset="0"/>
                <a:cs typeface="Times New Roman" panose="02020603050405020304" pitchFamily="18" charset="0"/>
              </a:rPr>
              <a:t>JAIPUR ENGINEERING COLLEGE AND RESEARCH CENTRE</a:t>
            </a:r>
            <a:endParaRPr lang="en-IN" sz="1804" dirty="0">
              <a:latin typeface="Times New Roman" panose="02020603050405020304" pitchFamily="18" charset="0"/>
              <a:cs typeface="Times New Roman" panose="02020603050405020304" pitchFamily="18" charset="0"/>
            </a:endParaRPr>
          </a:p>
        </p:txBody>
      </p:sp>
      <p:sp>
        <p:nvSpPr>
          <p:cNvPr id="19" name="TextBox 8">
            <a:extLst>
              <a:ext uri="{FF2B5EF4-FFF2-40B4-BE49-F238E27FC236}">
                <a16:creationId xmlns:a16="http://schemas.microsoft.com/office/drawing/2014/main" id="{828DA60F-A091-4319-B1FC-9C63BA620621}"/>
              </a:ext>
            </a:extLst>
          </p:cNvPr>
          <p:cNvSpPr txBox="1">
            <a:spLocks noChangeArrowheads="1"/>
          </p:cNvSpPr>
          <p:nvPr/>
        </p:nvSpPr>
        <p:spPr bwMode="auto">
          <a:xfrm>
            <a:off x="784694" y="3375615"/>
            <a:ext cx="7819301" cy="1926366"/>
          </a:xfrm>
          <a:prstGeom prst="rect">
            <a:avLst/>
          </a:prstGeom>
          <a:noFill/>
          <a:ln w="9525">
            <a:noFill/>
            <a:miter lim="800000"/>
            <a:headEnd/>
            <a:tailEnd/>
          </a:ln>
        </p:spPr>
        <p:txBody>
          <a:bodyPr lIns="51496" tIns="25752" rIns="51496" bIns="25752">
            <a:spAutoFit/>
          </a:bodyPr>
          <a:lstStyle/>
          <a:p>
            <a:r>
              <a:rPr lang="en-US" sz="2030" dirty="0">
                <a:latin typeface="Times New Roman" pitchFamily="18" charset="0"/>
                <a:cs typeface="Times New Roman" pitchFamily="18" charset="0"/>
              </a:rPr>
              <a:t>Year &amp; Sem – </a:t>
            </a:r>
            <a:r>
              <a:rPr lang="en-US" sz="2030" dirty="0" err="1">
                <a:latin typeface="Times New Roman" pitchFamily="18" charset="0"/>
                <a:cs typeface="Times New Roman" pitchFamily="18" charset="0"/>
              </a:rPr>
              <a:t>B.Tech</a:t>
            </a:r>
            <a:r>
              <a:rPr lang="en-US" sz="2030" dirty="0">
                <a:latin typeface="Times New Roman" pitchFamily="18" charset="0"/>
                <a:cs typeface="Times New Roman" pitchFamily="18" charset="0"/>
              </a:rPr>
              <a:t> 3 year, Sem-V</a:t>
            </a:r>
          </a:p>
          <a:p>
            <a:r>
              <a:rPr lang="en-US" sz="2030" dirty="0">
                <a:latin typeface="Times New Roman" pitchFamily="18" charset="0"/>
                <a:cs typeface="Times New Roman" pitchFamily="18" charset="0"/>
              </a:rPr>
              <a:t>Subject –Power System-1</a:t>
            </a:r>
          </a:p>
          <a:p>
            <a:r>
              <a:rPr lang="en-US" sz="2030" dirty="0">
                <a:latin typeface="Times New Roman" pitchFamily="18" charset="0"/>
                <a:cs typeface="Times New Roman" pitchFamily="18" charset="0"/>
              </a:rPr>
              <a:t>Unit – 3</a:t>
            </a:r>
          </a:p>
          <a:p>
            <a:r>
              <a:rPr lang="en-US" sz="2030" dirty="0">
                <a:latin typeface="Times New Roman" pitchFamily="18" charset="0"/>
                <a:cs typeface="Times New Roman" pitchFamily="18" charset="0"/>
              </a:rPr>
              <a:t>Presented by –  Mrs. Neha Agrawal</a:t>
            </a:r>
          </a:p>
          <a:p>
            <a:r>
              <a:rPr lang="en-US" sz="2030" dirty="0">
                <a:latin typeface="Times New Roman" pitchFamily="18" charset="0"/>
                <a:cs typeface="Times New Roman" pitchFamily="18" charset="0"/>
              </a:rPr>
              <a:t>DESIGNATION –Assistant Professor</a:t>
            </a:r>
          </a:p>
          <a:p>
            <a:r>
              <a:rPr lang="en-US" sz="2030" dirty="0">
                <a:latin typeface="Times New Roman" pitchFamily="18" charset="0"/>
                <a:cs typeface="Times New Roman" pitchFamily="18" charset="0"/>
              </a:rPr>
              <a:t>DEPARTMENT-Electrical Engineering</a:t>
            </a:r>
            <a:endParaRPr lang="en-IN" sz="2030" dirty="0">
              <a:latin typeface="Times New Roman" pitchFamily="18" charset="0"/>
              <a:cs typeface="Times New Roman" pitchFamily="18" charset="0"/>
            </a:endParaRPr>
          </a:p>
        </p:txBody>
      </p:sp>
      <p:sp>
        <p:nvSpPr>
          <p:cNvPr id="23" name="object 11">
            <a:extLst>
              <a:ext uri="{FF2B5EF4-FFF2-40B4-BE49-F238E27FC236}">
                <a16:creationId xmlns:a16="http://schemas.microsoft.com/office/drawing/2014/main" id="{FFC4C867-54F2-45E8-9C0F-120951F62703}"/>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7A406691-ADBC-4B7C-A1BE-17E1CD87EEA4}"/>
              </a:ext>
            </a:extLst>
          </p:cNvPr>
          <p:cNvSpPr>
            <a:spLocks noGrp="1"/>
          </p:cNvSpPr>
          <p:nvPr>
            <p:ph type="sldNum" sz="quarter" idx="7"/>
          </p:nvPr>
        </p:nvSpPr>
        <p:spPr/>
        <p:txBody>
          <a:bodyPr/>
          <a:lstStyle/>
          <a:p>
            <a:pPr marL="38100">
              <a:lnSpc>
                <a:spcPts val="1240"/>
              </a:lnSpc>
            </a:pPr>
            <a:fld id="{81D60167-4931-47E6-BA6A-407CBD079E47}" type="slidenum">
              <a:rPr lang="en-IN" spc="-120" smtClean="0"/>
              <a:t>1</a:t>
            </a:fld>
            <a:endParaRPr lang="en-IN" spc="-120" dirty="0"/>
          </a:p>
        </p:txBody>
      </p:sp>
    </p:spTree>
    <p:extLst>
      <p:ext uri="{BB962C8B-B14F-4D97-AF65-F5344CB8AC3E}">
        <p14:creationId xmlns:p14="http://schemas.microsoft.com/office/powerpoint/2010/main" val="22401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8" name="object 8"/>
          <p:cNvSpPr txBox="1">
            <a:spLocks noGrp="1"/>
          </p:cNvSpPr>
          <p:nvPr>
            <p:ph type="title"/>
          </p:nvPr>
        </p:nvSpPr>
        <p:spPr>
          <a:xfrm>
            <a:off x="139700" y="554481"/>
            <a:ext cx="8948761"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chemeClr val="accent1">
                    <a:lumMod val="75000"/>
                  </a:schemeClr>
                </a:solidFill>
                <a:latin typeface="Times New Roman" panose="02020603050405020304" pitchFamily="18" charset="0"/>
                <a:cs typeface="Times New Roman" panose="02020603050405020304" pitchFamily="18" charset="0"/>
              </a:rPr>
              <a:t>Corona </a:t>
            </a:r>
            <a:r>
              <a:rPr lang="en-IN" sz="3200" dirty="0">
                <a:solidFill>
                  <a:schemeClr val="accent1">
                    <a:lumMod val="75000"/>
                  </a:schemeClr>
                </a:solidFill>
                <a:latin typeface="Times New Roman" panose="02020603050405020304" pitchFamily="18" charset="0"/>
                <a:cs typeface="Times New Roman" panose="02020603050405020304" pitchFamily="18" charset="0"/>
              </a:rPr>
              <a:t>in Overhead </a:t>
            </a:r>
            <a:r>
              <a:rPr lang="en-IN" sz="3200" spc="-15" dirty="0">
                <a:solidFill>
                  <a:schemeClr val="accent1">
                    <a:lumMod val="75000"/>
                  </a:schemeClr>
                </a:solidFill>
                <a:latin typeface="Times New Roman" panose="02020603050405020304" pitchFamily="18" charset="0"/>
                <a:cs typeface="Times New Roman" panose="02020603050405020304" pitchFamily="18" charset="0"/>
              </a:rPr>
              <a:t>Transmission</a:t>
            </a:r>
            <a:r>
              <a:rPr lang="en-IN" sz="3200" spc="-60" dirty="0">
                <a:solidFill>
                  <a:schemeClr val="accent1">
                    <a:lumMod val="75000"/>
                  </a:schemeClr>
                </a:solidFill>
                <a:latin typeface="Times New Roman" panose="02020603050405020304" pitchFamily="18" charset="0"/>
                <a:cs typeface="Times New Roman" panose="02020603050405020304" pitchFamily="18" charset="0"/>
              </a:rPr>
              <a:t> </a:t>
            </a:r>
            <a:r>
              <a:rPr lang="en-IN" sz="3200" dirty="0">
                <a:solidFill>
                  <a:schemeClr val="accent1">
                    <a:lumMod val="75000"/>
                  </a:schemeClr>
                </a:solidFill>
                <a:latin typeface="Times New Roman" panose="02020603050405020304" pitchFamily="18" charset="0"/>
                <a:cs typeface="Times New Roman" panose="02020603050405020304" pitchFamily="18" charset="0"/>
              </a:rPr>
              <a:t>Line</a:t>
            </a:r>
            <a:endParaRPr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object 9"/>
          <p:cNvSpPr txBox="1"/>
          <p:nvPr/>
        </p:nvSpPr>
        <p:spPr>
          <a:xfrm>
            <a:off x="536244" y="1273886"/>
            <a:ext cx="8077834" cy="4492255"/>
          </a:xfrm>
          <a:prstGeom prst="rect">
            <a:avLst/>
          </a:prstGeom>
        </p:spPr>
        <p:txBody>
          <a:bodyPr vert="horz" wrap="square" lIns="0" tIns="59690" rIns="0" bIns="0" rtlCol="0">
            <a:spAutoFit/>
          </a:bodyPr>
          <a:lstStyle/>
          <a:p>
            <a:pPr marL="528320" indent="-457200" algn="just">
              <a:lnSpc>
                <a:spcPct val="100000"/>
              </a:lnSpc>
              <a:spcBef>
                <a:spcPts val="105"/>
              </a:spcBef>
              <a:buSzPct val="95000"/>
              <a:buFont typeface="Wingdings" panose="05000000000000000000" pitchFamily="2" charset="2"/>
              <a:buChar char="Ø"/>
              <a:tabLst>
                <a:tab pos="300355" algn="l"/>
              </a:tabLs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Ionization of Air Surrounding the Power Conductors is </a:t>
            </a:r>
            <a:r>
              <a:rPr lang="en-US" sz="3200" spc="-5" dirty="0">
                <a:solidFill>
                  <a:schemeClr val="tx1">
                    <a:lumMod val="95000"/>
                    <a:lumOff val="5000"/>
                  </a:schemeClr>
                </a:solidFill>
                <a:latin typeface="Times New Roman" panose="02020603050405020304" pitchFamily="18" charset="0"/>
                <a:cs typeface="Times New Roman" panose="02020603050405020304" pitchFamily="18" charset="0"/>
              </a:rPr>
              <a:t>called</a:t>
            </a:r>
            <a:r>
              <a:rPr lang="en-US" sz="3200" spc="-29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Corona</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28320" indent="-457200" algn="just">
              <a:lnSpc>
                <a:spcPct val="100000"/>
              </a:lnSpc>
              <a:spcBef>
                <a:spcPts val="5"/>
              </a:spcBef>
              <a:buFont typeface="Wingdings" panose="05000000000000000000" pitchFamily="2" charset="2"/>
              <a:buChar char="Ø"/>
              <a:tabLst>
                <a:tab pos="363855" algn="l"/>
              </a:tabLs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Self sustained </a:t>
            </a:r>
            <a:r>
              <a:rPr lang="en-US" sz="3200" spc="-5" dirty="0">
                <a:solidFill>
                  <a:schemeClr val="tx1">
                    <a:lumMod val="95000"/>
                    <a:lumOff val="5000"/>
                  </a:schemeClr>
                </a:solidFill>
                <a:latin typeface="Times New Roman" panose="02020603050405020304" pitchFamily="18" charset="0"/>
                <a:cs typeface="Times New Roman" panose="02020603050405020304" pitchFamily="18" charset="0"/>
              </a:rPr>
              <a:t>Electric Discharge</a:t>
            </a:r>
            <a:r>
              <a:rPr lang="en-US" sz="3200" spc="-12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Phenomenon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28320" indent="-457200" algn="just">
              <a:lnSpc>
                <a:spcPct val="100000"/>
              </a:lnSpc>
              <a:spcBef>
                <a:spcPts val="5"/>
              </a:spcBef>
              <a:buSzPct val="95000"/>
              <a:buFont typeface="Wingdings" panose="05000000000000000000" pitchFamily="2" charset="2"/>
              <a:buChar char="Ø"/>
              <a:tabLst>
                <a:tab pos="300355" algn="l"/>
              </a:tabLst>
            </a:pPr>
            <a:r>
              <a:rPr lang="en-US" sz="3200" spc="-5" dirty="0">
                <a:solidFill>
                  <a:schemeClr val="tx1">
                    <a:lumMod val="95000"/>
                    <a:lumOff val="5000"/>
                  </a:schemeClr>
                </a:solidFill>
                <a:latin typeface="Times New Roman" panose="02020603050405020304" pitchFamily="18" charset="0"/>
                <a:cs typeface="Times New Roman" panose="02020603050405020304" pitchFamily="18" charset="0"/>
              </a:rPr>
              <a:t>Dielectric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Strength of Air equals to 30 kV/cm peak at</a:t>
            </a:r>
            <a:r>
              <a:rPr lang="en-US" sz="3200" spc="22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NTP</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28320" indent="-457200" algn="just">
              <a:lnSpc>
                <a:spcPct val="100000"/>
              </a:lnSpc>
              <a:buSzPct val="95000"/>
              <a:buFont typeface="Wingdings" panose="05000000000000000000" pitchFamily="2" charset="2"/>
              <a:buChar char="Ø"/>
              <a:tabLst>
                <a:tab pos="300355" algn="l"/>
              </a:tabLs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Faint </a:t>
            </a:r>
            <a:r>
              <a:rPr lang="en-US" sz="3200" spc="-5" dirty="0">
                <a:solidFill>
                  <a:schemeClr val="tx1">
                    <a:lumMod val="95000"/>
                    <a:lumOff val="5000"/>
                  </a:schemeClr>
                </a:solidFill>
                <a:latin typeface="Times New Roman" panose="02020603050405020304" pitchFamily="18" charset="0"/>
                <a:cs typeface="Times New Roman" panose="02020603050405020304" pitchFamily="18" charset="0"/>
              </a:rPr>
              <a:t>violet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glow appears which </a:t>
            </a:r>
            <a:r>
              <a:rPr lang="en-US" sz="3200" spc="-5" dirty="0">
                <a:solidFill>
                  <a:schemeClr val="tx1">
                    <a:lumMod val="95000"/>
                    <a:lumOff val="5000"/>
                  </a:schemeClr>
                </a:solidFill>
                <a:latin typeface="Times New Roman" panose="02020603050405020304" pitchFamily="18" charset="0"/>
                <a:cs typeface="Times New Roman" panose="02020603050405020304" pitchFamily="18" charset="0"/>
              </a:rPr>
              <a:t>is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visible </a:t>
            </a:r>
            <a:r>
              <a:rPr lang="en-US" sz="3200" spc="-5" dirty="0">
                <a:solidFill>
                  <a:schemeClr val="tx1">
                    <a:lumMod val="95000"/>
                    <a:lumOff val="5000"/>
                  </a:schemeClr>
                </a:solidFill>
                <a:latin typeface="Times New Roman" panose="02020603050405020304" pitchFamily="18" charset="0"/>
                <a:cs typeface="Times New Roman" panose="02020603050405020304" pitchFamily="18" charset="0"/>
              </a:rPr>
              <a:t>in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the</a:t>
            </a:r>
            <a:r>
              <a:rPr lang="en-US" sz="3200" spc="-155"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dark</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28320" indent="-457200" algn="just">
              <a:lnSpc>
                <a:spcPct val="100000"/>
              </a:lnSpc>
              <a:buSzPct val="95000"/>
              <a:buFont typeface="Wingdings" panose="05000000000000000000" pitchFamily="2" charset="2"/>
              <a:buChar char="Ø"/>
              <a:tabLst>
                <a:tab pos="300355" algn="l"/>
              </a:tabLs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Production of ozone gas &amp; Hissing</a:t>
            </a:r>
            <a:r>
              <a:rPr lang="en-US" sz="3200" spc="-12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Noise</a:t>
            </a: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14582A3B-89AD-4AC3-BA4F-FEEA75EC6295}"/>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DAB97B91-07CF-4BA1-ACDC-46C4888B69BF}"/>
              </a:ext>
            </a:extLst>
          </p:cNvPr>
          <p:cNvSpPr>
            <a:spLocks noGrp="1"/>
          </p:cNvSpPr>
          <p:nvPr>
            <p:ph type="sldNum" sz="quarter" idx="7"/>
          </p:nvPr>
        </p:nvSpPr>
        <p:spPr/>
        <p:txBody>
          <a:bodyPr/>
          <a:lstStyle/>
          <a:p>
            <a:pPr marL="38100">
              <a:lnSpc>
                <a:spcPts val="1240"/>
              </a:lnSpc>
            </a:pPr>
            <a:fld id="{81D60167-4931-47E6-BA6A-407CBD079E47}" type="slidenum">
              <a:rPr lang="en-IN" spc="-120" smtClean="0"/>
              <a:t>10</a:t>
            </a:fld>
            <a:endParaRPr lang="en-IN" spc="-12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object 2">
            <a:extLst>
              <a:ext uri="{FF2B5EF4-FFF2-40B4-BE49-F238E27FC236}">
                <a16:creationId xmlns:a16="http://schemas.microsoft.com/office/drawing/2014/main" id="{49CCAA25-3D3F-4789-96A5-CF783D0AB7E9}"/>
              </a:ext>
            </a:extLst>
          </p:cNvPr>
          <p:cNvGrpSpPr/>
          <p:nvPr/>
        </p:nvGrpSpPr>
        <p:grpSpPr>
          <a:xfrm>
            <a:off x="-654" y="0"/>
            <a:ext cx="9145905" cy="6858000"/>
            <a:chOff x="-654" y="0"/>
            <a:chExt cx="9145905" cy="6858000"/>
          </a:xfrm>
        </p:grpSpPr>
        <p:sp>
          <p:nvSpPr>
            <p:cNvPr id="30" name="object 3">
              <a:extLst>
                <a:ext uri="{FF2B5EF4-FFF2-40B4-BE49-F238E27FC236}">
                  <a16:creationId xmlns:a16="http://schemas.microsoft.com/office/drawing/2014/main" id="{44D6EAE4-F7A6-4D5A-941A-09EE4451A3C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1" name="object 4">
              <a:extLst>
                <a:ext uri="{FF2B5EF4-FFF2-40B4-BE49-F238E27FC236}">
                  <a16:creationId xmlns:a16="http://schemas.microsoft.com/office/drawing/2014/main" id="{40A0B529-5D24-4B2A-9294-5924B23F38F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32" name="object 5">
              <a:extLst>
                <a:ext uri="{FF2B5EF4-FFF2-40B4-BE49-F238E27FC236}">
                  <a16:creationId xmlns:a16="http://schemas.microsoft.com/office/drawing/2014/main" id="{7CAEA11D-ACEB-4608-BEE7-416743C8563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33" name="object 6">
              <a:extLst>
                <a:ext uri="{FF2B5EF4-FFF2-40B4-BE49-F238E27FC236}">
                  <a16:creationId xmlns:a16="http://schemas.microsoft.com/office/drawing/2014/main" id="{598AA22D-CB93-4A89-8D95-6391BD182C60}"/>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34" name="object 7">
              <a:extLst>
                <a:ext uri="{FF2B5EF4-FFF2-40B4-BE49-F238E27FC236}">
                  <a16:creationId xmlns:a16="http://schemas.microsoft.com/office/drawing/2014/main" id="{7338B67D-2EAB-41B8-AB08-0142B657883E}"/>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535940" y="326847"/>
            <a:ext cx="6276340" cy="75755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dirty="0">
                <a:latin typeface="Times New Roman"/>
                <a:cs typeface="Times New Roman"/>
              </a:rPr>
              <a:t>Considering both series and shunt</a:t>
            </a:r>
            <a:r>
              <a:rPr sz="2400" spc="-80" dirty="0">
                <a:latin typeface="Times New Roman"/>
                <a:cs typeface="Times New Roman"/>
              </a:rPr>
              <a:t> </a:t>
            </a:r>
            <a:r>
              <a:rPr sz="2400" dirty="0">
                <a:latin typeface="Times New Roman"/>
                <a:cs typeface="Times New Roman"/>
              </a:rPr>
              <a:t>compensation</a:t>
            </a:r>
            <a:endParaRPr sz="2400">
              <a:latin typeface="Times New Roman"/>
              <a:cs typeface="Times New Roman"/>
            </a:endParaRPr>
          </a:p>
          <a:p>
            <a:pPr marL="355600">
              <a:lnSpc>
                <a:spcPct val="100000"/>
              </a:lnSpc>
              <a:spcBef>
                <a:spcPts val="5"/>
              </a:spcBef>
            </a:pPr>
            <a:r>
              <a:rPr sz="2400" dirty="0">
                <a:latin typeface="Times New Roman"/>
                <a:cs typeface="Times New Roman"/>
              </a:rPr>
              <a:t>simultaneously:</a:t>
            </a:r>
            <a:endParaRPr sz="2400">
              <a:latin typeface="Times New Roman"/>
              <a:cs typeface="Times New Roman"/>
            </a:endParaRPr>
          </a:p>
        </p:txBody>
      </p:sp>
      <p:grpSp>
        <p:nvGrpSpPr>
          <p:cNvPr id="3" name="object 3"/>
          <p:cNvGrpSpPr/>
          <p:nvPr/>
        </p:nvGrpSpPr>
        <p:grpSpPr>
          <a:xfrm>
            <a:off x="3697298" y="1424403"/>
            <a:ext cx="767715" cy="709295"/>
            <a:chOff x="3697298" y="1424403"/>
            <a:chExt cx="767715" cy="709295"/>
          </a:xfrm>
        </p:grpSpPr>
        <p:sp>
          <p:nvSpPr>
            <p:cNvPr id="4" name="object 4"/>
            <p:cNvSpPr/>
            <p:nvPr/>
          </p:nvSpPr>
          <p:spPr>
            <a:xfrm>
              <a:off x="3702790" y="1781496"/>
              <a:ext cx="740410" cy="97155"/>
            </a:xfrm>
            <a:custGeom>
              <a:avLst/>
              <a:gdLst/>
              <a:ahLst/>
              <a:cxnLst/>
              <a:rect l="l" t="t" r="r" b="b"/>
              <a:pathLst>
                <a:path w="740410" h="97155">
                  <a:moveTo>
                    <a:pt x="172943" y="0"/>
                  </a:moveTo>
                  <a:lnTo>
                    <a:pt x="739839" y="0"/>
                  </a:lnTo>
                </a:path>
                <a:path w="740410" h="97155">
                  <a:moveTo>
                    <a:pt x="0" y="96829"/>
                  </a:moveTo>
                  <a:lnTo>
                    <a:pt x="33629" y="77584"/>
                  </a:lnTo>
                </a:path>
              </a:pathLst>
            </a:custGeom>
            <a:ln w="10982">
              <a:solidFill>
                <a:srgbClr val="000000"/>
              </a:solidFill>
            </a:ln>
          </p:spPr>
          <p:txBody>
            <a:bodyPr wrap="square" lIns="0" tIns="0" rIns="0" bIns="0" rtlCol="0"/>
            <a:lstStyle/>
            <a:p>
              <a:endParaRPr/>
            </a:p>
          </p:txBody>
        </p:sp>
        <p:sp>
          <p:nvSpPr>
            <p:cNvPr id="5" name="object 5"/>
            <p:cNvSpPr/>
            <p:nvPr/>
          </p:nvSpPr>
          <p:spPr>
            <a:xfrm>
              <a:off x="3736419" y="1864589"/>
              <a:ext cx="48895" cy="257810"/>
            </a:xfrm>
            <a:custGeom>
              <a:avLst/>
              <a:gdLst/>
              <a:ahLst/>
              <a:cxnLst/>
              <a:rect l="l" t="t" r="r" b="b"/>
              <a:pathLst>
                <a:path w="48895" h="257810">
                  <a:moveTo>
                    <a:pt x="0" y="0"/>
                  </a:moveTo>
                  <a:lnTo>
                    <a:pt x="48725" y="257504"/>
                  </a:lnTo>
                </a:path>
              </a:pathLst>
            </a:custGeom>
            <a:ln w="21962">
              <a:solidFill>
                <a:srgbClr val="000000"/>
              </a:solidFill>
            </a:ln>
          </p:spPr>
          <p:txBody>
            <a:bodyPr wrap="square" lIns="0" tIns="0" rIns="0" bIns="0" rtlCol="0"/>
            <a:lstStyle/>
            <a:p>
              <a:endParaRPr/>
            </a:p>
          </p:txBody>
        </p:sp>
        <p:sp>
          <p:nvSpPr>
            <p:cNvPr id="6" name="object 6"/>
            <p:cNvSpPr/>
            <p:nvPr/>
          </p:nvSpPr>
          <p:spPr>
            <a:xfrm>
              <a:off x="3790634" y="1429895"/>
              <a:ext cx="674370" cy="692785"/>
            </a:xfrm>
            <a:custGeom>
              <a:avLst/>
              <a:gdLst/>
              <a:ahLst/>
              <a:cxnLst/>
              <a:rect l="l" t="t" r="r" b="b"/>
              <a:pathLst>
                <a:path w="674370" h="692785">
                  <a:moveTo>
                    <a:pt x="0" y="692198"/>
                  </a:moveTo>
                  <a:lnTo>
                    <a:pt x="64514" y="0"/>
                  </a:lnTo>
                </a:path>
                <a:path w="674370" h="692785">
                  <a:moveTo>
                    <a:pt x="64514" y="0"/>
                  </a:moveTo>
                  <a:lnTo>
                    <a:pt x="673951" y="0"/>
                  </a:lnTo>
                </a:path>
              </a:pathLst>
            </a:custGeom>
            <a:ln w="10982">
              <a:solidFill>
                <a:srgbClr val="000000"/>
              </a:solidFill>
            </a:ln>
          </p:spPr>
          <p:txBody>
            <a:bodyPr wrap="square" lIns="0" tIns="0" rIns="0" bIns="0" rtlCol="0"/>
            <a:lstStyle/>
            <a:p>
              <a:endParaRPr/>
            </a:p>
          </p:txBody>
        </p:sp>
      </p:grpSp>
      <p:grpSp>
        <p:nvGrpSpPr>
          <p:cNvPr id="7" name="object 7"/>
          <p:cNvGrpSpPr/>
          <p:nvPr/>
        </p:nvGrpSpPr>
        <p:grpSpPr>
          <a:xfrm>
            <a:off x="5024609" y="1423726"/>
            <a:ext cx="845819" cy="720090"/>
            <a:chOff x="5024609" y="1423726"/>
            <a:chExt cx="845819" cy="720090"/>
          </a:xfrm>
        </p:grpSpPr>
        <p:sp>
          <p:nvSpPr>
            <p:cNvPr id="8" name="object 8"/>
            <p:cNvSpPr/>
            <p:nvPr/>
          </p:nvSpPr>
          <p:spPr>
            <a:xfrm>
              <a:off x="5030100" y="1781496"/>
              <a:ext cx="818515" cy="103505"/>
            </a:xfrm>
            <a:custGeom>
              <a:avLst/>
              <a:gdLst/>
              <a:ahLst/>
              <a:cxnLst/>
              <a:rect l="l" t="t" r="r" b="b"/>
              <a:pathLst>
                <a:path w="818514" h="103505">
                  <a:moveTo>
                    <a:pt x="172952" y="0"/>
                  </a:moveTo>
                  <a:lnTo>
                    <a:pt x="818105" y="0"/>
                  </a:lnTo>
                </a:path>
                <a:path w="818514" h="103505">
                  <a:moveTo>
                    <a:pt x="0" y="103006"/>
                  </a:moveTo>
                  <a:lnTo>
                    <a:pt x="33629" y="83779"/>
                  </a:lnTo>
                </a:path>
              </a:pathLst>
            </a:custGeom>
            <a:ln w="10982">
              <a:solidFill>
                <a:srgbClr val="000000"/>
              </a:solidFill>
            </a:ln>
          </p:spPr>
          <p:txBody>
            <a:bodyPr wrap="square" lIns="0" tIns="0" rIns="0" bIns="0" rtlCol="0"/>
            <a:lstStyle/>
            <a:p>
              <a:endParaRPr/>
            </a:p>
          </p:txBody>
        </p:sp>
        <p:sp>
          <p:nvSpPr>
            <p:cNvPr id="9" name="object 9"/>
            <p:cNvSpPr/>
            <p:nvPr/>
          </p:nvSpPr>
          <p:spPr>
            <a:xfrm>
              <a:off x="5063730" y="1870766"/>
              <a:ext cx="48895" cy="262255"/>
            </a:xfrm>
            <a:custGeom>
              <a:avLst/>
              <a:gdLst/>
              <a:ahLst/>
              <a:cxnLst/>
              <a:rect l="l" t="t" r="r" b="b"/>
              <a:pathLst>
                <a:path w="48895" h="262255">
                  <a:moveTo>
                    <a:pt x="0" y="0"/>
                  </a:moveTo>
                  <a:lnTo>
                    <a:pt x="48734" y="261634"/>
                  </a:lnTo>
                </a:path>
              </a:pathLst>
            </a:custGeom>
            <a:ln w="21962">
              <a:solidFill>
                <a:srgbClr val="000000"/>
              </a:solidFill>
            </a:ln>
          </p:spPr>
          <p:txBody>
            <a:bodyPr wrap="square" lIns="0" tIns="0" rIns="0" bIns="0" rtlCol="0"/>
            <a:lstStyle/>
            <a:p>
              <a:endParaRPr/>
            </a:p>
          </p:txBody>
        </p:sp>
        <p:sp>
          <p:nvSpPr>
            <p:cNvPr id="10" name="object 10"/>
            <p:cNvSpPr/>
            <p:nvPr/>
          </p:nvSpPr>
          <p:spPr>
            <a:xfrm>
              <a:off x="5117954" y="1429218"/>
              <a:ext cx="752475" cy="703580"/>
            </a:xfrm>
            <a:custGeom>
              <a:avLst/>
              <a:gdLst/>
              <a:ahLst/>
              <a:cxnLst/>
              <a:rect l="l" t="t" r="r" b="b"/>
              <a:pathLst>
                <a:path w="752475" h="703580">
                  <a:moveTo>
                    <a:pt x="0" y="703182"/>
                  </a:moveTo>
                  <a:lnTo>
                    <a:pt x="64505" y="0"/>
                  </a:lnTo>
                </a:path>
                <a:path w="752475" h="703580">
                  <a:moveTo>
                    <a:pt x="64505" y="0"/>
                  </a:moveTo>
                  <a:lnTo>
                    <a:pt x="752208" y="0"/>
                  </a:lnTo>
                </a:path>
              </a:pathLst>
            </a:custGeom>
            <a:ln w="10982">
              <a:solidFill>
                <a:srgbClr val="000000"/>
              </a:solidFill>
            </a:ln>
          </p:spPr>
          <p:txBody>
            <a:bodyPr wrap="square" lIns="0" tIns="0" rIns="0" bIns="0" rtlCol="0"/>
            <a:lstStyle/>
            <a:p>
              <a:endParaRPr/>
            </a:p>
          </p:txBody>
        </p:sp>
      </p:grpSp>
      <p:sp>
        <p:nvSpPr>
          <p:cNvPr id="11" name="object 11"/>
          <p:cNvSpPr txBox="1"/>
          <p:nvPr/>
        </p:nvSpPr>
        <p:spPr>
          <a:xfrm>
            <a:off x="5657046" y="1952654"/>
            <a:ext cx="161925" cy="210820"/>
          </a:xfrm>
          <a:prstGeom prst="rect">
            <a:avLst/>
          </a:prstGeom>
        </p:spPr>
        <p:txBody>
          <a:bodyPr vert="horz" wrap="square" lIns="0" tIns="13970" rIns="0" bIns="0" rtlCol="0">
            <a:spAutoFit/>
          </a:bodyPr>
          <a:lstStyle/>
          <a:p>
            <a:pPr marL="12700">
              <a:lnSpc>
                <a:spcPct val="100000"/>
              </a:lnSpc>
              <a:spcBef>
                <a:spcPts val="110"/>
              </a:spcBef>
            </a:pPr>
            <a:r>
              <a:rPr sz="1200" i="1" dirty="0">
                <a:latin typeface="Times New Roman"/>
                <a:cs typeface="Times New Roman"/>
              </a:rPr>
              <a:t>sh</a:t>
            </a:r>
            <a:endParaRPr sz="1200">
              <a:latin typeface="Times New Roman"/>
              <a:cs typeface="Times New Roman"/>
            </a:endParaRPr>
          </a:p>
        </p:txBody>
      </p:sp>
      <p:sp>
        <p:nvSpPr>
          <p:cNvPr id="12" name="object 12"/>
          <p:cNvSpPr txBox="1"/>
          <p:nvPr/>
        </p:nvSpPr>
        <p:spPr>
          <a:xfrm>
            <a:off x="3274180" y="1746640"/>
            <a:ext cx="128270" cy="210820"/>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13" name="object 13"/>
          <p:cNvSpPr txBox="1"/>
          <p:nvPr/>
        </p:nvSpPr>
        <p:spPr>
          <a:xfrm>
            <a:off x="3930293" y="1762423"/>
            <a:ext cx="1801495" cy="359410"/>
          </a:xfrm>
          <a:prstGeom prst="rect">
            <a:avLst/>
          </a:prstGeom>
        </p:spPr>
        <p:txBody>
          <a:bodyPr vert="horz" wrap="square" lIns="0" tIns="11430" rIns="0" bIns="0" rtlCol="0">
            <a:spAutoFit/>
          </a:bodyPr>
          <a:lstStyle/>
          <a:p>
            <a:pPr marL="12700">
              <a:lnSpc>
                <a:spcPct val="100000"/>
              </a:lnSpc>
              <a:spcBef>
                <a:spcPts val="90"/>
              </a:spcBef>
              <a:tabLst>
                <a:tab pos="1261110" algn="l"/>
              </a:tabLst>
            </a:pPr>
            <a:r>
              <a:rPr sz="2050" i="1" spc="-195" dirty="0">
                <a:latin typeface="Times New Roman"/>
                <a:cs typeface="Times New Roman"/>
              </a:rPr>
              <a:t>j</a:t>
            </a:r>
            <a:r>
              <a:rPr sz="2200" i="1" spc="-195" dirty="0">
                <a:latin typeface="Symbol"/>
                <a:cs typeface="Symbol"/>
              </a:rPr>
              <a:t></a:t>
            </a:r>
            <a:r>
              <a:rPr sz="2050" i="1" spc="-195" dirty="0">
                <a:latin typeface="Times New Roman"/>
                <a:cs typeface="Times New Roman"/>
              </a:rPr>
              <a:t>C</a:t>
            </a:r>
            <a:r>
              <a:rPr sz="2050" spc="-195" dirty="0">
                <a:latin typeface="Times New Roman"/>
                <a:cs typeface="Times New Roman"/>
              </a:rPr>
              <a:t>'	</a:t>
            </a:r>
            <a:r>
              <a:rPr sz="2050" spc="75" dirty="0">
                <a:latin typeface="Times New Roman"/>
                <a:cs typeface="Times New Roman"/>
              </a:rPr>
              <a:t>1</a:t>
            </a:r>
            <a:r>
              <a:rPr sz="2050" spc="75" dirty="0">
                <a:latin typeface="Symbol"/>
                <a:cs typeface="Symbol"/>
              </a:rPr>
              <a:t></a:t>
            </a:r>
            <a:r>
              <a:rPr sz="2200" i="1" spc="75" dirty="0">
                <a:latin typeface="Symbol"/>
                <a:cs typeface="Symbol"/>
              </a:rPr>
              <a:t></a:t>
            </a:r>
            <a:endParaRPr sz="2200">
              <a:latin typeface="Symbol"/>
              <a:cs typeface="Symbol"/>
            </a:endParaRPr>
          </a:p>
        </p:txBody>
      </p:sp>
      <p:sp>
        <p:nvSpPr>
          <p:cNvPr id="14" name="object 14"/>
          <p:cNvSpPr txBox="1"/>
          <p:nvPr/>
        </p:nvSpPr>
        <p:spPr>
          <a:xfrm>
            <a:off x="3912785" y="1390241"/>
            <a:ext cx="1940560" cy="359410"/>
          </a:xfrm>
          <a:prstGeom prst="rect">
            <a:avLst/>
          </a:prstGeom>
        </p:spPr>
        <p:txBody>
          <a:bodyPr vert="horz" wrap="square" lIns="0" tIns="11430" rIns="0" bIns="0" rtlCol="0">
            <a:spAutoFit/>
          </a:bodyPr>
          <a:lstStyle/>
          <a:p>
            <a:pPr marL="50800">
              <a:lnSpc>
                <a:spcPct val="100000"/>
              </a:lnSpc>
              <a:spcBef>
                <a:spcPts val="90"/>
              </a:spcBef>
              <a:tabLst>
                <a:tab pos="1283970" algn="l"/>
              </a:tabLst>
            </a:pPr>
            <a:r>
              <a:rPr sz="2050" i="1" spc="-220" dirty="0">
                <a:latin typeface="Times New Roman"/>
                <a:cs typeface="Times New Roman"/>
              </a:rPr>
              <a:t>j</a:t>
            </a:r>
            <a:r>
              <a:rPr sz="2200" i="1" spc="-220" dirty="0">
                <a:latin typeface="Symbol"/>
                <a:cs typeface="Symbol"/>
              </a:rPr>
              <a:t></a:t>
            </a:r>
            <a:r>
              <a:rPr sz="2050" i="1" spc="-220" dirty="0">
                <a:latin typeface="Times New Roman"/>
                <a:cs typeface="Times New Roman"/>
              </a:rPr>
              <a:t>L</a:t>
            </a:r>
            <a:r>
              <a:rPr sz="2050" spc="-220" dirty="0">
                <a:latin typeface="Times New Roman"/>
                <a:cs typeface="Times New Roman"/>
              </a:rPr>
              <a:t>'  </a:t>
            </a:r>
            <a:r>
              <a:rPr sz="2050" spc="-185" dirty="0">
                <a:latin typeface="Times New Roman"/>
                <a:cs typeface="Times New Roman"/>
              </a:rPr>
              <a:t> </a:t>
            </a:r>
            <a:r>
              <a:rPr sz="3075" spc="22" baseline="-35230" dirty="0">
                <a:latin typeface="Symbol"/>
                <a:cs typeface="Symbol"/>
              </a:rPr>
              <a:t></a:t>
            </a:r>
            <a:r>
              <a:rPr sz="3075" spc="7" baseline="-35230" dirty="0">
                <a:latin typeface="Times New Roman"/>
                <a:cs typeface="Times New Roman"/>
              </a:rPr>
              <a:t> </a:t>
            </a:r>
            <a:r>
              <a:rPr sz="3075" i="1" spc="15" baseline="-35230" dirty="0">
                <a:latin typeface="Times New Roman"/>
                <a:cs typeface="Times New Roman"/>
              </a:rPr>
              <a:t>Zc	</a:t>
            </a:r>
            <a:r>
              <a:rPr sz="2050" spc="-30" dirty="0">
                <a:latin typeface="Times New Roman"/>
                <a:cs typeface="Times New Roman"/>
              </a:rPr>
              <a:t>1</a:t>
            </a:r>
            <a:r>
              <a:rPr sz="2050" spc="-30" dirty="0">
                <a:latin typeface="Symbol"/>
                <a:cs typeface="Symbol"/>
              </a:rPr>
              <a:t></a:t>
            </a:r>
            <a:r>
              <a:rPr sz="2200" i="1" spc="-30" dirty="0">
                <a:latin typeface="Symbol"/>
                <a:cs typeface="Symbol"/>
              </a:rPr>
              <a:t></a:t>
            </a:r>
            <a:r>
              <a:rPr sz="1800" i="1" spc="-44" baseline="-23148" dirty="0">
                <a:latin typeface="Times New Roman"/>
                <a:cs typeface="Times New Roman"/>
              </a:rPr>
              <a:t>se</a:t>
            </a:r>
            <a:endParaRPr sz="1800" baseline="-23148">
              <a:latin typeface="Times New Roman"/>
              <a:cs typeface="Times New Roman"/>
            </a:endParaRPr>
          </a:p>
        </p:txBody>
      </p:sp>
      <p:sp>
        <p:nvSpPr>
          <p:cNvPr id="15" name="object 15"/>
          <p:cNvSpPr txBox="1"/>
          <p:nvPr/>
        </p:nvSpPr>
        <p:spPr>
          <a:xfrm>
            <a:off x="3088875" y="1452592"/>
            <a:ext cx="288925" cy="342265"/>
          </a:xfrm>
          <a:prstGeom prst="rect">
            <a:avLst/>
          </a:prstGeom>
        </p:spPr>
        <p:txBody>
          <a:bodyPr vert="horz" wrap="square" lIns="0" tIns="15875" rIns="0" bIns="0" rtlCol="0">
            <a:spAutoFit/>
          </a:bodyPr>
          <a:lstStyle/>
          <a:p>
            <a:pPr marL="38100">
              <a:lnSpc>
                <a:spcPct val="100000"/>
              </a:lnSpc>
              <a:spcBef>
                <a:spcPts val="125"/>
              </a:spcBef>
            </a:pPr>
            <a:r>
              <a:rPr sz="3075" i="1" spc="22" baseline="-25745" dirty="0">
                <a:latin typeface="Times New Roman"/>
                <a:cs typeface="Times New Roman"/>
              </a:rPr>
              <a:t>Z</a:t>
            </a:r>
            <a:r>
              <a:rPr sz="3075" i="1" spc="-397" baseline="-25745"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16" name="object 16"/>
          <p:cNvSpPr txBox="1"/>
          <p:nvPr/>
        </p:nvSpPr>
        <p:spPr>
          <a:xfrm>
            <a:off x="3474587" y="1570707"/>
            <a:ext cx="170815" cy="342265"/>
          </a:xfrm>
          <a:prstGeom prst="rect">
            <a:avLst/>
          </a:prstGeom>
        </p:spPr>
        <p:txBody>
          <a:bodyPr vert="horz" wrap="square" lIns="0" tIns="15875" rIns="0" bIns="0" rtlCol="0">
            <a:spAutoFit/>
          </a:bodyPr>
          <a:lstStyle/>
          <a:p>
            <a:pPr marL="12700">
              <a:lnSpc>
                <a:spcPct val="100000"/>
              </a:lnSpc>
              <a:spcBef>
                <a:spcPts val="125"/>
              </a:spcBef>
            </a:pPr>
            <a:r>
              <a:rPr sz="2050" spc="15" dirty="0">
                <a:latin typeface="Symbol"/>
                <a:cs typeface="Symbol"/>
              </a:rPr>
              <a:t></a:t>
            </a:r>
            <a:endParaRPr sz="2050">
              <a:latin typeface="Symbol"/>
              <a:cs typeface="Symbol"/>
            </a:endParaRPr>
          </a:p>
        </p:txBody>
      </p:sp>
      <p:sp>
        <p:nvSpPr>
          <p:cNvPr id="17" name="object 17"/>
          <p:cNvSpPr txBox="1"/>
          <p:nvPr/>
        </p:nvSpPr>
        <p:spPr>
          <a:xfrm>
            <a:off x="535940" y="2319909"/>
            <a:ext cx="6078220" cy="39116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dirty="0">
                <a:latin typeface="Times New Roman"/>
                <a:cs typeface="Times New Roman"/>
              </a:rPr>
              <a:t>Therefore, the virtual </a:t>
            </a:r>
            <a:r>
              <a:rPr sz="2400" spc="-10" dirty="0">
                <a:latin typeface="Times New Roman"/>
                <a:cs typeface="Times New Roman"/>
              </a:rPr>
              <a:t>surge </a:t>
            </a:r>
            <a:r>
              <a:rPr sz="2400" spc="-5" dirty="0">
                <a:latin typeface="Times New Roman"/>
                <a:cs typeface="Times New Roman"/>
              </a:rPr>
              <a:t>impedance</a:t>
            </a:r>
            <a:r>
              <a:rPr sz="2400" spc="-114" dirty="0">
                <a:latin typeface="Times New Roman"/>
                <a:cs typeface="Times New Roman"/>
              </a:rPr>
              <a:t> </a:t>
            </a:r>
            <a:r>
              <a:rPr sz="2400" dirty="0">
                <a:latin typeface="Times New Roman"/>
                <a:cs typeface="Times New Roman"/>
              </a:rPr>
              <a:t>loading</a:t>
            </a:r>
            <a:endParaRPr sz="2400">
              <a:latin typeface="Times New Roman"/>
              <a:cs typeface="Times New Roman"/>
            </a:endParaRPr>
          </a:p>
        </p:txBody>
      </p:sp>
      <p:grpSp>
        <p:nvGrpSpPr>
          <p:cNvPr id="18" name="object 18"/>
          <p:cNvGrpSpPr/>
          <p:nvPr/>
        </p:nvGrpSpPr>
        <p:grpSpPr>
          <a:xfrm>
            <a:off x="4483694" y="3031546"/>
            <a:ext cx="845819" cy="720090"/>
            <a:chOff x="4483694" y="3031546"/>
            <a:chExt cx="845819" cy="720090"/>
          </a:xfrm>
        </p:grpSpPr>
        <p:sp>
          <p:nvSpPr>
            <p:cNvPr id="19" name="object 19"/>
            <p:cNvSpPr/>
            <p:nvPr/>
          </p:nvSpPr>
          <p:spPr>
            <a:xfrm>
              <a:off x="4489185" y="3389316"/>
              <a:ext cx="817880" cy="103505"/>
            </a:xfrm>
            <a:custGeom>
              <a:avLst/>
              <a:gdLst/>
              <a:ahLst/>
              <a:cxnLst/>
              <a:rect l="l" t="t" r="r" b="b"/>
              <a:pathLst>
                <a:path w="817879" h="103504">
                  <a:moveTo>
                    <a:pt x="172886" y="0"/>
                  </a:moveTo>
                  <a:lnTo>
                    <a:pt x="817785" y="0"/>
                  </a:lnTo>
                </a:path>
                <a:path w="817879" h="103504">
                  <a:moveTo>
                    <a:pt x="0" y="103006"/>
                  </a:moveTo>
                  <a:lnTo>
                    <a:pt x="33622" y="83779"/>
                  </a:lnTo>
                </a:path>
              </a:pathLst>
            </a:custGeom>
            <a:ln w="10981">
              <a:solidFill>
                <a:srgbClr val="000000"/>
              </a:solidFill>
            </a:ln>
          </p:spPr>
          <p:txBody>
            <a:bodyPr wrap="square" lIns="0" tIns="0" rIns="0" bIns="0" rtlCol="0"/>
            <a:lstStyle/>
            <a:p>
              <a:endParaRPr/>
            </a:p>
          </p:txBody>
        </p:sp>
        <p:sp>
          <p:nvSpPr>
            <p:cNvPr id="20" name="object 20"/>
            <p:cNvSpPr/>
            <p:nvPr/>
          </p:nvSpPr>
          <p:spPr>
            <a:xfrm>
              <a:off x="4522807" y="3478586"/>
              <a:ext cx="48895" cy="262255"/>
            </a:xfrm>
            <a:custGeom>
              <a:avLst/>
              <a:gdLst/>
              <a:ahLst/>
              <a:cxnLst/>
              <a:rect l="l" t="t" r="r" b="b"/>
              <a:pathLst>
                <a:path w="48895" h="262254">
                  <a:moveTo>
                    <a:pt x="0" y="0"/>
                  </a:moveTo>
                  <a:lnTo>
                    <a:pt x="48714" y="261634"/>
                  </a:lnTo>
                </a:path>
              </a:pathLst>
            </a:custGeom>
            <a:ln w="21957">
              <a:solidFill>
                <a:srgbClr val="000000"/>
              </a:solidFill>
            </a:ln>
          </p:spPr>
          <p:txBody>
            <a:bodyPr wrap="square" lIns="0" tIns="0" rIns="0" bIns="0" rtlCol="0"/>
            <a:lstStyle/>
            <a:p>
              <a:endParaRPr/>
            </a:p>
          </p:txBody>
        </p:sp>
        <p:sp>
          <p:nvSpPr>
            <p:cNvPr id="21" name="object 21"/>
            <p:cNvSpPr/>
            <p:nvPr/>
          </p:nvSpPr>
          <p:spPr>
            <a:xfrm>
              <a:off x="4577010" y="3037038"/>
              <a:ext cx="752475" cy="703580"/>
            </a:xfrm>
            <a:custGeom>
              <a:avLst/>
              <a:gdLst/>
              <a:ahLst/>
              <a:cxnLst/>
              <a:rect l="l" t="t" r="r" b="b"/>
              <a:pathLst>
                <a:path w="752475" h="703579">
                  <a:moveTo>
                    <a:pt x="0" y="703182"/>
                  </a:moveTo>
                  <a:lnTo>
                    <a:pt x="64500" y="0"/>
                  </a:lnTo>
                </a:path>
                <a:path w="752475" h="703579">
                  <a:moveTo>
                    <a:pt x="64500" y="0"/>
                  </a:moveTo>
                  <a:lnTo>
                    <a:pt x="751921" y="0"/>
                  </a:lnTo>
                </a:path>
              </a:pathLst>
            </a:custGeom>
            <a:ln w="10981">
              <a:solidFill>
                <a:srgbClr val="000000"/>
              </a:solidFill>
            </a:ln>
          </p:spPr>
          <p:txBody>
            <a:bodyPr wrap="square" lIns="0" tIns="0" rIns="0" bIns="0" rtlCol="0"/>
            <a:lstStyle/>
            <a:p>
              <a:endParaRPr/>
            </a:p>
          </p:txBody>
        </p:sp>
      </p:grpSp>
      <p:sp>
        <p:nvSpPr>
          <p:cNvPr id="22" name="object 22"/>
          <p:cNvSpPr txBox="1"/>
          <p:nvPr/>
        </p:nvSpPr>
        <p:spPr>
          <a:xfrm>
            <a:off x="5120699" y="3560474"/>
            <a:ext cx="153670" cy="210820"/>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se</a:t>
            </a:r>
            <a:endParaRPr sz="1200">
              <a:latin typeface="Times New Roman"/>
              <a:cs typeface="Times New Roman"/>
            </a:endParaRPr>
          </a:p>
        </p:txBody>
      </p:sp>
      <p:sp>
        <p:nvSpPr>
          <p:cNvPr id="23" name="object 23"/>
          <p:cNvSpPr txBox="1"/>
          <p:nvPr/>
        </p:nvSpPr>
        <p:spPr>
          <a:xfrm>
            <a:off x="3764368" y="3354460"/>
            <a:ext cx="128270" cy="210820"/>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24" name="object 24"/>
          <p:cNvSpPr txBox="1"/>
          <p:nvPr/>
        </p:nvSpPr>
        <p:spPr>
          <a:xfrm>
            <a:off x="3964703" y="3178527"/>
            <a:ext cx="518159" cy="342265"/>
          </a:xfrm>
          <a:prstGeom prst="rect">
            <a:avLst/>
          </a:prstGeom>
        </p:spPr>
        <p:txBody>
          <a:bodyPr vert="horz" wrap="square" lIns="0" tIns="15875" rIns="0" bIns="0" rtlCol="0">
            <a:spAutoFit/>
          </a:bodyPr>
          <a:lstStyle/>
          <a:p>
            <a:pPr marL="12700">
              <a:lnSpc>
                <a:spcPct val="100000"/>
              </a:lnSpc>
              <a:spcBef>
                <a:spcPts val="125"/>
              </a:spcBef>
            </a:pPr>
            <a:r>
              <a:rPr sz="2050" spc="15" dirty="0">
                <a:latin typeface="Symbol"/>
                <a:cs typeface="Symbol"/>
              </a:rPr>
              <a:t></a:t>
            </a:r>
            <a:r>
              <a:rPr sz="2050" spc="-50" dirty="0">
                <a:latin typeface="Times New Roman"/>
                <a:cs typeface="Times New Roman"/>
              </a:rPr>
              <a:t> </a:t>
            </a:r>
            <a:r>
              <a:rPr sz="2050" i="1" spc="10" dirty="0">
                <a:latin typeface="Times New Roman"/>
                <a:cs typeface="Times New Roman"/>
              </a:rPr>
              <a:t>Pc</a:t>
            </a:r>
            <a:endParaRPr sz="2050">
              <a:latin typeface="Times New Roman"/>
              <a:cs typeface="Times New Roman"/>
            </a:endParaRPr>
          </a:p>
        </p:txBody>
      </p:sp>
      <p:sp>
        <p:nvSpPr>
          <p:cNvPr id="25" name="object 25"/>
          <p:cNvSpPr txBox="1"/>
          <p:nvPr/>
        </p:nvSpPr>
        <p:spPr>
          <a:xfrm>
            <a:off x="3620286" y="3060412"/>
            <a:ext cx="280670" cy="342265"/>
          </a:xfrm>
          <a:prstGeom prst="rect">
            <a:avLst/>
          </a:prstGeom>
        </p:spPr>
        <p:txBody>
          <a:bodyPr vert="horz" wrap="square" lIns="0" tIns="15875" rIns="0" bIns="0" rtlCol="0">
            <a:spAutoFit/>
          </a:bodyPr>
          <a:lstStyle/>
          <a:p>
            <a:pPr marL="38100">
              <a:lnSpc>
                <a:spcPct val="100000"/>
              </a:lnSpc>
              <a:spcBef>
                <a:spcPts val="125"/>
              </a:spcBef>
            </a:pPr>
            <a:r>
              <a:rPr sz="3075" i="1" spc="97" baseline="-25745" dirty="0">
                <a:latin typeface="Times New Roman"/>
                <a:cs typeface="Times New Roman"/>
              </a:rPr>
              <a:t>P</a:t>
            </a:r>
            <a:r>
              <a:rPr sz="1200" spc="65" dirty="0">
                <a:latin typeface="Times New Roman"/>
                <a:cs typeface="Times New Roman"/>
              </a:rPr>
              <a:t>'</a:t>
            </a:r>
            <a:endParaRPr sz="1200">
              <a:latin typeface="Times New Roman"/>
              <a:cs typeface="Times New Roman"/>
            </a:endParaRPr>
          </a:p>
        </p:txBody>
      </p:sp>
      <p:sp>
        <p:nvSpPr>
          <p:cNvPr id="26" name="object 26"/>
          <p:cNvSpPr txBox="1"/>
          <p:nvPr/>
        </p:nvSpPr>
        <p:spPr>
          <a:xfrm>
            <a:off x="4643197" y="3370249"/>
            <a:ext cx="551815" cy="359410"/>
          </a:xfrm>
          <a:prstGeom prst="rect">
            <a:avLst/>
          </a:prstGeom>
        </p:spPr>
        <p:txBody>
          <a:bodyPr vert="horz" wrap="square" lIns="0" tIns="11430" rIns="0" bIns="0" rtlCol="0">
            <a:spAutoFit/>
          </a:bodyPr>
          <a:lstStyle/>
          <a:p>
            <a:pPr marL="12700">
              <a:lnSpc>
                <a:spcPct val="100000"/>
              </a:lnSpc>
              <a:spcBef>
                <a:spcPts val="90"/>
              </a:spcBef>
            </a:pPr>
            <a:r>
              <a:rPr sz="2050" spc="75" dirty="0">
                <a:latin typeface="Times New Roman"/>
                <a:cs typeface="Times New Roman"/>
              </a:rPr>
              <a:t>1</a:t>
            </a:r>
            <a:r>
              <a:rPr sz="2050" spc="75" dirty="0">
                <a:latin typeface="Symbol"/>
                <a:cs typeface="Symbol"/>
              </a:rPr>
              <a:t></a:t>
            </a:r>
            <a:r>
              <a:rPr sz="2200" i="1" spc="75" dirty="0">
                <a:latin typeface="Symbol"/>
                <a:cs typeface="Symbol"/>
              </a:rPr>
              <a:t></a:t>
            </a:r>
            <a:endParaRPr sz="2200">
              <a:latin typeface="Symbol"/>
              <a:cs typeface="Symbol"/>
            </a:endParaRPr>
          </a:p>
        </p:txBody>
      </p:sp>
      <p:sp>
        <p:nvSpPr>
          <p:cNvPr id="27" name="object 27"/>
          <p:cNvSpPr txBox="1"/>
          <p:nvPr/>
        </p:nvSpPr>
        <p:spPr>
          <a:xfrm>
            <a:off x="4612995" y="2997381"/>
            <a:ext cx="690245" cy="359410"/>
          </a:xfrm>
          <a:prstGeom prst="rect">
            <a:avLst/>
          </a:prstGeom>
        </p:spPr>
        <p:txBody>
          <a:bodyPr vert="horz" wrap="square" lIns="0" tIns="11430" rIns="0" bIns="0" rtlCol="0">
            <a:spAutoFit/>
          </a:bodyPr>
          <a:lstStyle/>
          <a:p>
            <a:pPr marL="38100">
              <a:lnSpc>
                <a:spcPct val="100000"/>
              </a:lnSpc>
              <a:spcBef>
                <a:spcPts val="90"/>
              </a:spcBef>
            </a:pPr>
            <a:r>
              <a:rPr sz="2050" spc="-30" dirty="0">
                <a:latin typeface="Times New Roman"/>
                <a:cs typeface="Times New Roman"/>
              </a:rPr>
              <a:t>1</a:t>
            </a:r>
            <a:r>
              <a:rPr sz="2050" spc="-30" dirty="0">
                <a:latin typeface="Symbol"/>
                <a:cs typeface="Symbol"/>
              </a:rPr>
              <a:t></a:t>
            </a:r>
            <a:r>
              <a:rPr sz="2200" i="1" spc="-30" dirty="0">
                <a:latin typeface="Symbol"/>
                <a:cs typeface="Symbol"/>
              </a:rPr>
              <a:t></a:t>
            </a:r>
            <a:r>
              <a:rPr sz="1800" i="1" spc="-44" baseline="-23148" dirty="0">
                <a:latin typeface="Times New Roman"/>
                <a:cs typeface="Times New Roman"/>
              </a:rPr>
              <a:t>sh</a:t>
            </a:r>
            <a:endParaRPr sz="1800" baseline="-23148">
              <a:latin typeface="Times New Roman"/>
              <a:cs typeface="Times New Roman"/>
            </a:endParaRPr>
          </a:p>
        </p:txBody>
      </p:sp>
      <p:sp>
        <p:nvSpPr>
          <p:cNvPr id="28" name="object 28"/>
          <p:cNvSpPr txBox="1"/>
          <p:nvPr/>
        </p:nvSpPr>
        <p:spPr>
          <a:xfrm>
            <a:off x="535940" y="3833241"/>
            <a:ext cx="8072755" cy="2659380"/>
          </a:xfrm>
          <a:prstGeom prst="rect">
            <a:avLst/>
          </a:prstGeom>
        </p:spPr>
        <p:txBody>
          <a:bodyPr vert="horz" wrap="square" lIns="0" tIns="12700" rIns="0" bIns="0" rtlCol="0">
            <a:spAutoFit/>
          </a:bodyPr>
          <a:lstStyle/>
          <a:p>
            <a:pPr marL="355600" marR="5715" indent="-342900" algn="just">
              <a:lnSpc>
                <a:spcPct val="100000"/>
              </a:lnSpc>
              <a:spcBef>
                <a:spcPts val="100"/>
              </a:spcBef>
              <a:buFont typeface="Arial"/>
              <a:buChar char="•"/>
              <a:tabLst>
                <a:tab pos="355600" algn="l"/>
              </a:tabLst>
            </a:pPr>
            <a:r>
              <a:rPr sz="2400" dirty="0">
                <a:latin typeface="Times New Roman"/>
                <a:cs typeface="Times New Roman"/>
              </a:rPr>
              <a:t>It is </a:t>
            </a:r>
            <a:r>
              <a:rPr sz="2400" spc="-5" dirty="0">
                <a:latin typeface="Times New Roman"/>
                <a:cs typeface="Times New Roman"/>
              </a:rPr>
              <a:t>clear that </a:t>
            </a:r>
            <a:r>
              <a:rPr sz="2400" dirty="0">
                <a:latin typeface="Times New Roman"/>
                <a:cs typeface="Times New Roman"/>
              </a:rPr>
              <a:t>a fixed </a:t>
            </a:r>
            <a:r>
              <a:rPr sz="2400" spc="-5" dirty="0">
                <a:latin typeface="Times New Roman"/>
                <a:cs typeface="Times New Roman"/>
              </a:rPr>
              <a:t>degree </a:t>
            </a:r>
            <a:r>
              <a:rPr sz="2400" dirty="0">
                <a:latin typeface="Times New Roman"/>
                <a:cs typeface="Times New Roman"/>
              </a:rPr>
              <a:t>of series </a:t>
            </a:r>
            <a:r>
              <a:rPr sz="2400" spc="-5" dirty="0">
                <a:latin typeface="Times New Roman"/>
                <a:cs typeface="Times New Roman"/>
              </a:rPr>
              <a:t>compensation and  capacitive shunt compensation decreases the virtual </a:t>
            </a:r>
            <a:r>
              <a:rPr sz="2400" spc="-15" dirty="0">
                <a:latin typeface="Times New Roman"/>
                <a:cs typeface="Times New Roman"/>
              </a:rPr>
              <a:t>surge  </a:t>
            </a:r>
            <a:r>
              <a:rPr sz="2400" dirty="0">
                <a:latin typeface="Times New Roman"/>
                <a:cs typeface="Times New Roman"/>
              </a:rPr>
              <a:t>impedance of</a:t>
            </a:r>
            <a:r>
              <a:rPr sz="2400" spc="-40" dirty="0">
                <a:latin typeface="Times New Roman"/>
                <a:cs typeface="Times New Roman"/>
              </a:rPr>
              <a:t> </a:t>
            </a:r>
            <a:r>
              <a:rPr sz="2400" dirty="0">
                <a:latin typeface="Times New Roman"/>
                <a:cs typeface="Times New Roman"/>
              </a:rPr>
              <a:t>line.</a:t>
            </a:r>
            <a:endParaRPr sz="2400">
              <a:latin typeface="Times New Roman"/>
              <a:cs typeface="Times New Roman"/>
            </a:endParaRPr>
          </a:p>
          <a:p>
            <a:pPr marL="355600" marR="5080" indent="-342900" algn="just">
              <a:lnSpc>
                <a:spcPct val="100000"/>
              </a:lnSpc>
              <a:spcBef>
                <a:spcPts val="575"/>
              </a:spcBef>
              <a:buFont typeface="Arial"/>
              <a:buChar char="•"/>
              <a:tabLst>
                <a:tab pos="355600" algn="l"/>
              </a:tabLst>
            </a:pPr>
            <a:r>
              <a:rPr sz="2400" spc="-10" dirty="0">
                <a:latin typeface="Times New Roman"/>
                <a:cs typeface="Times New Roman"/>
              </a:rPr>
              <a:t>However, </a:t>
            </a:r>
            <a:r>
              <a:rPr sz="2400" spc="-5" dirty="0">
                <a:latin typeface="Times New Roman"/>
                <a:cs typeface="Times New Roman"/>
              </a:rPr>
              <a:t>inductive shunt compensation increases the virtual  </a:t>
            </a:r>
            <a:r>
              <a:rPr sz="2400" spc="-10" dirty="0">
                <a:latin typeface="Times New Roman"/>
                <a:cs typeface="Times New Roman"/>
              </a:rPr>
              <a:t>surge </a:t>
            </a:r>
            <a:r>
              <a:rPr sz="2400" spc="-5" dirty="0">
                <a:latin typeface="Times New Roman"/>
                <a:cs typeface="Times New Roman"/>
              </a:rPr>
              <a:t>impedance </a:t>
            </a:r>
            <a:r>
              <a:rPr sz="2400" dirty="0">
                <a:latin typeface="Times New Roman"/>
                <a:cs typeface="Times New Roman"/>
              </a:rPr>
              <a:t>and </a:t>
            </a:r>
            <a:r>
              <a:rPr sz="2400" spc="-5" dirty="0">
                <a:latin typeface="Times New Roman"/>
                <a:cs typeface="Times New Roman"/>
              </a:rPr>
              <a:t>decreases </a:t>
            </a:r>
            <a:r>
              <a:rPr sz="2400" dirty="0">
                <a:latin typeface="Times New Roman"/>
                <a:cs typeface="Times New Roman"/>
              </a:rPr>
              <a:t>the </a:t>
            </a:r>
            <a:r>
              <a:rPr sz="2400" spc="-5" dirty="0">
                <a:latin typeface="Times New Roman"/>
                <a:cs typeface="Times New Roman"/>
              </a:rPr>
              <a:t>virtual </a:t>
            </a:r>
            <a:r>
              <a:rPr sz="2400" spc="-10" dirty="0">
                <a:latin typeface="Times New Roman"/>
                <a:cs typeface="Times New Roman"/>
              </a:rPr>
              <a:t>surge </a:t>
            </a:r>
            <a:r>
              <a:rPr sz="2400" spc="-5" dirty="0">
                <a:latin typeface="Times New Roman"/>
                <a:cs typeface="Times New Roman"/>
              </a:rPr>
              <a:t>impedance  </a:t>
            </a:r>
            <a:r>
              <a:rPr sz="2400" dirty="0">
                <a:latin typeface="Times New Roman"/>
                <a:cs typeface="Times New Roman"/>
              </a:rPr>
              <a:t>loading of </a:t>
            </a:r>
            <a:r>
              <a:rPr sz="2400" spc="-5" dirty="0">
                <a:latin typeface="Times New Roman"/>
                <a:cs typeface="Times New Roman"/>
              </a:rPr>
              <a:t>line. </a:t>
            </a:r>
            <a:r>
              <a:rPr sz="2400" dirty="0">
                <a:latin typeface="Times New Roman"/>
                <a:cs typeface="Times New Roman"/>
              </a:rPr>
              <a:t>If </a:t>
            </a:r>
            <a:r>
              <a:rPr sz="2400" spc="-5" dirty="0">
                <a:latin typeface="Times New Roman"/>
                <a:cs typeface="Times New Roman"/>
              </a:rPr>
              <a:t>inductive shunt </a:t>
            </a:r>
            <a:r>
              <a:rPr sz="2400" spc="-10" dirty="0">
                <a:latin typeface="Times New Roman"/>
                <a:cs typeface="Times New Roman"/>
              </a:rPr>
              <a:t>comp. </a:t>
            </a:r>
            <a:r>
              <a:rPr sz="2400" dirty="0">
                <a:latin typeface="Times New Roman"/>
                <a:cs typeface="Times New Roman"/>
              </a:rPr>
              <a:t>is 100%, the </a:t>
            </a:r>
            <a:r>
              <a:rPr sz="2400" spc="-5" dirty="0">
                <a:latin typeface="Times New Roman"/>
                <a:cs typeface="Times New Roman"/>
              </a:rPr>
              <a:t>virtual  </a:t>
            </a:r>
            <a:r>
              <a:rPr sz="2400" spc="-10" dirty="0">
                <a:latin typeface="Times New Roman"/>
                <a:cs typeface="Times New Roman"/>
              </a:rPr>
              <a:t>surge </a:t>
            </a:r>
            <a:r>
              <a:rPr sz="2400" spc="-5" dirty="0">
                <a:latin typeface="Times New Roman"/>
                <a:cs typeface="Times New Roman"/>
              </a:rPr>
              <a:t>impedance becomes </a:t>
            </a:r>
            <a:r>
              <a:rPr sz="2400" dirty="0">
                <a:latin typeface="Times New Roman"/>
                <a:cs typeface="Times New Roman"/>
              </a:rPr>
              <a:t>infinite and loading</a:t>
            </a:r>
            <a:r>
              <a:rPr sz="2400" spc="-60" dirty="0">
                <a:latin typeface="Times New Roman"/>
                <a:cs typeface="Times New Roman"/>
              </a:rPr>
              <a:t> </a:t>
            </a:r>
            <a:r>
              <a:rPr sz="2400" dirty="0">
                <a:latin typeface="Times New Roman"/>
                <a:cs typeface="Times New Roman"/>
              </a:rPr>
              <a:t>zero.</a:t>
            </a:r>
            <a:endParaRPr sz="2400">
              <a:latin typeface="Times New Roman"/>
              <a:cs typeface="Times New Roman"/>
            </a:endParaRPr>
          </a:p>
        </p:txBody>
      </p:sp>
      <p:sp>
        <p:nvSpPr>
          <p:cNvPr id="35" name="Slide Number Placeholder 34">
            <a:extLst>
              <a:ext uri="{FF2B5EF4-FFF2-40B4-BE49-F238E27FC236}">
                <a16:creationId xmlns:a16="http://schemas.microsoft.com/office/drawing/2014/main" id="{67044ACE-9AFA-4BDC-A3B8-928E526BC4EE}"/>
              </a:ext>
            </a:extLst>
          </p:cNvPr>
          <p:cNvSpPr>
            <a:spLocks noGrp="1"/>
          </p:cNvSpPr>
          <p:nvPr>
            <p:ph type="sldNum" sz="quarter" idx="7"/>
          </p:nvPr>
        </p:nvSpPr>
        <p:spPr/>
        <p:txBody>
          <a:bodyPr/>
          <a:lstStyle/>
          <a:p>
            <a:pPr marL="38100">
              <a:lnSpc>
                <a:spcPts val="1240"/>
              </a:lnSpc>
            </a:pPr>
            <a:fld id="{81D60167-4931-47E6-BA6A-407CBD079E47}" type="slidenum">
              <a:rPr lang="en-IN" spc="-120" smtClean="0"/>
              <a:t>100</a:t>
            </a:fld>
            <a:endParaRPr lang="en-IN" spc="-120" dirty="0"/>
          </a:p>
        </p:txBody>
      </p:sp>
      <p:sp>
        <p:nvSpPr>
          <p:cNvPr id="36" name="TextBox 35">
            <a:extLst>
              <a:ext uri="{FF2B5EF4-FFF2-40B4-BE49-F238E27FC236}">
                <a16:creationId xmlns:a16="http://schemas.microsoft.com/office/drawing/2014/main" id="{1217643F-2CE3-42E1-88FC-8C035679CDB8}"/>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object 2">
            <a:extLst>
              <a:ext uri="{FF2B5EF4-FFF2-40B4-BE49-F238E27FC236}">
                <a16:creationId xmlns:a16="http://schemas.microsoft.com/office/drawing/2014/main" id="{BD1F1BC0-D4D3-4AC3-874B-24710D727A66}"/>
              </a:ext>
            </a:extLst>
          </p:cNvPr>
          <p:cNvGrpSpPr/>
          <p:nvPr/>
        </p:nvGrpSpPr>
        <p:grpSpPr>
          <a:xfrm>
            <a:off x="-654" y="0"/>
            <a:ext cx="9145905" cy="6858000"/>
            <a:chOff x="-654" y="0"/>
            <a:chExt cx="9145905" cy="6858000"/>
          </a:xfrm>
        </p:grpSpPr>
        <p:sp>
          <p:nvSpPr>
            <p:cNvPr id="35" name="object 3">
              <a:extLst>
                <a:ext uri="{FF2B5EF4-FFF2-40B4-BE49-F238E27FC236}">
                  <a16:creationId xmlns:a16="http://schemas.microsoft.com/office/drawing/2014/main" id="{91AF44E2-75AC-4592-A152-7541DEF1A69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6" name="object 4">
              <a:extLst>
                <a:ext uri="{FF2B5EF4-FFF2-40B4-BE49-F238E27FC236}">
                  <a16:creationId xmlns:a16="http://schemas.microsoft.com/office/drawing/2014/main" id="{35C899D8-2DA8-487B-A1C0-23836DCAA17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37" name="object 5">
              <a:extLst>
                <a:ext uri="{FF2B5EF4-FFF2-40B4-BE49-F238E27FC236}">
                  <a16:creationId xmlns:a16="http://schemas.microsoft.com/office/drawing/2014/main" id="{13854711-B7A6-43A7-8CD5-B86BBA4DCB0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38" name="object 6">
              <a:extLst>
                <a:ext uri="{FF2B5EF4-FFF2-40B4-BE49-F238E27FC236}">
                  <a16:creationId xmlns:a16="http://schemas.microsoft.com/office/drawing/2014/main" id="{8E9451FB-0DBD-4F15-817F-5B2C5AAF48B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39" name="object 7">
              <a:extLst>
                <a:ext uri="{FF2B5EF4-FFF2-40B4-BE49-F238E27FC236}">
                  <a16:creationId xmlns:a16="http://schemas.microsoft.com/office/drawing/2014/main" id="{DFCF93B3-2EE0-4AF4-B00A-43D747CEEF3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510540" y="326847"/>
            <a:ext cx="8149590" cy="1123315"/>
          </a:xfrm>
          <a:prstGeom prst="rect">
            <a:avLst/>
          </a:prstGeom>
        </p:spPr>
        <p:txBody>
          <a:bodyPr vert="horz" wrap="square" lIns="0" tIns="12700" rIns="0" bIns="0" rtlCol="0">
            <a:spAutoFit/>
          </a:bodyPr>
          <a:lstStyle/>
          <a:p>
            <a:pPr marL="381000" marR="55880" indent="-342900" algn="just">
              <a:lnSpc>
                <a:spcPct val="100000"/>
              </a:lnSpc>
              <a:spcBef>
                <a:spcPts val="100"/>
              </a:spcBef>
              <a:buFont typeface="Arial"/>
              <a:buChar char="•"/>
              <a:tabLst>
                <a:tab pos="381000" algn="l"/>
              </a:tabLst>
            </a:pPr>
            <a:r>
              <a:rPr sz="2400" dirty="0">
                <a:latin typeface="Times New Roman"/>
                <a:cs typeface="Times New Roman"/>
              </a:rPr>
              <a:t>Suppose, we want </a:t>
            </a:r>
            <a:r>
              <a:rPr sz="2400" spc="-5" dirty="0">
                <a:latin typeface="Times New Roman"/>
                <a:cs typeface="Times New Roman"/>
              </a:rPr>
              <a:t>flat voltage profile corresponding </a:t>
            </a:r>
            <a:r>
              <a:rPr sz="2400" dirty="0">
                <a:latin typeface="Times New Roman"/>
                <a:cs typeface="Times New Roman"/>
              </a:rPr>
              <a:t>to </a:t>
            </a:r>
            <a:r>
              <a:rPr sz="2400" spc="-5" dirty="0">
                <a:latin typeface="Times New Roman"/>
                <a:cs typeface="Times New Roman"/>
              </a:rPr>
              <a:t>1.2 </a:t>
            </a:r>
            <a:r>
              <a:rPr sz="2400" i="1" spc="-5" dirty="0">
                <a:latin typeface="Times New Roman"/>
                <a:cs typeface="Times New Roman"/>
              </a:rPr>
              <a:t>P</a:t>
            </a:r>
            <a:r>
              <a:rPr sz="2400" i="1" spc="-7" baseline="-20833" dirty="0">
                <a:latin typeface="Times New Roman"/>
                <a:cs typeface="Times New Roman"/>
              </a:rPr>
              <a:t>C </a:t>
            </a:r>
            <a:r>
              <a:rPr sz="1600" i="1" spc="-5" dirty="0">
                <a:latin typeface="Times New Roman"/>
                <a:cs typeface="Times New Roman"/>
              </a:rPr>
              <a:t> </a:t>
            </a:r>
            <a:r>
              <a:rPr sz="2400" dirty="0">
                <a:latin typeface="Times New Roman"/>
                <a:cs typeface="Times New Roman"/>
              </a:rPr>
              <a:t>without </a:t>
            </a:r>
            <a:r>
              <a:rPr sz="2400" spc="-5" dirty="0">
                <a:latin typeface="Times New Roman"/>
                <a:cs typeface="Times New Roman"/>
              </a:rPr>
              <a:t>series compensation, the </a:t>
            </a:r>
            <a:r>
              <a:rPr sz="2400" dirty="0">
                <a:latin typeface="Times New Roman"/>
                <a:cs typeface="Times New Roman"/>
              </a:rPr>
              <a:t>shunt </a:t>
            </a:r>
            <a:r>
              <a:rPr sz="2400" spc="-5" dirty="0">
                <a:latin typeface="Times New Roman"/>
                <a:cs typeface="Times New Roman"/>
              </a:rPr>
              <a:t>capacitance  </a:t>
            </a:r>
            <a:r>
              <a:rPr sz="2400" dirty="0">
                <a:latin typeface="Times New Roman"/>
                <a:cs typeface="Times New Roman"/>
              </a:rPr>
              <a:t>compensation required </a:t>
            </a:r>
            <a:r>
              <a:rPr sz="2400" spc="-5" dirty="0">
                <a:latin typeface="Times New Roman"/>
                <a:cs typeface="Times New Roman"/>
              </a:rPr>
              <a:t>will</a:t>
            </a:r>
            <a:r>
              <a:rPr sz="2400" spc="-75" dirty="0">
                <a:latin typeface="Times New Roman"/>
                <a:cs typeface="Times New Roman"/>
              </a:rPr>
              <a:t> </a:t>
            </a:r>
            <a:r>
              <a:rPr sz="2400" dirty="0">
                <a:latin typeface="Times New Roman"/>
                <a:cs typeface="Times New Roman"/>
              </a:rPr>
              <a:t>be:</a:t>
            </a:r>
            <a:endParaRPr sz="2400">
              <a:latin typeface="Times New Roman"/>
              <a:cs typeface="Times New Roman"/>
            </a:endParaRPr>
          </a:p>
        </p:txBody>
      </p:sp>
      <p:grpSp>
        <p:nvGrpSpPr>
          <p:cNvPr id="3" name="object 3"/>
          <p:cNvGrpSpPr/>
          <p:nvPr/>
        </p:nvGrpSpPr>
        <p:grpSpPr>
          <a:xfrm>
            <a:off x="4292068" y="3941783"/>
            <a:ext cx="802005" cy="346710"/>
            <a:chOff x="4292068" y="3941783"/>
            <a:chExt cx="802005" cy="346710"/>
          </a:xfrm>
        </p:grpSpPr>
        <p:sp>
          <p:nvSpPr>
            <p:cNvPr id="4" name="object 4"/>
            <p:cNvSpPr/>
            <p:nvPr/>
          </p:nvSpPr>
          <p:spPr>
            <a:xfrm>
              <a:off x="4297557" y="4157284"/>
              <a:ext cx="33655" cy="19685"/>
            </a:xfrm>
            <a:custGeom>
              <a:avLst/>
              <a:gdLst/>
              <a:ahLst/>
              <a:cxnLst/>
              <a:rect l="l" t="t" r="r" b="b"/>
              <a:pathLst>
                <a:path w="33654" h="19685">
                  <a:moveTo>
                    <a:pt x="0" y="19232"/>
                  </a:moveTo>
                  <a:lnTo>
                    <a:pt x="33635" y="0"/>
                  </a:lnTo>
                </a:path>
              </a:pathLst>
            </a:custGeom>
            <a:ln w="10978">
              <a:solidFill>
                <a:srgbClr val="000000"/>
              </a:solidFill>
            </a:ln>
          </p:spPr>
          <p:txBody>
            <a:bodyPr wrap="square" lIns="0" tIns="0" rIns="0" bIns="0" rtlCol="0"/>
            <a:lstStyle/>
            <a:p>
              <a:endParaRPr/>
            </a:p>
          </p:txBody>
        </p:sp>
        <p:sp>
          <p:nvSpPr>
            <p:cNvPr id="5" name="object 5"/>
            <p:cNvSpPr/>
            <p:nvPr/>
          </p:nvSpPr>
          <p:spPr>
            <a:xfrm>
              <a:off x="4331193" y="4162790"/>
              <a:ext cx="48895" cy="114935"/>
            </a:xfrm>
            <a:custGeom>
              <a:avLst/>
              <a:gdLst/>
              <a:ahLst/>
              <a:cxnLst/>
              <a:rect l="l" t="t" r="r" b="b"/>
              <a:pathLst>
                <a:path w="48895" h="114935">
                  <a:moveTo>
                    <a:pt x="0" y="0"/>
                  </a:moveTo>
                  <a:lnTo>
                    <a:pt x="48733" y="114607"/>
                  </a:lnTo>
                </a:path>
              </a:pathLst>
            </a:custGeom>
            <a:ln w="21963">
              <a:solidFill>
                <a:srgbClr val="000000"/>
              </a:solidFill>
            </a:ln>
          </p:spPr>
          <p:txBody>
            <a:bodyPr wrap="square" lIns="0" tIns="0" rIns="0" bIns="0" rtlCol="0"/>
            <a:lstStyle/>
            <a:p>
              <a:endParaRPr/>
            </a:p>
          </p:txBody>
        </p:sp>
        <p:sp>
          <p:nvSpPr>
            <p:cNvPr id="6" name="object 6"/>
            <p:cNvSpPr/>
            <p:nvPr/>
          </p:nvSpPr>
          <p:spPr>
            <a:xfrm>
              <a:off x="4385417" y="3947275"/>
              <a:ext cx="708660" cy="330200"/>
            </a:xfrm>
            <a:custGeom>
              <a:avLst/>
              <a:gdLst/>
              <a:ahLst/>
              <a:cxnLst/>
              <a:rect l="l" t="t" r="r" b="b"/>
              <a:pathLst>
                <a:path w="708660" h="330200">
                  <a:moveTo>
                    <a:pt x="0" y="330122"/>
                  </a:moveTo>
                  <a:lnTo>
                    <a:pt x="64526" y="0"/>
                  </a:lnTo>
                </a:path>
                <a:path w="708660" h="330200">
                  <a:moveTo>
                    <a:pt x="64526" y="0"/>
                  </a:moveTo>
                  <a:lnTo>
                    <a:pt x="708329" y="0"/>
                  </a:lnTo>
                </a:path>
              </a:pathLst>
            </a:custGeom>
            <a:ln w="10979">
              <a:solidFill>
                <a:srgbClr val="000000"/>
              </a:solidFill>
            </a:ln>
          </p:spPr>
          <p:txBody>
            <a:bodyPr wrap="square" lIns="0" tIns="0" rIns="0" bIns="0" rtlCol="0"/>
            <a:lstStyle/>
            <a:p>
              <a:endParaRPr/>
            </a:p>
          </p:txBody>
        </p:sp>
      </p:grpSp>
      <p:grpSp>
        <p:nvGrpSpPr>
          <p:cNvPr id="7" name="object 7"/>
          <p:cNvGrpSpPr/>
          <p:nvPr/>
        </p:nvGrpSpPr>
        <p:grpSpPr>
          <a:xfrm>
            <a:off x="4574166" y="4420158"/>
            <a:ext cx="802005" cy="346710"/>
            <a:chOff x="4574166" y="4420158"/>
            <a:chExt cx="802005" cy="346710"/>
          </a:xfrm>
        </p:grpSpPr>
        <p:sp>
          <p:nvSpPr>
            <p:cNvPr id="8" name="object 8"/>
            <p:cNvSpPr/>
            <p:nvPr/>
          </p:nvSpPr>
          <p:spPr>
            <a:xfrm>
              <a:off x="4579656" y="4635649"/>
              <a:ext cx="33655" cy="19685"/>
            </a:xfrm>
            <a:custGeom>
              <a:avLst/>
              <a:gdLst/>
              <a:ahLst/>
              <a:cxnLst/>
              <a:rect l="l" t="t" r="r" b="b"/>
              <a:pathLst>
                <a:path w="33654" h="19685">
                  <a:moveTo>
                    <a:pt x="0" y="19213"/>
                  </a:moveTo>
                  <a:lnTo>
                    <a:pt x="33635" y="0"/>
                  </a:lnTo>
                </a:path>
              </a:pathLst>
            </a:custGeom>
            <a:ln w="10978">
              <a:solidFill>
                <a:srgbClr val="000000"/>
              </a:solidFill>
            </a:ln>
          </p:spPr>
          <p:txBody>
            <a:bodyPr wrap="square" lIns="0" tIns="0" rIns="0" bIns="0" rtlCol="0"/>
            <a:lstStyle/>
            <a:p>
              <a:endParaRPr/>
            </a:p>
          </p:txBody>
        </p:sp>
        <p:sp>
          <p:nvSpPr>
            <p:cNvPr id="9" name="object 9"/>
            <p:cNvSpPr/>
            <p:nvPr/>
          </p:nvSpPr>
          <p:spPr>
            <a:xfrm>
              <a:off x="4613291" y="4641136"/>
              <a:ext cx="48895" cy="114935"/>
            </a:xfrm>
            <a:custGeom>
              <a:avLst/>
              <a:gdLst/>
              <a:ahLst/>
              <a:cxnLst/>
              <a:rect l="l" t="t" r="r" b="b"/>
              <a:pathLst>
                <a:path w="48895" h="114935">
                  <a:moveTo>
                    <a:pt x="0" y="0"/>
                  </a:moveTo>
                  <a:lnTo>
                    <a:pt x="48733" y="114607"/>
                  </a:lnTo>
                </a:path>
              </a:pathLst>
            </a:custGeom>
            <a:ln w="21963">
              <a:solidFill>
                <a:srgbClr val="000000"/>
              </a:solidFill>
            </a:ln>
          </p:spPr>
          <p:txBody>
            <a:bodyPr wrap="square" lIns="0" tIns="0" rIns="0" bIns="0" rtlCol="0"/>
            <a:lstStyle/>
            <a:p>
              <a:endParaRPr/>
            </a:p>
          </p:txBody>
        </p:sp>
        <p:sp>
          <p:nvSpPr>
            <p:cNvPr id="10" name="object 10"/>
            <p:cNvSpPr/>
            <p:nvPr/>
          </p:nvSpPr>
          <p:spPr>
            <a:xfrm>
              <a:off x="4667524" y="4425649"/>
              <a:ext cx="708660" cy="330200"/>
            </a:xfrm>
            <a:custGeom>
              <a:avLst/>
              <a:gdLst/>
              <a:ahLst/>
              <a:cxnLst/>
              <a:rect l="l" t="t" r="r" b="b"/>
              <a:pathLst>
                <a:path w="708660" h="330200">
                  <a:moveTo>
                    <a:pt x="0" y="330094"/>
                  </a:moveTo>
                  <a:lnTo>
                    <a:pt x="64517" y="0"/>
                  </a:lnTo>
                </a:path>
                <a:path w="708660" h="330200">
                  <a:moveTo>
                    <a:pt x="64517" y="0"/>
                  </a:moveTo>
                  <a:lnTo>
                    <a:pt x="708320" y="0"/>
                  </a:lnTo>
                </a:path>
              </a:pathLst>
            </a:custGeom>
            <a:ln w="10979">
              <a:solidFill>
                <a:srgbClr val="000000"/>
              </a:solidFill>
            </a:ln>
          </p:spPr>
          <p:txBody>
            <a:bodyPr wrap="square" lIns="0" tIns="0" rIns="0" bIns="0" rtlCol="0"/>
            <a:lstStyle/>
            <a:p>
              <a:endParaRPr/>
            </a:p>
          </p:txBody>
        </p:sp>
      </p:grpSp>
      <p:sp>
        <p:nvSpPr>
          <p:cNvPr id="11" name="object 11"/>
          <p:cNvSpPr txBox="1"/>
          <p:nvPr/>
        </p:nvSpPr>
        <p:spPr>
          <a:xfrm>
            <a:off x="3391214" y="4400264"/>
            <a:ext cx="1172845" cy="342265"/>
          </a:xfrm>
          <a:prstGeom prst="rect">
            <a:avLst/>
          </a:prstGeom>
        </p:spPr>
        <p:txBody>
          <a:bodyPr vert="horz" wrap="square" lIns="0" tIns="15875" rIns="0" bIns="0" rtlCol="0">
            <a:spAutoFit/>
          </a:bodyPr>
          <a:lstStyle/>
          <a:p>
            <a:pPr marL="38100">
              <a:lnSpc>
                <a:spcPct val="100000"/>
              </a:lnSpc>
              <a:spcBef>
                <a:spcPts val="125"/>
              </a:spcBef>
            </a:pPr>
            <a:r>
              <a:rPr sz="2050" spc="-40" dirty="0">
                <a:latin typeface="Times New Roman"/>
                <a:cs typeface="Times New Roman"/>
              </a:rPr>
              <a:t>1.2</a:t>
            </a:r>
            <a:r>
              <a:rPr sz="2050" i="1" spc="-40" dirty="0">
                <a:latin typeface="Times New Roman"/>
                <a:cs typeface="Times New Roman"/>
              </a:rPr>
              <a:t>P</a:t>
            </a:r>
            <a:r>
              <a:rPr sz="1800" i="1" spc="-60" baseline="-23148" dirty="0">
                <a:latin typeface="Times New Roman"/>
                <a:cs typeface="Times New Roman"/>
              </a:rPr>
              <a:t>C </a:t>
            </a:r>
            <a:r>
              <a:rPr sz="2050" spc="15" dirty="0">
                <a:latin typeface="Symbol"/>
                <a:cs typeface="Symbol"/>
              </a:rPr>
              <a:t></a:t>
            </a:r>
            <a:r>
              <a:rPr sz="2050" spc="-55" dirty="0">
                <a:latin typeface="Times New Roman"/>
                <a:cs typeface="Times New Roman"/>
              </a:rPr>
              <a:t> </a:t>
            </a:r>
            <a:r>
              <a:rPr sz="2050" i="1" spc="-155" dirty="0">
                <a:latin typeface="Times New Roman"/>
                <a:cs typeface="Times New Roman"/>
              </a:rPr>
              <a:t>P</a:t>
            </a:r>
            <a:r>
              <a:rPr sz="1800" i="1" spc="-232" baseline="-23148" dirty="0">
                <a:latin typeface="Times New Roman"/>
                <a:cs typeface="Times New Roman"/>
              </a:rPr>
              <a:t>C</a:t>
            </a:r>
            <a:endParaRPr sz="1800" baseline="-23148">
              <a:latin typeface="Times New Roman"/>
              <a:cs typeface="Times New Roman"/>
            </a:endParaRPr>
          </a:p>
        </p:txBody>
      </p:sp>
      <p:sp>
        <p:nvSpPr>
          <p:cNvPr id="12" name="object 12"/>
          <p:cNvSpPr txBox="1"/>
          <p:nvPr/>
        </p:nvSpPr>
        <p:spPr>
          <a:xfrm>
            <a:off x="4681589" y="4385979"/>
            <a:ext cx="690880" cy="359410"/>
          </a:xfrm>
          <a:prstGeom prst="rect">
            <a:avLst/>
          </a:prstGeom>
        </p:spPr>
        <p:txBody>
          <a:bodyPr vert="horz" wrap="square" lIns="0" tIns="11430" rIns="0" bIns="0" rtlCol="0">
            <a:spAutoFit/>
          </a:bodyPr>
          <a:lstStyle/>
          <a:p>
            <a:pPr marL="38100">
              <a:lnSpc>
                <a:spcPct val="100000"/>
              </a:lnSpc>
              <a:spcBef>
                <a:spcPts val="90"/>
              </a:spcBef>
            </a:pPr>
            <a:r>
              <a:rPr sz="2050" spc="-30" dirty="0">
                <a:latin typeface="Times New Roman"/>
                <a:cs typeface="Times New Roman"/>
              </a:rPr>
              <a:t>1</a:t>
            </a:r>
            <a:r>
              <a:rPr sz="2050" spc="-30" dirty="0">
                <a:latin typeface="Symbol"/>
                <a:cs typeface="Symbol"/>
              </a:rPr>
              <a:t></a:t>
            </a:r>
            <a:r>
              <a:rPr sz="2200" i="1" spc="-30" dirty="0">
                <a:latin typeface="Symbol"/>
                <a:cs typeface="Symbol"/>
              </a:rPr>
              <a:t></a:t>
            </a:r>
            <a:r>
              <a:rPr sz="1800" i="1" spc="-44" baseline="-23148" dirty="0">
                <a:latin typeface="Times New Roman"/>
                <a:cs typeface="Times New Roman"/>
              </a:rPr>
              <a:t>sh</a:t>
            </a:r>
            <a:endParaRPr sz="1800" baseline="-23148">
              <a:latin typeface="Times New Roman"/>
              <a:cs typeface="Times New Roman"/>
            </a:endParaRPr>
          </a:p>
        </p:txBody>
      </p:sp>
      <p:sp>
        <p:nvSpPr>
          <p:cNvPr id="13" name="object 13"/>
          <p:cNvSpPr txBox="1"/>
          <p:nvPr/>
        </p:nvSpPr>
        <p:spPr>
          <a:xfrm>
            <a:off x="675640" y="4613790"/>
            <a:ext cx="8097520" cy="1135380"/>
          </a:xfrm>
          <a:prstGeom prst="rect">
            <a:avLst/>
          </a:prstGeom>
        </p:spPr>
        <p:txBody>
          <a:bodyPr vert="horz" wrap="square" lIns="0" tIns="207010" rIns="0" bIns="0" rtlCol="0">
            <a:spAutoFit/>
          </a:bodyPr>
          <a:lstStyle/>
          <a:p>
            <a:pPr marR="1081405" algn="ctr">
              <a:lnSpc>
                <a:spcPct val="100000"/>
              </a:lnSpc>
              <a:spcBef>
                <a:spcPts val="1630"/>
              </a:spcBef>
            </a:pPr>
            <a:r>
              <a:rPr sz="2200" i="1" spc="-145" dirty="0">
                <a:latin typeface="Symbol"/>
                <a:cs typeface="Symbol"/>
              </a:rPr>
              <a:t></a:t>
            </a:r>
            <a:r>
              <a:rPr sz="1800" i="1" spc="-217" baseline="-23148" dirty="0">
                <a:latin typeface="Times New Roman"/>
                <a:cs typeface="Times New Roman"/>
              </a:rPr>
              <a:t>sh     </a:t>
            </a:r>
            <a:r>
              <a:rPr sz="2050" spc="15" dirty="0">
                <a:latin typeface="Symbol"/>
                <a:cs typeface="Symbol"/>
              </a:rPr>
              <a:t></a:t>
            </a:r>
            <a:r>
              <a:rPr sz="2050" spc="15" dirty="0">
                <a:latin typeface="Times New Roman"/>
                <a:cs typeface="Times New Roman"/>
              </a:rPr>
              <a:t> </a:t>
            </a:r>
            <a:r>
              <a:rPr sz="2050" spc="5" dirty="0">
                <a:latin typeface="Symbol"/>
                <a:cs typeface="Symbol"/>
              </a:rPr>
              <a:t></a:t>
            </a:r>
            <a:r>
              <a:rPr sz="2050" spc="5" dirty="0">
                <a:latin typeface="Times New Roman"/>
                <a:cs typeface="Times New Roman"/>
              </a:rPr>
              <a:t>0.44</a:t>
            </a:r>
            <a:r>
              <a:rPr sz="2050" spc="-350" dirty="0">
                <a:latin typeface="Times New Roman"/>
                <a:cs typeface="Times New Roman"/>
              </a:rPr>
              <a:t> </a:t>
            </a:r>
            <a:r>
              <a:rPr sz="2050" i="1" spc="5" dirty="0">
                <a:latin typeface="Times New Roman"/>
                <a:cs typeface="Times New Roman"/>
              </a:rPr>
              <a:t>pu</a:t>
            </a:r>
            <a:endParaRPr sz="2050">
              <a:latin typeface="Times New Roman"/>
              <a:cs typeface="Times New Roman"/>
            </a:endParaRPr>
          </a:p>
          <a:p>
            <a:pPr marL="368300" indent="-343535">
              <a:lnSpc>
                <a:spcPct val="100000"/>
              </a:lnSpc>
              <a:spcBef>
                <a:spcPts val="1685"/>
              </a:spcBef>
              <a:buFont typeface="Arial"/>
              <a:buChar char="•"/>
              <a:tabLst>
                <a:tab pos="368300" algn="l"/>
                <a:tab pos="368935" algn="l"/>
                <a:tab pos="1765935" algn="l"/>
                <a:tab pos="2943860" algn="l"/>
                <a:tab pos="3411854" algn="l"/>
                <a:tab pos="4540250" algn="l"/>
                <a:tab pos="5516880" algn="l"/>
                <a:tab pos="5984875" algn="l"/>
                <a:tab pos="6893559" algn="l"/>
              </a:tabLst>
            </a:pPr>
            <a:r>
              <a:rPr sz="2400" spc="-15" dirty="0">
                <a:latin typeface="Times New Roman"/>
                <a:cs typeface="Times New Roman"/>
              </a:rPr>
              <a:t>However,	</a:t>
            </a:r>
            <a:r>
              <a:rPr sz="2400" spc="-5" dirty="0">
                <a:latin typeface="Times New Roman"/>
                <a:cs typeface="Times New Roman"/>
              </a:rPr>
              <a:t>because	</a:t>
            </a:r>
            <a:r>
              <a:rPr sz="2400" dirty="0">
                <a:latin typeface="Times New Roman"/>
                <a:cs typeface="Times New Roman"/>
              </a:rPr>
              <a:t>of	</a:t>
            </a:r>
            <a:r>
              <a:rPr sz="2400" spc="-5" dirty="0">
                <a:latin typeface="Times New Roman"/>
                <a:cs typeface="Times New Roman"/>
              </a:rPr>
              <a:t>lumped	</a:t>
            </a:r>
            <a:r>
              <a:rPr sz="2400" dirty="0">
                <a:latin typeface="Times New Roman"/>
                <a:cs typeface="Times New Roman"/>
              </a:rPr>
              <a:t>nature	of	</a:t>
            </a:r>
            <a:r>
              <a:rPr sz="2400" spc="-5" dirty="0">
                <a:latin typeface="Times New Roman"/>
                <a:cs typeface="Times New Roman"/>
              </a:rPr>
              <a:t>series	</a:t>
            </a:r>
            <a:r>
              <a:rPr sz="2400" spc="-15" dirty="0">
                <a:latin typeface="Times New Roman"/>
                <a:cs typeface="Times New Roman"/>
              </a:rPr>
              <a:t>capacitor,</a:t>
            </a:r>
            <a:endParaRPr sz="2400">
              <a:latin typeface="Times New Roman"/>
              <a:cs typeface="Times New Roman"/>
            </a:endParaRPr>
          </a:p>
        </p:txBody>
      </p:sp>
      <p:sp>
        <p:nvSpPr>
          <p:cNvPr id="14" name="object 14"/>
          <p:cNvSpPr txBox="1"/>
          <p:nvPr/>
        </p:nvSpPr>
        <p:spPr>
          <a:xfrm>
            <a:off x="4902600" y="4097733"/>
            <a:ext cx="162560" cy="210185"/>
          </a:xfrm>
          <a:prstGeom prst="rect">
            <a:avLst/>
          </a:prstGeom>
        </p:spPr>
        <p:txBody>
          <a:bodyPr vert="horz" wrap="square" lIns="0" tIns="13970" rIns="0" bIns="0" rtlCol="0">
            <a:spAutoFit/>
          </a:bodyPr>
          <a:lstStyle/>
          <a:p>
            <a:pPr marL="12700">
              <a:lnSpc>
                <a:spcPct val="100000"/>
              </a:lnSpc>
              <a:spcBef>
                <a:spcPts val="110"/>
              </a:spcBef>
            </a:pPr>
            <a:r>
              <a:rPr sz="1200" i="1" dirty="0">
                <a:latin typeface="Times New Roman"/>
                <a:cs typeface="Times New Roman"/>
              </a:rPr>
              <a:t>sh</a:t>
            </a:r>
            <a:endParaRPr sz="1200">
              <a:latin typeface="Times New Roman"/>
              <a:cs typeface="Times New Roman"/>
            </a:endParaRPr>
          </a:p>
        </p:txBody>
      </p:sp>
      <p:sp>
        <p:nvSpPr>
          <p:cNvPr id="15" name="object 15"/>
          <p:cNvSpPr txBox="1"/>
          <p:nvPr/>
        </p:nvSpPr>
        <p:spPr>
          <a:xfrm>
            <a:off x="3772844" y="3907614"/>
            <a:ext cx="1203960" cy="359410"/>
          </a:xfrm>
          <a:prstGeom prst="rect">
            <a:avLst/>
          </a:prstGeom>
        </p:spPr>
        <p:txBody>
          <a:bodyPr vert="horz" wrap="square" lIns="0" tIns="11430" rIns="0" bIns="0" rtlCol="0">
            <a:spAutoFit/>
          </a:bodyPr>
          <a:lstStyle/>
          <a:p>
            <a:pPr marL="12700">
              <a:lnSpc>
                <a:spcPct val="100000"/>
              </a:lnSpc>
              <a:spcBef>
                <a:spcPts val="90"/>
              </a:spcBef>
              <a:tabLst>
                <a:tab pos="664210" algn="l"/>
              </a:tabLst>
            </a:pPr>
            <a:r>
              <a:rPr sz="2050" spc="15" dirty="0">
                <a:latin typeface="Symbol"/>
                <a:cs typeface="Symbol"/>
              </a:rPr>
              <a:t></a:t>
            </a:r>
            <a:r>
              <a:rPr sz="2050" spc="30" dirty="0">
                <a:latin typeface="Times New Roman"/>
                <a:cs typeface="Times New Roman"/>
              </a:rPr>
              <a:t> </a:t>
            </a:r>
            <a:r>
              <a:rPr sz="2050" i="1" spc="15" dirty="0">
                <a:latin typeface="Times New Roman"/>
                <a:cs typeface="Times New Roman"/>
              </a:rPr>
              <a:t>Pc	</a:t>
            </a:r>
            <a:r>
              <a:rPr sz="2050" spc="80" dirty="0">
                <a:latin typeface="Times New Roman"/>
                <a:cs typeface="Times New Roman"/>
              </a:rPr>
              <a:t>1</a:t>
            </a:r>
            <a:r>
              <a:rPr sz="2050" spc="80" dirty="0">
                <a:latin typeface="Symbol"/>
                <a:cs typeface="Symbol"/>
              </a:rPr>
              <a:t></a:t>
            </a:r>
            <a:r>
              <a:rPr sz="2200" i="1" spc="80" dirty="0">
                <a:latin typeface="Symbol"/>
                <a:cs typeface="Symbol"/>
              </a:rPr>
              <a:t></a:t>
            </a:r>
            <a:endParaRPr sz="2200">
              <a:latin typeface="Symbol"/>
              <a:cs typeface="Symbol"/>
            </a:endParaRPr>
          </a:p>
        </p:txBody>
      </p:sp>
      <p:sp>
        <p:nvSpPr>
          <p:cNvPr id="16" name="object 16"/>
          <p:cNvSpPr txBox="1"/>
          <p:nvPr/>
        </p:nvSpPr>
        <p:spPr>
          <a:xfrm>
            <a:off x="3572411" y="4097733"/>
            <a:ext cx="128270"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17" name="object 17"/>
          <p:cNvSpPr txBox="1"/>
          <p:nvPr/>
        </p:nvSpPr>
        <p:spPr>
          <a:xfrm>
            <a:off x="3428281" y="3803863"/>
            <a:ext cx="280670" cy="342265"/>
          </a:xfrm>
          <a:prstGeom prst="rect">
            <a:avLst/>
          </a:prstGeom>
        </p:spPr>
        <p:txBody>
          <a:bodyPr vert="horz" wrap="square" lIns="0" tIns="15875" rIns="0" bIns="0" rtlCol="0">
            <a:spAutoFit/>
          </a:bodyPr>
          <a:lstStyle/>
          <a:p>
            <a:pPr marL="38100">
              <a:lnSpc>
                <a:spcPct val="100000"/>
              </a:lnSpc>
              <a:spcBef>
                <a:spcPts val="125"/>
              </a:spcBef>
            </a:pPr>
            <a:r>
              <a:rPr sz="3075" i="1" spc="97" baseline="-25745" dirty="0">
                <a:latin typeface="Times New Roman"/>
                <a:cs typeface="Times New Roman"/>
              </a:rPr>
              <a:t>P</a:t>
            </a:r>
            <a:r>
              <a:rPr sz="1200" spc="65" dirty="0">
                <a:latin typeface="Times New Roman"/>
                <a:cs typeface="Times New Roman"/>
              </a:rPr>
              <a:t>'</a:t>
            </a:r>
            <a:endParaRPr sz="1200">
              <a:latin typeface="Times New Roman"/>
              <a:cs typeface="Times New Roman"/>
            </a:endParaRPr>
          </a:p>
        </p:txBody>
      </p:sp>
      <p:grpSp>
        <p:nvGrpSpPr>
          <p:cNvPr id="18" name="object 18"/>
          <p:cNvGrpSpPr/>
          <p:nvPr/>
        </p:nvGrpSpPr>
        <p:grpSpPr>
          <a:xfrm>
            <a:off x="4226921" y="1731981"/>
            <a:ext cx="792480" cy="346710"/>
            <a:chOff x="4226921" y="1731981"/>
            <a:chExt cx="792480" cy="346710"/>
          </a:xfrm>
        </p:grpSpPr>
        <p:sp>
          <p:nvSpPr>
            <p:cNvPr id="19" name="object 19"/>
            <p:cNvSpPr/>
            <p:nvPr/>
          </p:nvSpPr>
          <p:spPr>
            <a:xfrm>
              <a:off x="4232410" y="1947484"/>
              <a:ext cx="33655" cy="19685"/>
            </a:xfrm>
            <a:custGeom>
              <a:avLst/>
              <a:gdLst/>
              <a:ahLst/>
              <a:cxnLst/>
              <a:rect l="l" t="t" r="r" b="b"/>
              <a:pathLst>
                <a:path w="33654" h="19685">
                  <a:moveTo>
                    <a:pt x="0" y="19232"/>
                  </a:moveTo>
                  <a:lnTo>
                    <a:pt x="33648" y="0"/>
                  </a:lnTo>
                </a:path>
              </a:pathLst>
            </a:custGeom>
            <a:ln w="10979">
              <a:solidFill>
                <a:srgbClr val="000000"/>
              </a:solidFill>
            </a:ln>
          </p:spPr>
          <p:txBody>
            <a:bodyPr wrap="square" lIns="0" tIns="0" rIns="0" bIns="0" rtlCol="0"/>
            <a:lstStyle/>
            <a:p>
              <a:endParaRPr/>
            </a:p>
          </p:txBody>
        </p:sp>
        <p:sp>
          <p:nvSpPr>
            <p:cNvPr id="20" name="object 20"/>
            <p:cNvSpPr/>
            <p:nvPr/>
          </p:nvSpPr>
          <p:spPr>
            <a:xfrm>
              <a:off x="4266059" y="1952989"/>
              <a:ext cx="48895" cy="114935"/>
            </a:xfrm>
            <a:custGeom>
              <a:avLst/>
              <a:gdLst/>
              <a:ahLst/>
              <a:cxnLst/>
              <a:rect l="l" t="t" r="r" b="b"/>
              <a:pathLst>
                <a:path w="48895" h="114935">
                  <a:moveTo>
                    <a:pt x="0" y="0"/>
                  </a:moveTo>
                  <a:lnTo>
                    <a:pt x="48760" y="114607"/>
                  </a:lnTo>
                </a:path>
              </a:pathLst>
            </a:custGeom>
            <a:ln w="21970">
              <a:solidFill>
                <a:srgbClr val="000000"/>
              </a:solidFill>
            </a:ln>
          </p:spPr>
          <p:txBody>
            <a:bodyPr wrap="square" lIns="0" tIns="0" rIns="0" bIns="0" rtlCol="0"/>
            <a:lstStyle/>
            <a:p>
              <a:endParaRPr/>
            </a:p>
          </p:txBody>
        </p:sp>
        <p:sp>
          <p:nvSpPr>
            <p:cNvPr id="21" name="object 21"/>
            <p:cNvSpPr/>
            <p:nvPr/>
          </p:nvSpPr>
          <p:spPr>
            <a:xfrm>
              <a:off x="4320311" y="1737474"/>
              <a:ext cx="699135" cy="330200"/>
            </a:xfrm>
            <a:custGeom>
              <a:avLst/>
              <a:gdLst/>
              <a:ahLst/>
              <a:cxnLst/>
              <a:rect l="l" t="t" r="r" b="b"/>
              <a:pathLst>
                <a:path w="699135" h="330200">
                  <a:moveTo>
                    <a:pt x="0" y="330122"/>
                  </a:moveTo>
                  <a:lnTo>
                    <a:pt x="64522" y="0"/>
                  </a:lnTo>
                </a:path>
                <a:path w="699135" h="330200">
                  <a:moveTo>
                    <a:pt x="64522" y="0"/>
                  </a:moveTo>
                  <a:lnTo>
                    <a:pt x="698970" y="0"/>
                  </a:lnTo>
                </a:path>
              </a:pathLst>
            </a:custGeom>
            <a:ln w="10981">
              <a:solidFill>
                <a:srgbClr val="000000"/>
              </a:solidFill>
            </a:ln>
          </p:spPr>
          <p:txBody>
            <a:bodyPr wrap="square" lIns="0" tIns="0" rIns="0" bIns="0" rtlCol="0"/>
            <a:lstStyle/>
            <a:p>
              <a:endParaRPr/>
            </a:p>
          </p:txBody>
        </p:sp>
      </p:grpSp>
      <p:grpSp>
        <p:nvGrpSpPr>
          <p:cNvPr id="22" name="object 22"/>
          <p:cNvGrpSpPr/>
          <p:nvPr/>
        </p:nvGrpSpPr>
        <p:grpSpPr>
          <a:xfrm>
            <a:off x="4509132" y="2210355"/>
            <a:ext cx="792480" cy="346710"/>
            <a:chOff x="4509132" y="2210355"/>
            <a:chExt cx="792480" cy="346710"/>
          </a:xfrm>
        </p:grpSpPr>
        <p:sp>
          <p:nvSpPr>
            <p:cNvPr id="23" name="object 23"/>
            <p:cNvSpPr/>
            <p:nvPr/>
          </p:nvSpPr>
          <p:spPr>
            <a:xfrm>
              <a:off x="4514622" y="2425849"/>
              <a:ext cx="33655" cy="19685"/>
            </a:xfrm>
            <a:custGeom>
              <a:avLst/>
              <a:gdLst/>
              <a:ahLst/>
              <a:cxnLst/>
              <a:rect l="l" t="t" r="r" b="b"/>
              <a:pathLst>
                <a:path w="33654" h="19685">
                  <a:moveTo>
                    <a:pt x="0" y="19213"/>
                  </a:moveTo>
                  <a:lnTo>
                    <a:pt x="33648" y="0"/>
                  </a:lnTo>
                </a:path>
              </a:pathLst>
            </a:custGeom>
            <a:ln w="10979">
              <a:solidFill>
                <a:srgbClr val="000000"/>
              </a:solidFill>
            </a:ln>
          </p:spPr>
          <p:txBody>
            <a:bodyPr wrap="square" lIns="0" tIns="0" rIns="0" bIns="0" rtlCol="0"/>
            <a:lstStyle/>
            <a:p>
              <a:endParaRPr/>
            </a:p>
          </p:txBody>
        </p:sp>
        <p:sp>
          <p:nvSpPr>
            <p:cNvPr id="24" name="object 24"/>
            <p:cNvSpPr/>
            <p:nvPr/>
          </p:nvSpPr>
          <p:spPr>
            <a:xfrm>
              <a:off x="4548270" y="2431336"/>
              <a:ext cx="48895" cy="114935"/>
            </a:xfrm>
            <a:custGeom>
              <a:avLst/>
              <a:gdLst/>
              <a:ahLst/>
              <a:cxnLst/>
              <a:rect l="l" t="t" r="r" b="b"/>
              <a:pathLst>
                <a:path w="48895" h="114935">
                  <a:moveTo>
                    <a:pt x="0" y="0"/>
                  </a:moveTo>
                  <a:lnTo>
                    <a:pt x="48751" y="114607"/>
                  </a:lnTo>
                </a:path>
              </a:pathLst>
            </a:custGeom>
            <a:ln w="21970">
              <a:solidFill>
                <a:srgbClr val="000000"/>
              </a:solidFill>
            </a:ln>
          </p:spPr>
          <p:txBody>
            <a:bodyPr wrap="square" lIns="0" tIns="0" rIns="0" bIns="0" rtlCol="0"/>
            <a:lstStyle/>
            <a:p>
              <a:endParaRPr/>
            </a:p>
          </p:txBody>
        </p:sp>
        <p:sp>
          <p:nvSpPr>
            <p:cNvPr id="25" name="object 25"/>
            <p:cNvSpPr/>
            <p:nvPr/>
          </p:nvSpPr>
          <p:spPr>
            <a:xfrm>
              <a:off x="4602514" y="2215849"/>
              <a:ext cx="699135" cy="330200"/>
            </a:xfrm>
            <a:custGeom>
              <a:avLst/>
              <a:gdLst/>
              <a:ahLst/>
              <a:cxnLst/>
              <a:rect l="l" t="t" r="r" b="b"/>
              <a:pathLst>
                <a:path w="699135" h="330200">
                  <a:moveTo>
                    <a:pt x="0" y="330094"/>
                  </a:moveTo>
                  <a:lnTo>
                    <a:pt x="64522" y="0"/>
                  </a:lnTo>
                </a:path>
                <a:path w="699135" h="330200">
                  <a:moveTo>
                    <a:pt x="64522" y="0"/>
                  </a:moveTo>
                  <a:lnTo>
                    <a:pt x="698997" y="0"/>
                  </a:lnTo>
                </a:path>
              </a:pathLst>
            </a:custGeom>
            <a:ln w="10981">
              <a:solidFill>
                <a:srgbClr val="000000"/>
              </a:solidFill>
            </a:ln>
          </p:spPr>
          <p:txBody>
            <a:bodyPr wrap="square" lIns="0" tIns="0" rIns="0" bIns="0" rtlCol="0"/>
            <a:lstStyle/>
            <a:p>
              <a:endParaRPr/>
            </a:p>
          </p:txBody>
        </p:sp>
      </p:grpSp>
      <p:sp>
        <p:nvSpPr>
          <p:cNvPr id="26" name="object 26"/>
          <p:cNvSpPr txBox="1"/>
          <p:nvPr/>
        </p:nvSpPr>
        <p:spPr>
          <a:xfrm>
            <a:off x="3173286" y="2190465"/>
            <a:ext cx="1323975" cy="342265"/>
          </a:xfrm>
          <a:prstGeom prst="rect">
            <a:avLst/>
          </a:prstGeom>
        </p:spPr>
        <p:txBody>
          <a:bodyPr vert="horz" wrap="square" lIns="0" tIns="15875" rIns="0" bIns="0" rtlCol="0">
            <a:spAutoFit/>
          </a:bodyPr>
          <a:lstStyle/>
          <a:p>
            <a:pPr marL="38100">
              <a:lnSpc>
                <a:spcPct val="100000"/>
              </a:lnSpc>
              <a:spcBef>
                <a:spcPts val="125"/>
              </a:spcBef>
            </a:pPr>
            <a:r>
              <a:rPr sz="2050" spc="-40" dirty="0">
                <a:latin typeface="Times New Roman"/>
                <a:cs typeface="Times New Roman"/>
              </a:rPr>
              <a:t>1.2</a:t>
            </a:r>
            <a:r>
              <a:rPr sz="2050" i="1" spc="-40" dirty="0">
                <a:latin typeface="Times New Roman"/>
                <a:cs typeface="Times New Roman"/>
              </a:rPr>
              <a:t>P</a:t>
            </a:r>
            <a:r>
              <a:rPr sz="1800" i="1" spc="-60" baseline="-23148" dirty="0">
                <a:latin typeface="Times New Roman"/>
                <a:cs typeface="Times New Roman"/>
              </a:rPr>
              <a:t>C </a:t>
            </a:r>
            <a:r>
              <a:rPr sz="2050" spc="15" dirty="0">
                <a:latin typeface="Symbol"/>
                <a:cs typeface="Symbol"/>
              </a:rPr>
              <a:t></a:t>
            </a:r>
            <a:r>
              <a:rPr sz="2050" spc="15" dirty="0">
                <a:latin typeface="Times New Roman"/>
                <a:cs typeface="Times New Roman"/>
              </a:rPr>
              <a:t> </a:t>
            </a:r>
            <a:r>
              <a:rPr sz="2050" i="1" spc="-155" dirty="0">
                <a:latin typeface="Times New Roman"/>
                <a:cs typeface="Times New Roman"/>
              </a:rPr>
              <a:t>P</a:t>
            </a:r>
            <a:r>
              <a:rPr sz="1800" i="1" spc="-232" baseline="-23148" dirty="0">
                <a:latin typeface="Times New Roman"/>
                <a:cs typeface="Times New Roman"/>
              </a:rPr>
              <a:t>C</a:t>
            </a:r>
            <a:r>
              <a:rPr sz="1800" i="1" spc="-82" baseline="-23148" dirty="0">
                <a:latin typeface="Times New Roman"/>
                <a:cs typeface="Times New Roman"/>
              </a:rPr>
              <a:t> </a:t>
            </a:r>
            <a:r>
              <a:rPr sz="2050" spc="5" dirty="0">
                <a:latin typeface="Times New Roman"/>
                <a:cs typeface="Times New Roman"/>
              </a:rPr>
              <a:t>/</a:t>
            </a:r>
            <a:endParaRPr sz="2050">
              <a:latin typeface="Times New Roman"/>
              <a:cs typeface="Times New Roman"/>
            </a:endParaRPr>
          </a:p>
        </p:txBody>
      </p:sp>
      <p:sp>
        <p:nvSpPr>
          <p:cNvPr id="27" name="object 27"/>
          <p:cNvSpPr txBox="1"/>
          <p:nvPr/>
        </p:nvSpPr>
        <p:spPr>
          <a:xfrm>
            <a:off x="662940" y="2474048"/>
            <a:ext cx="8136255" cy="1354455"/>
          </a:xfrm>
          <a:prstGeom prst="rect">
            <a:avLst/>
          </a:prstGeom>
        </p:spPr>
        <p:txBody>
          <a:bodyPr vert="horz" wrap="square" lIns="0" tIns="136525" rIns="0" bIns="0" rtlCol="0">
            <a:spAutoFit/>
          </a:bodyPr>
          <a:lstStyle/>
          <a:p>
            <a:pPr marL="2545080">
              <a:lnSpc>
                <a:spcPct val="100000"/>
              </a:lnSpc>
              <a:spcBef>
                <a:spcPts val="1075"/>
              </a:spcBef>
            </a:pPr>
            <a:r>
              <a:rPr sz="2200" i="1" spc="-145" dirty="0">
                <a:latin typeface="Symbol"/>
                <a:cs typeface="Symbol"/>
              </a:rPr>
              <a:t></a:t>
            </a:r>
            <a:r>
              <a:rPr sz="1800" i="1" spc="-217" baseline="-23148" dirty="0">
                <a:latin typeface="Times New Roman"/>
                <a:cs typeface="Times New Roman"/>
              </a:rPr>
              <a:t>se </a:t>
            </a:r>
            <a:r>
              <a:rPr sz="2050" spc="15" dirty="0">
                <a:latin typeface="Symbol"/>
                <a:cs typeface="Symbol"/>
              </a:rPr>
              <a:t></a:t>
            </a:r>
            <a:r>
              <a:rPr sz="2050" spc="15" dirty="0">
                <a:latin typeface="Times New Roman"/>
                <a:cs typeface="Times New Roman"/>
              </a:rPr>
              <a:t> </a:t>
            </a:r>
            <a:r>
              <a:rPr sz="2050" spc="5" dirty="0">
                <a:latin typeface="Times New Roman"/>
                <a:cs typeface="Times New Roman"/>
              </a:rPr>
              <a:t>0.306</a:t>
            </a:r>
            <a:r>
              <a:rPr sz="2050" spc="-390" dirty="0">
                <a:latin typeface="Times New Roman"/>
                <a:cs typeface="Times New Roman"/>
              </a:rPr>
              <a:t> </a:t>
            </a:r>
            <a:r>
              <a:rPr sz="2050" i="1" spc="5" dirty="0">
                <a:latin typeface="Times New Roman"/>
                <a:cs typeface="Times New Roman"/>
              </a:rPr>
              <a:t>pu</a:t>
            </a:r>
            <a:endParaRPr sz="2050">
              <a:latin typeface="Times New Roman"/>
              <a:cs typeface="Times New Roman"/>
            </a:endParaRPr>
          </a:p>
          <a:p>
            <a:pPr marL="381000" marR="43180" indent="-343535">
              <a:lnSpc>
                <a:spcPct val="100000"/>
              </a:lnSpc>
              <a:spcBef>
                <a:spcPts val="1085"/>
              </a:spcBef>
              <a:buFont typeface="Arial"/>
              <a:buChar char="•"/>
              <a:tabLst>
                <a:tab pos="381000" algn="l"/>
                <a:tab pos="381635" algn="l"/>
                <a:tab pos="1200785" algn="l"/>
                <a:tab pos="2522220" algn="l"/>
                <a:tab pos="3352800" algn="l"/>
                <a:tab pos="5213985" algn="l"/>
                <a:tab pos="5622290" algn="l"/>
                <a:tab pos="6078220" algn="l"/>
                <a:tab pos="6848475" algn="l"/>
                <a:tab pos="7390765" algn="l"/>
              </a:tabLst>
            </a:pPr>
            <a:r>
              <a:rPr sz="2400" spc="-5" dirty="0">
                <a:latin typeface="Times New Roman"/>
                <a:cs typeface="Times New Roman"/>
              </a:rPr>
              <a:t>No</a:t>
            </a:r>
            <a:r>
              <a:rPr sz="2400" spc="-160" dirty="0">
                <a:latin typeface="Times New Roman"/>
                <a:cs typeface="Times New Roman"/>
              </a:rPr>
              <a:t>w</a:t>
            </a:r>
            <a:r>
              <a:rPr sz="2400" dirty="0">
                <a:latin typeface="Times New Roman"/>
                <a:cs typeface="Times New Roman"/>
              </a:rPr>
              <a:t>,	</a:t>
            </a:r>
            <a:r>
              <a:rPr sz="2400" spc="-5" dirty="0">
                <a:latin typeface="Times New Roman"/>
                <a:cs typeface="Times New Roman"/>
              </a:rPr>
              <a:t>assu</a:t>
            </a:r>
            <a:r>
              <a:rPr sz="2400" spc="-20" dirty="0">
                <a:latin typeface="Times New Roman"/>
                <a:cs typeface="Times New Roman"/>
              </a:rPr>
              <a:t>m</a:t>
            </a:r>
            <a:r>
              <a:rPr sz="2400" dirty="0">
                <a:latin typeface="Times New Roman"/>
                <a:cs typeface="Times New Roman"/>
              </a:rPr>
              <a:t>ing	shunt	co</a:t>
            </a:r>
            <a:r>
              <a:rPr sz="2400" spc="-20" dirty="0">
                <a:latin typeface="Times New Roman"/>
                <a:cs typeface="Times New Roman"/>
              </a:rPr>
              <a:t>m</a:t>
            </a:r>
            <a:r>
              <a:rPr sz="2400" dirty="0">
                <a:latin typeface="Times New Roman"/>
                <a:cs typeface="Times New Roman"/>
              </a:rPr>
              <a:t>pensat</a:t>
            </a:r>
            <a:r>
              <a:rPr sz="2400" spc="-15" dirty="0">
                <a:latin typeface="Times New Roman"/>
                <a:cs typeface="Times New Roman"/>
              </a:rPr>
              <a:t>i</a:t>
            </a:r>
            <a:r>
              <a:rPr sz="2400" dirty="0">
                <a:latin typeface="Times New Roman"/>
                <a:cs typeface="Times New Roman"/>
              </a:rPr>
              <a:t>on	</a:t>
            </a:r>
            <a:r>
              <a:rPr sz="2400" spc="5" dirty="0">
                <a:latin typeface="Times New Roman"/>
                <a:cs typeface="Times New Roman"/>
              </a:rPr>
              <a:t>t</a:t>
            </a:r>
            <a:r>
              <a:rPr sz="2400" dirty="0">
                <a:latin typeface="Times New Roman"/>
                <a:cs typeface="Times New Roman"/>
              </a:rPr>
              <a:t>o	</a:t>
            </a:r>
            <a:r>
              <a:rPr sz="2400" spc="-15" dirty="0">
                <a:latin typeface="Times New Roman"/>
                <a:cs typeface="Times New Roman"/>
              </a:rPr>
              <a:t>b</a:t>
            </a:r>
            <a:r>
              <a:rPr sz="2400" dirty="0">
                <a:latin typeface="Times New Roman"/>
                <a:cs typeface="Times New Roman"/>
              </a:rPr>
              <a:t>e	</a:t>
            </a:r>
            <a:r>
              <a:rPr sz="2400" spc="-10" dirty="0">
                <a:latin typeface="Times New Roman"/>
                <a:cs typeface="Times New Roman"/>
              </a:rPr>
              <a:t>z</a:t>
            </a:r>
            <a:r>
              <a:rPr sz="2400" dirty="0">
                <a:latin typeface="Times New Roman"/>
                <a:cs typeface="Times New Roman"/>
              </a:rPr>
              <a:t>er</a:t>
            </a:r>
            <a:r>
              <a:rPr sz="2400" spc="5" dirty="0">
                <a:latin typeface="Times New Roman"/>
                <a:cs typeface="Times New Roman"/>
              </a:rPr>
              <a:t>o</a:t>
            </a:r>
            <a:r>
              <a:rPr sz="2400" dirty="0">
                <a:latin typeface="Times New Roman"/>
                <a:cs typeface="Times New Roman"/>
              </a:rPr>
              <a:t>,	the	</a:t>
            </a:r>
            <a:r>
              <a:rPr sz="2400" spc="-5" dirty="0">
                <a:latin typeface="Times New Roman"/>
                <a:cs typeface="Times New Roman"/>
              </a:rPr>
              <a:t>series  compensation </a:t>
            </a:r>
            <a:r>
              <a:rPr sz="2400" dirty="0">
                <a:latin typeface="Times New Roman"/>
                <a:cs typeface="Times New Roman"/>
              </a:rPr>
              <a:t>required corresponding to </a:t>
            </a:r>
            <a:r>
              <a:rPr sz="2400" spc="-5" dirty="0">
                <a:latin typeface="Times New Roman"/>
                <a:cs typeface="Times New Roman"/>
              </a:rPr>
              <a:t>1.2 </a:t>
            </a:r>
            <a:r>
              <a:rPr sz="2400" i="1" spc="-5" dirty="0">
                <a:latin typeface="Times New Roman"/>
                <a:cs typeface="Times New Roman"/>
              </a:rPr>
              <a:t>P</a:t>
            </a:r>
            <a:r>
              <a:rPr sz="2400" i="1" spc="-7" baseline="-20833" dirty="0">
                <a:latin typeface="Times New Roman"/>
                <a:cs typeface="Times New Roman"/>
              </a:rPr>
              <a:t>C</a:t>
            </a:r>
            <a:r>
              <a:rPr sz="2400" i="1" spc="165" baseline="-20833" dirty="0">
                <a:latin typeface="Times New Roman"/>
                <a:cs typeface="Times New Roman"/>
              </a:rPr>
              <a:t> </a:t>
            </a:r>
            <a:r>
              <a:rPr sz="2400" dirty="0">
                <a:latin typeface="Times New Roman"/>
                <a:cs typeface="Times New Roman"/>
              </a:rPr>
              <a:t>:</a:t>
            </a:r>
            <a:endParaRPr sz="2400">
              <a:latin typeface="Times New Roman"/>
              <a:cs typeface="Times New Roman"/>
            </a:endParaRPr>
          </a:p>
        </p:txBody>
      </p:sp>
      <p:sp>
        <p:nvSpPr>
          <p:cNvPr id="28" name="object 28"/>
          <p:cNvSpPr txBox="1"/>
          <p:nvPr/>
        </p:nvSpPr>
        <p:spPr>
          <a:xfrm>
            <a:off x="4616598" y="2176169"/>
            <a:ext cx="682625" cy="359410"/>
          </a:xfrm>
          <a:prstGeom prst="rect">
            <a:avLst/>
          </a:prstGeom>
        </p:spPr>
        <p:txBody>
          <a:bodyPr vert="horz" wrap="square" lIns="0" tIns="11430" rIns="0" bIns="0" rtlCol="0">
            <a:spAutoFit/>
          </a:bodyPr>
          <a:lstStyle/>
          <a:p>
            <a:pPr marL="38100">
              <a:lnSpc>
                <a:spcPct val="100000"/>
              </a:lnSpc>
              <a:spcBef>
                <a:spcPts val="90"/>
              </a:spcBef>
            </a:pPr>
            <a:r>
              <a:rPr sz="2050" spc="-30" dirty="0">
                <a:latin typeface="Times New Roman"/>
                <a:cs typeface="Times New Roman"/>
              </a:rPr>
              <a:t>1</a:t>
            </a:r>
            <a:r>
              <a:rPr sz="2050" spc="-30" dirty="0">
                <a:latin typeface="Symbol"/>
                <a:cs typeface="Symbol"/>
              </a:rPr>
              <a:t></a:t>
            </a:r>
            <a:r>
              <a:rPr sz="2200" i="1" spc="-30" dirty="0">
                <a:latin typeface="Symbol"/>
                <a:cs typeface="Symbol"/>
              </a:rPr>
              <a:t></a:t>
            </a:r>
            <a:r>
              <a:rPr sz="1800" i="1" spc="-44" baseline="-23148" dirty="0">
                <a:latin typeface="Times New Roman"/>
                <a:cs typeface="Times New Roman"/>
              </a:rPr>
              <a:t>se</a:t>
            </a:r>
            <a:endParaRPr sz="1800" baseline="-23148">
              <a:latin typeface="Times New Roman"/>
              <a:cs typeface="Times New Roman"/>
            </a:endParaRPr>
          </a:p>
        </p:txBody>
      </p:sp>
      <p:sp>
        <p:nvSpPr>
          <p:cNvPr id="29" name="object 29"/>
          <p:cNvSpPr txBox="1"/>
          <p:nvPr/>
        </p:nvSpPr>
        <p:spPr>
          <a:xfrm>
            <a:off x="4837681" y="1887933"/>
            <a:ext cx="153670" cy="210185"/>
          </a:xfrm>
          <a:prstGeom prst="rect">
            <a:avLst/>
          </a:prstGeom>
        </p:spPr>
        <p:txBody>
          <a:bodyPr vert="horz" wrap="square" lIns="0" tIns="13970" rIns="0" bIns="0" rtlCol="0">
            <a:spAutoFit/>
          </a:bodyPr>
          <a:lstStyle/>
          <a:p>
            <a:pPr marL="12700">
              <a:lnSpc>
                <a:spcPct val="100000"/>
              </a:lnSpc>
              <a:spcBef>
                <a:spcPts val="110"/>
              </a:spcBef>
            </a:pPr>
            <a:r>
              <a:rPr sz="1200" i="1" dirty="0">
                <a:latin typeface="Times New Roman"/>
                <a:cs typeface="Times New Roman"/>
              </a:rPr>
              <a:t>se</a:t>
            </a:r>
            <a:endParaRPr sz="1200">
              <a:latin typeface="Times New Roman"/>
              <a:cs typeface="Times New Roman"/>
            </a:endParaRPr>
          </a:p>
        </p:txBody>
      </p:sp>
      <p:sp>
        <p:nvSpPr>
          <p:cNvPr id="30" name="object 30"/>
          <p:cNvSpPr txBox="1"/>
          <p:nvPr/>
        </p:nvSpPr>
        <p:spPr>
          <a:xfrm>
            <a:off x="3555047" y="1697803"/>
            <a:ext cx="1356995" cy="359410"/>
          </a:xfrm>
          <a:prstGeom prst="rect">
            <a:avLst/>
          </a:prstGeom>
        </p:spPr>
        <p:txBody>
          <a:bodyPr vert="horz" wrap="square" lIns="0" tIns="11430" rIns="0" bIns="0" rtlCol="0">
            <a:spAutoFit/>
          </a:bodyPr>
          <a:lstStyle/>
          <a:p>
            <a:pPr marL="12700">
              <a:lnSpc>
                <a:spcPct val="100000"/>
              </a:lnSpc>
              <a:spcBef>
                <a:spcPts val="90"/>
              </a:spcBef>
              <a:tabLst>
                <a:tab pos="817244" algn="l"/>
              </a:tabLst>
            </a:pPr>
            <a:r>
              <a:rPr sz="2050" spc="15" dirty="0">
                <a:latin typeface="Symbol"/>
                <a:cs typeface="Symbol"/>
              </a:rPr>
              <a:t></a:t>
            </a:r>
            <a:r>
              <a:rPr sz="2050" spc="30" dirty="0">
                <a:latin typeface="Times New Roman"/>
                <a:cs typeface="Times New Roman"/>
              </a:rPr>
              <a:t> </a:t>
            </a:r>
            <a:r>
              <a:rPr sz="2050" i="1" spc="15" dirty="0">
                <a:latin typeface="Times New Roman"/>
                <a:cs typeface="Times New Roman"/>
              </a:rPr>
              <a:t>Pc</a:t>
            </a:r>
            <a:r>
              <a:rPr sz="2050" i="1" spc="-180" dirty="0">
                <a:latin typeface="Times New Roman"/>
                <a:cs typeface="Times New Roman"/>
              </a:rPr>
              <a:t> </a:t>
            </a:r>
            <a:r>
              <a:rPr sz="2050" spc="5" dirty="0">
                <a:latin typeface="Times New Roman"/>
                <a:cs typeface="Times New Roman"/>
              </a:rPr>
              <a:t>/	</a:t>
            </a:r>
            <a:r>
              <a:rPr sz="2050" spc="80" dirty="0">
                <a:latin typeface="Times New Roman"/>
                <a:cs typeface="Times New Roman"/>
              </a:rPr>
              <a:t>1</a:t>
            </a:r>
            <a:r>
              <a:rPr sz="2050" spc="80" dirty="0">
                <a:latin typeface="Symbol"/>
                <a:cs typeface="Symbol"/>
              </a:rPr>
              <a:t></a:t>
            </a:r>
            <a:r>
              <a:rPr sz="2200" i="1" spc="80" dirty="0">
                <a:latin typeface="Symbol"/>
                <a:cs typeface="Symbol"/>
              </a:rPr>
              <a:t></a:t>
            </a:r>
            <a:endParaRPr sz="2200">
              <a:latin typeface="Symbol"/>
              <a:cs typeface="Symbol"/>
            </a:endParaRPr>
          </a:p>
        </p:txBody>
      </p:sp>
      <p:sp>
        <p:nvSpPr>
          <p:cNvPr id="31" name="object 31"/>
          <p:cNvSpPr txBox="1"/>
          <p:nvPr/>
        </p:nvSpPr>
        <p:spPr>
          <a:xfrm>
            <a:off x="3354558" y="1887933"/>
            <a:ext cx="128270"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32" name="object 32"/>
          <p:cNvSpPr txBox="1"/>
          <p:nvPr/>
        </p:nvSpPr>
        <p:spPr>
          <a:xfrm>
            <a:off x="3210367" y="1594063"/>
            <a:ext cx="280670" cy="342265"/>
          </a:xfrm>
          <a:prstGeom prst="rect">
            <a:avLst/>
          </a:prstGeom>
        </p:spPr>
        <p:txBody>
          <a:bodyPr vert="horz" wrap="square" lIns="0" tIns="15875" rIns="0" bIns="0" rtlCol="0">
            <a:spAutoFit/>
          </a:bodyPr>
          <a:lstStyle/>
          <a:p>
            <a:pPr marL="38100">
              <a:lnSpc>
                <a:spcPct val="100000"/>
              </a:lnSpc>
              <a:spcBef>
                <a:spcPts val="125"/>
              </a:spcBef>
            </a:pPr>
            <a:r>
              <a:rPr sz="3075" i="1" spc="97" baseline="-25745" dirty="0">
                <a:latin typeface="Times New Roman"/>
                <a:cs typeface="Times New Roman"/>
              </a:rPr>
              <a:t>P</a:t>
            </a:r>
            <a:r>
              <a:rPr sz="1200" spc="65" dirty="0">
                <a:latin typeface="Times New Roman"/>
                <a:cs typeface="Times New Roman"/>
              </a:rPr>
              <a:t>'</a:t>
            </a:r>
            <a:endParaRPr sz="1200">
              <a:latin typeface="Times New Roman"/>
              <a:cs typeface="Times New Roman"/>
            </a:endParaRPr>
          </a:p>
        </p:txBody>
      </p:sp>
      <p:sp>
        <p:nvSpPr>
          <p:cNvPr id="33" name="object 33"/>
          <p:cNvSpPr txBox="1"/>
          <p:nvPr/>
        </p:nvSpPr>
        <p:spPr>
          <a:xfrm>
            <a:off x="688340" y="5650179"/>
            <a:ext cx="7640955" cy="903605"/>
          </a:xfrm>
          <a:prstGeom prst="rect">
            <a:avLst/>
          </a:prstGeom>
        </p:spPr>
        <p:txBody>
          <a:bodyPr vert="horz" wrap="square" lIns="0" tIns="85725" rIns="0" bIns="0" rtlCol="0">
            <a:spAutoFit/>
          </a:bodyPr>
          <a:lstStyle/>
          <a:p>
            <a:pPr marL="355600">
              <a:lnSpc>
                <a:spcPct val="100000"/>
              </a:lnSpc>
              <a:spcBef>
                <a:spcPts val="675"/>
              </a:spcBef>
            </a:pPr>
            <a:r>
              <a:rPr sz="2400" dirty="0">
                <a:latin typeface="Times New Roman"/>
                <a:cs typeface="Times New Roman"/>
              </a:rPr>
              <a:t>voltage control using series capacitors is not</a:t>
            </a:r>
            <a:r>
              <a:rPr sz="2400" spc="-135" dirty="0">
                <a:latin typeface="Times New Roman"/>
                <a:cs typeface="Times New Roman"/>
              </a:rPr>
              <a:t> </a:t>
            </a:r>
            <a:r>
              <a:rPr sz="2400" spc="-5" dirty="0">
                <a:latin typeface="Times New Roman"/>
                <a:cs typeface="Times New Roman"/>
              </a:rPr>
              <a:t>recommended.</a:t>
            </a:r>
            <a:endParaRPr sz="2400">
              <a:latin typeface="Times New Roman"/>
              <a:cs typeface="Times New Roman"/>
            </a:endParaRPr>
          </a:p>
          <a:p>
            <a:pPr marL="355600" indent="-343535">
              <a:lnSpc>
                <a:spcPct val="100000"/>
              </a:lnSpc>
              <a:spcBef>
                <a:spcPts val="575"/>
              </a:spcBef>
              <a:buFont typeface="Arial"/>
              <a:buChar char="•"/>
              <a:tabLst>
                <a:tab pos="355600" algn="l"/>
                <a:tab pos="356235" algn="l"/>
              </a:tabLst>
            </a:pPr>
            <a:r>
              <a:rPr sz="2400" spc="-5" dirty="0">
                <a:latin typeface="Times New Roman"/>
                <a:cs typeface="Times New Roman"/>
              </a:rPr>
              <a:t>Normally </a:t>
            </a:r>
            <a:r>
              <a:rPr sz="2400" dirty="0">
                <a:latin typeface="Times New Roman"/>
                <a:cs typeface="Times New Roman"/>
              </a:rPr>
              <a:t>used for </a:t>
            </a:r>
            <a:r>
              <a:rPr sz="2400" spc="-5" dirty="0">
                <a:latin typeface="Times New Roman"/>
                <a:cs typeface="Times New Roman"/>
              </a:rPr>
              <a:t>improving </a:t>
            </a:r>
            <a:r>
              <a:rPr sz="2400" dirty="0">
                <a:latin typeface="Times New Roman"/>
                <a:cs typeface="Times New Roman"/>
              </a:rPr>
              <a:t>stability </a:t>
            </a:r>
            <a:r>
              <a:rPr sz="2400" spc="-5" dirty="0">
                <a:latin typeface="Times New Roman"/>
                <a:cs typeface="Times New Roman"/>
              </a:rPr>
              <a:t>limits </a:t>
            </a:r>
            <a:r>
              <a:rPr sz="2400" dirty="0">
                <a:latin typeface="Times New Roman"/>
                <a:cs typeface="Times New Roman"/>
              </a:rPr>
              <a:t>of the</a:t>
            </a:r>
            <a:r>
              <a:rPr sz="2400" spc="-80" dirty="0">
                <a:latin typeface="Times New Roman"/>
                <a:cs typeface="Times New Roman"/>
              </a:rPr>
              <a:t> </a:t>
            </a:r>
            <a:r>
              <a:rPr sz="2400" spc="-5" dirty="0">
                <a:latin typeface="Times New Roman"/>
                <a:cs typeface="Times New Roman"/>
              </a:rPr>
              <a:t>system.</a:t>
            </a:r>
            <a:endParaRPr sz="2400">
              <a:latin typeface="Times New Roman"/>
              <a:cs typeface="Times New Roman"/>
            </a:endParaRPr>
          </a:p>
        </p:txBody>
      </p:sp>
      <p:sp>
        <p:nvSpPr>
          <p:cNvPr id="40" name="Slide Number Placeholder 39">
            <a:extLst>
              <a:ext uri="{FF2B5EF4-FFF2-40B4-BE49-F238E27FC236}">
                <a16:creationId xmlns:a16="http://schemas.microsoft.com/office/drawing/2014/main" id="{F36BFDA9-C23D-4A98-B94A-4215E0E2E51B}"/>
              </a:ext>
            </a:extLst>
          </p:cNvPr>
          <p:cNvSpPr>
            <a:spLocks noGrp="1"/>
          </p:cNvSpPr>
          <p:nvPr>
            <p:ph type="sldNum" sz="quarter" idx="7"/>
          </p:nvPr>
        </p:nvSpPr>
        <p:spPr/>
        <p:txBody>
          <a:bodyPr/>
          <a:lstStyle/>
          <a:p>
            <a:pPr marL="38100">
              <a:lnSpc>
                <a:spcPts val="1240"/>
              </a:lnSpc>
            </a:pPr>
            <a:fld id="{81D60167-4931-47E6-BA6A-407CBD079E47}" type="slidenum">
              <a:rPr lang="en-IN" spc="-120" smtClean="0"/>
              <a:t>101</a:t>
            </a:fld>
            <a:endParaRPr lang="en-IN" spc="-120" dirty="0"/>
          </a:p>
        </p:txBody>
      </p:sp>
      <p:sp>
        <p:nvSpPr>
          <p:cNvPr id="41" name="TextBox 40">
            <a:extLst>
              <a:ext uri="{FF2B5EF4-FFF2-40B4-BE49-F238E27FC236}">
                <a16:creationId xmlns:a16="http://schemas.microsoft.com/office/drawing/2014/main" id="{100E404D-533D-4AE8-A004-FDF60623A7CE}"/>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562472-F24D-4E28-86B0-9AB34C057156}"/>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95372D53-A12E-44D5-8659-161802DC1460}"/>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3170A38E-2CD7-4361-88A8-4D2A35CF8E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1C14A09B-DC6F-46A7-9D41-1F75EB854DB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27ECE370-D2C4-49A9-9075-0FD6259FC6B0}"/>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B166D931-46AF-4939-AD6A-F12C6ABDF372}"/>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4098" name="Title 1">
            <a:extLst>
              <a:ext uri="{FF2B5EF4-FFF2-40B4-BE49-F238E27FC236}">
                <a16:creationId xmlns:a16="http://schemas.microsoft.com/office/drawing/2014/main" id="{4AF45A75-CD9E-4C80-8FB0-F58741567391}"/>
              </a:ext>
            </a:extLst>
          </p:cNvPr>
          <p:cNvSpPr>
            <a:spLocks noGrp="1"/>
          </p:cNvSpPr>
          <p:nvPr>
            <p:ph type="ctrTitle"/>
          </p:nvPr>
        </p:nvSpPr>
        <p:spPr>
          <a:xfrm>
            <a:off x="0" y="0"/>
            <a:ext cx="9144000" cy="615553"/>
          </a:xfrm>
        </p:spPr>
        <p:txBody>
          <a:bodyPr/>
          <a:lstStyle/>
          <a:p>
            <a:pPr algn="ctr" eaLnBrk="1" hangingPunct="1"/>
            <a:r>
              <a:rPr lang="en-US" altLang="en-US" sz="4000" b="1" i="0" dirty="0">
                <a:solidFill>
                  <a:schemeClr val="tx2">
                    <a:lumMod val="60000"/>
                    <a:lumOff val="40000"/>
                  </a:schemeClr>
                </a:solidFill>
                <a:latin typeface="Times New Roman" panose="02020603050405020304" pitchFamily="18" charset="0"/>
                <a:cs typeface="Times New Roman" panose="02020603050405020304" pitchFamily="18" charset="0"/>
              </a:rPr>
              <a:t>Per Unit System</a:t>
            </a:r>
            <a:endParaRPr lang="en-US" altLang="en-US" sz="4000" i="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337D189-38CB-451F-8F7E-26AB2111E15A}"/>
              </a:ext>
            </a:extLst>
          </p:cNvPr>
          <p:cNvSpPr>
            <a:spLocks noGrp="1"/>
          </p:cNvSpPr>
          <p:nvPr>
            <p:ph type="subTitle" idx="1"/>
          </p:nvPr>
        </p:nvSpPr>
        <p:spPr>
          <a:xfrm>
            <a:off x="457199" y="1752600"/>
            <a:ext cx="8546841" cy="3962400"/>
          </a:xfrm>
        </p:spPr>
        <p:txBody>
          <a:bodyPr rtlCol="0">
            <a:noAutofit/>
          </a:bodyPr>
          <a:lstStyle/>
          <a:p>
            <a:pPr eaLnBrk="1" fontAlgn="auto" hangingPunct="1">
              <a:spcAft>
                <a:spcPts val="0"/>
              </a:spcAft>
              <a:defRPr/>
            </a:pPr>
            <a:r>
              <a:rPr lang="en-US" sz="2400" b="1" i="1" dirty="0">
                <a:solidFill>
                  <a:schemeClr val="tx1"/>
                </a:solidFill>
                <a:latin typeface="Times New Roman" panose="02020603050405020304" pitchFamily="18" charset="0"/>
                <a:cs typeface="Times New Roman" panose="02020603050405020304" pitchFamily="18" charset="0"/>
              </a:rPr>
              <a:t>Per Unit quantity = 	</a:t>
            </a:r>
            <a:r>
              <a:rPr lang="en-US" sz="2400" b="1" i="1" u="sng" dirty="0">
                <a:solidFill>
                  <a:schemeClr val="tx1"/>
                </a:solidFill>
                <a:latin typeface="Times New Roman" panose="02020603050405020304" pitchFamily="18" charset="0"/>
                <a:cs typeface="Times New Roman" panose="02020603050405020304" pitchFamily="18" charset="0"/>
              </a:rPr>
              <a:t>Actual quantity</a:t>
            </a:r>
            <a:endParaRPr lang="en-US" sz="2400" b="1" i="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i="1" dirty="0">
                <a:solidFill>
                  <a:schemeClr val="tx1"/>
                </a:solidFill>
                <a:latin typeface="Times New Roman" panose="02020603050405020304" pitchFamily="18" charset="0"/>
                <a:cs typeface="Times New Roman" panose="02020603050405020304" pitchFamily="18" charset="0"/>
              </a:rPr>
              <a:t>			Base value</a:t>
            </a:r>
            <a:endParaRPr lang="en-US" sz="2400" b="1" dirty="0">
              <a:solidFill>
                <a:schemeClr val="tx1"/>
              </a:solidFill>
              <a:latin typeface="Times New Roman" panose="02020603050405020304" pitchFamily="18" charset="0"/>
              <a:cs typeface="Times New Roman" panose="02020603050405020304" pitchFamily="18" charset="0"/>
            </a:endParaRPr>
          </a:p>
          <a:p>
            <a:pPr algn="just" eaLnBrk="1" fontAlgn="auto" hangingPunct="1">
              <a:spcAft>
                <a:spcPts val="0"/>
              </a:spcAft>
              <a:defRPr/>
            </a:pPr>
            <a:endParaRPr lang="en-US" sz="2400" dirty="0">
              <a:solidFill>
                <a:schemeClr val="tx1"/>
              </a:solidFill>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Example: </a:t>
            </a:r>
            <a:r>
              <a:rPr lang="en-US" sz="2400" dirty="0">
                <a:solidFill>
                  <a:schemeClr val="tx1"/>
                </a:solidFill>
                <a:latin typeface="Times New Roman" panose="02020603050405020304" pitchFamily="18" charset="0"/>
                <a:cs typeface="Times New Roman" panose="02020603050405020304" pitchFamily="18" charset="0"/>
              </a:rPr>
              <a:t>Nominal voltage at bus bar A is 132 kV and actual voltage at A is 127 kV. The per unit voltage at A is:</a:t>
            </a:r>
          </a:p>
          <a:p>
            <a:pPr eaLnBrk="1" fontAlgn="auto" hangingPunct="1">
              <a:spcAft>
                <a:spcPts val="0"/>
              </a:spcAft>
              <a:defRPr/>
            </a:pPr>
            <a:r>
              <a:rPr lang="en-US" sz="2400" i="1" dirty="0">
                <a:solidFill>
                  <a:schemeClr val="tx1"/>
                </a:solidFill>
                <a:latin typeface="Times New Roman" panose="02020603050405020304" pitchFamily="18" charset="0"/>
                <a:cs typeface="Times New Roman" panose="02020603050405020304" pitchFamily="18" charset="0"/>
              </a:rPr>
              <a:t>Voltage in p. u. = 	</a:t>
            </a:r>
            <a:r>
              <a:rPr lang="en-US" sz="2400" i="1" u="sng" dirty="0">
                <a:solidFill>
                  <a:schemeClr val="tx1"/>
                </a:solidFill>
                <a:latin typeface="Times New Roman" panose="02020603050405020304" pitchFamily="18" charset="0"/>
                <a:cs typeface="Times New Roman" panose="02020603050405020304" pitchFamily="18" charset="0"/>
              </a:rPr>
              <a:t>Voltage in kV</a:t>
            </a:r>
          </a:p>
          <a:p>
            <a:pPr eaLnBrk="1" fontAlgn="auto" hangingPunct="1">
              <a:spcAft>
                <a:spcPts val="0"/>
              </a:spcAft>
              <a:defRPr/>
            </a:pPr>
            <a:r>
              <a:rPr lang="en-US" sz="2400" i="1" dirty="0">
                <a:solidFill>
                  <a:schemeClr val="tx1"/>
                </a:solidFill>
                <a:latin typeface="Times New Roman" panose="02020603050405020304" pitchFamily="18" charset="0"/>
                <a:cs typeface="Times New Roman" panose="02020603050405020304" pitchFamily="18" charset="0"/>
              </a:rPr>
              <a:t>			Base voltage in kV</a:t>
            </a:r>
          </a:p>
          <a:p>
            <a:pPr algn="l" eaLnBrk="1" fontAlgn="auto" hangingPunct="1">
              <a:spcAft>
                <a:spcPts val="0"/>
              </a:spcAft>
              <a:defRPr/>
            </a:pPr>
            <a:endParaRPr lang="en-US" sz="2400" i="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i="1" dirty="0">
                <a:solidFill>
                  <a:schemeClr val="tx1"/>
                </a:solidFill>
                <a:latin typeface="Times New Roman" panose="02020603050405020304" pitchFamily="18" charset="0"/>
                <a:cs typeface="Times New Roman" panose="02020603050405020304" pitchFamily="18" charset="0"/>
              </a:rPr>
              <a:t>V </a:t>
            </a:r>
            <a:r>
              <a:rPr lang="en-US" sz="1600" i="1" baseline="-25000" dirty="0" err="1">
                <a:solidFill>
                  <a:schemeClr val="tx1"/>
                </a:solidFill>
                <a:latin typeface="Times New Roman" panose="02020603050405020304" pitchFamily="18" charset="0"/>
                <a:cs typeface="Times New Roman" panose="02020603050405020304" pitchFamily="18" charset="0"/>
              </a:rPr>
              <a:t>A</a:t>
            </a:r>
            <a:r>
              <a:rPr lang="en-US" sz="2400" i="1" baseline="30000" dirty="0" err="1">
                <a:solidFill>
                  <a:schemeClr val="tx1"/>
                </a:solidFill>
                <a:latin typeface="Times New Roman" panose="02020603050405020304" pitchFamily="18" charset="0"/>
                <a:cs typeface="Times New Roman" panose="02020603050405020304" pitchFamily="18" charset="0"/>
              </a:rPr>
              <a:t>pu</a:t>
            </a:r>
            <a:r>
              <a:rPr lang="en-US" sz="2400" i="1" dirty="0">
                <a:solidFill>
                  <a:schemeClr val="tx1"/>
                </a:solidFill>
                <a:latin typeface="Times New Roman" panose="02020603050405020304" pitchFamily="18" charset="0"/>
                <a:cs typeface="Times New Roman" panose="02020603050405020304" pitchFamily="18" charset="0"/>
              </a:rPr>
              <a:t>  =  </a:t>
            </a:r>
            <a:r>
              <a:rPr lang="en-US" sz="2400" u="sng" dirty="0">
                <a:solidFill>
                  <a:schemeClr val="tx1"/>
                </a:solidFill>
                <a:latin typeface="Times New Roman" panose="02020603050405020304" pitchFamily="18" charset="0"/>
                <a:cs typeface="Times New Roman" panose="02020603050405020304" pitchFamily="18" charset="0"/>
              </a:rPr>
              <a:t>127 </a:t>
            </a:r>
            <a:r>
              <a:rPr lang="en-US" sz="2400" i="1" u="sng" dirty="0">
                <a:solidFill>
                  <a:schemeClr val="tx1"/>
                </a:solidFill>
                <a:latin typeface="Times New Roman" panose="02020603050405020304" pitchFamily="18" charset="0"/>
                <a:cs typeface="Times New Roman" panose="02020603050405020304" pitchFamily="18" charset="0"/>
              </a:rPr>
              <a:t>kV  </a:t>
            </a:r>
            <a:r>
              <a:rPr lang="it-IT" sz="2400" dirty="0">
                <a:solidFill>
                  <a:schemeClr val="tx1"/>
                </a:solidFill>
                <a:latin typeface="Times New Roman" panose="02020603050405020304" pitchFamily="18" charset="0"/>
                <a:cs typeface="Times New Roman" panose="02020603050405020304" pitchFamily="18" charset="0"/>
              </a:rPr>
              <a:t>= 0.96 </a:t>
            </a:r>
            <a:r>
              <a:rPr lang="it-IT" sz="2400" i="1" dirty="0">
                <a:solidFill>
                  <a:schemeClr val="tx1"/>
                </a:solidFill>
                <a:latin typeface="Times New Roman" panose="02020603050405020304" pitchFamily="18" charset="0"/>
                <a:cs typeface="Times New Roman" panose="02020603050405020304" pitchFamily="18" charset="0"/>
              </a:rPr>
              <a:t>per unit  = 0.96 p .u</a:t>
            </a:r>
            <a:endParaRPr lang="en-US" sz="2400" i="1" dirty="0">
              <a:solidFill>
                <a:schemeClr val="tx1"/>
              </a:solidFill>
              <a:latin typeface="Times New Roman" panose="02020603050405020304" pitchFamily="18" charset="0"/>
              <a:cs typeface="Times New Roman" panose="02020603050405020304" pitchFamily="18" charset="0"/>
            </a:endParaRPr>
          </a:p>
          <a:p>
            <a:pPr algn="l" eaLnBrk="1" fontAlgn="auto" hangingPunct="1">
              <a:spcAft>
                <a:spcPts val="0"/>
              </a:spcAft>
              <a:defRPr/>
            </a:pP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132 </a:t>
            </a:r>
            <a:r>
              <a:rPr lang="en-US" sz="2400" i="1" dirty="0">
                <a:solidFill>
                  <a:schemeClr val="tx1"/>
                </a:solidFill>
                <a:latin typeface="Times New Roman" panose="02020603050405020304" pitchFamily="18" charset="0"/>
                <a:cs typeface="Times New Roman" panose="02020603050405020304" pitchFamily="18" charset="0"/>
              </a:rPr>
              <a:t>kV</a:t>
            </a:r>
          </a:p>
        </p:txBody>
      </p:sp>
      <p:sp>
        <p:nvSpPr>
          <p:cNvPr id="16" name="TextBox 15">
            <a:extLst>
              <a:ext uri="{FF2B5EF4-FFF2-40B4-BE49-F238E27FC236}">
                <a16:creationId xmlns:a16="http://schemas.microsoft.com/office/drawing/2014/main" id="{F7DBC6D7-9560-4110-A1D3-A107F96F41B3}"/>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F3DF825-BB3D-4784-A7DB-704CF19C0873}"/>
              </a:ext>
            </a:extLst>
          </p:cNvPr>
          <p:cNvSpPr>
            <a:spLocks noGrp="1"/>
          </p:cNvSpPr>
          <p:nvPr>
            <p:ph type="sldNum" sz="quarter" idx="12"/>
          </p:nvPr>
        </p:nvSpPr>
        <p:spPr/>
        <p:txBody>
          <a:bodyPr/>
          <a:lstStyle/>
          <a:p>
            <a:fld id="{5E30BE15-C2D2-4959-A385-41895957CAF0}" type="slidenum">
              <a:rPr lang="en-US" altLang="en-US" smtClean="0"/>
              <a:pPr/>
              <a:t>102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1000"/>
                                        <p:tgtEl>
                                          <p:spTgt spid="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1000"/>
                                        <p:tgtEl>
                                          <p:spTgt spid="3">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1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1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1000"/>
                                        <p:tgtEl>
                                          <p:spTgt spid="3">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amond(in)">
                                      <p:cBhvr>
                                        <p:cTn id="25" dur="1000"/>
                                        <p:tgtEl>
                                          <p:spTgt spid="3">
                                            <p:txEl>
                                              <p:pRg st="7" end="7"/>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amond(in)">
                                      <p:cBhvr>
                                        <p:cTn id="2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C14A0472-B5EE-47F0-B8A8-4E1243396CFE}"/>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919FEA5D-5274-48FC-8AA3-35D4E1A1C680}"/>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22887738-DFA7-44C6-86A1-7282AED66DB7}"/>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9A01AC98-132B-44B0-B8B7-35B406863E8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AD02063F-A866-4AAC-8545-B0249ED004B3}"/>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391CB0D7-ED45-49C3-9F54-1494BBC6CA1C}"/>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B9560B5C-D15D-465E-854B-7428B5CF525A}"/>
              </a:ext>
            </a:extLst>
          </p:cNvPr>
          <p:cNvSpPr>
            <a:spLocks noGrp="1"/>
          </p:cNvSpPr>
          <p:nvPr>
            <p:ph type="subTitle" idx="1"/>
          </p:nvPr>
        </p:nvSpPr>
        <p:spPr>
          <a:xfrm>
            <a:off x="43988" y="989351"/>
            <a:ext cx="9067800" cy="6172200"/>
          </a:xfrm>
        </p:spPr>
        <p:txBody>
          <a:bodyPr rtlCol="0">
            <a:normAutofit/>
          </a:bodyPr>
          <a:lstStyle/>
          <a:p>
            <a:pPr algn="l" eaLnBrk="1" fontAlgn="auto" hangingPunct="1">
              <a:spcAft>
                <a:spcPts val="0"/>
              </a:spcAft>
              <a:defRPr/>
            </a:pPr>
            <a:r>
              <a:rPr lang="en-US" sz="2000" i="1" u="sng" dirty="0">
                <a:solidFill>
                  <a:schemeClr val="tx1"/>
                </a:solidFill>
                <a:latin typeface="Times New Roman" panose="02020603050405020304" pitchFamily="18" charset="0"/>
                <a:cs typeface="Times New Roman" panose="02020603050405020304" pitchFamily="18" charset="0"/>
              </a:rPr>
              <a:t>Choice of Base Values</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Need base value for all quantities: Power, Voltage, Current, Impedance, Admittance</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Base values do not have to be the same for all equipment in the system</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Wise choice helps simplify the analysis</a:t>
            </a:r>
          </a:p>
          <a:p>
            <a:pPr algn="just" eaLnBrk="1" fontAlgn="auto" hangingPunct="1">
              <a:spcAft>
                <a:spcPts val="0"/>
              </a:spcAft>
              <a:defRPr/>
            </a:pPr>
            <a:r>
              <a:rPr lang="en-US" sz="2000" i="1" u="sng" dirty="0">
                <a:solidFill>
                  <a:schemeClr val="tx1"/>
                </a:solidFill>
                <a:latin typeface="Times New Roman" panose="02020603050405020304" pitchFamily="18" charset="0"/>
                <a:cs typeface="Times New Roman" panose="02020603050405020304" pitchFamily="18" charset="0"/>
              </a:rPr>
              <a:t>Rules </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Choose ONE base power for the entire system</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Arbitrary choice</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Commensurate with the system e.g. 415V use 100kVA or 1MVA, 11kV use   	10MVA,132KV use 100MVA, 400kV use 1000MVA</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Choice also depends on rating of generators/transformers</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If network contains multiple voltages, select base power based on “section 	of most interest” </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commercial/industrial building = mainly 415V use 100kVA</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distribution utility = mainly 11kV use 10MVA</a:t>
            </a:r>
          </a:p>
          <a:p>
            <a:pPr algn="just" eaLnBrk="1" fontAlgn="auto" hangingPunct="1">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transmission utility = use 100MVA or 1000MVA</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Choose ONE base voltage for each voltage level</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Choose the nominal voltage</a:t>
            </a:r>
          </a:p>
          <a:p>
            <a:pPr algn="just" eaLnBrk="1" fontAlgn="auto" hangingPunct="1">
              <a:spcAft>
                <a:spcPts val="0"/>
              </a:spcAft>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Other base values chosen to get the same relations between per unit 	quantities as between actual quantities</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0FA60C-47DB-496E-80C7-98B0FA4D7617}"/>
              </a:ext>
            </a:extLst>
          </p:cNvPr>
          <p:cNvSpPr txBox="1"/>
          <p:nvPr/>
        </p:nvSpPr>
        <p:spPr>
          <a:xfrm>
            <a:off x="0" y="281465"/>
            <a:ext cx="9144000" cy="707886"/>
          </a:xfrm>
          <a:prstGeom prst="rect">
            <a:avLst/>
          </a:prstGeom>
          <a:noFill/>
        </p:spPr>
        <p:txBody>
          <a:bodyPr wrap="square">
            <a:spAutoFit/>
          </a:bodyPr>
          <a:lstStyle/>
          <a:p>
            <a:r>
              <a:rPr lang="en-US" sz="4000" b="1" dirty="0">
                <a:solidFill>
                  <a:schemeClr val="tx2">
                    <a:lumMod val="75000"/>
                  </a:schemeClr>
                </a:solidFill>
                <a:latin typeface="Times New Roman" panose="02020603050405020304" pitchFamily="18" charset="0"/>
                <a:cs typeface="Times New Roman" panose="02020603050405020304" pitchFamily="18" charset="0"/>
              </a:rPr>
              <a:t>Rules for Choosing Base Values</a:t>
            </a:r>
            <a:endParaRPr lang="en-IN" sz="4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509F648-21F7-46B7-A36F-FF3545825237}"/>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63ABF5FF-15D0-4302-8557-768339BECF22}"/>
              </a:ext>
            </a:extLst>
          </p:cNvPr>
          <p:cNvSpPr>
            <a:spLocks noGrp="1"/>
          </p:cNvSpPr>
          <p:nvPr>
            <p:ph type="sldNum" sz="quarter" idx="12"/>
          </p:nvPr>
        </p:nvSpPr>
        <p:spPr/>
        <p:txBody>
          <a:bodyPr/>
          <a:lstStyle/>
          <a:p>
            <a:fld id="{5E30BE15-C2D2-4959-A385-41895957CAF0}" type="slidenum">
              <a:rPr lang="en-US" altLang="en-US" smtClean="0"/>
              <a:pPr/>
              <a:t>103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heckerboard(across)">
                                      <p:cBhvr>
                                        <p:cTn id="34" dur="500"/>
                                        <p:tgtEl>
                                          <p:spTgt spid="3">
                                            <p:txEl>
                                              <p:pRg st="9" end="9"/>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0" dur="500"/>
                                        <p:tgtEl>
                                          <p:spTgt spid="3">
                                            <p:txEl>
                                              <p:pRg st="11" end="1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3" dur="500"/>
                                        <p:tgtEl>
                                          <p:spTgt spid="3">
                                            <p:txEl>
                                              <p:pRg st="12" end="1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6" dur="500"/>
                                        <p:tgtEl>
                                          <p:spTgt spid="3">
                                            <p:txEl>
                                              <p:pRg st="13" end="1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49" dur="500"/>
                                        <p:tgtEl>
                                          <p:spTgt spid="3">
                                            <p:txEl>
                                              <p:pRg st="14" end="14"/>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0DC4776C-FEEF-4201-96C5-7E72EE66D574}"/>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417ED228-2DC5-4AB3-8846-628D22799D1D}"/>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829A38F0-B76E-4881-91AA-FA66388C52E3}"/>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4E14FBA8-C66C-4D21-AB97-3B8DBA144E3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61950C08-F480-4D13-9D26-4D22F3348719}"/>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E7AAA04B-CF04-4EDE-94CC-9CE4C6395851}"/>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graphicFrame>
        <p:nvGraphicFramePr>
          <p:cNvPr id="4" name="Table 3">
            <a:extLst>
              <a:ext uri="{FF2B5EF4-FFF2-40B4-BE49-F238E27FC236}">
                <a16:creationId xmlns:a16="http://schemas.microsoft.com/office/drawing/2014/main" id="{CCC8D0F3-1877-4018-A23D-F2C33F70AE9A}"/>
              </a:ext>
            </a:extLst>
          </p:cNvPr>
          <p:cNvGraphicFramePr>
            <a:graphicFrameLocks noGrp="1"/>
          </p:cNvGraphicFramePr>
          <p:nvPr/>
        </p:nvGraphicFramePr>
        <p:xfrm>
          <a:off x="76200" y="609600"/>
          <a:ext cx="8991600" cy="2011680"/>
        </p:xfrm>
        <a:graphic>
          <a:graphicData uri="http://schemas.openxmlformats.org/drawingml/2006/table">
            <a:tbl>
              <a:tblPr/>
              <a:tblGrid>
                <a:gridCol w="4495800">
                  <a:extLst>
                    <a:ext uri="{9D8B030D-6E8A-4147-A177-3AD203B41FA5}">
                      <a16:colId xmlns:a16="http://schemas.microsoft.com/office/drawing/2014/main" val="987486802"/>
                    </a:ext>
                  </a:extLst>
                </a:gridCol>
                <a:gridCol w="4495800">
                  <a:extLst>
                    <a:ext uri="{9D8B030D-6E8A-4147-A177-3AD203B41FA5}">
                      <a16:colId xmlns:a16="http://schemas.microsoft.com/office/drawing/2014/main" val="1794179253"/>
                    </a:ext>
                  </a:extLst>
                </a:gridCol>
              </a:tblGrid>
              <a:tr h="18288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en-US" sz="1800" b="1" i="1" u="none" strike="noStrike" cap="none" normalizeH="0" baseline="0">
                          <a:ln>
                            <a:noFill/>
                          </a:ln>
                          <a:solidFill>
                            <a:srgbClr val="2217FB"/>
                          </a:solidFill>
                          <a:effectLst/>
                          <a:latin typeface="Calibri" panose="020F0502020204030204" pitchFamily="34" charset="0"/>
                        </a:rPr>
                        <a:t>S = V I (in VA)</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en-US" sz="1800" b="1" i="1" u="none" strike="noStrike" cap="none" normalizeH="0" baseline="0">
                          <a:ln>
                            <a:noFill/>
                          </a:ln>
                          <a:solidFill>
                            <a:srgbClr val="2217FB"/>
                          </a:solidFill>
                          <a:effectLst/>
                          <a:latin typeface="Calibri" panose="020F0502020204030204" pitchFamily="34" charset="0"/>
                        </a:rPr>
                        <a:t>S </a:t>
                      </a:r>
                      <a:r>
                        <a:rPr kumimoji="0" lang="fr-FR" altLang="en-US" sz="1800" b="1" i="1" u="none" strike="noStrike" cap="none" normalizeH="0" baseline="-25000">
                          <a:ln>
                            <a:noFill/>
                          </a:ln>
                          <a:solidFill>
                            <a:srgbClr val="2217FB"/>
                          </a:solidFill>
                          <a:effectLst/>
                          <a:latin typeface="Calibri" panose="020F0502020204030204" pitchFamily="34" charset="0"/>
                        </a:rPr>
                        <a:t>pu</a:t>
                      </a:r>
                      <a:r>
                        <a:rPr kumimoji="0" lang="fr-FR" altLang="en-US" sz="1800" b="1" i="1" u="none" strike="noStrike" cap="none" normalizeH="0" baseline="0">
                          <a:ln>
                            <a:noFill/>
                          </a:ln>
                          <a:solidFill>
                            <a:srgbClr val="2217FB"/>
                          </a:solidFill>
                          <a:effectLst/>
                          <a:latin typeface="Calibri" panose="020F0502020204030204" pitchFamily="34" charset="0"/>
                        </a:rPr>
                        <a:t> = V </a:t>
                      </a:r>
                      <a:r>
                        <a:rPr kumimoji="0" lang="fr-FR" altLang="en-US" sz="1800" b="1" i="1" u="none" strike="noStrike" cap="none" normalizeH="0" baseline="-25000">
                          <a:ln>
                            <a:noFill/>
                          </a:ln>
                          <a:solidFill>
                            <a:srgbClr val="2217FB"/>
                          </a:solidFill>
                          <a:effectLst/>
                          <a:latin typeface="Calibri" panose="020F0502020204030204" pitchFamily="34" charset="0"/>
                        </a:rPr>
                        <a:t>pu</a:t>
                      </a:r>
                      <a:r>
                        <a:rPr kumimoji="0" lang="fr-FR" altLang="en-US" sz="1800" b="1" i="1" u="none" strike="noStrike" cap="none" normalizeH="0" baseline="0">
                          <a:ln>
                            <a:noFill/>
                          </a:ln>
                          <a:solidFill>
                            <a:srgbClr val="2217FB"/>
                          </a:solidFill>
                          <a:effectLst/>
                          <a:latin typeface="Calibri" panose="020F0502020204030204" pitchFamily="34" charset="0"/>
                        </a:rPr>
                        <a:t> I </a:t>
                      </a:r>
                      <a:r>
                        <a:rPr kumimoji="0" lang="fr-FR" altLang="en-US" sz="1800" b="1" i="1" u="none" strike="noStrike" cap="none" normalizeH="0" baseline="-25000">
                          <a:ln>
                            <a:noFill/>
                          </a:ln>
                          <a:solidFill>
                            <a:srgbClr val="2217FB"/>
                          </a:solidFill>
                          <a:effectLst/>
                          <a:latin typeface="Calibri" panose="020F0502020204030204" pitchFamily="34" charset="0"/>
                        </a:rPr>
                        <a:t>pu</a:t>
                      </a:r>
                      <a:r>
                        <a:rPr kumimoji="0" lang="fr-FR" altLang="en-US" sz="1800" b="1" i="1" u="none" strike="noStrike" cap="none" normalizeH="0" baseline="0">
                          <a:ln>
                            <a:noFill/>
                          </a:ln>
                          <a:solidFill>
                            <a:srgbClr val="2217FB"/>
                          </a:solidFill>
                          <a:effectLst/>
                          <a:latin typeface="Calibri" panose="020F0502020204030204" pitchFamily="34" charset="0"/>
                        </a:rPr>
                        <a:t> (in pu)</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r-FR" altLang="en-US" sz="1800" b="1" i="1" u="none" strike="noStrike" cap="none" normalizeH="0" baseline="0">
                        <a:ln>
                          <a:noFill/>
                        </a:ln>
                        <a:solidFill>
                          <a:srgbClr val="2217FB"/>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a:ln>
                            <a:noFill/>
                          </a:ln>
                          <a:solidFill>
                            <a:srgbClr val="2217FB"/>
                          </a:solidFill>
                          <a:effectLst/>
                          <a:latin typeface="Calibri" panose="020F0502020204030204" pitchFamily="34" charset="0"/>
                        </a:rPr>
                        <a:t>S/S</a:t>
                      </a:r>
                      <a:r>
                        <a:rPr kumimoji="0" lang="en-US" altLang="en-US" sz="1800" b="1" i="0" u="none" strike="noStrike" cap="none" normalizeH="0" baseline="-25000">
                          <a:ln>
                            <a:noFill/>
                          </a:ln>
                          <a:solidFill>
                            <a:srgbClr val="2217FB"/>
                          </a:solidFill>
                          <a:effectLst/>
                          <a:latin typeface="Calibri" panose="020F0502020204030204" pitchFamily="34" charset="0"/>
                        </a:rPr>
                        <a:t>B </a:t>
                      </a:r>
                      <a:r>
                        <a:rPr kumimoji="0" lang="en-US" altLang="en-US" sz="1800" b="1" i="0" u="none" strike="noStrike" cap="none" normalizeH="0" baseline="0">
                          <a:ln>
                            <a:noFill/>
                          </a:ln>
                          <a:solidFill>
                            <a:srgbClr val="2217FB"/>
                          </a:solidFill>
                          <a:effectLst/>
                          <a:latin typeface="Calibri" panose="020F0502020204030204" pitchFamily="34" charset="0"/>
                        </a:rPr>
                        <a:t> = </a:t>
                      </a:r>
                      <a:r>
                        <a:rPr kumimoji="0" lang="it-IT" altLang="en-US" sz="1800" b="1" i="1" u="none" strike="noStrike" cap="none" normalizeH="0" baseline="0">
                          <a:ln>
                            <a:noFill/>
                          </a:ln>
                          <a:solidFill>
                            <a:srgbClr val="2217FB"/>
                          </a:solidFill>
                          <a:effectLst/>
                          <a:latin typeface="Calibri" panose="020F0502020204030204" pitchFamily="34" charset="0"/>
                        </a:rPr>
                        <a:t>V/ V</a:t>
                      </a:r>
                      <a:r>
                        <a:rPr kumimoji="0" lang="it-IT" altLang="en-US" sz="1800" b="1" i="1" u="none" strike="noStrike" cap="none" normalizeH="0" baseline="-25000">
                          <a:ln>
                            <a:noFill/>
                          </a:ln>
                          <a:solidFill>
                            <a:srgbClr val="2217FB"/>
                          </a:solidFill>
                          <a:effectLst/>
                          <a:latin typeface="Calibri" panose="020F0502020204030204" pitchFamily="34" charset="0"/>
                        </a:rPr>
                        <a:t>B</a:t>
                      </a:r>
                      <a:r>
                        <a:rPr kumimoji="0" lang="it-IT" altLang="en-US" sz="1800" b="1" i="1" u="none" strike="noStrike" cap="none" normalizeH="0" baseline="0">
                          <a:ln>
                            <a:noFill/>
                          </a:ln>
                          <a:solidFill>
                            <a:srgbClr val="2217FB"/>
                          </a:solidFill>
                          <a:effectLst/>
                          <a:latin typeface="Calibri" panose="020F0502020204030204" pitchFamily="34" charset="0"/>
                        </a:rPr>
                        <a:t> * I/I</a:t>
                      </a:r>
                      <a:r>
                        <a:rPr kumimoji="0" lang="it-IT" altLang="en-US" sz="1800" b="1" i="1" u="none" strike="noStrike" cap="none" normalizeH="0" baseline="-25000">
                          <a:ln>
                            <a:noFill/>
                          </a:ln>
                          <a:solidFill>
                            <a:srgbClr val="2217FB"/>
                          </a:solidFill>
                          <a:effectLst/>
                          <a:latin typeface="Calibri" panose="020F0502020204030204" pitchFamily="34" charset="0"/>
                        </a:rPr>
                        <a:t>B</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a:ln>
                            <a:noFill/>
                          </a:ln>
                          <a:solidFill>
                            <a:srgbClr val="2217FB"/>
                          </a:solidFill>
                          <a:effectLst/>
                          <a:latin typeface="Calibri" panose="020F0502020204030204" pitchFamily="34" charset="0"/>
                        </a:rPr>
                        <a:t>1/S</a:t>
                      </a:r>
                      <a:r>
                        <a:rPr kumimoji="0" lang="en-US" altLang="en-US" sz="1800" b="1" i="0" u="none" strike="noStrike" cap="none" normalizeH="0" baseline="-25000">
                          <a:ln>
                            <a:noFill/>
                          </a:ln>
                          <a:solidFill>
                            <a:srgbClr val="2217FB"/>
                          </a:solidFill>
                          <a:effectLst/>
                          <a:latin typeface="Calibri" panose="020F0502020204030204" pitchFamily="34" charset="0"/>
                        </a:rPr>
                        <a:t>B </a:t>
                      </a:r>
                      <a:r>
                        <a:rPr kumimoji="0" lang="en-US" altLang="en-US" sz="1800" b="1" i="0" u="none" strike="noStrike" cap="none" normalizeH="0" baseline="0">
                          <a:ln>
                            <a:noFill/>
                          </a:ln>
                          <a:solidFill>
                            <a:srgbClr val="2217FB"/>
                          </a:solidFill>
                          <a:effectLst/>
                          <a:latin typeface="Calibri" panose="020F0502020204030204" pitchFamily="34" charset="0"/>
                        </a:rPr>
                        <a:t> = </a:t>
                      </a:r>
                      <a:r>
                        <a:rPr kumimoji="0" lang="it-IT" altLang="en-US" sz="1800" b="1" i="1" u="none" strike="noStrike" cap="none" normalizeH="0" baseline="0">
                          <a:ln>
                            <a:noFill/>
                          </a:ln>
                          <a:solidFill>
                            <a:srgbClr val="2217FB"/>
                          </a:solidFill>
                          <a:effectLst/>
                          <a:latin typeface="Calibri" panose="020F0502020204030204" pitchFamily="34" charset="0"/>
                        </a:rPr>
                        <a:t>1/ V</a:t>
                      </a:r>
                      <a:r>
                        <a:rPr kumimoji="0" lang="it-IT" altLang="en-US" sz="1800" b="1" i="1" u="none" strike="noStrike" cap="none" normalizeH="0" baseline="-25000">
                          <a:ln>
                            <a:noFill/>
                          </a:ln>
                          <a:solidFill>
                            <a:srgbClr val="2217FB"/>
                          </a:solidFill>
                          <a:effectLst/>
                          <a:latin typeface="Calibri" panose="020F0502020204030204" pitchFamily="34" charset="0"/>
                        </a:rPr>
                        <a:t>B</a:t>
                      </a:r>
                      <a:r>
                        <a:rPr kumimoji="0" lang="it-IT" altLang="en-US" sz="1800" b="1" i="1" u="none" strike="noStrike" cap="none" normalizeH="0" baseline="0">
                          <a:ln>
                            <a:noFill/>
                          </a:ln>
                          <a:solidFill>
                            <a:srgbClr val="2217FB"/>
                          </a:solidFill>
                          <a:effectLst/>
                          <a:latin typeface="Calibri" panose="020F0502020204030204" pitchFamily="34" charset="0"/>
                        </a:rPr>
                        <a:t> * 1/I</a:t>
                      </a:r>
                      <a:r>
                        <a:rPr kumimoji="0" lang="it-IT" altLang="en-US" sz="1800" b="1" i="1" u="none" strike="noStrike" cap="none" normalizeH="0" baseline="-25000">
                          <a:ln>
                            <a:noFill/>
                          </a:ln>
                          <a:solidFill>
                            <a:srgbClr val="2217FB"/>
                          </a:solidFill>
                          <a:effectLst/>
                          <a:latin typeface="Calibri" panose="020F0502020204030204" pitchFamily="34" charset="0"/>
                        </a:rPr>
                        <a:t>B</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en-US" sz="1800" b="1" i="1" u="none" strike="noStrike" cap="none" normalizeH="0" baseline="0">
                          <a:ln>
                            <a:noFill/>
                          </a:ln>
                          <a:solidFill>
                            <a:srgbClr val="2217FB"/>
                          </a:solidFill>
                          <a:effectLst/>
                          <a:latin typeface="Calibri" panose="020F0502020204030204" pitchFamily="34" charset="0"/>
                        </a:rPr>
                        <a:t>Base Current  I </a:t>
                      </a:r>
                      <a:r>
                        <a:rPr kumimoji="0" lang="it-IT" altLang="en-US" sz="1800" b="1" i="1" u="none" strike="noStrike" cap="none" normalizeH="0" baseline="-25000">
                          <a:ln>
                            <a:noFill/>
                          </a:ln>
                          <a:solidFill>
                            <a:srgbClr val="2217FB"/>
                          </a:solidFill>
                          <a:effectLst/>
                          <a:latin typeface="Calibri" panose="020F0502020204030204" pitchFamily="34" charset="0"/>
                        </a:rPr>
                        <a:t>B </a:t>
                      </a:r>
                      <a:r>
                        <a:rPr kumimoji="0" lang="it-IT" altLang="en-US" sz="1800" b="1" i="1" u="none" strike="noStrike" cap="none" normalizeH="0" baseline="0">
                          <a:ln>
                            <a:noFill/>
                          </a:ln>
                          <a:solidFill>
                            <a:srgbClr val="2217FB"/>
                          </a:solidFill>
                          <a:effectLst/>
                          <a:latin typeface="Calibri" panose="020F0502020204030204" pitchFamily="34" charset="0"/>
                        </a:rPr>
                        <a:t> = </a:t>
                      </a:r>
                      <a:r>
                        <a:rPr kumimoji="0" lang="en-US" altLang="en-US" sz="1800" b="1" i="0" u="none" strike="noStrike" cap="none" normalizeH="0" baseline="0">
                          <a:ln>
                            <a:noFill/>
                          </a:ln>
                          <a:solidFill>
                            <a:srgbClr val="2217FB"/>
                          </a:solidFill>
                          <a:effectLst/>
                          <a:latin typeface="Calibri" panose="020F0502020204030204" pitchFamily="34" charset="0"/>
                        </a:rPr>
                        <a:t>S</a:t>
                      </a:r>
                      <a:r>
                        <a:rPr kumimoji="0" lang="en-US" altLang="en-US" sz="1800" b="1" i="0" u="none" strike="noStrike" cap="none" normalizeH="0" baseline="-25000">
                          <a:ln>
                            <a:noFill/>
                          </a:ln>
                          <a:solidFill>
                            <a:srgbClr val="2217FB"/>
                          </a:solidFill>
                          <a:effectLst/>
                          <a:latin typeface="Calibri" panose="020F0502020204030204" pitchFamily="34" charset="0"/>
                        </a:rPr>
                        <a:t>B </a:t>
                      </a:r>
                      <a:r>
                        <a:rPr kumimoji="0" lang="en-US" altLang="en-US" sz="1800" b="1" i="0" u="none" strike="noStrike" cap="none" normalizeH="0" baseline="0">
                          <a:ln>
                            <a:noFill/>
                          </a:ln>
                          <a:solidFill>
                            <a:srgbClr val="2217FB"/>
                          </a:solidFill>
                          <a:effectLst/>
                          <a:latin typeface="Calibri" panose="020F0502020204030204" pitchFamily="34" charset="0"/>
                        </a:rPr>
                        <a:t>/V</a:t>
                      </a:r>
                      <a:r>
                        <a:rPr kumimoji="0" lang="en-US" altLang="en-US" sz="1800" b="1" i="0" u="none" strike="noStrike" cap="none" normalizeH="0" baseline="-25000">
                          <a:ln>
                            <a:noFill/>
                          </a:ln>
                          <a:solidFill>
                            <a:srgbClr val="2217FB"/>
                          </a:solidFill>
                          <a:effectLst/>
                          <a:latin typeface="Calibri" panose="020F0502020204030204" pitchFamily="34" charset="0"/>
                        </a:rPr>
                        <a:t> B</a:t>
                      </a:r>
                      <a:r>
                        <a:rPr kumimoji="0" lang="en-US" altLang="en-US" sz="1800" b="1" i="0" u="none" strike="noStrike" cap="none" normalizeH="0" baseline="0">
                          <a:ln>
                            <a:noFill/>
                          </a:ln>
                          <a:solidFill>
                            <a:srgbClr val="2217FB"/>
                          </a:solidFill>
                          <a:effectLst/>
                          <a:latin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 = Z Ī</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 </a:t>
                      </a:r>
                      <a:r>
                        <a:rPr kumimoji="0" lang="en-US" altLang="en-US" sz="1800" b="1" i="0" u="none" strike="noStrike" cap="none" normalizeH="0" baseline="-2500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pu</a:t>
                      </a:r>
                      <a:r>
                        <a:rPr kumimoji="0" lang="en-US"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 Z pu * Ī </a:t>
                      </a:r>
                      <a:r>
                        <a:rPr kumimoji="0" lang="en-US" altLang="en-US" sz="1800" b="1" i="0" u="none" strike="noStrike" cap="none" normalizeH="0" baseline="-2500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pu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a:t>
                      </a:r>
                      <a:r>
                        <a:rPr kumimoji="0" lang="it-IT" altLang="en-US" sz="1800" b="1" i="0" u="none" strike="noStrike" cap="none" normalizeH="0" baseline="0">
                          <a:ln>
                            <a:noFill/>
                          </a:ln>
                          <a:solidFill>
                            <a:srgbClr val="2217FB"/>
                          </a:solidFill>
                          <a:effectLst/>
                          <a:latin typeface="Calibri" panose="020F0502020204030204" pitchFamily="34" charset="0"/>
                        </a:rPr>
                        <a:t> V</a:t>
                      </a:r>
                      <a:r>
                        <a:rPr kumimoji="0" lang="it-IT" altLang="en-US" sz="1800" b="1" i="0" u="none" strike="noStrike" cap="none" normalizeH="0" baseline="-25000">
                          <a:ln>
                            <a:noFill/>
                          </a:ln>
                          <a:solidFill>
                            <a:srgbClr val="2217FB"/>
                          </a:solidFill>
                          <a:effectLst/>
                          <a:latin typeface="Calibri" panose="020F0502020204030204" pitchFamily="34" charset="0"/>
                        </a:rPr>
                        <a:t>B</a:t>
                      </a:r>
                      <a:r>
                        <a:rPr kumimoji="0" lang="it-IT" altLang="en-US" sz="1800" b="1" i="0" u="none" strike="noStrike" cap="none" normalizeH="0" baseline="0">
                          <a:ln>
                            <a:noFill/>
                          </a:ln>
                          <a:solidFill>
                            <a:srgbClr val="2217FB"/>
                          </a:solidFill>
                          <a:effectLst/>
                          <a:latin typeface="Calibri" panose="020F0502020204030204" pitchFamily="34" charset="0"/>
                        </a:rPr>
                        <a:t>  = Z/Z</a:t>
                      </a:r>
                      <a:r>
                        <a:rPr kumimoji="0" lang="it-IT" altLang="en-US" sz="1800" b="1" i="0" u="none" strike="noStrike" cap="none" normalizeH="0" baseline="-25000">
                          <a:ln>
                            <a:noFill/>
                          </a:ln>
                          <a:solidFill>
                            <a:srgbClr val="2217FB"/>
                          </a:solidFill>
                          <a:effectLst/>
                          <a:latin typeface="Calibri" panose="020F0502020204030204" pitchFamily="34" charset="0"/>
                        </a:rPr>
                        <a:t>B </a:t>
                      </a:r>
                      <a:r>
                        <a:rPr kumimoji="0" lang="it-IT" altLang="en-US" sz="1800" b="1" i="0" u="none" strike="noStrike" cap="none" normalizeH="0" baseline="0">
                          <a:ln>
                            <a:noFill/>
                          </a:ln>
                          <a:solidFill>
                            <a:srgbClr val="2217FB"/>
                          </a:solidFill>
                          <a:effectLst/>
                          <a:latin typeface="Calibri" panose="020F0502020204030204" pitchFamily="34" charset="0"/>
                        </a:rPr>
                        <a:t> * </a:t>
                      </a:r>
                      <a:r>
                        <a:rPr kumimoji="0" lang="it-IT"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Ī / </a:t>
                      </a:r>
                      <a:r>
                        <a:rPr kumimoji="0" lang="it-IT" altLang="en-US" sz="1800" b="1" i="0" u="none" strike="noStrike" cap="none" normalizeH="0" baseline="0">
                          <a:ln>
                            <a:noFill/>
                          </a:ln>
                          <a:solidFill>
                            <a:srgbClr val="2217FB"/>
                          </a:solidFill>
                          <a:effectLst/>
                          <a:latin typeface="Calibri" panose="020F0502020204030204" pitchFamily="34" charset="0"/>
                        </a:rPr>
                        <a:t>I</a:t>
                      </a:r>
                      <a:r>
                        <a:rPr kumimoji="0" lang="it-IT" altLang="en-US" sz="1800" b="1" i="0" u="none" strike="noStrike" cap="none" normalizeH="0" baseline="-25000">
                          <a:ln>
                            <a:noFill/>
                          </a:ln>
                          <a:solidFill>
                            <a:srgbClr val="2217FB"/>
                          </a:solidFill>
                          <a:effectLst/>
                          <a:latin typeface="Calibri" panose="020F0502020204030204" pitchFamily="34" charset="0"/>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1/</a:t>
                      </a:r>
                      <a:r>
                        <a:rPr kumimoji="0" lang="it-IT" altLang="en-US" sz="1800" b="1" i="0" u="none" strike="noStrike" cap="none" normalizeH="0" baseline="0">
                          <a:ln>
                            <a:noFill/>
                          </a:ln>
                          <a:solidFill>
                            <a:srgbClr val="2217FB"/>
                          </a:solidFill>
                          <a:effectLst/>
                          <a:latin typeface="Calibri" panose="020F0502020204030204" pitchFamily="34" charset="0"/>
                        </a:rPr>
                        <a:t> V</a:t>
                      </a:r>
                      <a:r>
                        <a:rPr kumimoji="0" lang="it-IT" altLang="en-US" sz="1800" b="1" i="0" u="none" strike="noStrike" cap="none" normalizeH="0" baseline="-25000">
                          <a:ln>
                            <a:noFill/>
                          </a:ln>
                          <a:solidFill>
                            <a:srgbClr val="2217FB"/>
                          </a:solidFill>
                          <a:effectLst/>
                          <a:latin typeface="Calibri" panose="020F0502020204030204" pitchFamily="34" charset="0"/>
                        </a:rPr>
                        <a:t>B</a:t>
                      </a:r>
                      <a:r>
                        <a:rPr kumimoji="0" lang="it-IT" altLang="en-US" sz="1800" b="1" i="0" u="none" strike="noStrike" cap="none" normalizeH="0" baseline="0">
                          <a:ln>
                            <a:noFill/>
                          </a:ln>
                          <a:solidFill>
                            <a:srgbClr val="2217FB"/>
                          </a:solidFill>
                          <a:effectLst/>
                          <a:latin typeface="Calibri" panose="020F0502020204030204" pitchFamily="34" charset="0"/>
                        </a:rPr>
                        <a:t>  = 1/Z</a:t>
                      </a:r>
                      <a:r>
                        <a:rPr kumimoji="0" lang="it-IT" altLang="en-US" sz="1800" b="1" i="0" u="none" strike="noStrike" cap="none" normalizeH="0" baseline="-25000">
                          <a:ln>
                            <a:noFill/>
                          </a:ln>
                          <a:solidFill>
                            <a:srgbClr val="2217FB"/>
                          </a:solidFill>
                          <a:effectLst/>
                          <a:latin typeface="Calibri" panose="020F0502020204030204" pitchFamily="34" charset="0"/>
                        </a:rPr>
                        <a:t>B </a:t>
                      </a:r>
                      <a:r>
                        <a:rPr kumimoji="0" lang="it-IT" altLang="en-US" sz="1800" b="1" i="0" u="none" strike="noStrike" cap="none" normalizeH="0" baseline="0">
                          <a:ln>
                            <a:noFill/>
                          </a:ln>
                          <a:solidFill>
                            <a:srgbClr val="2217FB"/>
                          </a:solidFill>
                          <a:effectLst/>
                          <a:latin typeface="Calibri" panose="020F0502020204030204" pitchFamily="34" charset="0"/>
                        </a:rPr>
                        <a:t> * </a:t>
                      </a:r>
                      <a:r>
                        <a:rPr kumimoji="0" lang="it-IT"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1/ </a:t>
                      </a:r>
                      <a:r>
                        <a:rPr kumimoji="0" lang="it-IT" altLang="en-US" sz="1800" b="1" i="0" u="none" strike="noStrike" cap="none" normalizeH="0" baseline="0">
                          <a:ln>
                            <a:noFill/>
                          </a:ln>
                          <a:solidFill>
                            <a:srgbClr val="2217FB"/>
                          </a:solidFill>
                          <a:effectLst/>
                          <a:latin typeface="Calibri" panose="020F0502020204030204" pitchFamily="34" charset="0"/>
                        </a:rPr>
                        <a:t>I</a:t>
                      </a:r>
                      <a:r>
                        <a:rPr kumimoji="0" lang="it-IT" altLang="en-US" sz="1800" b="1" i="0" u="none" strike="noStrike" cap="none" normalizeH="0" baseline="-25000">
                          <a:ln>
                            <a:noFill/>
                          </a:ln>
                          <a:solidFill>
                            <a:srgbClr val="2217FB"/>
                          </a:solidFill>
                          <a:effectLst/>
                          <a:latin typeface="Calibri" panose="020F0502020204030204" pitchFamily="34" charset="0"/>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1800" b="1" i="0" u="none" strike="noStrike" cap="none" normalizeH="0" baseline="0">
                          <a:ln>
                            <a:noFill/>
                          </a:ln>
                          <a:solidFill>
                            <a:srgbClr val="2217FB"/>
                          </a:solidFill>
                          <a:effectLst/>
                          <a:latin typeface="Calibri" panose="020F0502020204030204" pitchFamily="34" charset="0"/>
                        </a:rPr>
                        <a:t>Base Impedance = Z</a:t>
                      </a:r>
                      <a:r>
                        <a:rPr kumimoji="0" lang="it-IT" altLang="en-US" sz="1800" b="1" i="0" u="none" strike="noStrike" cap="none" normalizeH="0" baseline="-25000">
                          <a:ln>
                            <a:noFill/>
                          </a:ln>
                          <a:solidFill>
                            <a:srgbClr val="2217FB"/>
                          </a:solidFill>
                          <a:effectLst/>
                          <a:latin typeface="Calibri" panose="020F0502020204030204" pitchFamily="34" charset="0"/>
                        </a:rPr>
                        <a:t>B </a:t>
                      </a:r>
                      <a:r>
                        <a:rPr kumimoji="0" lang="it-IT" altLang="en-US" sz="1800" b="1" i="0" u="none" strike="noStrike" cap="none" normalizeH="0" baseline="0">
                          <a:ln>
                            <a:noFill/>
                          </a:ln>
                          <a:solidFill>
                            <a:srgbClr val="2217FB"/>
                          </a:solidFill>
                          <a:effectLst/>
                          <a:latin typeface="Calibri" panose="020F0502020204030204" pitchFamily="34" charset="0"/>
                        </a:rPr>
                        <a:t> = V</a:t>
                      </a:r>
                      <a:r>
                        <a:rPr kumimoji="0" lang="it-IT" altLang="en-US" sz="1800" b="1" i="0" u="none" strike="noStrike" cap="none" normalizeH="0" baseline="-25000">
                          <a:ln>
                            <a:noFill/>
                          </a:ln>
                          <a:solidFill>
                            <a:srgbClr val="2217FB"/>
                          </a:solidFill>
                          <a:effectLst/>
                          <a:latin typeface="Calibri" panose="020F0502020204030204" pitchFamily="34" charset="0"/>
                        </a:rPr>
                        <a:t>B</a:t>
                      </a:r>
                      <a:r>
                        <a:rPr kumimoji="0" lang="it-IT" altLang="en-US" sz="1800" b="1" i="0" u="none" strike="noStrike" cap="none" normalizeH="0" baseline="0">
                          <a:ln>
                            <a:noFill/>
                          </a:ln>
                          <a:solidFill>
                            <a:srgbClr val="2217FB"/>
                          </a:solidFill>
                          <a:effectLst/>
                          <a:latin typeface="Calibri" panose="020F0502020204030204" pitchFamily="34" charset="0"/>
                        </a:rPr>
                        <a:t> /</a:t>
                      </a:r>
                      <a:r>
                        <a:rPr kumimoji="0" lang="it-IT" altLang="en-US" sz="1800" b="1" i="0" u="none" strike="noStrike" cap="none" normalizeH="0" baseline="0">
                          <a:ln>
                            <a:noFill/>
                          </a:ln>
                          <a:solidFill>
                            <a:srgbClr val="2217FB"/>
                          </a:solidFill>
                          <a:effectLst/>
                          <a:latin typeface="Cambria Math" panose="02040503050406030204" pitchFamily="18" charset="0"/>
                          <a:ea typeface="Cambria Math" panose="02040503050406030204" pitchFamily="18" charset="0"/>
                          <a:cs typeface="Cambria Math" panose="02040503050406030204" pitchFamily="18" charset="0"/>
                        </a:rPr>
                        <a:t> </a:t>
                      </a:r>
                      <a:r>
                        <a:rPr kumimoji="0" lang="it-IT" altLang="en-US" sz="1800" b="1" i="0" u="none" strike="noStrike" cap="none" normalizeH="0" baseline="0">
                          <a:ln>
                            <a:noFill/>
                          </a:ln>
                          <a:solidFill>
                            <a:srgbClr val="2217FB"/>
                          </a:solidFill>
                          <a:effectLst/>
                          <a:latin typeface="Calibri" panose="020F0502020204030204" pitchFamily="34" charset="0"/>
                        </a:rPr>
                        <a:t>I</a:t>
                      </a:r>
                      <a:r>
                        <a:rPr kumimoji="0" lang="it-IT" altLang="en-US" sz="1800" b="1" i="0" u="none" strike="noStrike" cap="none" normalizeH="0" baseline="-25000">
                          <a:ln>
                            <a:noFill/>
                          </a:ln>
                          <a:solidFill>
                            <a:srgbClr val="2217FB"/>
                          </a:solidFill>
                          <a:effectLst/>
                          <a:latin typeface="Calibri" panose="020F0502020204030204" pitchFamily="34" charset="0"/>
                        </a:rPr>
                        <a:t>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2217FB"/>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2922294777"/>
                  </a:ext>
                </a:extLst>
              </a:tr>
            </a:tbl>
          </a:graphicData>
        </a:graphic>
      </p:graphicFrame>
      <p:sp>
        <p:nvSpPr>
          <p:cNvPr id="3" name="Subtitle 2">
            <a:extLst>
              <a:ext uri="{FF2B5EF4-FFF2-40B4-BE49-F238E27FC236}">
                <a16:creationId xmlns:a16="http://schemas.microsoft.com/office/drawing/2014/main" id="{04DABA57-4DD5-488E-90D8-B844B4182A6F}"/>
              </a:ext>
            </a:extLst>
          </p:cNvPr>
          <p:cNvSpPr>
            <a:spLocks noGrp="1"/>
          </p:cNvSpPr>
          <p:nvPr>
            <p:ph type="subTitle" idx="1"/>
          </p:nvPr>
        </p:nvSpPr>
        <p:spPr>
          <a:xfrm>
            <a:off x="0" y="0"/>
            <a:ext cx="9067800" cy="6858000"/>
          </a:xfrm>
        </p:spPr>
        <p:txBody>
          <a:bodyPr rtlCol="0">
            <a:normAutofit/>
          </a:bodyPr>
          <a:lstStyle/>
          <a:p>
            <a:pPr algn="l" eaLnBrk="1" fontAlgn="auto" hangingPunct="1">
              <a:spcAft>
                <a:spcPts val="0"/>
              </a:spcAft>
              <a:defRPr/>
            </a:pPr>
            <a:endParaRPr lang="it-IT" sz="2000" i="1" dirty="0">
              <a:solidFill>
                <a:schemeClr val="tx1"/>
              </a:solidFill>
              <a:latin typeface="Times New Roman" panose="02020603050405020304" pitchFamily="18" charset="0"/>
              <a:cs typeface="Times New Roman" panose="02020603050405020304" pitchFamily="18" charset="0"/>
            </a:endParaRPr>
          </a:p>
          <a:p>
            <a:pPr algn="l" eaLnBrk="1" fontAlgn="auto" hangingPunct="1">
              <a:spcAft>
                <a:spcPts val="0"/>
              </a:spcAft>
              <a:defRPr/>
            </a:pPr>
            <a:endParaRPr lang="it-IT" sz="2000" i="1" dirty="0">
              <a:solidFill>
                <a:schemeClr val="tx1"/>
              </a:solidFill>
              <a:latin typeface="Times New Roman" panose="02020603050405020304" pitchFamily="18" charset="0"/>
              <a:cs typeface="Times New Roman" panose="02020603050405020304" pitchFamily="18" charset="0"/>
            </a:endParaRPr>
          </a:p>
          <a:p>
            <a:pPr algn="l" eaLnBrk="1" fontAlgn="auto" hangingPunct="1">
              <a:spcAft>
                <a:spcPts val="0"/>
              </a:spcAft>
              <a:defRPr/>
            </a:pPr>
            <a:endParaRPr lang="it-IT" sz="2000" i="1" dirty="0">
              <a:solidFill>
                <a:schemeClr val="tx1"/>
              </a:solidFill>
              <a:latin typeface="Times New Roman" panose="02020603050405020304" pitchFamily="18" charset="0"/>
              <a:cs typeface="Times New Roman" panose="02020603050405020304" pitchFamily="18" charset="0"/>
            </a:endParaRPr>
          </a:p>
          <a:p>
            <a:pPr algn="l" eaLnBrk="1" fontAlgn="auto" hangingPunct="1">
              <a:spcAft>
                <a:spcPts val="0"/>
              </a:spcAft>
              <a:defRPr/>
            </a:pPr>
            <a:endParaRPr lang="it-IT" sz="2000" i="1" dirty="0">
              <a:solidFill>
                <a:schemeClr val="tx1"/>
              </a:solidFill>
              <a:latin typeface="Times New Roman" panose="02020603050405020304" pitchFamily="18" charset="0"/>
              <a:cs typeface="Times New Roman" panose="02020603050405020304" pitchFamily="18" charset="0"/>
            </a:endParaRPr>
          </a:p>
          <a:p>
            <a:pPr algn="l" eaLnBrk="1" fontAlgn="auto" hangingPunct="1">
              <a:spcAft>
                <a:spcPts val="0"/>
              </a:spcAft>
              <a:defRPr/>
            </a:pPr>
            <a:endParaRPr lang="it-IT" sz="2000" i="1" dirty="0">
              <a:solidFill>
                <a:schemeClr val="tx1"/>
              </a:solidFill>
              <a:latin typeface="Times New Roman" panose="02020603050405020304" pitchFamily="18" charset="0"/>
              <a:cs typeface="Times New Roman" panose="02020603050405020304" pitchFamily="18" charset="0"/>
            </a:endParaRPr>
          </a:p>
          <a:p>
            <a:pPr>
              <a:buFont typeface="Arial" charset="0"/>
              <a:buNone/>
              <a:defRPr/>
            </a:pPr>
            <a:endParaRPr lang="en-US" sz="2800" b="1" dirty="0">
              <a:solidFill>
                <a:schemeClr val="tx1"/>
              </a:solidFill>
              <a:latin typeface="Times New Roman" panose="02020603050405020304" pitchFamily="18" charset="0"/>
              <a:cs typeface="Times New Roman" panose="02020603050405020304" pitchFamily="18" charset="0"/>
            </a:endParaRPr>
          </a:p>
          <a:p>
            <a:pPr>
              <a:buFont typeface="Arial" charset="0"/>
              <a:buNone/>
              <a:defRPr/>
            </a:pPr>
            <a:endParaRPr lang="en-US" sz="2800" b="1" dirty="0">
              <a:solidFill>
                <a:schemeClr val="tx1"/>
              </a:solidFill>
              <a:latin typeface="Times New Roman" panose="02020603050405020304" pitchFamily="18" charset="0"/>
              <a:cs typeface="Times New Roman" panose="02020603050405020304" pitchFamily="18" charset="0"/>
            </a:endParaRPr>
          </a:p>
          <a:p>
            <a:pPr>
              <a:buFont typeface="Arial" charset="0"/>
              <a:buNone/>
              <a:defRPr/>
            </a:pPr>
            <a:endParaRPr lang="en-US" sz="3600" b="1" u="sng" dirty="0">
              <a:solidFill>
                <a:schemeClr val="tx1"/>
              </a:solidFill>
              <a:latin typeface="Times New Roman" panose="02020603050405020304" pitchFamily="18" charset="0"/>
              <a:cs typeface="Times New Roman" panose="02020603050405020304" pitchFamily="18" charset="0"/>
            </a:endParaRPr>
          </a:p>
          <a:p>
            <a:pPr>
              <a:buFont typeface="Arial" charset="0"/>
              <a:buNone/>
              <a:defRPr/>
            </a:pPr>
            <a:r>
              <a:rPr lang="en-US" sz="3600" b="1" u="sng" dirty="0">
                <a:solidFill>
                  <a:schemeClr val="tx2">
                    <a:lumMod val="60000"/>
                    <a:lumOff val="40000"/>
                  </a:schemeClr>
                </a:solidFill>
                <a:latin typeface="Times New Roman" panose="02020603050405020304" pitchFamily="18" charset="0"/>
                <a:cs typeface="Times New Roman" panose="02020603050405020304" pitchFamily="18" charset="0"/>
              </a:rPr>
              <a:t>Single Phase Networks:</a:t>
            </a: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Base Current (kA) = (Base MVA</a:t>
            </a:r>
            <a:r>
              <a:rPr lang="en-US" sz="2000" baseline="-25000" dirty="0">
                <a:solidFill>
                  <a:schemeClr val="tx1"/>
                </a:solidFill>
                <a:latin typeface="Times New Roman" panose="02020603050405020304" pitchFamily="18" charset="0"/>
                <a:cs typeface="Times New Roman" panose="02020603050405020304" pitchFamily="18" charset="0"/>
              </a:rPr>
              <a:t>1</a:t>
            </a:r>
            <a:r>
              <a:rPr lang="el-GR" sz="2000" baseline="-25000" dirty="0">
                <a:solidFill>
                  <a:schemeClr val="tx1"/>
                </a:solidFill>
                <a:latin typeface="Times New Roman" panose="02020603050405020304" pitchFamily="18" charset="0"/>
                <a:cs typeface="Times New Roman" panose="02020603050405020304" pitchFamily="18" charset="0"/>
              </a:rPr>
              <a:t>φ</a:t>
            </a:r>
            <a:r>
              <a:rPr lang="en-US" sz="2000" dirty="0">
                <a:solidFill>
                  <a:schemeClr val="tx1"/>
                </a:solidFill>
                <a:latin typeface="Times New Roman" panose="02020603050405020304" pitchFamily="18" charset="0"/>
                <a:cs typeface="Times New Roman" panose="02020603050405020304" pitchFamily="18" charset="0"/>
              </a:rPr>
              <a:t> )/Base KV </a:t>
            </a:r>
            <a:r>
              <a:rPr lang="en-US" sz="2000" baseline="-25000" dirty="0">
                <a:solidFill>
                  <a:schemeClr val="tx1"/>
                </a:solidFill>
                <a:latin typeface="Times New Roman" panose="02020603050405020304" pitchFamily="18" charset="0"/>
                <a:cs typeface="Times New Roman" panose="02020603050405020304" pitchFamily="18" charset="0"/>
              </a:rPr>
              <a:t>LN</a:t>
            </a:r>
            <a:r>
              <a:rPr lang="en-US" sz="2000" dirty="0">
                <a:solidFill>
                  <a:schemeClr val="tx1"/>
                </a:solidFill>
                <a:latin typeface="Times New Roman" panose="02020603050405020304" pitchFamily="18" charset="0"/>
                <a:cs typeface="Times New Roman" panose="02020603050405020304" pitchFamily="18" charset="0"/>
              </a:rPr>
              <a:t> </a:t>
            </a: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Base Impedance (Ω) = (Base KV </a:t>
            </a:r>
            <a:r>
              <a:rPr lang="en-US" sz="2000" baseline="-25000" dirty="0">
                <a:solidFill>
                  <a:schemeClr val="tx1"/>
                </a:solidFill>
                <a:latin typeface="Times New Roman" panose="02020603050405020304" pitchFamily="18" charset="0"/>
                <a:cs typeface="Times New Roman" panose="02020603050405020304" pitchFamily="18" charset="0"/>
              </a:rPr>
              <a:t>LN</a:t>
            </a:r>
            <a:r>
              <a:rPr lang="en-US" sz="2000" dirty="0">
                <a:solidFill>
                  <a:schemeClr val="tx1"/>
                </a:solidFill>
                <a:latin typeface="Times New Roman" panose="02020603050405020304" pitchFamily="18" charset="0"/>
                <a:cs typeface="Times New Roman" panose="02020603050405020304" pitchFamily="18" charset="0"/>
              </a:rPr>
              <a:t> )/ (Base kA) = (Base KV </a:t>
            </a:r>
            <a:r>
              <a:rPr lang="en-US" sz="2000" baseline="-25000" dirty="0">
                <a:solidFill>
                  <a:schemeClr val="tx1"/>
                </a:solidFill>
                <a:latin typeface="Times New Roman" panose="02020603050405020304" pitchFamily="18" charset="0"/>
                <a:cs typeface="Times New Roman" panose="02020603050405020304" pitchFamily="18" charset="0"/>
              </a:rPr>
              <a:t>LN</a:t>
            </a:r>
            <a:r>
              <a:rPr lang="en-US" sz="2000" dirty="0">
                <a:solidFill>
                  <a:schemeClr val="tx1"/>
                </a:solidFill>
                <a:latin typeface="Times New Roman" panose="02020603050405020304" pitchFamily="18" charset="0"/>
                <a:cs typeface="Times New Roman" panose="02020603050405020304" pitchFamily="18" charset="0"/>
              </a:rPr>
              <a:t> )</a:t>
            </a:r>
            <a:r>
              <a:rPr lang="en-US" sz="2000" baseline="30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 (Base MVA</a:t>
            </a:r>
            <a:r>
              <a:rPr lang="en-US" sz="2000" baseline="-25000" dirty="0">
                <a:solidFill>
                  <a:schemeClr val="tx1"/>
                </a:solidFill>
                <a:latin typeface="Times New Roman" panose="02020603050405020304" pitchFamily="18" charset="0"/>
                <a:cs typeface="Times New Roman" panose="02020603050405020304" pitchFamily="18" charset="0"/>
              </a:rPr>
              <a:t>1</a:t>
            </a:r>
            <a:r>
              <a:rPr lang="el-GR" sz="2000" baseline="-25000" dirty="0">
                <a:solidFill>
                  <a:schemeClr val="tx1"/>
                </a:solidFill>
                <a:latin typeface="Times New Roman" panose="02020603050405020304" pitchFamily="18" charset="0"/>
                <a:cs typeface="Times New Roman" panose="02020603050405020304" pitchFamily="18" charset="0"/>
              </a:rPr>
              <a:t>φ</a:t>
            </a:r>
            <a:r>
              <a:rPr lang="en-US" sz="2000" dirty="0">
                <a:solidFill>
                  <a:schemeClr val="tx1"/>
                </a:solidFill>
                <a:latin typeface="Times New Roman" panose="02020603050405020304" pitchFamily="18" charset="0"/>
                <a:cs typeface="Times New Roman" panose="02020603050405020304" pitchFamily="18" charset="0"/>
              </a:rPr>
              <a:t> )</a:t>
            </a: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Base Power (MW </a:t>
            </a:r>
            <a:r>
              <a:rPr lang="en-US" sz="2000" baseline="-25000" dirty="0">
                <a:solidFill>
                  <a:schemeClr val="tx1"/>
                </a:solidFill>
                <a:latin typeface="Times New Roman" panose="02020603050405020304" pitchFamily="18" charset="0"/>
                <a:cs typeface="Times New Roman" panose="02020603050405020304" pitchFamily="18" charset="0"/>
              </a:rPr>
              <a:t>1</a:t>
            </a:r>
            <a:r>
              <a:rPr lang="el-GR" sz="2000" baseline="-25000" dirty="0">
                <a:solidFill>
                  <a:schemeClr val="tx1"/>
                </a:solidFill>
                <a:latin typeface="Times New Roman" panose="02020603050405020304" pitchFamily="18" charset="0"/>
                <a:cs typeface="Times New Roman" panose="02020603050405020304" pitchFamily="18" charset="0"/>
              </a:rPr>
              <a:t>φ</a:t>
            </a:r>
            <a:r>
              <a:rPr lang="en-US" sz="2000" dirty="0">
                <a:solidFill>
                  <a:schemeClr val="tx1"/>
                </a:solidFill>
                <a:latin typeface="Times New Roman" panose="02020603050405020304" pitchFamily="18" charset="0"/>
                <a:cs typeface="Times New Roman" panose="02020603050405020304" pitchFamily="18" charset="0"/>
              </a:rPr>
              <a:t>) = Base MVA</a:t>
            </a:r>
            <a:r>
              <a:rPr lang="en-US" sz="2000" baseline="-25000" dirty="0">
                <a:solidFill>
                  <a:schemeClr val="tx1"/>
                </a:solidFill>
                <a:latin typeface="Times New Roman" panose="02020603050405020304" pitchFamily="18" charset="0"/>
                <a:cs typeface="Times New Roman" panose="02020603050405020304" pitchFamily="18" charset="0"/>
              </a:rPr>
              <a:t>1</a:t>
            </a:r>
            <a:r>
              <a:rPr lang="el-GR" sz="2000" baseline="-25000" dirty="0">
                <a:solidFill>
                  <a:schemeClr val="tx1"/>
                </a:solidFill>
                <a:latin typeface="Times New Roman" panose="02020603050405020304" pitchFamily="18" charset="0"/>
                <a:cs typeface="Times New Roman" panose="02020603050405020304" pitchFamily="18" charset="0"/>
              </a:rPr>
              <a:t>φ</a:t>
            </a:r>
            <a:endParaRPr lang="en-US" sz="2000" baseline="-25000" dirty="0">
              <a:solidFill>
                <a:schemeClr val="tx1"/>
              </a:solidFill>
              <a:latin typeface="Times New Roman" panose="02020603050405020304" pitchFamily="18" charset="0"/>
              <a:cs typeface="Times New Roman" panose="02020603050405020304" pitchFamily="18" charset="0"/>
            </a:endParaRP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Example : Consider a single 230 v domestic installation with appropriate base voltage of 0.23 kV and suitable base Volt Ampere is 20 </a:t>
            </a:r>
            <a:r>
              <a:rPr lang="en-US" sz="2000" dirty="0" err="1">
                <a:solidFill>
                  <a:schemeClr val="tx1"/>
                </a:solidFill>
                <a:latin typeface="Times New Roman" panose="02020603050405020304" pitchFamily="18" charset="0"/>
                <a:cs typeface="Times New Roman" panose="02020603050405020304" pitchFamily="18" charset="0"/>
              </a:rPr>
              <a:t>kVA</a:t>
            </a:r>
            <a:r>
              <a:rPr lang="en-US" sz="2000" dirty="0">
                <a:solidFill>
                  <a:schemeClr val="tx1"/>
                </a:solidFill>
                <a:latin typeface="Times New Roman" panose="02020603050405020304" pitchFamily="18" charset="0"/>
                <a:cs typeface="Times New Roman" panose="02020603050405020304" pitchFamily="18" charset="0"/>
              </a:rPr>
              <a:t>. Find Base kA and Base Impedance.</a:t>
            </a: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Soln.: Base VA = 20 </a:t>
            </a:r>
            <a:r>
              <a:rPr lang="en-US" sz="2000" dirty="0" err="1">
                <a:solidFill>
                  <a:schemeClr val="tx1"/>
                </a:solidFill>
                <a:latin typeface="Times New Roman" panose="02020603050405020304" pitchFamily="18" charset="0"/>
                <a:cs typeface="Times New Roman" panose="02020603050405020304" pitchFamily="18" charset="0"/>
              </a:rPr>
              <a:t>kVA</a:t>
            </a:r>
            <a:r>
              <a:rPr lang="en-US" sz="2000" dirty="0">
                <a:solidFill>
                  <a:schemeClr val="tx1"/>
                </a:solidFill>
                <a:latin typeface="Times New Roman" panose="02020603050405020304" pitchFamily="18" charset="0"/>
                <a:cs typeface="Times New Roman" panose="02020603050405020304" pitchFamily="18" charset="0"/>
              </a:rPr>
              <a:t> = 0.02 MVA</a:t>
            </a: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	Base kA = 0.02/0.23 = 0.087 kA</a:t>
            </a:r>
          </a:p>
          <a:p>
            <a:pPr algn="l">
              <a:buFont typeface="Arial" charset="0"/>
              <a:buNone/>
              <a:defRPr/>
            </a:pPr>
            <a:r>
              <a:rPr lang="en-US" sz="2000" dirty="0">
                <a:solidFill>
                  <a:schemeClr val="tx1"/>
                </a:solidFill>
                <a:latin typeface="Times New Roman" panose="02020603050405020304" pitchFamily="18" charset="0"/>
                <a:cs typeface="Times New Roman" panose="02020603050405020304" pitchFamily="18" charset="0"/>
              </a:rPr>
              <a:t>	Base Impedance = (0.23)</a:t>
            </a:r>
            <a:r>
              <a:rPr lang="en-US" sz="2000" baseline="30000" dirty="0">
                <a:solidFill>
                  <a:schemeClr val="tx1"/>
                </a:solidFill>
                <a:latin typeface="Times New Roman" panose="02020603050405020304" pitchFamily="18" charset="0"/>
                <a:cs typeface="Times New Roman" panose="02020603050405020304" pitchFamily="18" charset="0"/>
              </a:rPr>
              <a:t>2 </a:t>
            </a:r>
            <a:r>
              <a:rPr lang="en-US" sz="2000" dirty="0">
                <a:solidFill>
                  <a:schemeClr val="tx1"/>
                </a:solidFill>
                <a:latin typeface="Times New Roman" panose="02020603050405020304" pitchFamily="18" charset="0"/>
                <a:cs typeface="Times New Roman" panose="02020603050405020304" pitchFamily="18" charset="0"/>
              </a:rPr>
              <a:t> / (0.02) = 2.645 A</a:t>
            </a:r>
            <a:endParaRPr lang="en-US" baseline="-250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DA79FC4-6369-4DC3-B82F-7480443FCB0E}"/>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367C538-C968-428C-8727-F3ACDC99AF03}"/>
              </a:ext>
            </a:extLst>
          </p:cNvPr>
          <p:cNvSpPr>
            <a:spLocks noGrp="1"/>
          </p:cNvSpPr>
          <p:nvPr>
            <p:ph type="sldNum" sz="quarter" idx="12"/>
          </p:nvPr>
        </p:nvSpPr>
        <p:spPr/>
        <p:txBody>
          <a:bodyPr/>
          <a:lstStyle/>
          <a:p>
            <a:fld id="{5E30BE15-C2D2-4959-A385-41895957CAF0}" type="slidenum">
              <a:rPr lang="en-US" altLang="en-US" smtClean="0"/>
              <a:pPr/>
              <a:t>104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ox(in)">
                                      <p:cBhvr>
                                        <p:cTn id="7" dur="500"/>
                                        <p:tgtEl>
                                          <p:spTgt spid="3">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ox(in)">
                                      <p:cBhvr>
                                        <p:cTn id="12" dur="500"/>
                                        <p:tgtEl>
                                          <p:spTgt spid="3">
                                            <p:txEl>
                                              <p:pRg st="9" end="9"/>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ox(in)">
                                      <p:cBhvr>
                                        <p:cTn id="17" dur="500"/>
                                        <p:tgtEl>
                                          <p:spTgt spid="3">
                                            <p:txEl>
                                              <p:pRg st="10" end="1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ox(in)">
                                      <p:cBhvr>
                                        <p:cTn id="22" dur="500"/>
                                        <p:tgtEl>
                                          <p:spTgt spid="3">
                                            <p:txEl>
                                              <p:pRg st="11" end="1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box(in)">
                                      <p:cBhvr>
                                        <p:cTn id="27" dur="500"/>
                                        <p:tgtEl>
                                          <p:spTgt spid="3">
                                            <p:txEl>
                                              <p:pRg st="12" end="1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box(in)">
                                      <p:cBhvr>
                                        <p:cTn id="32" dur="500"/>
                                        <p:tgtEl>
                                          <p:spTgt spid="3">
                                            <p:txEl>
                                              <p:pRg st="13" end="1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box(in)">
                                      <p:cBhvr>
                                        <p:cTn id="37" dur="500"/>
                                        <p:tgtEl>
                                          <p:spTgt spid="3">
                                            <p:txEl>
                                              <p:pRg st="14" end="1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box(in)">
                                      <p:cBhvr>
                                        <p:cTn id="4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FA994ECC-412E-4B0A-98FA-56E474DD39A0}"/>
              </a:ext>
            </a:extLst>
          </p:cNvPr>
          <p:cNvGrpSpPr/>
          <p:nvPr/>
        </p:nvGrpSpPr>
        <p:grpSpPr>
          <a:xfrm>
            <a:off x="-654" y="0"/>
            <a:ext cx="9145905" cy="6858000"/>
            <a:chOff x="-654" y="0"/>
            <a:chExt cx="9145905" cy="6858000"/>
          </a:xfrm>
        </p:grpSpPr>
        <p:sp>
          <p:nvSpPr>
            <p:cNvPr id="8" name="object 3">
              <a:extLst>
                <a:ext uri="{FF2B5EF4-FFF2-40B4-BE49-F238E27FC236}">
                  <a16:creationId xmlns:a16="http://schemas.microsoft.com/office/drawing/2014/main" id="{2F4C1781-A134-461C-A7F1-77E2E34B0CCD}"/>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9014A510-A71E-415F-BC95-7B2B158105B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59511E5E-45CD-42DE-A061-48B972B91AC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188B56C7-76A5-4F6C-9A12-93873C7FFF4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BD3C9FB8-B3CD-49F1-878D-2F66A16B5CA2}"/>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7170" name="Title 1">
            <a:extLst>
              <a:ext uri="{FF2B5EF4-FFF2-40B4-BE49-F238E27FC236}">
                <a16:creationId xmlns:a16="http://schemas.microsoft.com/office/drawing/2014/main" id="{8A1ACF4C-7FFE-4BA5-BCF2-CEC96D1D9451}"/>
              </a:ext>
            </a:extLst>
          </p:cNvPr>
          <p:cNvSpPr>
            <a:spLocks noGrp="1"/>
          </p:cNvSpPr>
          <p:nvPr>
            <p:ph type="ctrTitle"/>
          </p:nvPr>
        </p:nvSpPr>
        <p:spPr>
          <a:xfrm>
            <a:off x="0" y="0"/>
            <a:ext cx="9144000" cy="615553"/>
          </a:xfrm>
        </p:spPr>
        <p:txBody>
          <a:bodyPr/>
          <a:lstStyle/>
          <a:p>
            <a:r>
              <a:rPr lang="en-US" altLang="en-US" sz="4000" b="1" i="0" dirty="0">
                <a:solidFill>
                  <a:schemeClr val="tx2">
                    <a:lumMod val="75000"/>
                  </a:schemeClr>
                </a:solidFill>
                <a:latin typeface="Times New Roman" panose="02020603050405020304" pitchFamily="18" charset="0"/>
                <a:cs typeface="Times New Roman" panose="02020603050405020304" pitchFamily="18" charset="0"/>
              </a:rPr>
              <a:t>Per Units in Three Phase System</a:t>
            </a:r>
          </a:p>
        </p:txBody>
      </p:sp>
      <p:sp>
        <p:nvSpPr>
          <p:cNvPr id="7171" name="Subtitle 2">
            <a:extLst>
              <a:ext uri="{FF2B5EF4-FFF2-40B4-BE49-F238E27FC236}">
                <a16:creationId xmlns:a16="http://schemas.microsoft.com/office/drawing/2014/main" id="{4647942A-970C-452E-A42A-48F518ACA1A4}"/>
              </a:ext>
            </a:extLst>
          </p:cNvPr>
          <p:cNvSpPr>
            <a:spLocks noGrp="1"/>
          </p:cNvSpPr>
          <p:nvPr>
            <p:ph type="subTitle" idx="1"/>
          </p:nvPr>
        </p:nvSpPr>
        <p:spPr>
          <a:xfrm>
            <a:off x="76200" y="609600"/>
            <a:ext cx="9067800" cy="6248400"/>
          </a:xfrm>
        </p:spPr>
        <p:txBody>
          <a:bodyPr/>
          <a:lstStyle/>
          <a:p>
            <a:pPr algn="l"/>
            <a:r>
              <a:rPr lang="en-US" altLang="en-US" sz="2400" b="1">
                <a:solidFill>
                  <a:schemeClr val="tx1"/>
                </a:solidFill>
              </a:rPr>
              <a:t>Goal:</a:t>
            </a:r>
          </a:p>
          <a:p>
            <a:pPr algn="l">
              <a:buFont typeface="Wingdings" panose="05000000000000000000" pitchFamily="2" charset="2"/>
              <a:buChar char="Ø"/>
            </a:pPr>
            <a:r>
              <a:rPr lang="en-US" altLang="en-US" sz="2000" b="1">
                <a:solidFill>
                  <a:srgbClr val="2217FB"/>
                </a:solidFill>
              </a:rPr>
              <a:t> 	To Have the same per unit values for line-to-line &amp; Line-to-neutral 	quantities </a:t>
            </a:r>
          </a:p>
          <a:p>
            <a:pPr algn="l">
              <a:buFont typeface="Wingdings" panose="05000000000000000000" pitchFamily="2" charset="2"/>
              <a:buChar char="Ø"/>
            </a:pPr>
            <a:r>
              <a:rPr lang="en-US" altLang="en-US" sz="2000" b="1">
                <a:solidFill>
                  <a:srgbClr val="2217FB"/>
                </a:solidFill>
              </a:rPr>
              <a:t> 	Make everything look like a single phase circuit</a:t>
            </a:r>
          </a:p>
          <a:p>
            <a:pPr algn="l"/>
            <a:endParaRPr lang="en-US" altLang="en-US" sz="2000" b="1">
              <a:solidFill>
                <a:srgbClr val="2217FB"/>
              </a:solidFill>
            </a:endParaRPr>
          </a:p>
          <a:p>
            <a:r>
              <a:rPr lang="en-US" altLang="en-US" b="1" i="1" u="sng">
                <a:solidFill>
                  <a:srgbClr val="C00000"/>
                </a:solidFill>
              </a:rPr>
              <a:t>Three Phase Per Unit Voltage</a:t>
            </a:r>
          </a:p>
          <a:p>
            <a:pPr algn="l"/>
            <a:endParaRPr lang="en-US" altLang="en-US" sz="1800">
              <a:solidFill>
                <a:schemeClr val="tx1"/>
              </a:solidFill>
            </a:endParaRPr>
          </a:p>
          <a:p>
            <a:pPr algn="l"/>
            <a:r>
              <a:rPr lang="en-US" altLang="en-US" sz="1800">
                <a:solidFill>
                  <a:schemeClr val="tx1"/>
                </a:solidFill>
              </a:rPr>
              <a:t>In a Three Phase System, We’ve :</a:t>
            </a:r>
          </a:p>
          <a:p>
            <a:pPr algn="l"/>
            <a:r>
              <a:rPr lang="en-US" altLang="en-US" sz="2000" b="1">
                <a:solidFill>
                  <a:schemeClr val="tx1"/>
                </a:solidFill>
              </a:rPr>
              <a:t>				V</a:t>
            </a:r>
            <a:r>
              <a:rPr lang="en-US" altLang="en-US" sz="2000" b="1" baseline="-25000">
                <a:solidFill>
                  <a:schemeClr val="tx1"/>
                </a:solidFill>
              </a:rPr>
              <a:t>LL </a:t>
            </a:r>
            <a:r>
              <a:rPr lang="en-US" altLang="en-US" sz="2000" b="1">
                <a:solidFill>
                  <a:schemeClr val="tx1"/>
                </a:solidFill>
              </a:rPr>
              <a:t> = √3 V</a:t>
            </a:r>
            <a:r>
              <a:rPr lang="en-US" altLang="en-US" sz="2000" b="1" baseline="-25000">
                <a:solidFill>
                  <a:schemeClr val="tx1"/>
                </a:solidFill>
              </a:rPr>
              <a:t>LN</a:t>
            </a:r>
          </a:p>
          <a:p>
            <a:pPr algn="l"/>
            <a:endParaRPr lang="en-US" altLang="en-US" sz="1800">
              <a:solidFill>
                <a:schemeClr val="tx1"/>
              </a:solidFill>
            </a:endParaRPr>
          </a:p>
          <a:p>
            <a:pPr algn="l"/>
            <a:endParaRPr lang="en-US" altLang="en-US" sz="1800">
              <a:solidFill>
                <a:schemeClr val="tx1"/>
              </a:solidFill>
            </a:endParaRPr>
          </a:p>
          <a:p>
            <a:pPr algn="l"/>
            <a:r>
              <a:rPr lang="en-US" altLang="en-US" sz="1800">
                <a:solidFill>
                  <a:schemeClr val="tx1"/>
                </a:solidFill>
              </a:rPr>
              <a:t>But We’ll Like to have  </a:t>
            </a:r>
            <a:r>
              <a:rPr lang="en-US" altLang="en-US" sz="2000" b="1">
                <a:solidFill>
                  <a:schemeClr val="tx1"/>
                </a:solidFill>
              </a:rPr>
              <a:t>V</a:t>
            </a:r>
            <a:r>
              <a:rPr lang="en-US" altLang="en-US" sz="2000" b="1" baseline="-25000">
                <a:solidFill>
                  <a:schemeClr val="tx1"/>
                </a:solidFill>
              </a:rPr>
              <a:t> LL </a:t>
            </a:r>
            <a:r>
              <a:rPr lang="en-US" altLang="en-US" sz="2000" b="1" baseline="30000">
                <a:solidFill>
                  <a:schemeClr val="tx1"/>
                </a:solidFill>
              </a:rPr>
              <a:t>pu</a:t>
            </a:r>
            <a:r>
              <a:rPr lang="en-US" altLang="en-US" sz="2000" b="1">
                <a:solidFill>
                  <a:schemeClr val="tx1"/>
                </a:solidFill>
              </a:rPr>
              <a:t> = V </a:t>
            </a:r>
            <a:r>
              <a:rPr lang="en-US" altLang="en-US" sz="2000" b="1" baseline="-25000">
                <a:solidFill>
                  <a:schemeClr val="tx1"/>
                </a:solidFill>
              </a:rPr>
              <a:t>LN</a:t>
            </a:r>
            <a:r>
              <a:rPr lang="en-US" altLang="en-US" sz="2000" b="1" baseline="30000">
                <a:solidFill>
                  <a:schemeClr val="tx1"/>
                </a:solidFill>
              </a:rPr>
              <a:t> pu 	</a:t>
            </a:r>
            <a:r>
              <a:rPr lang="en-US" altLang="en-US" sz="2000" b="1">
                <a:solidFill>
                  <a:schemeClr val="tx1"/>
                </a:solidFill>
              </a:rPr>
              <a:t>                      V</a:t>
            </a:r>
            <a:r>
              <a:rPr lang="en-US" altLang="en-US" sz="2000" b="1" baseline="-25000">
                <a:solidFill>
                  <a:schemeClr val="tx1"/>
                </a:solidFill>
              </a:rPr>
              <a:t> LL</a:t>
            </a:r>
            <a:r>
              <a:rPr lang="en-US" altLang="en-US" sz="2000" b="1">
                <a:solidFill>
                  <a:schemeClr val="tx1"/>
                </a:solidFill>
              </a:rPr>
              <a:t> / V</a:t>
            </a:r>
            <a:r>
              <a:rPr lang="en-US" altLang="en-US" sz="2000" b="1" baseline="-25000">
                <a:solidFill>
                  <a:schemeClr val="tx1"/>
                </a:solidFill>
              </a:rPr>
              <a:t>B,</a:t>
            </a:r>
            <a:r>
              <a:rPr lang="en-US" altLang="en-US" sz="2000" b="1">
                <a:solidFill>
                  <a:schemeClr val="tx1"/>
                </a:solidFill>
              </a:rPr>
              <a:t> </a:t>
            </a:r>
            <a:r>
              <a:rPr lang="en-US" altLang="en-US" sz="2000" b="1" baseline="-25000">
                <a:solidFill>
                  <a:schemeClr val="tx1"/>
                </a:solidFill>
              </a:rPr>
              <a:t>LL</a:t>
            </a:r>
            <a:r>
              <a:rPr lang="en-US" altLang="en-US" sz="2000" b="1">
                <a:solidFill>
                  <a:schemeClr val="tx1"/>
                </a:solidFill>
              </a:rPr>
              <a:t> = V </a:t>
            </a:r>
            <a:r>
              <a:rPr lang="en-US" altLang="en-US" sz="2000" b="1" baseline="-25000">
                <a:solidFill>
                  <a:schemeClr val="tx1"/>
                </a:solidFill>
              </a:rPr>
              <a:t>LN</a:t>
            </a:r>
            <a:r>
              <a:rPr lang="en-US" altLang="en-US" sz="2000" b="1" baseline="30000">
                <a:solidFill>
                  <a:schemeClr val="tx1"/>
                </a:solidFill>
              </a:rPr>
              <a:t> </a:t>
            </a:r>
            <a:r>
              <a:rPr lang="en-US" altLang="en-US" sz="2000" b="1">
                <a:solidFill>
                  <a:schemeClr val="tx1"/>
                </a:solidFill>
              </a:rPr>
              <a:t> / V</a:t>
            </a:r>
            <a:r>
              <a:rPr lang="en-US" altLang="en-US" sz="2000" b="1" baseline="-25000">
                <a:solidFill>
                  <a:schemeClr val="tx1"/>
                </a:solidFill>
              </a:rPr>
              <a:t>B, LN</a:t>
            </a:r>
            <a:r>
              <a:rPr lang="en-US" altLang="en-US" sz="2000" b="1" baseline="30000">
                <a:solidFill>
                  <a:schemeClr val="tx1"/>
                </a:solidFill>
              </a:rPr>
              <a:t> </a:t>
            </a:r>
          </a:p>
          <a:p>
            <a:pPr algn="l"/>
            <a:r>
              <a:rPr lang="en-US" altLang="en-US" sz="2000" b="1">
                <a:solidFill>
                  <a:schemeClr val="tx1"/>
                </a:solidFill>
              </a:rPr>
              <a:t>						</a:t>
            </a:r>
          </a:p>
          <a:p>
            <a:pPr algn="l"/>
            <a:r>
              <a:rPr lang="en-US" altLang="en-US" sz="2000" b="1">
                <a:solidFill>
                  <a:schemeClr val="tx1"/>
                </a:solidFill>
              </a:rPr>
              <a:t>						 V</a:t>
            </a:r>
            <a:r>
              <a:rPr lang="en-US" altLang="en-US" sz="2000" b="1" baseline="-25000">
                <a:solidFill>
                  <a:schemeClr val="tx1"/>
                </a:solidFill>
              </a:rPr>
              <a:t>B,</a:t>
            </a:r>
            <a:r>
              <a:rPr lang="en-US" altLang="en-US" sz="2000" b="1">
                <a:solidFill>
                  <a:schemeClr val="tx1"/>
                </a:solidFill>
              </a:rPr>
              <a:t> </a:t>
            </a:r>
            <a:r>
              <a:rPr lang="en-US" altLang="en-US" sz="2000" b="1" baseline="-25000">
                <a:solidFill>
                  <a:schemeClr val="tx1"/>
                </a:solidFill>
              </a:rPr>
              <a:t>LL</a:t>
            </a:r>
            <a:r>
              <a:rPr lang="en-US" altLang="en-US" sz="2000" b="1">
                <a:solidFill>
                  <a:schemeClr val="tx1"/>
                </a:solidFill>
              </a:rPr>
              <a:t>  = √3  V</a:t>
            </a:r>
            <a:r>
              <a:rPr lang="en-US" altLang="en-US" sz="2000" b="1" baseline="-25000">
                <a:solidFill>
                  <a:schemeClr val="tx1"/>
                </a:solidFill>
              </a:rPr>
              <a:t>B, LN</a:t>
            </a:r>
            <a:r>
              <a:rPr lang="en-US" altLang="en-US" sz="2000" b="1" baseline="30000">
                <a:solidFill>
                  <a:schemeClr val="tx1"/>
                </a:solidFill>
              </a:rPr>
              <a:t> </a:t>
            </a:r>
            <a:endParaRPr lang="en-US" altLang="en-US" sz="2000" b="1">
              <a:solidFill>
                <a:schemeClr val="tx1"/>
              </a:solidFill>
            </a:endParaRPr>
          </a:p>
          <a:p>
            <a:pPr algn="l"/>
            <a:endParaRPr lang="en-US" altLang="en-US" sz="1800">
              <a:solidFill>
                <a:schemeClr val="tx1"/>
              </a:solidFill>
            </a:endParaRPr>
          </a:p>
          <a:p>
            <a:pPr algn="l"/>
            <a:endParaRPr lang="en-US" altLang="en-US" sz="1800">
              <a:solidFill>
                <a:schemeClr val="tx1"/>
              </a:solidFill>
            </a:endParaRPr>
          </a:p>
          <a:p>
            <a:pPr algn="l"/>
            <a:endParaRPr lang="en-US" altLang="en-US" sz="1800">
              <a:solidFill>
                <a:schemeClr val="tx1"/>
              </a:solidFill>
            </a:endParaRPr>
          </a:p>
          <a:p>
            <a:pPr algn="l"/>
            <a:endParaRPr lang="en-US" altLang="en-US" sz="1800">
              <a:solidFill>
                <a:schemeClr val="tx1"/>
              </a:solidFill>
            </a:endParaRPr>
          </a:p>
        </p:txBody>
      </p:sp>
      <p:sp>
        <p:nvSpPr>
          <p:cNvPr id="5" name="Left-Right Arrow 4">
            <a:extLst>
              <a:ext uri="{FF2B5EF4-FFF2-40B4-BE49-F238E27FC236}">
                <a16:creationId xmlns:a16="http://schemas.microsoft.com/office/drawing/2014/main" id="{1869F5EE-C9AA-41CA-9981-1751DADED8F2}"/>
              </a:ext>
            </a:extLst>
          </p:cNvPr>
          <p:cNvSpPr/>
          <p:nvPr/>
        </p:nvSpPr>
        <p:spPr>
          <a:xfrm>
            <a:off x="4432664" y="4114800"/>
            <a:ext cx="1143000" cy="3048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Right Arrow 5">
            <a:extLst>
              <a:ext uri="{FF2B5EF4-FFF2-40B4-BE49-F238E27FC236}">
                <a16:creationId xmlns:a16="http://schemas.microsoft.com/office/drawing/2014/main" id="{CB8179B1-BF0F-4753-82D5-DFBBFD866245}"/>
              </a:ext>
            </a:extLst>
          </p:cNvPr>
          <p:cNvSpPr/>
          <p:nvPr/>
        </p:nvSpPr>
        <p:spPr>
          <a:xfrm>
            <a:off x="4038600" y="4628280"/>
            <a:ext cx="1143000" cy="3048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a:extLst>
              <a:ext uri="{FF2B5EF4-FFF2-40B4-BE49-F238E27FC236}">
                <a16:creationId xmlns:a16="http://schemas.microsoft.com/office/drawing/2014/main" id="{AD2F77C3-EE19-4A6B-9BB1-CB1266F903F9}"/>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F6CE97F-1E08-4159-A76F-2EE01C29488E}"/>
              </a:ext>
            </a:extLst>
          </p:cNvPr>
          <p:cNvSpPr>
            <a:spLocks noGrp="1"/>
          </p:cNvSpPr>
          <p:nvPr>
            <p:ph type="sldNum" sz="quarter" idx="12"/>
          </p:nvPr>
        </p:nvSpPr>
        <p:spPr/>
        <p:txBody>
          <a:bodyPr/>
          <a:lstStyle/>
          <a:p>
            <a:fld id="{5E30BE15-C2D2-4959-A385-41895957CAF0}" type="slidenum">
              <a:rPr lang="en-US" altLang="en-US" smtClean="0"/>
              <a:pPr/>
              <a:t>105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vertical)">
                                      <p:cBhvr>
                                        <p:cTn id="7" dur="500"/>
                                        <p:tgtEl>
                                          <p:spTgt spid="7170"/>
                                        </p:tgtEl>
                                      </p:cBhvr>
                                    </p:animEffect>
                                  </p:childTnLst>
                                </p:cTn>
                              </p:par>
                              <p:par>
                                <p:cTn id="8" presetID="5" presetClass="entr" presetSubtype="10" fill="hold"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10" dur="500"/>
                                        <p:tgtEl>
                                          <p:spTgt spid="7171">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3" dur="500"/>
                                        <p:tgtEl>
                                          <p:spTgt spid="7171">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6" dur="500"/>
                                        <p:tgtEl>
                                          <p:spTgt spid="7171">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diamond(in)">
                                      <p:cBhvr>
                                        <p:cTn id="19" dur="500"/>
                                        <p:tgtEl>
                                          <p:spTgt spid="7171">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diamond(in)">
                                      <p:cBhvr>
                                        <p:cTn id="22" dur="500"/>
                                        <p:tgtEl>
                                          <p:spTgt spid="7171">
                                            <p:txEl>
                                              <p:pRg st="6" end="6"/>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Effect transition="in" filter="diamond(in)">
                                      <p:cBhvr>
                                        <p:cTn id="25" dur="500"/>
                                        <p:tgtEl>
                                          <p:spTgt spid="7171">
                                            <p:txEl>
                                              <p:pRg st="7" end="7"/>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7171">
                                            <p:txEl>
                                              <p:pRg st="10" end="10"/>
                                            </p:txEl>
                                          </p:spTgt>
                                        </p:tgtEl>
                                        <p:attrNameLst>
                                          <p:attrName>style.visibility</p:attrName>
                                        </p:attrNameLst>
                                      </p:cBhvr>
                                      <p:to>
                                        <p:strVal val="visible"/>
                                      </p:to>
                                    </p:set>
                                    <p:animEffect transition="in" filter="diamond(in)">
                                      <p:cBhvr>
                                        <p:cTn id="28" dur="500"/>
                                        <p:tgtEl>
                                          <p:spTgt spid="7171">
                                            <p:txEl>
                                              <p:pRg st="10" end="10"/>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7171">
                                            <p:txEl>
                                              <p:pRg st="11" end="11"/>
                                            </p:txEl>
                                          </p:spTgt>
                                        </p:tgtEl>
                                        <p:attrNameLst>
                                          <p:attrName>style.visibility</p:attrName>
                                        </p:attrNameLst>
                                      </p:cBhvr>
                                      <p:to>
                                        <p:strVal val="visible"/>
                                      </p:to>
                                    </p:set>
                                    <p:animEffect transition="in" filter="diamond(in)">
                                      <p:cBhvr>
                                        <p:cTn id="31" dur="500"/>
                                        <p:tgtEl>
                                          <p:spTgt spid="7171">
                                            <p:txEl>
                                              <p:pRg st="11" end="11"/>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7171">
                                            <p:txEl>
                                              <p:pRg st="12" end="12"/>
                                            </p:txEl>
                                          </p:spTgt>
                                        </p:tgtEl>
                                        <p:attrNameLst>
                                          <p:attrName>style.visibility</p:attrName>
                                        </p:attrNameLst>
                                      </p:cBhvr>
                                      <p:to>
                                        <p:strVal val="visible"/>
                                      </p:to>
                                    </p:set>
                                    <p:animEffect transition="in" filter="diamond(in)">
                                      <p:cBhvr>
                                        <p:cTn id="34"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9FF2502B-C0BC-4549-8C2C-26B1C300CA1F}"/>
              </a:ext>
            </a:extLst>
          </p:cNvPr>
          <p:cNvGrpSpPr/>
          <p:nvPr/>
        </p:nvGrpSpPr>
        <p:grpSpPr>
          <a:xfrm>
            <a:off x="-654" y="0"/>
            <a:ext cx="9145905" cy="6858000"/>
            <a:chOff x="-654" y="0"/>
            <a:chExt cx="9145905" cy="6858000"/>
          </a:xfrm>
        </p:grpSpPr>
        <p:sp>
          <p:nvSpPr>
            <p:cNvPr id="10" name="object 3">
              <a:extLst>
                <a:ext uri="{FF2B5EF4-FFF2-40B4-BE49-F238E27FC236}">
                  <a16:creationId xmlns:a16="http://schemas.microsoft.com/office/drawing/2014/main" id="{C3432B78-80D7-4318-B51F-33D47FFBF88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F2680EFF-5981-4B37-AFEA-AD7963D56C9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2" name="object 5">
              <a:extLst>
                <a:ext uri="{FF2B5EF4-FFF2-40B4-BE49-F238E27FC236}">
                  <a16:creationId xmlns:a16="http://schemas.microsoft.com/office/drawing/2014/main" id="{924A1DF5-8ED0-4FD2-8777-C31C03B718DA}"/>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3" name="object 6">
              <a:extLst>
                <a:ext uri="{FF2B5EF4-FFF2-40B4-BE49-F238E27FC236}">
                  <a16:creationId xmlns:a16="http://schemas.microsoft.com/office/drawing/2014/main" id="{F771F6DF-0607-46B3-A73D-D85C1FF37AE2}"/>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4" name="object 7">
              <a:extLst>
                <a:ext uri="{FF2B5EF4-FFF2-40B4-BE49-F238E27FC236}">
                  <a16:creationId xmlns:a16="http://schemas.microsoft.com/office/drawing/2014/main" id="{985EE8CF-4E60-4665-9757-715F2FE2FE8D}"/>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194" name="Subtitle 2">
            <a:extLst>
              <a:ext uri="{FF2B5EF4-FFF2-40B4-BE49-F238E27FC236}">
                <a16:creationId xmlns:a16="http://schemas.microsoft.com/office/drawing/2014/main" id="{F09F312F-BE42-424B-A8B5-5F40F664609A}"/>
              </a:ext>
            </a:extLst>
          </p:cNvPr>
          <p:cNvSpPr>
            <a:spLocks noGrp="1"/>
          </p:cNvSpPr>
          <p:nvPr>
            <p:ph type="subTitle" idx="1"/>
          </p:nvPr>
        </p:nvSpPr>
        <p:spPr>
          <a:xfrm>
            <a:off x="304800" y="0"/>
            <a:ext cx="8763000" cy="6042680"/>
          </a:xfrm>
          <a:ln>
            <a:solidFill>
              <a:schemeClr val="tx1"/>
            </a:solidFill>
            <a:miter lim="800000"/>
            <a:headEnd/>
            <a:tailEnd/>
          </a:ln>
        </p:spPr>
        <p:txBody>
          <a:bodyPr/>
          <a:lstStyle/>
          <a:p>
            <a:pPr eaLnBrk="1" hangingPunct="1"/>
            <a:endParaRPr lang="en-US" altLang="en-US" sz="2800" b="1" u="sng" dirty="0">
              <a:solidFill>
                <a:srgbClr val="FF0000"/>
              </a:solidFill>
            </a:endParaRPr>
          </a:p>
          <a:p>
            <a:pPr eaLnBrk="1" hangingPunct="1"/>
            <a:endParaRPr lang="en-US" altLang="en-US" b="1" u="sng" dirty="0">
              <a:solidFill>
                <a:srgbClr val="FF0000"/>
              </a:solidFill>
            </a:endParaRPr>
          </a:p>
          <a:p>
            <a:pPr eaLnBrk="1" hangingPunct="1"/>
            <a:r>
              <a:rPr lang="en-US" altLang="en-US" sz="2800" b="1" u="sng" dirty="0">
                <a:solidFill>
                  <a:schemeClr val="tx2">
                    <a:lumMod val="60000"/>
                    <a:lumOff val="40000"/>
                  </a:schemeClr>
                </a:solidFill>
              </a:rPr>
              <a:t>Three Phase Per Unit Power</a:t>
            </a:r>
          </a:p>
          <a:p>
            <a:pPr algn="l" eaLnBrk="1" hangingPunct="1"/>
            <a:r>
              <a:rPr lang="en-US" altLang="en-US" sz="2000" dirty="0">
                <a:solidFill>
                  <a:schemeClr val="tx1"/>
                </a:solidFill>
              </a:rPr>
              <a:t>In a Three Phase System,		</a:t>
            </a:r>
            <a:r>
              <a:rPr lang="en-US" altLang="en-US" sz="2400" b="1" dirty="0">
                <a:solidFill>
                  <a:schemeClr val="tx1"/>
                </a:solidFill>
              </a:rPr>
              <a:t>S</a:t>
            </a:r>
            <a:r>
              <a:rPr lang="en-US" altLang="en-US" sz="2400" b="1" baseline="-25000" dirty="0">
                <a:solidFill>
                  <a:schemeClr val="tx1"/>
                </a:solidFill>
              </a:rPr>
              <a:t>3</a:t>
            </a:r>
            <a:r>
              <a:rPr lang="el-GR" altLang="en-US" sz="2400" b="1" baseline="-25000" dirty="0">
                <a:solidFill>
                  <a:schemeClr val="tx1"/>
                </a:solidFill>
              </a:rPr>
              <a:t>φ</a:t>
            </a:r>
            <a:r>
              <a:rPr lang="en-US" altLang="en-US" sz="2400" b="1" baseline="-25000" dirty="0">
                <a:solidFill>
                  <a:schemeClr val="tx1"/>
                </a:solidFill>
              </a:rPr>
              <a:t> </a:t>
            </a:r>
            <a:r>
              <a:rPr lang="en-US" altLang="en-US" sz="2400" b="1" dirty="0">
                <a:solidFill>
                  <a:schemeClr val="tx1"/>
                </a:solidFill>
              </a:rPr>
              <a:t> = 3 S</a:t>
            </a:r>
            <a:r>
              <a:rPr lang="en-US" altLang="en-US" sz="2400" b="1" baseline="-25000" dirty="0">
                <a:solidFill>
                  <a:schemeClr val="tx1"/>
                </a:solidFill>
              </a:rPr>
              <a:t>1</a:t>
            </a:r>
            <a:r>
              <a:rPr lang="el-GR" altLang="en-US" sz="2400" b="1" baseline="-25000" dirty="0">
                <a:solidFill>
                  <a:schemeClr val="tx1"/>
                </a:solidFill>
              </a:rPr>
              <a:t>φ</a:t>
            </a:r>
            <a:r>
              <a:rPr lang="en-US" altLang="en-US" sz="2400" b="1" baseline="-25000" dirty="0">
                <a:solidFill>
                  <a:schemeClr val="tx1"/>
                </a:solidFill>
              </a:rPr>
              <a:t> </a:t>
            </a:r>
          </a:p>
          <a:p>
            <a:pPr algn="l" eaLnBrk="1" hangingPunct="1"/>
            <a:r>
              <a:rPr lang="en-US" altLang="en-US" sz="1800" dirty="0">
                <a:solidFill>
                  <a:schemeClr val="tx1"/>
                </a:solidFill>
              </a:rPr>
              <a:t>We’d like to have ,</a:t>
            </a:r>
            <a:r>
              <a:rPr lang="en-US" altLang="en-US" sz="1800" b="1" dirty="0">
                <a:solidFill>
                  <a:schemeClr val="tx1"/>
                </a:solidFill>
              </a:rPr>
              <a:t>			</a:t>
            </a:r>
            <a:r>
              <a:rPr lang="en-US" altLang="en-US" sz="2400" b="1" dirty="0">
                <a:solidFill>
                  <a:schemeClr val="tx1"/>
                </a:solidFill>
              </a:rPr>
              <a:t>S</a:t>
            </a:r>
            <a:r>
              <a:rPr lang="en-US" altLang="en-US" sz="2400" b="1" baseline="-25000" dirty="0">
                <a:solidFill>
                  <a:schemeClr val="tx1"/>
                </a:solidFill>
              </a:rPr>
              <a:t>3</a:t>
            </a:r>
            <a:r>
              <a:rPr lang="el-GR" altLang="en-US" sz="2400" b="1" baseline="-25000" dirty="0">
                <a:solidFill>
                  <a:schemeClr val="tx1"/>
                </a:solidFill>
              </a:rPr>
              <a:t>φ</a:t>
            </a:r>
            <a:r>
              <a:rPr lang="en-US" altLang="en-US" sz="2400" b="1" baseline="-25000" dirty="0">
                <a:solidFill>
                  <a:schemeClr val="tx1"/>
                </a:solidFill>
              </a:rPr>
              <a:t> </a:t>
            </a:r>
            <a:r>
              <a:rPr lang="en-US" altLang="en-US" sz="2400" b="1" baseline="30000" dirty="0" err="1">
                <a:solidFill>
                  <a:schemeClr val="tx1"/>
                </a:solidFill>
              </a:rPr>
              <a:t>pu</a:t>
            </a:r>
            <a:r>
              <a:rPr lang="en-US" altLang="en-US" sz="2400" b="1" baseline="-25000" dirty="0">
                <a:solidFill>
                  <a:schemeClr val="tx1"/>
                </a:solidFill>
              </a:rPr>
              <a:t> </a:t>
            </a:r>
            <a:r>
              <a:rPr lang="en-US" altLang="en-US" sz="2400" b="1" dirty="0">
                <a:solidFill>
                  <a:schemeClr val="tx1"/>
                </a:solidFill>
              </a:rPr>
              <a:t> = S</a:t>
            </a:r>
            <a:r>
              <a:rPr lang="en-US" altLang="en-US" sz="2400" b="1" baseline="-25000" dirty="0">
                <a:solidFill>
                  <a:schemeClr val="tx1"/>
                </a:solidFill>
              </a:rPr>
              <a:t>1</a:t>
            </a:r>
            <a:r>
              <a:rPr lang="el-GR" altLang="en-US" sz="2400" b="1" baseline="-25000" dirty="0">
                <a:solidFill>
                  <a:schemeClr val="tx1"/>
                </a:solidFill>
              </a:rPr>
              <a:t>φ</a:t>
            </a:r>
            <a:r>
              <a:rPr lang="en-US" altLang="en-US" sz="2400" b="1" baseline="-25000" dirty="0">
                <a:solidFill>
                  <a:schemeClr val="tx1"/>
                </a:solidFill>
              </a:rPr>
              <a:t> </a:t>
            </a:r>
            <a:r>
              <a:rPr lang="en-US" altLang="en-US" sz="2400" b="1" baseline="30000" dirty="0" err="1">
                <a:solidFill>
                  <a:schemeClr val="tx1"/>
                </a:solidFill>
              </a:rPr>
              <a:t>pu</a:t>
            </a:r>
            <a:r>
              <a:rPr lang="en-US" altLang="en-US" sz="2400" b="1" baseline="-25000" dirty="0">
                <a:solidFill>
                  <a:schemeClr val="tx1"/>
                </a:solidFill>
              </a:rPr>
              <a:t> </a:t>
            </a:r>
          </a:p>
          <a:p>
            <a:pPr algn="l" eaLnBrk="1" hangingPunct="1"/>
            <a:r>
              <a:rPr lang="en-US" altLang="en-US" sz="2400" dirty="0">
                <a:solidFill>
                  <a:schemeClr val="tx1"/>
                </a:solidFill>
              </a:rPr>
              <a:t>				(</a:t>
            </a:r>
            <a:r>
              <a:rPr lang="en-US" altLang="en-US" sz="2400" b="1" dirty="0">
                <a:solidFill>
                  <a:schemeClr val="tx1"/>
                </a:solidFill>
              </a:rPr>
              <a:t>S</a:t>
            </a:r>
            <a:r>
              <a:rPr lang="en-US" altLang="en-US" sz="2400" b="1" baseline="-25000" dirty="0">
                <a:solidFill>
                  <a:schemeClr val="tx1"/>
                </a:solidFill>
              </a:rPr>
              <a:t>3</a:t>
            </a:r>
            <a:r>
              <a:rPr lang="el-GR" altLang="en-US" sz="2400" b="1" baseline="-25000" dirty="0">
                <a:solidFill>
                  <a:schemeClr val="tx1"/>
                </a:solidFill>
              </a:rPr>
              <a:t>φ</a:t>
            </a:r>
            <a:r>
              <a:rPr lang="en-US" altLang="en-US" sz="2400" b="1" dirty="0">
                <a:solidFill>
                  <a:schemeClr val="tx1"/>
                </a:solidFill>
              </a:rPr>
              <a:t> ) / S</a:t>
            </a:r>
            <a:r>
              <a:rPr lang="en-US" altLang="en-US" sz="2400" b="1" baseline="-25000" dirty="0">
                <a:solidFill>
                  <a:schemeClr val="tx1"/>
                </a:solidFill>
              </a:rPr>
              <a:t>B, 3</a:t>
            </a:r>
            <a:r>
              <a:rPr lang="el-GR" altLang="en-US" sz="2400" b="1" baseline="-25000" dirty="0">
                <a:solidFill>
                  <a:schemeClr val="tx1"/>
                </a:solidFill>
              </a:rPr>
              <a:t>φ</a:t>
            </a:r>
            <a:r>
              <a:rPr lang="en-US" altLang="en-US" sz="2400" b="1" baseline="-25000" dirty="0">
                <a:solidFill>
                  <a:schemeClr val="tx1"/>
                </a:solidFill>
              </a:rPr>
              <a:t> </a:t>
            </a:r>
            <a:r>
              <a:rPr lang="en-US" altLang="en-US" sz="2400" b="1" dirty="0">
                <a:solidFill>
                  <a:schemeClr val="tx1"/>
                </a:solidFill>
              </a:rPr>
              <a:t> = (S</a:t>
            </a:r>
            <a:r>
              <a:rPr lang="en-US" altLang="en-US" sz="2400" b="1" baseline="-25000" dirty="0">
                <a:solidFill>
                  <a:schemeClr val="tx1"/>
                </a:solidFill>
              </a:rPr>
              <a:t>1</a:t>
            </a:r>
            <a:r>
              <a:rPr lang="el-GR" altLang="en-US" sz="2400" b="1" baseline="-25000" dirty="0">
                <a:solidFill>
                  <a:schemeClr val="tx1"/>
                </a:solidFill>
              </a:rPr>
              <a:t>φ</a:t>
            </a:r>
            <a:r>
              <a:rPr lang="en-US" altLang="en-US" sz="2400" b="1" dirty="0">
                <a:solidFill>
                  <a:schemeClr val="tx1"/>
                </a:solidFill>
              </a:rPr>
              <a:t> )/ S</a:t>
            </a:r>
            <a:r>
              <a:rPr lang="en-US" altLang="en-US" sz="2400" b="1" baseline="-25000" dirty="0">
                <a:solidFill>
                  <a:schemeClr val="tx1"/>
                </a:solidFill>
              </a:rPr>
              <a:t>B, 1</a:t>
            </a:r>
            <a:r>
              <a:rPr lang="el-GR" altLang="en-US" sz="2400" b="1" baseline="-25000" dirty="0">
                <a:solidFill>
                  <a:schemeClr val="tx1"/>
                </a:solidFill>
              </a:rPr>
              <a:t>φ</a:t>
            </a:r>
            <a:r>
              <a:rPr lang="en-US" altLang="en-US" sz="2400" b="1" baseline="-25000" dirty="0">
                <a:solidFill>
                  <a:schemeClr val="tx1"/>
                </a:solidFill>
              </a:rPr>
              <a:t> </a:t>
            </a:r>
          </a:p>
          <a:p>
            <a:pPr algn="l" eaLnBrk="1" hangingPunct="1"/>
            <a:r>
              <a:rPr lang="en-US" altLang="en-US" sz="2400" dirty="0">
                <a:solidFill>
                  <a:schemeClr val="tx1"/>
                </a:solidFill>
              </a:rPr>
              <a:t>					</a:t>
            </a:r>
            <a:r>
              <a:rPr lang="en-US" altLang="en-US" sz="2400" b="1" dirty="0">
                <a:solidFill>
                  <a:schemeClr val="tx1"/>
                </a:solidFill>
              </a:rPr>
              <a:t>S</a:t>
            </a:r>
            <a:r>
              <a:rPr lang="en-US" altLang="en-US" sz="2400" b="1" baseline="-25000" dirty="0">
                <a:solidFill>
                  <a:schemeClr val="tx1"/>
                </a:solidFill>
              </a:rPr>
              <a:t>B, 3</a:t>
            </a:r>
            <a:r>
              <a:rPr lang="el-GR" altLang="en-US" sz="2400" b="1" baseline="-25000" dirty="0">
                <a:solidFill>
                  <a:schemeClr val="tx1"/>
                </a:solidFill>
              </a:rPr>
              <a:t>φ</a:t>
            </a:r>
            <a:r>
              <a:rPr lang="en-US" altLang="en-US" sz="2400" b="1" baseline="-25000" dirty="0">
                <a:solidFill>
                  <a:schemeClr val="tx1"/>
                </a:solidFill>
              </a:rPr>
              <a:t> </a:t>
            </a:r>
            <a:r>
              <a:rPr lang="en-US" altLang="en-US" sz="2400" b="1" dirty="0">
                <a:solidFill>
                  <a:schemeClr val="tx1"/>
                </a:solidFill>
              </a:rPr>
              <a:t> = 3 S</a:t>
            </a:r>
            <a:r>
              <a:rPr lang="en-US" altLang="en-US" sz="2400" b="1" baseline="-25000" dirty="0">
                <a:solidFill>
                  <a:schemeClr val="tx1"/>
                </a:solidFill>
              </a:rPr>
              <a:t>B, 1</a:t>
            </a:r>
            <a:r>
              <a:rPr lang="el-GR" altLang="en-US" sz="2400" b="1" baseline="-25000" dirty="0">
                <a:solidFill>
                  <a:schemeClr val="tx1"/>
                </a:solidFill>
              </a:rPr>
              <a:t>φ</a:t>
            </a:r>
            <a:r>
              <a:rPr lang="en-US" altLang="en-US" sz="2400" b="1" baseline="-25000" dirty="0">
                <a:solidFill>
                  <a:schemeClr val="tx1"/>
                </a:solidFill>
              </a:rPr>
              <a:t> </a:t>
            </a:r>
          </a:p>
          <a:p>
            <a:pPr eaLnBrk="1" hangingPunct="1"/>
            <a:endParaRPr lang="en-US" altLang="en-US" sz="2800" b="1" baseline="-25000" dirty="0">
              <a:solidFill>
                <a:schemeClr val="tx1"/>
              </a:solidFill>
            </a:endParaRPr>
          </a:p>
          <a:p>
            <a:pPr eaLnBrk="1" hangingPunct="1"/>
            <a:endParaRPr lang="en-US" altLang="en-US" sz="2800" b="1" dirty="0">
              <a:solidFill>
                <a:schemeClr val="tx1"/>
              </a:solidFill>
            </a:endParaRPr>
          </a:p>
          <a:p>
            <a:pPr eaLnBrk="1" hangingPunct="1"/>
            <a:r>
              <a:rPr lang="en-US" altLang="en-US" sz="2800" b="1" u="sng" dirty="0">
                <a:solidFill>
                  <a:schemeClr val="tx2">
                    <a:lumMod val="60000"/>
                    <a:lumOff val="40000"/>
                  </a:schemeClr>
                </a:solidFill>
              </a:rPr>
              <a:t>Three Phase Per Unit Current</a:t>
            </a:r>
          </a:p>
          <a:p>
            <a:pPr algn="l" eaLnBrk="1" hangingPunct="1"/>
            <a:r>
              <a:rPr lang="en-US" altLang="en-US" sz="1800" dirty="0">
                <a:solidFill>
                  <a:schemeClr val="tx1"/>
                </a:solidFill>
              </a:rPr>
              <a:t>In Three Phase System We’ve, 	</a:t>
            </a:r>
            <a:r>
              <a:rPr lang="en-US" altLang="en-US" sz="2400" b="1" dirty="0">
                <a:solidFill>
                  <a:schemeClr val="tx1"/>
                </a:solidFill>
              </a:rPr>
              <a:t>S = 3 V</a:t>
            </a:r>
            <a:r>
              <a:rPr lang="en-US" altLang="en-US" sz="2400" b="1" baseline="-25000" dirty="0">
                <a:solidFill>
                  <a:schemeClr val="tx1"/>
                </a:solidFill>
              </a:rPr>
              <a:t>LN</a:t>
            </a:r>
            <a:r>
              <a:rPr lang="en-US" altLang="en-US" sz="2400" b="1" dirty="0">
                <a:solidFill>
                  <a:schemeClr val="tx1"/>
                </a:solidFill>
              </a:rPr>
              <a:t> * I</a:t>
            </a:r>
            <a:r>
              <a:rPr lang="en-US" altLang="en-US" sz="2400" b="1" baseline="-25000" dirty="0">
                <a:solidFill>
                  <a:schemeClr val="tx1"/>
                </a:solidFill>
              </a:rPr>
              <a:t>L</a:t>
            </a:r>
            <a:r>
              <a:rPr lang="en-US" altLang="en-US" sz="2400" b="1" dirty="0">
                <a:solidFill>
                  <a:schemeClr val="tx1"/>
                </a:solidFill>
              </a:rPr>
              <a:t> </a:t>
            </a:r>
          </a:p>
          <a:p>
            <a:pPr algn="l" eaLnBrk="1" hangingPunct="1"/>
            <a:r>
              <a:rPr lang="en-US" altLang="en-US" sz="1800" dirty="0">
                <a:solidFill>
                  <a:schemeClr val="tx1"/>
                </a:solidFill>
              </a:rPr>
              <a:t>We’d like to have, 			</a:t>
            </a:r>
            <a:r>
              <a:rPr lang="en-US" altLang="en-US" sz="2400" b="1" dirty="0">
                <a:solidFill>
                  <a:schemeClr val="tx1"/>
                </a:solidFill>
              </a:rPr>
              <a:t> </a:t>
            </a:r>
            <a:r>
              <a:rPr lang="en-US" altLang="en-US" sz="2400" b="1" dirty="0" err="1">
                <a:solidFill>
                  <a:schemeClr val="tx1"/>
                </a:solidFill>
              </a:rPr>
              <a:t>S</a:t>
            </a:r>
            <a:r>
              <a:rPr lang="en-US" altLang="en-US" sz="2400" b="1" baseline="30000" dirty="0" err="1">
                <a:solidFill>
                  <a:schemeClr val="tx1"/>
                </a:solidFill>
              </a:rPr>
              <a:t>pu</a:t>
            </a:r>
            <a:r>
              <a:rPr lang="en-US" altLang="en-US" sz="2400" b="1" dirty="0">
                <a:solidFill>
                  <a:schemeClr val="tx1"/>
                </a:solidFill>
              </a:rPr>
              <a:t> = V </a:t>
            </a:r>
            <a:r>
              <a:rPr lang="en-US" altLang="en-US" sz="2400" b="1" baseline="30000" dirty="0" err="1">
                <a:solidFill>
                  <a:schemeClr val="tx1"/>
                </a:solidFill>
              </a:rPr>
              <a:t>pu</a:t>
            </a:r>
            <a:r>
              <a:rPr lang="en-US" altLang="en-US" sz="2400" b="1" dirty="0">
                <a:solidFill>
                  <a:schemeClr val="tx1"/>
                </a:solidFill>
              </a:rPr>
              <a:t> * I </a:t>
            </a:r>
            <a:r>
              <a:rPr lang="en-US" altLang="en-US" sz="2400" b="1" baseline="30000" dirty="0" err="1">
                <a:solidFill>
                  <a:schemeClr val="tx1"/>
                </a:solidFill>
              </a:rPr>
              <a:t>pu</a:t>
            </a:r>
            <a:r>
              <a:rPr lang="en-US" altLang="en-US" sz="2400" b="1" dirty="0">
                <a:solidFill>
                  <a:schemeClr val="tx1"/>
                </a:solidFill>
              </a:rPr>
              <a:t> </a:t>
            </a:r>
          </a:p>
          <a:p>
            <a:pPr algn="l" eaLnBrk="1" hangingPunct="1"/>
            <a:r>
              <a:rPr lang="en-US" altLang="en-US" sz="2400" b="1" dirty="0">
                <a:solidFill>
                  <a:schemeClr val="tx1"/>
                </a:solidFill>
              </a:rPr>
              <a:t>				S / S</a:t>
            </a:r>
            <a:r>
              <a:rPr lang="en-US" altLang="en-US" sz="2400" b="1" baseline="-25000" dirty="0">
                <a:solidFill>
                  <a:schemeClr val="tx1"/>
                </a:solidFill>
              </a:rPr>
              <a:t>B, 3</a:t>
            </a:r>
            <a:r>
              <a:rPr lang="el-GR" altLang="en-US" sz="2400" b="1" baseline="-25000" dirty="0">
                <a:solidFill>
                  <a:schemeClr val="tx1"/>
                </a:solidFill>
              </a:rPr>
              <a:t>φ</a:t>
            </a:r>
            <a:r>
              <a:rPr lang="en-US" altLang="en-US" sz="2400" b="1" dirty="0">
                <a:solidFill>
                  <a:schemeClr val="tx1"/>
                </a:solidFill>
              </a:rPr>
              <a:t> =(V</a:t>
            </a:r>
            <a:r>
              <a:rPr lang="en-US" altLang="en-US" sz="2400" b="1" baseline="-25000" dirty="0">
                <a:solidFill>
                  <a:schemeClr val="tx1"/>
                </a:solidFill>
              </a:rPr>
              <a:t> LL</a:t>
            </a:r>
            <a:r>
              <a:rPr lang="en-US" altLang="en-US" sz="2400" b="1" dirty="0">
                <a:solidFill>
                  <a:schemeClr val="tx1"/>
                </a:solidFill>
              </a:rPr>
              <a:t> / V</a:t>
            </a:r>
            <a:r>
              <a:rPr lang="en-US" altLang="en-US" sz="2400" b="1" baseline="-25000" dirty="0">
                <a:solidFill>
                  <a:schemeClr val="tx1"/>
                </a:solidFill>
              </a:rPr>
              <a:t>B, LL</a:t>
            </a:r>
            <a:r>
              <a:rPr lang="en-US" altLang="en-US" sz="2400" b="1" dirty="0">
                <a:solidFill>
                  <a:schemeClr val="tx1"/>
                </a:solidFill>
              </a:rPr>
              <a:t> ) * (I</a:t>
            </a:r>
            <a:r>
              <a:rPr lang="en-US" altLang="en-US" sz="2400" b="1" baseline="-25000" dirty="0">
                <a:solidFill>
                  <a:schemeClr val="tx1"/>
                </a:solidFill>
              </a:rPr>
              <a:t>L</a:t>
            </a:r>
            <a:r>
              <a:rPr lang="en-US" altLang="en-US" sz="2400" b="1" dirty="0">
                <a:solidFill>
                  <a:schemeClr val="tx1"/>
                </a:solidFill>
              </a:rPr>
              <a:t> / I</a:t>
            </a:r>
            <a:r>
              <a:rPr lang="en-US" altLang="en-US" sz="2400" b="1" baseline="-25000" dirty="0">
                <a:solidFill>
                  <a:schemeClr val="tx1"/>
                </a:solidFill>
              </a:rPr>
              <a:t>B</a:t>
            </a:r>
            <a:r>
              <a:rPr lang="en-US" altLang="en-US" sz="2400" b="1" dirty="0">
                <a:solidFill>
                  <a:schemeClr val="tx1"/>
                </a:solidFill>
              </a:rPr>
              <a:t>)</a:t>
            </a:r>
          </a:p>
          <a:p>
            <a:pPr algn="l" eaLnBrk="1" hangingPunct="1"/>
            <a:endParaRPr lang="en-US" altLang="en-US" sz="2400" b="1" dirty="0">
              <a:solidFill>
                <a:schemeClr val="tx1"/>
              </a:solidFill>
            </a:endParaRPr>
          </a:p>
          <a:p>
            <a:pPr algn="l" eaLnBrk="1" hangingPunct="1"/>
            <a:r>
              <a:rPr lang="en-US" altLang="en-US" sz="1800" dirty="0">
                <a:solidFill>
                  <a:schemeClr val="tx1"/>
                </a:solidFill>
              </a:rPr>
              <a:t>					</a:t>
            </a:r>
            <a:r>
              <a:rPr lang="en-US" altLang="en-US" sz="2400" b="1" dirty="0">
                <a:solidFill>
                  <a:schemeClr val="tx1"/>
                </a:solidFill>
              </a:rPr>
              <a:t> I</a:t>
            </a:r>
            <a:r>
              <a:rPr lang="en-US" altLang="en-US" sz="2400" b="1" baseline="-25000" dirty="0">
                <a:solidFill>
                  <a:schemeClr val="tx1"/>
                </a:solidFill>
              </a:rPr>
              <a:t>B</a:t>
            </a:r>
            <a:r>
              <a:rPr lang="en-US" altLang="en-US" sz="2400" b="1" dirty="0">
                <a:solidFill>
                  <a:schemeClr val="tx1"/>
                </a:solidFill>
              </a:rPr>
              <a:t> = (S</a:t>
            </a:r>
            <a:r>
              <a:rPr lang="en-US" altLang="en-US" sz="2400" b="1" baseline="-25000" dirty="0">
                <a:solidFill>
                  <a:schemeClr val="tx1"/>
                </a:solidFill>
              </a:rPr>
              <a:t>B, 3</a:t>
            </a:r>
            <a:r>
              <a:rPr lang="el-GR" altLang="en-US" sz="2400" b="1" baseline="-25000" dirty="0">
                <a:solidFill>
                  <a:schemeClr val="tx1"/>
                </a:solidFill>
              </a:rPr>
              <a:t>φ</a:t>
            </a:r>
            <a:r>
              <a:rPr lang="en-US" altLang="en-US" sz="2400" b="1" dirty="0">
                <a:solidFill>
                  <a:schemeClr val="tx1"/>
                </a:solidFill>
              </a:rPr>
              <a:t> ) / √3 V</a:t>
            </a:r>
            <a:r>
              <a:rPr lang="en-US" altLang="en-US" sz="2400" b="1" baseline="-25000" dirty="0">
                <a:solidFill>
                  <a:schemeClr val="tx1"/>
                </a:solidFill>
              </a:rPr>
              <a:t>B, LL</a:t>
            </a:r>
            <a:endParaRPr lang="en-US" altLang="en-US" sz="1800" baseline="-25000" dirty="0">
              <a:solidFill>
                <a:schemeClr val="tx1"/>
              </a:solidFill>
            </a:endParaRPr>
          </a:p>
          <a:p>
            <a:pPr algn="l" eaLnBrk="1" hangingPunct="1"/>
            <a:endParaRPr lang="en-US" altLang="en-US" sz="1800" dirty="0">
              <a:solidFill>
                <a:schemeClr val="tx1"/>
              </a:solidFill>
            </a:endParaRPr>
          </a:p>
        </p:txBody>
      </p:sp>
      <p:sp>
        <p:nvSpPr>
          <p:cNvPr id="4" name="Left-Right Arrow 3">
            <a:extLst>
              <a:ext uri="{FF2B5EF4-FFF2-40B4-BE49-F238E27FC236}">
                <a16:creationId xmlns:a16="http://schemas.microsoft.com/office/drawing/2014/main" id="{2B92AA23-4504-4080-A811-60A03479D522}"/>
              </a:ext>
            </a:extLst>
          </p:cNvPr>
          <p:cNvSpPr/>
          <p:nvPr/>
        </p:nvSpPr>
        <p:spPr>
          <a:xfrm>
            <a:off x="2286000" y="2144877"/>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Right Arrow 4">
            <a:extLst>
              <a:ext uri="{FF2B5EF4-FFF2-40B4-BE49-F238E27FC236}">
                <a16:creationId xmlns:a16="http://schemas.microsoft.com/office/drawing/2014/main" id="{847093B0-C8AF-48A0-9BD9-4DF23B02A5A6}"/>
              </a:ext>
            </a:extLst>
          </p:cNvPr>
          <p:cNvSpPr/>
          <p:nvPr/>
        </p:nvSpPr>
        <p:spPr>
          <a:xfrm>
            <a:off x="3205689" y="2606131"/>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Left-Right Arrow 7">
            <a:extLst>
              <a:ext uri="{FF2B5EF4-FFF2-40B4-BE49-F238E27FC236}">
                <a16:creationId xmlns:a16="http://schemas.microsoft.com/office/drawing/2014/main" id="{2D77FF99-AE70-4530-AC8B-FE8C5A65D25C}"/>
              </a:ext>
            </a:extLst>
          </p:cNvPr>
          <p:cNvSpPr/>
          <p:nvPr/>
        </p:nvSpPr>
        <p:spPr>
          <a:xfrm>
            <a:off x="2265784" y="4734435"/>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Right Arrow 8">
            <a:extLst>
              <a:ext uri="{FF2B5EF4-FFF2-40B4-BE49-F238E27FC236}">
                <a16:creationId xmlns:a16="http://schemas.microsoft.com/office/drawing/2014/main" id="{32F63DD2-011E-420C-B634-368EEA2A14F9}"/>
              </a:ext>
            </a:extLst>
          </p:cNvPr>
          <p:cNvSpPr/>
          <p:nvPr/>
        </p:nvSpPr>
        <p:spPr>
          <a:xfrm>
            <a:off x="2837284" y="5402443"/>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a:extLst>
              <a:ext uri="{FF2B5EF4-FFF2-40B4-BE49-F238E27FC236}">
                <a16:creationId xmlns:a16="http://schemas.microsoft.com/office/drawing/2014/main" id="{37934501-0DDB-45FC-8EBC-7866B32BFF4A}"/>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B156AF8-DA55-4BC9-B42B-BAFD3D87DC7C}"/>
              </a:ext>
            </a:extLst>
          </p:cNvPr>
          <p:cNvSpPr>
            <a:spLocks noGrp="1"/>
          </p:cNvSpPr>
          <p:nvPr>
            <p:ph type="sldNum" sz="quarter" idx="12"/>
          </p:nvPr>
        </p:nvSpPr>
        <p:spPr/>
        <p:txBody>
          <a:bodyPr/>
          <a:lstStyle/>
          <a:p>
            <a:fld id="{5E30BE15-C2D2-4959-A385-41895957CAF0}" type="slidenum">
              <a:rPr lang="en-US" altLang="en-US" smtClean="0"/>
              <a:pPr/>
              <a:t>106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Effect transition="in" filter="box(in)">
                                      <p:cBhvr>
                                        <p:cTn id="7" dur="500"/>
                                        <p:tgtEl>
                                          <p:spTgt spid="8194">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194">
                                            <p:txEl>
                                              <p:pRg st="3" end="3"/>
                                            </p:txEl>
                                          </p:spTgt>
                                        </p:tgtEl>
                                        <p:attrNameLst>
                                          <p:attrName>style.visibility</p:attrName>
                                        </p:attrNameLst>
                                      </p:cBhvr>
                                      <p:to>
                                        <p:strVal val="visible"/>
                                      </p:to>
                                    </p:set>
                                    <p:animEffect transition="in" filter="box(in)">
                                      <p:cBhvr>
                                        <p:cTn id="10" dur="500"/>
                                        <p:tgtEl>
                                          <p:spTgt spid="8194">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8194">
                                            <p:txEl>
                                              <p:pRg st="4" end="4"/>
                                            </p:txEl>
                                          </p:spTgt>
                                        </p:tgtEl>
                                        <p:attrNameLst>
                                          <p:attrName>style.visibility</p:attrName>
                                        </p:attrNameLst>
                                      </p:cBhvr>
                                      <p:to>
                                        <p:strVal val="visible"/>
                                      </p:to>
                                    </p:set>
                                    <p:animEffect transition="in" filter="box(in)">
                                      <p:cBhvr>
                                        <p:cTn id="13" dur="500"/>
                                        <p:tgtEl>
                                          <p:spTgt spid="8194">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8194">
                                            <p:txEl>
                                              <p:pRg st="5" end="5"/>
                                            </p:txEl>
                                          </p:spTgt>
                                        </p:tgtEl>
                                        <p:attrNameLst>
                                          <p:attrName>style.visibility</p:attrName>
                                        </p:attrNameLst>
                                      </p:cBhvr>
                                      <p:to>
                                        <p:strVal val="visible"/>
                                      </p:to>
                                    </p:set>
                                    <p:animEffect transition="in" filter="box(in)">
                                      <p:cBhvr>
                                        <p:cTn id="16" dur="500"/>
                                        <p:tgtEl>
                                          <p:spTgt spid="8194">
                                            <p:txEl>
                                              <p:pRg st="5" end="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8194">
                                            <p:txEl>
                                              <p:pRg st="6" end="6"/>
                                            </p:txEl>
                                          </p:spTgt>
                                        </p:tgtEl>
                                        <p:attrNameLst>
                                          <p:attrName>style.visibility</p:attrName>
                                        </p:attrNameLst>
                                      </p:cBhvr>
                                      <p:to>
                                        <p:strVal val="visible"/>
                                      </p:to>
                                    </p:set>
                                    <p:animEffect transition="in" filter="box(in)">
                                      <p:cBhvr>
                                        <p:cTn id="19" dur="500"/>
                                        <p:tgtEl>
                                          <p:spTgt spid="8194">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194">
                                            <p:txEl>
                                              <p:pRg st="9" end="9"/>
                                            </p:txEl>
                                          </p:spTgt>
                                        </p:tgtEl>
                                        <p:attrNameLst>
                                          <p:attrName>style.visibility</p:attrName>
                                        </p:attrNameLst>
                                      </p:cBhvr>
                                      <p:to>
                                        <p:strVal val="visible"/>
                                      </p:to>
                                    </p:set>
                                    <p:anim calcmode="lin" valueType="num">
                                      <p:cBhvr additive="base">
                                        <p:cTn id="24" dur="500" fill="hold"/>
                                        <p:tgtEl>
                                          <p:spTgt spid="8194">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4">
                                            <p:txEl>
                                              <p:pRg st="9" end="9"/>
                                            </p:txEl>
                                          </p:spTgt>
                                        </p:tgtEl>
                                        <p:attrNameLst>
                                          <p:attrName>ppt_y</p:attrName>
                                        </p:attrNameLst>
                                      </p:cBhvr>
                                      <p:tavLst>
                                        <p:tav tm="0">
                                          <p:val>
                                            <p:strVal val="1+#ppt_h/2"/>
                                          </p:val>
                                        </p:tav>
                                        <p:tav tm="100000">
                                          <p:val>
                                            <p:strVal val="#ppt_y"/>
                                          </p:val>
                                        </p:tav>
                                      </p:tavLst>
                                    </p:anim>
                                  </p:childTnLst>
                                </p:cTn>
                              </p:par>
                              <p:par>
                                <p:cTn id="26" presetID="4" presetClass="entr" presetSubtype="16" fill="hold" nodeType="withEffect">
                                  <p:stCondLst>
                                    <p:cond delay="0"/>
                                  </p:stCondLst>
                                  <p:childTnLst>
                                    <p:set>
                                      <p:cBhvr>
                                        <p:cTn id="27" dur="1" fill="hold">
                                          <p:stCondLst>
                                            <p:cond delay="0"/>
                                          </p:stCondLst>
                                        </p:cTn>
                                        <p:tgtEl>
                                          <p:spTgt spid="8194">
                                            <p:txEl>
                                              <p:pRg st="10" end="10"/>
                                            </p:txEl>
                                          </p:spTgt>
                                        </p:tgtEl>
                                        <p:attrNameLst>
                                          <p:attrName>style.visibility</p:attrName>
                                        </p:attrNameLst>
                                      </p:cBhvr>
                                      <p:to>
                                        <p:strVal val="visible"/>
                                      </p:to>
                                    </p:set>
                                    <p:animEffect transition="in" filter="box(in)">
                                      <p:cBhvr>
                                        <p:cTn id="28" dur="500"/>
                                        <p:tgtEl>
                                          <p:spTgt spid="8194">
                                            <p:txEl>
                                              <p:pRg st="10" end="1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8194">
                                            <p:txEl>
                                              <p:pRg st="11" end="11"/>
                                            </p:txEl>
                                          </p:spTgt>
                                        </p:tgtEl>
                                        <p:attrNameLst>
                                          <p:attrName>style.visibility</p:attrName>
                                        </p:attrNameLst>
                                      </p:cBhvr>
                                      <p:to>
                                        <p:strVal val="visible"/>
                                      </p:to>
                                    </p:set>
                                    <p:animEffect transition="in" filter="box(in)">
                                      <p:cBhvr>
                                        <p:cTn id="31" dur="500"/>
                                        <p:tgtEl>
                                          <p:spTgt spid="8194">
                                            <p:txEl>
                                              <p:pRg st="11" end="11"/>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8194">
                                            <p:txEl>
                                              <p:pRg st="12" end="12"/>
                                            </p:txEl>
                                          </p:spTgt>
                                        </p:tgtEl>
                                        <p:attrNameLst>
                                          <p:attrName>style.visibility</p:attrName>
                                        </p:attrNameLst>
                                      </p:cBhvr>
                                      <p:to>
                                        <p:strVal val="visible"/>
                                      </p:to>
                                    </p:set>
                                    <p:animEffect transition="in" filter="box(in)">
                                      <p:cBhvr>
                                        <p:cTn id="34" dur="500"/>
                                        <p:tgtEl>
                                          <p:spTgt spid="8194">
                                            <p:txEl>
                                              <p:pRg st="12" end="12"/>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8194">
                                            <p:txEl>
                                              <p:pRg st="14" end="14"/>
                                            </p:txEl>
                                          </p:spTgt>
                                        </p:tgtEl>
                                        <p:attrNameLst>
                                          <p:attrName>style.visibility</p:attrName>
                                        </p:attrNameLst>
                                      </p:cBhvr>
                                      <p:to>
                                        <p:strVal val="visible"/>
                                      </p:to>
                                    </p:set>
                                    <p:animEffect transition="in" filter="box(in)">
                                      <p:cBhvr>
                                        <p:cTn id="37" dur="500"/>
                                        <p:tgtEl>
                                          <p:spTgt spid="819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2EEF132B-D056-4069-B2A1-8BB9B49E32E9}"/>
              </a:ext>
            </a:extLst>
          </p:cNvPr>
          <p:cNvGrpSpPr/>
          <p:nvPr/>
        </p:nvGrpSpPr>
        <p:grpSpPr>
          <a:xfrm>
            <a:off x="-654" y="0"/>
            <a:ext cx="9145905" cy="6858000"/>
            <a:chOff x="-654" y="0"/>
            <a:chExt cx="9145905" cy="6858000"/>
          </a:xfrm>
        </p:grpSpPr>
        <p:sp>
          <p:nvSpPr>
            <p:cNvPr id="8" name="object 3">
              <a:extLst>
                <a:ext uri="{FF2B5EF4-FFF2-40B4-BE49-F238E27FC236}">
                  <a16:creationId xmlns:a16="http://schemas.microsoft.com/office/drawing/2014/main" id="{75386B60-8D48-4326-8AF0-DF54AA3385F4}"/>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AA37C752-C338-4D42-94B0-B6098E9FFFC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E24EBFD1-B6F8-4414-8D12-E20CEE0BAFF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3BEA6753-5B53-4749-B4B6-0022B9ED3CD4}"/>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BAB55579-1C8D-4FD9-9907-A491841C6749}"/>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6AC2F0DB-8B2E-4DAF-B670-84E5AD95EC05}"/>
              </a:ext>
            </a:extLst>
          </p:cNvPr>
          <p:cNvSpPr>
            <a:spLocks noGrp="1"/>
          </p:cNvSpPr>
          <p:nvPr>
            <p:ph type="subTitle" idx="1"/>
          </p:nvPr>
        </p:nvSpPr>
        <p:spPr>
          <a:xfrm>
            <a:off x="76200" y="0"/>
            <a:ext cx="9067800" cy="6858000"/>
          </a:xfrm>
        </p:spPr>
        <p:txBody>
          <a:bodyPr rtlCol="0">
            <a:normAutofit/>
          </a:bodyPr>
          <a:lstStyle/>
          <a:p>
            <a:pPr eaLnBrk="1" fontAlgn="auto" hangingPunct="1">
              <a:spcAft>
                <a:spcPts val="0"/>
              </a:spcAft>
              <a:buFont typeface="Arial" charset="0"/>
              <a:buNone/>
              <a:defRPr/>
            </a:pPr>
            <a:endParaRPr lang="en-US" sz="2800" b="1" u="sng" dirty="0">
              <a:solidFill>
                <a:srgbClr val="FF0000"/>
              </a:solidFill>
            </a:endParaRPr>
          </a:p>
          <a:p>
            <a:pPr eaLnBrk="1" fontAlgn="auto" hangingPunct="1">
              <a:spcAft>
                <a:spcPts val="0"/>
              </a:spcAft>
              <a:buFont typeface="Arial" charset="0"/>
              <a:buNone/>
              <a:defRPr/>
            </a:pPr>
            <a:endParaRPr lang="en-US" b="1" u="sng" dirty="0">
              <a:solidFill>
                <a:srgbClr val="FF0000"/>
              </a:solidFill>
            </a:endParaRPr>
          </a:p>
          <a:p>
            <a:pPr eaLnBrk="1" fontAlgn="auto" hangingPunct="1">
              <a:spcAft>
                <a:spcPts val="0"/>
              </a:spcAft>
              <a:buFont typeface="Arial" charset="0"/>
              <a:buNone/>
              <a:defRPr/>
            </a:pPr>
            <a:endParaRPr lang="en-US" sz="2800" b="1" u="sng" dirty="0">
              <a:solidFill>
                <a:srgbClr val="FF0000"/>
              </a:solidFill>
            </a:endParaRPr>
          </a:p>
          <a:p>
            <a:pPr eaLnBrk="1" fontAlgn="auto" hangingPunct="1">
              <a:spcAft>
                <a:spcPts val="0"/>
              </a:spcAft>
              <a:buFont typeface="Arial" charset="0"/>
              <a:buNone/>
              <a:defRPr/>
            </a:pPr>
            <a:r>
              <a:rPr lang="en-US" sz="2800" b="1" dirty="0">
                <a:solidFill>
                  <a:schemeClr val="tx2">
                    <a:lumMod val="60000"/>
                    <a:lumOff val="40000"/>
                  </a:schemeClr>
                </a:solidFill>
              </a:rPr>
              <a:t>Three Phase Per Unit Impedance</a:t>
            </a:r>
          </a:p>
          <a:p>
            <a:pPr algn="l" eaLnBrk="1" fontAlgn="auto" hangingPunct="1">
              <a:spcAft>
                <a:spcPts val="0"/>
              </a:spcAft>
              <a:buFont typeface="Arial" charset="0"/>
              <a:buNone/>
              <a:defRPr/>
            </a:pPr>
            <a:endParaRPr lang="en-US" sz="1800" dirty="0">
              <a:solidFill>
                <a:schemeClr val="tx1"/>
              </a:solidFill>
            </a:endParaRPr>
          </a:p>
          <a:p>
            <a:pPr algn="l" eaLnBrk="1" fontAlgn="auto" hangingPunct="1">
              <a:spcAft>
                <a:spcPts val="0"/>
              </a:spcAft>
              <a:buFont typeface="Arial" charset="0"/>
              <a:buNone/>
              <a:defRPr/>
            </a:pPr>
            <a:r>
              <a:rPr lang="en-US" sz="1800" dirty="0">
                <a:solidFill>
                  <a:schemeClr val="tx1"/>
                </a:solidFill>
              </a:rPr>
              <a:t>In a Single Phase We’ve: 	</a:t>
            </a:r>
            <a:r>
              <a:rPr lang="pl-PL" sz="2400" b="1" dirty="0">
                <a:solidFill>
                  <a:schemeClr val="tx1"/>
                </a:solidFill>
              </a:rPr>
              <a:t>V </a:t>
            </a:r>
            <a:r>
              <a:rPr lang="pl-PL" sz="2400" b="1" baseline="-25000" dirty="0">
                <a:solidFill>
                  <a:schemeClr val="tx1"/>
                </a:solidFill>
              </a:rPr>
              <a:t>LN</a:t>
            </a:r>
            <a:r>
              <a:rPr lang="pl-PL" sz="2400" b="1" dirty="0">
                <a:solidFill>
                  <a:schemeClr val="tx1"/>
                </a:solidFill>
              </a:rPr>
              <a:t> = Z </a:t>
            </a:r>
            <a:r>
              <a:rPr lang="pl-PL" sz="2400" b="1" baseline="-25000" dirty="0">
                <a:solidFill>
                  <a:schemeClr val="tx1"/>
                </a:solidFill>
              </a:rPr>
              <a:t>1ø</a:t>
            </a:r>
            <a:r>
              <a:rPr lang="pl-PL" sz="2400" b="1" dirty="0">
                <a:solidFill>
                  <a:schemeClr val="tx1"/>
                </a:solidFill>
              </a:rPr>
              <a:t> </a:t>
            </a:r>
            <a:r>
              <a:rPr lang="en-US" sz="2400" b="1" dirty="0">
                <a:solidFill>
                  <a:schemeClr val="tx1"/>
                </a:solidFill>
              </a:rPr>
              <a:t>* </a:t>
            </a:r>
            <a:r>
              <a:rPr lang="pl-PL" sz="2400" b="1" dirty="0">
                <a:solidFill>
                  <a:schemeClr val="tx1"/>
                </a:solidFill>
              </a:rPr>
              <a:t>I </a:t>
            </a:r>
            <a:r>
              <a:rPr lang="pl-PL" sz="2400" b="1" baseline="-25000" dirty="0">
                <a:solidFill>
                  <a:schemeClr val="tx1"/>
                </a:solidFill>
              </a:rPr>
              <a:t>L</a:t>
            </a:r>
            <a:endParaRPr lang="en-US" sz="2400" b="1" baseline="-25000" dirty="0">
              <a:solidFill>
                <a:schemeClr val="tx1"/>
              </a:solidFill>
            </a:endParaRPr>
          </a:p>
          <a:p>
            <a:pPr algn="l" eaLnBrk="1" fontAlgn="auto" hangingPunct="1">
              <a:spcAft>
                <a:spcPts val="0"/>
              </a:spcAft>
              <a:buFont typeface="Arial" charset="0"/>
              <a:buNone/>
              <a:defRPr/>
            </a:pPr>
            <a:r>
              <a:rPr lang="en-US" sz="1800" dirty="0">
                <a:solidFill>
                  <a:schemeClr val="tx1"/>
                </a:solidFill>
              </a:rPr>
              <a:t>We’d like to have, 		</a:t>
            </a:r>
            <a:r>
              <a:rPr lang="fr-FR" sz="2400" b="1" dirty="0">
                <a:solidFill>
                  <a:schemeClr val="tx1"/>
                </a:solidFill>
              </a:rPr>
              <a:t>V </a:t>
            </a:r>
            <a:r>
              <a:rPr lang="fr-FR" sz="2400" b="1" baseline="30000" dirty="0">
                <a:solidFill>
                  <a:schemeClr val="tx1"/>
                </a:solidFill>
              </a:rPr>
              <a:t>pu </a:t>
            </a:r>
            <a:r>
              <a:rPr lang="fr-FR" sz="2400" b="1" dirty="0">
                <a:solidFill>
                  <a:schemeClr val="tx1"/>
                </a:solidFill>
              </a:rPr>
              <a:t>= Z </a:t>
            </a:r>
            <a:r>
              <a:rPr lang="fr-FR" sz="2400" b="1" baseline="30000" dirty="0">
                <a:solidFill>
                  <a:schemeClr val="tx1"/>
                </a:solidFill>
              </a:rPr>
              <a:t>pu</a:t>
            </a:r>
            <a:r>
              <a:rPr lang="fr-FR" sz="2400" b="1" dirty="0">
                <a:solidFill>
                  <a:schemeClr val="tx1"/>
                </a:solidFill>
              </a:rPr>
              <a:t> *I </a:t>
            </a:r>
            <a:r>
              <a:rPr lang="fr-FR" sz="2400" b="1" baseline="30000" dirty="0">
                <a:solidFill>
                  <a:schemeClr val="tx1"/>
                </a:solidFill>
              </a:rPr>
              <a:t>pu</a:t>
            </a:r>
            <a:endParaRPr lang="en-US" sz="1800" b="1" baseline="30000" dirty="0">
              <a:solidFill>
                <a:schemeClr val="tx1"/>
              </a:solidFill>
            </a:endParaRPr>
          </a:p>
          <a:p>
            <a:pPr algn="l" eaLnBrk="1" fontAlgn="auto" hangingPunct="1">
              <a:spcAft>
                <a:spcPts val="0"/>
              </a:spcAft>
              <a:buFont typeface="Arial" charset="0"/>
              <a:buNone/>
              <a:defRPr/>
            </a:pPr>
            <a:r>
              <a:rPr lang="en-US" sz="1800" dirty="0"/>
              <a:t>				</a:t>
            </a:r>
            <a:r>
              <a:rPr lang="pl-PL" sz="2400" b="1" dirty="0">
                <a:solidFill>
                  <a:schemeClr val="tx1"/>
                </a:solidFill>
              </a:rPr>
              <a:t> V </a:t>
            </a:r>
            <a:r>
              <a:rPr lang="pl-PL" sz="2400" b="1" baseline="-25000" dirty="0">
                <a:solidFill>
                  <a:schemeClr val="tx1"/>
                </a:solidFill>
              </a:rPr>
              <a:t>LN</a:t>
            </a:r>
            <a:r>
              <a:rPr lang="pl-PL" sz="2400" b="1" dirty="0">
                <a:solidFill>
                  <a:schemeClr val="tx1"/>
                </a:solidFill>
              </a:rPr>
              <a:t> </a:t>
            </a:r>
            <a:r>
              <a:rPr lang="en-US" sz="2400" b="1" dirty="0">
                <a:solidFill>
                  <a:schemeClr val="tx1"/>
                </a:solidFill>
              </a:rPr>
              <a:t>/ </a:t>
            </a:r>
            <a:r>
              <a:rPr lang="pl-PL" sz="2400" b="1" dirty="0">
                <a:solidFill>
                  <a:schemeClr val="tx1"/>
                </a:solidFill>
              </a:rPr>
              <a:t>V</a:t>
            </a:r>
            <a:r>
              <a:rPr lang="en-US" sz="2400" b="1" baseline="-25000" dirty="0">
                <a:solidFill>
                  <a:schemeClr val="tx1"/>
                </a:solidFill>
              </a:rPr>
              <a:t>B,</a:t>
            </a:r>
            <a:r>
              <a:rPr lang="pl-PL" sz="2400" b="1" baseline="-25000" dirty="0">
                <a:solidFill>
                  <a:schemeClr val="tx1"/>
                </a:solidFill>
              </a:rPr>
              <a:t>LN</a:t>
            </a:r>
            <a:r>
              <a:rPr lang="pl-PL" sz="2400" b="1" dirty="0">
                <a:solidFill>
                  <a:schemeClr val="tx1"/>
                </a:solidFill>
              </a:rPr>
              <a:t> </a:t>
            </a:r>
            <a:r>
              <a:rPr lang="en-US" sz="2400" b="1" dirty="0">
                <a:solidFill>
                  <a:schemeClr val="tx1"/>
                </a:solidFill>
              </a:rPr>
              <a:t>= (Z </a:t>
            </a:r>
            <a:r>
              <a:rPr lang="en-US" sz="2400" b="1" baseline="-25000" dirty="0">
                <a:solidFill>
                  <a:schemeClr val="tx1"/>
                </a:solidFill>
              </a:rPr>
              <a:t>1ø</a:t>
            </a:r>
            <a:r>
              <a:rPr lang="en-US" sz="2400" b="1" dirty="0">
                <a:solidFill>
                  <a:schemeClr val="tx1"/>
                </a:solidFill>
              </a:rPr>
              <a:t> / Z</a:t>
            </a:r>
            <a:r>
              <a:rPr lang="en-US" sz="2400" b="1" baseline="-25000" dirty="0">
                <a:solidFill>
                  <a:schemeClr val="tx1"/>
                </a:solidFill>
              </a:rPr>
              <a:t>B</a:t>
            </a:r>
            <a:r>
              <a:rPr lang="en-US" sz="2400" b="1" dirty="0">
                <a:solidFill>
                  <a:schemeClr val="tx1"/>
                </a:solidFill>
              </a:rPr>
              <a:t> ) * (</a:t>
            </a:r>
            <a:r>
              <a:rPr lang="pl-PL" sz="2400" b="1" dirty="0">
                <a:solidFill>
                  <a:schemeClr val="tx1"/>
                </a:solidFill>
              </a:rPr>
              <a:t>I </a:t>
            </a:r>
            <a:r>
              <a:rPr lang="pl-PL" sz="2400" b="1" baseline="-25000" dirty="0">
                <a:solidFill>
                  <a:schemeClr val="tx1"/>
                </a:solidFill>
              </a:rPr>
              <a:t>L</a:t>
            </a:r>
            <a:r>
              <a:rPr lang="en-US" sz="2400" b="1" dirty="0">
                <a:solidFill>
                  <a:schemeClr val="tx1"/>
                </a:solidFill>
              </a:rPr>
              <a:t> / </a:t>
            </a:r>
            <a:r>
              <a:rPr lang="pl-PL" sz="2400" b="1" dirty="0">
                <a:solidFill>
                  <a:schemeClr val="tx1"/>
                </a:solidFill>
              </a:rPr>
              <a:t>I </a:t>
            </a:r>
            <a:r>
              <a:rPr lang="en-US" sz="2400" b="1" baseline="-25000" dirty="0">
                <a:solidFill>
                  <a:schemeClr val="tx1"/>
                </a:solidFill>
              </a:rPr>
              <a:t>B</a:t>
            </a:r>
            <a:r>
              <a:rPr lang="en-US" sz="2400" b="1" dirty="0">
                <a:solidFill>
                  <a:schemeClr val="tx1"/>
                </a:solidFill>
              </a:rPr>
              <a:t>)</a:t>
            </a:r>
          </a:p>
          <a:p>
            <a:pPr algn="l" eaLnBrk="1" fontAlgn="auto" hangingPunct="1">
              <a:spcAft>
                <a:spcPts val="0"/>
              </a:spcAft>
              <a:buFont typeface="Arial" charset="0"/>
              <a:buNone/>
              <a:defRPr/>
            </a:pPr>
            <a:r>
              <a:rPr lang="en-US" sz="2400" b="1" baseline="-25000" dirty="0">
                <a:solidFill>
                  <a:schemeClr val="tx1"/>
                </a:solidFill>
              </a:rPr>
              <a:t>			</a:t>
            </a:r>
          </a:p>
          <a:p>
            <a:pPr algn="l" eaLnBrk="1" fontAlgn="auto" hangingPunct="1">
              <a:spcAft>
                <a:spcPts val="0"/>
              </a:spcAft>
              <a:buFont typeface="Arial" charset="0"/>
              <a:buNone/>
              <a:defRPr/>
            </a:pPr>
            <a:r>
              <a:rPr lang="en-US" sz="2400" b="1" baseline="-25000" dirty="0">
                <a:solidFill>
                  <a:schemeClr val="tx1"/>
                </a:solidFill>
              </a:rPr>
              <a:t>		</a:t>
            </a:r>
            <a:r>
              <a:rPr lang="en-US" sz="2400" b="1" dirty="0">
                <a:solidFill>
                  <a:schemeClr val="tx1"/>
                </a:solidFill>
              </a:rPr>
              <a:t>  Z</a:t>
            </a:r>
            <a:r>
              <a:rPr lang="en-US" sz="2400" b="1" baseline="-25000" dirty="0">
                <a:solidFill>
                  <a:schemeClr val="tx1"/>
                </a:solidFill>
              </a:rPr>
              <a:t>B</a:t>
            </a:r>
            <a:r>
              <a:rPr lang="en-US" sz="2400" b="1" dirty="0">
                <a:solidFill>
                  <a:schemeClr val="tx1"/>
                </a:solidFill>
              </a:rPr>
              <a:t> = (</a:t>
            </a:r>
            <a:r>
              <a:rPr lang="pl-PL" sz="2400" b="1" dirty="0">
                <a:solidFill>
                  <a:schemeClr val="tx1"/>
                </a:solidFill>
              </a:rPr>
              <a:t>V</a:t>
            </a:r>
            <a:r>
              <a:rPr lang="en-US" sz="2400" b="1" baseline="-25000" dirty="0">
                <a:solidFill>
                  <a:schemeClr val="tx1"/>
                </a:solidFill>
              </a:rPr>
              <a:t>B,</a:t>
            </a:r>
            <a:r>
              <a:rPr lang="pl-PL" sz="2400" b="1" baseline="-25000" dirty="0">
                <a:solidFill>
                  <a:schemeClr val="tx1"/>
                </a:solidFill>
              </a:rPr>
              <a:t>LN</a:t>
            </a:r>
            <a:r>
              <a:rPr lang="en-US" sz="2400" b="1" dirty="0">
                <a:solidFill>
                  <a:schemeClr val="tx1"/>
                </a:solidFill>
              </a:rPr>
              <a:t> ) / </a:t>
            </a:r>
            <a:r>
              <a:rPr lang="pl-PL" sz="2400" b="1" dirty="0">
                <a:solidFill>
                  <a:schemeClr val="tx1"/>
                </a:solidFill>
              </a:rPr>
              <a:t>I </a:t>
            </a:r>
            <a:r>
              <a:rPr lang="en-US" sz="2400" b="1" baseline="-25000" dirty="0">
                <a:solidFill>
                  <a:schemeClr val="tx1"/>
                </a:solidFill>
              </a:rPr>
              <a:t>B </a:t>
            </a:r>
            <a:r>
              <a:rPr lang="en-US" sz="2400" b="1" dirty="0">
                <a:solidFill>
                  <a:schemeClr val="tx1"/>
                </a:solidFill>
              </a:rPr>
              <a:t> = (</a:t>
            </a:r>
            <a:r>
              <a:rPr lang="pl-PL" sz="2400" b="1" dirty="0">
                <a:solidFill>
                  <a:schemeClr val="tx1"/>
                </a:solidFill>
              </a:rPr>
              <a:t>V</a:t>
            </a:r>
            <a:r>
              <a:rPr lang="en-US" sz="2400" b="1" baseline="-25000" dirty="0">
                <a:solidFill>
                  <a:schemeClr val="tx1"/>
                </a:solidFill>
              </a:rPr>
              <a:t>B,</a:t>
            </a:r>
            <a:r>
              <a:rPr lang="pl-PL" sz="2400" b="1" baseline="-25000" dirty="0">
                <a:solidFill>
                  <a:schemeClr val="tx1"/>
                </a:solidFill>
              </a:rPr>
              <a:t>L</a:t>
            </a:r>
            <a:r>
              <a:rPr lang="en-US" sz="2400" b="1" baseline="-25000" dirty="0">
                <a:solidFill>
                  <a:schemeClr val="tx1"/>
                </a:solidFill>
              </a:rPr>
              <a:t>L</a:t>
            </a:r>
            <a:r>
              <a:rPr lang="pl-PL" sz="2400" b="1" dirty="0">
                <a:solidFill>
                  <a:schemeClr val="tx1"/>
                </a:solidFill>
              </a:rPr>
              <a:t> </a:t>
            </a:r>
            <a:r>
              <a:rPr lang="en-US" sz="2400" b="1" dirty="0">
                <a:solidFill>
                  <a:schemeClr val="tx1"/>
                </a:solidFill>
              </a:rPr>
              <a:t>/ √3) / (S</a:t>
            </a:r>
            <a:r>
              <a:rPr lang="en-US" sz="2400" b="1" baseline="-25000" dirty="0">
                <a:solidFill>
                  <a:schemeClr val="tx1"/>
                </a:solidFill>
              </a:rPr>
              <a:t>B, 3</a:t>
            </a:r>
            <a:r>
              <a:rPr lang="el-GR" sz="2400" b="1" baseline="-25000" dirty="0">
                <a:solidFill>
                  <a:schemeClr val="tx1"/>
                </a:solidFill>
              </a:rPr>
              <a:t>φ</a:t>
            </a:r>
            <a:r>
              <a:rPr lang="en-US" sz="2400" b="1" dirty="0">
                <a:solidFill>
                  <a:schemeClr val="tx1"/>
                </a:solidFill>
              </a:rPr>
              <a:t> / √3 </a:t>
            </a:r>
            <a:r>
              <a:rPr lang="pl-PL" sz="2400" b="1" dirty="0">
                <a:solidFill>
                  <a:schemeClr val="tx1"/>
                </a:solidFill>
              </a:rPr>
              <a:t>V</a:t>
            </a:r>
            <a:r>
              <a:rPr lang="en-US" sz="2400" b="1" baseline="-25000" dirty="0">
                <a:solidFill>
                  <a:schemeClr val="tx1"/>
                </a:solidFill>
              </a:rPr>
              <a:t>B,</a:t>
            </a:r>
            <a:r>
              <a:rPr lang="pl-PL" sz="2400" b="1" baseline="-25000" dirty="0">
                <a:solidFill>
                  <a:schemeClr val="tx1"/>
                </a:solidFill>
              </a:rPr>
              <a:t>L</a:t>
            </a:r>
            <a:r>
              <a:rPr lang="en-US" sz="2400" b="1" baseline="-25000" dirty="0">
                <a:solidFill>
                  <a:schemeClr val="tx1"/>
                </a:solidFill>
              </a:rPr>
              <a:t>L</a:t>
            </a:r>
            <a:r>
              <a:rPr lang="pl-PL" sz="2400" b="1" dirty="0">
                <a:solidFill>
                  <a:schemeClr val="tx1"/>
                </a:solidFill>
              </a:rPr>
              <a:t> </a:t>
            </a:r>
            <a:r>
              <a:rPr lang="en-US" sz="2400" b="1" dirty="0">
                <a:solidFill>
                  <a:schemeClr val="tx1"/>
                </a:solidFill>
              </a:rPr>
              <a:t>)</a:t>
            </a:r>
          </a:p>
          <a:p>
            <a:pPr algn="l" eaLnBrk="1" fontAlgn="auto" hangingPunct="1">
              <a:spcAft>
                <a:spcPts val="0"/>
              </a:spcAft>
              <a:buFont typeface="Arial" charset="0"/>
              <a:buNone/>
              <a:defRPr/>
            </a:pPr>
            <a:endParaRPr lang="en-US" sz="2400" b="1" baseline="-25000" dirty="0">
              <a:solidFill>
                <a:schemeClr val="tx1"/>
              </a:solidFill>
            </a:endParaRPr>
          </a:p>
          <a:p>
            <a:pPr algn="l" eaLnBrk="1" fontAlgn="auto" hangingPunct="1">
              <a:spcAft>
                <a:spcPts val="0"/>
              </a:spcAft>
              <a:buFont typeface="Arial" charset="0"/>
              <a:buNone/>
              <a:defRPr/>
            </a:pPr>
            <a:r>
              <a:rPr lang="en-US" sz="1800" b="1" dirty="0">
                <a:solidFill>
                  <a:schemeClr val="tx1"/>
                </a:solidFill>
              </a:rPr>
              <a:t>			 </a:t>
            </a:r>
            <a:r>
              <a:rPr lang="en-US" sz="2400" b="1" dirty="0">
                <a:solidFill>
                  <a:schemeClr val="tx1"/>
                </a:solidFill>
              </a:rPr>
              <a:t>Z</a:t>
            </a:r>
            <a:r>
              <a:rPr lang="en-US" sz="2400" b="1" baseline="-25000" dirty="0">
                <a:solidFill>
                  <a:schemeClr val="tx1"/>
                </a:solidFill>
              </a:rPr>
              <a:t>B </a:t>
            </a:r>
            <a:r>
              <a:rPr lang="en-US" sz="2400" b="1" dirty="0">
                <a:solidFill>
                  <a:schemeClr val="tx1"/>
                </a:solidFill>
              </a:rPr>
              <a:t> = (</a:t>
            </a:r>
            <a:r>
              <a:rPr lang="pl-PL" sz="2400" b="1" dirty="0">
                <a:solidFill>
                  <a:schemeClr val="tx1"/>
                </a:solidFill>
              </a:rPr>
              <a:t>V</a:t>
            </a:r>
            <a:r>
              <a:rPr lang="en-US" sz="2400" b="1" baseline="-25000" dirty="0">
                <a:solidFill>
                  <a:schemeClr val="tx1"/>
                </a:solidFill>
              </a:rPr>
              <a:t>B,</a:t>
            </a:r>
            <a:r>
              <a:rPr lang="pl-PL" sz="2400" b="1" baseline="-25000" dirty="0">
                <a:solidFill>
                  <a:schemeClr val="tx1"/>
                </a:solidFill>
              </a:rPr>
              <a:t>L</a:t>
            </a:r>
            <a:r>
              <a:rPr lang="en-US" sz="2400" b="1" baseline="-25000" dirty="0">
                <a:solidFill>
                  <a:schemeClr val="tx1"/>
                </a:solidFill>
              </a:rPr>
              <a:t>L</a:t>
            </a:r>
            <a:r>
              <a:rPr lang="pl-PL" sz="2400" b="1" dirty="0">
                <a:solidFill>
                  <a:schemeClr val="tx1"/>
                </a:solidFill>
              </a:rPr>
              <a:t> </a:t>
            </a:r>
            <a:r>
              <a:rPr lang="en-US" sz="2400" b="1" dirty="0">
                <a:solidFill>
                  <a:schemeClr val="tx1"/>
                </a:solidFill>
              </a:rPr>
              <a:t>)</a:t>
            </a:r>
            <a:r>
              <a:rPr lang="en-US" sz="2400" b="1" baseline="30000" dirty="0">
                <a:solidFill>
                  <a:schemeClr val="tx1"/>
                </a:solidFill>
              </a:rPr>
              <a:t>2</a:t>
            </a:r>
            <a:r>
              <a:rPr lang="en-US" sz="2400" b="1" dirty="0">
                <a:solidFill>
                  <a:schemeClr val="tx1"/>
                </a:solidFill>
              </a:rPr>
              <a:t> / S</a:t>
            </a:r>
            <a:r>
              <a:rPr lang="en-US" sz="2400" b="1" baseline="-25000" dirty="0">
                <a:solidFill>
                  <a:schemeClr val="tx1"/>
                </a:solidFill>
              </a:rPr>
              <a:t>B, 3</a:t>
            </a:r>
            <a:r>
              <a:rPr lang="el-GR" sz="2400" b="1" baseline="-25000" dirty="0">
                <a:solidFill>
                  <a:schemeClr val="tx1"/>
                </a:solidFill>
              </a:rPr>
              <a:t>φ</a:t>
            </a:r>
            <a:r>
              <a:rPr lang="en-US" sz="2400" b="1" dirty="0">
                <a:solidFill>
                  <a:schemeClr val="tx1"/>
                </a:solidFill>
              </a:rPr>
              <a:t> </a:t>
            </a:r>
            <a:endParaRPr lang="en-US" sz="2400" b="1" baseline="30000" dirty="0">
              <a:solidFill>
                <a:schemeClr val="tx1"/>
              </a:solidFill>
            </a:endParaRPr>
          </a:p>
        </p:txBody>
      </p:sp>
      <p:sp>
        <p:nvSpPr>
          <p:cNvPr id="4" name="Left-Right Arrow 3">
            <a:extLst>
              <a:ext uri="{FF2B5EF4-FFF2-40B4-BE49-F238E27FC236}">
                <a16:creationId xmlns:a16="http://schemas.microsoft.com/office/drawing/2014/main" id="{6691C2F8-E068-4D4F-80B4-479454291585}"/>
              </a:ext>
            </a:extLst>
          </p:cNvPr>
          <p:cNvSpPr/>
          <p:nvPr/>
        </p:nvSpPr>
        <p:spPr>
          <a:xfrm>
            <a:off x="2209800" y="2819400"/>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Right Arrow 4">
            <a:extLst>
              <a:ext uri="{FF2B5EF4-FFF2-40B4-BE49-F238E27FC236}">
                <a16:creationId xmlns:a16="http://schemas.microsoft.com/office/drawing/2014/main" id="{38C78FD6-7A23-46D0-BB30-D99160D0C9C4}"/>
              </a:ext>
            </a:extLst>
          </p:cNvPr>
          <p:cNvSpPr/>
          <p:nvPr/>
        </p:nvSpPr>
        <p:spPr>
          <a:xfrm>
            <a:off x="533400" y="3391336"/>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Right Arrow 5">
            <a:extLst>
              <a:ext uri="{FF2B5EF4-FFF2-40B4-BE49-F238E27FC236}">
                <a16:creationId xmlns:a16="http://schemas.microsoft.com/office/drawing/2014/main" id="{34CF98DB-9352-40D0-A9B6-FBFE67E0AC9F}"/>
              </a:ext>
            </a:extLst>
          </p:cNvPr>
          <p:cNvSpPr/>
          <p:nvPr/>
        </p:nvSpPr>
        <p:spPr>
          <a:xfrm>
            <a:off x="990600" y="4001025"/>
            <a:ext cx="1143000" cy="304800"/>
          </a:xfrm>
          <a:prstGeom prst="lef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a:extLst>
              <a:ext uri="{FF2B5EF4-FFF2-40B4-BE49-F238E27FC236}">
                <a16:creationId xmlns:a16="http://schemas.microsoft.com/office/drawing/2014/main" id="{F79D467A-D745-4B77-8312-507A33908809}"/>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5C7059D-0B0C-4F6E-B4C4-D4A9E30FC88C}"/>
              </a:ext>
            </a:extLst>
          </p:cNvPr>
          <p:cNvSpPr>
            <a:spLocks noGrp="1"/>
          </p:cNvSpPr>
          <p:nvPr>
            <p:ph type="sldNum" sz="quarter" idx="12"/>
          </p:nvPr>
        </p:nvSpPr>
        <p:spPr/>
        <p:txBody>
          <a:bodyPr/>
          <a:lstStyle/>
          <a:p>
            <a:fld id="{5E30BE15-C2D2-4959-A385-41895957CAF0}" type="slidenum">
              <a:rPr lang="en-US" altLang="en-US" smtClean="0"/>
              <a:pPr/>
              <a:t>107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out)">
                                      <p:cBhvr>
                                        <p:cTn id="7" dur="500"/>
                                        <p:tgtEl>
                                          <p:spTgt spid="3">
                                            <p:txEl>
                                              <p:pRg st="3" end="3"/>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out)">
                                      <p:cBhvr>
                                        <p:cTn id="10" dur="500"/>
                                        <p:tgtEl>
                                          <p:spTgt spid="3">
                                            <p:txEl>
                                              <p:pRg st="5" end="5"/>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out)">
                                      <p:cBhvr>
                                        <p:cTn id="13" dur="500"/>
                                        <p:tgtEl>
                                          <p:spTgt spid="3">
                                            <p:txEl>
                                              <p:pRg st="6" end="6"/>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out)">
                                      <p:cBhvr>
                                        <p:cTn id="16" dur="500"/>
                                        <p:tgtEl>
                                          <p:spTgt spid="3">
                                            <p:txEl>
                                              <p:pRg st="7" end="7"/>
                                            </p:txEl>
                                          </p:spTgt>
                                        </p:tgtEl>
                                      </p:cBhvr>
                                    </p:animEffect>
                                  </p:childTnLst>
                                </p:cTn>
                              </p:par>
                              <p:par>
                                <p:cTn id="17" presetID="4" presetClass="entr" presetSubtype="32"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out)">
                                      <p:cBhvr>
                                        <p:cTn id="19" dur="500"/>
                                        <p:tgtEl>
                                          <p:spTgt spid="3">
                                            <p:txEl>
                                              <p:pRg st="8" end="8"/>
                                            </p:txEl>
                                          </p:spTgt>
                                        </p:tgtEl>
                                      </p:cBhvr>
                                    </p:animEffect>
                                  </p:childTnLst>
                                </p:cTn>
                              </p:par>
                              <p:par>
                                <p:cTn id="20" presetID="4" presetClass="entr" presetSubtype="32"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ox(out)">
                                      <p:cBhvr>
                                        <p:cTn id="22" dur="500"/>
                                        <p:tgtEl>
                                          <p:spTgt spid="3">
                                            <p:txEl>
                                              <p:pRg st="9" end="9"/>
                                            </p:txEl>
                                          </p:spTgt>
                                        </p:tgtEl>
                                      </p:cBhvr>
                                    </p:animEffect>
                                  </p:childTnLst>
                                </p:cTn>
                              </p:par>
                              <p:par>
                                <p:cTn id="23" presetID="4" presetClass="entr" presetSubtype="32"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box(out)">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C7068CB2-6B26-4AA5-9BB9-5231F1E25D37}"/>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ADFE7F37-8925-4137-B799-5791DBD7059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5BC4C0B0-F1BB-45BB-B322-DFA4C947B5C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5F733E0F-21F3-479C-B1D8-0D7B44A9EFC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6D96ACF3-8B21-4F2D-8C0F-57E4AE96ABC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00FE2934-74EF-47EE-A709-E17D749E2B4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0242" name="Title 1">
            <a:extLst>
              <a:ext uri="{FF2B5EF4-FFF2-40B4-BE49-F238E27FC236}">
                <a16:creationId xmlns:a16="http://schemas.microsoft.com/office/drawing/2014/main" id="{8A33278C-ADE9-4519-85C1-3C485EF80D09}"/>
              </a:ext>
            </a:extLst>
          </p:cNvPr>
          <p:cNvSpPr>
            <a:spLocks noGrp="1"/>
          </p:cNvSpPr>
          <p:nvPr>
            <p:ph type="ctrTitle"/>
          </p:nvPr>
        </p:nvSpPr>
        <p:spPr>
          <a:xfrm>
            <a:off x="0" y="0"/>
            <a:ext cx="9144000" cy="615553"/>
          </a:xfrm>
        </p:spPr>
        <p:txBody>
          <a:bodyPr/>
          <a:lstStyle/>
          <a:p>
            <a:r>
              <a:rPr lang="en-US" altLang="en-US" sz="4000" b="1" i="1" dirty="0">
                <a:solidFill>
                  <a:schemeClr val="tx2">
                    <a:lumMod val="75000"/>
                  </a:schemeClr>
                </a:solidFill>
                <a:latin typeface="Times New Roman" panose="02020603050405020304" pitchFamily="18" charset="0"/>
                <a:cs typeface="Times New Roman" panose="02020603050405020304" pitchFamily="18" charset="0"/>
              </a:rPr>
              <a:t>Formula</a:t>
            </a:r>
          </a:p>
        </p:txBody>
      </p:sp>
      <p:sp>
        <p:nvSpPr>
          <p:cNvPr id="10243" name="Subtitle 2">
            <a:extLst>
              <a:ext uri="{FF2B5EF4-FFF2-40B4-BE49-F238E27FC236}">
                <a16:creationId xmlns:a16="http://schemas.microsoft.com/office/drawing/2014/main" id="{AD66DEF7-6C53-483F-BEC6-284D3FD7B8D2}"/>
              </a:ext>
            </a:extLst>
          </p:cNvPr>
          <p:cNvSpPr>
            <a:spLocks noGrp="1"/>
          </p:cNvSpPr>
          <p:nvPr>
            <p:ph type="subTitle" idx="1"/>
          </p:nvPr>
        </p:nvSpPr>
        <p:spPr>
          <a:xfrm>
            <a:off x="304800" y="1072402"/>
            <a:ext cx="8839200" cy="5000975"/>
          </a:xfrm>
        </p:spPr>
        <p:txBody>
          <a:bodyPr/>
          <a:lstStyle/>
          <a:p>
            <a:pPr algn="l"/>
            <a:r>
              <a:rPr lang="en-US" altLang="en-US" sz="2000" dirty="0">
                <a:solidFill>
                  <a:schemeClr val="tx1"/>
                </a:solidFill>
              </a:rPr>
              <a:t>Base Current , I</a:t>
            </a:r>
            <a:r>
              <a:rPr lang="en-US" altLang="en-US" sz="2000" baseline="-25000" dirty="0">
                <a:solidFill>
                  <a:schemeClr val="tx1"/>
                </a:solidFill>
              </a:rPr>
              <a:t>B </a:t>
            </a:r>
            <a:r>
              <a:rPr lang="en-US" altLang="en-US" sz="2000" dirty="0">
                <a:solidFill>
                  <a:schemeClr val="tx1"/>
                </a:solidFill>
              </a:rPr>
              <a:t> = (kVA)</a:t>
            </a:r>
            <a:r>
              <a:rPr lang="en-US" altLang="en-US" sz="2000" baseline="-25000" dirty="0">
                <a:solidFill>
                  <a:schemeClr val="tx1"/>
                </a:solidFill>
              </a:rPr>
              <a:t>B</a:t>
            </a:r>
            <a:r>
              <a:rPr lang="en-US" altLang="en-US" sz="2000" dirty="0">
                <a:solidFill>
                  <a:schemeClr val="tx1"/>
                </a:solidFill>
              </a:rPr>
              <a:t> / (kV)</a:t>
            </a:r>
            <a:r>
              <a:rPr lang="en-US" altLang="en-US" sz="2000" baseline="-25000" dirty="0">
                <a:solidFill>
                  <a:schemeClr val="tx1"/>
                </a:solidFill>
              </a:rPr>
              <a:t>B</a:t>
            </a:r>
            <a:r>
              <a:rPr lang="en-US" altLang="en-US" sz="2000" dirty="0">
                <a:solidFill>
                  <a:schemeClr val="tx1"/>
                </a:solidFill>
              </a:rPr>
              <a:t>  Amp.</a:t>
            </a:r>
          </a:p>
          <a:p>
            <a:pPr algn="l"/>
            <a:endParaRPr lang="en-US" altLang="en-US" sz="2000" dirty="0">
              <a:solidFill>
                <a:schemeClr val="tx1"/>
              </a:solidFill>
            </a:endParaRPr>
          </a:p>
          <a:p>
            <a:pPr algn="l"/>
            <a:r>
              <a:rPr lang="en-US" altLang="en-US" sz="2000" dirty="0">
                <a:solidFill>
                  <a:schemeClr val="tx1"/>
                </a:solidFill>
              </a:rPr>
              <a:t>For 3-</a:t>
            </a:r>
            <a:r>
              <a:rPr lang="el-GR" altLang="en-US" sz="2000" dirty="0">
                <a:solidFill>
                  <a:schemeClr val="tx1"/>
                </a:solidFill>
              </a:rPr>
              <a:t>φ</a:t>
            </a:r>
            <a:r>
              <a:rPr lang="en-US" altLang="en-US" sz="2000" dirty="0">
                <a:solidFill>
                  <a:schemeClr val="tx1"/>
                </a:solidFill>
              </a:rPr>
              <a:t> Star-connected System, </a:t>
            </a:r>
          </a:p>
          <a:p>
            <a:pPr algn="l"/>
            <a:r>
              <a:rPr lang="en-US" altLang="en-US" sz="2000" dirty="0">
                <a:solidFill>
                  <a:schemeClr val="tx1"/>
                </a:solidFill>
              </a:rPr>
              <a:t>Base Current , I</a:t>
            </a:r>
            <a:r>
              <a:rPr lang="en-US" altLang="en-US" sz="2000" baseline="-25000" dirty="0">
                <a:solidFill>
                  <a:schemeClr val="tx1"/>
                </a:solidFill>
              </a:rPr>
              <a:t>B </a:t>
            </a:r>
            <a:r>
              <a:rPr lang="en-US" altLang="en-US" sz="2000" dirty="0">
                <a:solidFill>
                  <a:schemeClr val="tx1"/>
                </a:solidFill>
              </a:rPr>
              <a:t> = (kVA)</a:t>
            </a:r>
            <a:r>
              <a:rPr lang="en-US" altLang="en-US" sz="2000" baseline="-25000" dirty="0">
                <a:solidFill>
                  <a:schemeClr val="tx1"/>
                </a:solidFill>
              </a:rPr>
              <a:t>B</a:t>
            </a:r>
            <a:r>
              <a:rPr lang="en-US" altLang="en-US" sz="2000" dirty="0">
                <a:solidFill>
                  <a:schemeClr val="tx1"/>
                </a:solidFill>
              </a:rPr>
              <a:t> / √3 * (kV)</a:t>
            </a:r>
            <a:r>
              <a:rPr lang="en-US" altLang="en-US" sz="2000" baseline="-25000" dirty="0">
                <a:solidFill>
                  <a:schemeClr val="tx1"/>
                </a:solidFill>
              </a:rPr>
              <a:t>B</a:t>
            </a:r>
            <a:r>
              <a:rPr lang="en-US" altLang="en-US" sz="2000" dirty="0">
                <a:solidFill>
                  <a:schemeClr val="tx1"/>
                </a:solidFill>
              </a:rPr>
              <a:t>  Amp.</a:t>
            </a:r>
          </a:p>
          <a:p>
            <a:pPr algn="l"/>
            <a:endParaRPr lang="en-US" altLang="en-US" sz="2000" dirty="0">
              <a:solidFill>
                <a:schemeClr val="tx1"/>
              </a:solidFill>
            </a:endParaRPr>
          </a:p>
          <a:p>
            <a:pPr algn="l"/>
            <a:r>
              <a:rPr lang="en-US" altLang="en-US" sz="2000" dirty="0">
                <a:solidFill>
                  <a:schemeClr val="tx1"/>
                </a:solidFill>
              </a:rPr>
              <a:t>Base Impedance, Z</a:t>
            </a:r>
            <a:r>
              <a:rPr lang="en-US" altLang="en-US" sz="2000" baseline="-25000" dirty="0">
                <a:solidFill>
                  <a:schemeClr val="tx1"/>
                </a:solidFill>
              </a:rPr>
              <a:t>B </a:t>
            </a:r>
            <a:r>
              <a:rPr lang="en-US" altLang="en-US" sz="2000" dirty="0">
                <a:solidFill>
                  <a:schemeClr val="tx1"/>
                </a:solidFill>
              </a:rPr>
              <a:t> = [(Base Voltage in Volts, V</a:t>
            </a:r>
            <a:r>
              <a:rPr lang="en-US" altLang="en-US" sz="2000" baseline="-25000" dirty="0">
                <a:solidFill>
                  <a:schemeClr val="tx1"/>
                </a:solidFill>
              </a:rPr>
              <a:t>B</a:t>
            </a:r>
            <a:r>
              <a:rPr lang="en-US" altLang="en-US" sz="2000" dirty="0">
                <a:solidFill>
                  <a:schemeClr val="tx1"/>
                </a:solidFill>
              </a:rPr>
              <a:t> ) / (Base Current in Amperes, I</a:t>
            </a:r>
            <a:r>
              <a:rPr lang="en-US" altLang="en-US" sz="2000" baseline="-25000" dirty="0">
                <a:solidFill>
                  <a:schemeClr val="tx1"/>
                </a:solidFill>
              </a:rPr>
              <a:t>B</a:t>
            </a:r>
            <a:r>
              <a:rPr lang="en-US" altLang="en-US" sz="2000" dirty="0">
                <a:solidFill>
                  <a:schemeClr val="tx1"/>
                </a:solidFill>
              </a:rPr>
              <a:t>) ] </a:t>
            </a:r>
            <a:r>
              <a:rPr lang="el-GR" altLang="en-US" sz="2000" dirty="0">
                <a:solidFill>
                  <a:schemeClr val="tx1"/>
                </a:solidFill>
              </a:rPr>
              <a:t>Ω</a:t>
            </a:r>
            <a:endParaRPr lang="en-US" altLang="en-US" sz="2000" dirty="0">
              <a:solidFill>
                <a:schemeClr val="tx1"/>
              </a:solidFill>
            </a:endParaRPr>
          </a:p>
          <a:p>
            <a:pPr algn="l"/>
            <a:r>
              <a:rPr lang="en-US" altLang="en-US" sz="2000" dirty="0">
                <a:solidFill>
                  <a:schemeClr val="tx1"/>
                </a:solidFill>
              </a:rPr>
              <a:t>		=[ (kV)</a:t>
            </a:r>
            <a:r>
              <a:rPr lang="en-US" altLang="en-US" sz="2000" baseline="-25000" dirty="0">
                <a:solidFill>
                  <a:schemeClr val="tx1"/>
                </a:solidFill>
              </a:rPr>
              <a:t>B</a:t>
            </a:r>
            <a:r>
              <a:rPr lang="en-US" altLang="en-US" sz="2000" dirty="0">
                <a:solidFill>
                  <a:schemeClr val="tx1"/>
                </a:solidFill>
              </a:rPr>
              <a:t>² * 1000] / (kVA)</a:t>
            </a:r>
            <a:r>
              <a:rPr lang="en-US" altLang="en-US" sz="2000" baseline="-25000" dirty="0">
                <a:solidFill>
                  <a:schemeClr val="tx1"/>
                </a:solidFill>
              </a:rPr>
              <a:t>B</a:t>
            </a:r>
            <a:r>
              <a:rPr lang="en-US" altLang="en-US" sz="2000" dirty="0">
                <a:solidFill>
                  <a:schemeClr val="tx1"/>
                </a:solidFill>
              </a:rPr>
              <a:t>  = [(kV)</a:t>
            </a:r>
            <a:r>
              <a:rPr lang="en-US" altLang="en-US" sz="2000" baseline="-25000" dirty="0">
                <a:solidFill>
                  <a:schemeClr val="tx1"/>
                </a:solidFill>
              </a:rPr>
              <a:t>B</a:t>
            </a:r>
            <a:r>
              <a:rPr lang="en-US" altLang="en-US" sz="2000" dirty="0">
                <a:solidFill>
                  <a:schemeClr val="tx1"/>
                </a:solidFill>
              </a:rPr>
              <a:t>²  / (MVA)</a:t>
            </a:r>
            <a:r>
              <a:rPr lang="en-US" altLang="en-US" sz="2000" baseline="-25000" dirty="0">
                <a:solidFill>
                  <a:schemeClr val="tx1"/>
                </a:solidFill>
              </a:rPr>
              <a:t>B</a:t>
            </a:r>
            <a:r>
              <a:rPr lang="en-US" altLang="en-US" sz="2000" dirty="0">
                <a:solidFill>
                  <a:schemeClr val="tx1"/>
                </a:solidFill>
              </a:rPr>
              <a:t> ] </a:t>
            </a:r>
            <a:r>
              <a:rPr lang="el-GR" altLang="en-US" sz="2000" dirty="0">
                <a:solidFill>
                  <a:schemeClr val="tx1"/>
                </a:solidFill>
              </a:rPr>
              <a:t>Ω</a:t>
            </a:r>
            <a:endParaRPr lang="en-US" altLang="en-US" sz="2000" dirty="0">
              <a:solidFill>
                <a:schemeClr val="tx1"/>
              </a:solidFill>
            </a:endParaRPr>
          </a:p>
          <a:p>
            <a:pPr algn="l"/>
            <a:endParaRPr lang="en-US" altLang="en-US" sz="2000" dirty="0">
              <a:solidFill>
                <a:schemeClr val="tx1"/>
              </a:solidFill>
            </a:endParaRPr>
          </a:p>
          <a:p>
            <a:pPr algn="l"/>
            <a:r>
              <a:rPr lang="en-US" altLang="en-US" sz="2000" dirty="0">
                <a:solidFill>
                  <a:schemeClr val="tx1"/>
                </a:solidFill>
              </a:rPr>
              <a:t>Per Unit kV, </a:t>
            </a:r>
            <a:r>
              <a:rPr lang="en-US" altLang="en-US" sz="2000" dirty="0" err="1">
                <a:solidFill>
                  <a:schemeClr val="tx1"/>
                </a:solidFill>
              </a:rPr>
              <a:t>V</a:t>
            </a:r>
            <a:r>
              <a:rPr lang="en-US" altLang="en-US" sz="2000" baseline="-25000" dirty="0" err="1">
                <a:solidFill>
                  <a:schemeClr val="tx1"/>
                </a:solidFill>
              </a:rPr>
              <a:t>pu</a:t>
            </a:r>
            <a:r>
              <a:rPr lang="en-US" altLang="en-US" sz="2000" dirty="0">
                <a:solidFill>
                  <a:schemeClr val="tx1"/>
                </a:solidFill>
              </a:rPr>
              <a:t> = (Actual kV) / (Base kV) = (kV)</a:t>
            </a:r>
            <a:r>
              <a:rPr lang="en-US" altLang="en-US" sz="2000" baseline="-25000" dirty="0">
                <a:solidFill>
                  <a:schemeClr val="tx1"/>
                </a:solidFill>
              </a:rPr>
              <a:t>Actual</a:t>
            </a:r>
            <a:r>
              <a:rPr lang="en-US" altLang="en-US" sz="2000" dirty="0">
                <a:solidFill>
                  <a:schemeClr val="tx1"/>
                </a:solidFill>
              </a:rPr>
              <a:t> / (kV)</a:t>
            </a:r>
            <a:r>
              <a:rPr lang="en-US" altLang="en-US" sz="2000" baseline="-25000" dirty="0">
                <a:solidFill>
                  <a:schemeClr val="tx1"/>
                </a:solidFill>
              </a:rPr>
              <a:t>B</a:t>
            </a:r>
            <a:r>
              <a:rPr lang="en-US" altLang="en-US" sz="2000" dirty="0">
                <a:solidFill>
                  <a:schemeClr val="tx1"/>
                </a:solidFill>
              </a:rPr>
              <a:t> </a:t>
            </a:r>
            <a:r>
              <a:rPr lang="en-US" altLang="en-US" sz="2000" dirty="0" err="1">
                <a:solidFill>
                  <a:schemeClr val="tx1"/>
                </a:solidFill>
              </a:rPr>
              <a:t>pu</a:t>
            </a:r>
            <a:endParaRPr lang="en-US" altLang="en-US" sz="2000" dirty="0">
              <a:solidFill>
                <a:schemeClr val="tx1"/>
              </a:solidFill>
            </a:endParaRPr>
          </a:p>
          <a:p>
            <a:pPr algn="l"/>
            <a:endParaRPr lang="en-US" altLang="en-US" sz="2000" dirty="0">
              <a:solidFill>
                <a:schemeClr val="tx1"/>
              </a:solidFill>
            </a:endParaRPr>
          </a:p>
          <a:p>
            <a:pPr algn="l"/>
            <a:r>
              <a:rPr lang="en-US" altLang="en-US" sz="2000" dirty="0">
                <a:solidFill>
                  <a:schemeClr val="tx1"/>
                </a:solidFill>
              </a:rPr>
              <a:t>Per Unit Current, </a:t>
            </a:r>
            <a:r>
              <a:rPr lang="en-US" altLang="en-US" sz="2000" dirty="0" err="1">
                <a:solidFill>
                  <a:schemeClr val="tx1"/>
                </a:solidFill>
              </a:rPr>
              <a:t>I</a:t>
            </a:r>
            <a:r>
              <a:rPr lang="en-US" altLang="en-US" sz="2000" baseline="-25000" dirty="0" err="1">
                <a:solidFill>
                  <a:schemeClr val="tx1"/>
                </a:solidFill>
              </a:rPr>
              <a:t>pu</a:t>
            </a:r>
            <a:r>
              <a:rPr lang="en-US" altLang="en-US" sz="2000" dirty="0">
                <a:solidFill>
                  <a:schemeClr val="tx1"/>
                </a:solidFill>
              </a:rPr>
              <a:t>  = (Actual Current) / (Base Current) </a:t>
            </a:r>
            <a:r>
              <a:rPr lang="en-US" altLang="en-US" sz="2000" dirty="0" err="1">
                <a:solidFill>
                  <a:schemeClr val="tx1"/>
                </a:solidFill>
              </a:rPr>
              <a:t>pu</a:t>
            </a:r>
            <a:endParaRPr lang="en-US" altLang="en-US" sz="2000" dirty="0">
              <a:solidFill>
                <a:schemeClr val="tx1"/>
              </a:solidFill>
            </a:endParaRPr>
          </a:p>
          <a:p>
            <a:pPr algn="l"/>
            <a:r>
              <a:rPr lang="en-US" altLang="en-US" sz="2000" dirty="0">
                <a:solidFill>
                  <a:schemeClr val="tx1"/>
                </a:solidFill>
              </a:rPr>
              <a:t>		= (Actual Current) * (kV)</a:t>
            </a:r>
            <a:r>
              <a:rPr lang="en-US" altLang="en-US" sz="2000" baseline="-25000" dirty="0">
                <a:solidFill>
                  <a:schemeClr val="tx1"/>
                </a:solidFill>
              </a:rPr>
              <a:t>B</a:t>
            </a:r>
            <a:r>
              <a:rPr lang="en-US" altLang="en-US" sz="2000" dirty="0">
                <a:solidFill>
                  <a:schemeClr val="tx1"/>
                </a:solidFill>
              </a:rPr>
              <a:t>  / (kVA)</a:t>
            </a:r>
            <a:r>
              <a:rPr lang="en-US" altLang="en-US" sz="2000" baseline="-25000" dirty="0">
                <a:solidFill>
                  <a:schemeClr val="tx1"/>
                </a:solidFill>
              </a:rPr>
              <a:t>B</a:t>
            </a:r>
            <a:r>
              <a:rPr lang="en-US" altLang="en-US" sz="2000" dirty="0">
                <a:solidFill>
                  <a:schemeClr val="tx1"/>
                </a:solidFill>
              </a:rPr>
              <a:t>  </a:t>
            </a:r>
            <a:r>
              <a:rPr lang="en-US" altLang="en-US" sz="2000" dirty="0" err="1">
                <a:solidFill>
                  <a:schemeClr val="tx1"/>
                </a:solidFill>
              </a:rPr>
              <a:t>pu</a:t>
            </a:r>
            <a:endParaRPr lang="en-US" altLang="en-US" sz="2000" dirty="0">
              <a:solidFill>
                <a:schemeClr val="tx1"/>
              </a:solidFill>
            </a:endParaRPr>
          </a:p>
          <a:p>
            <a:pPr algn="l"/>
            <a:endParaRPr lang="en-US" altLang="en-US" sz="2000" dirty="0">
              <a:solidFill>
                <a:schemeClr val="tx1"/>
              </a:solidFill>
            </a:endParaRPr>
          </a:p>
          <a:p>
            <a:pPr algn="l"/>
            <a:r>
              <a:rPr lang="en-US" altLang="en-US" sz="2000" dirty="0">
                <a:solidFill>
                  <a:schemeClr val="tx1"/>
                </a:solidFill>
              </a:rPr>
              <a:t>Per Unit Impedance, </a:t>
            </a:r>
            <a:r>
              <a:rPr lang="en-US" altLang="en-US" sz="2000" dirty="0" err="1">
                <a:solidFill>
                  <a:schemeClr val="tx1"/>
                </a:solidFill>
              </a:rPr>
              <a:t>Z</a:t>
            </a:r>
            <a:r>
              <a:rPr lang="en-US" altLang="en-US" sz="2000" baseline="-25000" dirty="0" err="1">
                <a:solidFill>
                  <a:schemeClr val="tx1"/>
                </a:solidFill>
              </a:rPr>
              <a:t>pu</a:t>
            </a:r>
            <a:r>
              <a:rPr lang="en-US" altLang="en-US" sz="2000" dirty="0">
                <a:solidFill>
                  <a:schemeClr val="tx1"/>
                </a:solidFill>
              </a:rPr>
              <a:t> = (Actual Impedance) / (Base Impedance) </a:t>
            </a:r>
            <a:r>
              <a:rPr lang="en-US" altLang="en-US" sz="2000" dirty="0" err="1">
                <a:solidFill>
                  <a:schemeClr val="tx1"/>
                </a:solidFill>
              </a:rPr>
              <a:t>pu</a:t>
            </a:r>
            <a:endParaRPr lang="en-US" altLang="en-US" sz="2000" dirty="0">
              <a:solidFill>
                <a:schemeClr val="tx1"/>
              </a:solidFill>
            </a:endParaRPr>
          </a:p>
          <a:p>
            <a:pPr algn="l"/>
            <a:r>
              <a:rPr lang="en-US" altLang="en-US" sz="2000" baseline="-25000" dirty="0">
                <a:solidFill>
                  <a:schemeClr val="tx1"/>
                </a:solidFill>
              </a:rPr>
              <a:t>		</a:t>
            </a:r>
            <a:r>
              <a:rPr lang="en-US" altLang="en-US" sz="2000" dirty="0">
                <a:solidFill>
                  <a:schemeClr val="tx1"/>
                </a:solidFill>
              </a:rPr>
              <a:t> 	= (Actual Impedance)  * (kVA)</a:t>
            </a:r>
            <a:r>
              <a:rPr lang="en-US" altLang="en-US" sz="2000" baseline="-25000" dirty="0">
                <a:solidFill>
                  <a:schemeClr val="tx1"/>
                </a:solidFill>
              </a:rPr>
              <a:t>B</a:t>
            </a:r>
            <a:r>
              <a:rPr lang="en-US" altLang="en-US" sz="2000" dirty="0">
                <a:solidFill>
                  <a:schemeClr val="tx1"/>
                </a:solidFill>
              </a:rPr>
              <a:t>  / [ (kV)</a:t>
            </a:r>
            <a:r>
              <a:rPr lang="en-US" altLang="en-US" sz="2000" baseline="-25000" dirty="0">
                <a:solidFill>
                  <a:schemeClr val="tx1"/>
                </a:solidFill>
              </a:rPr>
              <a:t>B</a:t>
            </a:r>
            <a:r>
              <a:rPr lang="en-US" altLang="en-US" sz="2000" dirty="0">
                <a:solidFill>
                  <a:schemeClr val="tx1"/>
                </a:solidFill>
              </a:rPr>
              <a:t>² * 1000]  </a:t>
            </a:r>
            <a:r>
              <a:rPr lang="en-US" altLang="en-US" sz="2000" dirty="0" err="1">
                <a:solidFill>
                  <a:schemeClr val="tx1"/>
                </a:solidFill>
              </a:rPr>
              <a:t>pu</a:t>
            </a:r>
            <a:endParaRPr lang="en-US" altLang="en-US" sz="2000" dirty="0">
              <a:solidFill>
                <a:schemeClr val="tx1"/>
              </a:solidFill>
            </a:endParaRPr>
          </a:p>
          <a:p>
            <a:pPr algn="l"/>
            <a:r>
              <a:rPr lang="en-US" altLang="en-US" sz="2000" dirty="0">
                <a:solidFill>
                  <a:schemeClr val="tx1"/>
                </a:solidFill>
              </a:rPr>
              <a:t>			= (Actual Impedance)  * (MVA)</a:t>
            </a:r>
            <a:r>
              <a:rPr lang="en-US" altLang="en-US" sz="2000" baseline="-25000" dirty="0">
                <a:solidFill>
                  <a:schemeClr val="tx1"/>
                </a:solidFill>
              </a:rPr>
              <a:t>B</a:t>
            </a:r>
            <a:r>
              <a:rPr lang="en-US" altLang="en-US" sz="2000" dirty="0">
                <a:solidFill>
                  <a:schemeClr val="tx1"/>
                </a:solidFill>
              </a:rPr>
              <a:t> / (kV)</a:t>
            </a:r>
            <a:r>
              <a:rPr lang="en-US" altLang="en-US" sz="2000" baseline="-25000" dirty="0">
                <a:solidFill>
                  <a:schemeClr val="tx1"/>
                </a:solidFill>
              </a:rPr>
              <a:t>B</a:t>
            </a:r>
            <a:r>
              <a:rPr lang="en-US" altLang="en-US" sz="2000" dirty="0">
                <a:solidFill>
                  <a:schemeClr val="tx1"/>
                </a:solidFill>
              </a:rPr>
              <a:t>²  </a:t>
            </a:r>
            <a:r>
              <a:rPr lang="en-US" altLang="en-US" sz="2000" dirty="0" err="1">
                <a:solidFill>
                  <a:schemeClr val="tx1"/>
                </a:solidFill>
              </a:rPr>
              <a:t>pu</a:t>
            </a:r>
            <a:endParaRPr lang="en-US" altLang="en-US" sz="2000" dirty="0">
              <a:solidFill>
                <a:schemeClr val="tx1"/>
              </a:solidFill>
            </a:endParaRPr>
          </a:p>
          <a:p>
            <a:pPr algn="l"/>
            <a:endParaRPr lang="en-US" altLang="en-US" sz="2000" dirty="0">
              <a:solidFill>
                <a:schemeClr val="tx1"/>
              </a:solidFill>
            </a:endParaRPr>
          </a:p>
          <a:p>
            <a:pPr algn="l"/>
            <a:endParaRPr lang="en-US" altLang="en-US" sz="2000" dirty="0">
              <a:solidFill>
                <a:schemeClr val="tx1"/>
              </a:solidFill>
            </a:endParaRPr>
          </a:p>
        </p:txBody>
      </p:sp>
      <p:sp>
        <p:nvSpPr>
          <p:cNvPr id="10" name="TextBox 9">
            <a:extLst>
              <a:ext uri="{FF2B5EF4-FFF2-40B4-BE49-F238E27FC236}">
                <a16:creationId xmlns:a16="http://schemas.microsoft.com/office/drawing/2014/main" id="{9532CD62-3472-4CF5-9804-3FBC4D74E87E}"/>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EE76FDD-04DD-45F9-89F2-6578A05A2FB1}"/>
              </a:ext>
            </a:extLst>
          </p:cNvPr>
          <p:cNvSpPr>
            <a:spLocks noGrp="1"/>
          </p:cNvSpPr>
          <p:nvPr>
            <p:ph type="sldNum" sz="quarter" idx="12"/>
          </p:nvPr>
        </p:nvSpPr>
        <p:spPr/>
        <p:txBody>
          <a:bodyPr/>
          <a:lstStyle/>
          <a:p>
            <a:fld id="{5E30BE15-C2D2-4959-A385-41895957CAF0}" type="slidenum">
              <a:rPr lang="en-US" altLang="en-US" smtClean="0"/>
              <a:pPr/>
              <a:t>108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amond(in)">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amond(in)">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 calcmode="lin" valueType="num">
                                      <p:cBhvr additive="base">
                                        <p:cTn id="2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243">
                                            <p:txEl>
                                              <p:pRg st="6" end="6"/>
                                            </p:txEl>
                                          </p:spTgt>
                                        </p:tgtEl>
                                        <p:attrNameLst>
                                          <p:attrName>style.visibility</p:attrName>
                                        </p:attrNameLst>
                                      </p:cBhvr>
                                      <p:to>
                                        <p:strVal val="visible"/>
                                      </p:to>
                                    </p:set>
                                    <p:anim calcmode="lin" valueType="num">
                                      <p:cBhvr additive="base">
                                        <p:cTn id="3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0243">
                                            <p:txEl>
                                              <p:pRg st="8" end="8"/>
                                            </p:txEl>
                                          </p:spTgt>
                                        </p:tgtEl>
                                        <p:attrNameLst>
                                          <p:attrName>style.visibility</p:attrName>
                                        </p:attrNameLst>
                                      </p:cBhvr>
                                      <p:to>
                                        <p:strVal val="visible"/>
                                      </p:to>
                                    </p:set>
                                    <p:animEffect transition="in" filter="box(in)">
                                      <p:cBhvr>
                                        <p:cTn id="39" dur="500"/>
                                        <p:tgtEl>
                                          <p:spTgt spid="1024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nodeType="clickEffect">
                                  <p:stCondLst>
                                    <p:cond delay="0"/>
                                  </p:stCondLst>
                                  <p:childTnLst>
                                    <p:set>
                                      <p:cBhvr>
                                        <p:cTn id="43" dur="1" fill="hold">
                                          <p:stCondLst>
                                            <p:cond delay="0"/>
                                          </p:stCondLst>
                                        </p:cTn>
                                        <p:tgtEl>
                                          <p:spTgt spid="10243">
                                            <p:txEl>
                                              <p:pRg st="10" end="10"/>
                                            </p:txEl>
                                          </p:spTgt>
                                        </p:tgtEl>
                                        <p:attrNameLst>
                                          <p:attrName>style.visibility</p:attrName>
                                        </p:attrNameLst>
                                      </p:cBhvr>
                                      <p:to>
                                        <p:strVal val="visible"/>
                                      </p:to>
                                    </p:set>
                                    <p:anim calcmode="lin" valueType="num">
                                      <p:cBhvr additive="base">
                                        <p:cTn id="44"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43">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nodeType="clickEffect">
                                  <p:stCondLst>
                                    <p:cond delay="0"/>
                                  </p:stCondLst>
                                  <p:childTnLst>
                                    <p:set>
                                      <p:cBhvr>
                                        <p:cTn id="49" dur="1" fill="hold">
                                          <p:stCondLst>
                                            <p:cond delay="0"/>
                                          </p:stCondLst>
                                        </p:cTn>
                                        <p:tgtEl>
                                          <p:spTgt spid="10243">
                                            <p:txEl>
                                              <p:pRg st="11" end="11"/>
                                            </p:txEl>
                                          </p:spTgt>
                                        </p:tgtEl>
                                        <p:attrNameLst>
                                          <p:attrName>style.visibility</p:attrName>
                                        </p:attrNameLst>
                                      </p:cBhvr>
                                      <p:to>
                                        <p:strVal val="visible"/>
                                      </p:to>
                                    </p:set>
                                    <p:anim calcmode="lin" valueType="num">
                                      <p:cBhvr additive="base">
                                        <p:cTn id="50"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4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32" fill="hold" nodeType="clickEffect">
                                  <p:stCondLst>
                                    <p:cond delay="0"/>
                                  </p:stCondLst>
                                  <p:childTnLst>
                                    <p:set>
                                      <p:cBhvr>
                                        <p:cTn id="55" dur="1" fill="hold">
                                          <p:stCondLst>
                                            <p:cond delay="0"/>
                                          </p:stCondLst>
                                        </p:cTn>
                                        <p:tgtEl>
                                          <p:spTgt spid="10243">
                                            <p:txEl>
                                              <p:pRg st="13" end="13"/>
                                            </p:txEl>
                                          </p:spTgt>
                                        </p:tgtEl>
                                        <p:attrNameLst>
                                          <p:attrName>style.visibility</p:attrName>
                                        </p:attrNameLst>
                                      </p:cBhvr>
                                      <p:to>
                                        <p:strVal val="visible"/>
                                      </p:to>
                                    </p:set>
                                    <p:animEffect transition="in" filter="diamond(out)">
                                      <p:cBhvr>
                                        <p:cTn id="56" dur="500"/>
                                        <p:tgtEl>
                                          <p:spTgt spid="10243">
                                            <p:txEl>
                                              <p:pRg st="13" end="1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32" fill="hold" nodeType="clickEffect">
                                  <p:stCondLst>
                                    <p:cond delay="0"/>
                                  </p:stCondLst>
                                  <p:childTnLst>
                                    <p:set>
                                      <p:cBhvr>
                                        <p:cTn id="60" dur="1" fill="hold">
                                          <p:stCondLst>
                                            <p:cond delay="0"/>
                                          </p:stCondLst>
                                        </p:cTn>
                                        <p:tgtEl>
                                          <p:spTgt spid="10243">
                                            <p:txEl>
                                              <p:pRg st="14" end="14"/>
                                            </p:txEl>
                                          </p:spTgt>
                                        </p:tgtEl>
                                        <p:attrNameLst>
                                          <p:attrName>style.visibility</p:attrName>
                                        </p:attrNameLst>
                                      </p:cBhvr>
                                      <p:to>
                                        <p:strVal val="visible"/>
                                      </p:to>
                                    </p:set>
                                    <p:animEffect transition="in" filter="diamond(out)">
                                      <p:cBhvr>
                                        <p:cTn id="61" dur="500"/>
                                        <p:tgtEl>
                                          <p:spTgt spid="10243">
                                            <p:txEl>
                                              <p:pRg st="14" end="1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32" fill="hold" nodeType="clickEffect">
                                  <p:stCondLst>
                                    <p:cond delay="0"/>
                                  </p:stCondLst>
                                  <p:childTnLst>
                                    <p:set>
                                      <p:cBhvr>
                                        <p:cTn id="65" dur="1" fill="hold">
                                          <p:stCondLst>
                                            <p:cond delay="0"/>
                                          </p:stCondLst>
                                        </p:cTn>
                                        <p:tgtEl>
                                          <p:spTgt spid="10243">
                                            <p:txEl>
                                              <p:pRg st="15" end="15"/>
                                            </p:txEl>
                                          </p:spTgt>
                                        </p:tgtEl>
                                        <p:attrNameLst>
                                          <p:attrName>style.visibility</p:attrName>
                                        </p:attrNameLst>
                                      </p:cBhvr>
                                      <p:to>
                                        <p:strVal val="visible"/>
                                      </p:to>
                                    </p:set>
                                    <p:animEffect transition="in" filter="diamond(out)">
                                      <p:cBhvr>
                                        <p:cTn id="66" dur="500"/>
                                        <p:tgtEl>
                                          <p:spTgt spid="1024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1D5000E-BFB1-40C8-BEF1-7B329B01FBC6}"/>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9AFC8FD7-978D-4656-87DD-8AD316D5873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64C090C2-3F17-4B38-A4AB-F265853B74F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A8E05FD9-6F80-4464-99B0-867779D1809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EA2F88C3-C97D-4C6A-B5EC-40C9937E06E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3D33E496-7B62-479C-860D-CD52BAECA47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Title 1">
            <a:extLst>
              <a:ext uri="{FF2B5EF4-FFF2-40B4-BE49-F238E27FC236}">
                <a16:creationId xmlns:a16="http://schemas.microsoft.com/office/drawing/2014/main" id="{68F1F76F-C2C5-4495-9CE8-E42D25740730}"/>
              </a:ext>
            </a:extLst>
          </p:cNvPr>
          <p:cNvSpPr>
            <a:spLocks noGrp="1"/>
          </p:cNvSpPr>
          <p:nvPr>
            <p:ph type="ctrTitle"/>
          </p:nvPr>
        </p:nvSpPr>
        <p:spPr>
          <a:xfrm>
            <a:off x="0" y="0"/>
            <a:ext cx="9144000" cy="685800"/>
          </a:xfrm>
        </p:spPr>
        <p:txBody>
          <a:bodyPr rtlCol="0">
            <a:normAutofit/>
          </a:bodyPr>
          <a:lstStyle/>
          <a:p>
            <a:pPr eaLnBrk="1" fontAlgn="auto" hangingPunct="1">
              <a:spcAft>
                <a:spcPts val="0"/>
              </a:spcAft>
              <a:defRPr/>
            </a:pPr>
            <a:r>
              <a:rPr lang="en-US" sz="4000" b="1" i="0" dirty="0">
                <a:solidFill>
                  <a:schemeClr val="tx2">
                    <a:lumMod val="75000"/>
                  </a:schemeClr>
                </a:solidFill>
                <a:latin typeface="Times New Roman" panose="02020603050405020304" pitchFamily="18" charset="0"/>
                <a:cs typeface="Times New Roman" panose="02020603050405020304" pitchFamily="18" charset="0"/>
              </a:rPr>
              <a:t>Summary</a:t>
            </a:r>
          </a:p>
        </p:txBody>
      </p:sp>
      <p:sp>
        <p:nvSpPr>
          <p:cNvPr id="3" name="Subtitle 2">
            <a:extLst>
              <a:ext uri="{FF2B5EF4-FFF2-40B4-BE49-F238E27FC236}">
                <a16:creationId xmlns:a16="http://schemas.microsoft.com/office/drawing/2014/main" id="{51697575-ADBD-41A6-A8A1-20E375DFD4B5}"/>
              </a:ext>
            </a:extLst>
          </p:cNvPr>
          <p:cNvSpPr>
            <a:spLocks noGrp="1"/>
          </p:cNvSpPr>
          <p:nvPr>
            <p:ph type="subTitle" idx="1"/>
          </p:nvPr>
        </p:nvSpPr>
        <p:spPr>
          <a:xfrm>
            <a:off x="0" y="1219200"/>
            <a:ext cx="9067800" cy="4267200"/>
          </a:xfrm>
        </p:spPr>
        <p:txBody>
          <a:bodyPr rtlCol="0">
            <a:normAutofit/>
          </a:bodyPr>
          <a:lstStyle/>
          <a:p>
            <a:pPr algn="l" eaLnBrk="1" fontAlgn="auto" hangingPunct="1">
              <a:spcAft>
                <a:spcPts val="0"/>
              </a:spcAft>
              <a:buFont typeface="Wingdings" pitchFamily="2" charset="2"/>
              <a:buChar char="Ø"/>
              <a:defRPr/>
            </a:pPr>
            <a:r>
              <a:rPr lang="en-US" sz="2000" dirty="0">
                <a:solidFill>
                  <a:schemeClr val="tx1"/>
                </a:solidFill>
              </a:rPr>
              <a:t> 	</a:t>
            </a:r>
            <a:r>
              <a:rPr lang="en-US" sz="2400" dirty="0">
                <a:solidFill>
                  <a:schemeClr val="tx1"/>
                </a:solidFill>
              </a:rPr>
              <a:t>For the entire system, choose arbitrarily </a:t>
            </a:r>
            <a:r>
              <a:rPr lang="en-US" sz="2800" dirty="0">
                <a:solidFill>
                  <a:schemeClr val="tx1"/>
                </a:solidFill>
              </a:rPr>
              <a:t>S</a:t>
            </a:r>
            <a:r>
              <a:rPr lang="en-US" sz="2800" baseline="-25000" dirty="0">
                <a:solidFill>
                  <a:schemeClr val="tx1"/>
                </a:solidFill>
              </a:rPr>
              <a:t>B</a:t>
            </a:r>
            <a:r>
              <a:rPr lang="en-US" sz="2800" dirty="0">
                <a:solidFill>
                  <a:schemeClr val="tx1"/>
                </a:solidFill>
              </a:rPr>
              <a:t> = S</a:t>
            </a:r>
            <a:r>
              <a:rPr lang="en-US" sz="2800" baseline="-25000" dirty="0">
                <a:solidFill>
                  <a:schemeClr val="tx1"/>
                </a:solidFill>
              </a:rPr>
              <a:t>B, 3</a:t>
            </a:r>
            <a:r>
              <a:rPr lang="el-GR" sz="2800" baseline="-25000" dirty="0">
                <a:solidFill>
                  <a:schemeClr val="tx1"/>
                </a:solidFill>
              </a:rPr>
              <a:t>φ</a:t>
            </a:r>
            <a:r>
              <a:rPr lang="en-US" sz="2800" dirty="0">
                <a:solidFill>
                  <a:schemeClr val="tx1"/>
                </a:solidFill>
              </a:rPr>
              <a:t> </a:t>
            </a:r>
          </a:p>
          <a:p>
            <a:pPr algn="l" eaLnBrk="1" fontAlgn="auto" hangingPunct="1">
              <a:spcAft>
                <a:spcPts val="0"/>
              </a:spcAft>
              <a:buFont typeface="Wingdings" pitchFamily="2" charset="2"/>
              <a:buChar char="Ø"/>
              <a:defRPr/>
            </a:pPr>
            <a:r>
              <a:rPr lang="en-US" sz="2400" dirty="0">
                <a:solidFill>
                  <a:schemeClr val="tx1"/>
                </a:solidFill>
              </a:rPr>
              <a:t> 	For each voltage level, choose:	</a:t>
            </a:r>
            <a:r>
              <a:rPr lang="pl-PL" sz="2400" dirty="0">
                <a:solidFill>
                  <a:schemeClr val="tx1"/>
                </a:solidFill>
              </a:rPr>
              <a:t>V </a:t>
            </a:r>
            <a:r>
              <a:rPr lang="en-US" sz="2400" baseline="-25000" dirty="0">
                <a:solidFill>
                  <a:schemeClr val="tx1"/>
                </a:solidFill>
              </a:rPr>
              <a:t>B</a:t>
            </a:r>
            <a:r>
              <a:rPr lang="pl-PL" sz="2400" dirty="0">
                <a:solidFill>
                  <a:schemeClr val="tx1"/>
                </a:solidFill>
              </a:rPr>
              <a:t> </a:t>
            </a:r>
            <a:r>
              <a:rPr lang="en-US" sz="2400" dirty="0">
                <a:solidFill>
                  <a:schemeClr val="tx1"/>
                </a:solidFill>
              </a:rPr>
              <a:t>= </a:t>
            </a:r>
            <a:r>
              <a:rPr lang="pl-PL" sz="2400" dirty="0">
                <a:solidFill>
                  <a:schemeClr val="tx1"/>
                </a:solidFill>
              </a:rPr>
              <a:t>V</a:t>
            </a:r>
            <a:r>
              <a:rPr lang="en-US" sz="2400" baseline="-25000" dirty="0">
                <a:solidFill>
                  <a:schemeClr val="tx1"/>
                </a:solidFill>
              </a:rPr>
              <a:t>B,</a:t>
            </a:r>
            <a:r>
              <a:rPr lang="pl-PL" sz="2400" baseline="-25000" dirty="0">
                <a:solidFill>
                  <a:schemeClr val="tx1"/>
                </a:solidFill>
              </a:rPr>
              <a:t>L</a:t>
            </a:r>
            <a:r>
              <a:rPr lang="en-US" sz="2400" baseline="-25000" dirty="0">
                <a:solidFill>
                  <a:schemeClr val="tx1"/>
                </a:solidFill>
              </a:rPr>
              <a:t>L</a:t>
            </a:r>
            <a:r>
              <a:rPr lang="en-US" sz="2400" dirty="0">
                <a:solidFill>
                  <a:schemeClr val="tx1"/>
                </a:solidFill>
              </a:rPr>
              <a:t> </a:t>
            </a:r>
          </a:p>
          <a:p>
            <a:pPr algn="l" eaLnBrk="1" fontAlgn="auto" hangingPunct="1">
              <a:spcAft>
                <a:spcPts val="0"/>
              </a:spcAft>
              <a:buFont typeface="Wingdings" pitchFamily="2" charset="2"/>
              <a:buChar char="Ø"/>
              <a:defRPr/>
            </a:pPr>
            <a:r>
              <a:rPr lang="pl-PL" sz="2400" dirty="0">
                <a:solidFill>
                  <a:schemeClr val="tx1"/>
                </a:solidFill>
              </a:rPr>
              <a:t> </a:t>
            </a:r>
            <a:r>
              <a:rPr lang="en-US" sz="2400" dirty="0">
                <a:solidFill>
                  <a:schemeClr val="tx1"/>
                </a:solidFill>
              </a:rPr>
              <a:t>	 Then, for each voltage level, calculate: </a:t>
            </a:r>
            <a:r>
              <a:rPr lang="en-US" sz="2800" dirty="0">
                <a:solidFill>
                  <a:schemeClr val="tx1"/>
                </a:solidFill>
              </a:rPr>
              <a:t>I</a:t>
            </a:r>
            <a:r>
              <a:rPr lang="en-US" sz="2800" baseline="-25000" dirty="0">
                <a:solidFill>
                  <a:schemeClr val="tx1"/>
                </a:solidFill>
              </a:rPr>
              <a:t>B</a:t>
            </a:r>
            <a:r>
              <a:rPr lang="en-US" sz="2800" dirty="0">
                <a:solidFill>
                  <a:schemeClr val="tx1"/>
                </a:solidFill>
              </a:rPr>
              <a:t> = (S</a:t>
            </a:r>
            <a:r>
              <a:rPr lang="en-US" sz="2800" baseline="-25000" dirty="0">
                <a:solidFill>
                  <a:schemeClr val="tx1"/>
                </a:solidFill>
              </a:rPr>
              <a:t>B, 3</a:t>
            </a:r>
            <a:r>
              <a:rPr lang="el-GR" sz="2800" baseline="-25000" dirty="0">
                <a:solidFill>
                  <a:schemeClr val="tx1"/>
                </a:solidFill>
              </a:rPr>
              <a:t>φ</a:t>
            </a:r>
            <a:r>
              <a:rPr lang="en-US" sz="2800" dirty="0">
                <a:solidFill>
                  <a:schemeClr val="tx1"/>
                </a:solidFill>
              </a:rPr>
              <a:t> ) / √3 V</a:t>
            </a:r>
            <a:r>
              <a:rPr lang="en-US" sz="2800" baseline="-25000" dirty="0">
                <a:solidFill>
                  <a:schemeClr val="tx1"/>
                </a:solidFill>
              </a:rPr>
              <a:t>B, LL</a:t>
            </a:r>
          </a:p>
          <a:p>
            <a:pPr algn="l" eaLnBrk="1" fontAlgn="auto" hangingPunct="1">
              <a:spcAft>
                <a:spcPts val="0"/>
              </a:spcAft>
              <a:buFont typeface="Arial" charset="0"/>
              <a:buNone/>
              <a:defRPr/>
            </a:pPr>
            <a:r>
              <a:rPr lang="en-US" sz="2800" baseline="-25000" dirty="0">
                <a:solidFill>
                  <a:schemeClr val="tx1"/>
                </a:solidFill>
              </a:rPr>
              <a:t>			</a:t>
            </a:r>
            <a:r>
              <a:rPr lang="en-US" sz="2800" dirty="0">
                <a:solidFill>
                  <a:schemeClr val="tx1"/>
                </a:solidFill>
              </a:rPr>
              <a:t> And </a:t>
            </a:r>
            <a:r>
              <a:rPr lang="en-US" sz="2000" dirty="0">
                <a:solidFill>
                  <a:schemeClr val="tx1"/>
                </a:solidFill>
              </a:rPr>
              <a:t> 	</a:t>
            </a:r>
            <a:r>
              <a:rPr lang="en-US" sz="2800" dirty="0">
                <a:solidFill>
                  <a:schemeClr val="tx1"/>
                </a:solidFill>
              </a:rPr>
              <a:t>Z</a:t>
            </a:r>
            <a:r>
              <a:rPr lang="en-US" sz="2800" baseline="-25000" dirty="0">
                <a:solidFill>
                  <a:schemeClr val="tx1"/>
                </a:solidFill>
              </a:rPr>
              <a:t>B </a:t>
            </a:r>
            <a:r>
              <a:rPr lang="en-US" sz="2800" dirty="0">
                <a:solidFill>
                  <a:schemeClr val="tx1"/>
                </a:solidFill>
              </a:rPr>
              <a:t> = (</a:t>
            </a:r>
            <a:r>
              <a:rPr lang="pl-PL" sz="2800" dirty="0">
                <a:solidFill>
                  <a:schemeClr val="tx1"/>
                </a:solidFill>
              </a:rPr>
              <a:t>V</a:t>
            </a:r>
            <a:r>
              <a:rPr lang="en-US" sz="2800" baseline="-25000" dirty="0">
                <a:solidFill>
                  <a:schemeClr val="tx1"/>
                </a:solidFill>
              </a:rPr>
              <a:t>B,</a:t>
            </a:r>
            <a:r>
              <a:rPr lang="pl-PL" sz="2800" baseline="-25000" dirty="0">
                <a:solidFill>
                  <a:schemeClr val="tx1"/>
                </a:solidFill>
              </a:rPr>
              <a:t>L</a:t>
            </a:r>
            <a:r>
              <a:rPr lang="en-US" sz="2800" baseline="-25000" dirty="0">
                <a:solidFill>
                  <a:schemeClr val="tx1"/>
                </a:solidFill>
              </a:rPr>
              <a:t>L</a:t>
            </a:r>
            <a:r>
              <a:rPr lang="pl-PL" sz="2800" dirty="0">
                <a:solidFill>
                  <a:schemeClr val="tx1"/>
                </a:solidFill>
              </a:rPr>
              <a:t> </a:t>
            </a:r>
            <a:r>
              <a:rPr lang="en-US" sz="2800" dirty="0">
                <a:solidFill>
                  <a:schemeClr val="tx1"/>
                </a:solidFill>
              </a:rPr>
              <a:t>)</a:t>
            </a:r>
            <a:r>
              <a:rPr lang="en-US" sz="2800" baseline="30000" dirty="0">
                <a:solidFill>
                  <a:schemeClr val="tx1"/>
                </a:solidFill>
              </a:rPr>
              <a:t>2</a:t>
            </a:r>
            <a:r>
              <a:rPr lang="en-US" sz="2800" dirty="0">
                <a:solidFill>
                  <a:schemeClr val="tx1"/>
                </a:solidFill>
              </a:rPr>
              <a:t> / S</a:t>
            </a:r>
            <a:r>
              <a:rPr lang="en-US" sz="2800" baseline="-25000" dirty="0">
                <a:solidFill>
                  <a:schemeClr val="tx1"/>
                </a:solidFill>
              </a:rPr>
              <a:t>B, 3</a:t>
            </a:r>
            <a:r>
              <a:rPr lang="el-GR" sz="2800" baseline="-25000" dirty="0">
                <a:solidFill>
                  <a:schemeClr val="tx1"/>
                </a:solidFill>
              </a:rPr>
              <a:t>φ</a:t>
            </a:r>
            <a:r>
              <a:rPr lang="en-US" sz="2800" dirty="0">
                <a:solidFill>
                  <a:schemeClr val="tx1"/>
                </a:solidFill>
              </a:rPr>
              <a:t> </a:t>
            </a:r>
          </a:p>
          <a:p>
            <a:pPr algn="l" eaLnBrk="1" fontAlgn="auto" hangingPunct="1">
              <a:spcAft>
                <a:spcPts val="0"/>
              </a:spcAft>
              <a:buFont typeface="Arial" charset="0"/>
              <a:buNone/>
              <a:defRPr/>
            </a:pPr>
            <a:endParaRPr lang="en-US" sz="2400" dirty="0">
              <a:solidFill>
                <a:schemeClr val="tx1"/>
              </a:solidFill>
            </a:endParaRPr>
          </a:p>
        </p:txBody>
      </p:sp>
      <p:sp>
        <p:nvSpPr>
          <p:cNvPr id="10" name="TextBox 9">
            <a:extLst>
              <a:ext uri="{FF2B5EF4-FFF2-40B4-BE49-F238E27FC236}">
                <a16:creationId xmlns:a16="http://schemas.microsoft.com/office/drawing/2014/main" id="{4769F067-49B5-44F0-83DE-57DBA0ACA6EF}"/>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A462D4A6-125C-4D34-AF26-E1812FD4DDA6}"/>
              </a:ext>
            </a:extLst>
          </p:cNvPr>
          <p:cNvSpPr>
            <a:spLocks noGrp="1"/>
          </p:cNvSpPr>
          <p:nvPr>
            <p:ph type="sldNum" sz="quarter" idx="12"/>
          </p:nvPr>
        </p:nvSpPr>
        <p:spPr/>
        <p:txBody>
          <a:bodyPr/>
          <a:lstStyle/>
          <a:p>
            <a:fld id="{5E30BE15-C2D2-4959-A385-41895957CAF0}" type="slidenum">
              <a:rPr lang="en-US" altLang="en-US" smtClean="0"/>
              <a:pPr/>
              <a:t>109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5" presetClass="entr" presetSubtype="5"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down)">
                                      <p:cBhvr>
                                        <p:cTn id="10" dur="500"/>
                                        <p:tgtEl>
                                          <p:spTgt spid="3">
                                            <p:txEl>
                                              <p:pRg st="0" end="0"/>
                                            </p:txEl>
                                          </p:spTgt>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down)">
                                      <p:cBhvr>
                                        <p:cTn id="13" dur="500"/>
                                        <p:tgtEl>
                                          <p:spTgt spid="3">
                                            <p:txEl>
                                              <p:pRg st="1" end="1"/>
                                            </p:txEl>
                                          </p:spTgt>
                                        </p:tgtEl>
                                      </p:cBhvr>
                                    </p:animEffect>
                                  </p:childTnLst>
                                </p:cTn>
                              </p:par>
                              <p:par>
                                <p:cTn id="14" presetID="5" presetClass="entr" presetSubtype="5"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down)">
                                      <p:cBhvr>
                                        <p:cTn id="16" dur="500"/>
                                        <p:tgtEl>
                                          <p:spTgt spid="3">
                                            <p:txEl>
                                              <p:pRg st="2" end="2"/>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83102" y="6121095"/>
            <a:ext cx="278701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6F2F9F"/>
                </a:solidFill>
              </a:rPr>
              <a:t>Figure : Corona</a:t>
            </a:r>
            <a:r>
              <a:rPr sz="2000" spc="395" dirty="0">
                <a:solidFill>
                  <a:srgbClr val="6F2F9F"/>
                </a:solidFill>
              </a:rPr>
              <a:t> </a:t>
            </a:r>
            <a:r>
              <a:rPr sz="2000" spc="-5" dirty="0">
                <a:solidFill>
                  <a:srgbClr val="6F2F9F"/>
                </a:solidFill>
              </a:rPr>
              <a:t>Discharge</a:t>
            </a:r>
            <a:endParaRPr sz="2000"/>
          </a:p>
        </p:txBody>
      </p:sp>
      <p:sp>
        <p:nvSpPr>
          <p:cNvPr id="5" name="Slide Number Placeholder 4">
            <a:extLst>
              <a:ext uri="{FF2B5EF4-FFF2-40B4-BE49-F238E27FC236}">
                <a16:creationId xmlns:a16="http://schemas.microsoft.com/office/drawing/2014/main" id="{9B6C0CBC-40BE-49C0-B721-B09CA248C8B3}"/>
              </a:ext>
            </a:extLst>
          </p:cNvPr>
          <p:cNvSpPr>
            <a:spLocks noGrp="1"/>
          </p:cNvSpPr>
          <p:nvPr>
            <p:ph type="sldNum" sz="quarter" idx="7"/>
          </p:nvPr>
        </p:nvSpPr>
        <p:spPr/>
        <p:txBody>
          <a:bodyPr/>
          <a:lstStyle/>
          <a:p>
            <a:pPr marL="38100">
              <a:lnSpc>
                <a:spcPts val="1240"/>
              </a:lnSpc>
            </a:pPr>
            <a:fld id="{81D60167-4931-47E6-BA6A-407CBD079E47}" type="slidenum">
              <a:rPr lang="en-IN" spc="-120" smtClean="0"/>
              <a:t>11</a:t>
            </a:fld>
            <a:endParaRPr lang="en-IN" spc="-120" dirty="0"/>
          </a:p>
        </p:txBody>
      </p:sp>
    </p:spTree>
    <p:extLst>
      <p:ext uri="{BB962C8B-B14F-4D97-AF65-F5344CB8AC3E}">
        <p14:creationId xmlns:p14="http://schemas.microsoft.com/office/powerpoint/2010/main" val="11502951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BF7D230B-D875-470F-9358-2EE487B6F7E1}"/>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4932430C-AB0E-4032-922A-37A6BCE8598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87741339-484E-41AD-8026-8EF957419BF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8A74159E-E6C1-4BEE-90DC-F36C17C3596C}"/>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FFA6448C-3800-4C40-A17E-5F14CD0D70B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AE839F5A-8E3A-46F0-AAFE-29A9A6AA0D6E}"/>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Title 1">
            <a:extLst>
              <a:ext uri="{FF2B5EF4-FFF2-40B4-BE49-F238E27FC236}">
                <a16:creationId xmlns:a16="http://schemas.microsoft.com/office/drawing/2014/main" id="{CB74DE1E-D005-4B66-A291-43EA4F8DA7A5}"/>
              </a:ext>
            </a:extLst>
          </p:cNvPr>
          <p:cNvSpPr>
            <a:spLocks noGrp="1"/>
          </p:cNvSpPr>
          <p:nvPr>
            <p:ph type="ctrTitle"/>
          </p:nvPr>
        </p:nvSpPr>
        <p:spPr>
          <a:xfrm>
            <a:off x="0" y="457200"/>
            <a:ext cx="9144000" cy="533400"/>
          </a:xfrm>
        </p:spPr>
        <p:txBody>
          <a:bodyPr rtlCol="0">
            <a:noAutofit/>
          </a:bodyPr>
          <a:lstStyle/>
          <a:p>
            <a:pPr eaLnBrk="1" fontAlgn="auto" hangingPunct="1">
              <a:spcAft>
                <a:spcPts val="0"/>
              </a:spcAft>
              <a:defRPr/>
            </a:pPr>
            <a:r>
              <a:rPr lang="en-US" sz="4000" b="1" dirty="0">
                <a:solidFill>
                  <a:schemeClr val="accent1">
                    <a:lumMod val="75000"/>
                  </a:schemeClr>
                </a:solidFill>
                <a:latin typeface="Times New Roman" panose="02020603050405020304" pitchFamily="18" charset="0"/>
                <a:cs typeface="Times New Roman" panose="02020603050405020304" pitchFamily="18" charset="0"/>
              </a:rPr>
              <a:t>Base Conversion</a:t>
            </a:r>
          </a:p>
        </p:txBody>
      </p:sp>
      <p:sp>
        <p:nvSpPr>
          <p:cNvPr id="11267" name="Subtitle 2">
            <a:extLst>
              <a:ext uri="{FF2B5EF4-FFF2-40B4-BE49-F238E27FC236}">
                <a16:creationId xmlns:a16="http://schemas.microsoft.com/office/drawing/2014/main" id="{A8824F35-8E44-4EBB-AFEC-CADC51F5D1A3}"/>
              </a:ext>
            </a:extLst>
          </p:cNvPr>
          <p:cNvSpPr>
            <a:spLocks noGrp="1"/>
          </p:cNvSpPr>
          <p:nvPr>
            <p:ph type="subTitle" idx="1"/>
          </p:nvPr>
        </p:nvSpPr>
        <p:spPr>
          <a:xfrm>
            <a:off x="0" y="1143000"/>
            <a:ext cx="9067800" cy="5006499"/>
          </a:xfrm>
        </p:spPr>
        <p:txBody>
          <a:bodyPr/>
          <a:lstStyle/>
          <a:p>
            <a:pPr algn="l"/>
            <a:r>
              <a:rPr lang="en-US" altLang="en-US" sz="2000" dirty="0">
                <a:solidFill>
                  <a:schemeClr val="tx1">
                    <a:lumMod val="85000"/>
                    <a:lumOff val="15000"/>
                  </a:schemeClr>
                </a:solidFill>
              </a:rPr>
              <a:t>If an impedance is expressed in a new base and an old base, We must have:</a:t>
            </a:r>
          </a:p>
          <a:p>
            <a:pPr algn="l"/>
            <a:endParaRPr lang="en-US" altLang="en-US" sz="2000" dirty="0">
              <a:solidFill>
                <a:schemeClr val="tx1">
                  <a:lumMod val="85000"/>
                  <a:lumOff val="15000"/>
                </a:schemeClr>
              </a:solidFill>
            </a:endParaRPr>
          </a:p>
          <a:p>
            <a:r>
              <a:rPr lang="en-US" altLang="en-US" sz="2400" dirty="0">
                <a:solidFill>
                  <a:schemeClr val="tx1">
                    <a:lumMod val="85000"/>
                    <a:lumOff val="15000"/>
                  </a:schemeClr>
                </a:solidFill>
              </a:rPr>
              <a:t>Z </a:t>
            </a:r>
            <a:r>
              <a:rPr lang="en-US" altLang="en-US" sz="2400" baseline="-25000" dirty="0">
                <a:solidFill>
                  <a:schemeClr val="tx1">
                    <a:lumMod val="85000"/>
                    <a:lumOff val="15000"/>
                  </a:schemeClr>
                </a:solidFill>
              </a:rPr>
              <a:t>Actual</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New</a:t>
            </a:r>
            <a:r>
              <a:rPr lang="en-US" altLang="en-US" sz="2400" dirty="0">
                <a:solidFill>
                  <a:schemeClr val="tx1">
                    <a:lumMod val="85000"/>
                    <a:lumOff val="15000"/>
                  </a:schemeClr>
                </a:solidFill>
              </a:rPr>
              <a:t> </a:t>
            </a:r>
            <a:r>
              <a:rPr lang="en-US" altLang="en-US" sz="2400" baseline="30000" dirty="0" err="1">
                <a:solidFill>
                  <a:schemeClr val="tx1">
                    <a:lumMod val="85000"/>
                    <a:lumOff val="15000"/>
                  </a:schemeClr>
                </a:solidFill>
              </a:rPr>
              <a:t>pu</a:t>
            </a:r>
            <a:r>
              <a:rPr lang="en-US" altLang="en-US" sz="2400" baseline="30000" dirty="0">
                <a:solidFill>
                  <a:schemeClr val="tx1">
                    <a:lumMod val="85000"/>
                    <a:lumOff val="15000"/>
                  </a:schemeClr>
                </a:solidFill>
              </a:rPr>
              <a:t> </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B, New</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Old</a:t>
            </a:r>
            <a:r>
              <a:rPr lang="en-US" altLang="en-US" sz="2400" dirty="0">
                <a:solidFill>
                  <a:schemeClr val="tx1">
                    <a:lumMod val="85000"/>
                    <a:lumOff val="15000"/>
                  </a:schemeClr>
                </a:solidFill>
              </a:rPr>
              <a:t> </a:t>
            </a:r>
            <a:r>
              <a:rPr lang="en-US" altLang="en-US" sz="2400" baseline="30000" dirty="0" err="1">
                <a:solidFill>
                  <a:schemeClr val="tx1">
                    <a:lumMod val="85000"/>
                    <a:lumOff val="15000"/>
                  </a:schemeClr>
                </a:solidFill>
              </a:rPr>
              <a:t>pu</a:t>
            </a:r>
            <a:r>
              <a:rPr lang="en-US" altLang="en-US" sz="2400" baseline="30000" dirty="0">
                <a:solidFill>
                  <a:schemeClr val="tx1">
                    <a:lumMod val="85000"/>
                    <a:lumOff val="15000"/>
                  </a:schemeClr>
                </a:solidFill>
              </a:rPr>
              <a:t> </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B, Old</a:t>
            </a:r>
            <a:r>
              <a:rPr lang="en-US" altLang="en-US" sz="2400" dirty="0">
                <a:solidFill>
                  <a:schemeClr val="tx1">
                    <a:lumMod val="85000"/>
                    <a:lumOff val="15000"/>
                  </a:schemeClr>
                </a:solidFill>
              </a:rPr>
              <a:t> </a:t>
            </a:r>
          </a:p>
          <a:p>
            <a:pPr algn="l"/>
            <a:r>
              <a:rPr lang="en-US" altLang="en-US" sz="2400" dirty="0">
                <a:solidFill>
                  <a:schemeClr val="tx1">
                    <a:lumMod val="85000"/>
                    <a:lumOff val="15000"/>
                  </a:schemeClr>
                </a:solidFill>
              </a:rPr>
              <a:t>		 Z </a:t>
            </a:r>
            <a:r>
              <a:rPr lang="en-US" altLang="en-US" sz="2400" baseline="-25000" dirty="0">
                <a:solidFill>
                  <a:schemeClr val="tx1">
                    <a:lumMod val="85000"/>
                    <a:lumOff val="15000"/>
                  </a:schemeClr>
                </a:solidFill>
              </a:rPr>
              <a:t>New</a:t>
            </a:r>
            <a:r>
              <a:rPr lang="en-US" altLang="en-US" sz="2400" dirty="0">
                <a:solidFill>
                  <a:schemeClr val="tx1">
                    <a:lumMod val="85000"/>
                    <a:lumOff val="15000"/>
                  </a:schemeClr>
                </a:solidFill>
              </a:rPr>
              <a:t> </a:t>
            </a:r>
            <a:r>
              <a:rPr lang="en-US" altLang="en-US" sz="2400" baseline="30000" dirty="0" err="1">
                <a:solidFill>
                  <a:schemeClr val="tx1">
                    <a:lumMod val="85000"/>
                    <a:lumOff val="15000"/>
                  </a:schemeClr>
                </a:solidFill>
              </a:rPr>
              <a:t>pu</a:t>
            </a:r>
            <a:r>
              <a:rPr lang="en-US" altLang="en-US" sz="2400" baseline="30000" dirty="0">
                <a:solidFill>
                  <a:schemeClr val="tx1">
                    <a:lumMod val="85000"/>
                    <a:lumOff val="15000"/>
                  </a:schemeClr>
                </a:solidFill>
              </a:rPr>
              <a:t>  </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Old</a:t>
            </a:r>
            <a:r>
              <a:rPr lang="en-US" altLang="en-US" sz="2400" dirty="0">
                <a:solidFill>
                  <a:schemeClr val="tx1">
                    <a:lumMod val="85000"/>
                    <a:lumOff val="15000"/>
                  </a:schemeClr>
                </a:solidFill>
              </a:rPr>
              <a:t> </a:t>
            </a:r>
            <a:r>
              <a:rPr lang="en-US" altLang="en-US" sz="2400" baseline="30000" dirty="0" err="1">
                <a:solidFill>
                  <a:schemeClr val="tx1">
                    <a:lumMod val="85000"/>
                    <a:lumOff val="15000"/>
                  </a:schemeClr>
                </a:solidFill>
              </a:rPr>
              <a:t>pu</a:t>
            </a:r>
            <a:r>
              <a:rPr lang="en-US" altLang="en-US" sz="2400" baseline="30000" dirty="0">
                <a:solidFill>
                  <a:schemeClr val="tx1">
                    <a:lumMod val="85000"/>
                    <a:lumOff val="15000"/>
                  </a:schemeClr>
                </a:solidFill>
              </a:rPr>
              <a:t> </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B, Old</a:t>
            </a:r>
            <a:r>
              <a:rPr lang="en-US" altLang="en-US" sz="2400" dirty="0">
                <a:solidFill>
                  <a:schemeClr val="tx1">
                    <a:lumMod val="85000"/>
                    <a:lumOff val="15000"/>
                  </a:schemeClr>
                </a:solidFill>
              </a:rPr>
              <a:t> / Z </a:t>
            </a:r>
            <a:r>
              <a:rPr lang="en-US" altLang="en-US" sz="2400" baseline="-25000" dirty="0">
                <a:solidFill>
                  <a:schemeClr val="tx1">
                    <a:lumMod val="85000"/>
                    <a:lumOff val="15000"/>
                  </a:schemeClr>
                </a:solidFill>
              </a:rPr>
              <a:t>B, New</a:t>
            </a:r>
            <a:r>
              <a:rPr lang="en-US" altLang="en-US" sz="2400" dirty="0">
                <a:solidFill>
                  <a:schemeClr val="tx1">
                    <a:lumMod val="85000"/>
                    <a:lumOff val="15000"/>
                  </a:schemeClr>
                </a:solidFill>
              </a:rPr>
              <a:t> )</a:t>
            </a:r>
          </a:p>
          <a:p>
            <a:pPr algn="l"/>
            <a:endParaRPr lang="en-US" altLang="en-US" sz="2000" dirty="0">
              <a:solidFill>
                <a:schemeClr val="tx1">
                  <a:lumMod val="85000"/>
                  <a:lumOff val="15000"/>
                </a:schemeClr>
              </a:solidFill>
            </a:endParaRPr>
          </a:p>
          <a:p>
            <a:pPr algn="l"/>
            <a:r>
              <a:rPr lang="en-US" altLang="en-US" sz="2000" dirty="0">
                <a:solidFill>
                  <a:schemeClr val="tx1">
                    <a:lumMod val="85000"/>
                    <a:lumOff val="15000"/>
                  </a:schemeClr>
                </a:solidFill>
              </a:rPr>
              <a:t>But as we’ve 	 </a:t>
            </a:r>
            <a:r>
              <a:rPr lang="en-US" altLang="en-US" sz="2400" dirty="0">
                <a:solidFill>
                  <a:schemeClr val="tx1">
                    <a:lumMod val="85000"/>
                    <a:lumOff val="15000"/>
                  </a:schemeClr>
                </a:solidFill>
              </a:rPr>
              <a:t>Z </a:t>
            </a:r>
            <a:r>
              <a:rPr lang="en-US" altLang="en-US" sz="2400" baseline="-25000" dirty="0">
                <a:solidFill>
                  <a:schemeClr val="tx1">
                    <a:lumMod val="85000"/>
                    <a:lumOff val="15000"/>
                  </a:schemeClr>
                </a:solidFill>
              </a:rPr>
              <a:t>B </a:t>
            </a:r>
            <a:r>
              <a:rPr lang="en-US" altLang="en-US" sz="2400" dirty="0">
                <a:solidFill>
                  <a:schemeClr val="tx1">
                    <a:lumMod val="85000"/>
                    <a:lumOff val="15000"/>
                  </a:schemeClr>
                </a:solidFill>
              </a:rPr>
              <a:t> =  </a:t>
            </a:r>
            <a:r>
              <a:rPr lang="en-US" altLang="en-US" sz="1800" dirty="0">
                <a:solidFill>
                  <a:schemeClr val="tx1">
                    <a:lumMod val="85000"/>
                    <a:lumOff val="15000"/>
                  </a:schemeClr>
                </a:solidFill>
              </a:rPr>
              <a:t> </a:t>
            </a:r>
            <a:r>
              <a:rPr lang="en-US" altLang="en-US" sz="2400" dirty="0">
                <a:solidFill>
                  <a:schemeClr val="tx1">
                    <a:lumMod val="85000"/>
                    <a:lumOff val="15000"/>
                  </a:schemeClr>
                </a:solidFill>
              </a:rPr>
              <a:t>V </a:t>
            </a:r>
            <a:r>
              <a:rPr lang="en-US" altLang="en-US" sz="2400" baseline="-25000" dirty="0">
                <a:solidFill>
                  <a:schemeClr val="tx1">
                    <a:lumMod val="85000"/>
                    <a:lumOff val="15000"/>
                  </a:schemeClr>
                </a:solidFill>
              </a:rPr>
              <a:t>B</a:t>
            </a:r>
            <a:r>
              <a:rPr lang="en-US" altLang="en-US" sz="2400" baseline="30000" dirty="0">
                <a:solidFill>
                  <a:schemeClr val="tx1">
                    <a:lumMod val="85000"/>
                    <a:lumOff val="15000"/>
                  </a:schemeClr>
                </a:solidFill>
              </a:rPr>
              <a:t> 2</a:t>
            </a:r>
            <a:r>
              <a:rPr lang="en-US" altLang="en-US" sz="2400" dirty="0">
                <a:solidFill>
                  <a:schemeClr val="tx1">
                    <a:lumMod val="85000"/>
                    <a:lumOff val="15000"/>
                  </a:schemeClr>
                </a:solidFill>
              </a:rPr>
              <a:t> / S </a:t>
            </a:r>
            <a:r>
              <a:rPr lang="en-US" altLang="en-US" sz="2400" baseline="-25000" dirty="0">
                <a:solidFill>
                  <a:schemeClr val="tx1">
                    <a:lumMod val="85000"/>
                    <a:lumOff val="15000"/>
                  </a:schemeClr>
                </a:solidFill>
              </a:rPr>
              <a:t>B</a:t>
            </a:r>
          </a:p>
          <a:p>
            <a:pPr algn="l"/>
            <a:endParaRPr lang="en-US" altLang="en-US" sz="2400" baseline="-25000" dirty="0">
              <a:solidFill>
                <a:schemeClr val="tx1">
                  <a:lumMod val="85000"/>
                  <a:lumOff val="15000"/>
                </a:schemeClr>
              </a:solidFill>
            </a:endParaRPr>
          </a:p>
          <a:p>
            <a:pPr algn="l"/>
            <a:r>
              <a:rPr lang="en-US" altLang="en-US" sz="2000" dirty="0">
                <a:solidFill>
                  <a:schemeClr val="tx1">
                    <a:lumMod val="85000"/>
                    <a:lumOff val="15000"/>
                  </a:schemeClr>
                </a:solidFill>
              </a:rPr>
              <a:t>Hence, 	 </a:t>
            </a:r>
            <a:r>
              <a:rPr lang="en-US" altLang="en-US" sz="2800" dirty="0">
                <a:solidFill>
                  <a:schemeClr val="tx1">
                    <a:lumMod val="85000"/>
                    <a:lumOff val="15000"/>
                  </a:schemeClr>
                </a:solidFill>
              </a:rPr>
              <a:t>Z </a:t>
            </a:r>
            <a:r>
              <a:rPr lang="en-US" altLang="en-US" sz="2800" baseline="-25000" dirty="0">
                <a:solidFill>
                  <a:schemeClr val="tx1">
                    <a:lumMod val="85000"/>
                    <a:lumOff val="15000"/>
                  </a:schemeClr>
                </a:solidFill>
              </a:rPr>
              <a:t>New</a:t>
            </a:r>
            <a:r>
              <a:rPr lang="en-US" altLang="en-US" sz="2800" dirty="0">
                <a:solidFill>
                  <a:schemeClr val="tx1">
                    <a:lumMod val="85000"/>
                    <a:lumOff val="15000"/>
                  </a:schemeClr>
                </a:solidFill>
              </a:rPr>
              <a:t> </a:t>
            </a:r>
            <a:r>
              <a:rPr lang="en-US" altLang="en-US" sz="2800" baseline="30000" dirty="0" err="1">
                <a:solidFill>
                  <a:schemeClr val="tx1">
                    <a:lumMod val="85000"/>
                    <a:lumOff val="15000"/>
                  </a:schemeClr>
                </a:solidFill>
              </a:rPr>
              <a:t>pu</a:t>
            </a:r>
            <a:r>
              <a:rPr lang="en-US" altLang="en-US" sz="2800" baseline="30000" dirty="0">
                <a:solidFill>
                  <a:schemeClr val="tx1">
                    <a:lumMod val="85000"/>
                    <a:lumOff val="15000"/>
                  </a:schemeClr>
                </a:solidFill>
              </a:rPr>
              <a:t>  </a:t>
            </a:r>
            <a:r>
              <a:rPr lang="en-US" altLang="en-US" sz="2800" dirty="0">
                <a:solidFill>
                  <a:schemeClr val="tx1">
                    <a:lumMod val="85000"/>
                    <a:lumOff val="15000"/>
                  </a:schemeClr>
                </a:solidFill>
              </a:rPr>
              <a:t> = </a:t>
            </a:r>
            <a:r>
              <a:rPr lang="en-US" altLang="en-US" sz="2800" dirty="0" err="1">
                <a:solidFill>
                  <a:schemeClr val="tx1">
                    <a:lumMod val="85000"/>
                    <a:lumOff val="15000"/>
                  </a:schemeClr>
                </a:solidFill>
              </a:rPr>
              <a:t>Z</a:t>
            </a:r>
            <a:r>
              <a:rPr lang="en-US" altLang="en-US" sz="2800" baseline="-25000" dirty="0" err="1">
                <a:solidFill>
                  <a:schemeClr val="tx1">
                    <a:lumMod val="85000"/>
                    <a:lumOff val="15000"/>
                  </a:schemeClr>
                </a:solidFill>
              </a:rPr>
              <a:t>Old</a:t>
            </a:r>
            <a:r>
              <a:rPr lang="en-US" altLang="en-US" sz="2800" dirty="0">
                <a:solidFill>
                  <a:schemeClr val="tx1">
                    <a:lumMod val="85000"/>
                    <a:lumOff val="15000"/>
                  </a:schemeClr>
                </a:solidFill>
              </a:rPr>
              <a:t> </a:t>
            </a:r>
            <a:r>
              <a:rPr lang="en-US" altLang="en-US" sz="2800" baseline="30000" dirty="0" err="1">
                <a:solidFill>
                  <a:schemeClr val="tx1">
                    <a:lumMod val="85000"/>
                    <a:lumOff val="15000"/>
                  </a:schemeClr>
                </a:solidFill>
              </a:rPr>
              <a:t>pu</a:t>
            </a:r>
            <a:r>
              <a:rPr lang="en-US" altLang="en-US" sz="2800" baseline="30000" dirty="0">
                <a:solidFill>
                  <a:schemeClr val="tx1">
                    <a:lumMod val="85000"/>
                    <a:lumOff val="15000"/>
                  </a:schemeClr>
                </a:solidFill>
              </a:rPr>
              <a:t> </a:t>
            </a:r>
            <a:r>
              <a:rPr lang="en-US" altLang="en-US" sz="2800" dirty="0">
                <a:solidFill>
                  <a:schemeClr val="tx1">
                    <a:lumMod val="85000"/>
                    <a:lumOff val="15000"/>
                  </a:schemeClr>
                </a:solidFill>
              </a:rPr>
              <a:t> * (S </a:t>
            </a:r>
            <a:r>
              <a:rPr lang="en-US" altLang="en-US" sz="2800" baseline="-25000" dirty="0">
                <a:solidFill>
                  <a:schemeClr val="tx1">
                    <a:lumMod val="85000"/>
                    <a:lumOff val="15000"/>
                  </a:schemeClr>
                </a:solidFill>
              </a:rPr>
              <a:t>B, New</a:t>
            </a:r>
            <a:r>
              <a:rPr lang="en-US" altLang="en-US" sz="2800" dirty="0">
                <a:solidFill>
                  <a:schemeClr val="tx1">
                    <a:lumMod val="85000"/>
                    <a:lumOff val="15000"/>
                  </a:schemeClr>
                </a:solidFill>
              </a:rPr>
              <a:t> / S </a:t>
            </a:r>
            <a:r>
              <a:rPr lang="en-US" altLang="en-US" sz="2800" baseline="-25000" dirty="0">
                <a:solidFill>
                  <a:schemeClr val="tx1">
                    <a:lumMod val="85000"/>
                    <a:lumOff val="15000"/>
                  </a:schemeClr>
                </a:solidFill>
              </a:rPr>
              <a:t>B, Old</a:t>
            </a:r>
            <a:r>
              <a:rPr lang="en-US" altLang="en-US" sz="2800" dirty="0">
                <a:solidFill>
                  <a:schemeClr val="tx1">
                    <a:lumMod val="85000"/>
                    <a:lumOff val="15000"/>
                  </a:schemeClr>
                </a:solidFill>
              </a:rPr>
              <a:t>) * (V</a:t>
            </a:r>
            <a:r>
              <a:rPr lang="en-US" altLang="en-US" sz="2800" baseline="-25000" dirty="0">
                <a:solidFill>
                  <a:schemeClr val="tx1">
                    <a:lumMod val="85000"/>
                    <a:lumOff val="15000"/>
                  </a:schemeClr>
                </a:solidFill>
              </a:rPr>
              <a:t>B, Old </a:t>
            </a:r>
            <a:r>
              <a:rPr lang="en-US" altLang="en-US" sz="2800" dirty="0">
                <a:solidFill>
                  <a:schemeClr val="tx1">
                    <a:lumMod val="85000"/>
                    <a:lumOff val="15000"/>
                  </a:schemeClr>
                </a:solidFill>
              </a:rPr>
              <a:t> / V</a:t>
            </a:r>
            <a:r>
              <a:rPr lang="en-US" altLang="en-US" sz="2800" baseline="-25000" dirty="0">
                <a:solidFill>
                  <a:schemeClr val="tx1">
                    <a:lumMod val="85000"/>
                    <a:lumOff val="15000"/>
                  </a:schemeClr>
                </a:solidFill>
              </a:rPr>
              <a:t>B, New</a:t>
            </a:r>
            <a:r>
              <a:rPr lang="en-US" altLang="en-US" sz="2800" dirty="0">
                <a:solidFill>
                  <a:schemeClr val="tx1">
                    <a:lumMod val="85000"/>
                    <a:lumOff val="15000"/>
                  </a:schemeClr>
                </a:solidFill>
              </a:rPr>
              <a:t>)</a:t>
            </a:r>
            <a:r>
              <a:rPr lang="en-US" altLang="en-US" sz="2800" baseline="30000" dirty="0">
                <a:solidFill>
                  <a:schemeClr val="tx1">
                    <a:lumMod val="85000"/>
                    <a:lumOff val="15000"/>
                  </a:schemeClr>
                </a:solidFill>
              </a:rPr>
              <a:t>2</a:t>
            </a:r>
            <a:endParaRPr lang="en-US" altLang="en-US" sz="2400" baseline="30000" dirty="0">
              <a:solidFill>
                <a:schemeClr val="tx1">
                  <a:lumMod val="85000"/>
                  <a:lumOff val="15000"/>
                </a:schemeClr>
              </a:solidFill>
            </a:endParaRPr>
          </a:p>
          <a:p>
            <a:pPr algn="l"/>
            <a:endParaRPr lang="en-US" altLang="en-US" sz="2400" baseline="30000" dirty="0">
              <a:solidFill>
                <a:schemeClr val="tx1">
                  <a:lumMod val="85000"/>
                  <a:lumOff val="15000"/>
                </a:schemeClr>
              </a:solidFill>
            </a:endParaRPr>
          </a:p>
          <a:p>
            <a:pPr algn="l"/>
            <a:r>
              <a:rPr lang="en-US" altLang="en-US" sz="2000" dirty="0">
                <a:solidFill>
                  <a:schemeClr val="tx1">
                    <a:lumMod val="85000"/>
                    <a:lumOff val="15000"/>
                  </a:schemeClr>
                </a:solidFill>
              </a:rPr>
              <a:t>As the Generator is always connected to its Nominal voltage,</a:t>
            </a:r>
          </a:p>
          <a:p>
            <a:pPr algn="l"/>
            <a:r>
              <a:rPr lang="en-US" altLang="en-US" sz="2000" dirty="0">
                <a:solidFill>
                  <a:schemeClr val="tx1">
                    <a:lumMod val="85000"/>
                    <a:lumOff val="15000"/>
                  </a:schemeClr>
                </a:solidFill>
              </a:rPr>
              <a:t>Then, 			</a:t>
            </a:r>
            <a:r>
              <a:rPr lang="en-US" altLang="en-US" sz="2400" dirty="0">
                <a:solidFill>
                  <a:schemeClr val="tx1">
                    <a:lumMod val="85000"/>
                    <a:lumOff val="15000"/>
                  </a:schemeClr>
                </a:solidFill>
              </a:rPr>
              <a:t>V</a:t>
            </a:r>
            <a:r>
              <a:rPr lang="en-US" altLang="en-US" sz="2400" baseline="-25000" dirty="0">
                <a:solidFill>
                  <a:schemeClr val="tx1">
                    <a:lumMod val="85000"/>
                    <a:lumOff val="15000"/>
                  </a:schemeClr>
                </a:solidFill>
              </a:rPr>
              <a:t>B, Old </a:t>
            </a:r>
            <a:r>
              <a:rPr lang="en-US" altLang="en-US" sz="2400" dirty="0">
                <a:solidFill>
                  <a:schemeClr val="tx1">
                    <a:lumMod val="85000"/>
                    <a:lumOff val="15000"/>
                  </a:schemeClr>
                </a:solidFill>
              </a:rPr>
              <a:t> = V</a:t>
            </a:r>
            <a:r>
              <a:rPr lang="en-US" altLang="en-US" sz="2400" baseline="-25000" dirty="0">
                <a:solidFill>
                  <a:schemeClr val="tx1">
                    <a:lumMod val="85000"/>
                    <a:lumOff val="15000"/>
                  </a:schemeClr>
                </a:solidFill>
              </a:rPr>
              <a:t>B, New</a:t>
            </a:r>
          </a:p>
          <a:p>
            <a:pPr algn="l"/>
            <a:endParaRPr lang="en-US" altLang="en-US" sz="2000" dirty="0">
              <a:solidFill>
                <a:schemeClr val="tx1">
                  <a:lumMod val="85000"/>
                  <a:lumOff val="15000"/>
                </a:schemeClr>
              </a:solidFill>
            </a:endParaRPr>
          </a:p>
          <a:p>
            <a:pPr algn="l"/>
            <a:r>
              <a:rPr lang="en-US" altLang="en-US" sz="2000" dirty="0">
                <a:solidFill>
                  <a:schemeClr val="tx1">
                    <a:lumMod val="85000"/>
                    <a:lumOff val="15000"/>
                  </a:schemeClr>
                </a:solidFill>
              </a:rPr>
              <a:t>Hence, 		</a:t>
            </a:r>
            <a:r>
              <a:rPr lang="en-US" altLang="en-US" sz="2800" dirty="0">
                <a:solidFill>
                  <a:schemeClr val="tx1">
                    <a:lumMod val="85000"/>
                    <a:lumOff val="15000"/>
                  </a:schemeClr>
                </a:solidFill>
              </a:rPr>
              <a:t>Z </a:t>
            </a:r>
            <a:r>
              <a:rPr lang="en-US" altLang="en-US" sz="2800" baseline="-25000" dirty="0">
                <a:solidFill>
                  <a:schemeClr val="tx1">
                    <a:lumMod val="85000"/>
                    <a:lumOff val="15000"/>
                  </a:schemeClr>
                </a:solidFill>
              </a:rPr>
              <a:t>New</a:t>
            </a:r>
            <a:r>
              <a:rPr lang="en-US" altLang="en-US" sz="2800" dirty="0">
                <a:solidFill>
                  <a:schemeClr val="tx1">
                    <a:lumMod val="85000"/>
                    <a:lumOff val="15000"/>
                  </a:schemeClr>
                </a:solidFill>
              </a:rPr>
              <a:t> </a:t>
            </a:r>
            <a:r>
              <a:rPr lang="en-US" altLang="en-US" sz="2800" baseline="30000" dirty="0" err="1">
                <a:solidFill>
                  <a:schemeClr val="tx1">
                    <a:lumMod val="85000"/>
                    <a:lumOff val="15000"/>
                  </a:schemeClr>
                </a:solidFill>
              </a:rPr>
              <a:t>pu</a:t>
            </a:r>
            <a:r>
              <a:rPr lang="en-US" altLang="en-US" sz="2800" baseline="30000" dirty="0">
                <a:solidFill>
                  <a:schemeClr val="tx1">
                    <a:lumMod val="85000"/>
                    <a:lumOff val="15000"/>
                  </a:schemeClr>
                </a:solidFill>
              </a:rPr>
              <a:t>  </a:t>
            </a:r>
            <a:r>
              <a:rPr lang="en-US" altLang="en-US" sz="2800" dirty="0">
                <a:solidFill>
                  <a:schemeClr val="tx1">
                    <a:lumMod val="85000"/>
                    <a:lumOff val="15000"/>
                  </a:schemeClr>
                </a:solidFill>
              </a:rPr>
              <a:t> = </a:t>
            </a:r>
            <a:r>
              <a:rPr lang="en-US" altLang="en-US" sz="2800" dirty="0" err="1">
                <a:solidFill>
                  <a:schemeClr val="tx1">
                    <a:lumMod val="85000"/>
                    <a:lumOff val="15000"/>
                  </a:schemeClr>
                </a:solidFill>
              </a:rPr>
              <a:t>Z</a:t>
            </a:r>
            <a:r>
              <a:rPr lang="en-US" altLang="en-US" sz="2800" baseline="-25000" dirty="0" err="1">
                <a:solidFill>
                  <a:schemeClr val="tx1">
                    <a:lumMod val="85000"/>
                    <a:lumOff val="15000"/>
                  </a:schemeClr>
                </a:solidFill>
              </a:rPr>
              <a:t>Old</a:t>
            </a:r>
            <a:r>
              <a:rPr lang="en-US" altLang="en-US" sz="2800" dirty="0">
                <a:solidFill>
                  <a:schemeClr val="tx1">
                    <a:lumMod val="85000"/>
                    <a:lumOff val="15000"/>
                  </a:schemeClr>
                </a:solidFill>
              </a:rPr>
              <a:t> </a:t>
            </a:r>
            <a:r>
              <a:rPr lang="en-US" altLang="en-US" sz="2800" baseline="30000" dirty="0" err="1">
                <a:solidFill>
                  <a:schemeClr val="tx1">
                    <a:lumMod val="85000"/>
                    <a:lumOff val="15000"/>
                  </a:schemeClr>
                </a:solidFill>
              </a:rPr>
              <a:t>pu</a:t>
            </a:r>
            <a:r>
              <a:rPr lang="en-US" altLang="en-US" sz="2800" baseline="30000" dirty="0">
                <a:solidFill>
                  <a:schemeClr val="tx1">
                    <a:lumMod val="85000"/>
                    <a:lumOff val="15000"/>
                  </a:schemeClr>
                </a:solidFill>
              </a:rPr>
              <a:t> </a:t>
            </a:r>
            <a:r>
              <a:rPr lang="en-US" altLang="en-US" sz="2800" dirty="0">
                <a:solidFill>
                  <a:schemeClr val="tx1">
                    <a:lumMod val="85000"/>
                    <a:lumOff val="15000"/>
                  </a:schemeClr>
                </a:solidFill>
              </a:rPr>
              <a:t> * (S </a:t>
            </a:r>
            <a:r>
              <a:rPr lang="en-US" altLang="en-US" sz="2800" baseline="-25000" dirty="0">
                <a:solidFill>
                  <a:schemeClr val="tx1">
                    <a:lumMod val="85000"/>
                    <a:lumOff val="15000"/>
                  </a:schemeClr>
                </a:solidFill>
              </a:rPr>
              <a:t>B, New</a:t>
            </a:r>
            <a:r>
              <a:rPr lang="en-US" altLang="en-US" sz="2800" dirty="0">
                <a:solidFill>
                  <a:schemeClr val="tx1">
                    <a:lumMod val="85000"/>
                    <a:lumOff val="15000"/>
                  </a:schemeClr>
                </a:solidFill>
              </a:rPr>
              <a:t> / S </a:t>
            </a:r>
            <a:r>
              <a:rPr lang="en-US" altLang="en-US" sz="2800" baseline="-25000" dirty="0">
                <a:solidFill>
                  <a:schemeClr val="tx1">
                    <a:lumMod val="85000"/>
                    <a:lumOff val="15000"/>
                  </a:schemeClr>
                </a:solidFill>
              </a:rPr>
              <a:t>B, Old</a:t>
            </a:r>
            <a:r>
              <a:rPr lang="en-US" altLang="en-US" sz="2800" dirty="0">
                <a:solidFill>
                  <a:schemeClr val="tx1">
                    <a:lumMod val="85000"/>
                    <a:lumOff val="15000"/>
                  </a:schemeClr>
                </a:solidFill>
              </a:rPr>
              <a:t>) </a:t>
            </a:r>
            <a:endParaRPr lang="en-US" altLang="en-US" sz="2000" dirty="0">
              <a:solidFill>
                <a:schemeClr val="tx1">
                  <a:lumMod val="85000"/>
                  <a:lumOff val="15000"/>
                </a:schemeClr>
              </a:solidFill>
            </a:endParaRPr>
          </a:p>
          <a:p>
            <a:endParaRPr lang="en-US" altLang="en-US" sz="2000" i="1" baseline="30000" dirty="0">
              <a:solidFill>
                <a:schemeClr val="tx1">
                  <a:lumMod val="85000"/>
                  <a:lumOff val="15000"/>
                </a:schemeClr>
              </a:solidFill>
            </a:endParaRPr>
          </a:p>
        </p:txBody>
      </p:sp>
      <p:sp>
        <p:nvSpPr>
          <p:cNvPr id="4" name="Left-Right Arrow 3">
            <a:extLst>
              <a:ext uri="{FF2B5EF4-FFF2-40B4-BE49-F238E27FC236}">
                <a16:creationId xmlns:a16="http://schemas.microsoft.com/office/drawing/2014/main" id="{71BF4B57-AF55-4759-BF8B-9077E348FA2F}"/>
              </a:ext>
            </a:extLst>
          </p:cNvPr>
          <p:cNvSpPr/>
          <p:nvPr/>
        </p:nvSpPr>
        <p:spPr>
          <a:xfrm>
            <a:off x="228600" y="1828800"/>
            <a:ext cx="1143000" cy="3048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a:extLst>
              <a:ext uri="{FF2B5EF4-FFF2-40B4-BE49-F238E27FC236}">
                <a16:creationId xmlns:a16="http://schemas.microsoft.com/office/drawing/2014/main" id="{9D36136C-3C21-437C-A233-64783C03E92F}"/>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DD2D6C8-68EC-4261-BD03-CBF5560245D5}"/>
              </a:ext>
            </a:extLst>
          </p:cNvPr>
          <p:cNvSpPr>
            <a:spLocks noGrp="1"/>
          </p:cNvSpPr>
          <p:nvPr>
            <p:ph type="sldNum" sz="quarter" idx="12"/>
          </p:nvPr>
        </p:nvSpPr>
        <p:spPr/>
        <p:txBody>
          <a:bodyPr/>
          <a:lstStyle/>
          <a:p>
            <a:fld id="{5E30BE15-C2D2-4959-A385-41895957CAF0}" type="slidenum">
              <a:rPr lang="en-US" altLang="en-US" smtClean="0"/>
              <a:pPr/>
              <a:t>110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anim calcmode="lin" valueType="num">
                                      <p:cBhvr additive="base">
                                        <p:cTn id="43"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267">
                                            <p:txEl>
                                              <p:pRg st="10" end="10"/>
                                            </p:txEl>
                                          </p:spTgt>
                                        </p:tgtEl>
                                        <p:attrNameLst>
                                          <p:attrName>style.visibility</p:attrName>
                                        </p:attrNameLst>
                                      </p:cBhvr>
                                      <p:to>
                                        <p:strVal val="visible"/>
                                      </p:to>
                                    </p:set>
                                    <p:anim calcmode="lin" valueType="num">
                                      <p:cBhvr additive="base">
                                        <p:cTn id="49"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267">
                                            <p:txEl>
                                              <p:pRg st="12" end="12"/>
                                            </p:txEl>
                                          </p:spTgt>
                                        </p:tgtEl>
                                        <p:attrNameLst>
                                          <p:attrName>style.visibility</p:attrName>
                                        </p:attrNameLst>
                                      </p:cBhvr>
                                      <p:to>
                                        <p:strVal val="visible"/>
                                      </p:to>
                                    </p:set>
                                    <p:anim calcmode="lin" valueType="num">
                                      <p:cBhvr additive="base">
                                        <p:cTn id="55" dur="500" fill="hold"/>
                                        <p:tgtEl>
                                          <p:spTgt spid="1126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48A547C3-9937-46B5-877C-1FFB716194EA}"/>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EA21097A-B927-423E-A5F8-7911E8E433F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2AE902D9-B6EE-4DA0-8C6D-680676D30BE6}"/>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B8E14147-24B3-4E76-9DEC-D94F771C38F9}"/>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10B4D9F8-C2DB-462B-8387-D3451C3325D0}"/>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38F93443-2D06-47E0-9FA8-BEFCB9EE776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314" name="Title 1">
            <a:extLst>
              <a:ext uri="{FF2B5EF4-FFF2-40B4-BE49-F238E27FC236}">
                <a16:creationId xmlns:a16="http://schemas.microsoft.com/office/drawing/2014/main" id="{257B2630-0A57-4864-9AE9-E1BD0B5B59A6}"/>
              </a:ext>
            </a:extLst>
          </p:cNvPr>
          <p:cNvSpPr>
            <a:spLocks noGrp="1"/>
          </p:cNvSpPr>
          <p:nvPr>
            <p:ph type="ctrTitle"/>
          </p:nvPr>
        </p:nvSpPr>
        <p:spPr>
          <a:xfrm>
            <a:off x="0" y="381000"/>
            <a:ext cx="9144000" cy="1107996"/>
          </a:xfrm>
        </p:spPr>
        <p:txBody>
          <a:bodyPr/>
          <a:lstStyle/>
          <a:p>
            <a:r>
              <a:rPr lang="en-US" altLang="en-US" sz="3600" b="1" dirty="0">
                <a:solidFill>
                  <a:schemeClr val="accent1">
                    <a:lumMod val="75000"/>
                  </a:schemeClr>
                </a:solidFill>
              </a:rPr>
              <a:t>Advantage And Drawbacks Of PU System</a:t>
            </a:r>
          </a:p>
        </p:txBody>
      </p:sp>
      <p:sp>
        <p:nvSpPr>
          <p:cNvPr id="13315" name="Subtitle 2">
            <a:extLst>
              <a:ext uri="{FF2B5EF4-FFF2-40B4-BE49-F238E27FC236}">
                <a16:creationId xmlns:a16="http://schemas.microsoft.com/office/drawing/2014/main" id="{7C9C1B5A-432A-44CF-8676-39B04C13E033}"/>
              </a:ext>
            </a:extLst>
          </p:cNvPr>
          <p:cNvSpPr>
            <a:spLocks noGrp="1"/>
          </p:cNvSpPr>
          <p:nvPr>
            <p:ph type="subTitle" idx="1"/>
          </p:nvPr>
        </p:nvSpPr>
        <p:spPr>
          <a:xfrm>
            <a:off x="0" y="1066800"/>
            <a:ext cx="9144000" cy="5355312"/>
          </a:xfrm>
        </p:spPr>
        <p:txBody>
          <a:bodyPr/>
          <a:lstStyle/>
          <a:p>
            <a:pPr algn="l"/>
            <a:endParaRPr lang="en-US" altLang="en-US" sz="2800" b="1" dirty="0">
              <a:solidFill>
                <a:srgbClr val="2217FB"/>
              </a:solidFill>
            </a:endParaRPr>
          </a:p>
          <a:p>
            <a:pPr algn="l"/>
            <a:r>
              <a:rPr lang="en-US" altLang="en-US" sz="2800" dirty="0">
                <a:solidFill>
                  <a:srgbClr val="2217FB"/>
                </a:solidFill>
              </a:rPr>
              <a:t>Advantages :</a:t>
            </a:r>
          </a:p>
          <a:p>
            <a:pPr algn="just">
              <a:buFont typeface="Wingdings" panose="05000000000000000000" pitchFamily="2" charset="2"/>
              <a:buChar char="Ø"/>
            </a:pPr>
            <a:r>
              <a:rPr lang="en-US" altLang="en-US" sz="2400" dirty="0">
                <a:solidFill>
                  <a:schemeClr val="tx1"/>
                </a:solidFill>
              </a:rPr>
              <a:t> 	Calculation are simplified</a:t>
            </a:r>
          </a:p>
          <a:p>
            <a:pPr algn="just">
              <a:buFont typeface="Wingdings" panose="05000000000000000000" pitchFamily="2" charset="2"/>
              <a:buChar char="Ø"/>
            </a:pPr>
            <a:r>
              <a:rPr lang="en-US" altLang="en-US" sz="2400" dirty="0">
                <a:solidFill>
                  <a:schemeClr val="tx1"/>
                </a:solidFill>
              </a:rPr>
              <a:t> 	The characteristics of machines when described in PU system 	are specified by almost the same number, regardless of the 	rating of the machines. PU System provides method of 	comparison.</a:t>
            </a:r>
          </a:p>
          <a:p>
            <a:pPr algn="just">
              <a:buFont typeface="Wingdings" panose="05000000000000000000" pitchFamily="2" charset="2"/>
              <a:buChar char="Ø"/>
            </a:pPr>
            <a:r>
              <a:rPr lang="en-US" altLang="en-US" sz="2400" dirty="0">
                <a:solidFill>
                  <a:schemeClr val="tx1"/>
                </a:solidFill>
              </a:rPr>
              <a:t> 	Circuit containing Transformers, PU System is more suitable as 	by choosing suitable Base KV’s the </a:t>
            </a:r>
            <a:r>
              <a:rPr lang="en-US" altLang="en-US" sz="2400" dirty="0" err="1">
                <a:solidFill>
                  <a:schemeClr val="tx1"/>
                </a:solidFill>
              </a:rPr>
              <a:t>pu</a:t>
            </a:r>
            <a:r>
              <a:rPr lang="en-US" altLang="en-US" sz="2400" dirty="0">
                <a:solidFill>
                  <a:schemeClr val="tx1"/>
                </a:solidFill>
              </a:rPr>
              <a:t> reactance remains same 	referred to either side of Transformer.</a:t>
            </a:r>
          </a:p>
          <a:p>
            <a:pPr algn="just"/>
            <a:r>
              <a:rPr lang="en-US" altLang="en-US" sz="2800" dirty="0">
                <a:solidFill>
                  <a:srgbClr val="2217FB"/>
                </a:solidFill>
              </a:rPr>
              <a:t>Drawbacks :</a:t>
            </a:r>
          </a:p>
          <a:p>
            <a:pPr algn="just">
              <a:buFont typeface="Wingdings" panose="05000000000000000000" pitchFamily="2" charset="2"/>
              <a:buChar char="Ø"/>
            </a:pPr>
            <a:r>
              <a:rPr lang="en-US" altLang="en-US" sz="2400" dirty="0">
                <a:solidFill>
                  <a:schemeClr val="tx1"/>
                </a:solidFill>
              </a:rPr>
              <a:t> 	Factors like √3 and 3 either added or removed by this method.</a:t>
            </a:r>
          </a:p>
          <a:p>
            <a:pPr algn="just">
              <a:buFont typeface="Wingdings" panose="05000000000000000000" pitchFamily="2" charset="2"/>
              <a:buChar char="Ø"/>
            </a:pPr>
            <a:r>
              <a:rPr lang="en-US" altLang="en-US" sz="2400" dirty="0">
                <a:solidFill>
                  <a:schemeClr val="tx1"/>
                </a:solidFill>
              </a:rPr>
              <a:t> 	Equivalent circuits of the components are modified. 	Sometimes the phase shift which is clearly present in unscaled 	circuits vanish in the PU System.</a:t>
            </a:r>
          </a:p>
        </p:txBody>
      </p:sp>
      <p:sp>
        <p:nvSpPr>
          <p:cNvPr id="10" name="TextBox 9">
            <a:extLst>
              <a:ext uri="{FF2B5EF4-FFF2-40B4-BE49-F238E27FC236}">
                <a16:creationId xmlns:a16="http://schemas.microsoft.com/office/drawing/2014/main" id="{9C4386DF-6C51-4292-B41A-C4ECADB04CCC}"/>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2870FD1-4869-46C7-B187-152CC926F006}"/>
              </a:ext>
            </a:extLst>
          </p:cNvPr>
          <p:cNvSpPr>
            <a:spLocks noGrp="1"/>
          </p:cNvSpPr>
          <p:nvPr>
            <p:ph type="sldNum" sz="quarter" idx="12"/>
          </p:nvPr>
        </p:nvSpPr>
        <p:spPr/>
        <p:txBody>
          <a:bodyPr/>
          <a:lstStyle/>
          <a:p>
            <a:fld id="{5E30BE15-C2D2-4959-A385-41895957CAF0}" type="slidenum">
              <a:rPr lang="en-US" altLang="en-US" smtClean="0"/>
              <a:pPr/>
              <a:t>111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Effect transition="in" filter="box(in)">
                                      <p:cBhvr>
                                        <p:cTn id="13" dur="500"/>
                                        <p:tgtEl>
                                          <p:spTgt spid="1331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8" dur="500"/>
                                        <p:tgtEl>
                                          <p:spTgt spid="1331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animEffect transition="in" filter="blinds(vertical)">
                                      <p:cBhvr>
                                        <p:cTn id="23" dur="500"/>
                                        <p:tgtEl>
                                          <p:spTgt spid="1331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 calcmode="lin" valueType="num">
                                      <p:cBhvr additive="base">
                                        <p:cTn id="28"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3315">
                                            <p:txEl>
                                              <p:pRg st="5" end="5"/>
                                            </p:txEl>
                                          </p:spTgt>
                                        </p:tgtEl>
                                        <p:attrNameLst>
                                          <p:attrName>style.visibility</p:attrName>
                                        </p:attrNameLst>
                                      </p:cBhvr>
                                      <p:to>
                                        <p:strVal val="visible"/>
                                      </p:to>
                                    </p:set>
                                    <p:animEffect transition="in" filter="diamond(in)">
                                      <p:cBhvr>
                                        <p:cTn id="34" dur="500"/>
                                        <p:tgtEl>
                                          <p:spTgt spid="13315">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32" fill="hold" nodeType="clickEffect">
                                  <p:stCondLst>
                                    <p:cond delay="0"/>
                                  </p:stCondLst>
                                  <p:childTnLst>
                                    <p:set>
                                      <p:cBhvr>
                                        <p:cTn id="38" dur="1" fill="hold">
                                          <p:stCondLst>
                                            <p:cond delay="0"/>
                                          </p:stCondLst>
                                        </p:cTn>
                                        <p:tgtEl>
                                          <p:spTgt spid="13315">
                                            <p:txEl>
                                              <p:pRg st="6" end="6"/>
                                            </p:txEl>
                                          </p:spTgt>
                                        </p:tgtEl>
                                        <p:attrNameLst>
                                          <p:attrName>style.visibility</p:attrName>
                                        </p:attrNameLst>
                                      </p:cBhvr>
                                      <p:to>
                                        <p:strVal val="visible"/>
                                      </p:to>
                                    </p:set>
                                    <p:animEffect transition="in" filter="diamond(out)">
                                      <p:cBhvr>
                                        <p:cTn id="39" dur="500"/>
                                        <p:tgtEl>
                                          <p:spTgt spid="13315">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3315">
                                            <p:txEl>
                                              <p:pRg st="7" end="7"/>
                                            </p:txEl>
                                          </p:spTgt>
                                        </p:tgtEl>
                                        <p:attrNameLst>
                                          <p:attrName>style.visibility</p:attrName>
                                        </p:attrNameLst>
                                      </p:cBhvr>
                                      <p:to>
                                        <p:strVal val="visible"/>
                                      </p:to>
                                    </p:set>
                                    <p:anim calcmode="lin" valueType="num">
                                      <p:cBhvr additive="base">
                                        <p:cTn id="44" dur="500" fill="hold"/>
                                        <p:tgtEl>
                                          <p:spTgt spid="13315">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33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A41DB2B3-32E9-4C21-A67B-DCA318E0A255}"/>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8D2A33A5-413E-434A-BF8B-26C62CB62970}"/>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137EE601-0314-4A8A-9512-F8BA8F13FBC5}"/>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81AB412D-A1B1-49D2-924F-B34E4094649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CCE72119-CCD1-44F3-BDD0-61E95C2EDCD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05DA37C1-1E6B-4C01-89C8-1F88F14C2C6C}"/>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4338" name="Title 1">
            <a:extLst>
              <a:ext uri="{FF2B5EF4-FFF2-40B4-BE49-F238E27FC236}">
                <a16:creationId xmlns:a16="http://schemas.microsoft.com/office/drawing/2014/main" id="{6A67E867-D663-4950-A68F-D512FC212A9F}"/>
              </a:ext>
            </a:extLst>
          </p:cNvPr>
          <p:cNvSpPr>
            <a:spLocks noGrp="1"/>
          </p:cNvSpPr>
          <p:nvPr>
            <p:ph type="ctrTitle"/>
          </p:nvPr>
        </p:nvSpPr>
        <p:spPr>
          <a:xfrm>
            <a:off x="0" y="381000"/>
            <a:ext cx="9144000" cy="609600"/>
          </a:xfrm>
        </p:spPr>
        <p:txBody>
          <a:bodyPr/>
          <a:lstStyle/>
          <a:p>
            <a:r>
              <a:rPr lang="en-US" altLang="en-US" sz="4000" b="1">
                <a:solidFill>
                  <a:srgbClr val="FF0000"/>
                </a:solidFill>
              </a:rPr>
              <a:t>EXAMPLES</a:t>
            </a:r>
          </a:p>
        </p:txBody>
      </p:sp>
      <p:sp>
        <p:nvSpPr>
          <p:cNvPr id="14339" name="Subtitle 2">
            <a:extLst>
              <a:ext uri="{FF2B5EF4-FFF2-40B4-BE49-F238E27FC236}">
                <a16:creationId xmlns:a16="http://schemas.microsoft.com/office/drawing/2014/main" id="{D48BBC6F-6C25-4B94-96B5-08EB233437F2}"/>
              </a:ext>
            </a:extLst>
          </p:cNvPr>
          <p:cNvSpPr>
            <a:spLocks noGrp="1"/>
          </p:cNvSpPr>
          <p:nvPr>
            <p:ph type="subTitle" idx="1"/>
          </p:nvPr>
        </p:nvSpPr>
        <p:spPr>
          <a:xfrm>
            <a:off x="0" y="1143000"/>
            <a:ext cx="9144000" cy="5262979"/>
          </a:xfrm>
        </p:spPr>
        <p:txBody>
          <a:bodyPr/>
          <a:lstStyle/>
          <a:p>
            <a:pPr algn="l"/>
            <a:r>
              <a:rPr lang="en-US" altLang="en-US" sz="1800" i="1" dirty="0">
                <a:solidFill>
                  <a:srgbClr val="2217FB"/>
                </a:solidFill>
              </a:rPr>
              <a:t>Ques. 1 </a:t>
            </a:r>
          </a:p>
          <a:p>
            <a:pPr algn="l"/>
            <a:r>
              <a:rPr lang="en-US" altLang="en-US" sz="1800" dirty="0">
                <a:solidFill>
                  <a:schemeClr val="tx1"/>
                </a:solidFill>
              </a:rPr>
              <a:t>Base voltage = 1100 V. Base kVA = 10⁶. What is Base impedance?</a:t>
            </a:r>
          </a:p>
          <a:p>
            <a:pPr algn="l"/>
            <a:endParaRPr lang="en-US" altLang="en-US" sz="1800" i="1" dirty="0">
              <a:solidFill>
                <a:srgbClr val="2217FB"/>
              </a:solidFill>
            </a:endParaRPr>
          </a:p>
          <a:p>
            <a:pPr algn="l"/>
            <a:r>
              <a:rPr lang="en-US" altLang="en-US" sz="1800" i="1" dirty="0">
                <a:solidFill>
                  <a:srgbClr val="2217FB"/>
                </a:solidFill>
              </a:rPr>
              <a:t>Soln.</a:t>
            </a:r>
          </a:p>
          <a:p>
            <a:pPr algn="l"/>
            <a:r>
              <a:rPr lang="en-US" altLang="en-US" sz="1800" dirty="0">
                <a:solidFill>
                  <a:schemeClr val="tx1"/>
                </a:solidFill>
              </a:rPr>
              <a:t>	Base kVA = 10⁶</a:t>
            </a:r>
          </a:p>
          <a:p>
            <a:pPr algn="l"/>
            <a:r>
              <a:rPr lang="en-US" altLang="en-US" sz="1800" dirty="0">
                <a:solidFill>
                  <a:schemeClr val="tx1"/>
                </a:solidFill>
              </a:rPr>
              <a:t>	Base kV = 1100/1000 = 1.1 kV</a:t>
            </a:r>
          </a:p>
          <a:p>
            <a:pPr algn="l"/>
            <a:r>
              <a:rPr lang="en-US" altLang="en-US" sz="1800" dirty="0">
                <a:solidFill>
                  <a:schemeClr val="tx1"/>
                </a:solidFill>
              </a:rPr>
              <a:t>	Base Current, I</a:t>
            </a:r>
            <a:r>
              <a:rPr lang="en-US" altLang="en-US" sz="1800" baseline="-25000" dirty="0">
                <a:solidFill>
                  <a:schemeClr val="tx1"/>
                </a:solidFill>
              </a:rPr>
              <a:t>B </a:t>
            </a:r>
            <a:r>
              <a:rPr lang="en-US" altLang="en-US" sz="1800" dirty="0">
                <a:solidFill>
                  <a:schemeClr val="tx1"/>
                </a:solidFill>
              </a:rPr>
              <a:t> = </a:t>
            </a:r>
            <a:r>
              <a:rPr lang="en-US" altLang="en-US" sz="1800" dirty="0" err="1">
                <a:solidFill>
                  <a:schemeClr val="tx1"/>
                </a:solidFill>
              </a:rPr>
              <a:t>kVA</a:t>
            </a:r>
            <a:r>
              <a:rPr lang="en-US" altLang="en-US" sz="1800" baseline="-25000" dirty="0" err="1">
                <a:solidFill>
                  <a:schemeClr val="tx1"/>
                </a:solidFill>
              </a:rPr>
              <a:t>B</a:t>
            </a:r>
            <a:r>
              <a:rPr lang="en-US" altLang="en-US" sz="1800" baseline="-25000" dirty="0">
                <a:solidFill>
                  <a:schemeClr val="tx1"/>
                </a:solidFill>
              </a:rPr>
              <a:t> </a:t>
            </a:r>
            <a:r>
              <a:rPr lang="en-US" altLang="en-US" sz="1800" dirty="0">
                <a:solidFill>
                  <a:schemeClr val="tx1"/>
                </a:solidFill>
              </a:rPr>
              <a:t>/ </a:t>
            </a:r>
            <a:r>
              <a:rPr lang="en-US" altLang="en-US" sz="1800" dirty="0" err="1">
                <a:solidFill>
                  <a:schemeClr val="tx1"/>
                </a:solidFill>
              </a:rPr>
              <a:t>kV</a:t>
            </a:r>
            <a:r>
              <a:rPr lang="en-US" altLang="en-US" sz="1800" baseline="-25000" dirty="0" err="1">
                <a:solidFill>
                  <a:schemeClr val="tx1"/>
                </a:solidFill>
              </a:rPr>
              <a:t>B</a:t>
            </a:r>
            <a:r>
              <a:rPr lang="en-US" altLang="en-US" sz="1800" baseline="-25000" dirty="0">
                <a:solidFill>
                  <a:schemeClr val="tx1"/>
                </a:solidFill>
              </a:rPr>
              <a:t> </a:t>
            </a:r>
            <a:r>
              <a:rPr lang="en-US" altLang="en-US" sz="1800" dirty="0">
                <a:solidFill>
                  <a:schemeClr val="tx1"/>
                </a:solidFill>
              </a:rPr>
              <a:t> = 10⁶/1.1</a:t>
            </a:r>
          </a:p>
          <a:p>
            <a:pPr algn="l"/>
            <a:r>
              <a:rPr lang="en-US" altLang="en-US" sz="1800" dirty="0">
                <a:solidFill>
                  <a:schemeClr val="tx1"/>
                </a:solidFill>
              </a:rPr>
              <a:t>	Base Impedance Z</a:t>
            </a:r>
            <a:r>
              <a:rPr lang="en-US" altLang="en-US" sz="1800" baseline="-25000" dirty="0">
                <a:solidFill>
                  <a:schemeClr val="tx1"/>
                </a:solidFill>
              </a:rPr>
              <a:t>B</a:t>
            </a:r>
            <a:r>
              <a:rPr lang="en-US" altLang="en-US" sz="1800" dirty="0">
                <a:solidFill>
                  <a:schemeClr val="tx1"/>
                </a:solidFill>
              </a:rPr>
              <a:t> =  (</a:t>
            </a:r>
            <a:r>
              <a:rPr lang="en-US" altLang="en-US" sz="1800" dirty="0" err="1">
                <a:solidFill>
                  <a:schemeClr val="tx1"/>
                </a:solidFill>
              </a:rPr>
              <a:t>kV</a:t>
            </a:r>
            <a:r>
              <a:rPr lang="en-US" altLang="en-US" sz="1800" baseline="-25000" dirty="0" err="1">
                <a:solidFill>
                  <a:schemeClr val="tx1"/>
                </a:solidFill>
              </a:rPr>
              <a:t>B</a:t>
            </a:r>
            <a:r>
              <a:rPr lang="en-US" altLang="en-US" sz="1800" baseline="-25000" dirty="0">
                <a:solidFill>
                  <a:schemeClr val="tx1"/>
                </a:solidFill>
              </a:rPr>
              <a:t> </a:t>
            </a:r>
            <a:r>
              <a:rPr lang="en-US" altLang="en-US" sz="1800" dirty="0">
                <a:solidFill>
                  <a:schemeClr val="tx1"/>
                </a:solidFill>
              </a:rPr>
              <a:t> * 1000) / I</a:t>
            </a:r>
            <a:r>
              <a:rPr lang="en-US" altLang="en-US" sz="1800" baseline="-25000" dirty="0">
                <a:solidFill>
                  <a:schemeClr val="tx1"/>
                </a:solidFill>
              </a:rPr>
              <a:t>B </a:t>
            </a:r>
            <a:r>
              <a:rPr lang="en-US" altLang="en-US" sz="1800" dirty="0">
                <a:solidFill>
                  <a:schemeClr val="tx1"/>
                </a:solidFill>
              </a:rPr>
              <a:t> = 0.00121 </a:t>
            </a:r>
            <a:r>
              <a:rPr lang="el-GR" altLang="en-US" sz="1800" dirty="0">
                <a:solidFill>
                  <a:schemeClr val="tx1"/>
                </a:solidFill>
              </a:rPr>
              <a:t>Ω</a:t>
            </a:r>
            <a:endParaRPr lang="en-US" altLang="en-US" sz="1800" dirty="0">
              <a:solidFill>
                <a:schemeClr val="tx1"/>
              </a:solidFill>
            </a:endParaRPr>
          </a:p>
          <a:p>
            <a:pPr algn="l"/>
            <a:endParaRPr lang="en-US" altLang="en-US" sz="1800" dirty="0">
              <a:solidFill>
                <a:schemeClr val="tx1"/>
              </a:solidFill>
            </a:endParaRPr>
          </a:p>
          <a:p>
            <a:pPr algn="l"/>
            <a:r>
              <a:rPr lang="en-US" altLang="en-US" sz="1800" i="1" dirty="0">
                <a:solidFill>
                  <a:srgbClr val="2217FB"/>
                </a:solidFill>
              </a:rPr>
              <a:t>Ques. 2</a:t>
            </a:r>
          </a:p>
          <a:p>
            <a:pPr algn="l"/>
            <a:r>
              <a:rPr lang="en-US" altLang="en-US" sz="1800" i="1" dirty="0">
                <a:solidFill>
                  <a:srgbClr val="2217FB"/>
                </a:solidFill>
              </a:rPr>
              <a:t> </a:t>
            </a:r>
            <a:r>
              <a:rPr lang="en-US" altLang="en-US" sz="1800" dirty="0">
                <a:solidFill>
                  <a:schemeClr val="tx1"/>
                </a:solidFill>
              </a:rPr>
              <a:t>If the resistance in Ohm is 5</a:t>
            </a:r>
            <a:r>
              <a:rPr lang="el-GR" altLang="en-US" sz="1800" dirty="0">
                <a:solidFill>
                  <a:schemeClr val="tx1"/>
                </a:solidFill>
              </a:rPr>
              <a:t> Ω</a:t>
            </a:r>
            <a:r>
              <a:rPr lang="en-US" altLang="en-US" sz="1800" dirty="0">
                <a:solidFill>
                  <a:schemeClr val="tx1"/>
                </a:solidFill>
              </a:rPr>
              <a:t>, find the per unit value. Given base kVA = 10 and base kV = 11.</a:t>
            </a:r>
          </a:p>
          <a:p>
            <a:pPr algn="l"/>
            <a:endParaRPr lang="en-US" altLang="en-US" sz="1800" i="1" dirty="0">
              <a:solidFill>
                <a:srgbClr val="2217FB"/>
              </a:solidFill>
            </a:endParaRPr>
          </a:p>
          <a:p>
            <a:pPr algn="l"/>
            <a:r>
              <a:rPr lang="en-US" altLang="en-US" sz="1800" i="1" dirty="0">
                <a:solidFill>
                  <a:srgbClr val="2217FB"/>
                </a:solidFill>
              </a:rPr>
              <a:t>Soln.</a:t>
            </a:r>
          </a:p>
          <a:p>
            <a:pPr algn="l"/>
            <a:r>
              <a:rPr lang="en-US" altLang="en-US" sz="1800" dirty="0">
                <a:solidFill>
                  <a:schemeClr val="tx1"/>
                </a:solidFill>
              </a:rPr>
              <a:t>Resistance R = 5</a:t>
            </a:r>
            <a:r>
              <a:rPr lang="el-GR" altLang="en-US" sz="1800" dirty="0">
                <a:solidFill>
                  <a:schemeClr val="tx1"/>
                </a:solidFill>
              </a:rPr>
              <a:t> Ω</a:t>
            </a:r>
            <a:endParaRPr lang="en-US" altLang="en-US" sz="1800" dirty="0">
              <a:solidFill>
                <a:schemeClr val="tx1"/>
              </a:solidFill>
            </a:endParaRPr>
          </a:p>
          <a:p>
            <a:pPr algn="l"/>
            <a:r>
              <a:rPr lang="en-US" altLang="en-US" sz="1800" dirty="0">
                <a:solidFill>
                  <a:schemeClr val="tx1"/>
                </a:solidFill>
              </a:rPr>
              <a:t>Base resistance, R</a:t>
            </a:r>
            <a:r>
              <a:rPr lang="en-US" altLang="en-US" sz="1800" baseline="-25000" dirty="0">
                <a:solidFill>
                  <a:schemeClr val="tx1"/>
                </a:solidFill>
              </a:rPr>
              <a:t>B </a:t>
            </a:r>
            <a:r>
              <a:rPr lang="en-US" altLang="en-US" sz="1800" dirty="0">
                <a:solidFill>
                  <a:schemeClr val="tx1"/>
                </a:solidFill>
              </a:rPr>
              <a:t> = (</a:t>
            </a:r>
            <a:r>
              <a:rPr lang="en-US" altLang="en-US" sz="1800" dirty="0" err="1">
                <a:solidFill>
                  <a:schemeClr val="tx1"/>
                </a:solidFill>
              </a:rPr>
              <a:t>kV</a:t>
            </a:r>
            <a:r>
              <a:rPr lang="en-US" altLang="en-US" sz="1800" baseline="-25000" dirty="0" err="1">
                <a:solidFill>
                  <a:schemeClr val="tx1"/>
                </a:solidFill>
              </a:rPr>
              <a:t>B</a:t>
            </a:r>
            <a:r>
              <a:rPr lang="en-US" altLang="en-US" sz="1800" dirty="0">
                <a:solidFill>
                  <a:schemeClr val="tx1"/>
                </a:solidFill>
              </a:rPr>
              <a:t>)² * 1000 / </a:t>
            </a:r>
            <a:r>
              <a:rPr lang="en-US" altLang="en-US" sz="1800" dirty="0" err="1">
                <a:solidFill>
                  <a:schemeClr val="tx1"/>
                </a:solidFill>
              </a:rPr>
              <a:t>kVA</a:t>
            </a:r>
            <a:r>
              <a:rPr lang="en-US" altLang="en-US" sz="1800" baseline="-25000" dirty="0" err="1">
                <a:solidFill>
                  <a:schemeClr val="tx1"/>
                </a:solidFill>
              </a:rPr>
              <a:t>B</a:t>
            </a:r>
            <a:r>
              <a:rPr lang="en-US" altLang="en-US" sz="1800" baseline="-25000" dirty="0">
                <a:solidFill>
                  <a:schemeClr val="tx1"/>
                </a:solidFill>
              </a:rPr>
              <a:t> </a:t>
            </a:r>
            <a:r>
              <a:rPr lang="en-US" altLang="en-US" sz="1800" dirty="0">
                <a:solidFill>
                  <a:schemeClr val="tx1"/>
                </a:solidFill>
              </a:rPr>
              <a:t> = 12100 </a:t>
            </a:r>
            <a:r>
              <a:rPr lang="el-GR" altLang="en-US" sz="1800" dirty="0">
                <a:solidFill>
                  <a:schemeClr val="tx1"/>
                </a:solidFill>
              </a:rPr>
              <a:t>Ω</a:t>
            </a:r>
            <a:endParaRPr lang="en-US" altLang="en-US" sz="1800" dirty="0">
              <a:solidFill>
                <a:schemeClr val="tx1"/>
              </a:solidFill>
            </a:endParaRPr>
          </a:p>
          <a:p>
            <a:pPr algn="l"/>
            <a:r>
              <a:rPr lang="en-US" altLang="en-US" sz="1800" dirty="0">
                <a:solidFill>
                  <a:schemeClr val="tx1"/>
                </a:solidFill>
              </a:rPr>
              <a:t>Per Unit Resistance </a:t>
            </a:r>
            <a:r>
              <a:rPr lang="en-US" altLang="en-US" sz="1800" dirty="0" err="1">
                <a:solidFill>
                  <a:schemeClr val="tx1"/>
                </a:solidFill>
              </a:rPr>
              <a:t>R</a:t>
            </a:r>
            <a:r>
              <a:rPr lang="en-US" altLang="en-US" sz="1800" baseline="-25000" dirty="0" err="1">
                <a:solidFill>
                  <a:schemeClr val="tx1"/>
                </a:solidFill>
              </a:rPr>
              <a:t>pu</a:t>
            </a:r>
            <a:r>
              <a:rPr lang="en-US" altLang="en-US" sz="1800" dirty="0">
                <a:solidFill>
                  <a:schemeClr val="tx1"/>
                </a:solidFill>
              </a:rPr>
              <a:t> = R / R</a:t>
            </a:r>
            <a:r>
              <a:rPr lang="en-US" altLang="en-US" sz="1800" baseline="-25000" dirty="0">
                <a:solidFill>
                  <a:schemeClr val="tx1"/>
                </a:solidFill>
              </a:rPr>
              <a:t>B </a:t>
            </a:r>
            <a:r>
              <a:rPr lang="en-US" altLang="en-US" sz="1800" dirty="0">
                <a:solidFill>
                  <a:schemeClr val="tx1"/>
                </a:solidFill>
              </a:rPr>
              <a:t> = 0.000413 </a:t>
            </a:r>
            <a:r>
              <a:rPr lang="en-US" altLang="en-US" sz="1800" dirty="0" err="1">
                <a:solidFill>
                  <a:schemeClr val="tx1"/>
                </a:solidFill>
              </a:rPr>
              <a:t>pu</a:t>
            </a:r>
            <a:endParaRPr lang="en-US" altLang="en-US" sz="1800" dirty="0">
              <a:solidFill>
                <a:schemeClr val="tx1"/>
              </a:solidFill>
            </a:endParaRPr>
          </a:p>
          <a:p>
            <a:pPr algn="l"/>
            <a:endParaRPr lang="en-US" altLang="en-US" sz="1800" i="1" dirty="0">
              <a:solidFill>
                <a:srgbClr val="2217FB"/>
              </a:solidFill>
            </a:endParaRPr>
          </a:p>
          <a:p>
            <a:pPr algn="l"/>
            <a:endParaRPr lang="en-US" altLang="en-US" sz="1800" dirty="0">
              <a:solidFill>
                <a:schemeClr val="tx1"/>
              </a:solidFill>
            </a:endParaRPr>
          </a:p>
          <a:p>
            <a:pPr algn="l"/>
            <a:endParaRPr lang="en-US" altLang="en-US" sz="1800" dirty="0">
              <a:solidFill>
                <a:schemeClr val="tx1"/>
              </a:solidFill>
            </a:endParaRPr>
          </a:p>
        </p:txBody>
      </p:sp>
      <p:sp>
        <p:nvSpPr>
          <p:cNvPr id="10" name="TextBox 9">
            <a:extLst>
              <a:ext uri="{FF2B5EF4-FFF2-40B4-BE49-F238E27FC236}">
                <a16:creationId xmlns:a16="http://schemas.microsoft.com/office/drawing/2014/main" id="{2F97249F-8310-47E4-8316-F079779706D5}"/>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DDB889C-F1E1-45D1-922D-7B70EFC87029}"/>
              </a:ext>
            </a:extLst>
          </p:cNvPr>
          <p:cNvSpPr>
            <a:spLocks noGrp="1"/>
          </p:cNvSpPr>
          <p:nvPr>
            <p:ph type="sldNum" sz="quarter" idx="12"/>
          </p:nvPr>
        </p:nvSpPr>
        <p:spPr/>
        <p:txBody>
          <a:bodyPr/>
          <a:lstStyle/>
          <a:p>
            <a:fld id="{5E30BE15-C2D2-4959-A385-41895957CAF0}" type="slidenum">
              <a:rPr lang="en-US" altLang="en-US" smtClean="0"/>
              <a:pPr/>
              <a:t>112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 calcmode="lin" valueType="num">
                                      <p:cBhvr additive="base">
                                        <p:cTn id="16"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amond(i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amond(i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amond(in)">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amond(in)">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diamond(in)">
                                      <p:cBhvr>
                                        <p:cTn id="42" dur="5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animEffect transition="in" filter="blinds(vertical)">
                                      <p:cBhvr>
                                        <p:cTn id="47" dur="500"/>
                                        <p:tgtEl>
                                          <p:spTgt spid="14339">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14339">
                                            <p:txEl>
                                              <p:pRg st="10" end="10"/>
                                            </p:txEl>
                                          </p:spTgt>
                                        </p:tgtEl>
                                        <p:attrNameLst>
                                          <p:attrName>style.visibility</p:attrName>
                                        </p:attrNameLst>
                                      </p:cBhvr>
                                      <p:to>
                                        <p:strVal val="visible"/>
                                      </p:to>
                                    </p:set>
                                    <p:animEffect transition="in" filter="blinds(vertical)">
                                      <p:cBhvr>
                                        <p:cTn id="52" dur="500"/>
                                        <p:tgtEl>
                                          <p:spTgt spid="14339">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4339">
                                            <p:txEl>
                                              <p:pRg st="12" end="12"/>
                                            </p:txEl>
                                          </p:spTgt>
                                        </p:tgtEl>
                                        <p:attrNameLst>
                                          <p:attrName>style.visibility</p:attrName>
                                        </p:attrNameLst>
                                      </p:cBhvr>
                                      <p:to>
                                        <p:strVal val="visible"/>
                                      </p:to>
                                    </p:set>
                                    <p:animEffect transition="in" filter="checkerboard(across)">
                                      <p:cBhvr>
                                        <p:cTn id="57" dur="500"/>
                                        <p:tgtEl>
                                          <p:spTgt spid="14339">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4339">
                                            <p:txEl>
                                              <p:pRg st="13" end="13"/>
                                            </p:txEl>
                                          </p:spTgt>
                                        </p:tgtEl>
                                        <p:attrNameLst>
                                          <p:attrName>style.visibility</p:attrName>
                                        </p:attrNameLst>
                                      </p:cBhvr>
                                      <p:to>
                                        <p:strVal val="visible"/>
                                      </p:to>
                                    </p:set>
                                    <p:animEffect transition="in" filter="checkerboard(across)">
                                      <p:cBhvr>
                                        <p:cTn id="62" dur="500"/>
                                        <p:tgtEl>
                                          <p:spTgt spid="14339">
                                            <p:txEl>
                                              <p:pRg st="13" end="1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14339">
                                            <p:txEl>
                                              <p:pRg st="14" end="14"/>
                                            </p:txEl>
                                          </p:spTgt>
                                        </p:tgtEl>
                                        <p:attrNameLst>
                                          <p:attrName>style.visibility</p:attrName>
                                        </p:attrNameLst>
                                      </p:cBhvr>
                                      <p:to>
                                        <p:strVal val="visible"/>
                                      </p:to>
                                    </p:set>
                                    <p:animEffect transition="in" filter="checkerboard(across)">
                                      <p:cBhvr>
                                        <p:cTn id="67" dur="500"/>
                                        <p:tgtEl>
                                          <p:spTgt spid="14339">
                                            <p:txEl>
                                              <p:pRg st="14" end="1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14339">
                                            <p:txEl>
                                              <p:pRg st="15" end="15"/>
                                            </p:txEl>
                                          </p:spTgt>
                                        </p:tgtEl>
                                        <p:attrNameLst>
                                          <p:attrName>style.visibility</p:attrName>
                                        </p:attrNameLst>
                                      </p:cBhvr>
                                      <p:to>
                                        <p:strVal val="visible"/>
                                      </p:to>
                                    </p:set>
                                    <p:animEffect transition="in" filter="checkerboard(across)">
                                      <p:cBhvr>
                                        <p:cTn id="72" dur="500"/>
                                        <p:tgtEl>
                                          <p:spTgt spid="1433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24463DC6-21C8-4146-8797-7EF03EF7AC1F}"/>
              </a:ext>
            </a:extLst>
          </p:cNvPr>
          <p:cNvGrpSpPr/>
          <p:nvPr/>
        </p:nvGrpSpPr>
        <p:grpSpPr>
          <a:xfrm>
            <a:off x="-654" y="0"/>
            <a:ext cx="9145905" cy="6858000"/>
            <a:chOff x="-654" y="0"/>
            <a:chExt cx="9145905" cy="6858000"/>
          </a:xfrm>
        </p:grpSpPr>
        <p:sp>
          <p:nvSpPr>
            <p:cNvPr id="4" name="object 3">
              <a:extLst>
                <a:ext uri="{FF2B5EF4-FFF2-40B4-BE49-F238E27FC236}">
                  <a16:creationId xmlns:a16="http://schemas.microsoft.com/office/drawing/2014/main" id="{BFFFF63F-991B-45D4-B87C-60FE9E419CB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40A29169-CEF8-463A-8C6B-35CBBDBF4A8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D69C94E8-6978-4893-9B42-B24B70E73CDC}"/>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80EC35B7-8B35-4118-AEF4-9DD4FB2B8BD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F6E833B2-B8F4-4FD4-9EBD-48F8F6B8EB0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5362" name="Subtitle 2">
            <a:extLst>
              <a:ext uri="{FF2B5EF4-FFF2-40B4-BE49-F238E27FC236}">
                <a16:creationId xmlns:a16="http://schemas.microsoft.com/office/drawing/2014/main" id="{218BE4F4-736D-4719-9B43-DD738EBBBCDA}"/>
              </a:ext>
            </a:extLst>
          </p:cNvPr>
          <p:cNvSpPr>
            <a:spLocks noGrp="1"/>
          </p:cNvSpPr>
          <p:nvPr>
            <p:ph type="subTitle" idx="1"/>
          </p:nvPr>
        </p:nvSpPr>
        <p:spPr>
          <a:xfrm>
            <a:off x="0" y="457200"/>
            <a:ext cx="9144000" cy="5539978"/>
          </a:xfrm>
        </p:spPr>
        <p:txBody>
          <a:bodyPr/>
          <a:lstStyle/>
          <a:p>
            <a:pPr algn="l"/>
            <a:r>
              <a:rPr lang="en-US" altLang="en-US" sz="1800" dirty="0">
                <a:solidFill>
                  <a:srgbClr val="2217FB"/>
                </a:solidFill>
              </a:rPr>
              <a:t>Ques 3.</a:t>
            </a:r>
          </a:p>
          <a:p>
            <a:pPr algn="just"/>
            <a:r>
              <a:rPr lang="en-US" altLang="en-US" sz="1800" dirty="0">
                <a:solidFill>
                  <a:schemeClr val="tx1"/>
                </a:solidFill>
              </a:rPr>
              <a:t>A 1-</a:t>
            </a:r>
            <a:r>
              <a:rPr lang="el-GR" altLang="en-US" sz="1800" dirty="0">
                <a:solidFill>
                  <a:schemeClr val="tx1"/>
                </a:solidFill>
              </a:rPr>
              <a:t>φ</a:t>
            </a:r>
            <a:r>
              <a:rPr lang="en-US" altLang="en-US" sz="1800" dirty="0">
                <a:solidFill>
                  <a:schemeClr val="tx1"/>
                </a:solidFill>
              </a:rPr>
              <a:t> transformer is rated as 2.5 kVA, 11 / 0.4 kV. If the leakage reactance is 0.96 </a:t>
            </a:r>
            <a:r>
              <a:rPr lang="el-GR" altLang="en-US" sz="1800" dirty="0">
                <a:solidFill>
                  <a:schemeClr val="tx1"/>
                </a:solidFill>
              </a:rPr>
              <a:t>Ω</a:t>
            </a:r>
            <a:r>
              <a:rPr lang="en-US" altLang="en-US" sz="1800" dirty="0">
                <a:solidFill>
                  <a:schemeClr val="tx1"/>
                </a:solidFill>
              </a:rPr>
              <a:t> when referred to low voltage side, then determine its leakage reactance in per unit.</a:t>
            </a:r>
          </a:p>
          <a:p>
            <a:pPr algn="just"/>
            <a:r>
              <a:rPr lang="en-US" altLang="en-US" sz="1800" dirty="0">
                <a:solidFill>
                  <a:srgbClr val="2217FB"/>
                </a:solidFill>
              </a:rPr>
              <a:t>Soln.</a:t>
            </a:r>
          </a:p>
          <a:p>
            <a:pPr algn="just"/>
            <a:r>
              <a:rPr lang="en-US" altLang="en-US" sz="1800" dirty="0">
                <a:solidFill>
                  <a:schemeClr val="tx1"/>
                </a:solidFill>
              </a:rPr>
              <a:t>	Base Voltage, (kV)</a:t>
            </a:r>
            <a:r>
              <a:rPr lang="en-US" altLang="en-US" sz="1800" baseline="-25000" dirty="0">
                <a:solidFill>
                  <a:schemeClr val="tx1"/>
                </a:solidFill>
              </a:rPr>
              <a:t>B</a:t>
            </a:r>
            <a:r>
              <a:rPr lang="en-US" altLang="en-US" sz="1800" dirty="0">
                <a:solidFill>
                  <a:schemeClr val="tx1"/>
                </a:solidFill>
              </a:rPr>
              <a:t>  = 0.4 kV</a:t>
            </a:r>
          </a:p>
          <a:p>
            <a:pPr algn="just"/>
            <a:r>
              <a:rPr lang="en-US" altLang="en-US" sz="1800" dirty="0">
                <a:solidFill>
                  <a:schemeClr val="tx1"/>
                </a:solidFill>
              </a:rPr>
              <a:t>	Base kVA, (kVA)</a:t>
            </a:r>
            <a:r>
              <a:rPr lang="en-US" altLang="en-US" sz="1800" baseline="-25000" dirty="0">
                <a:solidFill>
                  <a:schemeClr val="tx1"/>
                </a:solidFill>
              </a:rPr>
              <a:t>B</a:t>
            </a:r>
            <a:r>
              <a:rPr lang="en-US" altLang="en-US" sz="1800" dirty="0">
                <a:solidFill>
                  <a:schemeClr val="tx1"/>
                </a:solidFill>
              </a:rPr>
              <a:t> = 2.5 kVA</a:t>
            </a:r>
          </a:p>
          <a:p>
            <a:pPr algn="just"/>
            <a:r>
              <a:rPr lang="en-US" altLang="en-US" sz="1800" dirty="0">
                <a:solidFill>
                  <a:schemeClr val="tx1"/>
                </a:solidFill>
              </a:rPr>
              <a:t>Low Voltage Side Base Impedance, Z</a:t>
            </a:r>
            <a:r>
              <a:rPr lang="en-US" altLang="en-US" sz="1800" baseline="-25000" dirty="0">
                <a:solidFill>
                  <a:schemeClr val="tx1"/>
                </a:solidFill>
              </a:rPr>
              <a:t>BLV</a:t>
            </a:r>
            <a:r>
              <a:rPr lang="en-US" altLang="en-US" sz="1800" dirty="0">
                <a:solidFill>
                  <a:schemeClr val="tx1"/>
                </a:solidFill>
              </a:rPr>
              <a:t> = [ (kV)</a:t>
            </a:r>
            <a:r>
              <a:rPr lang="en-US" altLang="en-US" sz="1800" baseline="-25000" dirty="0">
                <a:solidFill>
                  <a:schemeClr val="tx1"/>
                </a:solidFill>
              </a:rPr>
              <a:t>B</a:t>
            </a:r>
            <a:r>
              <a:rPr lang="en-US" altLang="en-US" sz="1800" dirty="0">
                <a:solidFill>
                  <a:schemeClr val="tx1"/>
                </a:solidFill>
              </a:rPr>
              <a:t>² * 1000] / (kVA)</a:t>
            </a:r>
            <a:r>
              <a:rPr lang="en-US" altLang="en-US" sz="1800" baseline="-25000" dirty="0">
                <a:solidFill>
                  <a:schemeClr val="tx1"/>
                </a:solidFill>
              </a:rPr>
              <a:t>B</a:t>
            </a:r>
            <a:r>
              <a:rPr lang="en-US" altLang="en-US" sz="1800" dirty="0">
                <a:solidFill>
                  <a:schemeClr val="tx1"/>
                </a:solidFill>
              </a:rPr>
              <a:t>  = 64</a:t>
            </a:r>
            <a:r>
              <a:rPr lang="el-GR" altLang="en-US" sz="1800" dirty="0">
                <a:solidFill>
                  <a:schemeClr val="tx1"/>
                </a:solidFill>
              </a:rPr>
              <a:t>Ω</a:t>
            </a:r>
            <a:endParaRPr lang="en-US" altLang="en-US" sz="1800" dirty="0">
              <a:solidFill>
                <a:schemeClr val="tx1"/>
              </a:solidFill>
            </a:endParaRPr>
          </a:p>
          <a:p>
            <a:pPr algn="just"/>
            <a:r>
              <a:rPr lang="en-US" altLang="en-US" sz="1800" dirty="0">
                <a:solidFill>
                  <a:schemeClr val="tx1"/>
                </a:solidFill>
              </a:rPr>
              <a:t> Leakage Reactance in per – unit, </a:t>
            </a:r>
            <a:r>
              <a:rPr lang="en-US" altLang="en-US" sz="1800" dirty="0" err="1">
                <a:solidFill>
                  <a:schemeClr val="tx1"/>
                </a:solidFill>
              </a:rPr>
              <a:t>Z</a:t>
            </a:r>
            <a:r>
              <a:rPr lang="en-US" altLang="en-US" sz="1800" baseline="-25000" dirty="0" err="1">
                <a:solidFill>
                  <a:schemeClr val="tx1"/>
                </a:solidFill>
              </a:rPr>
              <a:t>pu</a:t>
            </a:r>
            <a:r>
              <a:rPr lang="en-US" altLang="en-US" sz="1800" dirty="0">
                <a:solidFill>
                  <a:schemeClr val="tx1"/>
                </a:solidFill>
              </a:rPr>
              <a:t> = (Actual Reactance) / (Base Impedance)</a:t>
            </a:r>
          </a:p>
          <a:p>
            <a:pPr algn="just"/>
            <a:r>
              <a:rPr lang="en-US" altLang="en-US" sz="1800" dirty="0">
                <a:solidFill>
                  <a:schemeClr val="tx1"/>
                </a:solidFill>
              </a:rPr>
              <a:t>				= 0.96 / 64 = 0.015 </a:t>
            </a:r>
            <a:r>
              <a:rPr lang="en-US" altLang="en-US" sz="1800" dirty="0" err="1">
                <a:solidFill>
                  <a:schemeClr val="tx1"/>
                </a:solidFill>
              </a:rPr>
              <a:t>pu</a:t>
            </a:r>
            <a:endParaRPr lang="en-US" altLang="en-US" sz="1800" dirty="0">
              <a:solidFill>
                <a:schemeClr val="tx1"/>
              </a:solidFill>
            </a:endParaRPr>
          </a:p>
          <a:p>
            <a:pPr algn="just"/>
            <a:endParaRPr lang="en-US" altLang="en-US" sz="1800" dirty="0">
              <a:solidFill>
                <a:schemeClr val="tx1"/>
              </a:solidFill>
            </a:endParaRPr>
          </a:p>
          <a:p>
            <a:pPr algn="l"/>
            <a:r>
              <a:rPr lang="en-US" altLang="en-US" sz="1800" dirty="0">
                <a:solidFill>
                  <a:srgbClr val="2217FB"/>
                </a:solidFill>
              </a:rPr>
              <a:t>Ques 4.</a:t>
            </a:r>
          </a:p>
          <a:p>
            <a:pPr algn="just"/>
            <a:r>
              <a:rPr lang="en-US" altLang="en-US" sz="1800" dirty="0">
                <a:solidFill>
                  <a:schemeClr val="tx1"/>
                </a:solidFill>
              </a:rPr>
              <a:t>Determine the </a:t>
            </a:r>
            <a:r>
              <a:rPr lang="en-US" altLang="en-US" sz="1800" dirty="0" err="1">
                <a:solidFill>
                  <a:schemeClr val="tx1"/>
                </a:solidFill>
              </a:rPr>
              <a:t>pu</a:t>
            </a:r>
            <a:r>
              <a:rPr lang="en-US" altLang="en-US" sz="1800" dirty="0">
                <a:solidFill>
                  <a:schemeClr val="tx1"/>
                </a:solidFill>
              </a:rPr>
              <a:t> impedance of a transmission line having an impedance of (30 + j110)</a:t>
            </a:r>
            <a:r>
              <a:rPr lang="el-GR" altLang="en-US" sz="1800" dirty="0">
                <a:solidFill>
                  <a:schemeClr val="tx1"/>
                </a:solidFill>
              </a:rPr>
              <a:t>Ω</a:t>
            </a:r>
            <a:r>
              <a:rPr lang="en-US" altLang="en-US" sz="1800" dirty="0">
                <a:solidFill>
                  <a:schemeClr val="tx1"/>
                </a:solidFill>
              </a:rPr>
              <a:t> on 100 MVA and 132 kV base voltage.</a:t>
            </a:r>
          </a:p>
          <a:p>
            <a:pPr algn="just"/>
            <a:r>
              <a:rPr lang="en-US" altLang="en-US" sz="1800" dirty="0">
                <a:solidFill>
                  <a:srgbClr val="2217FB"/>
                </a:solidFill>
              </a:rPr>
              <a:t>Soln.</a:t>
            </a:r>
          </a:p>
          <a:p>
            <a:pPr algn="just"/>
            <a:r>
              <a:rPr lang="en-US" altLang="en-US" sz="1800" dirty="0">
                <a:solidFill>
                  <a:schemeClr val="tx1"/>
                </a:solidFill>
              </a:rPr>
              <a:t>	Impedance of  line, Z = (30 + j110)</a:t>
            </a:r>
            <a:r>
              <a:rPr lang="el-GR" altLang="en-US" sz="1800" dirty="0">
                <a:solidFill>
                  <a:schemeClr val="tx1"/>
                </a:solidFill>
              </a:rPr>
              <a:t>Ω</a:t>
            </a:r>
            <a:r>
              <a:rPr lang="en-US" altLang="en-US" sz="1800" dirty="0">
                <a:solidFill>
                  <a:schemeClr val="tx1"/>
                </a:solidFill>
              </a:rPr>
              <a:t> </a:t>
            </a:r>
          </a:p>
          <a:p>
            <a:pPr algn="just"/>
            <a:r>
              <a:rPr lang="en-US" altLang="en-US" sz="1800" dirty="0">
                <a:solidFill>
                  <a:schemeClr val="tx1"/>
                </a:solidFill>
              </a:rPr>
              <a:t>	Base kVA, (kVA)</a:t>
            </a:r>
            <a:r>
              <a:rPr lang="en-US" altLang="en-US" sz="1800" baseline="-25000" dirty="0">
                <a:solidFill>
                  <a:schemeClr val="tx1"/>
                </a:solidFill>
              </a:rPr>
              <a:t>B</a:t>
            </a:r>
            <a:r>
              <a:rPr lang="en-US" altLang="en-US" sz="1800" dirty="0">
                <a:solidFill>
                  <a:schemeClr val="tx1"/>
                </a:solidFill>
              </a:rPr>
              <a:t> = 100 MVA = 100000 kVA</a:t>
            </a:r>
          </a:p>
          <a:p>
            <a:pPr algn="just"/>
            <a:r>
              <a:rPr lang="en-US" altLang="en-US" sz="1800" dirty="0">
                <a:solidFill>
                  <a:schemeClr val="tx1"/>
                </a:solidFill>
              </a:rPr>
              <a:t>	Base Voltage, (kV)</a:t>
            </a:r>
            <a:r>
              <a:rPr lang="en-US" altLang="en-US" sz="1800" baseline="-25000" dirty="0">
                <a:solidFill>
                  <a:schemeClr val="tx1"/>
                </a:solidFill>
              </a:rPr>
              <a:t>B</a:t>
            </a:r>
            <a:r>
              <a:rPr lang="en-US" altLang="en-US" sz="1800" dirty="0">
                <a:solidFill>
                  <a:schemeClr val="tx1"/>
                </a:solidFill>
              </a:rPr>
              <a:t>  = 132 kV</a:t>
            </a:r>
          </a:p>
          <a:p>
            <a:pPr algn="just"/>
            <a:r>
              <a:rPr lang="en-US" altLang="en-US" sz="1800" dirty="0">
                <a:solidFill>
                  <a:schemeClr val="tx1"/>
                </a:solidFill>
              </a:rPr>
              <a:t>	Per-unit Impedance, </a:t>
            </a:r>
            <a:r>
              <a:rPr lang="en-US" altLang="en-US" sz="1800" dirty="0" err="1">
                <a:solidFill>
                  <a:schemeClr val="tx1"/>
                </a:solidFill>
              </a:rPr>
              <a:t>Z</a:t>
            </a:r>
            <a:r>
              <a:rPr lang="en-US" altLang="en-US" sz="1800" baseline="-25000" dirty="0" err="1">
                <a:solidFill>
                  <a:schemeClr val="tx1"/>
                </a:solidFill>
              </a:rPr>
              <a:t>pu</a:t>
            </a:r>
            <a:r>
              <a:rPr lang="en-US" altLang="en-US" sz="1800" dirty="0">
                <a:solidFill>
                  <a:schemeClr val="tx1"/>
                </a:solidFill>
              </a:rPr>
              <a:t> = [Z * (kVA)</a:t>
            </a:r>
            <a:r>
              <a:rPr lang="en-US" altLang="en-US" sz="1800" baseline="-25000" dirty="0">
                <a:solidFill>
                  <a:schemeClr val="tx1"/>
                </a:solidFill>
              </a:rPr>
              <a:t>B</a:t>
            </a:r>
            <a:r>
              <a:rPr lang="en-US" altLang="en-US" sz="1800" dirty="0">
                <a:solidFill>
                  <a:schemeClr val="tx1"/>
                </a:solidFill>
              </a:rPr>
              <a:t> ] / [ (kV)</a:t>
            </a:r>
            <a:r>
              <a:rPr lang="en-US" altLang="en-US" sz="1800" baseline="-25000" dirty="0">
                <a:solidFill>
                  <a:schemeClr val="tx1"/>
                </a:solidFill>
              </a:rPr>
              <a:t>B</a:t>
            </a:r>
            <a:r>
              <a:rPr lang="en-US" altLang="en-US" sz="1800" dirty="0">
                <a:solidFill>
                  <a:schemeClr val="tx1"/>
                </a:solidFill>
              </a:rPr>
              <a:t>² * 1000] = (0.172 + j0.631) </a:t>
            </a:r>
            <a:r>
              <a:rPr lang="en-US" altLang="en-US" sz="1800" dirty="0" err="1">
                <a:solidFill>
                  <a:schemeClr val="tx1"/>
                </a:solidFill>
              </a:rPr>
              <a:t>pu</a:t>
            </a:r>
            <a:endParaRPr lang="en-US" altLang="en-US" sz="1800" dirty="0">
              <a:solidFill>
                <a:schemeClr val="tx1"/>
              </a:solidFill>
            </a:endParaRPr>
          </a:p>
          <a:p>
            <a:pPr algn="just"/>
            <a:endParaRPr lang="en-US" altLang="en-US" sz="1800" dirty="0">
              <a:solidFill>
                <a:schemeClr val="tx1"/>
              </a:solidFill>
            </a:endParaRPr>
          </a:p>
          <a:p>
            <a:pPr algn="l"/>
            <a:endParaRPr lang="en-US" altLang="en-US" sz="1800" dirty="0">
              <a:solidFill>
                <a:schemeClr val="tx1"/>
              </a:solidFill>
            </a:endParaRPr>
          </a:p>
        </p:txBody>
      </p:sp>
      <p:sp>
        <p:nvSpPr>
          <p:cNvPr id="9" name="TextBox 8">
            <a:extLst>
              <a:ext uri="{FF2B5EF4-FFF2-40B4-BE49-F238E27FC236}">
                <a16:creationId xmlns:a16="http://schemas.microsoft.com/office/drawing/2014/main" id="{B3B869D4-9B8C-461C-A3A9-79B59B42CC9B}"/>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BBD35DD-50C7-4E39-9824-0912DC837CCD}"/>
              </a:ext>
            </a:extLst>
          </p:cNvPr>
          <p:cNvSpPr>
            <a:spLocks noGrp="1"/>
          </p:cNvSpPr>
          <p:nvPr>
            <p:ph type="sldNum" sz="quarter" idx="12"/>
          </p:nvPr>
        </p:nvSpPr>
        <p:spPr/>
        <p:txBody>
          <a:bodyPr/>
          <a:lstStyle/>
          <a:p>
            <a:fld id="{5E30BE15-C2D2-4959-A385-41895957CAF0}" type="slidenum">
              <a:rPr lang="en-US" altLang="en-US" smtClean="0"/>
              <a:pPr/>
              <a:t>113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heckerboard(across)">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checkerboard(across)">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amond(in)">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amond(in)">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amond(in)">
                                      <p:cBhvr>
                                        <p:cTn id="27" dur="500"/>
                                        <p:tgtEl>
                                          <p:spTgt spid="153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diamond(in)">
                                      <p:cBhvr>
                                        <p:cTn id="32" dur="500"/>
                                        <p:tgtEl>
                                          <p:spTgt spid="1536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diamond(in)">
                                      <p:cBhvr>
                                        <p:cTn id="37" dur="500"/>
                                        <p:tgtEl>
                                          <p:spTgt spid="1536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15362">
                                            <p:txEl>
                                              <p:pRg st="7" end="7"/>
                                            </p:txEl>
                                          </p:spTgt>
                                        </p:tgtEl>
                                        <p:attrNameLst>
                                          <p:attrName>style.visibility</p:attrName>
                                        </p:attrNameLst>
                                      </p:cBhvr>
                                      <p:to>
                                        <p:strVal val="visible"/>
                                      </p:to>
                                    </p:set>
                                    <p:animEffect transition="in" filter="diamond(in)">
                                      <p:cBhvr>
                                        <p:cTn id="42" dur="500"/>
                                        <p:tgtEl>
                                          <p:spTgt spid="1536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362">
                                            <p:txEl>
                                              <p:pRg st="9" end="9"/>
                                            </p:txEl>
                                          </p:spTgt>
                                        </p:tgtEl>
                                        <p:attrNameLst>
                                          <p:attrName>style.visibility</p:attrName>
                                        </p:attrNameLst>
                                      </p:cBhvr>
                                      <p:to>
                                        <p:strVal val="visible"/>
                                      </p:to>
                                    </p:set>
                                    <p:anim calcmode="lin" valueType="num">
                                      <p:cBhvr additive="base">
                                        <p:cTn id="47" dur="500" fill="hold"/>
                                        <p:tgtEl>
                                          <p:spTgt spid="1536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36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5362">
                                            <p:txEl>
                                              <p:pRg st="10" end="10"/>
                                            </p:txEl>
                                          </p:spTgt>
                                        </p:tgtEl>
                                        <p:attrNameLst>
                                          <p:attrName>style.visibility</p:attrName>
                                        </p:attrNameLst>
                                      </p:cBhvr>
                                      <p:to>
                                        <p:strVal val="visible"/>
                                      </p:to>
                                    </p:set>
                                    <p:anim calcmode="lin" valueType="num">
                                      <p:cBhvr additive="base">
                                        <p:cTn id="53" dur="500" fill="hold"/>
                                        <p:tgtEl>
                                          <p:spTgt spid="15362">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36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15362">
                                            <p:txEl>
                                              <p:pRg st="11" end="11"/>
                                            </p:txEl>
                                          </p:spTgt>
                                        </p:tgtEl>
                                        <p:attrNameLst>
                                          <p:attrName>style.visibility</p:attrName>
                                        </p:attrNameLst>
                                      </p:cBhvr>
                                      <p:to>
                                        <p:strVal val="visible"/>
                                      </p:to>
                                    </p:set>
                                    <p:animEffect transition="in" filter="box(in)">
                                      <p:cBhvr>
                                        <p:cTn id="59" dur="500"/>
                                        <p:tgtEl>
                                          <p:spTgt spid="15362">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15362">
                                            <p:txEl>
                                              <p:pRg st="12" end="12"/>
                                            </p:txEl>
                                          </p:spTgt>
                                        </p:tgtEl>
                                        <p:attrNameLst>
                                          <p:attrName>style.visibility</p:attrName>
                                        </p:attrNameLst>
                                      </p:cBhvr>
                                      <p:to>
                                        <p:strVal val="visible"/>
                                      </p:to>
                                    </p:set>
                                    <p:animEffect transition="in" filter="box(in)">
                                      <p:cBhvr>
                                        <p:cTn id="64" dur="500"/>
                                        <p:tgtEl>
                                          <p:spTgt spid="15362">
                                            <p:txEl>
                                              <p:pRg st="12" end="12"/>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15362">
                                            <p:txEl>
                                              <p:pRg st="13" end="13"/>
                                            </p:txEl>
                                          </p:spTgt>
                                        </p:tgtEl>
                                        <p:attrNameLst>
                                          <p:attrName>style.visibility</p:attrName>
                                        </p:attrNameLst>
                                      </p:cBhvr>
                                      <p:to>
                                        <p:strVal val="visible"/>
                                      </p:to>
                                    </p:set>
                                    <p:animEffect transition="in" filter="box(in)">
                                      <p:cBhvr>
                                        <p:cTn id="69" dur="500"/>
                                        <p:tgtEl>
                                          <p:spTgt spid="15362">
                                            <p:txEl>
                                              <p:pRg st="13" end="13"/>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nodeType="clickEffect">
                                  <p:stCondLst>
                                    <p:cond delay="0"/>
                                  </p:stCondLst>
                                  <p:childTnLst>
                                    <p:set>
                                      <p:cBhvr>
                                        <p:cTn id="73" dur="1" fill="hold">
                                          <p:stCondLst>
                                            <p:cond delay="0"/>
                                          </p:stCondLst>
                                        </p:cTn>
                                        <p:tgtEl>
                                          <p:spTgt spid="15362">
                                            <p:txEl>
                                              <p:pRg st="14" end="14"/>
                                            </p:txEl>
                                          </p:spTgt>
                                        </p:tgtEl>
                                        <p:attrNameLst>
                                          <p:attrName>style.visibility</p:attrName>
                                        </p:attrNameLst>
                                      </p:cBhvr>
                                      <p:to>
                                        <p:strVal val="visible"/>
                                      </p:to>
                                    </p:set>
                                    <p:animEffect transition="in" filter="box(in)">
                                      <p:cBhvr>
                                        <p:cTn id="74" dur="500"/>
                                        <p:tgtEl>
                                          <p:spTgt spid="15362">
                                            <p:txEl>
                                              <p:pRg st="14" end="14"/>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15362">
                                            <p:txEl>
                                              <p:pRg st="15" end="15"/>
                                            </p:txEl>
                                          </p:spTgt>
                                        </p:tgtEl>
                                        <p:attrNameLst>
                                          <p:attrName>style.visibility</p:attrName>
                                        </p:attrNameLst>
                                      </p:cBhvr>
                                      <p:to>
                                        <p:strVal val="visible"/>
                                      </p:to>
                                    </p:set>
                                    <p:animEffect transition="in" filter="box(in)">
                                      <p:cBhvr>
                                        <p:cTn id="79" dur="500"/>
                                        <p:tgtEl>
                                          <p:spTgt spid="153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540913E3-A257-4510-9969-CDD70050AD0E}"/>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77CB7FFE-5DB1-4050-8117-7D4779D95C4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61A952E5-F49A-4796-8DBF-456CDAA6B40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E54EBBDE-E526-4B4D-A59B-155D337910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44948DCE-5AB3-4133-9497-8ABF05733AB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B3BDA1F9-B272-4713-AEE4-6DFDBB01A98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C27BCA54-650C-4011-B7FB-64C3B39080F1}"/>
              </a:ext>
            </a:extLst>
          </p:cNvPr>
          <p:cNvSpPr>
            <a:spLocks noGrp="1"/>
          </p:cNvSpPr>
          <p:nvPr>
            <p:ph type="subTitle" idx="1"/>
          </p:nvPr>
        </p:nvSpPr>
        <p:spPr>
          <a:xfrm>
            <a:off x="0" y="304800"/>
            <a:ext cx="9144000" cy="5847755"/>
          </a:xfrm>
        </p:spPr>
        <p:txBody>
          <a:bodyPr/>
          <a:lstStyle/>
          <a:p>
            <a:pPr algn="l">
              <a:buFont typeface="Arial" charset="0"/>
              <a:buNone/>
              <a:defRPr/>
            </a:pPr>
            <a:r>
              <a:rPr lang="en-US" sz="1800" dirty="0" err="1">
                <a:solidFill>
                  <a:srgbClr val="2217FB"/>
                </a:solidFill>
              </a:rPr>
              <a:t>Ques</a:t>
            </a:r>
            <a:r>
              <a:rPr lang="en-US" sz="1800" dirty="0">
                <a:solidFill>
                  <a:srgbClr val="2217FB"/>
                </a:solidFill>
              </a:rPr>
              <a:t> 5.</a:t>
            </a:r>
          </a:p>
          <a:p>
            <a:pPr algn="just">
              <a:buFont typeface="Arial" charset="0"/>
              <a:buNone/>
              <a:defRPr/>
            </a:pPr>
            <a:r>
              <a:rPr lang="en-US" sz="1800" dirty="0">
                <a:solidFill>
                  <a:schemeClr val="tx1"/>
                </a:solidFill>
              </a:rPr>
              <a:t>An 11 / 0.4 kV, 200 </a:t>
            </a:r>
            <a:r>
              <a:rPr lang="en-US" sz="1800" dirty="0" err="1">
                <a:solidFill>
                  <a:schemeClr val="tx1"/>
                </a:solidFill>
              </a:rPr>
              <a:t>kVA</a:t>
            </a:r>
            <a:r>
              <a:rPr lang="en-US" sz="1800" dirty="0">
                <a:solidFill>
                  <a:schemeClr val="tx1"/>
                </a:solidFill>
              </a:rPr>
              <a:t> transformer has an equivalent impedance of (2.4 + j 12.4)</a:t>
            </a:r>
            <a:r>
              <a:rPr lang="el-GR" sz="1800" dirty="0">
                <a:solidFill>
                  <a:schemeClr val="tx1"/>
                </a:solidFill>
              </a:rPr>
              <a:t>Ω</a:t>
            </a:r>
            <a:r>
              <a:rPr lang="en-US" sz="1800" dirty="0">
                <a:solidFill>
                  <a:schemeClr val="tx1"/>
                </a:solidFill>
              </a:rPr>
              <a:t> referred to high voltage side, then determine the base values for the per unit system, the per-unit equivalent impedance and the equivalent impedance drop at one-half rated current.</a:t>
            </a:r>
          </a:p>
          <a:p>
            <a:pPr algn="l">
              <a:buFont typeface="Arial" charset="0"/>
              <a:buNone/>
              <a:defRPr/>
            </a:pPr>
            <a:r>
              <a:rPr lang="en-US" sz="2000" dirty="0">
                <a:solidFill>
                  <a:srgbClr val="2217FB"/>
                </a:solidFill>
              </a:rPr>
              <a:t>Soln.</a:t>
            </a:r>
          </a:p>
          <a:p>
            <a:pPr algn="l">
              <a:buFont typeface="Arial" charset="0"/>
              <a:buNone/>
              <a:defRPr/>
            </a:pPr>
            <a:r>
              <a:rPr lang="en-US" sz="1800" dirty="0">
                <a:solidFill>
                  <a:schemeClr val="tx1"/>
                </a:solidFill>
              </a:rPr>
              <a:t>Base </a:t>
            </a:r>
            <a:r>
              <a:rPr lang="en-US" sz="1800" dirty="0" err="1">
                <a:solidFill>
                  <a:schemeClr val="tx1"/>
                </a:solidFill>
              </a:rPr>
              <a:t>kVA</a:t>
            </a:r>
            <a:r>
              <a:rPr lang="en-US" sz="1800" dirty="0">
                <a:solidFill>
                  <a:schemeClr val="tx1"/>
                </a:solidFill>
              </a:rPr>
              <a:t>, (</a:t>
            </a:r>
            <a:r>
              <a:rPr lang="en-US" sz="1800" dirty="0" err="1">
                <a:solidFill>
                  <a:schemeClr val="tx1"/>
                </a:solidFill>
              </a:rPr>
              <a:t>kVA</a:t>
            </a:r>
            <a:r>
              <a:rPr lang="en-US" sz="1800" dirty="0">
                <a:solidFill>
                  <a:schemeClr val="tx1"/>
                </a:solidFill>
              </a:rPr>
              <a:t>)</a:t>
            </a:r>
            <a:r>
              <a:rPr lang="en-US" sz="1800" baseline="-25000" dirty="0">
                <a:solidFill>
                  <a:schemeClr val="tx1"/>
                </a:solidFill>
              </a:rPr>
              <a:t>B</a:t>
            </a:r>
            <a:r>
              <a:rPr lang="en-US" sz="1800" dirty="0">
                <a:solidFill>
                  <a:schemeClr val="tx1"/>
                </a:solidFill>
              </a:rPr>
              <a:t> = 200 </a:t>
            </a:r>
            <a:r>
              <a:rPr lang="en-US" sz="1800" dirty="0" err="1">
                <a:solidFill>
                  <a:schemeClr val="tx1"/>
                </a:solidFill>
              </a:rPr>
              <a:t>kVA</a:t>
            </a:r>
            <a:endParaRPr lang="en-US" sz="1800" dirty="0">
              <a:solidFill>
                <a:schemeClr val="tx1"/>
              </a:solidFill>
            </a:endParaRPr>
          </a:p>
          <a:p>
            <a:pPr algn="l">
              <a:buFont typeface="Arial" charset="0"/>
              <a:buNone/>
              <a:defRPr/>
            </a:pPr>
            <a:r>
              <a:rPr lang="en-US" sz="1800" dirty="0">
                <a:solidFill>
                  <a:schemeClr val="tx1"/>
                </a:solidFill>
              </a:rPr>
              <a:t>For High Voltage Side, Base Voltage, (kV)</a:t>
            </a:r>
            <a:r>
              <a:rPr lang="en-US" sz="1800" baseline="-25000" dirty="0">
                <a:solidFill>
                  <a:schemeClr val="tx1"/>
                </a:solidFill>
              </a:rPr>
              <a:t>BHV</a:t>
            </a:r>
            <a:r>
              <a:rPr lang="en-US" sz="1800" dirty="0">
                <a:solidFill>
                  <a:schemeClr val="tx1"/>
                </a:solidFill>
              </a:rPr>
              <a:t>  = 11 kV</a:t>
            </a:r>
          </a:p>
          <a:p>
            <a:pPr algn="l">
              <a:buFont typeface="Arial" charset="0"/>
              <a:buNone/>
              <a:defRPr/>
            </a:pPr>
            <a:r>
              <a:rPr lang="en-US" sz="1800" dirty="0">
                <a:solidFill>
                  <a:schemeClr val="tx1"/>
                </a:solidFill>
              </a:rPr>
              <a:t>Base current I</a:t>
            </a:r>
            <a:r>
              <a:rPr lang="en-US" sz="1800" baseline="-25000" dirty="0">
                <a:solidFill>
                  <a:schemeClr val="tx1"/>
                </a:solidFill>
              </a:rPr>
              <a:t>BHV</a:t>
            </a:r>
            <a:r>
              <a:rPr lang="en-US" sz="1800" dirty="0">
                <a:solidFill>
                  <a:schemeClr val="tx1"/>
                </a:solidFill>
              </a:rPr>
              <a:t> = (</a:t>
            </a:r>
            <a:r>
              <a:rPr lang="en-US" sz="1800" dirty="0" err="1">
                <a:solidFill>
                  <a:schemeClr val="tx1"/>
                </a:solidFill>
              </a:rPr>
              <a:t>kVA</a:t>
            </a:r>
            <a:r>
              <a:rPr lang="en-US" sz="1800" dirty="0">
                <a:solidFill>
                  <a:schemeClr val="tx1"/>
                </a:solidFill>
              </a:rPr>
              <a:t>)</a:t>
            </a:r>
            <a:r>
              <a:rPr lang="en-US" sz="1800" baseline="-25000" dirty="0">
                <a:solidFill>
                  <a:schemeClr val="tx1"/>
                </a:solidFill>
              </a:rPr>
              <a:t>B</a:t>
            </a:r>
            <a:r>
              <a:rPr lang="en-US" sz="1800" dirty="0">
                <a:solidFill>
                  <a:schemeClr val="tx1"/>
                </a:solidFill>
              </a:rPr>
              <a:t>  / (kV)</a:t>
            </a:r>
            <a:r>
              <a:rPr lang="en-US" sz="1800" baseline="-25000" dirty="0">
                <a:solidFill>
                  <a:schemeClr val="tx1"/>
                </a:solidFill>
              </a:rPr>
              <a:t>BHV</a:t>
            </a:r>
            <a:r>
              <a:rPr lang="en-US" sz="1800" dirty="0">
                <a:solidFill>
                  <a:schemeClr val="tx1"/>
                </a:solidFill>
              </a:rPr>
              <a:t>  = 200/11 = 18.18 Amp.</a:t>
            </a:r>
          </a:p>
          <a:p>
            <a:pPr algn="l">
              <a:buFont typeface="Arial" charset="0"/>
              <a:buNone/>
              <a:defRPr/>
            </a:pPr>
            <a:r>
              <a:rPr lang="en-US" sz="1800" dirty="0">
                <a:solidFill>
                  <a:schemeClr val="tx1"/>
                </a:solidFill>
              </a:rPr>
              <a:t>Base Impedance, Z</a:t>
            </a:r>
            <a:r>
              <a:rPr lang="en-US" sz="1800" baseline="-25000" dirty="0">
                <a:solidFill>
                  <a:schemeClr val="tx1"/>
                </a:solidFill>
              </a:rPr>
              <a:t>BHV</a:t>
            </a:r>
            <a:r>
              <a:rPr lang="en-US" sz="1800" dirty="0">
                <a:solidFill>
                  <a:schemeClr val="tx1"/>
                </a:solidFill>
              </a:rPr>
              <a:t>  = [(kV)</a:t>
            </a:r>
            <a:r>
              <a:rPr lang="en-US" sz="1800" baseline="-25000" dirty="0">
                <a:solidFill>
                  <a:schemeClr val="tx1"/>
                </a:solidFill>
              </a:rPr>
              <a:t>BHV</a:t>
            </a:r>
            <a:r>
              <a:rPr lang="en-US" sz="1800" dirty="0">
                <a:solidFill>
                  <a:schemeClr val="tx1"/>
                </a:solidFill>
              </a:rPr>
              <a:t>  * 1000] / I</a:t>
            </a:r>
            <a:r>
              <a:rPr lang="en-US" sz="1800" baseline="-25000" dirty="0">
                <a:solidFill>
                  <a:schemeClr val="tx1"/>
                </a:solidFill>
              </a:rPr>
              <a:t>BHV</a:t>
            </a:r>
            <a:r>
              <a:rPr lang="en-US" sz="1800" dirty="0">
                <a:solidFill>
                  <a:schemeClr val="tx1"/>
                </a:solidFill>
              </a:rPr>
              <a:t> = 605</a:t>
            </a:r>
            <a:r>
              <a:rPr lang="el-GR" sz="1800" dirty="0">
                <a:solidFill>
                  <a:schemeClr val="tx1"/>
                </a:solidFill>
              </a:rPr>
              <a:t> Ω</a:t>
            </a:r>
            <a:endParaRPr lang="en-US" sz="1800" dirty="0">
              <a:solidFill>
                <a:schemeClr val="tx1"/>
              </a:solidFill>
            </a:endParaRPr>
          </a:p>
          <a:p>
            <a:pPr algn="l">
              <a:buFont typeface="Arial" charset="0"/>
              <a:buNone/>
              <a:defRPr/>
            </a:pPr>
            <a:r>
              <a:rPr lang="en-US" sz="1800" dirty="0">
                <a:solidFill>
                  <a:schemeClr val="tx1"/>
                </a:solidFill>
              </a:rPr>
              <a:t>Per-unit equivalent impedance, </a:t>
            </a:r>
            <a:r>
              <a:rPr lang="en-US" sz="1800" dirty="0" err="1">
                <a:solidFill>
                  <a:schemeClr val="tx1"/>
                </a:solidFill>
              </a:rPr>
              <a:t>Z</a:t>
            </a:r>
            <a:r>
              <a:rPr lang="en-US" sz="1800" baseline="-25000" dirty="0" err="1">
                <a:solidFill>
                  <a:schemeClr val="tx1"/>
                </a:solidFill>
              </a:rPr>
              <a:t>pu</a:t>
            </a:r>
            <a:r>
              <a:rPr lang="en-US" sz="1800" dirty="0">
                <a:solidFill>
                  <a:schemeClr val="tx1"/>
                </a:solidFill>
              </a:rPr>
              <a:t> </a:t>
            </a:r>
            <a:r>
              <a:rPr lang="en-US" sz="1800" baseline="-25000" dirty="0">
                <a:solidFill>
                  <a:schemeClr val="tx1"/>
                </a:solidFill>
              </a:rPr>
              <a:t>HV</a:t>
            </a:r>
            <a:r>
              <a:rPr lang="en-US" sz="1800" dirty="0">
                <a:solidFill>
                  <a:schemeClr val="tx1"/>
                </a:solidFill>
              </a:rPr>
              <a:t> = Z</a:t>
            </a:r>
            <a:r>
              <a:rPr lang="en-US" sz="1800" baseline="-25000" dirty="0">
                <a:solidFill>
                  <a:schemeClr val="tx1"/>
                </a:solidFill>
              </a:rPr>
              <a:t>HV</a:t>
            </a:r>
            <a:r>
              <a:rPr lang="en-US" sz="1800" dirty="0">
                <a:solidFill>
                  <a:schemeClr val="tx1"/>
                </a:solidFill>
              </a:rPr>
              <a:t> / Z</a:t>
            </a:r>
            <a:r>
              <a:rPr lang="en-US" sz="1800" baseline="-25000" dirty="0">
                <a:solidFill>
                  <a:schemeClr val="tx1"/>
                </a:solidFill>
              </a:rPr>
              <a:t>BHV</a:t>
            </a:r>
            <a:r>
              <a:rPr lang="en-US" sz="1800" dirty="0">
                <a:solidFill>
                  <a:schemeClr val="tx1"/>
                </a:solidFill>
              </a:rPr>
              <a:t> = (2.4 + j12.4)/ 605 = (0.004 + j0.0205) </a:t>
            </a:r>
            <a:r>
              <a:rPr lang="en-US" sz="1800" dirty="0" err="1">
                <a:solidFill>
                  <a:schemeClr val="tx1"/>
                </a:solidFill>
              </a:rPr>
              <a:t>pu</a:t>
            </a:r>
            <a:endParaRPr lang="en-US" sz="1800" dirty="0">
              <a:solidFill>
                <a:schemeClr val="tx1"/>
              </a:solidFill>
            </a:endParaRPr>
          </a:p>
          <a:p>
            <a:pPr algn="l">
              <a:buFont typeface="Arial" charset="0"/>
              <a:buNone/>
              <a:defRPr/>
            </a:pPr>
            <a:r>
              <a:rPr lang="en-US" sz="1800" dirty="0">
                <a:solidFill>
                  <a:schemeClr val="tx1"/>
                </a:solidFill>
              </a:rPr>
              <a:t>Per-unit Impedance Drop at half-rated current, I*</a:t>
            </a:r>
            <a:r>
              <a:rPr lang="en-US" sz="1800" dirty="0" err="1">
                <a:solidFill>
                  <a:schemeClr val="tx1"/>
                </a:solidFill>
              </a:rPr>
              <a:t>Z</a:t>
            </a:r>
            <a:r>
              <a:rPr lang="en-US" sz="1800" baseline="-25000" dirty="0" err="1">
                <a:solidFill>
                  <a:schemeClr val="tx1"/>
                </a:solidFill>
              </a:rPr>
              <a:t>pu</a:t>
            </a:r>
            <a:r>
              <a:rPr lang="en-US" sz="1800" dirty="0">
                <a:solidFill>
                  <a:schemeClr val="tx1"/>
                </a:solidFill>
              </a:rPr>
              <a:t>  = 0.5 * (0.004 + j0.0205) = 0.0104 </a:t>
            </a:r>
            <a:r>
              <a:rPr lang="en-US" sz="1800" dirty="0" err="1">
                <a:solidFill>
                  <a:schemeClr val="tx1"/>
                </a:solidFill>
              </a:rPr>
              <a:t>pu</a:t>
            </a:r>
            <a:endParaRPr lang="en-US" sz="1800" dirty="0">
              <a:solidFill>
                <a:schemeClr val="tx1"/>
              </a:solidFill>
            </a:endParaRPr>
          </a:p>
          <a:p>
            <a:pPr algn="l">
              <a:buFont typeface="Arial" charset="0"/>
              <a:buNone/>
              <a:defRPr/>
            </a:pPr>
            <a:r>
              <a:rPr lang="en-US" sz="1800" dirty="0">
                <a:solidFill>
                  <a:schemeClr val="tx1"/>
                </a:solidFill>
              </a:rPr>
              <a:t>Impedance drop is 0.0104 times the rated voltage = 0.0104 * 11,000 = 115 V</a:t>
            </a:r>
          </a:p>
          <a:p>
            <a:pPr algn="l">
              <a:buFont typeface="Arial" charset="0"/>
              <a:buNone/>
              <a:defRPr/>
            </a:pPr>
            <a:r>
              <a:rPr lang="en-US" sz="1800" dirty="0">
                <a:solidFill>
                  <a:schemeClr val="tx1"/>
                </a:solidFill>
              </a:rPr>
              <a:t>For LV Side, Base KV = KV</a:t>
            </a:r>
            <a:r>
              <a:rPr lang="en-US" sz="1800" baseline="-25000" dirty="0">
                <a:solidFill>
                  <a:schemeClr val="tx1"/>
                </a:solidFill>
              </a:rPr>
              <a:t>BLV</a:t>
            </a:r>
            <a:r>
              <a:rPr lang="en-US" sz="1800" dirty="0">
                <a:solidFill>
                  <a:schemeClr val="tx1"/>
                </a:solidFill>
              </a:rPr>
              <a:t> = 0.4 KV, Base Current, I</a:t>
            </a:r>
            <a:r>
              <a:rPr lang="en-US" sz="1800" baseline="-25000" dirty="0">
                <a:solidFill>
                  <a:schemeClr val="tx1"/>
                </a:solidFill>
              </a:rPr>
              <a:t>BLV</a:t>
            </a:r>
            <a:r>
              <a:rPr lang="en-US" sz="1800" dirty="0">
                <a:solidFill>
                  <a:schemeClr val="tx1"/>
                </a:solidFill>
              </a:rPr>
              <a:t> = (</a:t>
            </a:r>
            <a:r>
              <a:rPr lang="en-US" sz="1800" dirty="0" err="1">
                <a:solidFill>
                  <a:schemeClr val="tx1"/>
                </a:solidFill>
              </a:rPr>
              <a:t>kVA</a:t>
            </a:r>
            <a:r>
              <a:rPr lang="en-US" sz="1800" dirty="0">
                <a:solidFill>
                  <a:schemeClr val="tx1"/>
                </a:solidFill>
              </a:rPr>
              <a:t>)</a:t>
            </a:r>
            <a:r>
              <a:rPr lang="en-US" sz="1800" baseline="-25000" dirty="0">
                <a:solidFill>
                  <a:schemeClr val="tx1"/>
                </a:solidFill>
              </a:rPr>
              <a:t>B</a:t>
            </a:r>
            <a:r>
              <a:rPr lang="en-US" sz="1800" dirty="0">
                <a:solidFill>
                  <a:schemeClr val="tx1"/>
                </a:solidFill>
              </a:rPr>
              <a:t>  / (kV)</a:t>
            </a:r>
            <a:r>
              <a:rPr lang="en-US" sz="1800" baseline="-25000" dirty="0">
                <a:solidFill>
                  <a:schemeClr val="tx1"/>
                </a:solidFill>
              </a:rPr>
              <a:t>BLV</a:t>
            </a:r>
            <a:r>
              <a:rPr lang="en-US" sz="1800" dirty="0">
                <a:solidFill>
                  <a:schemeClr val="tx1"/>
                </a:solidFill>
              </a:rPr>
              <a:t>  = 200/0.4 = 500Amp.</a:t>
            </a:r>
            <a:endParaRPr lang="en-US" sz="1800" baseline="-25000" dirty="0">
              <a:solidFill>
                <a:schemeClr val="tx1"/>
              </a:solidFill>
            </a:endParaRPr>
          </a:p>
          <a:p>
            <a:pPr algn="l">
              <a:buFont typeface="Arial" charset="0"/>
              <a:buNone/>
              <a:defRPr/>
            </a:pPr>
            <a:r>
              <a:rPr lang="en-US" sz="1800" dirty="0">
                <a:solidFill>
                  <a:schemeClr val="tx1"/>
                </a:solidFill>
              </a:rPr>
              <a:t>Base Impedance, Z</a:t>
            </a:r>
            <a:r>
              <a:rPr lang="en-US" sz="1800" baseline="-25000" dirty="0">
                <a:solidFill>
                  <a:schemeClr val="tx1"/>
                </a:solidFill>
              </a:rPr>
              <a:t>BLV</a:t>
            </a:r>
            <a:r>
              <a:rPr lang="en-US" sz="1800" dirty="0">
                <a:solidFill>
                  <a:schemeClr val="tx1"/>
                </a:solidFill>
              </a:rPr>
              <a:t> = (</a:t>
            </a:r>
            <a:r>
              <a:rPr lang="en-US" sz="1800" dirty="0" err="1">
                <a:solidFill>
                  <a:schemeClr val="tx1"/>
                </a:solidFill>
              </a:rPr>
              <a:t>kV</a:t>
            </a:r>
            <a:r>
              <a:rPr lang="en-US" sz="1800" baseline="-25000" dirty="0" err="1">
                <a:solidFill>
                  <a:schemeClr val="tx1"/>
                </a:solidFill>
              </a:rPr>
              <a:t>BLV</a:t>
            </a:r>
            <a:r>
              <a:rPr lang="en-US" sz="1800" dirty="0">
                <a:solidFill>
                  <a:schemeClr val="tx1"/>
                </a:solidFill>
              </a:rPr>
              <a:t>  / I</a:t>
            </a:r>
            <a:r>
              <a:rPr lang="en-US" sz="1800" baseline="-25000" dirty="0">
                <a:solidFill>
                  <a:schemeClr val="tx1"/>
                </a:solidFill>
              </a:rPr>
              <a:t>BLV</a:t>
            </a:r>
            <a:r>
              <a:rPr lang="en-US" sz="1800" dirty="0">
                <a:solidFill>
                  <a:schemeClr val="tx1"/>
                </a:solidFill>
              </a:rPr>
              <a:t> ) * 1000 = 0.4 * 1000/4000 = 0.8 </a:t>
            </a:r>
            <a:r>
              <a:rPr lang="el-GR" sz="1800" dirty="0">
                <a:solidFill>
                  <a:schemeClr val="tx1"/>
                </a:solidFill>
              </a:rPr>
              <a:t>Ω</a:t>
            </a:r>
            <a:endParaRPr lang="en-US" sz="1800" dirty="0">
              <a:solidFill>
                <a:schemeClr val="tx1"/>
              </a:solidFill>
            </a:endParaRPr>
          </a:p>
          <a:p>
            <a:pPr algn="l">
              <a:buFont typeface="Arial" charset="0"/>
              <a:buNone/>
              <a:defRPr/>
            </a:pPr>
            <a:r>
              <a:rPr lang="en-US" sz="1800" dirty="0">
                <a:solidFill>
                  <a:schemeClr val="tx1"/>
                </a:solidFill>
              </a:rPr>
              <a:t>Actual Impedance related to low voltage side, Z</a:t>
            </a:r>
            <a:r>
              <a:rPr lang="en-US" sz="1800" baseline="-25000" dirty="0">
                <a:solidFill>
                  <a:schemeClr val="tx1"/>
                </a:solidFill>
              </a:rPr>
              <a:t>LV</a:t>
            </a:r>
            <a:r>
              <a:rPr lang="en-US" sz="1800" dirty="0">
                <a:solidFill>
                  <a:schemeClr val="tx1"/>
                </a:solidFill>
              </a:rPr>
              <a:t> =(2.4 + j12.4)/(11/0.4)²= (0.00317+j0.0164)</a:t>
            </a:r>
            <a:r>
              <a:rPr lang="el-GR" sz="1800" dirty="0">
                <a:solidFill>
                  <a:schemeClr val="tx1"/>
                </a:solidFill>
              </a:rPr>
              <a:t>Ω</a:t>
            </a:r>
            <a:endParaRPr lang="en-US" sz="1800" dirty="0">
              <a:solidFill>
                <a:schemeClr val="tx1"/>
              </a:solidFill>
            </a:endParaRPr>
          </a:p>
          <a:p>
            <a:pPr algn="l">
              <a:buFont typeface="Arial" charset="0"/>
              <a:buNone/>
              <a:defRPr/>
            </a:pPr>
            <a:r>
              <a:rPr lang="en-US" sz="1800" dirty="0">
                <a:solidFill>
                  <a:schemeClr val="tx1"/>
                </a:solidFill>
              </a:rPr>
              <a:t>Per-unit equivalent impedance, Z </a:t>
            </a:r>
            <a:r>
              <a:rPr lang="en-US" sz="1800" baseline="-25000" dirty="0" err="1">
                <a:solidFill>
                  <a:schemeClr val="tx1"/>
                </a:solidFill>
              </a:rPr>
              <a:t>pu</a:t>
            </a:r>
            <a:r>
              <a:rPr lang="en-US" sz="1800" dirty="0">
                <a:solidFill>
                  <a:schemeClr val="tx1"/>
                </a:solidFill>
              </a:rPr>
              <a:t> </a:t>
            </a:r>
            <a:r>
              <a:rPr lang="en-US" sz="1800" baseline="-25000" dirty="0">
                <a:solidFill>
                  <a:schemeClr val="tx1"/>
                </a:solidFill>
              </a:rPr>
              <a:t>LV</a:t>
            </a:r>
            <a:r>
              <a:rPr lang="en-US" sz="1800" dirty="0">
                <a:solidFill>
                  <a:schemeClr val="tx1"/>
                </a:solidFill>
              </a:rPr>
              <a:t>  = Z</a:t>
            </a:r>
            <a:r>
              <a:rPr lang="en-US" sz="1800" baseline="-25000" dirty="0">
                <a:solidFill>
                  <a:schemeClr val="tx1"/>
                </a:solidFill>
              </a:rPr>
              <a:t>LV</a:t>
            </a:r>
            <a:r>
              <a:rPr lang="en-US" sz="1800" dirty="0">
                <a:solidFill>
                  <a:schemeClr val="tx1"/>
                </a:solidFill>
              </a:rPr>
              <a:t> /  Z</a:t>
            </a:r>
            <a:r>
              <a:rPr lang="en-US" sz="1800" baseline="-25000" dirty="0">
                <a:solidFill>
                  <a:schemeClr val="tx1"/>
                </a:solidFill>
              </a:rPr>
              <a:t>BLV</a:t>
            </a:r>
            <a:r>
              <a:rPr lang="en-US" sz="1800" dirty="0">
                <a:solidFill>
                  <a:schemeClr val="tx1"/>
                </a:solidFill>
              </a:rPr>
              <a:t> = (2.4 + j12.4)/(11/0.4)² *0.8</a:t>
            </a:r>
            <a:r>
              <a:rPr lang="en-US" sz="1800" dirty="0"/>
              <a:t> </a:t>
            </a:r>
            <a:r>
              <a:rPr lang="en-US" sz="1800" dirty="0" err="1">
                <a:solidFill>
                  <a:schemeClr val="tx1"/>
                </a:solidFill>
              </a:rPr>
              <a:t>pu</a:t>
            </a:r>
            <a:endParaRPr lang="en-US" sz="1800" dirty="0">
              <a:solidFill>
                <a:schemeClr val="tx1"/>
              </a:solidFill>
            </a:endParaRPr>
          </a:p>
          <a:p>
            <a:pPr algn="l">
              <a:buFont typeface="Arial" charset="0"/>
              <a:buNone/>
              <a:defRPr/>
            </a:pPr>
            <a:r>
              <a:rPr lang="en-US" sz="1800" dirty="0">
                <a:solidFill>
                  <a:schemeClr val="tx1"/>
                </a:solidFill>
              </a:rPr>
              <a:t>					    = (0.004+j0.0205) </a:t>
            </a:r>
            <a:r>
              <a:rPr lang="en-US" sz="1800" dirty="0" err="1">
                <a:solidFill>
                  <a:schemeClr val="tx1"/>
                </a:solidFill>
              </a:rPr>
              <a:t>pu</a:t>
            </a:r>
            <a:endParaRPr lang="en-US" sz="1800" dirty="0">
              <a:solidFill>
                <a:schemeClr val="tx1"/>
              </a:solidFill>
            </a:endParaRPr>
          </a:p>
          <a:p>
            <a:pPr algn="l">
              <a:buFont typeface="Arial" charset="0"/>
              <a:buNone/>
              <a:defRPr/>
            </a:pPr>
            <a:r>
              <a:rPr lang="en-US" sz="1800" dirty="0">
                <a:solidFill>
                  <a:schemeClr val="tx1"/>
                </a:solidFill>
              </a:rPr>
              <a:t>At one-half rated current,</a:t>
            </a:r>
          </a:p>
          <a:p>
            <a:pPr algn="l">
              <a:buFont typeface="Arial" charset="0"/>
              <a:buNone/>
              <a:defRPr/>
            </a:pPr>
            <a:r>
              <a:rPr lang="en-US" sz="1800" dirty="0">
                <a:solidFill>
                  <a:schemeClr val="tx1"/>
                </a:solidFill>
              </a:rPr>
              <a:t>Equivalent Impedance drop, I* Z </a:t>
            </a:r>
            <a:r>
              <a:rPr lang="en-US" sz="1800" baseline="-25000" dirty="0" err="1">
                <a:solidFill>
                  <a:schemeClr val="tx1"/>
                </a:solidFill>
              </a:rPr>
              <a:t>pu</a:t>
            </a:r>
            <a:r>
              <a:rPr lang="en-US" sz="1800" dirty="0">
                <a:solidFill>
                  <a:schemeClr val="tx1"/>
                </a:solidFill>
              </a:rPr>
              <a:t> = 0.5 * (0.004 + j0.0205) = 0.0104 </a:t>
            </a:r>
            <a:r>
              <a:rPr lang="en-US" sz="1800" dirty="0" err="1">
                <a:solidFill>
                  <a:schemeClr val="tx1"/>
                </a:solidFill>
              </a:rPr>
              <a:t>pu</a:t>
            </a:r>
            <a:endParaRPr lang="en-US" sz="1800" dirty="0">
              <a:solidFill>
                <a:schemeClr val="tx1"/>
              </a:solidFill>
            </a:endParaRPr>
          </a:p>
          <a:p>
            <a:pPr algn="l">
              <a:buFont typeface="Arial" charset="0"/>
              <a:buNone/>
              <a:defRPr/>
            </a:pPr>
            <a:r>
              <a:rPr lang="en-US" sz="1800" dirty="0">
                <a:solidFill>
                  <a:schemeClr val="tx1"/>
                </a:solidFill>
              </a:rPr>
              <a:t>This Impedance drop is 0.104 times the rated voltage = 0.0104 * 400 = 4.16 V</a:t>
            </a:r>
          </a:p>
        </p:txBody>
      </p:sp>
      <p:sp>
        <p:nvSpPr>
          <p:cNvPr id="10" name="TextBox 9">
            <a:extLst>
              <a:ext uri="{FF2B5EF4-FFF2-40B4-BE49-F238E27FC236}">
                <a16:creationId xmlns:a16="http://schemas.microsoft.com/office/drawing/2014/main" id="{9C3DDF3F-F276-4534-8ADC-667CAEA548B3}"/>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CDAF200-FC69-4BD5-A8EE-944B09F3EB8A}"/>
              </a:ext>
            </a:extLst>
          </p:cNvPr>
          <p:cNvSpPr>
            <a:spLocks noGrp="1"/>
          </p:cNvSpPr>
          <p:nvPr>
            <p:ph type="sldNum" sz="quarter" idx="12"/>
          </p:nvPr>
        </p:nvSpPr>
        <p:spPr/>
        <p:txBody>
          <a:bodyPr/>
          <a:lstStyle/>
          <a:p>
            <a:fld id="{5E30BE15-C2D2-4959-A385-41895957CAF0}" type="slidenum">
              <a:rPr lang="en-US" altLang="en-US" smtClean="0"/>
              <a:pPr/>
              <a:t>114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7" dur="500"/>
                                        <p:tgtEl>
                                          <p:spTgt spid="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2" dur="500"/>
                                        <p:tgtEl>
                                          <p:spTgt spid="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77" dur="500"/>
                                        <p:tgtEl>
                                          <p:spTgt spid="3">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82" dur="500"/>
                                        <p:tgtEl>
                                          <p:spTgt spid="3">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87" dur="500"/>
                                        <p:tgtEl>
                                          <p:spTgt spid="3">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649E9896-E11C-49BC-A994-EF8DAACDE64E}"/>
              </a:ext>
            </a:extLst>
          </p:cNvPr>
          <p:cNvGrpSpPr/>
          <p:nvPr/>
        </p:nvGrpSpPr>
        <p:grpSpPr>
          <a:xfrm>
            <a:off x="-654" y="0"/>
            <a:ext cx="9145905" cy="6858000"/>
            <a:chOff x="-654" y="0"/>
            <a:chExt cx="9145905" cy="6858000"/>
          </a:xfrm>
        </p:grpSpPr>
        <p:sp>
          <p:nvSpPr>
            <p:cNvPr id="4" name="object 3">
              <a:extLst>
                <a:ext uri="{FF2B5EF4-FFF2-40B4-BE49-F238E27FC236}">
                  <a16:creationId xmlns:a16="http://schemas.microsoft.com/office/drawing/2014/main" id="{C9263943-6955-4E76-B6EB-990CBA66A32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BCDF2F0-0F8A-4301-816E-3E7CE2682AF3}"/>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8233AB13-E293-4C6D-A448-61938FCE3AC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331BC741-8F29-4739-842B-E7EECC53915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8655A500-CA64-4B25-8400-4DCDD5C1110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7410" name="Subtitle 2">
            <a:extLst>
              <a:ext uri="{FF2B5EF4-FFF2-40B4-BE49-F238E27FC236}">
                <a16:creationId xmlns:a16="http://schemas.microsoft.com/office/drawing/2014/main" id="{60684F1F-6DD7-4839-9E65-88F943A32392}"/>
              </a:ext>
            </a:extLst>
          </p:cNvPr>
          <p:cNvSpPr>
            <a:spLocks noGrp="1"/>
          </p:cNvSpPr>
          <p:nvPr>
            <p:ph type="subTitle" idx="1"/>
          </p:nvPr>
        </p:nvSpPr>
        <p:spPr>
          <a:xfrm>
            <a:off x="457200" y="0"/>
            <a:ext cx="8686800" cy="5170646"/>
          </a:xfrm>
        </p:spPr>
        <p:txBody>
          <a:bodyPr/>
          <a:lstStyle/>
          <a:p>
            <a:pPr algn="l"/>
            <a:endParaRPr lang="en-US" altLang="en-US" sz="1800" dirty="0">
              <a:solidFill>
                <a:srgbClr val="2217FB"/>
              </a:solidFill>
            </a:endParaRPr>
          </a:p>
          <a:p>
            <a:pPr algn="l"/>
            <a:endParaRPr lang="en-US" altLang="en-US" sz="1800" dirty="0">
              <a:solidFill>
                <a:srgbClr val="2217FB"/>
              </a:solidFill>
            </a:endParaRPr>
          </a:p>
          <a:p>
            <a:pPr algn="l"/>
            <a:r>
              <a:rPr lang="en-US" altLang="en-US" sz="2000" dirty="0">
                <a:solidFill>
                  <a:srgbClr val="2217FB"/>
                </a:solidFill>
              </a:rPr>
              <a:t>Ques 6.</a:t>
            </a:r>
          </a:p>
          <a:p>
            <a:pPr algn="just"/>
            <a:r>
              <a:rPr lang="en-US" altLang="en-US" sz="2000" dirty="0">
                <a:solidFill>
                  <a:schemeClr val="tx1"/>
                </a:solidFill>
              </a:rPr>
              <a:t>A 30 MVA, 11 kV generator has a reactance of 0.2pu referred to its ratings as bases. Determine the per unit reactance when </a:t>
            </a:r>
            <a:r>
              <a:rPr lang="en-US" altLang="en-US" sz="2000" dirty="0" err="1">
                <a:solidFill>
                  <a:schemeClr val="tx1"/>
                </a:solidFill>
              </a:rPr>
              <a:t>reffered</a:t>
            </a:r>
            <a:r>
              <a:rPr lang="en-US" altLang="en-US" sz="2000" dirty="0">
                <a:solidFill>
                  <a:schemeClr val="tx1"/>
                </a:solidFill>
              </a:rPr>
              <a:t> to base kVA of 50,000 kVA and base kV of 33 kV.</a:t>
            </a:r>
          </a:p>
          <a:p>
            <a:pPr algn="just"/>
            <a:r>
              <a:rPr lang="en-US" altLang="en-US" sz="2000" dirty="0">
                <a:solidFill>
                  <a:srgbClr val="2217FB"/>
                </a:solidFill>
              </a:rPr>
              <a:t>Soln.</a:t>
            </a:r>
          </a:p>
          <a:p>
            <a:pPr algn="just"/>
            <a:r>
              <a:rPr lang="en-US" altLang="en-US" sz="2000" dirty="0">
                <a:solidFill>
                  <a:schemeClr val="tx1"/>
                </a:solidFill>
              </a:rPr>
              <a:t>Old Base kVA = 30,000 kVA</a:t>
            </a:r>
          </a:p>
          <a:p>
            <a:pPr algn="just"/>
            <a:r>
              <a:rPr lang="en-US" altLang="en-US" sz="2000" dirty="0">
                <a:solidFill>
                  <a:schemeClr val="tx1"/>
                </a:solidFill>
              </a:rPr>
              <a:t>Old Base kV = 11 kV</a:t>
            </a:r>
          </a:p>
          <a:p>
            <a:pPr algn="just"/>
            <a:r>
              <a:rPr lang="en-US" altLang="en-US" sz="2000" dirty="0">
                <a:solidFill>
                  <a:schemeClr val="tx1"/>
                </a:solidFill>
              </a:rPr>
              <a:t>Old per-unit Impedance, Z </a:t>
            </a:r>
            <a:r>
              <a:rPr lang="en-US" altLang="en-US" sz="2000" baseline="-25000" dirty="0" err="1">
                <a:solidFill>
                  <a:schemeClr val="tx1"/>
                </a:solidFill>
              </a:rPr>
              <a:t>pu</a:t>
            </a:r>
            <a:r>
              <a:rPr lang="en-US" altLang="en-US" sz="2000" dirty="0">
                <a:solidFill>
                  <a:schemeClr val="tx1"/>
                </a:solidFill>
              </a:rPr>
              <a:t> </a:t>
            </a:r>
            <a:r>
              <a:rPr lang="en-US" altLang="en-US" sz="2000" baseline="-25000" dirty="0">
                <a:solidFill>
                  <a:schemeClr val="tx1"/>
                </a:solidFill>
              </a:rPr>
              <a:t>Old </a:t>
            </a:r>
            <a:r>
              <a:rPr lang="en-US" altLang="en-US" sz="2000" dirty="0">
                <a:solidFill>
                  <a:schemeClr val="tx1"/>
                </a:solidFill>
              </a:rPr>
              <a:t> = 0.2 </a:t>
            </a:r>
            <a:r>
              <a:rPr lang="en-US" altLang="en-US" sz="2000" dirty="0" err="1">
                <a:solidFill>
                  <a:schemeClr val="tx1"/>
                </a:solidFill>
              </a:rPr>
              <a:t>pu</a:t>
            </a:r>
            <a:endParaRPr lang="en-US" altLang="en-US" sz="2000" dirty="0">
              <a:solidFill>
                <a:schemeClr val="tx1"/>
              </a:solidFill>
            </a:endParaRPr>
          </a:p>
          <a:p>
            <a:pPr algn="just"/>
            <a:r>
              <a:rPr lang="en-US" altLang="en-US" sz="2000" dirty="0">
                <a:solidFill>
                  <a:schemeClr val="tx1"/>
                </a:solidFill>
              </a:rPr>
              <a:t>New Base kVA = 50,000 kVA</a:t>
            </a:r>
          </a:p>
          <a:p>
            <a:pPr algn="just"/>
            <a:r>
              <a:rPr lang="en-US" altLang="en-US" sz="2000" dirty="0">
                <a:solidFill>
                  <a:schemeClr val="tx1"/>
                </a:solidFill>
              </a:rPr>
              <a:t>New Base kV = 33 kV</a:t>
            </a:r>
          </a:p>
          <a:p>
            <a:pPr algn="just"/>
            <a:r>
              <a:rPr lang="en-US" altLang="en-US" sz="2000" dirty="0">
                <a:solidFill>
                  <a:schemeClr val="tx1"/>
                </a:solidFill>
              </a:rPr>
              <a:t>New per-unit Impedance,</a:t>
            </a:r>
          </a:p>
          <a:p>
            <a:pPr algn="just"/>
            <a:r>
              <a:rPr lang="en-US" altLang="en-US" sz="2000" dirty="0">
                <a:solidFill>
                  <a:schemeClr val="tx1"/>
                </a:solidFill>
              </a:rPr>
              <a:t>Z </a:t>
            </a:r>
            <a:r>
              <a:rPr lang="en-US" altLang="en-US" sz="2000" baseline="-25000" dirty="0" err="1">
                <a:solidFill>
                  <a:schemeClr val="tx1"/>
                </a:solidFill>
              </a:rPr>
              <a:t>pu</a:t>
            </a:r>
            <a:r>
              <a:rPr lang="en-US" altLang="en-US" sz="2000" dirty="0">
                <a:solidFill>
                  <a:schemeClr val="tx1"/>
                </a:solidFill>
              </a:rPr>
              <a:t> </a:t>
            </a:r>
            <a:r>
              <a:rPr lang="en-US" altLang="en-US" sz="2000" baseline="-25000" dirty="0">
                <a:solidFill>
                  <a:schemeClr val="tx1"/>
                </a:solidFill>
              </a:rPr>
              <a:t>New </a:t>
            </a:r>
            <a:r>
              <a:rPr lang="en-US" altLang="en-US" sz="2000" dirty="0">
                <a:solidFill>
                  <a:schemeClr val="tx1"/>
                </a:solidFill>
              </a:rPr>
              <a:t> = Z </a:t>
            </a:r>
            <a:r>
              <a:rPr lang="en-US" altLang="en-US" sz="2000" baseline="-25000" dirty="0" err="1">
                <a:solidFill>
                  <a:schemeClr val="tx1"/>
                </a:solidFill>
              </a:rPr>
              <a:t>pu</a:t>
            </a:r>
            <a:r>
              <a:rPr lang="en-US" altLang="en-US" sz="2000" dirty="0">
                <a:solidFill>
                  <a:schemeClr val="tx1"/>
                </a:solidFill>
              </a:rPr>
              <a:t> </a:t>
            </a:r>
            <a:r>
              <a:rPr lang="en-US" altLang="en-US" sz="2000" baseline="-25000" dirty="0">
                <a:solidFill>
                  <a:schemeClr val="tx1"/>
                </a:solidFill>
              </a:rPr>
              <a:t>Old </a:t>
            </a:r>
            <a:r>
              <a:rPr lang="en-US" altLang="en-US" sz="2000" dirty="0">
                <a:solidFill>
                  <a:schemeClr val="tx1"/>
                </a:solidFill>
              </a:rPr>
              <a:t> * [New Base kVA / Old Base kVA] * [New Base kVA / Old Base kVA]²</a:t>
            </a:r>
          </a:p>
          <a:p>
            <a:pPr algn="just"/>
            <a:r>
              <a:rPr lang="en-US" altLang="en-US" sz="2000" dirty="0">
                <a:solidFill>
                  <a:schemeClr val="tx1"/>
                </a:solidFill>
              </a:rPr>
              <a:t>	= 0.2 * (50000/30000) * (11/33)² = 0.037 </a:t>
            </a:r>
            <a:r>
              <a:rPr lang="en-US" altLang="en-US" sz="2000" dirty="0" err="1">
                <a:solidFill>
                  <a:schemeClr val="tx1"/>
                </a:solidFill>
              </a:rPr>
              <a:t>pu</a:t>
            </a:r>
            <a:endParaRPr lang="en-US" altLang="en-US" sz="2000" dirty="0">
              <a:solidFill>
                <a:schemeClr val="tx1"/>
              </a:solidFill>
            </a:endParaRPr>
          </a:p>
          <a:p>
            <a:pPr algn="just"/>
            <a:endParaRPr lang="en-US" altLang="en-US" sz="2000" dirty="0">
              <a:solidFill>
                <a:schemeClr val="tx1"/>
              </a:solidFill>
            </a:endParaRPr>
          </a:p>
        </p:txBody>
      </p:sp>
      <p:sp>
        <p:nvSpPr>
          <p:cNvPr id="9" name="TextBox 8">
            <a:extLst>
              <a:ext uri="{FF2B5EF4-FFF2-40B4-BE49-F238E27FC236}">
                <a16:creationId xmlns:a16="http://schemas.microsoft.com/office/drawing/2014/main" id="{CE81B3BD-1321-4FDE-980E-DDEB17F602B8}"/>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28731A1-85AB-42CA-B5AB-E631A4032B23}"/>
              </a:ext>
            </a:extLst>
          </p:cNvPr>
          <p:cNvSpPr>
            <a:spLocks noGrp="1"/>
          </p:cNvSpPr>
          <p:nvPr>
            <p:ph type="sldNum" sz="quarter" idx="12"/>
          </p:nvPr>
        </p:nvSpPr>
        <p:spPr/>
        <p:txBody>
          <a:bodyPr/>
          <a:lstStyle/>
          <a:p>
            <a:fld id="{5E30BE15-C2D2-4959-A385-41895957CAF0}" type="slidenum">
              <a:rPr lang="en-US" altLang="en-US" smtClean="0"/>
              <a:pPr/>
              <a:t>115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 calcmode="lin" valueType="num">
                                      <p:cBhvr additive="base">
                                        <p:cTn id="7"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anim calcmode="lin" valueType="num">
                                      <p:cBhvr additive="base">
                                        <p:cTn id="13"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animEffect transition="in" filter="checkerboard(across)">
                                      <p:cBhvr>
                                        <p:cTn id="19" dur="500"/>
                                        <p:tgtEl>
                                          <p:spTgt spid="17410">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7410">
                                            <p:txEl>
                                              <p:pRg st="5" end="5"/>
                                            </p:txEl>
                                          </p:spTgt>
                                        </p:tgtEl>
                                        <p:attrNameLst>
                                          <p:attrName>style.visibility</p:attrName>
                                        </p:attrNameLst>
                                      </p:cBhvr>
                                      <p:to>
                                        <p:strVal val="visible"/>
                                      </p:to>
                                    </p:set>
                                    <p:animEffect transition="in" filter="checkerboard(across)">
                                      <p:cBhvr>
                                        <p:cTn id="24" dur="500"/>
                                        <p:tgtEl>
                                          <p:spTgt spid="17410">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7410">
                                            <p:txEl>
                                              <p:pRg st="6" end="6"/>
                                            </p:txEl>
                                          </p:spTgt>
                                        </p:tgtEl>
                                        <p:attrNameLst>
                                          <p:attrName>style.visibility</p:attrName>
                                        </p:attrNameLst>
                                      </p:cBhvr>
                                      <p:to>
                                        <p:strVal val="visible"/>
                                      </p:to>
                                    </p:set>
                                    <p:animEffect transition="in" filter="checkerboard(across)">
                                      <p:cBhvr>
                                        <p:cTn id="29" dur="500"/>
                                        <p:tgtEl>
                                          <p:spTgt spid="17410">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7410">
                                            <p:txEl>
                                              <p:pRg st="7" end="7"/>
                                            </p:txEl>
                                          </p:spTgt>
                                        </p:tgtEl>
                                        <p:attrNameLst>
                                          <p:attrName>style.visibility</p:attrName>
                                        </p:attrNameLst>
                                      </p:cBhvr>
                                      <p:to>
                                        <p:strVal val="visible"/>
                                      </p:to>
                                    </p:set>
                                    <p:animEffect transition="in" filter="checkerboard(across)">
                                      <p:cBhvr>
                                        <p:cTn id="34" dur="500"/>
                                        <p:tgtEl>
                                          <p:spTgt spid="17410">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7410">
                                            <p:txEl>
                                              <p:pRg st="8" end="8"/>
                                            </p:txEl>
                                          </p:spTgt>
                                        </p:tgtEl>
                                        <p:attrNameLst>
                                          <p:attrName>style.visibility</p:attrName>
                                        </p:attrNameLst>
                                      </p:cBhvr>
                                      <p:to>
                                        <p:strVal val="visible"/>
                                      </p:to>
                                    </p:set>
                                    <p:animEffect transition="in" filter="checkerboard(across)">
                                      <p:cBhvr>
                                        <p:cTn id="39" dur="500"/>
                                        <p:tgtEl>
                                          <p:spTgt spid="17410">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7410">
                                            <p:txEl>
                                              <p:pRg st="9" end="9"/>
                                            </p:txEl>
                                          </p:spTgt>
                                        </p:tgtEl>
                                        <p:attrNameLst>
                                          <p:attrName>style.visibility</p:attrName>
                                        </p:attrNameLst>
                                      </p:cBhvr>
                                      <p:to>
                                        <p:strVal val="visible"/>
                                      </p:to>
                                    </p:set>
                                    <p:animEffect transition="in" filter="checkerboard(across)">
                                      <p:cBhvr>
                                        <p:cTn id="44" dur="500"/>
                                        <p:tgtEl>
                                          <p:spTgt spid="17410">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17410">
                                            <p:txEl>
                                              <p:pRg st="10" end="10"/>
                                            </p:txEl>
                                          </p:spTgt>
                                        </p:tgtEl>
                                        <p:attrNameLst>
                                          <p:attrName>style.visibility</p:attrName>
                                        </p:attrNameLst>
                                      </p:cBhvr>
                                      <p:to>
                                        <p:strVal val="visible"/>
                                      </p:to>
                                    </p:set>
                                    <p:animEffect transition="in" filter="checkerboard(across)">
                                      <p:cBhvr>
                                        <p:cTn id="49" dur="500"/>
                                        <p:tgtEl>
                                          <p:spTgt spid="17410">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17410">
                                            <p:txEl>
                                              <p:pRg st="11" end="11"/>
                                            </p:txEl>
                                          </p:spTgt>
                                        </p:tgtEl>
                                        <p:attrNameLst>
                                          <p:attrName>style.visibility</p:attrName>
                                        </p:attrNameLst>
                                      </p:cBhvr>
                                      <p:to>
                                        <p:strVal val="visible"/>
                                      </p:to>
                                    </p:set>
                                    <p:animEffect transition="in" filter="checkerboard(across)">
                                      <p:cBhvr>
                                        <p:cTn id="54" dur="500"/>
                                        <p:tgtEl>
                                          <p:spTgt spid="17410">
                                            <p:txEl>
                                              <p:pRg st="11" end="1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7410">
                                            <p:txEl>
                                              <p:pRg st="12" end="12"/>
                                            </p:txEl>
                                          </p:spTgt>
                                        </p:tgtEl>
                                        <p:attrNameLst>
                                          <p:attrName>style.visibility</p:attrName>
                                        </p:attrNameLst>
                                      </p:cBhvr>
                                      <p:to>
                                        <p:strVal val="visible"/>
                                      </p:to>
                                    </p:set>
                                    <p:animEffect transition="in" filter="checkerboard(across)">
                                      <p:cBhvr>
                                        <p:cTn id="59" dur="500"/>
                                        <p:tgtEl>
                                          <p:spTgt spid="174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object 2">
            <a:extLst>
              <a:ext uri="{FF2B5EF4-FFF2-40B4-BE49-F238E27FC236}">
                <a16:creationId xmlns:a16="http://schemas.microsoft.com/office/drawing/2014/main" id="{993389A3-7861-4AE7-898F-324C769504B4}"/>
              </a:ext>
            </a:extLst>
          </p:cNvPr>
          <p:cNvGrpSpPr/>
          <p:nvPr/>
        </p:nvGrpSpPr>
        <p:grpSpPr>
          <a:xfrm>
            <a:off x="-654" y="0"/>
            <a:ext cx="9145905" cy="6858000"/>
            <a:chOff x="-654" y="0"/>
            <a:chExt cx="9145905" cy="6858000"/>
          </a:xfrm>
        </p:grpSpPr>
        <p:sp>
          <p:nvSpPr>
            <p:cNvPr id="52" name="object 3">
              <a:extLst>
                <a:ext uri="{FF2B5EF4-FFF2-40B4-BE49-F238E27FC236}">
                  <a16:creationId xmlns:a16="http://schemas.microsoft.com/office/drawing/2014/main" id="{021A35F8-A152-4986-B2FD-131773AE1E3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3" name="object 4">
              <a:extLst>
                <a:ext uri="{FF2B5EF4-FFF2-40B4-BE49-F238E27FC236}">
                  <a16:creationId xmlns:a16="http://schemas.microsoft.com/office/drawing/2014/main" id="{C7029D98-1316-4AF7-80F4-DBE1AFBAAE8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4" name="object 5">
              <a:extLst>
                <a:ext uri="{FF2B5EF4-FFF2-40B4-BE49-F238E27FC236}">
                  <a16:creationId xmlns:a16="http://schemas.microsoft.com/office/drawing/2014/main" id="{83E1FD3D-AD12-4428-97C8-09C3731A347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5" name="object 6">
              <a:extLst>
                <a:ext uri="{FF2B5EF4-FFF2-40B4-BE49-F238E27FC236}">
                  <a16:creationId xmlns:a16="http://schemas.microsoft.com/office/drawing/2014/main" id="{19663619-98CA-4AA1-A2B8-0421F2AB31D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56" name="object 7">
              <a:extLst>
                <a:ext uri="{FF2B5EF4-FFF2-40B4-BE49-F238E27FC236}">
                  <a16:creationId xmlns:a16="http://schemas.microsoft.com/office/drawing/2014/main" id="{2CCE6FB3-4C17-4EFD-9B45-9976242FDBB6}"/>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8434" name="Subtitle 2">
            <a:extLst>
              <a:ext uri="{FF2B5EF4-FFF2-40B4-BE49-F238E27FC236}">
                <a16:creationId xmlns:a16="http://schemas.microsoft.com/office/drawing/2014/main" id="{B40D6837-C95E-4221-86ED-9F21BC7E2AFB}"/>
              </a:ext>
            </a:extLst>
          </p:cNvPr>
          <p:cNvSpPr>
            <a:spLocks noGrp="1"/>
          </p:cNvSpPr>
          <p:nvPr>
            <p:ph type="subTitle" idx="1"/>
          </p:nvPr>
        </p:nvSpPr>
        <p:spPr>
          <a:xfrm>
            <a:off x="728622" y="0"/>
            <a:ext cx="8415377" cy="6627455"/>
          </a:xfrm>
        </p:spPr>
        <p:txBody>
          <a:bodyPr/>
          <a:lstStyle/>
          <a:p>
            <a:pPr algn="l"/>
            <a:endParaRPr lang="en-US" altLang="en-US" sz="1800" dirty="0">
              <a:solidFill>
                <a:srgbClr val="2217FB"/>
              </a:solidFill>
            </a:endParaRPr>
          </a:p>
          <a:p>
            <a:pPr algn="l"/>
            <a:endParaRPr lang="en-US" altLang="en-US" sz="1800" dirty="0">
              <a:solidFill>
                <a:srgbClr val="2217FB"/>
              </a:solidFill>
            </a:endParaRPr>
          </a:p>
          <a:p>
            <a:pPr algn="l"/>
            <a:r>
              <a:rPr lang="en-US" altLang="en-US" sz="1800" dirty="0">
                <a:solidFill>
                  <a:srgbClr val="2217FB"/>
                </a:solidFill>
              </a:rPr>
              <a:t>Ques 7.</a:t>
            </a:r>
          </a:p>
          <a:p>
            <a:pPr algn="just"/>
            <a:r>
              <a:rPr lang="en-US" altLang="en-US" sz="1600" dirty="0">
                <a:solidFill>
                  <a:schemeClr val="tx1"/>
                </a:solidFill>
              </a:rPr>
              <a:t>The Three Generators are rated as follows:</a:t>
            </a:r>
          </a:p>
          <a:p>
            <a:pPr algn="just"/>
            <a:r>
              <a:rPr lang="en-US" altLang="en-US" sz="1600" dirty="0">
                <a:solidFill>
                  <a:schemeClr val="tx1"/>
                </a:solidFill>
              </a:rPr>
              <a:t>Generator 1 :	100 MVA, 33 kV,  reactance = 10%</a:t>
            </a:r>
          </a:p>
          <a:p>
            <a:pPr algn="just"/>
            <a:r>
              <a:rPr lang="en-US" altLang="en-US" sz="1600" dirty="0">
                <a:solidFill>
                  <a:schemeClr val="tx1"/>
                </a:solidFill>
              </a:rPr>
              <a:t>Generator 2 :	150 MVA, 32 kV,  reactance = 8%</a:t>
            </a:r>
          </a:p>
          <a:p>
            <a:pPr algn="just"/>
            <a:r>
              <a:rPr lang="en-US" altLang="en-US" sz="1600" dirty="0">
                <a:solidFill>
                  <a:schemeClr val="tx1"/>
                </a:solidFill>
              </a:rPr>
              <a:t>Generator 1 :	110 MVA, 30 kV,  reactance = 12%</a:t>
            </a:r>
          </a:p>
          <a:p>
            <a:pPr algn="just"/>
            <a:r>
              <a:rPr lang="en-US" altLang="en-US" sz="1600" dirty="0">
                <a:solidFill>
                  <a:schemeClr val="tx1"/>
                </a:solidFill>
              </a:rPr>
              <a:t>Choosing 200 MVA and 35 kV as base quantities, compute per unit </a:t>
            </a:r>
            <a:r>
              <a:rPr lang="en-US" altLang="en-US" sz="1600" dirty="0" err="1">
                <a:solidFill>
                  <a:schemeClr val="tx1"/>
                </a:solidFill>
              </a:rPr>
              <a:t>reactances</a:t>
            </a:r>
            <a:r>
              <a:rPr lang="en-US" altLang="en-US" sz="1600" dirty="0">
                <a:solidFill>
                  <a:schemeClr val="tx1"/>
                </a:solidFill>
              </a:rPr>
              <a:t> of the three generators referred to these base quantities. Draw reactance diagram and mark per unit </a:t>
            </a:r>
            <a:r>
              <a:rPr lang="en-US" altLang="en-US" sz="1600" dirty="0" err="1">
                <a:solidFill>
                  <a:schemeClr val="tx1"/>
                </a:solidFill>
              </a:rPr>
              <a:t>reactances</a:t>
            </a:r>
            <a:r>
              <a:rPr lang="en-US" altLang="en-US" sz="1600" dirty="0">
                <a:solidFill>
                  <a:schemeClr val="tx1"/>
                </a:solidFill>
              </a:rPr>
              <a:t>. The three generators are connected to common bus-bars.</a:t>
            </a:r>
          </a:p>
          <a:p>
            <a:pPr algn="just"/>
            <a:r>
              <a:rPr lang="en-US" altLang="en-US" sz="2000" dirty="0">
                <a:solidFill>
                  <a:srgbClr val="2217FB"/>
                </a:solidFill>
              </a:rPr>
              <a:t>Soln.</a:t>
            </a:r>
          </a:p>
          <a:p>
            <a:pPr algn="just"/>
            <a:r>
              <a:rPr lang="en-US" altLang="en-US" sz="1600" dirty="0">
                <a:solidFill>
                  <a:schemeClr val="tx1"/>
                </a:solidFill>
              </a:rPr>
              <a:t>We know that,</a:t>
            </a:r>
            <a:r>
              <a:rPr lang="en-US" altLang="en-US" sz="1600" dirty="0">
                <a:solidFill>
                  <a:srgbClr val="FF0000"/>
                </a:solidFill>
              </a:rPr>
              <a:t> Z </a:t>
            </a:r>
            <a:r>
              <a:rPr lang="en-US" altLang="en-US" sz="1600" baseline="-25000" dirty="0">
                <a:solidFill>
                  <a:srgbClr val="FF0000"/>
                </a:solidFill>
              </a:rPr>
              <a:t>New</a:t>
            </a:r>
            <a:r>
              <a:rPr lang="en-US" altLang="en-US" sz="1600" dirty="0">
                <a:solidFill>
                  <a:srgbClr val="FF0000"/>
                </a:solidFill>
              </a:rPr>
              <a:t> </a:t>
            </a:r>
            <a:r>
              <a:rPr lang="en-US" altLang="en-US" sz="1600" baseline="30000" dirty="0" err="1">
                <a:solidFill>
                  <a:srgbClr val="FF0000"/>
                </a:solidFill>
              </a:rPr>
              <a:t>pu</a:t>
            </a:r>
            <a:r>
              <a:rPr lang="en-US" altLang="en-US" sz="1600" baseline="30000" dirty="0">
                <a:solidFill>
                  <a:srgbClr val="FF0000"/>
                </a:solidFill>
              </a:rPr>
              <a:t>  </a:t>
            </a:r>
            <a:r>
              <a:rPr lang="en-US" altLang="en-US" sz="1600" dirty="0">
                <a:solidFill>
                  <a:srgbClr val="FF0000"/>
                </a:solidFill>
              </a:rPr>
              <a:t> = </a:t>
            </a:r>
            <a:r>
              <a:rPr lang="en-US" altLang="en-US" sz="1600" dirty="0" err="1">
                <a:solidFill>
                  <a:srgbClr val="FF0000"/>
                </a:solidFill>
              </a:rPr>
              <a:t>Z</a:t>
            </a:r>
            <a:r>
              <a:rPr lang="en-US" altLang="en-US" sz="1600" baseline="-25000" dirty="0" err="1">
                <a:solidFill>
                  <a:srgbClr val="FF0000"/>
                </a:solidFill>
              </a:rPr>
              <a:t>Old</a:t>
            </a:r>
            <a:r>
              <a:rPr lang="en-US" altLang="en-US" sz="1600" dirty="0">
                <a:solidFill>
                  <a:srgbClr val="FF0000"/>
                </a:solidFill>
              </a:rPr>
              <a:t> </a:t>
            </a:r>
            <a:r>
              <a:rPr lang="en-US" altLang="en-US" sz="1600" baseline="30000" dirty="0" err="1">
                <a:solidFill>
                  <a:srgbClr val="FF0000"/>
                </a:solidFill>
              </a:rPr>
              <a:t>pu</a:t>
            </a:r>
            <a:r>
              <a:rPr lang="en-US" altLang="en-US" sz="1600" baseline="30000" dirty="0">
                <a:solidFill>
                  <a:srgbClr val="FF0000"/>
                </a:solidFill>
              </a:rPr>
              <a:t> </a:t>
            </a:r>
            <a:r>
              <a:rPr lang="en-US" altLang="en-US" sz="1600" dirty="0">
                <a:solidFill>
                  <a:srgbClr val="FF0000"/>
                </a:solidFill>
              </a:rPr>
              <a:t> * (S </a:t>
            </a:r>
            <a:r>
              <a:rPr lang="en-US" altLang="en-US" sz="1600" baseline="-25000" dirty="0">
                <a:solidFill>
                  <a:srgbClr val="FF0000"/>
                </a:solidFill>
              </a:rPr>
              <a:t>B, New</a:t>
            </a:r>
            <a:r>
              <a:rPr lang="en-US" altLang="en-US" sz="1600" dirty="0">
                <a:solidFill>
                  <a:srgbClr val="FF0000"/>
                </a:solidFill>
              </a:rPr>
              <a:t> / S </a:t>
            </a:r>
            <a:r>
              <a:rPr lang="en-US" altLang="en-US" sz="1600" baseline="-25000" dirty="0">
                <a:solidFill>
                  <a:srgbClr val="FF0000"/>
                </a:solidFill>
              </a:rPr>
              <a:t>B, Old</a:t>
            </a:r>
            <a:r>
              <a:rPr lang="en-US" altLang="en-US" sz="1600" dirty="0">
                <a:solidFill>
                  <a:srgbClr val="FF0000"/>
                </a:solidFill>
              </a:rPr>
              <a:t>) * (V</a:t>
            </a:r>
            <a:r>
              <a:rPr lang="en-US" altLang="en-US" sz="1600" baseline="-25000" dirty="0">
                <a:solidFill>
                  <a:srgbClr val="FF0000"/>
                </a:solidFill>
              </a:rPr>
              <a:t>B, Old </a:t>
            </a:r>
            <a:r>
              <a:rPr lang="en-US" altLang="en-US" sz="1600" dirty="0">
                <a:solidFill>
                  <a:srgbClr val="FF0000"/>
                </a:solidFill>
              </a:rPr>
              <a:t> / V</a:t>
            </a:r>
            <a:r>
              <a:rPr lang="en-US" altLang="en-US" sz="1600" baseline="-25000" dirty="0">
                <a:solidFill>
                  <a:srgbClr val="FF0000"/>
                </a:solidFill>
              </a:rPr>
              <a:t>B, New</a:t>
            </a:r>
            <a:r>
              <a:rPr lang="en-US" altLang="en-US" sz="1600" dirty="0">
                <a:solidFill>
                  <a:srgbClr val="FF0000"/>
                </a:solidFill>
              </a:rPr>
              <a:t>)</a:t>
            </a:r>
            <a:r>
              <a:rPr lang="en-US" altLang="en-US" sz="1600" baseline="30000" dirty="0">
                <a:solidFill>
                  <a:srgbClr val="FF0000"/>
                </a:solidFill>
              </a:rPr>
              <a:t>2</a:t>
            </a:r>
          </a:p>
          <a:p>
            <a:pPr algn="just"/>
            <a:r>
              <a:rPr lang="en-US" altLang="en-US" sz="1600" dirty="0">
                <a:solidFill>
                  <a:schemeClr val="tx1"/>
                </a:solidFill>
              </a:rPr>
              <a:t>The </a:t>
            </a:r>
            <a:r>
              <a:rPr lang="en-US" altLang="en-US" sz="1600" dirty="0" err="1">
                <a:solidFill>
                  <a:schemeClr val="tx1"/>
                </a:solidFill>
              </a:rPr>
              <a:t>reactances</a:t>
            </a:r>
            <a:r>
              <a:rPr lang="en-US" altLang="en-US" sz="1600" dirty="0">
                <a:solidFill>
                  <a:schemeClr val="tx1"/>
                </a:solidFill>
              </a:rPr>
              <a:t> on 200 MVA &amp; 35 kV base are :</a:t>
            </a:r>
          </a:p>
          <a:p>
            <a:pPr algn="just"/>
            <a:r>
              <a:rPr lang="en-US" altLang="en-US" sz="1600" dirty="0" err="1">
                <a:solidFill>
                  <a:schemeClr val="tx1"/>
                </a:solidFill>
              </a:rPr>
              <a:t>pu</a:t>
            </a:r>
            <a:r>
              <a:rPr lang="en-US" altLang="en-US" sz="1600" dirty="0">
                <a:solidFill>
                  <a:schemeClr val="tx1"/>
                </a:solidFill>
              </a:rPr>
              <a:t> Reactance of Generator 1 :</a:t>
            </a:r>
          </a:p>
          <a:p>
            <a:pPr algn="just"/>
            <a:r>
              <a:rPr lang="en-US" altLang="en-US" sz="1600" dirty="0">
                <a:solidFill>
                  <a:schemeClr val="tx1"/>
                </a:solidFill>
              </a:rPr>
              <a:t>X </a:t>
            </a:r>
            <a:r>
              <a:rPr lang="en-US" altLang="en-US" sz="1600" baseline="-25000" dirty="0" err="1">
                <a:solidFill>
                  <a:schemeClr val="tx1"/>
                </a:solidFill>
              </a:rPr>
              <a:t>pu</a:t>
            </a:r>
            <a:r>
              <a:rPr lang="en-US" altLang="en-US" sz="1600" baseline="-25000" dirty="0">
                <a:solidFill>
                  <a:schemeClr val="tx1"/>
                </a:solidFill>
              </a:rPr>
              <a:t> New 1</a:t>
            </a:r>
            <a:r>
              <a:rPr lang="en-US" altLang="en-US" sz="1600" dirty="0">
                <a:solidFill>
                  <a:schemeClr val="tx1"/>
                </a:solidFill>
              </a:rPr>
              <a:t> = (10/100)*(200*1000/100*1000)*(33/35)² = 0.1778pu</a:t>
            </a:r>
          </a:p>
          <a:p>
            <a:pPr algn="just"/>
            <a:endParaRPr lang="en-US" altLang="en-US" sz="1600" baseline="-25000" dirty="0">
              <a:solidFill>
                <a:schemeClr val="tx1"/>
              </a:solidFill>
            </a:endParaRPr>
          </a:p>
          <a:p>
            <a:pPr algn="just"/>
            <a:r>
              <a:rPr lang="en-US" altLang="en-US" sz="1600" dirty="0" err="1">
                <a:solidFill>
                  <a:schemeClr val="tx1"/>
                </a:solidFill>
              </a:rPr>
              <a:t>pu</a:t>
            </a:r>
            <a:r>
              <a:rPr lang="en-US" altLang="en-US" sz="1600" dirty="0">
                <a:solidFill>
                  <a:schemeClr val="tx1"/>
                </a:solidFill>
              </a:rPr>
              <a:t> Reactance of Generator 2 :</a:t>
            </a:r>
          </a:p>
          <a:p>
            <a:pPr algn="just"/>
            <a:r>
              <a:rPr lang="en-US" altLang="en-US" sz="1600" dirty="0">
                <a:solidFill>
                  <a:schemeClr val="tx1"/>
                </a:solidFill>
              </a:rPr>
              <a:t>X </a:t>
            </a:r>
            <a:r>
              <a:rPr lang="en-US" altLang="en-US" sz="1600" baseline="-25000" dirty="0" err="1">
                <a:solidFill>
                  <a:schemeClr val="tx1"/>
                </a:solidFill>
              </a:rPr>
              <a:t>pu</a:t>
            </a:r>
            <a:r>
              <a:rPr lang="en-US" altLang="en-US" sz="1600" baseline="-25000" dirty="0">
                <a:solidFill>
                  <a:schemeClr val="tx1"/>
                </a:solidFill>
              </a:rPr>
              <a:t> New2</a:t>
            </a:r>
            <a:r>
              <a:rPr lang="en-US" altLang="en-US" sz="1600" dirty="0">
                <a:solidFill>
                  <a:schemeClr val="tx1"/>
                </a:solidFill>
              </a:rPr>
              <a:t> = (8/100)*(200*1000/150*1000)*(32/35)² = 0.0892pu</a:t>
            </a:r>
            <a:endParaRPr lang="en-US" altLang="en-US" sz="1600" baseline="-25000" dirty="0">
              <a:solidFill>
                <a:schemeClr val="tx1"/>
              </a:solidFill>
            </a:endParaRPr>
          </a:p>
          <a:p>
            <a:pPr algn="just"/>
            <a:endParaRPr lang="en-US" altLang="en-US" sz="1600" dirty="0">
              <a:solidFill>
                <a:schemeClr val="tx1"/>
              </a:solidFill>
            </a:endParaRPr>
          </a:p>
          <a:p>
            <a:pPr algn="just"/>
            <a:r>
              <a:rPr lang="en-US" altLang="en-US" sz="1600" dirty="0" err="1">
                <a:solidFill>
                  <a:schemeClr val="tx1"/>
                </a:solidFill>
              </a:rPr>
              <a:t>pu</a:t>
            </a:r>
            <a:r>
              <a:rPr lang="en-US" altLang="en-US" sz="1600" dirty="0">
                <a:solidFill>
                  <a:schemeClr val="tx1"/>
                </a:solidFill>
              </a:rPr>
              <a:t> Reactance of Generator 3 :</a:t>
            </a:r>
          </a:p>
          <a:p>
            <a:pPr algn="just"/>
            <a:r>
              <a:rPr lang="en-US" altLang="en-US" sz="1600" dirty="0">
                <a:solidFill>
                  <a:schemeClr val="tx1"/>
                </a:solidFill>
              </a:rPr>
              <a:t>X </a:t>
            </a:r>
            <a:r>
              <a:rPr lang="en-US" altLang="en-US" sz="1600" baseline="-25000" dirty="0" err="1">
                <a:solidFill>
                  <a:schemeClr val="tx1"/>
                </a:solidFill>
              </a:rPr>
              <a:t>pu</a:t>
            </a:r>
            <a:r>
              <a:rPr lang="en-US" altLang="en-US" sz="1600" baseline="-25000" dirty="0">
                <a:solidFill>
                  <a:schemeClr val="tx1"/>
                </a:solidFill>
              </a:rPr>
              <a:t> New 3</a:t>
            </a:r>
            <a:r>
              <a:rPr lang="en-US" altLang="en-US" sz="1600" dirty="0">
                <a:solidFill>
                  <a:schemeClr val="tx1"/>
                </a:solidFill>
              </a:rPr>
              <a:t> = (12/100)*(200*1000/110*1000)*(30/35)² = 0.1603pu</a:t>
            </a:r>
            <a:endParaRPr lang="en-US" altLang="en-US" sz="1600" baseline="-25000" dirty="0">
              <a:solidFill>
                <a:schemeClr val="tx1"/>
              </a:solidFill>
            </a:endParaRPr>
          </a:p>
          <a:p>
            <a:pPr algn="just"/>
            <a:r>
              <a:rPr lang="en-US" altLang="en-US" sz="1600" dirty="0">
                <a:solidFill>
                  <a:schemeClr val="tx1"/>
                </a:solidFill>
              </a:rPr>
              <a:t>						</a:t>
            </a:r>
            <a:r>
              <a:rPr lang="en-US" altLang="en-US" sz="1800" dirty="0">
                <a:solidFill>
                  <a:schemeClr val="tx1"/>
                </a:solidFill>
              </a:rPr>
              <a:t>	Reactance Diagram</a:t>
            </a: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l"/>
            <a:endParaRPr lang="en-US" altLang="en-US" sz="1800" dirty="0">
              <a:solidFill>
                <a:schemeClr val="tx1"/>
              </a:solidFill>
            </a:endParaRPr>
          </a:p>
        </p:txBody>
      </p:sp>
      <p:grpSp>
        <p:nvGrpSpPr>
          <p:cNvPr id="2" name="Group 3">
            <a:extLst>
              <a:ext uri="{FF2B5EF4-FFF2-40B4-BE49-F238E27FC236}">
                <a16:creationId xmlns:a16="http://schemas.microsoft.com/office/drawing/2014/main" id="{74A33691-086A-432A-860C-D08503BBB817}"/>
              </a:ext>
            </a:extLst>
          </p:cNvPr>
          <p:cNvGrpSpPr>
            <a:grpSpLocks/>
          </p:cNvGrpSpPr>
          <p:nvPr/>
        </p:nvGrpSpPr>
        <p:grpSpPr bwMode="auto">
          <a:xfrm>
            <a:off x="6477000" y="2472625"/>
            <a:ext cx="2667000" cy="2590800"/>
            <a:chOff x="4244" y="502"/>
            <a:chExt cx="4235" cy="3893"/>
          </a:xfrm>
        </p:grpSpPr>
        <p:grpSp>
          <p:nvGrpSpPr>
            <p:cNvPr id="19460" name="Group 4">
              <a:extLst>
                <a:ext uri="{FF2B5EF4-FFF2-40B4-BE49-F238E27FC236}">
                  <a16:creationId xmlns:a16="http://schemas.microsoft.com/office/drawing/2014/main" id="{1E90119A-0F00-4956-A70F-E4B265F16EF6}"/>
                </a:ext>
              </a:extLst>
            </p:cNvPr>
            <p:cNvGrpSpPr>
              <a:grpSpLocks/>
            </p:cNvGrpSpPr>
            <p:nvPr/>
          </p:nvGrpSpPr>
          <p:grpSpPr bwMode="auto">
            <a:xfrm rot="5400000">
              <a:off x="4793" y="977"/>
              <a:ext cx="1152" cy="202"/>
              <a:chOff x="2175" y="2519"/>
              <a:chExt cx="4185" cy="954"/>
            </a:xfrm>
          </p:grpSpPr>
          <p:sp>
            <p:nvSpPr>
              <p:cNvPr id="19500" name="Arc 5">
                <a:extLst>
                  <a:ext uri="{FF2B5EF4-FFF2-40B4-BE49-F238E27FC236}">
                    <a16:creationId xmlns:a16="http://schemas.microsoft.com/office/drawing/2014/main" id="{9B1B9B6E-76E7-4E73-B377-141C6BEA73F9}"/>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501" name="Arc 6">
                <a:extLst>
                  <a:ext uri="{FF2B5EF4-FFF2-40B4-BE49-F238E27FC236}">
                    <a16:creationId xmlns:a16="http://schemas.microsoft.com/office/drawing/2014/main" id="{4B8D69EC-B313-4DF3-BD48-0E2DCFCEF57A}"/>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502" name="Arc 7">
                <a:extLst>
                  <a:ext uri="{FF2B5EF4-FFF2-40B4-BE49-F238E27FC236}">
                    <a16:creationId xmlns:a16="http://schemas.microsoft.com/office/drawing/2014/main" id="{414757ED-B0F8-41C9-A68E-70DB865F5924}"/>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503" name="Arc 8">
                <a:extLst>
                  <a:ext uri="{FF2B5EF4-FFF2-40B4-BE49-F238E27FC236}">
                    <a16:creationId xmlns:a16="http://schemas.microsoft.com/office/drawing/2014/main" id="{A54F09C2-41F8-4D5C-8DF1-C70F657D771F}"/>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504" name="Arc 9">
                <a:extLst>
                  <a:ext uri="{FF2B5EF4-FFF2-40B4-BE49-F238E27FC236}">
                    <a16:creationId xmlns:a16="http://schemas.microsoft.com/office/drawing/2014/main" id="{526FB1AF-9137-4819-9610-F29C9ED27A71}"/>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505" name="Line 10">
                <a:extLst>
                  <a:ext uri="{FF2B5EF4-FFF2-40B4-BE49-F238E27FC236}">
                    <a16:creationId xmlns:a16="http://schemas.microsoft.com/office/drawing/2014/main" id="{BB0644DF-229C-4DE7-BEA6-8F5CD83A432A}"/>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06" name="Line 11">
                <a:extLst>
                  <a:ext uri="{FF2B5EF4-FFF2-40B4-BE49-F238E27FC236}">
                    <a16:creationId xmlns:a16="http://schemas.microsoft.com/office/drawing/2014/main" id="{280CF225-09B8-46C0-A473-09372B7E6E2C}"/>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9461" name="Oval 12">
              <a:extLst>
                <a:ext uri="{FF2B5EF4-FFF2-40B4-BE49-F238E27FC236}">
                  <a16:creationId xmlns:a16="http://schemas.microsoft.com/office/drawing/2014/main" id="{384E9E14-CC18-4D0C-A036-C8CC909824B5}"/>
                </a:ext>
              </a:extLst>
            </p:cNvPr>
            <p:cNvSpPr>
              <a:spLocks noChangeArrowheads="1"/>
            </p:cNvSpPr>
            <p:nvPr/>
          </p:nvSpPr>
          <p:spPr bwMode="auto">
            <a:xfrm rot="5400000">
              <a:off x="5045" y="2615"/>
              <a:ext cx="652" cy="736"/>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9462" name="AutoShape 13">
              <a:extLst>
                <a:ext uri="{FF2B5EF4-FFF2-40B4-BE49-F238E27FC236}">
                  <a16:creationId xmlns:a16="http://schemas.microsoft.com/office/drawing/2014/main" id="{187382E8-0ADC-4612-9044-626005BC69B1}"/>
                </a:ext>
              </a:extLst>
            </p:cNvPr>
            <p:cNvCxnSpPr>
              <a:cxnSpLocks noChangeShapeType="1"/>
            </p:cNvCxnSpPr>
            <p:nvPr/>
          </p:nvCxnSpPr>
          <p:spPr bwMode="auto">
            <a:xfrm rot="5400000">
              <a:off x="4816" y="2126"/>
              <a:ext cx="106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63" name="AutoShape 14">
              <a:extLst>
                <a:ext uri="{FF2B5EF4-FFF2-40B4-BE49-F238E27FC236}">
                  <a16:creationId xmlns:a16="http://schemas.microsoft.com/office/drawing/2014/main" id="{867BEE19-4E05-4238-97C7-5F15FF850DA5}"/>
                </a:ext>
              </a:extLst>
            </p:cNvPr>
            <p:cNvCxnSpPr>
              <a:cxnSpLocks noChangeShapeType="1"/>
            </p:cNvCxnSpPr>
            <p:nvPr/>
          </p:nvCxnSpPr>
          <p:spPr bwMode="auto">
            <a:xfrm rot="5400000">
              <a:off x="4805" y="3852"/>
              <a:ext cx="108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9464" name="Text Box 15">
              <a:extLst>
                <a:ext uri="{FF2B5EF4-FFF2-40B4-BE49-F238E27FC236}">
                  <a16:creationId xmlns:a16="http://schemas.microsoft.com/office/drawing/2014/main" id="{1FCD579A-0CFE-4593-8280-D0642E2DD44E}"/>
                </a:ext>
              </a:extLst>
            </p:cNvPr>
            <p:cNvSpPr txBox="1">
              <a:spLocks noChangeArrowheads="1"/>
            </p:cNvSpPr>
            <p:nvPr/>
          </p:nvSpPr>
          <p:spPr bwMode="auto">
            <a:xfrm>
              <a:off x="5105" y="2787"/>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900" b="1">
                  <a:latin typeface="Calibri" panose="020F0502020204030204" pitchFamily="34" charset="0"/>
                </a:rPr>
                <a:t>E</a:t>
              </a:r>
              <a:r>
                <a:rPr lang="en-US" altLang="en-US" sz="900" b="1" baseline="-25000">
                  <a:latin typeface="Calibri" panose="020F0502020204030204" pitchFamily="34" charset="0"/>
                </a:rPr>
                <a:t>1</a:t>
              </a:r>
              <a:endParaRPr lang="en-US" altLang="en-US"/>
            </a:p>
          </p:txBody>
        </p:sp>
        <p:sp>
          <p:nvSpPr>
            <p:cNvPr id="19465" name="Text Box 16">
              <a:extLst>
                <a:ext uri="{FF2B5EF4-FFF2-40B4-BE49-F238E27FC236}">
                  <a16:creationId xmlns:a16="http://schemas.microsoft.com/office/drawing/2014/main" id="{0185A477-2D6B-4F89-A79C-AE4EB9E21740}"/>
                </a:ext>
              </a:extLst>
            </p:cNvPr>
            <p:cNvSpPr txBox="1">
              <a:spLocks noChangeArrowheads="1"/>
            </p:cNvSpPr>
            <p:nvPr/>
          </p:nvSpPr>
          <p:spPr bwMode="auto">
            <a:xfrm>
              <a:off x="4721" y="2235"/>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400" b="1">
                  <a:latin typeface="Calibri" panose="020F0502020204030204" pitchFamily="34" charset="0"/>
                </a:rPr>
                <a:t>+</a:t>
              </a:r>
              <a:endParaRPr lang="en-US" altLang="en-US"/>
            </a:p>
          </p:txBody>
        </p:sp>
        <p:sp>
          <p:nvSpPr>
            <p:cNvPr id="19466" name="Text Box 17">
              <a:extLst>
                <a:ext uri="{FF2B5EF4-FFF2-40B4-BE49-F238E27FC236}">
                  <a16:creationId xmlns:a16="http://schemas.microsoft.com/office/drawing/2014/main" id="{6FBF517A-A359-4EB6-AE3A-49C4F33E5E7B}"/>
                </a:ext>
              </a:extLst>
            </p:cNvPr>
            <p:cNvSpPr txBox="1">
              <a:spLocks noChangeArrowheads="1"/>
            </p:cNvSpPr>
            <p:nvPr/>
          </p:nvSpPr>
          <p:spPr bwMode="auto">
            <a:xfrm>
              <a:off x="4721" y="3390"/>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400" b="1">
                  <a:latin typeface="Times New Roman" panose="02020603050405020304" pitchFamily="18" charset="0"/>
                </a:rPr>
                <a:t>-</a:t>
              </a:r>
              <a:endParaRPr lang="en-US" altLang="en-US"/>
            </a:p>
          </p:txBody>
        </p:sp>
        <p:grpSp>
          <p:nvGrpSpPr>
            <p:cNvPr id="19467" name="Group 18">
              <a:extLst>
                <a:ext uri="{FF2B5EF4-FFF2-40B4-BE49-F238E27FC236}">
                  <a16:creationId xmlns:a16="http://schemas.microsoft.com/office/drawing/2014/main" id="{5A678785-DBCB-4BF5-AF0D-9F9AF18EBFB0}"/>
                </a:ext>
              </a:extLst>
            </p:cNvPr>
            <p:cNvGrpSpPr>
              <a:grpSpLocks/>
            </p:cNvGrpSpPr>
            <p:nvPr/>
          </p:nvGrpSpPr>
          <p:grpSpPr bwMode="auto">
            <a:xfrm rot="5400000">
              <a:off x="5717" y="992"/>
              <a:ext cx="1152" cy="202"/>
              <a:chOff x="2175" y="2519"/>
              <a:chExt cx="4185" cy="954"/>
            </a:xfrm>
          </p:grpSpPr>
          <p:sp>
            <p:nvSpPr>
              <p:cNvPr id="19493" name="Arc 19">
                <a:extLst>
                  <a:ext uri="{FF2B5EF4-FFF2-40B4-BE49-F238E27FC236}">
                    <a16:creationId xmlns:a16="http://schemas.microsoft.com/office/drawing/2014/main" id="{6B3B86B5-6D9B-4A1A-849F-8E849C8D29D3}"/>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4" name="Arc 20">
                <a:extLst>
                  <a:ext uri="{FF2B5EF4-FFF2-40B4-BE49-F238E27FC236}">
                    <a16:creationId xmlns:a16="http://schemas.microsoft.com/office/drawing/2014/main" id="{DD858F7E-116F-43B7-98BF-657B937E218C}"/>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5" name="Arc 21">
                <a:extLst>
                  <a:ext uri="{FF2B5EF4-FFF2-40B4-BE49-F238E27FC236}">
                    <a16:creationId xmlns:a16="http://schemas.microsoft.com/office/drawing/2014/main" id="{F44AA40B-6F82-4442-875B-4FFAD7FDC593}"/>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6" name="Arc 22">
                <a:extLst>
                  <a:ext uri="{FF2B5EF4-FFF2-40B4-BE49-F238E27FC236}">
                    <a16:creationId xmlns:a16="http://schemas.microsoft.com/office/drawing/2014/main" id="{99F49699-3198-4DDA-8989-228669D7028E}"/>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7" name="Arc 23">
                <a:extLst>
                  <a:ext uri="{FF2B5EF4-FFF2-40B4-BE49-F238E27FC236}">
                    <a16:creationId xmlns:a16="http://schemas.microsoft.com/office/drawing/2014/main" id="{A2AE4B28-C56C-43AE-BA11-BBDDABFE2B78}"/>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8" name="Line 24">
                <a:extLst>
                  <a:ext uri="{FF2B5EF4-FFF2-40B4-BE49-F238E27FC236}">
                    <a16:creationId xmlns:a16="http://schemas.microsoft.com/office/drawing/2014/main" id="{F95EB568-9862-45D8-9CD1-7A3EBC4DE5BC}"/>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9" name="Line 25">
                <a:extLst>
                  <a:ext uri="{FF2B5EF4-FFF2-40B4-BE49-F238E27FC236}">
                    <a16:creationId xmlns:a16="http://schemas.microsoft.com/office/drawing/2014/main" id="{6F680FE9-197B-4488-AE9D-044D04DB7734}"/>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9468" name="Oval 26">
              <a:extLst>
                <a:ext uri="{FF2B5EF4-FFF2-40B4-BE49-F238E27FC236}">
                  <a16:creationId xmlns:a16="http://schemas.microsoft.com/office/drawing/2014/main" id="{189E7711-B408-48DA-8A55-EB95EA79A512}"/>
                </a:ext>
              </a:extLst>
            </p:cNvPr>
            <p:cNvSpPr>
              <a:spLocks noChangeArrowheads="1"/>
            </p:cNvSpPr>
            <p:nvPr/>
          </p:nvSpPr>
          <p:spPr bwMode="auto">
            <a:xfrm rot="5400000">
              <a:off x="5973" y="2615"/>
              <a:ext cx="652" cy="736"/>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9469" name="AutoShape 27">
              <a:extLst>
                <a:ext uri="{FF2B5EF4-FFF2-40B4-BE49-F238E27FC236}">
                  <a16:creationId xmlns:a16="http://schemas.microsoft.com/office/drawing/2014/main" id="{40495228-B5C0-48CC-B71A-A7E8F9C8038F}"/>
                </a:ext>
              </a:extLst>
            </p:cNvPr>
            <p:cNvCxnSpPr>
              <a:cxnSpLocks noChangeShapeType="1"/>
            </p:cNvCxnSpPr>
            <p:nvPr/>
          </p:nvCxnSpPr>
          <p:spPr bwMode="auto">
            <a:xfrm rot="5400000">
              <a:off x="5744" y="2126"/>
              <a:ext cx="106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70" name="AutoShape 28">
              <a:extLst>
                <a:ext uri="{FF2B5EF4-FFF2-40B4-BE49-F238E27FC236}">
                  <a16:creationId xmlns:a16="http://schemas.microsoft.com/office/drawing/2014/main" id="{C6B8C3A1-0472-4B72-B8BC-5E4BD7617003}"/>
                </a:ext>
              </a:extLst>
            </p:cNvPr>
            <p:cNvCxnSpPr>
              <a:cxnSpLocks noChangeShapeType="1"/>
            </p:cNvCxnSpPr>
            <p:nvPr/>
          </p:nvCxnSpPr>
          <p:spPr bwMode="auto">
            <a:xfrm rot="5400000">
              <a:off x="5733" y="3852"/>
              <a:ext cx="108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9471" name="Text Box 29">
              <a:extLst>
                <a:ext uri="{FF2B5EF4-FFF2-40B4-BE49-F238E27FC236}">
                  <a16:creationId xmlns:a16="http://schemas.microsoft.com/office/drawing/2014/main" id="{FED272D5-C819-4E03-B777-A77AC9FA4944}"/>
                </a:ext>
              </a:extLst>
            </p:cNvPr>
            <p:cNvSpPr txBox="1">
              <a:spLocks noChangeArrowheads="1"/>
            </p:cNvSpPr>
            <p:nvPr/>
          </p:nvSpPr>
          <p:spPr bwMode="auto">
            <a:xfrm>
              <a:off x="6033" y="2787"/>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900" b="1">
                  <a:latin typeface="Calibri" panose="020F0502020204030204" pitchFamily="34" charset="0"/>
                </a:rPr>
                <a:t>E</a:t>
              </a:r>
              <a:r>
                <a:rPr lang="en-US" altLang="en-US" sz="900" b="1" baseline="-25000">
                  <a:latin typeface="Calibri" panose="020F0502020204030204" pitchFamily="34" charset="0"/>
                </a:rPr>
                <a:t>2</a:t>
              </a:r>
              <a:endParaRPr lang="en-US" altLang="en-US"/>
            </a:p>
          </p:txBody>
        </p:sp>
        <p:sp>
          <p:nvSpPr>
            <p:cNvPr id="19472" name="Text Box 30">
              <a:extLst>
                <a:ext uri="{FF2B5EF4-FFF2-40B4-BE49-F238E27FC236}">
                  <a16:creationId xmlns:a16="http://schemas.microsoft.com/office/drawing/2014/main" id="{478D6023-BF68-4EF2-BA1F-5972ECC29AB9}"/>
                </a:ext>
              </a:extLst>
            </p:cNvPr>
            <p:cNvSpPr txBox="1">
              <a:spLocks noChangeArrowheads="1"/>
            </p:cNvSpPr>
            <p:nvPr/>
          </p:nvSpPr>
          <p:spPr bwMode="auto">
            <a:xfrm>
              <a:off x="5649" y="2235"/>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400" b="1">
                  <a:latin typeface="Calibri" panose="020F0502020204030204" pitchFamily="34" charset="0"/>
                </a:rPr>
                <a:t>+</a:t>
              </a:r>
              <a:endParaRPr lang="en-US" altLang="en-US"/>
            </a:p>
          </p:txBody>
        </p:sp>
        <p:sp>
          <p:nvSpPr>
            <p:cNvPr id="19473" name="Text Box 31">
              <a:extLst>
                <a:ext uri="{FF2B5EF4-FFF2-40B4-BE49-F238E27FC236}">
                  <a16:creationId xmlns:a16="http://schemas.microsoft.com/office/drawing/2014/main" id="{39D56CA2-52CD-4C2B-A03A-CD261041CAF1}"/>
                </a:ext>
              </a:extLst>
            </p:cNvPr>
            <p:cNvSpPr txBox="1">
              <a:spLocks noChangeArrowheads="1"/>
            </p:cNvSpPr>
            <p:nvPr/>
          </p:nvSpPr>
          <p:spPr bwMode="auto">
            <a:xfrm>
              <a:off x="5649" y="3390"/>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400" b="1">
                  <a:latin typeface="Times New Roman" panose="02020603050405020304" pitchFamily="18" charset="0"/>
                </a:rPr>
                <a:t>-</a:t>
              </a:r>
              <a:endParaRPr lang="en-US" altLang="en-US"/>
            </a:p>
          </p:txBody>
        </p:sp>
        <p:sp>
          <p:nvSpPr>
            <p:cNvPr id="19474" name="Oval 32">
              <a:extLst>
                <a:ext uri="{FF2B5EF4-FFF2-40B4-BE49-F238E27FC236}">
                  <a16:creationId xmlns:a16="http://schemas.microsoft.com/office/drawing/2014/main" id="{F38FDB57-BC2A-44C1-B588-4992D0D32E66}"/>
                </a:ext>
              </a:extLst>
            </p:cNvPr>
            <p:cNvSpPr>
              <a:spLocks noChangeArrowheads="1"/>
            </p:cNvSpPr>
            <p:nvPr/>
          </p:nvSpPr>
          <p:spPr bwMode="auto">
            <a:xfrm rot="5400000">
              <a:off x="6991" y="2615"/>
              <a:ext cx="652" cy="736"/>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9475" name="AutoShape 33">
              <a:extLst>
                <a:ext uri="{FF2B5EF4-FFF2-40B4-BE49-F238E27FC236}">
                  <a16:creationId xmlns:a16="http://schemas.microsoft.com/office/drawing/2014/main" id="{46FA5875-DDCD-482E-8938-E81736B8AB0B}"/>
                </a:ext>
              </a:extLst>
            </p:cNvPr>
            <p:cNvCxnSpPr>
              <a:cxnSpLocks noChangeShapeType="1"/>
            </p:cNvCxnSpPr>
            <p:nvPr/>
          </p:nvCxnSpPr>
          <p:spPr bwMode="auto">
            <a:xfrm rot="5400000">
              <a:off x="6762" y="2126"/>
              <a:ext cx="106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76" name="AutoShape 34">
              <a:extLst>
                <a:ext uri="{FF2B5EF4-FFF2-40B4-BE49-F238E27FC236}">
                  <a16:creationId xmlns:a16="http://schemas.microsoft.com/office/drawing/2014/main" id="{22CE2F01-2626-4063-BAD0-394326B50148}"/>
                </a:ext>
              </a:extLst>
            </p:cNvPr>
            <p:cNvCxnSpPr>
              <a:cxnSpLocks noChangeShapeType="1"/>
            </p:cNvCxnSpPr>
            <p:nvPr/>
          </p:nvCxnSpPr>
          <p:spPr bwMode="auto">
            <a:xfrm rot="5400000">
              <a:off x="6751" y="3852"/>
              <a:ext cx="108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9477" name="Text Box 35">
              <a:extLst>
                <a:ext uri="{FF2B5EF4-FFF2-40B4-BE49-F238E27FC236}">
                  <a16:creationId xmlns:a16="http://schemas.microsoft.com/office/drawing/2014/main" id="{3921F56A-D68D-4AE5-8A9C-D4ED54D53534}"/>
                </a:ext>
              </a:extLst>
            </p:cNvPr>
            <p:cNvSpPr txBox="1">
              <a:spLocks noChangeArrowheads="1"/>
            </p:cNvSpPr>
            <p:nvPr/>
          </p:nvSpPr>
          <p:spPr bwMode="auto">
            <a:xfrm>
              <a:off x="7051" y="2787"/>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900" b="1">
                  <a:latin typeface="Calibri" panose="020F0502020204030204" pitchFamily="34" charset="0"/>
                </a:rPr>
                <a:t>E</a:t>
              </a:r>
              <a:r>
                <a:rPr lang="en-US" altLang="en-US" sz="900" b="1" baseline="-25000">
                  <a:latin typeface="Calibri" panose="020F0502020204030204" pitchFamily="34" charset="0"/>
                </a:rPr>
                <a:t>3</a:t>
              </a:r>
              <a:endParaRPr lang="en-US" altLang="en-US"/>
            </a:p>
          </p:txBody>
        </p:sp>
        <p:sp>
          <p:nvSpPr>
            <p:cNvPr id="19478" name="Text Box 36">
              <a:extLst>
                <a:ext uri="{FF2B5EF4-FFF2-40B4-BE49-F238E27FC236}">
                  <a16:creationId xmlns:a16="http://schemas.microsoft.com/office/drawing/2014/main" id="{6DB481E7-442C-4127-B3B7-8583D8D6F0E7}"/>
                </a:ext>
              </a:extLst>
            </p:cNvPr>
            <p:cNvSpPr txBox="1">
              <a:spLocks noChangeArrowheads="1"/>
            </p:cNvSpPr>
            <p:nvPr/>
          </p:nvSpPr>
          <p:spPr bwMode="auto">
            <a:xfrm>
              <a:off x="6667" y="2235"/>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400" b="1">
                  <a:latin typeface="Calibri" panose="020F0502020204030204" pitchFamily="34" charset="0"/>
                </a:rPr>
                <a:t>+</a:t>
              </a:r>
              <a:endParaRPr lang="en-US" altLang="en-US"/>
            </a:p>
          </p:txBody>
        </p:sp>
        <p:sp>
          <p:nvSpPr>
            <p:cNvPr id="19479" name="Text Box 37">
              <a:extLst>
                <a:ext uri="{FF2B5EF4-FFF2-40B4-BE49-F238E27FC236}">
                  <a16:creationId xmlns:a16="http://schemas.microsoft.com/office/drawing/2014/main" id="{4E7447BF-0313-4E56-BE29-AD14812D278C}"/>
                </a:ext>
              </a:extLst>
            </p:cNvPr>
            <p:cNvSpPr txBox="1">
              <a:spLocks noChangeArrowheads="1"/>
            </p:cNvSpPr>
            <p:nvPr/>
          </p:nvSpPr>
          <p:spPr bwMode="auto">
            <a:xfrm>
              <a:off x="6667" y="3390"/>
              <a:ext cx="513" cy="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400" b="1">
                  <a:latin typeface="Times New Roman" panose="02020603050405020304" pitchFamily="18" charset="0"/>
                </a:rPr>
                <a:t>-</a:t>
              </a:r>
              <a:endParaRPr lang="en-US" altLang="en-US"/>
            </a:p>
          </p:txBody>
        </p:sp>
        <p:grpSp>
          <p:nvGrpSpPr>
            <p:cNvPr id="19480" name="Group 38">
              <a:extLst>
                <a:ext uri="{FF2B5EF4-FFF2-40B4-BE49-F238E27FC236}">
                  <a16:creationId xmlns:a16="http://schemas.microsoft.com/office/drawing/2014/main" id="{F72CCFAE-2BAA-47AC-A641-DC6D274EABD5}"/>
                </a:ext>
              </a:extLst>
            </p:cNvPr>
            <p:cNvGrpSpPr>
              <a:grpSpLocks/>
            </p:cNvGrpSpPr>
            <p:nvPr/>
          </p:nvGrpSpPr>
          <p:grpSpPr bwMode="auto">
            <a:xfrm rot="5400000">
              <a:off x="6737" y="977"/>
              <a:ext cx="1152" cy="202"/>
              <a:chOff x="2175" y="2519"/>
              <a:chExt cx="4185" cy="954"/>
            </a:xfrm>
          </p:grpSpPr>
          <p:sp>
            <p:nvSpPr>
              <p:cNvPr id="19486" name="Arc 39">
                <a:extLst>
                  <a:ext uri="{FF2B5EF4-FFF2-40B4-BE49-F238E27FC236}">
                    <a16:creationId xmlns:a16="http://schemas.microsoft.com/office/drawing/2014/main" id="{37A33FED-4B4A-4715-9730-AF11E44E038F}"/>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87" name="Arc 40">
                <a:extLst>
                  <a:ext uri="{FF2B5EF4-FFF2-40B4-BE49-F238E27FC236}">
                    <a16:creationId xmlns:a16="http://schemas.microsoft.com/office/drawing/2014/main" id="{CF5A3E9A-503C-41E3-B6B8-7510B8BB94B1}"/>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88" name="Arc 41">
                <a:extLst>
                  <a:ext uri="{FF2B5EF4-FFF2-40B4-BE49-F238E27FC236}">
                    <a16:creationId xmlns:a16="http://schemas.microsoft.com/office/drawing/2014/main" id="{723F1B7C-688D-4C55-8BEE-34E029691482}"/>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89" name="Arc 42">
                <a:extLst>
                  <a:ext uri="{FF2B5EF4-FFF2-40B4-BE49-F238E27FC236}">
                    <a16:creationId xmlns:a16="http://schemas.microsoft.com/office/drawing/2014/main" id="{DFD60D83-CB2D-490F-B62C-27B77F3A1045}"/>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0" name="Arc 43">
                <a:extLst>
                  <a:ext uri="{FF2B5EF4-FFF2-40B4-BE49-F238E27FC236}">
                    <a16:creationId xmlns:a16="http://schemas.microsoft.com/office/drawing/2014/main" id="{7B1298C9-4004-4CE9-BA51-12157264B82D}"/>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91" name="Line 44">
                <a:extLst>
                  <a:ext uri="{FF2B5EF4-FFF2-40B4-BE49-F238E27FC236}">
                    <a16:creationId xmlns:a16="http://schemas.microsoft.com/office/drawing/2014/main" id="{052B7EBD-D00B-407D-99E7-158614EC7467}"/>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2" name="Line 45">
                <a:extLst>
                  <a:ext uri="{FF2B5EF4-FFF2-40B4-BE49-F238E27FC236}">
                    <a16:creationId xmlns:a16="http://schemas.microsoft.com/office/drawing/2014/main" id="{2877C2D5-1EBA-44C5-9DD0-D4F8983341DB}"/>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cxnSp>
          <p:nvCxnSpPr>
            <p:cNvPr id="19481" name="AutoShape 46">
              <a:extLst>
                <a:ext uri="{FF2B5EF4-FFF2-40B4-BE49-F238E27FC236}">
                  <a16:creationId xmlns:a16="http://schemas.microsoft.com/office/drawing/2014/main" id="{E9C2DDE7-A4C9-449B-ABD2-ECF0CA110F81}"/>
                </a:ext>
              </a:extLst>
            </p:cNvPr>
            <p:cNvCxnSpPr>
              <a:cxnSpLocks noChangeShapeType="1"/>
            </p:cNvCxnSpPr>
            <p:nvPr/>
          </p:nvCxnSpPr>
          <p:spPr bwMode="auto">
            <a:xfrm>
              <a:off x="4470" y="502"/>
              <a:ext cx="3405"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9482" name="AutoShape 47">
              <a:extLst>
                <a:ext uri="{FF2B5EF4-FFF2-40B4-BE49-F238E27FC236}">
                  <a16:creationId xmlns:a16="http://schemas.microsoft.com/office/drawing/2014/main" id="{019330BE-9E40-4A53-AA71-DF3F7CB47338}"/>
                </a:ext>
              </a:extLst>
            </p:cNvPr>
            <p:cNvCxnSpPr>
              <a:cxnSpLocks noChangeShapeType="1"/>
            </p:cNvCxnSpPr>
            <p:nvPr/>
          </p:nvCxnSpPr>
          <p:spPr bwMode="auto">
            <a:xfrm>
              <a:off x="4515" y="4395"/>
              <a:ext cx="3405"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9483" name="Text Box 48">
              <a:extLst>
                <a:ext uri="{FF2B5EF4-FFF2-40B4-BE49-F238E27FC236}">
                  <a16:creationId xmlns:a16="http://schemas.microsoft.com/office/drawing/2014/main" id="{7664B000-FE33-47B9-8DBC-858573CBA9D4}"/>
                </a:ext>
              </a:extLst>
            </p:cNvPr>
            <p:cNvSpPr txBox="1">
              <a:spLocks noChangeArrowheads="1"/>
            </p:cNvSpPr>
            <p:nvPr/>
          </p:nvSpPr>
          <p:spPr bwMode="auto">
            <a:xfrm>
              <a:off x="4244" y="871"/>
              <a:ext cx="990" cy="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900" b="1">
                  <a:latin typeface="Calibri" panose="020F0502020204030204" pitchFamily="34" charset="0"/>
                </a:rPr>
                <a:t>j0.1778</a:t>
              </a:r>
              <a:endParaRPr lang="en-US" altLang="en-US"/>
            </a:p>
          </p:txBody>
        </p:sp>
        <p:sp>
          <p:nvSpPr>
            <p:cNvPr id="19484" name="Text Box 49">
              <a:extLst>
                <a:ext uri="{FF2B5EF4-FFF2-40B4-BE49-F238E27FC236}">
                  <a16:creationId xmlns:a16="http://schemas.microsoft.com/office/drawing/2014/main" id="{B055DBAF-5C7C-4044-8C69-261D148E5EA4}"/>
                </a:ext>
              </a:extLst>
            </p:cNvPr>
            <p:cNvSpPr txBox="1">
              <a:spLocks noChangeArrowheads="1"/>
            </p:cNvSpPr>
            <p:nvPr/>
          </p:nvSpPr>
          <p:spPr bwMode="auto">
            <a:xfrm>
              <a:off x="6295" y="1546"/>
              <a:ext cx="870" cy="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900" b="1">
                  <a:latin typeface="Calibri" panose="020F0502020204030204" pitchFamily="34" charset="0"/>
                </a:rPr>
                <a:t>j0.0892</a:t>
              </a:r>
              <a:endParaRPr lang="en-US" altLang="en-US"/>
            </a:p>
          </p:txBody>
        </p:sp>
        <p:sp>
          <p:nvSpPr>
            <p:cNvPr id="19485" name="Text Box 50">
              <a:extLst>
                <a:ext uri="{FF2B5EF4-FFF2-40B4-BE49-F238E27FC236}">
                  <a16:creationId xmlns:a16="http://schemas.microsoft.com/office/drawing/2014/main" id="{EDA4F508-5052-4112-A8E7-8A8CBB497EBF}"/>
                </a:ext>
              </a:extLst>
            </p:cNvPr>
            <p:cNvSpPr txBox="1">
              <a:spLocks noChangeArrowheads="1"/>
            </p:cNvSpPr>
            <p:nvPr/>
          </p:nvSpPr>
          <p:spPr bwMode="auto">
            <a:xfrm>
              <a:off x="7489" y="904"/>
              <a:ext cx="990" cy="3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900" b="1">
                  <a:latin typeface="Calibri" panose="020F0502020204030204" pitchFamily="34" charset="0"/>
                </a:rPr>
                <a:t>j0.1603</a:t>
              </a:r>
              <a:endParaRPr lang="en-US" altLang="en-US"/>
            </a:p>
          </p:txBody>
        </p:sp>
      </p:grpSp>
      <p:sp>
        <p:nvSpPr>
          <p:cNvPr id="57" name="TextBox 56">
            <a:extLst>
              <a:ext uri="{FF2B5EF4-FFF2-40B4-BE49-F238E27FC236}">
                <a16:creationId xmlns:a16="http://schemas.microsoft.com/office/drawing/2014/main" id="{8B2581BE-53BD-4424-9BF4-DF41D16D3AD0}"/>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C9B8D58-22D0-41A1-89F1-BD66B88EE3C6}"/>
              </a:ext>
            </a:extLst>
          </p:cNvPr>
          <p:cNvSpPr>
            <a:spLocks noGrp="1"/>
          </p:cNvSpPr>
          <p:nvPr>
            <p:ph type="sldNum" sz="quarter" idx="12"/>
          </p:nvPr>
        </p:nvSpPr>
        <p:spPr/>
        <p:txBody>
          <a:bodyPr/>
          <a:lstStyle/>
          <a:p>
            <a:fld id="{5E30BE15-C2D2-4959-A385-41895957CAF0}" type="slidenum">
              <a:rPr lang="en-US" altLang="en-US" smtClean="0"/>
              <a:pPr/>
              <a:t>116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Effect transition="in" filter="checkerboard(across)">
                                      <p:cBhvr>
                                        <p:cTn id="7" dur="500"/>
                                        <p:tgtEl>
                                          <p:spTgt spid="1843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34">
                                            <p:txEl>
                                              <p:pRg st="3" end="3"/>
                                            </p:txEl>
                                          </p:spTgt>
                                        </p:tgtEl>
                                        <p:attrNameLst>
                                          <p:attrName>style.visibility</p:attrName>
                                        </p:attrNameLst>
                                      </p:cBhvr>
                                      <p:to>
                                        <p:strVal val="visible"/>
                                      </p:to>
                                    </p:set>
                                    <p:animEffect transition="in" filter="checkerboard(across)">
                                      <p:cBhvr>
                                        <p:cTn id="10" dur="500"/>
                                        <p:tgtEl>
                                          <p:spTgt spid="1843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8434">
                                            <p:txEl>
                                              <p:pRg st="4" end="4"/>
                                            </p:txEl>
                                          </p:spTgt>
                                        </p:tgtEl>
                                        <p:attrNameLst>
                                          <p:attrName>style.visibility</p:attrName>
                                        </p:attrNameLst>
                                      </p:cBhvr>
                                      <p:to>
                                        <p:strVal val="visible"/>
                                      </p:to>
                                    </p:set>
                                    <p:animEffect transition="in" filter="checkerboard(across)">
                                      <p:cBhvr>
                                        <p:cTn id="13" dur="500"/>
                                        <p:tgtEl>
                                          <p:spTgt spid="18434">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8434">
                                            <p:txEl>
                                              <p:pRg st="5" end="5"/>
                                            </p:txEl>
                                          </p:spTgt>
                                        </p:tgtEl>
                                        <p:attrNameLst>
                                          <p:attrName>style.visibility</p:attrName>
                                        </p:attrNameLst>
                                      </p:cBhvr>
                                      <p:to>
                                        <p:strVal val="visible"/>
                                      </p:to>
                                    </p:set>
                                    <p:animEffect transition="in" filter="checkerboard(across)">
                                      <p:cBhvr>
                                        <p:cTn id="16" dur="500"/>
                                        <p:tgtEl>
                                          <p:spTgt spid="18434">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8434">
                                            <p:txEl>
                                              <p:pRg st="6" end="6"/>
                                            </p:txEl>
                                          </p:spTgt>
                                        </p:tgtEl>
                                        <p:attrNameLst>
                                          <p:attrName>style.visibility</p:attrName>
                                        </p:attrNameLst>
                                      </p:cBhvr>
                                      <p:to>
                                        <p:strVal val="visible"/>
                                      </p:to>
                                    </p:set>
                                    <p:animEffect transition="in" filter="checkerboard(across)">
                                      <p:cBhvr>
                                        <p:cTn id="19" dur="500"/>
                                        <p:tgtEl>
                                          <p:spTgt spid="18434">
                                            <p:txEl>
                                              <p:pRg st="6" end="6"/>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8434">
                                            <p:txEl>
                                              <p:pRg st="7" end="7"/>
                                            </p:txEl>
                                          </p:spTgt>
                                        </p:tgtEl>
                                        <p:attrNameLst>
                                          <p:attrName>style.visibility</p:attrName>
                                        </p:attrNameLst>
                                      </p:cBhvr>
                                      <p:to>
                                        <p:strVal val="visible"/>
                                      </p:to>
                                    </p:set>
                                    <p:animEffect transition="in" filter="checkerboard(across)">
                                      <p:cBhvr>
                                        <p:cTn id="22" dur="500"/>
                                        <p:tgtEl>
                                          <p:spTgt spid="18434">
                                            <p:txEl>
                                              <p:pRg st="7" end="7"/>
                                            </p:txEl>
                                          </p:spTgt>
                                        </p:tgtEl>
                                      </p:cBhvr>
                                    </p:animEffect>
                                  </p:childTnLst>
                                </p:cTn>
                              </p:par>
                              <p:par>
                                <p:cTn id="23" presetID="3" presetClass="entr" presetSubtype="5" fill="hold" nodeType="withEffect">
                                  <p:stCondLst>
                                    <p:cond delay="0"/>
                                  </p:stCondLst>
                                  <p:childTnLst>
                                    <p:set>
                                      <p:cBhvr>
                                        <p:cTn id="24" dur="1" fill="hold">
                                          <p:stCondLst>
                                            <p:cond delay="0"/>
                                          </p:stCondLst>
                                        </p:cTn>
                                        <p:tgtEl>
                                          <p:spTgt spid="18434">
                                            <p:txEl>
                                              <p:pRg st="8" end="8"/>
                                            </p:txEl>
                                          </p:spTgt>
                                        </p:tgtEl>
                                        <p:attrNameLst>
                                          <p:attrName>style.visibility</p:attrName>
                                        </p:attrNameLst>
                                      </p:cBhvr>
                                      <p:to>
                                        <p:strVal val="visible"/>
                                      </p:to>
                                    </p:set>
                                    <p:animEffect transition="in" filter="blinds(vertical)">
                                      <p:cBhvr>
                                        <p:cTn id="25" dur="500"/>
                                        <p:tgtEl>
                                          <p:spTgt spid="18434">
                                            <p:txEl>
                                              <p:pRg st="8" end="8"/>
                                            </p:txEl>
                                          </p:spTgt>
                                        </p:tgtEl>
                                      </p:cBhvr>
                                    </p:animEffect>
                                  </p:childTnLst>
                                </p:cTn>
                              </p:par>
                              <p:par>
                                <p:cTn id="26" presetID="3" presetClass="entr" presetSubtype="5" fill="hold" nodeType="withEffect">
                                  <p:stCondLst>
                                    <p:cond delay="0"/>
                                  </p:stCondLst>
                                  <p:childTnLst>
                                    <p:set>
                                      <p:cBhvr>
                                        <p:cTn id="27" dur="1" fill="hold">
                                          <p:stCondLst>
                                            <p:cond delay="0"/>
                                          </p:stCondLst>
                                        </p:cTn>
                                        <p:tgtEl>
                                          <p:spTgt spid="18434">
                                            <p:txEl>
                                              <p:pRg st="9" end="9"/>
                                            </p:txEl>
                                          </p:spTgt>
                                        </p:tgtEl>
                                        <p:attrNameLst>
                                          <p:attrName>style.visibility</p:attrName>
                                        </p:attrNameLst>
                                      </p:cBhvr>
                                      <p:to>
                                        <p:strVal val="visible"/>
                                      </p:to>
                                    </p:set>
                                    <p:animEffect transition="in" filter="blinds(vertical)">
                                      <p:cBhvr>
                                        <p:cTn id="28" dur="500"/>
                                        <p:tgtEl>
                                          <p:spTgt spid="18434">
                                            <p:txEl>
                                              <p:pRg st="9" end="9"/>
                                            </p:txEl>
                                          </p:spTgt>
                                        </p:tgtEl>
                                      </p:cBhvr>
                                    </p:animEffect>
                                  </p:childTnLst>
                                </p:cTn>
                              </p:par>
                              <p:par>
                                <p:cTn id="29" presetID="3" presetClass="entr" presetSubtype="5" fill="hold" nodeType="withEffect">
                                  <p:stCondLst>
                                    <p:cond delay="0"/>
                                  </p:stCondLst>
                                  <p:childTnLst>
                                    <p:set>
                                      <p:cBhvr>
                                        <p:cTn id="30" dur="1" fill="hold">
                                          <p:stCondLst>
                                            <p:cond delay="0"/>
                                          </p:stCondLst>
                                        </p:cTn>
                                        <p:tgtEl>
                                          <p:spTgt spid="18434">
                                            <p:txEl>
                                              <p:pRg st="10" end="10"/>
                                            </p:txEl>
                                          </p:spTgt>
                                        </p:tgtEl>
                                        <p:attrNameLst>
                                          <p:attrName>style.visibility</p:attrName>
                                        </p:attrNameLst>
                                      </p:cBhvr>
                                      <p:to>
                                        <p:strVal val="visible"/>
                                      </p:to>
                                    </p:set>
                                    <p:animEffect transition="in" filter="blinds(vertical)">
                                      <p:cBhvr>
                                        <p:cTn id="31" dur="500"/>
                                        <p:tgtEl>
                                          <p:spTgt spid="18434">
                                            <p:txEl>
                                              <p:pRg st="10" end="10"/>
                                            </p:txEl>
                                          </p:spTgt>
                                        </p:tgtEl>
                                      </p:cBhvr>
                                    </p:animEffect>
                                  </p:childTnLst>
                                </p:cTn>
                              </p:par>
                              <p:par>
                                <p:cTn id="32" presetID="3" presetClass="entr" presetSubtype="5" fill="hold" nodeType="withEffect">
                                  <p:stCondLst>
                                    <p:cond delay="0"/>
                                  </p:stCondLst>
                                  <p:childTnLst>
                                    <p:set>
                                      <p:cBhvr>
                                        <p:cTn id="33" dur="1" fill="hold">
                                          <p:stCondLst>
                                            <p:cond delay="0"/>
                                          </p:stCondLst>
                                        </p:cTn>
                                        <p:tgtEl>
                                          <p:spTgt spid="18434">
                                            <p:txEl>
                                              <p:pRg st="11" end="11"/>
                                            </p:txEl>
                                          </p:spTgt>
                                        </p:tgtEl>
                                        <p:attrNameLst>
                                          <p:attrName>style.visibility</p:attrName>
                                        </p:attrNameLst>
                                      </p:cBhvr>
                                      <p:to>
                                        <p:strVal val="visible"/>
                                      </p:to>
                                    </p:set>
                                    <p:animEffect transition="in" filter="blinds(vertical)">
                                      <p:cBhvr>
                                        <p:cTn id="34" dur="500"/>
                                        <p:tgtEl>
                                          <p:spTgt spid="18434">
                                            <p:txEl>
                                              <p:pRg st="11" end="11"/>
                                            </p:txEl>
                                          </p:spTgt>
                                        </p:tgtEl>
                                      </p:cBhvr>
                                    </p:animEffect>
                                  </p:childTnLst>
                                </p:cTn>
                              </p:par>
                              <p:par>
                                <p:cTn id="35" presetID="3" presetClass="entr" presetSubtype="5" fill="hold" nodeType="withEffect">
                                  <p:stCondLst>
                                    <p:cond delay="0"/>
                                  </p:stCondLst>
                                  <p:childTnLst>
                                    <p:set>
                                      <p:cBhvr>
                                        <p:cTn id="36" dur="1" fill="hold">
                                          <p:stCondLst>
                                            <p:cond delay="0"/>
                                          </p:stCondLst>
                                        </p:cTn>
                                        <p:tgtEl>
                                          <p:spTgt spid="18434">
                                            <p:txEl>
                                              <p:pRg st="12" end="12"/>
                                            </p:txEl>
                                          </p:spTgt>
                                        </p:tgtEl>
                                        <p:attrNameLst>
                                          <p:attrName>style.visibility</p:attrName>
                                        </p:attrNameLst>
                                      </p:cBhvr>
                                      <p:to>
                                        <p:strVal val="visible"/>
                                      </p:to>
                                    </p:set>
                                    <p:animEffect transition="in" filter="blinds(vertical)">
                                      <p:cBhvr>
                                        <p:cTn id="37" dur="500"/>
                                        <p:tgtEl>
                                          <p:spTgt spid="18434">
                                            <p:txEl>
                                              <p:pRg st="12" end="12"/>
                                            </p:txEl>
                                          </p:spTgt>
                                        </p:tgtEl>
                                      </p:cBhvr>
                                    </p:animEffect>
                                  </p:childTnLst>
                                </p:cTn>
                              </p:par>
                              <p:par>
                                <p:cTn id="38" presetID="3" presetClass="entr" presetSubtype="5" fill="hold" nodeType="withEffect">
                                  <p:stCondLst>
                                    <p:cond delay="0"/>
                                  </p:stCondLst>
                                  <p:childTnLst>
                                    <p:set>
                                      <p:cBhvr>
                                        <p:cTn id="39" dur="1" fill="hold">
                                          <p:stCondLst>
                                            <p:cond delay="0"/>
                                          </p:stCondLst>
                                        </p:cTn>
                                        <p:tgtEl>
                                          <p:spTgt spid="18434">
                                            <p:txEl>
                                              <p:pRg st="14" end="14"/>
                                            </p:txEl>
                                          </p:spTgt>
                                        </p:tgtEl>
                                        <p:attrNameLst>
                                          <p:attrName>style.visibility</p:attrName>
                                        </p:attrNameLst>
                                      </p:cBhvr>
                                      <p:to>
                                        <p:strVal val="visible"/>
                                      </p:to>
                                    </p:set>
                                    <p:animEffect transition="in" filter="blinds(vertical)">
                                      <p:cBhvr>
                                        <p:cTn id="40" dur="500"/>
                                        <p:tgtEl>
                                          <p:spTgt spid="18434">
                                            <p:txEl>
                                              <p:pRg st="14" end="14"/>
                                            </p:txEl>
                                          </p:spTgt>
                                        </p:tgtEl>
                                      </p:cBhvr>
                                    </p:animEffect>
                                  </p:childTnLst>
                                </p:cTn>
                              </p:par>
                              <p:par>
                                <p:cTn id="41" presetID="3" presetClass="entr" presetSubtype="5" fill="hold" nodeType="withEffect">
                                  <p:stCondLst>
                                    <p:cond delay="0"/>
                                  </p:stCondLst>
                                  <p:childTnLst>
                                    <p:set>
                                      <p:cBhvr>
                                        <p:cTn id="42" dur="1" fill="hold">
                                          <p:stCondLst>
                                            <p:cond delay="0"/>
                                          </p:stCondLst>
                                        </p:cTn>
                                        <p:tgtEl>
                                          <p:spTgt spid="18434">
                                            <p:txEl>
                                              <p:pRg st="15" end="15"/>
                                            </p:txEl>
                                          </p:spTgt>
                                        </p:tgtEl>
                                        <p:attrNameLst>
                                          <p:attrName>style.visibility</p:attrName>
                                        </p:attrNameLst>
                                      </p:cBhvr>
                                      <p:to>
                                        <p:strVal val="visible"/>
                                      </p:to>
                                    </p:set>
                                    <p:animEffect transition="in" filter="blinds(vertical)">
                                      <p:cBhvr>
                                        <p:cTn id="43" dur="500"/>
                                        <p:tgtEl>
                                          <p:spTgt spid="18434">
                                            <p:txEl>
                                              <p:pRg st="15" end="15"/>
                                            </p:txEl>
                                          </p:spTgt>
                                        </p:tgtEl>
                                      </p:cBhvr>
                                    </p:animEffect>
                                  </p:childTnLst>
                                </p:cTn>
                              </p:par>
                              <p:par>
                                <p:cTn id="44" presetID="3" presetClass="entr" presetSubtype="5" fill="hold" nodeType="withEffect">
                                  <p:stCondLst>
                                    <p:cond delay="0"/>
                                  </p:stCondLst>
                                  <p:childTnLst>
                                    <p:set>
                                      <p:cBhvr>
                                        <p:cTn id="45" dur="1" fill="hold">
                                          <p:stCondLst>
                                            <p:cond delay="0"/>
                                          </p:stCondLst>
                                        </p:cTn>
                                        <p:tgtEl>
                                          <p:spTgt spid="18434">
                                            <p:txEl>
                                              <p:pRg st="17" end="17"/>
                                            </p:txEl>
                                          </p:spTgt>
                                        </p:tgtEl>
                                        <p:attrNameLst>
                                          <p:attrName>style.visibility</p:attrName>
                                        </p:attrNameLst>
                                      </p:cBhvr>
                                      <p:to>
                                        <p:strVal val="visible"/>
                                      </p:to>
                                    </p:set>
                                    <p:animEffect transition="in" filter="blinds(vertical)">
                                      <p:cBhvr>
                                        <p:cTn id="46" dur="500"/>
                                        <p:tgtEl>
                                          <p:spTgt spid="18434">
                                            <p:txEl>
                                              <p:pRg st="17" end="17"/>
                                            </p:txEl>
                                          </p:spTgt>
                                        </p:tgtEl>
                                      </p:cBhvr>
                                    </p:animEffect>
                                  </p:childTnLst>
                                </p:cTn>
                              </p:par>
                              <p:par>
                                <p:cTn id="47" presetID="3" presetClass="entr" presetSubtype="5" fill="hold" nodeType="withEffect">
                                  <p:stCondLst>
                                    <p:cond delay="0"/>
                                  </p:stCondLst>
                                  <p:childTnLst>
                                    <p:set>
                                      <p:cBhvr>
                                        <p:cTn id="48" dur="1" fill="hold">
                                          <p:stCondLst>
                                            <p:cond delay="0"/>
                                          </p:stCondLst>
                                        </p:cTn>
                                        <p:tgtEl>
                                          <p:spTgt spid="18434">
                                            <p:txEl>
                                              <p:pRg st="18" end="18"/>
                                            </p:txEl>
                                          </p:spTgt>
                                        </p:tgtEl>
                                        <p:attrNameLst>
                                          <p:attrName>style.visibility</p:attrName>
                                        </p:attrNameLst>
                                      </p:cBhvr>
                                      <p:to>
                                        <p:strVal val="visible"/>
                                      </p:to>
                                    </p:set>
                                    <p:animEffect transition="in" filter="blinds(vertical)">
                                      <p:cBhvr>
                                        <p:cTn id="49" dur="500"/>
                                        <p:tgtEl>
                                          <p:spTgt spid="18434">
                                            <p:txEl>
                                              <p:pRg st="18" end="1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5"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heckerboard(down)">
                                      <p:cBhvr>
                                        <p:cTn id="54" dur="500"/>
                                        <p:tgtEl>
                                          <p:spTgt spid="2"/>
                                        </p:tgtEl>
                                      </p:cBhvr>
                                    </p:animEffect>
                                  </p:childTnLst>
                                </p:cTn>
                              </p:par>
                              <p:par>
                                <p:cTn id="55" presetID="2" presetClass="entr" presetSubtype="4" fill="hold" nodeType="withEffect">
                                  <p:stCondLst>
                                    <p:cond delay="0"/>
                                  </p:stCondLst>
                                  <p:childTnLst>
                                    <p:set>
                                      <p:cBhvr>
                                        <p:cTn id="56" dur="1" fill="hold">
                                          <p:stCondLst>
                                            <p:cond delay="0"/>
                                          </p:stCondLst>
                                        </p:cTn>
                                        <p:tgtEl>
                                          <p:spTgt spid="18434">
                                            <p:txEl>
                                              <p:pRg st="19" end="19"/>
                                            </p:txEl>
                                          </p:spTgt>
                                        </p:tgtEl>
                                        <p:attrNameLst>
                                          <p:attrName>style.visibility</p:attrName>
                                        </p:attrNameLst>
                                      </p:cBhvr>
                                      <p:to>
                                        <p:strVal val="visible"/>
                                      </p:to>
                                    </p:set>
                                    <p:anim calcmode="lin" valueType="num">
                                      <p:cBhvr additive="base">
                                        <p:cTn id="57" dur="500" fill="hold"/>
                                        <p:tgtEl>
                                          <p:spTgt spid="18434">
                                            <p:txEl>
                                              <p:pRg st="19" end="1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434">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47DB5023-A4C0-4473-B3CC-3B06F0A419EC}"/>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ECE9C2B0-87BB-4E03-8FE6-D64CB9D2942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30A8EAC3-F3F5-4948-B856-FBC8499F170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58523303-8FC7-443E-A7AA-959B6F8FCD49}"/>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2A13694A-34E4-4790-B279-10F9BC33D76A}"/>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18B9CD88-CC8D-4BB2-A4CD-2D8A5749FBC9}"/>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F5673B4D-AF87-4674-B6C9-0E255A9DF907}"/>
              </a:ext>
            </a:extLst>
          </p:cNvPr>
          <p:cNvSpPr>
            <a:spLocks noGrp="1"/>
          </p:cNvSpPr>
          <p:nvPr>
            <p:ph type="subTitle" idx="1"/>
          </p:nvPr>
        </p:nvSpPr>
        <p:spPr>
          <a:xfrm>
            <a:off x="0" y="0"/>
            <a:ext cx="9144000" cy="4154984"/>
          </a:xfrm>
        </p:spPr>
        <p:txBody>
          <a:bodyPr/>
          <a:lstStyle/>
          <a:p>
            <a:pPr algn="l"/>
            <a:endParaRPr lang="en-US" altLang="en-US" sz="1800" dirty="0">
              <a:solidFill>
                <a:srgbClr val="2217FB"/>
              </a:solidFill>
            </a:endParaRPr>
          </a:p>
          <a:p>
            <a:pPr algn="l"/>
            <a:endParaRPr lang="en-US" altLang="en-US" sz="1800" dirty="0">
              <a:solidFill>
                <a:srgbClr val="2217FB"/>
              </a:solidFill>
            </a:endParaRPr>
          </a:p>
          <a:p>
            <a:pPr algn="l"/>
            <a:r>
              <a:rPr lang="en-US" altLang="en-US" sz="1800" dirty="0">
                <a:solidFill>
                  <a:srgbClr val="2217FB"/>
                </a:solidFill>
              </a:rPr>
              <a:t>Ques 8.</a:t>
            </a:r>
          </a:p>
          <a:p>
            <a:pPr algn="just"/>
            <a:r>
              <a:rPr lang="en-US" altLang="en-US" sz="1800" dirty="0">
                <a:solidFill>
                  <a:schemeClr val="tx1"/>
                </a:solidFill>
              </a:rPr>
              <a:t>Draw the </a:t>
            </a:r>
            <a:r>
              <a:rPr lang="en-US" altLang="en-US" sz="1800" dirty="0" err="1">
                <a:solidFill>
                  <a:schemeClr val="tx1"/>
                </a:solidFill>
              </a:rPr>
              <a:t>pu</a:t>
            </a:r>
            <a:r>
              <a:rPr lang="en-US" altLang="en-US" sz="1800" dirty="0">
                <a:solidFill>
                  <a:schemeClr val="tx1"/>
                </a:solidFill>
              </a:rPr>
              <a:t> impedance diagram for the power system shown in the figure. Neglect resistance and use a base of 100 MVA, 220 kV in 50 </a:t>
            </a:r>
            <a:r>
              <a:rPr lang="el-GR" altLang="en-US" sz="1800" dirty="0">
                <a:solidFill>
                  <a:schemeClr val="tx1"/>
                </a:solidFill>
              </a:rPr>
              <a:t>Ω</a:t>
            </a:r>
            <a:r>
              <a:rPr lang="en-US" altLang="en-US" sz="1800" dirty="0">
                <a:solidFill>
                  <a:schemeClr val="tx1"/>
                </a:solidFill>
              </a:rPr>
              <a:t> line. The rating of the generator, motor and transformer are :</a:t>
            </a:r>
          </a:p>
          <a:p>
            <a:pPr algn="just"/>
            <a:r>
              <a:rPr lang="en-US" altLang="en-US" sz="1800" dirty="0">
                <a:solidFill>
                  <a:schemeClr val="tx1"/>
                </a:solidFill>
              </a:rPr>
              <a:t>Generator  	:	40 MVA, 25 kV,  reactance (X”) = 20%</a:t>
            </a:r>
          </a:p>
          <a:p>
            <a:pPr algn="just"/>
            <a:r>
              <a:rPr lang="en-US" altLang="en-US" sz="1800" dirty="0">
                <a:solidFill>
                  <a:schemeClr val="tx1"/>
                </a:solidFill>
              </a:rPr>
              <a:t>Motor	    	:	50 MVA, 11 kV, reactance (X”) = 30%</a:t>
            </a:r>
          </a:p>
          <a:p>
            <a:pPr algn="just"/>
            <a:r>
              <a:rPr lang="en-US" altLang="en-US" sz="1800" dirty="0">
                <a:solidFill>
                  <a:schemeClr val="tx1"/>
                </a:solidFill>
              </a:rPr>
              <a:t>Y-Y Transformer 	:	40 MVA, 33 Y- 220 Y kV, reactance (X) = 15%</a:t>
            </a:r>
          </a:p>
          <a:p>
            <a:pPr algn="just"/>
            <a:r>
              <a:rPr lang="en-US" altLang="en-US" sz="1800" dirty="0">
                <a:solidFill>
                  <a:schemeClr val="tx1"/>
                </a:solidFill>
              </a:rPr>
              <a:t>Y-∆ Transformer 	:	30 MVA, 11 ∆ - 220 Y kV, reactance (X) = 15%</a:t>
            </a: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p:txBody>
      </p:sp>
      <p:pic>
        <p:nvPicPr>
          <p:cNvPr id="4" name="Picture 3">
            <a:extLst>
              <a:ext uri="{FF2B5EF4-FFF2-40B4-BE49-F238E27FC236}">
                <a16:creationId xmlns:a16="http://schemas.microsoft.com/office/drawing/2014/main" id="{9EE06280-CF57-46F9-BB25-9F9B4EAED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6E59D2E-7A39-49EC-BA01-46E8BCAA4B7F}"/>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D61D440-7053-48B0-89D4-497E9A475666}"/>
              </a:ext>
            </a:extLst>
          </p:cNvPr>
          <p:cNvSpPr>
            <a:spLocks noGrp="1"/>
          </p:cNvSpPr>
          <p:nvPr>
            <p:ph type="sldNum" sz="quarter" idx="12"/>
          </p:nvPr>
        </p:nvSpPr>
        <p:spPr/>
        <p:txBody>
          <a:bodyPr/>
          <a:lstStyle/>
          <a:p>
            <a:fld id="{5E30BE15-C2D2-4959-A385-41895957CAF0}" type="slidenum">
              <a:rPr lang="en-US" altLang="en-US" smtClean="0"/>
              <a:pPr/>
              <a:t>117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ox(in)">
                                      <p:cBhvr>
                                        <p:cTn id="16" dur="500"/>
                                        <p:tgtEl>
                                          <p:spTgt spid="3">
                                            <p:txEl>
                                              <p:pRg st="5" end="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ox(in)">
                                      <p:cBhvr>
                                        <p:cTn id="19" dur="500"/>
                                        <p:tgtEl>
                                          <p:spTgt spid="3">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97D17FEB-3AF8-4B74-A04C-E9B250DF4D32}"/>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6478895C-1588-4825-8D6F-7ED1A7027A9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AF86F785-15F7-4300-A6A8-A6329343449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60DE8AEC-7446-419D-9E4A-81772CFA614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C2385C2F-88B6-4EBE-AE55-EC681C9619EB}"/>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79172B55-1DDE-478A-B6EB-4BA1DC537E29}"/>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1CB239DC-D2D8-449D-B511-C38710AC9B6F}"/>
              </a:ext>
            </a:extLst>
          </p:cNvPr>
          <p:cNvSpPr>
            <a:spLocks noGrp="1"/>
          </p:cNvSpPr>
          <p:nvPr>
            <p:ph type="subTitle" idx="1"/>
          </p:nvPr>
        </p:nvSpPr>
        <p:spPr>
          <a:xfrm>
            <a:off x="0" y="228600"/>
            <a:ext cx="9144000" cy="5262979"/>
          </a:xfrm>
        </p:spPr>
        <p:txBody>
          <a:bodyPr/>
          <a:lstStyle/>
          <a:p>
            <a:pPr algn="l"/>
            <a:r>
              <a:rPr lang="en-US" altLang="en-US" sz="1800" dirty="0">
                <a:solidFill>
                  <a:srgbClr val="2217FB"/>
                </a:solidFill>
              </a:rPr>
              <a:t>Soln.</a:t>
            </a:r>
          </a:p>
          <a:p>
            <a:pPr algn="l"/>
            <a:r>
              <a:rPr lang="en-US" altLang="en-US" sz="1800" dirty="0">
                <a:solidFill>
                  <a:schemeClr val="tx1"/>
                </a:solidFill>
              </a:rPr>
              <a:t>Base kV for complete Circuit = 100 MVA = 100,000 kVA</a:t>
            </a:r>
          </a:p>
          <a:p>
            <a:pPr algn="l"/>
            <a:r>
              <a:rPr lang="en-US" altLang="en-US" sz="1800" dirty="0">
                <a:solidFill>
                  <a:schemeClr val="tx1"/>
                </a:solidFill>
              </a:rPr>
              <a:t>Base kV in 50</a:t>
            </a:r>
            <a:r>
              <a:rPr lang="el-GR" altLang="en-US" sz="1800" dirty="0">
                <a:solidFill>
                  <a:schemeClr val="tx1"/>
                </a:solidFill>
              </a:rPr>
              <a:t>Ω</a:t>
            </a:r>
            <a:r>
              <a:rPr lang="en-US" altLang="en-US" sz="1800" dirty="0">
                <a:solidFill>
                  <a:schemeClr val="tx1"/>
                </a:solidFill>
              </a:rPr>
              <a:t> line = 220kV</a:t>
            </a:r>
          </a:p>
          <a:p>
            <a:pPr algn="l"/>
            <a:r>
              <a:rPr lang="en-US" altLang="en-US" sz="1800" dirty="0" err="1">
                <a:solidFill>
                  <a:schemeClr val="tx1"/>
                </a:solidFill>
              </a:rPr>
              <a:t>pu</a:t>
            </a:r>
            <a:r>
              <a:rPr lang="en-US" altLang="en-US" sz="1800" dirty="0">
                <a:solidFill>
                  <a:schemeClr val="tx1"/>
                </a:solidFill>
              </a:rPr>
              <a:t> impedance of line = (X </a:t>
            </a:r>
            <a:r>
              <a:rPr lang="en-US" altLang="en-US" sz="1800" baseline="-25000" dirty="0">
                <a:solidFill>
                  <a:schemeClr val="tx1"/>
                </a:solidFill>
              </a:rPr>
              <a:t>L </a:t>
            </a:r>
            <a:r>
              <a:rPr lang="en-US" altLang="en-US" sz="1800" dirty="0">
                <a:solidFill>
                  <a:schemeClr val="tx1"/>
                </a:solidFill>
              </a:rPr>
              <a:t> ) * [ </a:t>
            </a:r>
            <a:r>
              <a:rPr lang="en-US" altLang="en-US" sz="1800" dirty="0" err="1">
                <a:solidFill>
                  <a:schemeClr val="tx1"/>
                </a:solidFill>
              </a:rPr>
              <a:t>kVA</a:t>
            </a:r>
            <a:r>
              <a:rPr lang="en-US" altLang="en-US" sz="1800" baseline="-25000" dirty="0" err="1">
                <a:solidFill>
                  <a:schemeClr val="tx1"/>
                </a:solidFill>
              </a:rPr>
              <a:t>B</a:t>
            </a:r>
            <a:r>
              <a:rPr lang="en-US" altLang="en-US" sz="1800" baseline="-25000" dirty="0">
                <a:solidFill>
                  <a:schemeClr val="tx1"/>
                </a:solidFill>
              </a:rPr>
              <a:t> </a:t>
            </a:r>
            <a:r>
              <a:rPr lang="en-US" altLang="en-US" sz="1800" dirty="0">
                <a:solidFill>
                  <a:schemeClr val="tx1"/>
                </a:solidFill>
              </a:rPr>
              <a:t> /  (kV)</a:t>
            </a:r>
            <a:r>
              <a:rPr lang="en-US" altLang="en-US" sz="1800" baseline="-25000" dirty="0">
                <a:solidFill>
                  <a:schemeClr val="tx1"/>
                </a:solidFill>
              </a:rPr>
              <a:t>B</a:t>
            </a:r>
            <a:r>
              <a:rPr lang="en-US" altLang="en-US" sz="1800" dirty="0">
                <a:solidFill>
                  <a:schemeClr val="tx1"/>
                </a:solidFill>
              </a:rPr>
              <a:t>² * 1000 ] = (j50 * 100,000) / (220)² * 1000</a:t>
            </a:r>
          </a:p>
          <a:p>
            <a:pPr algn="l"/>
            <a:r>
              <a:rPr lang="en-US" altLang="en-US" sz="1800" dirty="0">
                <a:solidFill>
                  <a:schemeClr val="tx1"/>
                </a:solidFill>
              </a:rPr>
              <a:t>			= j 0.1033 </a:t>
            </a:r>
            <a:r>
              <a:rPr lang="en-US" altLang="en-US" sz="1800" dirty="0" err="1">
                <a:solidFill>
                  <a:schemeClr val="tx1"/>
                </a:solidFill>
              </a:rPr>
              <a:t>pu</a:t>
            </a:r>
            <a:endParaRPr lang="en-US" altLang="en-US" sz="1800" dirty="0">
              <a:solidFill>
                <a:schemeClr val="tx1"/>
              </a:solidFill>
            </a:endParaRPr>
          </a:p>
          <a:p>
            <a:pPr algn="l"/>
            <a:r>
              <a:rPr lang="en-US" altLang="en-US" sz="1800" dirty="0">
                <a:solidFill>
                  <a:schemeClr val="tx1"/>
                </a:solidFill>
              </a:rPr>
              <a:t>Base kV in Generator Circuit = 220 * [1 / Transformation ratio of Y-Y transformer]</a:t>
            </a:r>
          </a:p>
          <a:p>
            <a:pPr algn="l"/>
            <a:r>
              <a:rPr lang="en-US" altLang="en-US" sz="1800" dirty="0">
                <a:solidFill>
                  <a:schemeClr val="tx1"/>
                </a:solidFill>
              </a:rPr>
              <a:t>			= 220 * (33/220) = 33 kV</a:t>
            </a:r>
          </a:p>
          <a:p>
            <a:pPr algn="l"/>
            <a:r>
              <a:rPr lang="en-US" altLang="en-US" sz="1800" dirty="0" err="1">
                <a:solidFill>
                  <a:schemeClr val="tx1"/>
                </a:solidFill>
              </a:rPr>
              <a:t>pu</a:t>
            </a:r>
            <a:r>
              <a:rPr lang="en-US" altLang="en-US" sz="1800" dirty="0">
                <a:solidFill>
                  <a:schemeClr val="tx1"/>
                </a:solidFill>
              </a:rPr>
              <a:t> reactance of the generator = (20/100) * (100,000/40,000) * (25/33)² = j0.287 </a:t>
            </a:r>
            <a:r>
              <a:rPr lang="en-US" altLang="en-US" sz="1800" dirty="0" err="1">
                <a:solidFill>
                  <a:schemeClr val="tx1"/>
                </a:solidFill>
              </a:rPr>
              <a:t>pu</a:t>
            </a:r>
            <a:endParaRPr lang="en-US" altLang="en-US" sz="1800" dirty="0">
              <a:solidFill>
                <a:schemeClr val="tx1"/>
              </a:solidFill>
            </a:endParaRPr>
          </a:p>
          <a:p>
            <a:pPr algn="l"/>
            <a:r>
              <a:rPr lang="en-US" altLang="en-US" sz="1800" dirty="0">
                <a:solidFill>
                  <a:schemeClr val="tx1"/>
                </a:solidFill>
              </a:rPr>
              <a:t>Base kV in Motor Circuit = 220 * Transformer ratio of Y-∆ transformer</a:t>
            </a:r>
          </a:p>
          <a:p>
            <a:pPr algn="l"/>
            <a:r>
              <a:rPr lang="en-US" altLang="en-US" sz="1800" dirty="0">
                <a:solidFill>
                  <a:schemeClr val="tx1"/>
                </a:solidFill>
              </a:rPr>
              <a:t>		= 220 * (11/220) = 11 kV</a:t>
            </a:r>
          </a:p>
          <a:p>
            <a:pPr algn="l"/>
            <a:r>
              <a:rPr lang="en-US" altLang="en-US" sz="1800" dirty="0">
                <a:solidFill>
                  <a:schemeClr val="tx1"/>
                </a:solidFill>
              </a:rPr>
              <a:t>Remembering the Base Conversion,</a:t>
            </a:r>
          </a:p>
          <a:p>
            <a:pPr algn="l"/>
            <a:r>
              <a:rPr lang="en-US" altLang="en-US" sz="1800" dirty="0">
                <a:solidFill>
                  <a:srgbClr val="2217FB"/>
                </a:solidFill>
              </a:rPr>
              <a:t>		 </a:t>
            </a:r>
            <a:r>
              <a:rPr lang="en-US" altLang="en-US" sz="1800" dirty="0">
                <a:solidFill>
                  <a:srgbClr val="FF0000"/>
                </a:solidFill>
              </a:rPr>
              <a:t>Z </a:t>
            </a:r>
            <a:r>
              <a:rPr lang="en-US" altLang="en-US" sz="1800" baseline="-25000" dirty="0">
                <a:solidFill>
                  <a:srgbClr val="FF0000"/>
                </a:solidFill>
              </a:rPr>
              <a:t>New</a:t>
            </a:r>
            <a:r>
              <a:rPr lang="en-US" altLang="en-US" sz="1800" dirty="0">
                <a:solidFill>
                  <a:srgbClr val="FF0000"/>
                </a:solidFill>
              </a:rPr>
              <a:t> </a:t>
            </a:r>
            <a:r>
              <a:rPr lang="en-US" altLang="en-US" sz="1800" baseline="30000" dirty="0" err="1">
                <a:solidFill>
                  <a:srgbClr val="FF0000"/>
                </a:solidFill>
              </a:rPr>
              <a:t>pu</a:t>
            </a:r>
            <a:r>
              <a:rPr lang="en-US" altLang="en-US" sz="1800" baseline="30000" dirty="0">
                <a:solidFill>
                  <a:srgbClr val="FF0000"/>
                </a:solidFill>
              </a:rPr>
              <a:t>  </a:t>
            </a:r>
            <a:r>
              <a:rPr lang="en-US" altLang="en-US" sz="1800" dirty="0">
                <a:solidFill>
                  <a:srgbClr val="FF0000"/>
                </a:solidFill>
              </a:rPr>
              <a:t> = </a:t>
            </a:r>
            <a:r>
              <a:rPr lang="en-US" altLang="en-US" sz="1800" dirty="0" err="1">
                <a:solidFill>
                  <a:srgbClr val="FF0000"/>
                </a:solidFill>
              </a:rPr>
              <a:t>Z</a:t>
            </a:r>
            <a:r>
              <a:rPr lang="en-US" altLang="en-US" sz="1800" baseline="-25000" dirty="0" err="1">
                <a:solidFill>
                  <a:srgbClr val="FF0000"/>
                </a:solidFill>
              </a:rPr>
              <a:t>Old</a:t>
            </a:r>
            <a:r>
              <a:rPr lang="en-US" altLang="en-US" sz="1800" dirty="0">
                <a:solidFill>
                  <a:srgbClr val="FF0000"/>
                </a:solidFill>
              </a:rPr>
              <a:t> </a:t>
            </a:r>
            <a:r>
              <a:rPr lang="en-US" altLang="en-US" sz="1800" baseline="30000" dirty="0" err="1">
                <a:solidFill>
                  <a:srgbClr val="FF0000"/>
                </a:solidFill>
              </a:rPr>
              <a:t>pu</a:t>
            </a:r>
            <a:r>
              <a:rPr lang="en-US" altLang="en-US" sz="1800" baseline="30000" dirty="0">
                <a:solidFill>
                  <a:srgbClr val="FF0000"/>
                </a:solidFill>
              </a:rPr>
              <a:t> </a:t>
            </a:r>
            <a:r>
              <a:rPr lang="en-US" altLang="en-US" sz="1800" dirty="0">
                <a:solidFill>
                  <a:srgbClr val="FF0000"/>
                </a:solidFill>
              </a:rPr>
              <a:t> * (S </a:t>
            </a:r>
            <a:r>
              <a:rPr lang="en-US" altLang="en-US" sz="1800" baseline="-25000" dirty="0">
                <a:solidFill>
                  <a:srgbClr val="FF0000"/>
                </a:solidFill>
              </a:rPr>
              <a:t>B, New</a:t>
            </a:r>
            <a:r>
              <a:rPr lang="en-US" altLang="en-US" sz="1800" dirty="0">
                <a:solidFill>
                  <a:srgbClr val="FF0000"/>
                </a:solidFill>
              </a:rPr>
              <a:t> / S </a:t>
            </a:r>
            <a:r>
              <a:rPr lang="en-US" altLang="en-US" sz="1800" baseline="-25000" dirty="0">
                <a:solidFill>
                  <a:srgbClr val="FF0000"/>
                </a:solidFill>
              </a:rPr>
              <a:t>B, Old</a:t>
            </a:r>
            <a:r>
              <a:rPr lang="en-US" altLang="en-US" sz="1800" dirty="0">
                <a:solidFill>
                  <a:srgbClr val="FF0000"/>
                </a:solidFill>
              </a:rPr>
              <a:t>) * (V</a:t>
            </a:r>
            <a:r>
              <a:rPr lang="en-US" altLang="en-US" sz="1800" baseline="-25000" dirty="0">
                <a:solidFill>
                  <a:srgbClr val="FF0000"/>
                </a:solidFill>
              </a:rPr>
              <a:t>B, Old </a:t>
            </a:r>
            <a:r>
              <a:rPr lang="en-US" altLang="en-US" sz="1800" dirty="0">
                <a:solidFill>
                  <a:srgbClr val="FF0000"/>
                </a:solidFill>
              </a:rPr>
              <a:t> / V</a:t>
            </a:r>
            <a:r>
              <a:rPr lang="en-US" altLang="en-US" sz="1800" baseline="-25000" dirty="0">
                <a:solidFill>
                  <a:srgbClr val="FF0000"/>
                </a:solidFill>
              </a:rPr>
              <a:t>B, New</a:t>
            </a:r>
            <a:r>
              <a:rPr lang="en-US" altLang="en-US" sz="1800" dirty="0">
                <a:solidFill>
                  <a:srgbClr val="FF0000"/>
                </a:solidFill>
              </a:rPr>
              <a:t>)</a:t>
            </a:r>
            <a:r>
              <a:rPr lang="en-US" altLang="en-US" sz="1800" baseline="30000" dirty="0">
                <a:solidFill>
                  <a:srgbClr val="FF0000"/>
                </a:solidFill>
              </a:rPr>
              <a:t>2</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reactance of the Motor = (30/100) * (100,000/50,000) * (11/11)² = j0.6 </a:t>
            </a:r>
            <a:r>
              <a:rPr lang="en-US" altLang="en-US" sz="1800" dirty="0" err="1">
                <a:solidFill>
                  <a:schemeClr val="tx1"/>
                </a:solidFill>
              </a:rPr>
              <a:t>pu</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reactance of the Y-Y Transformer = (15/100) * (100,000/40,000) * (33/33)² = j0.6375 </a:t>
            </a:r>
            <a:r>
              <a:rPr lang="en-US" altLang="en-US" sz="1800" dirty="0" err="1">
                <a:solidFill>
                  <a:schemeClr val="tx1"/>
                </a:solidFill>
              </a:rPr>
              <a:t>pu</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reactance of the Y-∆ Transformer = (15/100) * (100,000/30,000) * (11/11)² = j0.5 </a:t>
            </a:r>
            <a:r>
              <a:rPr lang="en-US" altLang="en-US" sz="1800" dirty="0" err="1">
                <a:solidFill>
                  <a:schemeClr val="tx1"/>
                </a:solidFill>
              </a:rPr>
              <a:t>pu</a:t>
            </a:r>
            <a:endParaRPr lang="en-US" altLang="en-US" sz="1800" dirty="0">
              <a:solidFill>
                <a:schemeClr val="tx1"/>
              </a:solidFill>
            </a:endParaRPr>
          </a:p>
          <a:p>
            <a:pPr algn="l"/>
            <a:r>
              <a:rPr lang="en-US" altLang="en-US" sz="1800" dirty="0">
                <a:solidFill>
                  <a:schemeClr val="tx1"/>
                </a:solidFill>
              </a:rPr>
              <a:t>The Reactance Diagram is as shown in the Figure given below:</a:t>
            </a:r>
          </a:p>
          <a:p>
            <a:pPr algn="l"/>
            <a:endParaRPr lang="en-US" altLang="en-US" sz="1800" dirty="0">
              <a:solidFill>
                <a:schemeClr val="tx1"/>
              </a:solidFill>
            </a:endParaRPr>
          </a:p>
          <a:p>
            <a:pPr algn="l"/>
            <a:endParaRPr lang="en-US" altLang="en-US" sz="1800" dirty="0">
              <a:solidFill>
                <a:schemeClr val="tx1"/>
              </a:solidFill>
            </a:endParaRPr>
          </a:p>
          <a:p>
            <a:pPr algn="l"/>
            <a:endParaRPr lang="en-US" altLang="en-US" sz="1800" dirty="0">
              <a:solidFill>
                <a:schemeClr val="tx1"/>
              </a:solidFill>
            </a:endParaRPr>
          </a:p>
        </p:txBody>
      </p:sp>
      <p:pic>
        <p:nvPicPr>
          <p:cNvPr id="4" name="Picture 3">
            <a:extLst>
              <a:ext uri="{FF2B5EF4-FFF2-40B4-BE49-F238E27FC236}">
                <a16:creationId xmlns:a16="http://schemas.microsoft.com/office/drawing/2014/main" id="{57F5FDFE-3C44-4746-9D78-947FC63F74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114371D-9F12-431A-8A4C-0FE273459F00}"/>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EF10CE0-220F-4C44-990C-8ABAC201AD11}"/>
              </a:ext>
            </a:extLst>
          </p:cNvPr>
          <p:cNvSpPr>
            <a:spLocks noGrp="1"/>
          </p:cNvSpPr>
          <p:nvPr>
            <p:ph type="sldNum" sz="quarter" idx="12"/>
          </p:nvPr>
        </p:nvSpPr>
        <p:spPr/>
        <p:txBody>
          <a:bodyPr/>
          <a:lstStyle/>
          <a:p>
            <a:fld id="{5E30BE15-C2D2-4959-A385-41895957CAF0}" type="slidenum">
              <a:rPr lang="en-US" altLang="en-US" smtClean="0"/>
              <a:pPr/>
              <a:t>118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2" dur="500"/>
                                        <p:tgtEl>
                                          <p:spTgt spid="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77" dur="500"/>
                                        <p:tgtEl>
                                          <p:spTgt spid="3">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blinds(horizontal)">
                                      <p:cBhvr>
                                        <p:cTn id="82" dur="500"/>
                                        <p:tgtEl>
                                          <p:spTgt spid="3">
                                            <p:txEl>
                                              <p:pRg st="15" end="15"/>
                                            </p:txEl>
                                          </p:spTgt>
                                        </p:tgtEl>
                                      </p:cBhvr>
                                    </p:animEffect>
                                  </p:childTnLst>
                                </p:cTn>
                              </p:par>
                              <p:par>
                                <p:cTn id="83" presetID="5" presetClass="entr" presetSubtype="1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checkerboard(across)">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10E94F9E-68E3-4D98-BF16-7F530FF8FE26}"/>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435ED18D-DD2C-46A3-9CBD-59E365C6F6D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99BF37BA-2DBC-414F-BD0F-B04E35BFEF2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B09427F3-3FB4-4265-A5B0-3B5AFB3792C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ADC6BB82-63DF-48B4-800A-7914C563E845}"/>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D82A280C-BEE5-47CA-9F12-F5243FE62B4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B3955F17-8220-4EF2-9554-15DBD1DC475A}"/>
              </a:ext>
            </a:extLst>
          </p:cNvPr>
          <p:cNvSpPr>
            <a:spLocks noGrp="1"/>
          </p:cNvSpPr>
          <p:nvPr>
            <p:ph type="subTitle" idx="1"/>
          </p:nvPr>
        </p:nvSpPr>
        <p:spPr>
          <a:xfrm>
            <a:off x="0" y="0"/>
            <a:ext cx="9144000" cy="1846659"/>
          </a:xfrm>
        </p:spPr>
        <p:txBody>
          <a:bodyPr/>
          <a:lstStyle/>
          <a:p>
            <a:pPr algn="l"/>
            <a:endParaRPr lang="en-US" altLang="en-US" sz="2000" dirty="0">
              <a:solidFill>
                <a:srgbClr val="2217FB"/>
              </a:solidFill>
            </a:endParaRPr>
          </a:p>
          <a:p>
            <a:pPr algn="l"/>
            <a:endParaRPr lang="en-US" altLang="en-US" sz="2000" dirty="0">
              <a:solidFill>
                <a:srgbClr val="2217FB"/>
              </a:solidFill>
            </a:endParaRPr>
          </a:p>
          <a:p>
            <a:pPr algn="l"/>
            <a:r>
              <a:rPr lang="en-US" altLang="en-US" sz="2000" dirty="0">
                <a:solidFill>
                  <a:srgbClr val="2217FB"/>
                </a:solidFill>
              </a:rPr>
              <a:t>Ques 9.</a:t>
            </a:r>
          </a:p>
          <a:p>
            <a:pPr algn="just"/>
            <a:r>
              <a:rPr lang="en-US" altLang="en-US" sz="2000" dirty="0">
                <a:solidFill>
                  <a:schemeClr val="tx1"/>
                </a:solidFill>
              </a:rPr>
              <a:t>A simple Power System is shown in the Figure given below. Redraw the System where the per-unit impedances are represented on a common 5,000 VA base and common system base voltage of 250 V.</a:t>
            </a:r>
          </a:p>
        </p:txBody>
      </p:sp>
      <p:pic>
        <p:nvPicPr>
          <p:cNvPr id="4" name="Picture 3">
            <a:extLst>
              <a:ext uri="{FF2B5EF4-FFF2-40B4-BE49-F238E27FC236}">
                <a16:creationId xmlns:a16="http://schemas.microsoft.com/office/drawing/2014/main" id="{D6C274E5-563C-46E0-8363-E071428620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336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331FDD0-4876-4831-B4D8-1C186D7211C9}"/>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F98C8CE-AC64-4710-A26A-1CD8F79677AB}"/>
              </a:ext>
            </a:extLst>
          </p:cNvPr>
          <p:cNvSpPr>
            <a:spLocks noGrp="1"/>
          </p:cNvSpPr>
          <p:nvPr>
            <p:ph type="sldNum" sz="quarter" idx="12"/>
          </p:nvPr>
        </p:nvSpPr>
        <p:spPr/>
        <p:txBody>
          <a:bodyPr/>
          <a:lstStyle/>
          <a:p>
            <a:fld id="{5E30BE15-C2D2-4959-A385-41895957CAF0}" type="slidenum">
              <a:rPr lang="en-US" altLang="en-US" smtClean="0"/>
              <a:pPr/>
              <a:t>119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4">
            <a:extLst>
              <a:ext uri="{FF2B5EF4-FFF2-40B4-BE49-F238E27FC236}">
                <a16:creationId xmlns:a16="http://schemas.microsoft.com/office/drawing/2014/main" id="{CD1DBDDB-9301-4960-9FC2-F2FE3049E181}"/>
              </a:ext>
            </a:extLst>
          </p:cNvPr>
          <p:cNvSpPr txBox="1"/>
          <p:nvPr/>
        </p:nvSpPr>
        <p:spPr>
          <a:xfrm>
            <a:off x="713740" y="1011681"/>
            <a:ext cx="7564120" cy="4226560"/>
          </a:xfrm>
          <a:prstGeom prst="rect">
            <a:avLst/>
          </a:prstGeom>
        </p:spPr>
        <p:txBody>
          <a:bodyPr vert="horz" wrap="square" lIns="0" tIns="12065" rIns="0" bIns="0" rtlCol="0">
            <a:spAutoFit/>
          </a:bodyPr>
          <a:lstStyle/>
          <a:p>
            <a:pPr marL="63500">
              <a:lnSpc>
                <a:spcPct val="100000"/>
              </a:lnSpc>
              <a:spcBef>
                <a:spcPts val="95"/>
              </a:spcBef>
            </a:pPr>
            <a:r>
              <a:rPr sz="2800" b="1" spc="-5" dirty="0">
                <a:solidFill>
                  <a:srgbClr val="006FC0"/>
                </a:solidFill>
                <a:latin typeface="Times New Roman" panose="02020603050405020304" pitchFamily="18" charset="0"/>
                <a:cs typeface="Times New Roman" panose="02020603050405020304" pitchFamily="18" charset="0"/>
              </a:rPr>
              <a:t>Critical Disruptive</a:t>
            </a:r>
            <a:r>
              <a:rPr sz="2800" b="1" spc="-65" dirty="0">
                <a:solidFill>
                  <a:srgbClr val="006FC0"/>
                </a:solidFill>
                <a:latin typeface="Times New Roman" panose="02020603050405020304" pitchFamily="18" charset="0"/>
                <a:cs typeface="Times New Roman" panose="02020603050405020304" pitchFamily="18" charset="0"/>
              </a:rPr>
              <a:t> </a:t>
            </a:r>
            <a:r>
              <a:rPr sz="2800" b="1" spc="-40" dirty="0">
                <a:solidFill>
                  <a:srgbClr val="006FC0"/>
                </a:solidFill>
                <a:latin typeface="Times New Roman" panose="02020603050405020304" pitchFamily="18" charset="0"/>
                <a:cs typeface="Times New Roman" panose="02020603050405020304" pitchFamily="18" charset="0"/>
              </a:rPr>
              <a:t>Voltage</a:t>
            </a:r>
            <a:endParaRPr sz="2800" dirty="0">
              <a:latin typeface="Times New Roman" panose="02020603050405020304" pitchFamily="18" charset="0"/>
              <a:cs typeface="Times New Roman" panose="02020603050405020304" pitchFamily="18" charset="0"/>
            </a:endParaRPr>
          </a:p>
          <a:p>
            <a:pPr marL="63500">
              <a:lnSpc>
                <a:spcPct val="100000"/>
              </a:lnSpc>
              <a:tabLst>
                <a:tab pos="3596640" algn="l"/>
              </a:tabLst>
            </a:pPr>
            <a:r>
              <a:rPr sz="2800" dirty="0">
                <a:solidFill>
                  <a:srgbClr val="006FC0"/>
                </a:solidFill>
                <a:latin typeface="Times New Roman" panose="02020603050405020304" pitchFamily="18" charset="0"/>
                <a:cs typeface="Times New Roman" panose="02020603050405020304" pitchFamily="18" charset="0"/>
              </a:rPr>
              <a:t>V</a:t>
            </a:r>
            <a:r>
              <a:rPr sz="2775" baseline="-21021" dirty="0">
                <a:solidFill>
                  <a:srgbClr val="006FC0"/>
                </a:solidFill>
                <a:latin typeface="Times New Roman" panose="02020603050405020304" pitchFamily="18" charset="0"/>
                <a:cs typeface="Times New Roman" panose="02020603050405020304" pitchFamily="18" charset="0"/>
              </a:rPr>
              <a:t>c </a:t>
            </a:r>
            <a:r>
              <a:rPr sz="2800" spc="-5" dirty="0">
                <a:solidFill>
                  <a:srgbClr val="006FC0"/>
                </a:solidFill>
                <a:latin typeface="Times New Roman" panose="02020603050405020304" pitchFamily="18" charset="0"/>
                <a:cs typeface="Times New Roman" panose="02020603050405020304" pitchFamily="18" charset="0"/>
              </a:rPr>
              <a:t>= </a:t>
            </a:r>
            <a:r>
              <a:rPr sz="2800" spc="-10" dirty="0">
                <a:solidFill>
                  <a:srgbClr val="006FC0"/>
                </a:solidFill>
                <a:latin typeface="Times New Roman" panose="02020603050405020304" pitchFamily="18" charset="0"/>
                <a:cs typeface="Times New Roman" panose="02020603050405020304" pitchFamily="18" charset="0"/>
              </a:rPr>
              <a:t>m</a:t>
            </a:r>
            <a:r>
              <a:rPr sz="2775" spc="-15" baseline="-21021" dirty="0">
                <a:solidFill>
                  <a:srgbClr val="006FC0"/>
                </a:solidFill>
                <a:latin typeface="Times New Roman" panose="02020603050405020304" pitchFamily="18" charset="0"/>
                <a:cs typeface="Times New Roman" panose="02020603050405020304" pitchFamily="18" charset="0"/>
              </a:rPr>
              <a:t>o  </a:t>
            </a:r>
            <a:r>
              <a:rPr sz="2800" spc="5" dirty="0">
                <a:solidFill>
                  <a:srgbClr val="006FC0"/>
                </a:solidFill>
                <a:latin typeface="Times New Roman" panose="02020603050405020304" pitchFamily="18" charset="0"/>
                <a:cs typeface="Times New Roman" panose="02020603050405020304" pitchFamily="18" charset="0"/>
              </a:rPr>
              <a:t>g</a:t>
            </a:r>
            <a:r>
              <a:rPr sz="2775" spc="7" baseline="-21021" dirty="0">
                <a:solidFill>
                  <a:srgbClr val="006FC0"/>
                </a:solidFill>
                <a:latin typeface="Times New Roman" panose="02020603050405020304" pitchFamily="18" charset="0"/>
                <a:cs typeface="Times New Roman" panose="02020603050405020304" pitchFamily="18" charset="0"/>
              </a:rPr>
              <a:t>o </a:t>
            </a:r>
            <a:r>
              <a:rPr sz="2800" spc="-5" dirty="0">
                <a:solidFill>
                  <a:srgbClr val="006FC0"/>
                </a:solidFill>
                <a:latin typeface="Times New Roman" panose="02020603050405020304" pitchFamily="18" charset="0"/>
                <a:cs typeface="Times New Roman" panose="02020603050405020304" pitchFamily="18" charset="0"/>
              </a:rPr>
              <a:t>δ r</a:t>
            </a:r>
            <a:r>
              <a:rPr sz="2800" spc="320" dirty="0">
                <a:solidFill>
                  <a:srgbClr val="006FC0"/>
                </a:solidFill>
                <a:latin typeface="Times New Roman" panose="02020603050405020304" pitchFamily="18" charset="0"/>
                <a:cs typeface="Times New Roman" panose="02020603050405020304" pitchFamily="18" charset="0"/>
              </a:rPr>
              <a:t> </a:t>
            </a:r>
            <a:r>
              <a:rPr sz="2800" spc="5" dirty="0">
                <a:solidFill>
                  <a:srgbClr val="006FC0"/>
                </a:solidFill>
                <a:latin typeface="Times New Roman" panose="02020603050405020304" pitchFamily="18" charset="0"/>
                <a:cs typeface="Times New Roman" panose="02020603050405020304" pitchFamily="18" charset="0"/>
              </a:rPr>
              <a:t>log</a:t>
            </a:r>
            <a:r>
              <a:rPr sz="2775" spc="7" baseline="-21021" dirty="0">
                <a:solidFill>
                  <a:srgbClr val="006FC0"/>
                </a:solidFill>
                <a:latin typeface="Times New Roman" panose="02020603050405020304" pitchFamily="18" charset="0"/>
                <a:cs typeface="Times New Roman" panose="02020603050405020304" pitchFamily="18" charset="0"/>
              </a:rPr>
              <a:t>e</a:t>
            </a:r>
            <a:r>
              <a:rPr sz="2775" spc="330" baseline="-21021" dirty="0">
                <a:solidFill>
                  <a:srgbClr val="006FC0"/>
                </a:solidFill>
                <a:latin typeface="Times New Roman" panose="02020603050405020304" pitchFamily="18" charset="0"/>
                <a:cs typeface="Times New Roman" panose="02020603050405020304" pitchFamily="18" charset="0"/>
              </a:rPr>
              <a:t> </a:t>
            </a:r>
            <a:r>
              <a:rPr sz="2800" spc="-5" dirty="0">
                <a:solidFill>
                  <a:srgbClr val="006FC0"/>
                </a:solidFill>
                <a:latin typeface="Times New Roman" panose="02020603050405020304" pitchFamily="18" charset="0"/>
                <a:cs typeface="Times New Roman" panose="02020603050405020304" pitchFamily="18" charset="0"/>
              </a:rPr>
              <a:t>(d/r)	kV/phase</a:t>
            </a:r>
            <a:endParaRPr sz="2800" dirty="0">
              <a:latin typeface="Times New Roman" panose="02020603050405020304" pitchFamily="18" charset="0"/>
              <a:cs typeface="Times New Roman" panose="02020603050405020304" pitchFamily="18" charset="0"/>
            </a:endParaRPr>
          </a:p>
          <a:p>
            <a:pPr>
              <a:lnSpc>
                <a:spcPct val="100000"/>
              </a:lnSpc>
            </a:pPr>
            <a:endParaRPr sz="2950" dirty="0">
              <a:latin typeface="Times New Roman" panose="02020603050405020304" pitchFamily="18" charset="0"/>
              <a:cs typeface="Times New Roman" panose="02020603050405020304" pitchFamily="18" charset="0"/>
            </a:endParaRPr>
          </a:p>
          <a:p>
            <a:pPr marL="189865">
              <a:lnSpc>
                <a:spcPct val="100000"/>
              </a:lnSpc>
            </a:pPr>
            <a:r>
              <a:rPr sz="2000" dirty="0">
                <a:latin typeface="Times New Roman" panose="02020603050405020304" pitchFamily="18" charset="0"/>
                <a:cs typeface="Times New Roman" panose="02020603050405020304" pitchFamily="18" charset="0"/>
              </a:rPr>
              <a:t>where</a:t>
            </a:r>
          </a:p>
          <a:p>
            <a:pPr marL="189865">
              <a:lnSpc>
                <a:spcPts val="2345"/>
              </a:lnSpc>
              <a:tabLst>
                <a:tab pos="4132579" algn="l"/>
              </a:tabLst>
            </a:pPr>
            <a:r>
              <a:rPr sz="2000" dirty="0">
                <a:latin typeface="Times New Roman" panose="02020603050405020304" pitchFamily="18" charset="0"/>
                <a:cs typeface="Times New Roman" panose="02020603050405020304" pitchFamily="18" charset="0"/>
              </a:rPr>
              <a:t>δ = </a:t>
            </a:r>
            <a:r>
              <a:rPr sz="2000" spc="-5" dirty="0">
                <a:latin typeface="Times New Roman" panose="02020603050405020304" pitchFamily="18" charset="0"/>
                <a:cs typeface="Times New Roman" panose="02020603050405020304" pitchFamily="18" charset="0"/>
              </a:rPr>
              <a:t>air density </a:t>
            </a:r>
            <a:r>
              <a:rPr sz="2000" dirty="0">
                <a:latin typeface="Times New Roman" panose="02020603050405020304" pitchFamily="18" charset="0"/>
                <a:cs typeface="Times New Roman" panose="02020603050405020304" pitchFamily="18" charset="0"/>
              </a:rPr>
              <a:t>factor = 3.92b /</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(273</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a:t>
            </a:r>
            <a:endParaRPr sz="2000" dirty="0">
              <a:latin typeface="Times New Roman" panose="02020603050405020304" pitchFamily="18" charset="0"/>
              <a:cs typeface="Times New Roman" panose="02020603050405020304" pitchFamily="18" charset="0"/>
            </a:endParaRPr>
          </a:p>
          <a:p>
            <a:pPr marL="209550">
              <a:lnSpc>
                <a:spcPts val="2345"/>
              </a:lnSpc>
            </a:pPr>
            <a:r>
              <a:rPr sz="2000" spc="-5" dirty="0">
                <a:latin typeface="Times New Roman" panose="02020603050405020304" pitchFamily="18" charset="0"/>
                <a:cs typeface="Times New Roman" panose="02020603050405020304" pitchFamily="18" charset="0"/>
              </a:rPr>
              <a:t>m</a:t>
            </a:r>
            <a:r>
              <a:rPr sz="1950" spc="-7" baseline="-21367" dirty="0">
                <a:latin typeface="Times New Roman" panose="02020603050405020304" pitchFamily="18" charset="0"/>
                <a:cs typeface="Times New Roman" panose="02020603050405020304" pitchFamily="18" charset="0"/>
              </a:rPr>
              <a:t>o </a:t>
            </a:r>
            <a:r>
              <a:rPr sz="2000" spc="-5" dirty="0">
                <a:latin typeface="Times New Roman" panose="02020603050405020304" pitchFamily="18" charset="0"/>
                <a:cs typeface="Times New Roman" panose="02020603050405020304" pitchFamily="18" charset="0"/>
              </a:rPr>
              <a:t>(irregularity </a:t>
            </a:r>
            <a:r>
              <a:rPr sz="2000" dirty="0">
                <a:latin typeface="Times New Roman" panose="02020603050405020304" pitchFamily="18" charset="0"/>
                <a:cs typeface="Times New Roman" panose="02020603050405020304" pitchFamily="18" charset="0"/>
              </a:rPr>
              <a:t>factor ) = 1 for polished</a:t>
            </a:r>
            <a:r>
              <a:rPr sz="2000" spc="-26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conductors</a:t>
            </a:r>
          </a:p>
          <a:p>
            <a:pPr marL="2667000">
              <a:lnSpc>
                <a:spcPct val="100000"/>
              </a:lnSpc>
              <a:spcBef>
                <a:spcPts val="110"/>
              </a:spcBef>
            </a:pP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0·98 </a:t>
            </a:r>
            <a:r>
              <a:rPr sz="2000" dirty="0">
                <a:latin typeface="Times New Roman" panose="02020603050405020304" pitchFamily="18" charset="0"/>
                <a:cs typeface="Times New Roman" panose="02020603050405020304" pitchFamily="18" charset="0"/>
              </a:rPr>
              <a:t>to </a:t>
            </a:r>
            <a:r>
              <a:rPr sz="2000" spc="20" dirty="0">
                <a:latin typeface="Times New Roman" panose="02020603050405020304" pitchFamily="18" charset="0"/>
                <a:cs typeface="Times New Roman" panose="02020603050405020304" pitchFamily="18" charset="0"/>
              </a:rPr>
              <a:t>0·92 </a:t>
            </a:r>
            <a:r>
              <a:rPr sz="2000" dirty="0">
                <a:latin typeface="Times New Roman" panose="02020603050405020304" pitchFamily="18" charset="0"/>
                <a:cs typeface="Times New Roman" panose="02020603050405020304" pitchFamily="18" charset="0"/>
              </a:rPr>
              <a:t>for dirty</a:t>
            </a:r>
            <a:r>
              <a:rPr sz="2000" spc="-1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conductors</a:t>
            </a:r>
          </a:p>
          <a:p>
            <a:pPr marL="2667000">
              <a:lnSpc>
                <a:spcPct val="100000"/>
              </a:lnSpc>
            </a:pP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0·87 </a:t>
            </a:r>
            <a:r>
              <a:rPr sz="2000" dirty="0">
                <a:latin typeface="Times New Roman" panose="02020603050405020304" pitchFamily="18" charset="0"/>
                <a:cs typeface="Times New Roman" panose="02020603050405020304" pitchFamily="18" charset="0"/>
              </a:rPr>
              <a:t>to </a:t>
            </a:r>
            <a:r>
              <a:rPr sz="2000" spc="30" dirty="0">
                <a:latin typeface="Times New Roman" panose="02020603050405020304" pitchFamily="18" charset="0"/>
                <a:cs typeface="Times New Roman" panose="02020603050405020304" pitchFamily="18" charset="0"/>
              </a:rPr>
              <a:t>0·8 </a:t>
            </a:r>
            <a:r>
              <a:rPr sz="2000" dirty="0">
                <a:latin typeface="Times New Roman" panose="02020603050405020304" pitchFamily="18" charset="0"/>
                <a:cs typeface="Times New Roman" panose="02020603050405020304" pitchFamily="18" charset="0"/>
              </a:rPr>
              <a:t>for stranded</a:t>
            </a:r>
            <a:r>
              <a:rPr sz="2000" spc="-19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conductors</a:t>
            </a:r>
          </a:p>
          <a:p>
            <a:pPr>
              <a:lnSpc>
                <a:spcPct val="100000"/>
              </a:lnSpc>
              <a:spcBef>
                <a:spcPts val="30"/>
              </a:spcBef>
            </a:pPr>
            <a:endParaRPr sz="2150" dirty="0">
              <a:latin typeface="Times New Roman" panose="02020603050405020304" pitchFamily="18" charset="0"/>
              <a:cs typeface="Times New Roman" panose="02020603050405020304" pitchFamily="18" charset="0"/>
            </a:endParaRPr>
          </a:p>
          <a:p>
            <a:pPr marL="63500">
              <a:lnSpc>
                <a:spcPct val="100000"/>
              </a:lnSpc>
            </a:pPr>
            <a:r>
              <a:rPr sz="2500" b="1" spc="-20" dirty="0">
                <a:solidFill>
                  <a:srgbClr val="006FC0"/>
                </a:solidFill>
                <a:latin typeface="Times New Roman" panose="02020603050405020304" pitchFamily="18" charset="0"/>
                <a:cs typeface="Times New Roman" panose="02020603050405020304" pitchFamily="18" charset="0"/>
              </a:rPr>
              <a:t>Visual </a:t>
            </a:r>
            <a:r>
              <a:rPr sz="2500" b="1" spc="-5" dirty="0">
                <a:solidFill>
                  <a:srgbClr val="006FC0"/>
                </a:solidFill>
                <a:latin typeface="Times New Roman" panose="02020603050405020304" pitchFamily="18" charset="0"/>
                <a:cs typeface="Times New Roman" panose="02020603050405020304" pitchFamily="18" charset="0"/>
              </a:rPr>
              <a:t>Critical</a:t>
            </a:r>
            <a:r>
              <a:rPr sz="2500" b="1" spc="25" dirty="0">
                <a:solidFill>
                  <a:srgbClr val="006FC0"/>
                </a:solidFill>
                <a:latin typeface="Times New Roman" panose="02020603050405020304" pitchFamily="18" charset="0"/>
                <a:cs typeface="Times New Roman" panose="02020603050405020304" pitchFamily="18" charset="0"/>
              </a:rPr>
              <a:t> </a:t>
            </a:r>
            <a:r>
              <a:rPr sz="2500" b="1" spc="-35" dirty="0">
                <a:solidFill>
                  <a:srgbClr val="006FC0"/>
                </a:solidFill>
                <a:latin typeface="Times New Roman" panose="02020603050405020304" pitchFamily="18" charset="0"/>
                <a:cs typeface="Times New Roman" panose="02020603050405020304" pitchFamily="18" charset="0"/>
              </a:rPr>
              <a:t>Voltage</a:t>
            </a:r>
            <a:endParaRPr sz="2500" dirty="0">
              <a:latin typeface="Times New Roman" panose="02020603050405020304" pitchFamily="18" charset="0"/>
              <a:cs typeface="Times New Roman" panose="02020603050405020304" pitchFamily="18" charset="0"/>
            </a:endParaRPr>
          </a:p>
          <a:p>
            <a:pPr marL="63500" marR="17780">
              <a:lnSpc>
                <a:spcPct val="100000"/>
              </a:lnSpc>
              <a:spcBef>
                <a:spcPts val="1145"/>
              </a:spcBef>
              <a:buSzPct val="94444"/>
              <a:buFont typeface="Wingdings"/>
              <a:buChar char=""/>
              <a:tabLst>
                <a:tab pos="243840" algn="l"/>
              </a:tabLst>
            </a:pPr>
            <a:r>
              <a:rPr sz="1800" spc="-35" dirty="0">
                <a:latin typeface="Times New Roman" panose="02020603050405020304" pitchFamily="18" charset="0"/>
                <a:cs typeface="Times New Roman" panose="02020603050405020304" pitchFamily="18" charset="0"/>
              </a:rPr>
              <a:t>minimum </a:t>
            </a:r>
            <a:r>
              <a:rPr sz="1800" spc="-20" dirty="0">
                <a:latin typeface="Times New Roman" panose="02020603050405020304" pitchFamily="18" charset="0"/>
                <a:cs typeface="Times New Roman" panose="02020603050405020304" pitchFamily="18" charset="0"/>
              </a:rPr>
              <a:t>phase-neutral </a:t>
            </a:r>
            <a:r>
              <a:rPr sz="1800" spc="-45" dirty="0">
                <a:latin typeface="Times New Roman" panose="02020603050405020304" pitchFamily="18" charset="0"/>
                <a:cs typeface="Times New Roman" panose="02020603050405020304" pitchFamily="18" charset="0"/>
              </a:rPr>
              <a:t>voltage </a:t>
            </a:r>
            <a:r>
              <a:rPr sz="1800" spc="-65" dirty="0">
                <a:latin typeface="Times New Roman" panose="02020603050405020304" pitchFamily="18" charset="0"/>
                <a:cs typeface="Times New Roman" panose="02020603050405020304" pitchFamily="18" charset="0"/>
              </a:rPr>
              <a:t>at </a:t>
            </a:r>
            <a:r>
              <a:rPr sz="1800" spc="-25" dirty="0">
                <a:latin typeface="Times New Roman" panose="02020603050405020304" pitchFamily="18" charset="0"/>
                <a:cs typeface="Times New Roman" panose="02020603050405020304" pitchFamily="18" charset="0"/>
              </a:rPr>
              <a:t>which </a:t>
            </a:r>
            <a:r>
              <a:rPr sz="1800" spc="-30" dirty="0">
                <a:latin typeface="Times New Roman" panose="02020603050405020304" pitchFamily="18" charset="0"/>
                <a:cs typeface="Times New Roman" panose="02020603050405020304" pitchFamily="18" charset="0"/>
              </a:rPr>
              <a:t>corona </a:t>
            </a:r>
            <a:r>
              <a:rPr sz="1800" spc="-15" dirty="0">
                <a:latin typeface="Times New Roman" panose="02020603050405020304" pitchFamily="18" charset="0"/>
                <a:cs typeface="Times New Roman" panose="02020603050405020304" pitchFamily="18" charset="0"/>
              </a:rPr>
              <a:t>glow </a:t>
            </a:r>
            <a:r>
              <a:rPr sz="1800" spc="-45" dirty="0">
                <a:latin typeface="Times New Roman" panose="02020603050405020304" pitchFamily="18" charset="0"/>
                <a:cs typeface="Times New Roman" panose="02020603050405020304" pitchFamily="18" charset="0"/>
              </a:rPr>
              <a:t>appears </a:t>
            </a:r>
            <a:r>
              <a:rPr sz="1800" spc="-20" dirty="0">
                <a:latin typeface="Times New Roman" panose="02020603050405020304" pitchFamily="18" charset="0"/>
                <a:cs typeface="Times New Roman" panose="02020603050405020304" pitchFamily="18" charset="0"/>
              </a:rPr>
              <a:t>all  along </a:t>
            </a:r>
            <a:r>
              <a:rPr sz="1800" spc="-50" dirty="0">
                <a:latin typeface="Times New Roman" panose="02020603050405020304" pitchFamily="18" charset="0"/>
                <a:cs typeface="Times New Roman" panose="02020603050405020304" pitchFamily="18" charset="0"/>
              </a:rPr>
              <a:t>the </a:t>
            </a:r>
            <a:r>
              <a:rPr sz="1800" spc="-20" dirty="0">
                <a:latin typeface="Times New Roman" panose="02020603050405020304" pitchFamily="18" charset="0"/>
                <a:cs typeface="Times New Roman" panose="02020603050405020304" pitchFamily="18" charset="0"/>
              </a:rPr>
              <a:t>line</a:t>
            </a:r>
            <a:r>
              <a:rPr sz="1800" spc="-10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conductors.</a:t>
            </a:r>
            <a:endParaRPr sz="1800" dirty="0">
              <a:latin typeface="Times New Roman" panose="02020603050405020304" pitchFamily="18" charset="0"/>
              <a:cs typeface="Times New Roman" panose="02020603050405020304" pitchFamily="18" charset="0"/>
            </a:endParaRPr>
          </a:p>
        </p:txBody>
      </p:sp>
      <p:sp>
        <p:nvSpPr>
          <p:cNvPr id="14" name="object 2">
            <a:extLst>
              <a:ext uri="{FF2B5EF4-FFF2-40B4-BE49-F238E27FC236}">
                <a16:creationId xmlns:a16="http://schemas.microsoft.com/office/drawing/2014/main" id="{EC1C0AEB-A935-4CD1-A822-67599DE19314}"/>
              </a:ext>
            </a:extLst>
          </p:cNvPr>
          <p:cNvSpPr/>
          <p:nvPr/>
        </p:nvSpPr>
        <p:spPr>
          <a:xfrm>
            <a:off x="1905000" y="5334000"/>
            <a:ext cx="4872228" cy="914400"/>
          </a:xfrm>
          <a:prstGeom prst="rect">
            <a:avLst/>
          </a:prstGeom>
          <a:blipFill>
            <a:blip r:embed="rId7" cstate="print"/>
            <a:stretch>
              <a:fillRect/>
            </a:stretch>
          </a:blipFill>
        </p:spPr>
        <p:txBody>
          <a:bodyPr wrap="square" lIns="0" tIns="0" rIns="0" bIns="0" rtlCol="0"/>
          <a:lstStyle/>
          <a:p>
            <a:endParaRPr/>
          </a:p>
        </p:txBody>
      </p:sp>
      <p:sp>
        <p:nvSpPr>
          <p:cNvPr id="16" name="object 11">
            <a:extLst>
              <a:ext uri="{FF2B5EF4-FFF2-40B4-BE49-F238E27FC236}">
                <a16:creationId xmlns:a16="http://schemas.microsoft.com/office/drawing/2014/main" id="{F7B40C14-B660-404F-8BCB-97E7F758DBED}"/>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9182F64A-5CA8-4D33-A35C-8EA4728AFFE7}"/>
              </a:ext>
            </a:extLst>
          </p:cNvPr>
          <p:cNvSpPr>
            <a:spLocks noGrp="1"/>
          </p:cNvSpPr>
          <p:nvPr>
            <p:ph type="sldNum" sz="quarter" idx="7"/>
          </p:nvPr>
        </p:nvSpPr>
        <p:spPr/>
        <p:txBody>
          <a:bodyPr/>
          <a:lstStyle/>
          <a:p>
            <a:pPr marL="38100">
              <a:lnSpc>
                <a:spcPts val="1240"/>
              </a:lnSpc>
            </a:pPr>
            <a:fld id="{81D60167-4931-47E6-BA6A-407CBD079E47}" type="slidenum">
              <a:rPr lang="en-IN" spc="-120" smtClean="0"/>
              <a:t>12</a:t>
            </a:fld>
            <a:endParaRPr lang="en-IN" spc="-120" dirty="0"/>
          </a:p>
        </p:txBody>
      </p:sp>
    </p:spTree>
    <p:extLst>
      <p:ext uri="{BB962C8B-B14F-4D97-AF65-F5344CB8AC3E}">
        <p14:creationId xmlns:p14="http://schemas.microsoft.com/office/powerpoint/2010/main" val="9693286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F735FE2B-8AC9-47F0-8C82-214C9C89D192}"/>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DA184090-554D-407B-BA16-38F254CDEE4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33218328-38E1-4E3E-A9A3-85EA1CCD648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F374ED89-1C4F-4A55-919A-023E9D1A57E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D478C5C4-8D3B-4D52-B1A4-71AAC54627A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A702CB85-81B6-4FEB-A975-7FD926893E6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85DBEBFB-CD22-4B2E-809D-C1FDC9416671}"/>
              </a:ext>
            </a:extLst>
          </p:cNvPr>
          <p:cNvSpPr>
            <a:spLocks noGrp="1"/>
          </p:cNvSpPr>
          <p:nvPr>
            <p:ph type="subTitle" idx="1"/>
          </p:nvPr>
        </p:nvSpPr>
        <p:spPr>
          <a:xfrm>
            <a:off x="0" y="228600"/>
            <a:ext cx="9144000" cy="4893647"/>
          </a:xfrm>
        </p:spPr>
        <p:txBody>
          <a:bodyPr/>
          <a:lstStyle/>
          <a:p>
            <a:pPr algn="l"/>
            <a:r>
              <a:rPr lang="en-US" altLang="en-US" sz="1800" dirty="0">
                <a:solidFill>
                  <a:srgbClr val="2217FB"/>
                </a:solidFill>
              </a:rPr>
              <a:t>Soln.</a:t>
            </a:r>
          </a:p>
          <a:p>
            <a:pPr algn="l"/>
            <a:r>
              <a:rPr lang="en-US" altLang="en-US" sz="1800" dirty="0">
                <a:solidFill>
                  <a:schemeClr val="tx1"/>
                </a:solidFill>
              </a:rPr>
              <a:t>Base kVA for the complete circuit = (5,000/1,000) = 5 kVA</a:t>
            </a:r>
          </a:p>
          <a:p>
            <a:pPr algn="l"/>
            <a:r>
              <a:rPr lang="en-US" altLang="en-US" sz="1800" dirty="0">
                <a:solidFill>
                  <a:schemeClr val="tx1"/>
                </a:solidFill>
              </a:rPr>
              <a:t>Base voltage in Generator circuits = (250/1000) = 0.25 kV</a:t>
            </a:r>
          </a:p>
          <a:p>
            <a:pPr algn="l"/>
            <a:r>
              <a:rPr lang="en-US" altLang="en-US" sz="1800" dirty="0">
                <a:solidFill>
                  <a:schemeClr val="tx1"/>
                </a:solidFill>
              </a:rPr>
              <a:t>Remembering the Base Conversion,</a:t>
            </a:r>
          </a:p>
          <a:p>
            <a:pPr algn="l"/>
            <a:r>
              <a:rPr lang="en-US" altLang="en-US" sz="1800" dirty="0">
                <a:solidFill>
                  <a:srgbClr val="2217FB"/>
                </a:solidFill>
              </a:rPr>
              <a:t>		 </a:t>
            </a:r>
            <a:r>
              <a:rPr lang="en-US" altLang="en-US" sz="1800" dirty="0">
                <a:solidFill>
                  <a:srgbClr val="FF0000"/>
                </a:solidFill>
              </a:rPr>
              <a:t>Z </a:t>
            </a:r>
            <a:r>
              <a:rPr lang="en-US" altLang="en-US" sz="1800" baseline="-25000" dirty="0">
                <a:solidFill>
                  <a:srgbClr val="FF0000"/>
                </a:solidFill>
              </a:rPr>
              <a:t>New</a:t>
            </a:r>
            <a:r>
              <a:rPr lang="en-US" altLang="en-US" sz="1800" dirty="0">
                <a:solidFill>
                  <a:srgbClr val="FF0000"/>
                </a:solidFill>
              </a:rPr>
              <a:t> </a:t>
            </a:r>
            <a:r>
              <a:rPr lang="en-US" altLang="en-US" sz="1800" baseline="30000" dirty="0" err="1">
                <a:solidFill>
                  <a:srgbClr val="FF0000"/>
                </a:solidFill>
              </a:rPr>
              <a:t>pu</a:t>
            </a:r>
            <a:r>
              <a:rPr lang="en-US" altLang="en-US" sz="1800" baseline="30000" dirty="0">
                <a:solidFill>
                  <a:srgbClr val="FF0000"/>
                </a:solidFill>
              </a:rPr>
              <a:t>  </a:t>
            </a:r>
            <a:r>
              <a:rPr lang="en-US" altLang="en-US" sz="1800" dirty="0">
                <a:solidFill>
                  <a:srgbClr val="FF0000"/>
                </a:solidFill>
              </a:rPr>
              <a:t> = </a:t>
            </a:r>
            <a:r>
              <a:rPr lang="en-US" altLang="en-US" sz="1800" dirty="0" err="1">
                <a:solidFill>
                  <a:srgbClr val="FF0000"/>
                </a:solidFill>
              </a:rPr>
              <a:t>Z</a:t>
            </a:r>
            <a:r>
              <a:rPr lang="en-US" altLang="en-US" sz="1800" baseline="-25000" dirty="0" err="1">
                <a:solidFill>
                  <a:srgbClr val="FF0000"/>
                </a:solidFill>
              </a:rPr>
              <a:t>Old</a:t>
            </a:r>
            <a:r>
              <a:rPr lang="en-US" altLang="en-US" sz="1800" dirty="0">
                <a:solidFill>
                  <a:srgbClr val="FF0000"/>
                </a:solidFill>
              </a:rPr>
              <a:t> </a:t>
            </a:r>
            <a:r>
              <a:rPr lang="en-US" altLang="en-US" sz="1800" baseline="30000" dirty="0" err="1">
                <a:solidFill>
                  <a:srgbClr val="FF0000"/>
                </a:solidFill>
              </a:rPr>
              <a:t>pu</a:t>
            </a:r>
            <a:r>
              <a:rPr lang="en-US" altLang="en-US" sz="1800" baseline="30000" dirty="0">
                <a:solidFill>
                  <a:srgbClr val="FF0000"/>
                </a:solidFill>
              </a:rPr>
              <a:t> </a:t>
            </a:r>
            <a:r>
              <a:rPr lang="en-US" altLang="en-US" sz="1800" dirty="0">
                <a:solidFill>
                  <a:srgbClr val="FF0000"/>
                </a:solidFill>
              </a:rPr>
              <a:t> * (S </a:t>
            </a:r>
            <a:r>
              <a:rPr lang="en-US" altLang="en-US" sz="1800" baseline="-25000" dirty="0">
                <a:solidFill>
                  <a:srgbClr val="FF0000"/>
                </a:solidFill>
              </a:rPr>
              <a:t>B, New</a:t>
            </a:r>
            <a:r>
              <a:rPr lang="en-US" altLang="en-US" sz="1800" dirty="0">
                <a:solidFill>
                  <a:srgbClr val="FF0000"/>
                </a:solidFill>
              </a:rPr>
              <a:t> / S </a:t>
            </a:r>
            <a:r>
              <a:rPr lang="en-US" altLang="en-US" sz="1800" baseline="-25000" dirty="0">
                <a:solidFill>
                  <a:srgbClr val="FF0000"/>
                </a:solidFill>
              </a:rPr>
              <a:t>B, Old</a:t>
            </a:r>
            <a:r>
              <a:rPr lang="en-US" altLang="en-US" sz="1800" dirty="0">
                <a:solidFill>
                  <a:srgbClr val="FF0000"/>
                </a:solidFill>
              </a:rPr>
              <a:t>) * (V</a:t>
            </a:r>
            <a:r>
              <a:rPr lang="en-US" altLang="en-US" sz="1800" baseline="-25000" dirty="0">
                <a:solidFill>
                  <a:srgbClr val="FF0000"/>
                </a:solidFill>
              </a:rPr>
              <a:t>B, Old </a:t>
            </a:r>
            <a:r>
              <a:rPr lang="en-US" altLang="en-US" sz="1800" dirty="0">
                <a:solidFill>
                  <a:srgbClr val="FF0000"/>
                </a:solidFill>
              </a:rPr>
              <a:t> / V</a:t>
            </a:r>
            <a:r>
              <a:rPr lang="en-US" altLang="en-US" sz="1800" baseline="-25000" dirty="0">
                <a:solidFill>
                  <a:srgbClr val="FF0000"/>
                </a:solidFill>
              </a:rPr>
              <a:t>B, New</a:t>
            </a:r>
            <a:r>
              <a:rPr lang="en-US" altLang="en-US" sz="1800" dirty="0">
                <a:solidFill>
                  <a:srgbClr val="FF0000"/>
                </a:solidFill>
              </a:rPr>
              <a:t>)</a:t>
            </a:r>
            <a:r>
              <a:rPr lang="en-US" altLang="en-US" sz="1800" baseline="30000" dirty="0">
                <a:solidFill>
                  <a:srgbClr val="FF0000"/>
                </a:solidFill>
              </a:rPr>
              <a:t>2</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reactance of Machine 1, X </a:t>
            </a:r>
            <a:r>
              <a:rPr lang="en-US" altLang="en-US" sz="1800" baseline="-25000" dirty="0" err="1">
                <a:solidFill>
                  <a:schemeClr val="tx1"/>
                </a:solidFill>
              </a:rPr>
              <a:t>pu</a:t>
            </a:r>
            <a:r>
              <a:rPr lang="en-US" altLang="en-US" sz="1800" dirty="0">
                <a:solidFill>
                  <a:schemeClr val="tx1"/>
                </a:solidFill>
              </a:rPr>
              <a:t> </a:t>
            </a:r>
            <a:r>
              <a:rPr lang="en-US" altLang="en-US" sz="1800" baseline="-25000" dirty="0">
                <a:solidFill>
                  <a:schemeClr val="tx1"/>
                </a:solidFill>
              </a:rPr>
              <a:t>M1 </a:t>
            </a:r>
            <a:r>
              <a:rPr lang="en-US" altLang="en-US" sz="1800" dirty="0">
                <a:solidFill>
                  <a:schemeClr val="tx1"/>
                </a:solidFill>
              </a:rPr>
              <a:t> = j0.2 * (0.25 / 0.25)² * (5.0/1.0) = j 1.0 </a:t>
            </a:r>
            <a:r>
              <a:rPr lang="en-US" altLang="en-US" sz="1800" dirty="0" err="1">
                <a:solidFill>
                  <a:schemeClr val="tx1"/>
                </a:solidFill>
              </a:rPr>
              <a:t>pu</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reactance of Machine 2, X </a:t>
            </a:r>
            <a:r>
              <a:rPr lang="en-US" altLang="en-US" sz="1800" baseline="-25000" dirty="0" err="1">
                <a:solidFill>
                  <a:schemeClr val="tx1"/>
                </a:solidFill>
              </a:rPr>
              <a:t>pu</a:t>
            </a:r>
            <a:r>
              <a:rPr lang="en-US" altLang="en-US" sz="1800" dirty="0">
                <a:solidFill>
                  <a:schemeClr val="tx1"/>
                </a:solidFill>
              </a:rPr>
              <a:t> </a:t>
            </a:r>
            <a:r>
              <a:rPr lang="en-US" altLang="en-US" sz="1800" baseline="-25000" dirty="0">
                <a:solidFill>
                  <a:schemeClr val="tx1"/>
                </a:solidFill>
              </a:rPr>
              <a:t>M2 </a:t>
            </a:r>
            <a:r>
              <a:rPr lang="en-US" altLang="en-US" sz="1800" dirty="0">
                <a:solidFill>
                  <a:schemeClr val="tx1"/>
                </a:solidFill>
              </a:rPr>
              <a:t> = j0.3 * (0.25 / 0.25)² * (5.0/2.0) = j 0.75 </a:t>
            </a:r>
            <a:r>
              <a:rPr lang="en-US" altLang="en-US" sz="1800" dirty="0" err="1">
                <a:solidFill>
                  <a:schemeClr val="tx1"/>
                </a:solidFill>
              </a:rPr>
              <a:t>pu</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reactance of  Transformer, T</a:t>
            </a:r>
            <a:r>
              <a:rPr lang="en-US" altLang="en-US" sz="1800" baseline="-25000" dirty="0">
                <a:solidFill>
                  <a:schemeClr val="tx1"/>
                </a:solidFill>
              </a:rPr>
              <a:t>1 </a:t>
            </a:r>
            <a:r>
              <a:rPr lang="en-US" altLang="en-US" sz="1800" dirty="0">
                <a:solidFill>
                  <a:schemeClr val="tx1"/>
                </a:solidFill>
              </a:rPr>
              <a:t> , X </a:t>
            </a:r>
            <a:r>
              <a:rPr lang="en-US" altLang="en-US" sz="1800" baseline="-25000" dirty="0" err="1">
                <a:solidFill>
                  <a:schemeClr val="tx1"/>
                </a:solidFill>
              </a:rPr>
              <a:t>pu</a:t>
            </a:r>
            <a:r>
              <a:rPr lang="en-US" altLang="en-US" sz="1800" dirty="0">
                <a:solidFill>
                  <a:schemeClr val="tx1"/>
                </a:solidFill>
              </a:rPr>
              <a:t> </a:t>
            </a:r>
            <a:r>
              <a:rPr lang="en-US" altLang="en-US" sz="1800" baseline="-25000" dirty="0">
                <a:solidFill>
                  <a:schemeClr val="tx1"/>
                </a:solidFill>
              </a:rPr>
              <a:t>T1 </a:t>
            </a:r>
            <a:r>
              <a:rPr lang="en-US" altLang="en-US" sz="1800" dirty="0">
                <a:solidFill>
                  <a:schemeClr val="tx1"/>
                </a:solidFill>
              </a:rPr>
              <a:t> = j0.2 * (0.25 / 0.25)² * (5.0/4.0) = j 0.25 </a:t>
            </a:r>
            <a:r>
              <a:rPr lang="en-US" altLang="en-US" sz="1800" dirty="0" err="1">
                <a:solidFill>
                  <a:schemeClr val="tx1"/>
                </a:solidFill>
              </a:rPr>
              <a:t>pu</a:t>
            </a:r>
            <a:endParaRPr lang="en-US" altLang="en-US" sz="1800" dirty="0">
              <a:solidFill>
                <a:schemeClr val="tx1"/>
              </a:solidFill>
            </a:endParaRPr>
          </a:p>
          <a:p>
            <a:pPr algn="l"/>
            <a:r>
              <a:rPr lang="en-US" altLang="en-US" sz="1800" dirty="0">
                <a:solidFill>
                  <a:schemeClr val="tx1"/>
                </a:solidFill>
              </a:rPr>
              <a:t>Base Voltage in Line Circuit = </a:t>
            </a:r>
          </a:p>
          <a:p>
            <a:pPr algn="l"/>
            <a:r>
              <a:rPr lang="en-US" altLang="en-US" sz="1800" dirty="0">
                <a:solidFill>
                  <a:schemeClr val="tx1"/>
                </a:solidFill>
              </a:rPr>
              <a:t>	Base Voltage in Generator Circuit * Transformation Ratio of Transformer</a:t>
            </a:r>
          </a:p>
          <a:p>
            <a:pPr algn="l">
              <a:buFont typeface="Symbol" panose="05050102010706020507" pitchFamily="18" charset="2"/>
              <a:buChar char="Þ"/>
            </a:pPr>
            <a:r>
              <a:rPr lang="en-US" altLang="en-US" sz="1800" dirty="0">
                <a:solidFill>
                  <a:schemeClr val="tx1"/>
                </a:solidFill>
              </a:rPr>
              <a:t> 	</a:t>
            </a:r>
            <a:r>
              <a:rPr lang="en-US" altLang="en-US" sz="1800" dirty="0" err="1">
                <a:solidFill>
                  <a:schemeClr val="tx1"/>
                </a:solidFill>
              </a:rPr>
              <a:t>kV</a:t>
            </a:r>
            <a:r>
              <a:rPr lang="en-US" altLang="en-US" sz="1800" baseline="-25000" dirty="0" err="1">
                <a:solidFill>
                  <a:schemeClr val="tx1"/>
                </a:solidFill>
              </a:rPr>
              <a:t>B</a:t>
            </a:r>
            <a:r>
              <a:rPr lang="en-US" altLang="en-US" sz="1800" dirty="0">
                <a:solidFill>
                  <a:schemeClr val="tx1"/>
                </a:solidFill>
              </a:rPr>
              <a:t> = 0.25 * (800/250)  = 0.8 kV</a:t>
            </a:r>
          </a:p>
          <a:p>
            <a:pPr algn="l"/>
            <a:r>
              <a:rPr lang="en-US" altLang="en-US" sz="1800" dirty="0" err="1">
                <a:solidFill>
                  <a:schemeClr val="tx1"/>
                </a:solidFill>
              </a:rPr>
              <a:t>pu</a:t>
            </a:r>
            <a:r>
              <a:rPr lang="en-US" altLang="en-US" sz="1800" dirty="0">
                <a:solidFill>
                  <a:schemeClr val="tx1"/>
                </a:solidFill>
              </a:rPr>
              <a:t> impedance of Line, </a:t>
            </a:r>
            <a:r>
              <a:rPr lang="en-US" altLang="en-US" sz="1800" dirty="0" err="1">
                <a:solidFill>
                  <a:schemeClr val="tx1"/>
                </a:solidFill>
              </a:rPr>
              <a:t>X</a:t>
            </a:r>
            <a:r>
              <a:rPr lang="en-US" altLang="en-US" sz="1800" baseline="-25000" dirty="0" err="1">
                <a:solidFill>
                  <a:schemeClr val="tx1"/>
                </a:solidFill>
              </a:rPr>
              <a:t>pu</a:t>
            </a:r>
            <a:r>
              <a:rPr lang="en-US" altLang="en-US" sz="1800" dirty="0">
                <a:solidFill>
                  <a:schemeClr val="tx1"/>
                </a:solidFill>
              </a:rPr>
              <a:t> </a:t>
            </a:r>
            <a:r>
              <a:rPr lang="en-US" altLang="en-US" sz="1800" baseline="-25000" dirty="0">
                <a:solidFill>
                  <a:schemeClr val="tx1"/>
                </a:solidFill>
              </a:rPr>
              <a:t>L </a:t>
            </a:r>
            <a:r>
              <a:rPr lang="en-US" altLang="en-US" sz="1800" dirty="0">
                <a:solidFill>
                  <a:schemeClr val="tx1"/>
                </a:solidFill>
              </a:rPr>
              <a:t> = (40 + j50) * [ </a:t>
            </a:r>
            <a:r>
              <a:rPr lang="en-US" altLang="en-US" sz="1800" dirty="0" err="1">
                <a:solidFill>
                  <a:schemeClr val="tx1"/>
                </a:solidFill>
              </a:rPr>
              <a:t>kVA</a:t>
            </a:r>
            <a:r>
              <a:rPr lang="en-US" altLang="en-US" sz="1800" baseline="-25000" dirty="0" err="1">
                <a:solidFill>
                  <a:schemeClr val="tx1"/>
                </a:solidFill>
              </a:rPr>
              <a:t>B</a:t>
            </a:r>
            <a:r>
              <a:rPr lang="en-US" altLang="en-US" sz="1800" baseline="-25000" dirty="0">
                <a:solidFill>
                  <a:schemeClr val="tx1"/>
                </a:solidFill>
              </a:rPr>
              <a:t> </a:t>
            </a:r>
            <a:r>
              <a:rPr lang="en-US" altLang="en-US" sz="1800" dirty="0">
                <a:solidFill>
                  <a:schemeClr val="tx1"/>
                </a:solidFill>
              </a:rPr>
              <a:t> /  (kV)</a:t>
            </a:r>
            <a:r>
              <a:rPr lang="en-US" altLang="en-US" sz="1800" baseline="-25000" dirty="0">
                <a:solidFill>
                  <a:schemeClr val="tx1"/>
                </a:solidFill>
              </a:rPr>
              <a:t>B</a:t>
            </a:r>
            <a:r>
              <a:rPr lang="en-US" altLang="en-US" sz="1800" dirty="0">
                <a:solidFill>
                  <a:schemeClr val="tx1"/>
                </a:solidFill>
              </a:rPr>
              <a:t>² * 1000 ]</a:t>
            </a:r>
          </a:p>
          <a:p>
            <a:pPr algn="l"/>
            <a:r>
              <a:rPr lang="en-US" altLang="en-US" sz="1800" dirty="0">
                <a:solidFill>
                  <a:schemeClr val="tx1"/>
                </a:solidFill>
              </a:rPr>
              <a:t>			= (40 + j50) * [ 5</a:t>
            </a:r>
            <a:r>
              <a:rPr lang="en-US" altLang="en-US" sz="1800" baseline="-25000" dirty="0">
                <a:solidFill>
                  <a:schemeClr val="tx1"/>
                </a:solidFill>
              </a:rPr>
              <a:t> </a:t>
            </a:r>
            <a:r>
              <a:rPr lang="en-US" altLang="en-US" sz="1800" dirty="0">
                <a:solidFill>
                  <a:schemeClr val="tx1"/>
                </a:solidFill>
              </a:rPr>
              <a:t> /  (0.8)² * 1000 ] = (0.3125 + j 1.17) </a:t>
            </a:r>
            <a:r>
              <a:rPr lang="en-US" altLang="en-US" sz="1800" dirty="0" err="1">
                <a:solidFill>
                  <a:schemeClr val="tx1"/>
                </a:solidFill>
              </a:rPr>
              <a:t>pu</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impedance of Transformer 2, X </a:t>
            </a:r>
            <a:r>
              <a:rPr lang="en-US" altLang="en-US" sz="1800" baseline="-25000" dirty="0" err="1">
                <a:solidFill>
                  <a:schemeClr val="tx1"/>
                </a:solidFill>
              </a:rPr>
              <a:t>pu</a:t>
            </a:r>
            <a:r>
              <a:rPr lang="en-US" altLang="en-US" sz="1800" dirty="0">
                <a:solidFill>
                  <a:schemeClr val="tx1"/>
                </a:solidFill>
              </a:rPr>
              <a:t> </a:t>
            </a:r>
            <a:r>
              <a:rPr lang="en-US" altLang="en-US" sz="1800" baseline="-25000" dirty="0">
                <a:solidFill>
                  <a:schemeClr val="tx1"/>
                </a:solidFill>
              </a:rPr>
              <a:t>T2 </a:t>
            </a:r>
            <a:r>
              <a:rPr lang="en-US" altLang="en-US" sz="1800" dirty="0">
                <a:solidFill>
                  <a:schemeClr val="tx1"/>
                </a:solidFill>
              </a:rPr>
              <a:t> = = j0.6 * (1 / 0.8)² * (5.0/8.0) = j 0.0586 </a:t>
            </a:r>
            <a:r>
              <a:rPr lang="en-US" altLang="en-US" sz="1800" dirty="0" err="1">
                <a:solidFill>
                  <a:schemeClr val="tx1"/>
                </a:solidFill>
              </a:rPr>
              <a:t>pu</a:t>
            </a:r>
            <a:endParaRPr lang="en-US" altLang="en-US" sz="1800" dirty="0">
              <a:solidFill>
                <a:schemeClr val="tx1"/>
              </a:solidFill>
            </a:endParaRPr>
          </a:p>
          <a:p>
            <a:pPr algn="l"/>
            <a:r>
              <a:rPr lang="en-US" altLang="en-US" sz="1800" dirty="0" err="1">
                <a:solidFill>
                  <a:schemeClr val="tx1"/>
                </a:solidFill>
              </a:rPr>
              <a:t>pu</a:t>
            </a:r>
            <a:r>
              <a:rPr lang="en-US" altLang="en-US" sz="1800" dirty="0">
                <a:solidFill>
                  <a:schemeClr val="tx1"/>
                </a:solidFill>
              </a:rPr>
              <a:t> Load, </a:t>
            </a:r>
            <a:r>
              <a:rPr lang="en-US" altLang="en-US" sz="1800" dirty="0" err="1">
                <a:solidFill>
                  <a:schemeClr val="tx1"/>
                </a:solidFill>
              </a:rPr>
              <a:t>kVA</a:t>
            </a:r>
            <a:r>
              <a:rPr lang="en-US" altLang="en-US" sz="1800" baseline="-25000" dirty="0" err="1">
                <a:solidFill>
                  <a:schemeClr val="tx1"/>
                </a:solidFill>
              </a:rPr>
              <a:t>pu</a:t>
            </a:r>
            <a:r>
              <a:rPr lang="en-US" altLang="en-US" sz="1800" dirty="0">
                <a:solidFill>
                  <a:schemeClr val="tx1"/>
                </a:solidFill>
              </a:rPr>
              <a:t> = 2.5 * 5  = 0.5 </a:t>
            </a:r>
            <a:r>
              <a:rPr lang="en-US" altLang="en-US" sz="1800" dirty="0" err="1">
                <a:solidFill>
                  <a:schemeClr val="tx1"/>
                </a:solidFill>
              </a:rPr>
              <a:t>pu</a:t>
            </a:r>
            <a:endParaRPr lang="en-US" altLang="en-US" sz="1800" dirty="0">
              <a:solidFill>
                <a:schemeClr val="tx1"/>
              </a:solidFill>
            </a:endParaRPr>
          </a:p>
          <a:p>
            <a:pPr algn="l"/>
            <a:r>
              <a:rPr lang="en-US" altLang="en-US" sz="1800" dirty="0">
                <a:solidFill>
                  <a:schemeClr val="tx1"/>
                </a:solidFill>
              </a:rPr>
              <a:t>The entire system is represented by the impedance Diagram as given below:</a:t>
            </a:r>
          </a:p>
          <a:p>
            <a:pPr algn="l"/>
            <a:endParaRPr lang="en-US" altLang="en-US" sz="1800" dirty="0">
              <a:solidFill>
                <a:schemeClr val="tx1"/>
              </a:solidFill>
            </a:endParaRPr>
          </a:p>
          <a:p>
            <a:pPr algn="l"/>
            <a:endParaRPr lang="en-US" altLang="en-US" sz="1800" baseline="-25000" dirty="0">
              <a:solidFill>
                <a:schemeClr val="tx1"/>
              </a:solidFill>
            </a:endParaRPr>
          </a:p>
        </p:txBody>
      </p:sp>
      <p:pic>
        <p:nvPicPr>
          <p:cNvPr id="4" name="Picture 3">
            <a:extLst>
              <a:ext uri="{FF2B5EF4-FFF2-40B4-BE49-F238E27FC236}">
                <a16:creationId xmlns:a16="http://schemas.microsoft.com/office/drawing/2014/main" id="{0C5A6CE0-1B44-4CB2-A275-4AAD2C7E72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57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1154406-FAAD-4887-94DA-609DDEBCC20A}"/>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69F1509-6E2B-4E2E-AA83-51CDD1E2E3DA}"/>
              </a:ext>
            </a:extLst>
          </p:cNvPr>
          <p:cNvSpPr>
            <a:spLocks noGrp="1"/>
          </p:cNvSpPr>
          <p:nvPr>
            <p:ph type="sldNum" sz="quarter" idx="12"/>
          </p:nvPr>
        </p:nvSpPr>
        <p:spPr/>
        <p:txBody>
          <a:bodyPr/>
          <a:lstStyle/>
          <a:p>
            <a:fld id="{5E30BE15-C2D2-4959-A385-41895957CAF0}" type="slidenum">
              <a:rPr lang="en-US" altLang="en-US" smtClean="0"/>
              <a:pPr/>
              <a:t>120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5"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heckerboard(down)">
                                      <p:cBhvr>
                                        <p:cTn id="38" dur="500"/>
                                        <p:tgtEl>
                                          <p:spTgt spid="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heckerboard(across)">
                                      <p:cBhvr>
                                        <p:cTn id="43" dur="500"/>
                                        <p:tgtEl>
                                          <p:spTgt spid="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ox(in)">
                                      <p:cBhvr>
                                        <p:cTn id="48" dur="500"/>
                                        <p:tgtEl>
                                          <p:spTgt spid="3">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ox(in)">
                                      <p:cBhvr>
                                        <p:cTn id="53" dur="500"/>
                                        <p:tgtEl>
                                          <p:spTgt spid="3">
                                            <p:txEl>
                                              <p:pRg st="9" end="9"/>
                                            </p:txEl>
                                          </p:spTgt>
                                        </p:tgtEl>
                                      </p:cBhvr>
                                    </p:animEffect>
                                  </p:childTnLst>
                                </p:cTn>
                              </p:par>
                            </p:childTnLst>
                          </p:cTn>
                        </p:par>
                        <p:par>
                          <p:cTn id="54" fill="hold" nodeType="afterGroup">
                            <p:stCondLst>
                              <p:cond delay="500"/>
                            </p:stCondLst>
                            <p:childTnLst>
                              <p:par>
                                <p:cTn id="55" presetID="4" presetClass="entr" presetSubtype="16"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7" dur="500"/>
                                        <p:tgtEl>
                                          <p:spTgt spid="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2" dur="500"/>
                                        <p:tgtEl>
                                          <p:spTgt spid="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ox(in)">
                                      <p:cBhvr>
                                        <p:cTn id="77" dur="500"/>
                                        <p:tgtEl>
                                          <p:spTgt spid="3">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additive="base">
                                        <p:cTn id="8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500" fill="hold"/>
                                        <p:tgtEl>
                                          <p:spTgt spid="4"/>
                                        </p:tgtEl>
                                        <p:attrNameLst>
                                          <p:attrName>ppt_x</p:attrName>
                                        </p:attrNameLst>
                                      </p:cBhvr>
                                      <p:tavLst>
                                        <p:tav tm="0">
                                          <p:val>
                                            <p:strVal val="#ppt_x"/>
                                          </p:val>
                                        </p:tav>
                                        <p:tav tm="100000">
                                          <p:val>
                                            <p:strVal val="#ppt_x"/>
                                          </p:val>
                                        </p:tav>
                                      </p:tavLst>
                                    </p:anim>
                                    <p:anim calcmode="lin" valueType="num">
                                      <p:cBhvr additive="base">
                                        <p:cTn id="8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7CAB99CB-A020-4EE1-8A41-010762052955}"/>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1182C19D-B23E-422D-AC00-01972501889B}"/>
                </a:ext>
              </a:extLst>
            </p:cNvPr>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FCDDE4DF-4274-4EB1-AFCD-D1BBA1F3229E}"/>
                </a:ext>
              </a:extLst>
            </p:cNvPr>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CC16DF7F-A4EA-4E67-BD93-63C4B985DDBA}"/>
                </a:ext>
              </a:extLst>
            </p:cNvPr>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D8B567E7-9506-4D36-A464-D91096A5DA7B}"/>
                </a:ext>
              </a:extLst>
            </p:cNvPr>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EB702A69-4A13-459D-B00B-E863C2D0CE6E}"/>
                </a:ext>
              </a:extLst>
            </p:cNvPr>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7EA039AD-A9D9-49B8-B5F9-FC52F4A9DD74}"/>
              </a:ext>
            </a:extLst>
          </p:cNvPr>
          <p:cNvSpPr>
            <a:spLocks noGrp="1"/>
          </p:cNvSpPr>
          <p:nvPr>
            <p:ph type="subTitle" idx="1"/>
          </p:nvPr>
        </p:nvSpPr>
        <p:spPr>
          <a:xfrm>
            <a:off x="0" y="0"/>
            <a:ext cx="9144000" cy="5816977"/>
          </a:xfrm>
        </p:spPr>
        <p:txBody>
          <a:bodyPr/>
          <a:lstStyle/>
          <a:p>
            <a:pPr algn="l"/>
            <a:endParaRPr lang="en-US" altLang="en-US" sz="1800" dirty="0">
              <a:solidFill>
                <a:srgbClr val="2217FB"/>
              </a:solidFill>
            </a:endParaRPr>
          </a:p>
          <a:p>
            <a:pPr algn="l"/>
            <a:r>
              <a:rPr lang="en-US" altLang="en-US" sz="1800" dirty="0">
                <a:solidFill>
                  <a:srgbClr val="2217FB"/>
                </a:solidFill>
              </a:rPr>
              <a:t>Ques 10.</a:t>
            </a:r>
          </a:p>
          <a:p>
            <a:pPr algn="just"/>
            <a:r>
              <a:rPr lang="en-US" altLang="en-US" sz="1800" dirty="0">
                <a:solidFill>
                  <a:schemeClr val="tx1"/>
                </a:solidFill>
              </a:rPr>
              <a:t>A 100 MVA, 33 kV, 3-</a:t>
            </a:r>
            <a:r>
              <a:rPr lang="el-GR" altLang="en-US" sz="1800" dirty="0">
                <a:solidFill>
                  <a:schemeClr val="tx1"/>
                </a:solidFill>
              </a:rPr>
              <a:t>φ</a:t>
            </a:r>
            <a:r>
              <a:rPr lang="en-US" altLang="en-US" sz="1800" dirty="0">
                <a:solidFill>
                  <a:schemeClr val="tx1"/>
                </a:solidFill>
              </a:rPr>
              <a:t> Generator has a sub-transient reactance of 15%. The Generator is connected to motor through a transmission line and Transformer as shown in Figure.</a:t>
            </a: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endParaRPr lang="en-US" altLang="en-US" sz="1800" dirty="0">
              <a:solidFill>
                <a:schemeClr val="tx1"/>
              </a:solidFill>
            </a:endParaRPr>
          </a:p>
          <a:p>
            <a:pPr algn="just"/>
            <a:r>
              <a:rPr lang="en-US" altLang="en-US" sz="1800" dirty="0">
                <a:solidFill>
                  <a:schemeClr val="tx1"/>
                </a:solidFill>
              </a:rPr>
              <a:t>The Motors have rated inputs of 30 MVA, 20 MVA, and 50 MVA at 30 kV with 20% sub-transient reactance. The 3-</a:t>
            </a:r>
            <a:r>
              <a:rPr lang="el-GR" altLang="en-US" sz="1800" dirty="0">
                <a:solidFill>
                  <a:schemeClr val="tx1"/>
                </a:solidFill>
              </a:rPr>
              <a:t>φ</a:t>
            </a:r>
            <a:r>
              <a:rPr lang="en-US" altLang="en-US" sz="1800" dirty="0">
                <a:solidFill>
                  <a:schemeClr val="tx1"/>
                </a:solidFill>
              </a:rPr>
              <a:t> Transformer are rated at 110 MVA, 32 kV ∆ / 110 kV Y with leakage reactance 8%.</a:t>
            </a:r>
          </a:p>
          <a:p>
            <a:pPr algn="just"/>
            <a:r>
              <a:rPr lang="en-US" altLang="en-US" sz="1800" dirty="0">
                <a:solidFill>
                  <a:schemeClr val="tx1"/>
                </a:solidFill>
              </a:rPr>
              <a:t>The line has a reactance of 50</a:t>
            </a:r>
            <a:r>
              <a:rPr lang="el-GR" altLang="en-US" sz="1800" dirty="0">
                <a:solidFill>
                  <a:schemeClr val="tx1"/>
                </a:solidFill>
              </a:rPr>
              <a:t>Ω</a:t>
            </a:r>
            <a:r>
              <a:rPr lang="en-US" altLang="en-US" sz="1800" dirty="0">
                <a:solidFill>
                  <a:schemeClr val="tx1"/>
                </a:solidFill>
              </a:rPr>
              <a:t>. Selecting the generator rating as base quantities in the generator circuit, determine the base quantities in other parts of the system and evaluate the corresponding </a:t>
            </a:r>
            <a:r>
              <a:rPr lang="en-US" altLang="en-US" sz="1800" dirty="0" err="1">
                <a:solidFill>
                  <a:schemeClr val="tx1"/>
                </a:solidFill>
              </a:rPr>
              <a:t>pu</a:t>
            </a:r>
            <a:r>
              <a:rPr lang="en-US" altLang="en-US" sz="1800" dirty="0">
                <a:solidFill>
                  <a:schemeClr val="tx1"/>
                </a:solidFill>
              </a:rPr>
              <a:t> values.</a:t>
            </a:r>
          </a:p>
          <a:p>
            <a:pPr algn="l"/>
            <a:endParaRPr lang="en-US" altLang="en-US" sz="1800" dirty="0">
              <a:solidFill>
                <a:schemeClr val="tx1"/>
              </a:solidFill>
            </a:endParaRPr>
          </a:p>
        </p:txBody>
      </p:sp>
      <p:graphicFrame>
        <p:nvGraphicFramePr>
          <p:cNvPr id="1026" name="Object 2">
            <a:extLst>
              <a:ext uri="{FF2B5EF4-FFF2-40B4-BE49-F238E27FC236}">
                <a16:creationId xmlns:a16="http://schemas.microsoft.com/office/drawing/2014/main" id="{58C3F1E4-D470-42E0-9B2D-7B2218C19C40}"/>
              </a:ext>
            </a:extLst>
          </p:cNvPr>
          <p:cNvGraphicFramePr>
            <a:graphicFrameLocks noChangeAspect="1"/>
          </p:cNvGraphicFramePr>
          <p:nvPr/>
        </p:nvGraphicFramePr>
        <p:xfrm>
          <a:off x="2868613" y="2952750"/>
          <a:ext cx="6135687" cy="4048125"/>
        </p:xfrm>
        <a:graphic>
          <a:graphicData uri="http://schemas.openxmlformats.org/presentationml/2006/ole">
            <mc:AlternateContent xmlns:mc="http://schemas.openxmlformats.org/markup-compatibility/2006">
              <mc:Choice xmlns:v="urn:schemas-microsoft-com:vml" Requires="v">
                <p:oleObj spid="_x0000_s1030" name="Document" r:id="rId8" imgW="6135157" imgH="4048593" progId="Word.Document.8">
                  <p:embed/>
                </p:oleObj>
              </mc:Choice>
              <mc:Fallback>
                <p:oleObj name="Document" r:id="rId8" imgW="6135157" imgH="4048593" progId="Word.Document.8">
                  <p:embed/>
                  <p:pic>
                    <p:nvPicPr>
                      <p:cNvPr id="1026" name="Object 2">
                        <a:extLst>
                          <a:ext uri="{FF2B5EF4-FFF2-40B4-BE49-F238E27FC236}">
                            <a16:creationId xmlns:a16="http://schemas.microsoft.com/office/drawing/2014/main" id="{58C3F1E4-D470-42E0-9B2D-7B2218C19C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8613" y="2952750"/>
                        <a:ext cx="6135687" cy="404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19" name="Picture 3">
            <a:extLst>
              <a:ext uri="{FF2B5EF4-FFF2-40B4-BE49-F238E27FC236}">
                <a16:creationId xmlns:a16="http://schemas.microsoft.com/office/drawing/2014/main" id="{26D405FB-9BEF-4DC8-B044-81E947DEF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478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C440922-F0FA-48B6-B3DB-6FB0DB222EAB}"/>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ED7D794-CC78-4A96-BC57-05C64D3FAF00}"/>
              </a:ext>
            </a:extLst>
          </p:cNvPr>
          <p:cNvSpPr>
            <a:spLocks noGrp="1"/>
          </p:cNvSpPr>
          <p:nvPr>
            <p:ph type="sldNum" sz="quarter" idx="12"/>
          </p:nvPr>
        </p:nvSpPr>
        <p:spPr/>
        <p:txBody>
          <a:bodyPr/>
          <a:lstStyle/>
          <a:p>
            <a:fld id="{5E30BE15-C2D2-4959-A385-41895957CAF0}" type="slidenum">
              <a:rPr lang="en-US" altLang="en-US" smtClean="0"/>
              <a:pPr/>
              <a:t>121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17" dur="500"/>
                                        <p:tgtEl>
                                          <p:spTgt spid="3">
                                            <p:txEl>
                                              <p:pRg st="13" end="1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2" dur="500"/>
                                        <p:tgtEl>
                                          <p:spTgt spid="3">
                                            <p:txEl>
                                              <p:pRg st="14" end="14"/>
                                            </p:txEl>
                                          </p:spTgt>
                                        </p:tgtEl>
                                      </p:cBhvr>
                                    </p:animEffect>
                                  </p:childTnLst>
                                </p:cTn>
                              </p:par>
                              <p:par>
                                <p:cTn id="23" presetID="5" presetClass="entr" presetSubtype="5" fill="hold" nodeType="withEffect">
                                  <p:stCondLst>
                                    <p:cond delay="0"/>
                                  </p:stCondLst>
                                  <p:childTnLst>
                                    <p:set>
                                      <p:cBhvr>
                                        <p:cTn id="24" dur="1" fill="hold">
                                          <p:stCondLst>
                                            <p:cond delay="0"/>
                                          </p:stCondLst>
                                        </p:cTn>
                                        <p:tgtEl>
                                          <p:spTgt spid="34819"/>
                                        </p:tgtEl>
                                        <p:attrNameLst>
                                          <p:attrName>style.visibility</p:attrName>
                                        </p:attrNameLst>
                                      </p:cBhvr>
                                      <p:to>
                                        <p:strVal val="visible"/>
                                      </p:to>
                                    </p:set>
                                    <p:animEffect transition="in" filter="checkerboard(down)">
                                      <p:cBhvr>
                                        <p:cTn id="25"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object 2">
            <a:extLst>
              <a:ext uri="{FF2B5EF4-FFF2-40B4-BE49-F238E27FC236}">
                <a16:creationId xmlns:a16="http://schemas.microsoft.com/office/drawing/2014/main" id="{92DB6352-DB0A-486E-89CF-A52136E91771}"/>
              </a:ext>
            </a:extLst>
          </p:cNvPr>
          <p:cNvGrpSpPr/>
          <p:nvPr/>
        </p:nvGrpSpPr>
        <p:grpSpPr>
          <a:xfrm>
            <a:off x="-654" y="0"/>
            <a:ext cx="9145416" cy="6858000"/>
            <a:chOff x="-654" y="0"/>
            <a:chExt cx="9145416" cy="6858000"/>
          </a:xfrm>
        </p:grpSpPr>
        <p:sp>
          <p:nvSpPr>
            <p:cNvPr id="101" name="object 3">
              <a:extLst>
                <a:ext uri="{FF2B5EF4-FFF2-40B4-BE49-F238E27FC236}">
                  <a16:creationId xmlns:a16="http://schemas.microsoft.com/office/drawing/2014/main" id="{BD348BDF-E205-4E1A-8EA5-5960C143143F}"/>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2" name="object 4">
              <a:extLst>
                <a:ext uri="{FF2B5EF4-FFF2-40B4-BE49-F238E27FC236}">
                  <a16:creationId xmlns:a16="http://schemas.microsoft.com/office/drawing/2014/main" id="{2A339F5D-287A-4DC1-A5F9-5F89AF94B6F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3" name="object 5">
              <a:extLst>
                <a:ext uri="{FF2B5EF4-FFF2-40B4-BE49-F238E27FC236}">
                  <a16:creationId xmlns:a16="http://schemas.microsoft.com/office/drawing/2014/main" id="{C4865290-F770-40C2-9349-39E321660A3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4" name="object 6">
              <a:extLst>
                <a:ext uri="{FF2B5EF4-FFF2-40B4-BE49-F238E27FC236}">
                  <a16:creationId xmlns:a16="http://schemas.microsoft.com/office/drawing/2014/main" id="{3450DF4D-53C4-48F3-99A9-237E72B08E0F}"/>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5" name="object 7">
              <a:extLst>
                <a:ext uri="{FF2B5EF4-FFF2-40B4-BE49-F238E27FC236}">
                  <a16:creationId xmlns:a16="http://schemas.microsoft.com/office/drawing/2014/main" id="{8879EFAD-1AC4-4939-9E41-181CE1775431}"/>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Subtitle 2">
            <a:extLst>
              <a:ext uri="{FF2B5EF4-FFF2-40B4-BE49-F238E27FC236}">
                <a16:creationId xmlns:a16="http://schemas.microsoft.com/office/drawing/2014/main" id="{D852AA98-3464-4660-973D-05F0372FCE8B}"/>
              </a:ext>
            </a:extLst>
          </p:cNvPr>
          <p:cNvSpPr>
            <a:spLocks noGrp="1"/>
          </p:cNvSpPr>
          <p:nvPr>
            <p:ph type="subTitle" idx="1"/>
          </p:nvPr>
        </p:nvSpPr>
        <p:spPr>
          <a:xfrm>
            <a:off x="0" y="228600"/>
            <a:ext cx="9144000" cy="4308872"/>
          </a:xfrm>
        </p:spPr>
        <p:txBody>
          <a:bodyPr/>
          <a:lstStyle/>
          <a:p>
            <a:pPr algn="l">
              <a:buFont typeface="Arial" charset="0"/>
              <a:buNone/>
              <a:defRPr/>
            </a:pPr>
            <a:r>
              <a:rPr lang="en-US" sz="1800" dirty="0">
                <a:solidFill>
                  <a:srgbClr val="2217FB"/>
                </a:solidFill>
              </a:rPr>
              <a:t>Soln.</a:t>
            </a:r>
          </a:p>
          <a:p>
            <a:pPr algn="l">
              <a:buFont typeface="Arial" charset="0"/>
              <a:buNone/>
              <a:defRPr/>
            </a:pPr>
            <a:r>
              <a:rPr lang="en-US" sz="1600" dirty="0">
                <a:solidFill>
                  <a:schemeClr val="tx1"/>
                </a:solidFill>
              </a:rPr>
              <a:t>Assume the Base values as 100 MVA and 33 kV in the generator circuit.</a:t>
            </a:r>
          </a:p>
          <a:p>
            <a:pPr algn="l">
              <a:buFont typeface="Arial" charset="0"/>
              <a:buNone/>
              <a:defRPr/>
            </a:pPr>
            <a:r>
              <a:rPr lang="en-US" sz="1600" dirty="0">
                <a:solidFill>
                  <a:schemeClr val="tx1"/>
                </a:solidFill>
              </a:rPr>
              <a:t>The </a:t>
            </a:r>
            <a:r>
              <a:rPr lang="en-US" sz="1600" dirty="0" err="1">
                <a:solidFill>
                  <a:schemeClr val="tx1"/>
                </a:solidFill>
              </a:rPr>
              <a:t>pu</a:t>
            </a:r>
            <a:r>
              <a:rPr lang="en-US" sz="1600" dirty="0">
                <a:solidFill>
                  <a:schemeClr val="tx1"/>
                </a:solidFill>
              </a:rPr>
              <a:t> reactance of Generator will be 15%</a:t>
            </a:r>
          </a:p>
          <a:p>
            <a:pPr algn="l">
              <a:buFont typeface="Arial" charset="0"/>
              <a:buNone/>
              <a:defRPr/>
            </a:pPr>
            <a:r>
              <a:rPr lang="en-US" sz="1600" dirty="0">
                <a:solidFill>
                  <a:schemeClr val="tx1"/>
                </a:solidFill>
              </a:rPr>
              <a:t>The Base value of Voltage in the line will be, 33 * (110/32) = 113.43 kV</a:t>
            </a:r>
          </a:p>
          <a:p>
            <a:pPr algn="l">
              <a:buFont typeface="Arial" charset="0"/>
              <a:buNone/>
              <a:defRPr/>
            </a:pPr>
            <a:r>
              <a:rPr lang="en-US" sz="1600" dirty="0">
                <a:solidFill>
                  <a:schemeClr val="tx1"/>
                </a:solidFill>
              </a:rPr>
              <a:t>In the Motor circuit, 113.43 * (32/110) = 33 kV</a:t>
            </a:r>
          </a:p>
          <a:p>
            <a:pPr algn="l">
              <a:buFont typeface="Arial" charset="0"/>
              <a:buNone/>
              <a:defRPr/>
            </a:pPr>
            <a:r>
              <a:rPr lang="en-US" sz="1600" dirty="0">
                <a:solidFill>
                  <a:schemeClr val="tx1"/>
                </a:solidFill>
              </a:rPr>
              <a:t>The reactance of the Transformer is given is 8% corresponding to 110 MVA and 32 kV</a:t>
            </a:r>
          </a:p>
          <a:p>
            <a:pPr algn="l">
              <a:buFont typeface="Arial" charset="0"/>
              <a:buNone/>
              <a:defRPr/>
            </a:pPr>
            <a:r>
              <a:rPr lang="en-US" sz="1600" dirty="0">
                <a:solidFill>
                  <a:schemeClr val="tx1"/>
                </a:solidFill>
              </a:rPr>
              <a:t>Remembering the Base Conversion, </a:t>
            </a:r>
            <a:r>
              <a:rPr lang="en-US" sz="1600" dirty="0">
                <a:solidFill>
                  <a:srgbClr val="FF0000"/>
                </a:solidFill>
              </a:rPr>
              <a:t>Z </a:t>
            </a:r>
            <a:r>
              <a:rPr lang="en-US" sz="1600" baseline="-25000" dirty="0">
                <a:solidFill>
                  <a:srgbClr val="FF0000"/>
                </a:solidFill>
              </a:rPr>
              <a:t>New</a:t>
            </a:r>
            <a:r>
              <a:rPr lang="en-US" sz="1600" dirty="0">
                <a:solidFill>
                  <a:srgbClr val="FF0000"/>
                </a:solidFill>
              </a:rPr>
              <a:t> </a:t>
            </a:r>
            <a:r>
              <a:rPr lang="en-US" sz="1600" baseline="30000" dirty="0" err="1">
                <a:solidFill>
                  <a:srgbClr val="FF0000"/>
                </a:solidFill>
              </a:rPr>
              <a:t>pu</a:t>
            </a:r>
            <a:r>
              <a:rPr lang="en-US" sz="1600" baseline="30000" dirty="0">
                <a:solidFill>
                  <a:srgbClr val="FF0000"/>
                </a:solidFill>
              </a:rPr>
              <a:t>  </a:t>
            </a:r>
            <a:r>
              <a:rPr lang="en-US" sz="1600" dirty="0">
                <a:solidFill>
                  <a:srgbClr val="FF0000"/>
                </a:solidFill>
              </a:rPr>
              <a:t> = </a:t>
            </a:r>
            <a:r>
              <a:rPr lang="en-US" sz="1600" dirty="0" err="1">
                <a:solidFill>
                  <a:srgbClr val="FF0000"/>
                </a:solidFill>
              </a:rPr>
              <a:t>Z</a:t>
            </a:r>
            <a:r>
              <a:rPr lang="en-US" sz="1600" baseline="-25000" dirty="0" err="1">
                <a:solidFill>
                  <a:srgbClr val="FF0000"/>
                </a:solidFill>
              </a:rPr>
              <a:t>Old</a:t>
            </a:r>
            <a:r>
              <a:rPr lang="en-US" sz="1600" dirty="0">
                <a:solidFill>
                  <a:srgbClr val="FF0000"/>
                </a:solidFill>
              </a:rPr>
              <a:t> </a:t>
            </a:r>
            <a:r>
              <a:rPr lang="en-US" sz="1600" baseline="30000" dirty="0" err="1">
                <a:solidFill>
                  <a:srgbClr val="FF0000"/>
                </a:solidFill>
              </a:rPr>
              <a:t>pu</a:t>
            </a:r>
            <a:r>
              <a:rPr lang="en-US" sz="1600" baseline="30000" dirty="0">
                <a:solidFill>
                  <a:srgbClr val="FF0000"/>
                </a:solidFill>
              </a:rPr>
              <a:t> </a:t>
            </a:r>
            <a:r>
              <a:rPr lang="en-US" sz="1600" dirty="0">
                <a:solidFill>
                  <a:srgbClr val="FF0000"/>
                </a:solidFill>
              </a:rPr>
              <a:t> * (S </a:t>
            </a:r>
            <a:r>
              <a:rPr lang="en-US" sz="1600" baseline="-25000" dirty="0">
                <a:solidFill>
                  <a:srgbClr val="FF0000"/>
                </a:solidFill>
              </a:rPr>
              <a:t>B, New</a:t>
            </a:r>
            <a:r>
              <a:rPr lang="en-US" sz="1600" dirty="0">
                <a:solidFill>
                  <a:srgbClr val="FF0000"/>
                </a:solidFill>
              </a:rPr>
              <a:t> / S </a:t>
            </a:r>
            <a:r>
              <a:rPr lang="en-US" sz="1600" baseline="-25000" dirty="0">
                <a:solidFill>
                  <a:srgbClr val="FF0000"/>
                </a:solidFill>
              </a:rPr>
              <a:t>B, Old</a:t>
            </a:r>
            <a:r>
              <a:rPr lang="en-US" sz="1600" dirty="0">
                <a:solidFill>
                  <a:srgbClr val="FF0000"/>
                </a:solidFill>
              </a:rPr>
              <a:t>) * (V</a:t>
            </a:r>
            <a:r>
              <a:rPr lang="en-US" sz="1600" baseline="-25000" dirty="0">
                <a:solidFill>
                  <a:srgbClr val="FF0000"/>
                </a:solidFill>
              </a:rPr>
              <a:t>B, Old </a:t>
            </a:r>
            <a:r>
              <a:rPr lang="en-US" sz="1600" dirty="0">
                <a:solidFill>
                  <a:srgbClr val="FF0000"/>
                </a:solidFill>
              </a:rPr>
              <a:t> / V</a:t>
            </a:r>
            <a:r>
              <a:rPr lang="en-US" sz="1600" baseline="-25000" dirty="0">
                <a:solidFill>
                  <a:srgbClr val="FF0000"/>
                </a:solidFill>
              </a:rPr>
              <a:t>B, New</a:t>
            </a:r>
            <a:r>
              <a:rPr lang="en-US" sz="1600" dirty="0">
                <a:solidFill>
                  <a:srgbClr val="FF0000"/>
                </a:solidFill>
              </a:rPr>
              <a:t>)</a:t>
            </a:r>
            <a:r>
              <a:rPr lang="en-US" sz="1600" baseline="30000" dirty="0">
                <a:solidFill>
                  <a:srgbClr val="FF0000"/>
                </a:solidFill>
              </a:rPr>
              <a:t>2</a:t>
            </a:r>
            <a:endParaRPr lang="en-US" sz="1600" dirty="0"/>
          </a:p>
          <a:p>
            <a:pPr algn="l">
              <a:buFont typeface="Arial" charset="0"/>
              <a:buNone/>
              <a:defRPr/>
            </a:pPr>
            <a:r>
              <a:rPr lang="en-US" sz="1600" dirty="0" err="1">
                <a:solidFill>
                  <a:schemeClr val="tx1"/>
                </a:solidFill>
              </a:rPr>
              <a:t>pu</a:t>
            </a:r>
            <a:r>
              <a:rPr lang="en-US" sz="1600" dirty="0">
                <a:solidFill>
                  <a:schemeClr val="tx1"/>
                </a:solidFill>
              </a:rPr>
              <a:t> Reactance of Transformer will be, 0.08 * (100/110) * (32/33)² = 0.06838 </a:t>
            </a:r>
            <a:r>
              <a:rPr lang="en-US" sz="1600" dirty="0" err="1">
                <a:solidFill>
                  <a:schemeClr val="tx1"/>
                </a:solidFill>
              </a:rPr>
              <a:t>pu</a:t>
            </a:r>
            <a:endParaRPr lang="en-US" sz="1600" dirty="0">
              <a:solidFill>
                <a:schemeClr val="tx1"/>
              </a:solidFill>
            </a:endParaRPr>
          </a:p>
          <a:p>
            <a:pPr algn="l">
              <a:buFont typeface="Arial" charset="0"/>
              <a:buNone/>
              <a:defRPr/>
            </a:pPr>
            <a:r>
              <a:rPr lang="en-US" sz="1600" dirty="0">
                <a:solidFill>
                  <a:schemeClr val="tx1"/>
                </a:solidFill>
              </a:rPr>
              <a:t>The </a:t>
            </a:r>
            <a:r>
              <a:rPr lang="en-US" sz="1600" dirty="0" err="1">
                <a:solidFill>
                  <a:schemeClr val="tx1"/>
                </a:solidFill>
              </a:rPr>
              <a:t>pu</a:t>
            </a:r>
            <a:r>
              <a:rPr lang="en-US" sz="1600" dirty="0">
                <a:solidFill>
                  <a:schemeClr val="tx1"/>
                </a:solidFill>
              </a:rPr>
              <a:t> impedance of the Transmission Line = 50/(113.43)² * 100 = 0.3886 </a:t>
            </a:r>
            <a:r>
              <a:rPr lang="en-US" sz="1600" dirty="0" err="1">
                <a:solidFill>
                  <a:schemeClr val="tx1"/>
                </a:solidFill>
              </a:rPr>
              <a:t>pu</a:t>
            </a:r>
            <a:endParaRPr lang="en-US" sz="1600" dirty="0">
              <a:solidFill>
                <a:schemeClr val="tx1"/>
              </a:solidFill>
            </a:endParaRPr>
          </a:p>
          <a:p>
            <a:pPr algn="l">
              <a:buFont typeface="Arial" charset="0"/>
              <a:buNone/>
              <a:defRPr/>
            </a:pPr>
            <a:r>
              <a:rPr lang="en-US" sz="1600" dirty="0">
                <a:solidFill>
                  <a:schemeClr val="tx1"/>
                </a:solidFill>
              </a:rPr>
              <a:t>The </a:t>
            </a:r>
            <a:r>
              <a:rPr lang="en-US" sz="1600" dirty="0" err="1">
                <a:solidFill>
                  <a:schemeClr val="tx1"/>
                </a:solidFill>
              </a:rPr>
              <a:t>pu</a:t>
            </a:r>
            <a:r>
              <a:rPr lang="en-US" sz="1600" dirty="0">
                <a:solidFill>
                  <a:schemeClr val="tx1"/>
                </a:solidFill>
              </a:rPr>
              <a:t> reactance of the Motor 1 = 0.2 * (100/30) * (30/33)² = 0.5509 </a:t>
            </a:r>
            <a:r>
              <a:rPr lang="en-US" sz="1600" dirty="0" err="1">
                <a:solidFill>
                  <a:schemeClr val="tx1"/>
                </a:solidFill>
              </a:rPr>
              <a:t>pu</a:t>
            </a:r>
            <a:endParaRPr lang="en-US" sz="1600" dirty="0">
              <a:solidFill>
                <a:schemeClr val="tx1"/>
              </a:solidFill>
            </a:endParaRPr>
          </a:p>
          <a:p>
            <a:pPr algn="l">
              <a:buFont typeface="Arial" charset="0"/>
              <a:buNone/>
              <a:defRPr/>
            </a:pPr>
            <a:r>
              <a:rPr lang="en-US" sz="1600" dirty="0">
                <a:solidFill>
                  <a:schemeClr val="tx1"/>
                </a:solidFill>
              </a:rPr>
              <a:t>The </a:t>
            </a:r>
            <a:r>
              <a:rPr lang="en-US" sz="1600" dirty="0" err="1">
                <a:solidFill>
                  <a:schemeClr val="tx1"/>
                </a:solidFill>
              </a:rPr>
              <a:t>pu</a:t>
            </a:r>
            <a:r>
              <a:rPr lang="en-US" sz="1600" dirty="0">
                <a:solidFill>
                  <a:schemeClr val="tx1"/>
                </a:solidFill>
              </a:rPr>
              <a:t> reactance of the Motor 2 = 0.2 * (100/20) * (30/33)² = 0.826 </a:t>
            </a:r>
            <a:r>
              <a:rPr lang="en-US" sz="1600" dirty="0" err="1">
                <a:solidFill>
                  <a:schemeClr val="tx1"/>
                </a:solidFill>
              </a:rPr>
              <a:t>pu</a:t>
            </a:r>
            <a:endParaRPr lang="en-US" sz="1600" dirty="0">
              <a:solidFill>
                <a:schemeClr val="tx1"/>
              </a:solidFill>
            </a:endParaRPr>
          </a:p>
          <a:p>
            <a:pPr algn="l">
              <a:buFont typeface="Arial" charset="0"/>
              <a:buNone/>
              <a:defRPr/>
            </a:pPr>
            <a:r>
              <a:rPr lang="en-US" sz="1600" dirty="0">
                <a:solidFill>
                  <a:schemeClr val="tx1"/>
                </a:solidFill>
              </a:rPr>
              <a:t>The </a:t>
            </a:r>
            <a:r>
              <a:rPr lang="en-US" sz="1600" dirty="0" err="1">
                <a:solidFill>
                  <a:schemeClr val="tx1"/>
                </a:solidFill>
              </a:rPr>
              <a:t>pu</a:t>
            </a:r>
            <a:r>
              <a:rPr lang="en-US" sz="1600" dirty="0">
                <a:solidFill>
                  <a:schemeClr val="tx1"/>
                </a:solidFill>
              </a:rPr>
              <a:t> reactance of the Motor 3 = 0.2 * (100/50) * (30/33)² = 0.3305 </a:t>
            </a:r>
            <a:r>
              <a:rPr lang="en-US" sz="1600" dirty="0" err="1">
                <a:solidFill>
                  <a:schemeClr val="tx1"/>
                </a:solidFill>
              </a:rPr>
              <a:t>pu</a:t>
            </a:r>
            <a:endParaRPr lang="en-US" sz="1600" dirty="0">
              <a:solidFill>
                <a:schemeClr val="tx1"/>
              </a:solidFill>
            </a:endParaRPr>
          </a:p>
          <a:p>
            <a:pPr algn="l">
              <a:buFont typeface="Arial" charset="0"/>
              <a:buNone/>
              <a:defRPr/>
            </a:pPr>
            <a:r>
              <a:rPr lang="en-US" sz="1600" dirty="0">
                <a:solidFill>
                  <a:schemeClr val="tx1"/>
                </a:solidFill>
              </a:rPr>
              <a:t>The Reactance diagram is as shown in the Figure given below:</a:t>
            </a:r>
          </a:p>
          <a:p>
            <a:pPr algn="l">
              <a:buFont typeface="Arial" charset="0"/>
              <a:buNone/>
              <a:defRPr/>
            </a:pPr>
            <a:endParaRPr lang="en-US" sz="1600" dirty="0">
              <a:solidFill>
                <a:schemeClr val="tx1"/>
              </a:solidFill>
            </a:endParaRPr>
          </a:p>
          <a:p>
            <a:pPr algn="l">
              <a:buFont typeface="Arial" charset="0"/>
              <a:buNone/>
              <a:defRPr/>
            </a:pPr>
            <a:endParaRPr lang="en-US" sz="1800" dirty="0">
              <a:solidFill>
                <a:schemeClr val="tx1"/>
              </a:solidFill>
            </a:endParaRPr>
          </a:p>
          <a:p>
            <a:pPr algn="l">
              <a:buFont typeface="Arial" charset="0"/>
              <a:buNone/>
              <a:defRPr/>
            </a:pPr>
            <a:endParaRPr lang="en-US" sz="1800" dirty="0">
              <a:solidFill>
                <a:schemeClr val="tx1"/>
              </a:solidFill>
            </a:endParaRPr>
          </a:p>
          <a:p>
            <a:pPr algn="l">
              <a:buFont typeface="Arial" charset="0"/>
              <a:buNone/>
              <a:defRPr/>
            </a:pPr>
            <a:endParaRPr lang="en-US" sz="1800" dirty="0">
              <a:solidFill>
                <a:schemeClr val="tx1"/>
              </a:solidFill>
            </a:endParaRPr>
          </a:p>
        </p:txBody>
      </p:sp>
      <p:grpSp>
        <p:nvGrpSpPr>
          <p:cNvPr id="2" name="Group 2">
            <a:extLst>
              <a:ext uri="{FF2B5EF4-FFF2-40B4-BE49-F238E27FC236}">
                <a16:creationId xmlns:a16="http://schemas.microsoft.com/office/drawing/2014/main" id="{41EA0400-A846-4DEC-96F7-83B056F51E1B}"/>
              </a:ext>
            </a:extLst>
          </p:cNvPr>
          <p:cNvGrpSpPr>
            <a:grpSpLocks/>
          </p:cNvGrpSpPr>
          <p:nvPr/>
        </p:nvGrpSpPr>
        <p:grpSpPr bwMode="auto">
          <a:xfrm>
            <a:off x="838200" y="3924300"/>
            <a:ext cx="6858000" cy="2781300"/>
            <a:chOff x="1902" y="2498"/>
            <a:chExt cx="8309" cy="4867"/>
          </a:xfrm>
        </p:grpSpPr>
        <p:grpSp>
          <p:nvGrpSpPr>
            <p:cNvPr id="24580" name="Group 3">
              <a:extLst>
                <a:ext uri="{FF2B5EF4-FFF2-40B4-BE49-F238E27FC236}">
                  <a16:creationId xmlns:a16="http://schemas.microsoft.com/office/drawing/2014/main" id="{B435CC37-92FF-4877-893E-8BFB91CC9D1D}"/>
                </a:ext>
              </a:extLst>
            </p:cNvPr>
            <p:cNvGrpSpPr>
              <a:grpSpLocks/>
            </p:cNvGrpSpPr>
            <p:nvPr/>
          </p:nvGrpSpPr>
          <p:grpSpPr bwMode="auto">
            <a:xfrm>
              <a:off x="2266" y="3015"/>
              <a:ext cx="1150" cy="202"/>
              <a:chOff x="2175" y="2519"/>
              <a:chExt cx="4185" cy="954"/>
            </a:xfrm>
          </p:grpSpPr>
          <p:sp>
            <p:nvSpPr>
              <p:cNvPr id="24669" name="Arc 4">
                <a:extLst>
                  <a:ext uri="{FF2B5EF4-FFF2-40B4-BE49-F238E27FC236}">
                    <a16:creationId xmlns:a16="http://schemas.microsoft.com/office/drawing/2014/main" id="{669BCBD2-AB88-4601-9EA1-B9BB5ACE1196}"/>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70" name="Arc 5">
                <a:extLst>
                  <a:ext uri="{FF2B5EF4-FFF2-40B4-BE49-F238E27FC236}">
                    <a16:creationId xmlns:a16="http://schemas.microsoft.com/office/drawing/2014/main" id="{6FDF6158-D810-4C12-9340-3C1F659467B4}"/>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71" name="Arc 6">
                <a:extLst>
                  <a:ext uri="{FF2B5EF4-FFF2-40B4-BE49-F238E27FC236}">
                    <a16:creationId xmlns:a16="http://schemas.microsoft.com/office/drawing/2014/main" id="{9BFC6D99-78D6-4863-961A-A2DACA09315B}"/>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72" name="Arc 7">
                <a:extLst>
                  <a:ext uri="{FF2B5EF4-FFF2-40B4-BE49-F238E27FC236}">
                    <a16:creationId xmlns:a16="http://schemas.microsoft.com/office/drawing/2014/main" id="{F4302F26-79A8-43AC-9582-CA470550D489}"/>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73" name="Arc 8">
                <a:extLst>
                  <a:ext uri="{FF2B5EF4-FFF2-40B4-BE49-F238E27FC236}">
                    <a16:creationId xmlns:a16="http://schemas.microsoft.com/office/drawing/2014/main" id="{D360FC28-093C-49B9-A4A2-B7340542863D}"/>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74" name="Line 9">
                <a:extLst>
                  <a:ext uri="{FF2B5EF4-FFF2-40B4-BE49-F238E27FC236}">
                    <a16:creationId xmlns:a16="http://schemas.microsoft.com/office/drawing/2014/main" id="{7C78E83C-EB6F-4FEB-A057-E4B33015F5FC}"/>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75" name="Line 10">
                <a:extLst>
                  <a:ext uri="{FF2B5EF4-FFF2-40B4-BE49-F238E27FC236}">
                    <a16:creationId xmlns:a16="http://schemas.microsoft.com/office/drawing/2014/main" id="{85679355-8EE1-4B7B-AB36-5B33D59D42F1}"/>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24581" name="Group 11">
              <a:extLst>
                <a:ext uri="{FF2B5EF4-FFF2-40B4-BE49-F238E27FC236}">
                  <a16:creationId xmlns:a16="http://schemas.microsoft.com/office/drawing/2014/main" id="{FEB2E4D2-AA93-421D-9936-58D16A910AF8}"/>
                </a:ext>
              </a:extLst>
            </p:cNvPr>
            <p:cNvGrpSpPr>
              <a:grpSpLocks/>
            </p:cNvGrpSpPr>
            <p:nvPr/>
          </p:nvGrpSpPr>
          <p:grpSpPr bwMode="auto">
            <a:xfrm rot="-5400000">
              <a:off x="1674" y="4348"/>
              <a:ext cx="1150" cy="202"/>
              <a:chOff x="2175" y="2519"/>
              <a:chExt cx="4185" cy="954"/>
            </a:xfrm>
          </p:grpSpPr>
          <p:sp>
            <p:nvSpPr>
              <p:cNvPr id="24662" name="Arc 12">
                <a:extLst>
                  <a:ext uri="{FF2B5EF4-FFF2-40B4-BE49-F238E27FC236}">
                    <a16:creationId xmlns:a16="http://schemas.microsoft.com/office/drawing/2014/main" id="{FBF3D54B-47CD-4025-B32D-4DA479C758C5}"/>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63" name="Arc 13">
                <a:extLst>
                  <a:ext uri="{FF2B5EF4-FFF2-40B4-BE49-F238E27FC236}">
                    <a16:creationId xmlns:a16="http://schemas.microsoft.com/office/drawing/2014/main" id="{D9DFD250-6646-4635-980B-9C0D9A534B13}"/>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64" name="Arc 14">
                <a:extLst>
                  <a:ext uri="{FF2B5EF4-FFF2-40B4-BE49-F238E27FC236}">
                    <a16:creationId xmlns:a16="http://schemas.microsoft.com/office/drawing/2014/main" id="{F8B7E0E0-CA12-430C-92BC-1E048D82D3D7}"/>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65" name="Arc 15">
                <a:extLst>
                  <a:ext uri="{FF2B5EF4-FFF2-40B4-BE49-F238E27FC236}">
                    <a16:creationId xmlns:a16="http://schemas.microsoft.com/office/drawing/2014/main" id="{553051BB-042B-4B0A-AF1A-9BA3B8DA16B5}"/>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66" name="Arc 16">
                <a:extLst>
                  <a:ext uri="{FF2B5EF4-FFF2-40B4-BE49-F238E27FC236}">
                    <a16:creationId xmlns:a16="http://schemas.microsoft.com/office/drawing/2014/main" id="{57B11FCA-7D2B-44A1-8C8F-4F223F030AC2}"/>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67" name="Line 17">
                <a:extLst>
                  <a:ext uri="{FF2B5EF4-FFF2-40B4-BE49-F238E27FC236}">
                    <a16:creationId xmlns:a16="http://schemas.microsoft.com/office/drawing/2014/main" id="{25943F05-443C-40EA-9B80-1420144357D9}"/>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68" name="Line 18">
                <a:extLst>
                  <a:ext uri="{FF2B5EF4-FFF2-40B4-BE49-F238E27FC236}">
                    <a16:creationId xmlns:a16="http://schemas.microsoft.com/office/drawing/2014/main" id="{E9AB332A-AEE1-47DF-AE82-3A8AC7DF1CD6}"/>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24582" name="Group 19">
              <a:extLst>
                <a:ext uri="{FF2B5EF4-FFF2-40B4-BE49-F238E27FC236}">
                  <a16:creationId xmlns:a16="http://schemas.microsoft.com/office/drawing/2014/main" id="{79D7F0AE-E89E-4656-ACA2-7C54955FA9C0}"/>
                </a:ext>
              </a:extLst>
            </p:cNvPr>
            <p:cNvGrpSpPr>
              <a:grpSpLocks/>
            </p:cNvGrpSpPr>
            <p:nvPr/>
          </p:nvGrpSpPr>
          <p:grpSpPr bwMode="auto">
            <a:xfrm>
              <a:off x="1902" y="5025"/>
              <a:ext cx="721" cy="777"/>
              <a:chOff x="3181" y="8610"/>
              <a:chExt cx="720" cy="675"/>
            </a:xfrm>
          </p:grpSpPr>
          <p:sp>
            <p:nvSpPr>
              <p:cNvPr id="24658" name="Oval 20">
                <a:extLst>
                  <a:ext uri="{FF2B5EF4-FFF2-40B4-BE49-F238E27FC236}">
                    <a16:creationId xmlns:a16="http://schemas.microsoft.com/office/drawing/2014/main" id="{E26AF35E-2C50-4789-9E89-026F2DF3E1EF}"/>
                  </a:ext>
                </a:extLst>
              </p:cNvPr>
              <p:cNvSpPr>
                <a:spLocks noChangeArrowheads="1"/>
              </p:cNvSpPr>
              <p:nvPr/>
            </p:nvSpPr>
            <p:spPr bwMode="auto">
              <a:xfrm>
                <a:off x="3181" y="8610"/>
                <a:ext cx="720" cy="675"/>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4659" name="Group 21">
                <a:extLst>
                  <a:ext uri="{FF2B5EF4-FFF2-40B4-BE49-F238E27FC236}">
                    <a16:creationId xmlns:a16="http://schemas.microsoft.com/office/drawing/2014/main" id="{69938B86-D9C5-413A-9384-8F46F88306DB}"/>
                  </a:ext>
                </a:extLst>
              </p:cNvPr>
              <p:cNvGrpSpPr>
                <a:grpSpLocks/>
              </p:cNvGrpSpPr>
              <p:nvPr/>
            </p:nvGrpSpPr>
            <p:grpSpPr bwMode="auto">
              <a:xfrm>
                <a:off x="3390" y="8853"/>
                <a:ext cx="310" cy="161"/>
                <a:chOff x="10676" y="1494"/>
                <a:chExt cx="304" cy="209"/>
              </a:xfrm>
            </p:grpSpPr>
            <p:sp>
              <p:nvSpPr>
                <p:cNvPr id="24660" name="Arc 22">
                  <a:extLst>
                    <a:ext uri="{FF2B5EF4-FFF2-40B4-BE49-F238E27FC236}">
                      <a16:creationId xmlns:a16="http://schemas.microsoft.com/office/drawing/2014/main" id="{AC328B92-F91C-49EC-B7F3-D9E1ED44BDC6}"/>
                    </a:ext>
                  </a:extLst>
                </p:cNvPr>
                <p:cNvSpPr>
                  <a:spLocks/>
                </p:cNvSpPr>
                <p:nvPr/>
              </p:nvSpPr>
              <p:spPr bwMode="auto">
                <a:xfrm rot="-5400000">
                  <a:off x="10688" y="1482"/>
                  <a:ext cx="123" cy="147"/>
                </a:xfrm>
                <a:custGeom>
                  <a:avLst/>
                  <a:gdLst>
                    <a:gd name="T0" fmla="*/ 0 w 24059"/>
                    <a:gd name="T1" fmla="*/ 0 h 43200"/>
                    <a:gd name="T2" fmla="*/ 0 w 24059"/>
                    <a:gd name="T3" fmla="*/ 0 h 43200"/>
                    <a:gd name="T4" fmla="*/ 0 w 24059"/>
                    <a:gd name="T5" fmla="*/ 0 h 43200"/>
                    <a:gd name="T6" fmla="*/ 0 60000 65536"/>
                    <a:gd name="T7" fmla="*/ 0 60000 65536"/>
                    <a:gd name="T8" fmla="*/ 0 60000 65536"/>
                    <a:gd name="T9" fmla="*/ 0 w 24059"/>
                    <a:gd name="T10" fmla="*/ 0 h 43200"/>
                    <a:gd name="T11" fmla="*/ 24059 w 24059"/>
                    <a:gd name="T12" fmla="*/ 43200 h 43200"/>
                  </a:gdLst>
                  <a:ahLst/>
                  <a:cxnLst>
                    <a:cxn ang="T6">
                      <a:pos x="T0" y="T1"/>
                    </a:cxn>
                    <a:cxn ang="T7">
                      <a:pos x="T2" y="T3"/>
                    </a:cxn>
                    <a:cxn ang="T8">
                      <a:pos x="T4" y="T5"/>
                    </a:cxn>
                  </a:cxnLst>
                  <a:rect l="T9" t="T10" r="T11" b="T12"/>
                  <a:pathLst>
                    <a:path w="24059" h="43200" fill="none" extrusionOk="0">
                      <a:moveTo>
                        <a:pt x="2458" y="0"/>
                      </a:moveTo>
                      <a:cubicBezTo>
                        <a:pt x="14388" y="0"/>
                        <a:pt x="24059" y="9670"/>
                        <a:pt x="24059" y="21600"/>
                      </a:cubicBezTo>
                      <a:cubicBezTo>
                        <a:pt x="24059" y="33529"/>
                        <a:pt x="14388" y="43200"/>
                        <a:pt x="2459" y="43200"/>
                      </a:cubicBezTo>
                      <a:cubicBezTo>
                        <a:pt x="1637" y="43200"/>
                        <a:pt x="816" y="43153"/>
                        <a:pt x="0" y="43059"/>
                      </a:cubicBezTo>
                    </a:path>
                    <a:path w="24059" h="43200" stroke="0" extrusionOk="0">
                      <a:moveTo>
                        <a:pt x="2458" y="0"/>
                      </a:moveTo>
                      <a:cubicBezTo>
                        <a:pt x="14388" y="0"/>
                        <a:pt x="24059" y="9670"/>
                        <a:pt x="24059" y="21600"/>
                      </a:cubicBezTo>
                      <a:cubicBezTo>
                        <a:pt x="24059" y="33529"/>
                        <a:pt x="14388" y="43200"/>
                        <a:pt x="2459" y="43200"/>
                      </a:cubicBezTo>
                      <a:cubicBezTo>
                        <a:pt x="1637" y="43200"/>
                        <a:pt x="816" y="43153"/>
                        <a:pt x="0" y="43059"/>
                      </a:cubicBezTo>
                      <a:lnTo>
                        <a:pt x="2459"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61" name="Arc 23">
                  <a:extLst>
                    <a:ext uri="{FF2B5EF4-FFF2-40B4-BE49-F238E27FC236}">
                      <a16:creationId xmlns:a16="http://schemas.microsoft.com/office/drawing/2014/main" id="{DF3782B1-864D-486C-AAF1-1CB232DFFF63}"/>
                    </a:ext>
                  </a:extLst>
                </p:cNvPr>
                <p:cNvSpPr>
                  <a:spLocks/>
                </p:cNvSpPr>
                <p:nvPr/>
              </p:nvSpPr>
              <p:spPr bwMode="auto">
                <a:xfrm rot="10800000">
                  <a:off x="10823" y="1596"/>
                  <a:ext cx="157" cy="107"/>
                </a:xfrm>
                <a:custGeom>
                  <a:avLst/>
                  <a:gdLst>
                    <a:gd name="T0" fmla="*/ 0 w 43200"/>
                    <a:gd name="T1" fmla="*/ 0 h 22838"/>
                    <a:gd name="T2" fmla="*/ 0 w 43200"/>
                    <a:gd name="T3" fmla="*/ 0 h 22838"/>
                    <a:gd name="T4" fmla="*/ 0 w 43200"/>
                    <a:gd name="T5" fmla="*/ 0 h 22838"/>
                    <a:gd name="T6" fmla="*/ 0 60000 65536"/>
                    <a:gd name="T7" fmla="*/ 0 60000 65536"/>
                    <a:gd name="T8" fmla="*/ 0 60000 65536"/>
                    <a:gd name="T9" fmla="*/ 0 w 43200"/>
                    <a:gd name="T10" fmla="*/ 0 h 22838"/>
                    <a:gd name="T11" fmla="*/ 43200 w 43200"/>
                    <a:gd name="T12" fmla="*/ 22838 h 22838"/>
                  </a:gdLst>
                  <a:ahLst/>
                  <a:cxnLst>
                    <a:cxn ang="T6">
                      <a:pos x="T0" y="T1"/>
                    </a:cxn>
                    <a:cxn ang="T7">
                      <a:pos x="T2" y="T3"/>
                    </a:cxn>
                    <a:cxn ang="T8">
                      <a:pos x="T4" y="T5"/>
                    </a:cxn>
                  </a:cxnLst>
                  <a:rect l="T9" t="T10" r="T11" b="T12"/>
                  <a:pathLst>
                    <a:path w="43200" h="22838" fill="none" extrusionOk="0">
                      <a:moveTo>
                        <a:pt x="35" y="22838"/>
                      </a:moveTo>
                      <a:cubicBezTo>
                        <a:pt x="11" y="22425"/>
                        <a:pt x="0" y="22012"/>
                        <a:pt x="0" y="21600"/>
                      </a:cubicBezTo>
                      <a:cubicBezTo>
                        <a:pt x="0" y="9670"/>
                        <a:pt x="9670" y="0"/>
                        <a:pt x="21600" y="0"/>
                      </a:cubicBezTo>
                      <a:cubicBezTo>
                        <a:pt x="33529" y="-1"/>
                        <a:pt x="43199" y="9670"/>
                        <a:pt x="43200" y="21599"/>
                      </a:cubicBezTo>
                    </a:path>
                    <a:path w="43200" h="22838" stroke="0" extrusionOk="0">
                      <a:moveTo>
                        <a:pt x="35" y="22838"/>
                      </a:moveTo>
                      <a:cubicBezTo>
                        <a:pt x="11" y="22425"/>
                        <a:pt x="0" y="22012"/>
                        <a:pt x="0" y="21600"/>
                      </a:cubicBezTo>
                      <a:cubicBezTo>
                        <a:pt x="0" y="9670"/>
                        <a:pt x="9670" y="0"/>
                        <a:pt x="21600" y="0"/>
                      </a:cubicBezTo>
                      <a:cubicBezTo>
                        <a:pt x="33529" y="-1"/>
                        <a:pt x="43199" y="9670"/>
                        <a:pt x="43200" y="21599"/>
                      </a:cubicBezTo>
                      <a:lnTo>
                        <a:pt x="21600"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cxnSp>
          <p:nvCxnSpPr>
            <p:cNvPr id="24583" name="AutoShape 24">
              <a:extLst>
                <a:ext uri="{FF2B5EF4-FFF2-40B4-BE49-F238E27FC236}">
                  <a16:creationId xmlns:a16="http://schemas.microsoft.com/office/drawing/2014/main" id="{94FB10F1-31F4-4713-B62C-8238E8C357B9}"/>
                </a:ext>
              </a:extLst>
            </p:cNvPr>
            <p:cNvCxnSpPr>
              <a:cxnSpLocks noChangeShapeType="1"/>
            </p:cNvCxnSpPr>
            <p:nvPr/>
          </p:nvCxnSpPr>
          <p:spPr bwMode="auto">
            <a:xfrm>
              <a:off x="2265" y="3120"/>
              <a:ext cx="0" cy="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4584" name="Group 25">
              <a:extLst>
                <a:ext uri="{FF2B5EF4-FFF2-40B4-BE49-F238E27FC236}">
                  <a16:creationId xmlns:a16="http://schemas.microsoft.com/office/drawing/2014/main" id="{E00E0D77-25A2-4845-96BF-EC3C1527FAA8}"/>
                </a:ext>
              </a:extLst>
            </p:cNvPr>
            <p:cNvGrpSpPr>
              <a:grpSpLocks/>
            </p:cNvGrpSpPr>
            <p:nvPr/>
          </p:nvGrpSpPr>
          <p:grpSpPr bwMode="auto">
            <a:xfrm>
              <a:off x="8431" y="4979"/>
              <a:ext cx="721" cy="777"/>
              <a:chOff x="3181" y="8610"/>
              <a:chExt cx="720" cy="675"/>
            </a:xfrm>
          </p:grpSpPr>
          <p:sp>
            <p:nvSpPr>
              <p:cNvPr id="24654" name="Oval 26">
                <a:extLst>
                  <a:ext uri="{FF2B5EF4-FFF2-40B4-BE49-F238E27FC236}">
                    <a16:creationId xmlns:a16="http://schemas.microsoft.com/office/drawing/2014/main" id="{7BACEF8E-D2E6-4EF5-B4A9-A20F04257D74}"/>
                  </a:ext>
                </a:extLst>
              </p:cNvPr>
              <p:cNvSpPr>
                <a:spLocks noChangeArrowheads="1"/>
              </p:cNvSpPr>
              <p:nvPr/>
            </p:nvSpPr>
            <p:spPr bwMode="auto">
              <a:xfrm>
                <a:off x="3181" y="8610"/>
                <a:ext cx="720" cy="675"/>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4655" name="Group 27">
                <a:extLst>
                  <a:ext uri="{FF2B5EF4-FFF2-40B4-BE49-F238E27FC236}">
                    <a16:creationId xmlns:a16="http://schemas.microsoft.com/office/drawing/2014/main" id="{9DF2DE17-3EC7-451F-AD0E-60BCC9BF31FC}"/>
                  </a:ext>
                </a:extLst>
              </p:cNvPr>
              <p:cNvGrpSpPr>
                <a:grpSpLocks/>
              </p:cNvGrpSpPr>
              <p:nvPr/>
            </p:nvGrpSpPr>
            <p:grpSpPr bwMode="auto">
              <a:xfrm>
                <a:off x="3390" y="8853"/>
                <a:ext cx="310" cy="161"/>
                <a:chOff x="10676" y="1494"/>
                <a:chExt cx="304" cy="209"/>
              </a:xfrm>
            </p:grpSpPr>
            <p:sp>
              <p:nvSpPr>
                <p:cNvPr id="24656" name="Arc 28">
                  <a:extLst>
                    <a:ext uri="{FF2B5EF4-FFF2-40B4-BE49-F238E27FC236}">
                      <a16:creationId xmlns:a16="http://schemas.microsoft.com/office/drawing/2014/main" id="{239D33B4-8798-4563-841E-04CE4EE00476}"/>
                    </a:ext>
                  </a:extLst>
                </p:cNvPr>
                <p:cNvSpPr>
                  <a:spLocks/>
                </p:cNvSpPr>
                <p:nvPr/>
              </p:nvSpPr>
              <p:spPr bwMode="auto">
                <a:xfrm rot="-5400000">
                  <a:off x="10688" y="1482"/>
                  <a:ext cx="123" cy="147"/>
                </a:xfrm>
                <a:custGeom>
                  <a:avLst/>
                  <a:gdLst>
                    <a:gd name="T0" fmla="*/ 0 w 24059"/>
                    <a:gd name="T1" fmla="*/ 0 h 43200"/>
                    <a:gd name="T2" fmla="*/ 0 w 24059"/>
                    <a:gd name="T3" fmla="*/ 0 h 43200"/>
                    <a:gd name="T4" fmla="*/ 0 w 24059"/>
                    <a:gd name="T5" fmla="*/ 0 h 43200"/>
                    <a:gd name="T6" fmla="*/ 0 60000 65536"/>
                    <a:gd name="T7" fmla="*/ 0 60000 65536"/>
                    <a:gd name="T8" fmla="*/ 0 60000 65536"/>
                    <a:gd name="T9" fmla="*/ 0 w 24059"/>
                    <a:gd name="T10" fmla="*/ 0 h 43200"/>
                    <a:gd name="T11" fmla="*/ 24059 w 24059"/>
                    <a:gd name="T12" fmla="*/ 43200 h 43200"/>
                  </a:gdLst>
                  <a:ahLst/>
                  <a:cxnLst>
                    <a:cxn ang="T6">
                      <a:pos x="T0" y="T1"/>
                    </a:cxn>
                    <a:cxn ang="T7">
                      <a:pos x="T2" y="T3"/>
                    </a:cxn>
                    <a:cxn ang="T8">
                      <a:pos x="T4" y="T5"/>
                    </a:cxn>
                  </a:cxnLst>
                  <a:rect l="T9" t="T10" r="T11" b="T12"/>
                  <a:pathLst>
                    <a:path w="24059" h="43200" fill="none" extrusionOk="0">
                      <a:moveTo>
                        <a:pt x="2458" y="0"/>
                      </a:moveTo>
                      <a:cubicBezTo>
                        <a:pt x="14388" y="0"/>
                        <a:pt x="24059" y="9670"/>
                        <a:pt x="24059" y="21600"/>
                      </a:cubicBezTo>
                      <a:cubicBezTo>
                        <a:pt x="24059" y="33529"/>
                        <a:pt x="14388" y="43200"/>
                        <a:pt x="2459" y="43200"/>
                      </a:cubicBezTo>
                      <a:cubicBezTo>
                        <a:pt x="1637" y="43200"/>
                        <a:pt x="816" y="43153"/>
                        <a:pt x="0" y="43059"/>
                      </a:cubicBezTo>
                    </a:path>
                    <a:path w="24059" h="43200" stroke="0" extrusionOk="0">
                      <a:moveTo>
                        <a:pt x="2458" y="0"/>
                      </a:moveTo>
                      <a:cubicBezTo>
                        <a:pt x="14388" y="0"/>
                        <a:pt x="24059" y="9670"/>
                        <a:pt x="24059" y="21600"/>
                      </a:cubicBezTo>
                      <a:cubicBezTo>
                        <a:pt x="24059" y="33529"/>
                        <a:pt x="14388" y="43200"/>
                        <a:pt x="2459" y="43200"/>
                      </a:cubicBezTo>
                      <a:cubicBezTo>
                        <a:pt x="1637" y="43200"/>
                        <a:pt x="816" y="43153"/>
                        <a:pt x="0" y="43059"/>
                      </a:cubicBezTo>
                      <a:lnTo>
                        <a:pt x="2459"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57" name="Arc 29">
                  <a:extLst>
                    <a:ext uri="{FF2B5EF4-FFF2-40B4-BE49-F238E27FC236}">
                      <a16:creationId xmlns:a16="http://schemas.microsoft.com/office/drawing/2014/main" id="{F58FDC4D-A2EB-4538-A1CF-AED061DC374F}"/>
                    </a:ext>
                  </a:extLst>
                </p:cNvPr>
                <p:cNvSpPr>
                  <a:spLocks/>
                </p:cNvSpPr>
                <p:nvPr/>
              </p:nvSpPr>
              <p:spPr bwMode="auto">
                <a:xfrm rot="10800000">
                  <a:off x="10823" y="1596"/>
                  <a:ext cx="157" cy="107"/>
                </a:xfrm>
                <a:custGeom>
                  <a:avLst/>
                  <a:gdLst>
                    <a:gd name="T0" fmla="*/ 0 w 43200"/>
                    <a:gd name="T1" fmla="*/ 0 h 22838"/>
                    <a:gd name="T2" fmla="*/ 0 w 43200"/>
                    <a:gd name="T3" fmla="*/ 0 h 22838"/>
                    <a:gd name="T4" fmla="*/ 0 w 43200"/>
                    <a:gd name="T5" fmla="*/ 0 h 22838"/>
                    <a:gd name="T6" fmla="*/ 0 60000 65536"/>
                    <a:gd name="T7" fmla="*/ 0 60000 65536"/>
                    <a:gd name="T8" fmla="*/ 0 60000 65536"/>
                    <a:gd name="T9" fmla="*/ 0 w 43200"/>
                    <a:gd name="T10" fmla="*/ 0 h 22838"/>
                    <a:gd name="T11" fmla="*/ 43200 w 43200"/>
                    <a:gd name="T12" fmla="*/ 22838 h 22838"/>
                  </a:gdLst>
                  <a:ahLst/>
                  <a:cxnLst>
                    <a:cxn ang="T6">
                      <a:pos x="T0" y="T1"/>
                    </a:cxn>
                    <a:cxn ang="T7">
                      <a:pos x="T2" y="T3"/>
                    </a:cxn>
                    <a:cxn ang="T8">
                      <a:pos x="T4" y="T5"/>
                    </a:cxn>
                  </a:cxnLst>
                  <a:rect l="T9" t="T10" r="T11" b="T12"/>
                  <a:pathLst>
                    <a:path w="43200" h="22838" fill="none" extrusionOk="0">
                      <a:moveTo>
                        <a:pt x="35" y="22838"/>
                      </a:moveTo>
                      <a:cubicBezTo>
                        <a:pt x="11" y="22425"/>
                        <a:pt x="0" y="22012"/>
                        <a:pt x="0" y="21600"/>
                      </a:cubicBezTo>
                      <a:cubicBezTo>
                        <a:pt x="0" y="9670"/>
                        <a:pt x="9670" y="0"/>
                        <a:pt x="21600" y="0"/>
                      </a:cubicBezTo>
                      <a:cubicBezTo>
                        <a:pt x="33529" y="-1"/>
                        <a:pt x="43199" y="9670"/>
                        <a:pt x="43200" y="21599"/>
                      </a:cubicBezTo>
                    </a:path>
                    <a:path w="43200" h="22838" stroke="0" extrusionOk="0">
                      <a:moveTo>
                        <a:pt x="35" y="22838"/>
                      </a:moveTo>
                      <a:cubicBezTo>
                        <a:pt x="11" y="22425"/>
                        <a:pt x="0" y="22012"/>
                        <a:pt x="0" y="21600"/>
                      </a:cubicBezTo>
                      <a:cubicBezTo>
                        <a:pt x="0" y="9670"/>
                        <a:pt x="9670" y="0"/>
                        <a:pt x="21600" y="0"/>
                      </a:cubicBezTo>
                      <a:cubicBezTo>
                        <a:pt x="33529" y="-1"/>
                        <a:pt x="43199" y="9670"/>
                        <a:pt x="43200" y="21599"/>
                      </a:cubicBezTo>
                      <a:lnTo>
                        <a:pt x="21600"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24585" name="Group 30">
              <a:extLst>
                <a:ext uri="{FF2B5EF4-FFF2-40B4-BE49-F238E27FC236}">
                  <a16:creationId xmlns:a16="http://schemas.microsoft.com/office/drawing/2014/main" id="{E30CAE36-D287-4CF6-9509-DE11D46A1962}"/>
                </a:ext>
              </a:extLst>
            </p:cNvPr>
            <p:cNvGrpSpPr>
              <a:grpSpLocks/>
            </p:cNvGrpSpPr>
            <p:nvPr/>
          </p:nvGrpSpPr>
          <p:grpSpPr bwMode="auto">
            <a:xfrm>
              <a:off x="7156" y="4950"/>
              <a:ext cx="721" cy="777"/>
              <a:chOff x="3181" y="8610"/>
              <a:chExt cx="720" cy="675"/>
            </a:xfrm>
          </p:grpSpPr>
          <p:sp>
            <p:nvSpPr>
              <p:cNvPr id="24650" name="Oval 31">
                <a:extLst>
                  <a:ext uri="{FF2B5EF4-FFF2-40B4-BE49-F238E27FC236}">
                    <a16:creationId xmlns:a16="http://schemas.microsoft.com/office/drawing/2014/main" id="{767F75F2-C4DE-4580-90A2-89A83892A6F0}"/>
                  </a:ext>
                </a:extLst>
              </p:cNvPr>
              <p:cNvSpPr>
                <a:spLocks noChangeArrowheads="1"/>
              </p:cNvSpPr>
              <p:nvPr/>
            </p:nvSpPr>
            <p:spPr bwMode="auto">
              <a:xfrm>
                <a:off x="3181" y="8610"/>
                <a:ext cx="720" cy="675"/>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4651" name="Group 32">
                <a:extLst>
                  <a:ext uri="{FF2B5EF4-FFF2-40B4-BE49-F238E27FC236}">
                    <a16:creationId xmlns:a16="http://schemas.microsoft.com/office/drawing/2014/main" id="{E23AB75B-147A-4E61-A53E-0DE801A7FB2C}"/>
                  </a:ext>
                </a:extLst>
              </p:cNvPr>
              <p:cNvGrpSpPr>
                <a:grpSpLocks/>
              </p:cNvGrpSpPr>
              <p:nvPr/>
            </p:nvGrpSpPr>
            <p:grpSpPr bwMode="auto">
              <a:xfrm>
                <a:off x="3390" y="8853"/>
                <a:ext cx="310" cy="161"/>
                <a:chOff x="10676" y="1494"/>
                <a:chExt cx="304" cy="209"/>
              </a:xfrm>
            </p:grpSpPr>
            <p:sp>
              <p:nvSpPr>
                <p:cNvPr id="24652" name="Arc 33">
                  <a:extLst>
                    <a:ext uri="{FF2B5EF4-FFF2-40B4-BE49-F238E27FC236}">
                      <a16:creationId xmlns:a16="http://schemas.microsoft.com/office/drawing/2014/main" id="{B45F5A25-7011-48FA-9FD1-0883CDB59AF2}"/>
                    </a:ext>
                  </a:extLst>
                </p:cNvPr>
                <p:cNvSpPr>
                  <a:spLocks/>
                </p:cNvSpPr>
                <p:nvPr/>
              </p:nvSpPr>
              <p:spPr bwMode="auto">
                <a:xfrm rot="-5400000">
                  <a:off x="10688" y="1482"/>
                  <a:ext cx="123" cy="147"/>
                </a:xfrm>
                <a:custGeom>
                  <a:avLst/>
                  <a:gdLst>
                    <a:gd name="T0" fmla="*/ 0 w 24059"/>
                    <a:gd name="T1" fmla="*/ 0 h 43200"/>
                    <a:gd name="T2" fmla="*/ 0 w 24059"/>
                    <a:gd name="T3" fmla="*/ 0 h 43200"/>
                    <a:gd name="T4" fmla="*/ 0 w 24059"/>
                    <a:gd name="T5" fmla="*/ 0 h 43200"/>
                    <a:gd name="T6" fmla="*/ 0 60000 65536"/>
                    <a:gd name="T7" fmla="*/ 0 60000 65536"/>
                    <a:gd name="T8" fmla="*/ 0 60000 65536"/>
                    <a:gd name="T9" fmla="*/ 0 w 24059"/>
                    <a:gd name="T10" fmla="*/ 0 h 43200"/>
                    <a:gd name="T11" fmla="*/ 24059 w 24059"/>
                    <a:gd name="T12" fmla="*/ 43200 h 43200"/>
                  </a:gdLst>
                  <a:ahLst/>
                  <a:cxnLst>
                    <a:cxn ang="T6">
                      <a:pos x="T0" y="T1"/>
                    </a:cxn>
                    <a:cxn ang="T7">
                      <a:pos x="T2" y="T3"/>
                    </a:cxn>
                    <a:cxn ang="T8">
                      <a:pos x="T4" y="T5"/>
                    </a:cxn>
                  </a:cxnLst>
                  <a:rect l="T9" t="T10" r="T11" b="T12"/>
                  <a:pathLst>
                    <a:path w="24059" h="43200" fill="none" extrusionOk="0">
                      <a:moveTo>
                        <a:pt x="2458" y="0"/>
                      </a:moveTo>
                      <a:cubicBezTo>
                        <a:pt x="14388" y="0"/>
                        <a:pt x="24059" y="9670"/>
                        <a:pt x="24059" y="21600"/>
                      </a:cubicBezTo>
                      <a:cubicBezTo>
                        <a:pt x="24059" y="33529"/>
                        <a:pt x="14388" y="43200"/>
                        <a:pt x="2459" y="43200"/>
                      </a:cubicBezTo>
                      <a:cubicBezTo>
                        <a:pt x="1637" y="43200"/>
                        <a:pt x="816" y="43153"/>
                        <a:pt x="0" y="43059"/>
                      </a:cubicBezTo>
                    </a:path>
                    <a:path w="24059" h="43200" stroke="0" extrusionOk="0">
                      <a:moveTo>
                        <a:pt x="2458" y="0"/>
                      </a:moveTo>
                      <a:cubicBezTo>
                        <a:pt x="14388" y="0"/>
                        <a:pt x="24059" y="9670"/>
                        <a:pt x="24059" y="21600"/>
                      </a:cubicBezTo>
                      <a:cubicBezTo>
                        <a:pt x="24059" y="33529"/>
                        <a:pt x="14388" y="43200"/>
                        <a:pt x="2459" y="43200"/>
                      </a:cubicBezTo>
                      <a:cubicBezTo>
                        <a:pt x="1637" y="43200"/>
                        <a:pt x="816" y="43153"/>
                        <a:pt x="0" y="43059"/>
                      </a:cubicBezTo>
                      <a:lnTo>
                        <a:pt x="2459"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53" name="Arc 34">
                  <a:extLst>
                    <a:ext uri="{FF2B5EF4-FFF2-40B4-BE49-F238E27FC236}">
                      <a16:creationId xmlns:a16="http://schemas.microsoft.com/office/drawing/2014/main" id="{3D469FB5-117A-42B7-8805-7F20C839C3AD}"/>
                    </a:ext>
                  </a:extLst>
                </p:cNvPr>
                <p:cNvSpPr>
                  <a:spLocks/>
                </p:cNvSpPr>
                <p:nvPr/>
              </p:nvSpPr>
              <p:spPr bwMode="auto">
                <a:xfrm rot="10800000">
                  <a:off x="10823" y="1596"/>
                  <a:ext cx="157" cy="107"/>
                </a:xfrm>
                <a:custGeom>
                  <a:avLst/>
                  <a:gdLst>
                    <a:gd name="T0" fmla="*/ 0 w 43200"/>
                    <a:gd name="T1" fmla="*/ 0 h 22838"/>
                    <a:gd name="T2" fmla="*/ 0 w 43200"/>
                    <a:gd name="T3" fmla="*/ 0 h 22838"/>
                    <a:gd name="T4" fmla="*/ 0 w 43200"/>
                    <a:gd name="T5" fmla="*/ 0 h 22838"/>
                    <a:gd name="T6" fmla="*/ 0 60000 65536"/>
                    <a:gd name="T7" fmla="*/ 0 60000 65536"/>
                    <a:gd name="T8" fmla="*/ 0 60000 65536"/>
                    <a:gd name="T9" fmla="*/ 0 w 43200"/>
                    <a:gd name="T10" fmla="*/ 0 h 22838"/>
                    <a:gd name="T11" fmla="*/ 43200 w 43200"/>
                    <a:gd name="T12" fmla="*/ 22838 h 22838"/>
                  </a:gdLst>
                  <a:ahLst/>
                  <a:cxnLst>
                    <a:cxn ang="T6">
                      <a:pos x="T0" y="T1"/>
                    </a:cxn>
                    <a:cxn ang="T7">
                      <a:pos x="T2" y="T3"/>
                    </a:cxn>
                    <a:cxn ang="T8">
                      <a:pos x="T4" y="T5"/>
                    </a:cxn>
                  </a:cxnLst>
                  <a:rect l="T9" t="T10" r="T11" b="T12"/>
                  <a:pathLst>
                    <a:path w="43200" h="22838" fill="none" extrusionOk="0">
                      <a:moveTo>
                        <a:pt x="35" y="22838"/>
                      </a:moveTo>
                      <a:cubicBezTo>
                        <a:pt x="11" y="22425"/>
                        <a:pt x="0" y="22012"/>
                        <a:pt x="0" y="21600"/>
                      </a:cubicBezTo>
                      <a:cubicBezTo>
                        <a:pt x="0" y="9670"/>
                        <a:pt x="9670" y="0"/>
                        <a:pt x="21600" y="0"/>
                      </a:cubicBezTo>
                      <a:cubicBezTo>
                        <a:pt x="33529" y="-1"/>
                        <a:pt x="43199" y="9670"/>
                        <a:pt x="43200" y="21599"/>
                      </a:cubicBezTo>
                    </a:path>
                    <a:path w="43200" h="22838" stroke="0" extrusionOk="0">
                      <a:moveTo>
                        <a:pt x="35" y="22838"/>
                      </a:moveTo>
                      <a:cubicBezTo>
                        <a:pt x="11" y="22425"/>
                        <a:pt x="0" y="22012"/>
                        <a:pt x="0" y="21600"/>
                      </a:cubicBezTo>
                      <a:cubicBezTo>
                        <a:pt x="0" y="9670"/>
                        <a:pt x="9670" y="0"/>
                        <a:pt x="21600" y="0"/>
                      </a:cubicBezTo>
                      <a:cubicBezTo>
                        <a:pt x="33529" y="-1"/>
                        <a:pt x="43199" y="9670"/>
                        <a:pt x="43200" y="21599"/>
                      </a:cubicBezTo>
                      <a:lnTo>
                        <a:pt x="21600"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24586" name="Group 35">
              <a:extLst>
                <a:ext uri="{FF2B5EF4-FFF2-40B4-BE49-F238E27FC236}">
                  <a16:creationId xmlns:a16="http://schemas.microsoft.com/office/drawing/2014/main" id="{2F00F2AE-9135-4D3E-BC75-8346D451DFF6}"/>
                </a:ext>
              </a:extLst>
            </p:cNvPr>
            <p:cNvGrpSpPr>
              <a:grpSpLocks/>
            </p:cNvGrpSpPr>
            <p:nvPr/>
          </p:nvGrpSpPr>
          <p:grpSpPr bwMode="auto">
            <a:xfrm>
              <a:off x="5854" y="4980"/>
              <a:ext cx="721" cy="777"/>
              <a:chOff x="3181" y="8610"/>
              <a:chExt cx="720" cy="675"/>
            </a:xfrm>
          </p:grpSpPr>
          <p:sp>
            <p:nvSpPr>
              <p:cNvPr id="24646" name="Oval 36">
                <a:extLst>
                  <a:ext uri="{FF2B5EF4-FFF2-40B4-BE49-F238E27FC236}">
                    <a16:creationId xmlns:a16="http://schemas.microsoft.com/office/drawing/2014/main" id="{2356FABF-617C-4397-9FCE-78E17103ACDB}"/>
                  </a:ext>
                </a:extLst>
              </p:cNvPr>
              <p:cNvSpPr>
                <a:spLocks noChangeArrowheads="1"/>
              </p:cNvSpPr>
              <p:nvPr/>
            </p:nvSpPr>
            <p:spPr bwMode="auto">
              <a:xfrm>
                <a:off x="3181" y="8610"/>
                <a:ext cx="720" cy="675"/>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4647" name="Group 37">
                <a:extLst>
                  <a:ext uri="{FF2B5EF4-FFF2-40B4-BE49-F238E27FC236}">
                    <a16:creationId xmlns:a16="http://schemas.microsoft.com/office/drawing/2014/main" id="{0B65A7FB-8AD2-421E-916E-39CD6889E2B7}"/>
                  </a:ext>
                </a:extLst>
              </p:cNvPr>
              <p:cNvGrpSpPr>
                <a:grpSpLocks/>
              </p:cNvGrpSpPr>
              <p:nvPr/>
            </p:nvGrpSpPr>
            <p:grpSpPr bwMode="auto">
              <a:xfrm>
                <a:off x="3390" y="8853"/>
                <a:ext cx="310" cy="161"/>
                <a:chOff x="10676" y="1494"/>
                <a:chExt cx="304" cy="209"/>
              </a:xfrm>
            </p:grpSpPr>
            <p:sp>
              <p:nvSpPr>
                <p:cNvPr id="24648" name="Arc 38">
                  <a:extLst>
                    <a:ext uri="{FF2B5EF4-FFF2-40B4-BE49-F238E27FC236}">
                      <a16:creationId xmlns:a16="http://schemas.microsoft.com/office/drawing/2014/main" id="{40738E4A-09B9-40DB-A440-FB7906E162F4}"/>
                    </a:ext>
                  </a:extLst>
                </p:cNvPr>
                <p:cNvSpPr>
                  <a:spLocks/>
                </p:cNvSpPr>
                <p:nvPr/>
              </p:nvSpPr>
              <p:spPr bwMode="auto">
                <a:xfrm rot="-5400000">
                  <a:off x="10688" y="1482"/>
                  <a:ext cx="123" cy="147"/>
                </a:xfrm>
                <a:custGeom>
                  <a:avLst/>
                  <a:gdLst>
                    <a:gd name="T0" fmla="*/ 0 w 24059"/>
                    <a:gd name="T1" fmla="*/ 0 h 43200"/>
                    <a:gd name="T2" fmla="*/ 0 w 24059"/>
                    <a:gd name="T3" fmla="*/ 0 h 43200"/>
                    <a:gd name="T4" fmla="*/ 0 w 24059"/>
                    <a:gd name="T5" fmla="*/ 0 h 43200"/>
                    <a:gd name="T6" fmla="*/ 0 60000 65536"/>
                    <a:gd name="T7" fmla="*/ 0 60000 65536"/>
                    <a:gd name="T8" fmla="*/ 0 60000 65536"/>
                    <a:gd name="T9" fmla="*/ 0 w 24059"/>
                    <a:gd name="T10" fmla="*/ 0 h 43200"/>
                    <a:gd name="T11" fmla="*/ 24059 w 24059"/>
                    <a:gd name="T12" fmla="*/ 43200 h 43200"/>
                  </a:gdLst>
                  <a:ahLst/>
                  <a:cxnLst>
                    <a:cxn ang="T6">
                      <a:pos x="T0" y="T1"/>
                    </a:cxn>
                    <a:cxn ang="T7">
                      <a:pos x="T2" y="T3"/>
                    </a:cxn>
                    <a:cxn ang="T8">
                      <a:pos x="T4" y="T5"/>
                    </a:cxn>
                  </a:cxnLst>
                  <a:rect l="T9" t="T10" r="T11" b="T12"/>
                  <a:pathLst>
                    <a:path w="24059" h="43200" fill="none" extrusionOk="0">
                      <a:moveTo>
                        <a:pt x="2458" y="0"/>
                      </a:moveTo>
                      <a:cubicBezTo>
                        <a:pt x="14388" y="0"/>
                        <a:pt x="24059" y="9670"/>
                        <a:pt x="24059" y="21600"/>
                      </a:cubicBezTo>
                      <a:cubicBezTo>
                        <a:pt x="24059" y="33529"/>
                        <a:pt x="14388" y="43200"/>
                        <a:pt x="2459" y="43200"/>
                      </a:cubicBezTo>
                      <a:cubicBezTo>
                        <a:pt x="1637" y="43200"/>
                        <a:pt x="816" y="43153"/>
                        <a:pt x="0" y="43059"/>
                      </a:cubicBezTo>
                    </a:path>
                    <a:path w="24059" h="43200" stroke="0" extrusionOk="0">
                      <a:moveTo>
                        <a:pt x="2458" y="0"/>
                      </a:moveTo>
                      <a:cubicBezTo>
                        <a:pt x="14388" y="0"/>
                        <a:pt x="24059" y="9670"/>
                        <a:pt x="24059" y="21600"/>
                      </a:cubicBezTo>
                      <a:cubicBezTo>
                        <a:pt x="24059" y="33529"/>
                        <a:pt x="14388" y="43200"/>
                        <a:pt x="2459" y="43200"/>
                      </a:cubicBezTo>
                      <a:cubicBezTo>
                        <a:pt x="1637" y="43200"/>
                        <a:pt x="816" y="43153"/>
                        <a:pt x="0" y="43059"/>
                      </a:cubicBezTo>
                      <a:lnTo>
                        <a:pt x="2459"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49" name="Arc 39">
                  <a:extLst>
                    <a:ext uri="{FF2B5EF4-FFF2-40B4-BE49-F238E27FC236}">
                      <a16:creationId xmlns:a16="http://schemas.microsoft.com/office/drawing/2014/main" id="{03AC3A1F-B2DE-4860-983E-9BBE7D2FC6C9}"/>
                    </a:ext>
                  </a:extLst>
                </p:cNvPr>
                <p:cNvSpPr>
                  <a:spLocks/>
                </p:cNvSpPr>
                <p:nvPr/>
              </p:nvSpPr>
              <p:spPr bwMode="auto">
                <a:xfrm rot="10800000">
                  <a:off x="10823" y="1596"/>
                  <a:ext cx="157" cy="107"/>
                </a:xfrm>
                <a:custGeom>
                  <a:avLst/>
                  <a:gdLst>
                    <a:gd name="T0" fmla="*/ 0 w 43200"/>
                    <a:gd name="T1" fmla="*/ 0 h 22838"/>
                    <a:gd name="T2" fmla="*/ 0 w 43200"/>
                    <a:gd name="T3" fmla="*/ 0 h 22838"/>
                    <a:gd name="T4" fmla="*/ 0 w 43200"/>
                    <a:gd name="T5" fmla="*/ 0 h 22838"/>
                    <a:gd name="T6" fmla="*/ 0 60000 65536"/>
                    <a:gd name="T7" fmla="*/ 0 60000 65536"/>
                    <a:gd name="T8" fmla="*/ 0 60000 65536"/>
                    <a:gd name="T9" fmla="*/ 0 w 43200"/>
                    <a:gd name="T10" fmla="*/ 0 h 22838"/>
                    <a:gd name="T11" fmla="*/ 43200 w 43200"/>
                    <a:gd name="T12" fmla="*/ 22838 h 22838"/>
                  </a:gdLst>
                  <a:ahLst/>
                  <a:cxnLst>
                    <a:cxn ang="T6">
                      <a:pos x="T0" y="T1"/>
                    </a:cxn>
                    <a:cxn ang="T7">
                      <a:pos x="T2" y="T3"/>
                    </a:cxn>
                    <a:cxn ang="T8">
                      <a:pos x="T4" y="T5"/>
                    </a:cxn>
                  </a:cxnLst>
                  <a:rect l="T9" t="T10" r="T11" b="T12"/>
                  <a:pathLst>
                    <a:path w="43200" h="22838" fill="none" extrusionOk="0">
                      <a:moveTo>
                        <a:pt x="35" y="22838"/>
                      </a:moveTo>
                      <a:cubicBezTo>
                        <a:pt x="11" y="22425"/>
                        <a:pt x="0" y="22012"/>
                        <a:pt x="0" y="21600"/>
                      </a:cubicBezTo>
                      <a:cubicBezTo>
                        <a:pt x="0" y="9670"/>
                        <a:pt x="9670" y="0"/>
                        <a:pt x="21600" y="0"/>
                      </a:cubicBezTo>
                      <a:cubicBezTo>
                        <a:pt x="33529" y="-1"/>
                        <a:pt x="43199" y="9670"/>
                        <a:pt x="43200" y="21599"/>
                      </a:cubicBezTo>
                    </a:path>
                    <a:path w="43200" h="22838" stroke="0" extrusionOk="0">
                      <a:moveTo>
                        <a:pt x="35" y="22838"/>
                      </a:moveTo>
                      <a:cubicBezTo>
                        <a:pt x="11" y="22425"/>
                        <a:pt x="0" y="22012"/>
                        <a:pt x="0" y="21600"/>
                      </a:cubicBezTo>
                      <a:cubicBezTo>
                        <a:pt x="0" y="9670"/>
                        <a:pt x="9670" y="0"/>
                        <a:pt x="21600" y="0"/>
                      </a:cubicBezTo>
                      <a:cubicBezTo>
                        <a:pt x="33529" y="-1"/>
                        <a:pt x="43199" y="9670"/>
                        <a:pt x="43200" y="21599"/>
                      </a:cubicBezTo>
                      <a:lnTo>
                        <a:pt x="21600" y="2160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24587" name="Group 40">
              <a:extLst>
                <a:ext uri="{FF2B5EF4-FFF2-40B4-BE49-F238E27FC236}">
                  <a16:creationId xmlns:a16="http://schemas.microsoft.com/office/drawing/2014/main" id="{BC00FF13-47FC-4ECD-AF12-C6410F6F143A}"/>
                </a:ext>
              </a:extLst>
            </p:cNvPr>
            <p:cNvGrpSpPr>
              <a:grpSpLocks/>
            </p:cNvGrpSpPr>
            <p:nvPr/>
          </p:nvGrpSpPr>
          <p:grpSpPr bwMode="auto">
            <a:xfrm>
              <a:off x="3999" y="3008"/>
              <a:ext cx="1150" cy="202"/>
              <a:chOff x="2175" y="2519"/>
              <a:chExt cx="4185" cy="954"/>
            </a:xfrm>
          </p:grpSpPr>
          <p:sp>
            <p:nvSpPr>
              <p:cNvPr id="24639" name="Arc 41">
                <a:extLst>
                  <a:ext uri="{FF2B5EF4-FFF2-40B4-BE49-F238E27FC236}">
                    <a16:creationId xmlns:a16="http://schemas.microsoft.com/office/drawing/2014/main" id="{580923F1-BE10-4173-A709-201F61006BE8}"/>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40" name="Arc 42">
                <a:extLst>
                  <a:ext uri="{FF2B5EF4-FFF2-40B4-BE49-F238E27FC236}">
                    <a16:creationId xmlns:a16="http://schemas.microsoft.com/office/drawing/2014/main" id="{BF81FD32-E005-4468-87DB-5A6634EA5DA5}"/>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41" name="Arc 43">
                <a:extLst>
                  <a:ext uri="{FF2B5EF4-FFF2-40B4-BE49-F238E27FC236}">
                    <a16:creationId xmlns:a16="http://schemas.microsoft.com/office/drawing/2014/main" id="{0161B084-47A5-4899-8390-0E19722B12D1}"/>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42" name="Arc 44">
                <a:extLst>
                  <a:ext uri="{FF2B5EF4-FFF2-40B4-BE49-F238E27FC236}">
                    <a16:creationId xmlns:a16="http://schemas.microsoft.com/office/drawing/2014/main" id="{761F16E2-77AC-4563-A624-48826733436A}"/>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43" name="Arc 45">
                <a:extLst>
                  <a:ext uri="{FF2B5EF4-FFF2-40B4-BE49-F238E27FC236}">
                    <a16:creationId xmlns:a16="http://schemas.microsoft.com/office/drawing/2014/main" id="{23C6A738-2CE8-4F71-BF6A-7377DBFF1348}"/>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44" name="Line 46">
                <a:extLst>
                  <a:ext uri="{FF2B5EF4-FFF2-40B4-BE49-F238E27FC236}">
                    <a16:creationId xmlns:a16="http://schemas.microsoft.com/office/drawing/2014/main" id="{2DA23463-09D2-424C-AEBE-EEBA3C140663}"/>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45" name="Line 47">
                <a:extLst>
                  <a:ext uri="{FF2B5EF4-FFF2-40B4-BE49-F238E27FC236}">
                    <a16:creationId xmlns:a16="http://schemas.microsoft.com/office/drawing/2014/main" id="{EA0D2AF1-B99F-41BA-8E44-792E763BA709}"/>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24588" name="Group 48">
              <a:extLst>
                <a:ext uri="{FF2B5EF4-FFF2-40B4-BE49-F238E27FC236}">
                  <a16:creationId xmlns:a16="http://schemas.microsoft.com/office/drawing/2014/main" id="{FD74CAD1-F99A-4CF5-AC12-09BCD900F9FF}"/>
                </a:ext>
              </a:extLst>
            </p:cNvPr>
            <p:cNvGrpSpPr>
              <a:grpSpLocks/>
            </p:cNvGrpSpPr>
            <p:nvPr/>
          </p:nvGrpSpPr>
          <p:grpSpPr bwMode="auto">
            <a:xfrm>
              <a:off x="5551" y="3015"/>
              <a:ext cx="1150" cy="202"/>
              <a:chOff x="2175" y="2519"/>
              <a:chExt cx="4185" cy="954"/>
            </a:xfrm>
          </p:grpSpPr>
          <p:sp>
            <p:nvSpPr>
              <p:cNvPr id="24632" name="Arc 49">
                <a:extLst>
                  <a:ext uri="{FF2B5EF4-FFF2-40B4-BE49-F238E27FC236}">
                    <a16:creationId xmlns:a16="http://schemas.microsoft.com/office/drawing/2014/main" id="{B47A8FBC-CCF8-4948-BFB9-0BD0AB48BB11}"/>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33" name="Arc 50">
                <a:extLst>
                  <a:ext uri="{FF2B5EF4-FFF2-40B4-BE49-F238E27FC236}">
                    <a16:creationId xmlns:a16="http://schemas.microsoft.com/office/drawing/2014/main" id="{761DA404-04D8-4256-8078-BD66074B1864}"/>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34" name="Arc 51">
                <a:extLst>
                  <a:ext uri="{FF2B5EF4-FFF2-40B4-BE49-F238E27FC236}">
                    <a16:creationId xmlns:a16="http://schemas.microsoft.com/office/drawing/2014/main" id="{B8869905-DE5D-462C-83DD-D58AAF80482D}"/>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35" name="Arc 52">
                <a:extLst>
                  <a:ext uri="{FF2B5EF4-FFF2-40B4-BE49-F238E27FC236}">
                    <a16:creationId xmlns:a16="http://schemas.microsoft.com/office/drawing/2014/main" id="{A7392BD0-BF3A-4CA1-A3F3-8D3BC639C116}"/>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36" name="Arc 53">
                <a:extLst>
                  <a:ext uri="{FF2B5EF4-FFF2-40B4-BE49-F238E27FC236}">
                    <a16:creationId xmlns:a16="http://schemas.microsoft.com/office/drawing/2014/main" id="{1F86D8CF-3315-4ED6-913C-341CA8162F53}"/>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37" name="Line 54">
                <a:extLst>
                  <a:ext uri="{FF2B5EF4-FFF2-40B4-BE49-F238E27FC236}">
                    <a16:creationId xmlns:a16="http://schemas.microsoft.com/office/drawing/2014/main" id="{DE0B6EE3-2310-4752-AE3C-691E50BDF4C2}"/>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38" name="Line 55">
                <a:extLst>
                  <a:ext uri="{FF2B5EF4-FFF2-40B4-BE49-F238E27FC236}">
                    <a16:creationId xmlns:a16="http://schemas.microsoft.com/office/drawing/2014/main" id="{CD96454F-4928-407E-BFBA-9E97AA26D60A}"/>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24589" name="Group 56">
              <a:extLst>
                <a:ext uri="{FF2B5EF4-FFF2-40B4-BE49-F238E27FC236}">
                  <a16:creationId xmlns:a16="http://schemas.microsoft.com/office/drawing/2014/main" id="{E3422B70-F300-4B5F-8FD4-BC9F7DF8D434}"/>
                </a:ext>
              </a:extLst>
            </p:cNvPr>
            <p:cNvGrpSpPr>
              <a:grpSpLocks/>
            </p:cNvGrpSpPr>
            <p:nvPr/>
          </p:nvGrpSpPr>
          <p:grpSpPr bwMode="auto">
            <a:xfrm rot="-5400000">
              <a:off x="5618" y="4312"/>
              <a:ext cx="1150" cy="202"/>
              <a:chOff x="2175" y="2519"/>
              <a:chExt cx="4185" cy="954"/>
            </a:xfrm>
          </p:grpSpPr>
          <p:sp>
            <p:nvSpPr>
              <p:cNvPr id="24625" name="Arc 57">
                <a:extLst>
                  <a:ext uri="{FF2B5EF4-FFF2-40B4-BE49-F238E27FC236}">
                    <a16:creationId xmlns:a16="http://schemas.microsoft.com/office/drawing/2014/main" id="{CCD5CB80-538C-450B-8636-DD2771672B16}"/>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6" name="Arc 58">
                <a:extLst>
                  <a:ext uri="{FF2B5EF4-FFF2-40B4-BE49-F238E27FC236}">
                    <a16:creationId xmlns:a16="http://schemas.microsoft.com/office/drawing/2014/main" id="{672EFB64-80F4-4382-99BE-BB0603E57306}"/>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7" name="Arc 59">
                <a:extLst>
                  <a:ext uri="{FF2B5EF4-FFF2-40B4-BE49-F238E27FC236}">
                    <a16:creationId xmlns:a16="http://schemas.microsoft.com/office/drawing/2014/main" id="{E6732F7E-D50F-434F-B2BE-9E501A101800}"/>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8" name="Arc 60">
                <a:extLst>
                  <a:ext uri="{FF2B5EF4-FFF2-40B4-BE49-F238E27FC236}">
                    <a16:creationId xmlns:a16="http://schemas.microsoft.com/office/drawing/2014/main" id="{F95F7738-8F50-4783-8119-AC07B693D35F}"/>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9" name="Arc 61">
                <a:extLst>
                  <a:ext uri="{FF2B5EF4-FFF2-40B4-BE49-F238E27FC236}">
                    <a16:creationId xmlns:a16="http://schemas.microsoft.com/office/drawing/2014/main" id="{C1A33AA3-097E-4068-9B7B-3A1216BA0D81}"/>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30" name="Line 62">
                <a:extLst>
                  <a:ext uri="{FF2B5EF4-FFF2-40B4-BE49-F238E27FC236}">
                    <a16:creationId xmlns:a16="http://schemas.microsoft.com/office/drawing/2014/main" id="{E7505B38-A2B7-4753-B79C-64387438EBAD}"/>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31" name="Line 63">
                <a:extLst>
                  <a:ext uri="{FF2B5EF4-FFF2-40B4-BE49-F238E27FC236}">
                    <a16:creationId xmlns:a16="http://schemas.microsoft.com/office/drawing/2014/main" id="{BBD86900-92B6-4FD6-9BFD-E14388C05C88}"/>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24590" name="Group 64">
              <a:extLst>
                <a:ext uri="{FF2B5EF4-FFF2-40B4-BE49-F238E27FC236}">
                  <a16:creationId xmlns:a16="http://schemas.microsoft.com/office/drawing/2014/main" id="{9FA69DCE-D11B-4960-B74D-B5ECDCB52261}"/>
                </a:ext>
              </a:extLst>
            </p:cNvPr>
            <p:cNvGrpSpPr>
              <a:grpSpLocks/>
            </p:cNvGrpSpPr>
            <p:nvPr/>
          </p:nvGrpSpPr>
          <p:grpSpPr bwMode="auto">
            <a:xfrm rot="-5400000">
              <a:off x="6929" y="4273"/>
              <a:ext cx="1150" cy="202"/>
              <a:chOff x="2175" y="2519"/>
              <a:chExt cx="4185" cy="954"/>
            </a:xfrm>
          </p:grpSpPr>
          <p:sp>
            <p:nvSpPr>
              <p:cNvPr id="24618" name="Arc 65">
                <a:extLst>
                  <a:ext uri="{FF2B5EF4-FFF2-40B4-BE49-F238E27FC236}">
                    <a16:creationId xmlns:a16="http://schemas.microsoft.com/office/drawing/2014/main" id="{88C0BDCB-7DD1-4008-B3B5-C6F5F17116E5}"/>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19" name="Arc 66">
                <a:extLst>
                  <a:ext uri="{FF2B5EF4-FFF2-40B4-BE49-F238E27FC236}">
                    <a16:creationId xmlns:a16="http://schemas.microsoft.com/office/drawing/2014/main" id="{5B8461B1-785B-4DDD-9707-DF7B8ED0852D}"/>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0" name="Arc 67">
                <a:extLst>
                  <a:ext uri="{FF2B5EF4-FFF2-40B4-BE49-F238E27FC236}">
                    <a16:creationId xmlns:a16="http://schemas.microsoft.com/office/drawing/2014/main" id="{C4A898C6-D88A-4329-93C4-ECFDAC819B9B}"/>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1" name="Arc 68">
                <a:extLst>
                  <a:ext uri="{FF2B5EF4-FFF2-40B4-BE49-F238E27FC236}">
                    <a16:creationId xmlns:a16="http://schemas.microsoft.com/office/drawing/2014/main" id="{9E5559B6-ABC6-402D-BD64-557F405F64F5}"/>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2" name="Arc 69">
                <a:extLst>
                  <a:ext uri="{FF2B5EF4-FFF2-40B4-BE49-F238E27FC236}">
                    <a16:creationId xmlns:a16="http://schemas.microsoft.com/office/drawing/2014/main" id="{6F60533F-1E53-42EA-A3A0-4B57378F0362}"/>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23" name="Line 70">
                <a:extLst>
                  <a:ext uri="{FF2B5EF4-FFF2-40B4-BE49-F238E27FC236}">
                    <a16:creationId xmlns:a16="http://schemas.microsoft.com/office/drawing/2014/main" id="{04C8AA70-0B8D-487D-8D40-2D491DC91A00}"/>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24" name="Line 71">
                <a:extLst>
                  <a:ext uri="{FF2B5EF4-FFF2-40B4-BE49-F238E27FC236}">
                    <a16:creationId xmlns:a16="http://schemas.microsoft.com/office/drawing/2014/main" id="{971E066E-D834-494D-9BC1-85D83C275DE0}"/>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24591" name="Group 72">
              <a:extLst>
                <a:ext uri="{FF2B5EF4-FFF2-40B4-BE49-F238E27FC236}">
                  <a16:creationId xmlns:a16="http://schemas.microsoft.com/office/drawing/2014/main" id="{A3B390C8-5143-4FFA-872F-C4251B508C51}"/>
                </a:ext>
              </a:extLst>
            </p:cNvPr>
            <p:cNvGrpSpPr>
              <a:grpSpLocks/>
            </p:cNvGrpSpPr>
            <p:nvPr/>
          </p:nvGrpSpPr>
          <p:grpSpPr bwMode="auto">
            <a:xfrm rot="-5400000">
              <a:off x="8183" y="4303"/>
              <a:ext cx="1150" cy="202"/>
              <a:chOff x="2175" y="2519"/>
              <a:chExt cx="4185" cy="954"/>
            </a:xfrm>
          </p:grpSpPr>
          <p:sp>
            <p:nvSpPr>
              <p:cNvPr id="24611" name="Arc 73">
                <a:extLst>
                  <a:ext uri="{FF2B5EF4-FFF2-40B4-BE49-F238E27FC236}">
                    <a16:creationId xmlns:a16="http://schemas.microsoft.com/office/drawing/2014/main" id="{87E5DB3D-CE7E-45A6-829A-665A8D0B7DFA}"/>
                  </a:ext>
                </a:extLst>
              </p:cNvPr>
              <p:cNvSpPr>
                <a:spLocks/>
              </p:cNvSpPr>
              <p:nvPr/>
            </p:nvSpPr>
            <p:spPr bwMode="auto">
              <a:xfrm flipV="1">
                <a:off x="2881" y="2519"/>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6259"/>
                      <a:pt x="4" y="16007"/>
                      <a:pt x="13" y="15756"/>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12" name="Arc 74">
                <a:extLst>
                  <a:ext uri="{FF2B5EF4-FFF2-40B4-BE49-F238E27FC236}">
                    <a16:creationId xmlns:a16="http://schemas.microsoft.com/office/drawing/2014/main" id="{835539A7-C0E6-4A57-A0DE-1AA41BA27F23}"/>
                  </a:ext>
                </a:extLst>
              </p:cNvPr>
              <p:cNvSpPr>
                <a:spLocks/>
              </p:cNvSpPr>
              <p:nvPr/>
            </p:nvSpPr>
            <p:spPr bwMode="auto">
              <a:xfrm flipV="1">
                <a:off x="339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13" name="Arc 75">
                <a:extLst>
                  <a:ext uri="{FF2B5EF4-FFF2-40B4-BE49-F238E27FC236}">
                    <a16:creationId xmlns:a16="http://schemas.microsoft.com/office/drawing/2014/main" id="{5E7E4864-AD06-4091-A6D2-3A0555FF0F47}"/>
                  </a:ext>
                </a:extLst>
              </p:cNvPr>
              <p:cNvSpPr>
                <a:spLocks/>
              </p:cNvSpPr>
              <p:nvPr/>
            </p:nvSpPr>
            <p:spPr bwMode="auto">
              <a:xfrm flipV="1">
                <a:off x="390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14" name="Arc 76">
                <a:extLst>
                  <a:ext uri="{FF2B5EF4-FFF2-40B4-BE49-F238E27FC236}">
                    <a16:creationId xmlns:a16="http://schemas.microsoft.com/office/drawing/2014/main" id="{B80A6CAC-55F7-48EB-90B2-94F50215B0DB}"/>
                  </a:ext>
                </a:extLst>
              </p:cNvPr>
              <p:cNvSpPr>
                <a:spLocks/>
              </p:cNvSpPr>
              <p:nvPr/>
            </p:nvSpPr>
            <p:spPr bwMode="auto">
              <a:xfrm flipV="1">
                <a:off x="4410" y="2520"/>
                <a:ext cx="720" cy="953"/>
              </a:xfrm>
              <a:custGeom>
                <a:avLst/>
                <a:gdLst>
                  <a:gd name="T0" fmla="*/ 0 w 43200"/>
                  <a:gd name="T1" fmla="*/ 0 h 38111"/>
                  <a:gd name="T2" fmla="*/ 0 w 43200"/>
                  <a:gd name="T3" fmla="*/ 0 h 38111"/>
                  <a:gd name="T4" fmla="*/ 0 w 43200"/>
                  <a:gd name="T5" fmla="*/ 0 h 38111"/>
                  <a:gd name="T6" fmla="*/ 0 60000 65536"/>
                  <a:gd name="T7" fmla="*/ 0 60000 65536"/>
                  <a:gd name="T8" fmla="*/ 0 60000 65536"/>
                  <a:gd name="T9" fmla="*/ 0 w 43200"/>
                  <a:gd name="T10" fmla="*/ 0 h 38111"/>
                  <a:gd name="T11" fmla="*/ 43200 w 43200"/>
                  <a:gd name="T12" fmla="*/ 38111 h 38111"/>
                </a:gdLst>
                <a:ahLst/>
                <a:cxnLst>
                  <a:cxn ang="T6">
                    <a:pos x="T0" y="T1"/>
                  </a:cxn>
                  <a:cxn ang="T7">
                    <a:pos x="T2" y="T3"/>
                  </a:cxn>
                  <a:cxn ang="T8">
                    <a:pos x="T4" y="T5"/>
                  </a:cxn>
                </a:cxnLst>
                <a:rect l="T9" t="T10" r="T11" b="T12"/>
                <a:pathLst>
                  <a:path w="43200" h="38111" fill="none"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path>
                  <a:path w="43200" h="38111" stroke="0" extrusionOk="0">
                    <a:moveTo>
                      <a:pt x="35526" y="-1"/>
                    </a:moveTo>
                    <a:cubicBezTo>
                      <a:pt x="40392" y="4103"/>
                      <a:pt x="43200" y="10145"/>
                      <a:pt x="43200" y="16511"/>
                    </a:cubicBezTo>
                    <a:cubicBezTo>
                      <a:pt x="43200" y="28440"/>
                      <a:pt x="33529" y="38111"/>
                      <a:pt x="21600" y="38111"/>
                    </a:cubicBezTo>
                    <a:cubicBezTo>
                      <a:pt x="9670" y="38111"/>
                      <a:pt x="0" y="28440"/>
                      <a:pt x="0" y="16511"/>
                    </a:cubicBezTo>
                    <a:cubicBezTo>
                      <a:pt x="-1" y="10871"/>
                      <a:pt x="2205" y="5456"/>
                      <a:pt x="6145" y="1421"/>
                    </a:cubicBezTo>
                    <a:lnTo>
                      <a:pt x="21600" y="165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15" name="Arc 77">
                <a:extLst>
                  <a:ext uri="{FF2B5EF4-FFF2-40B4-BE49-F238E27FC236}">
                    <a16:creationId xmlns:a16="http://schemas.microsoft.com/office/drawing/2014/main" id="{0253D422-5976-46F9-911E-EE27F2DBE905}"/>
                  </a:ext>
                </a:extLst>
              </p:cNvPr>
              <p:cNvSpPr>
                <a:spLocks/>
              </p:cNvSpPr>
              <p:nvPr/>
            </p:nvSpPr>
            <p:spPr bwMode="auto">
              <a:xfrm flipV="1">
                <a:off x="4920" y="2521"/>
                <a:ext cx="720" cy="917"/>
              </a:xfrm>
              <a:custGeom>
                <a:avLst/>
                <a:gdLst>
                  <a:gd name="T0" fmla="*/ 0 w 43198"/>
                  <a:gd name="T1" fmla="*/ 0 h 36690"/>
                  <a:gd name="T2" fmla="*/ 0 w 43198"/>
                  <a:gd name="T3" fmla="*/ 0 h 36690"/>
                  <a:gd name="T4" fmla="*/ 0 w 43198"/>
                  <a:gd name="T5" fmla="*/ 0 h 36690"/>
                  <a:gd name="T6" fmla="*/ 0 60000 65536"/>
                  <a:gd name="T7" fmla="*/ 0 60000 65536"/>
                  <a:gd name="T8" fmla="*/ 0 60000 65536"/>
                  <a:gd name="T9" fmla="*/ 0 w 43198"/>
                  <a:gd name="T10" fmla="*/ 0 h 36690"/>
                  <a:gd name="T11" fmla="*/ 43198 w 43198"/>
                  <a:gd name="T12" fmla="*/ 36690 h 36690"/>
                </a:gdLst>
                <a:ahLst/>
                <a:cxnLst>
                  <a:cxn ang="T6">
                    <a:pos x="T0" y="T1"/>
                  </a:cxn>
                  <a:cxn ang="T7">
                    <a:pos x="T2" y="T3"/>
                  </a:cxn>
                  <a:cxn ang="T8">
                    <a:pos x="T4" y="T5"/>
                  </a:cxn>
                </a:cxnLst>
                <a:rect l="T9" t="T10" r="T11" b="T12"/>
                <a:pathLst>
                  <a:path w="43198" h="36690" fill="none" extrusionOk="0">
                    <a:moveTo>
                      <a:pt x="43197" y="15405"/>
                    </a:moveTo>
                    <a:cubicBezTo>
                      <a:pt x="43024" y="27210"/>
                      <a:pt x="33406" y="36689"/>
                      <a:pt x="21600" y="36690"/>
                    </a:cubicBezTo>
                    <a:cubicBezTo>
                      <a:pt x="9670" y="36690"/>
                      <a:pt x="0" y="27019"/>
                      <a:pt x="0" y="15090"/>
                    </a:cubicBezTo>
                    <a:cubicBezTo>
                      <a:pt x="-1" y="9450"/>
                      <a:pt x="2205" y="4035"/>
                      <a:pt x="6145" y="0"/>
                    </a:cubicBezTo>
                  </a:path>
                  <a:path w="43198" h="36690" stroke="0" extrusionOk="0">
                    <a:moveTo>
                      <a:pt x="43197" y="15405"/>
                    </a:moveTo>
                    <a:cubicBezTo>
                      <a:pt x="43024" y="27210"/>
                      <a:pt x="33406" y="36689"/>
                      <a:pt x="21600" y="36690"/>
                    </a:cubicBezTo>
                    <a:cubicBezTo>
                      <a:pt x="9670" y="36690"/>
                      <a:pt x="0" y="27019"/>
                      <a:pt x="0" y="15090"/>
                    </a:cubicBezTo>
                    <a:cubicBezTo>
                      <a:pt x="-1" y="9450"/>
                      <a:pt x="2205" y="4035"/>
                      <a:pt x="6145" y="0"/>
                    </a:cubicBezTo>
                    <a:lnTo>
                      <a:pt x="21600" y="1509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16" name="Line 78">
                <a:extLst>
                  <a:ext uri="{FF2B5EF4-FFF2-40B4-BE49-F238E27FC236}">
                    <a16:creationId xmlns:a16="http://schemas.microsoft.com/office/drawing/2014/main" id="{B6D3A93F-8A63-4573-99A8-595C38EBA14F}"/>
                  </a:ext>
                </a:extLst>
              </p:cNvPr>
              <p:cNvSpPr>
                <a:spLocks noChangeShapeType="1"/>
              </p:cNvSpPr>
              <p:nvPr/>
            </p:nvSpPr>
            <p:spPr bwMode="auto">
              <a:xfrm flipH="1">
                <a:off x="2175"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617" name="Line 79">
                <a:extLst>
                  <a:ext uri="{FF2B5EF4-FFF2-40B4-BE49-F238E27FC236}">
                    <a16:creationId xmlns:a16="http://schemas.microsoft.com/office/drawing/2014/main" id="{12C7A5CB-6DD8-4C73-857F-4BEFA4FA1B57}"/>
                  </a:ext>
                </a:extLst>
              </p:cNvPr>
              <p:cNvSpPr>
                <a:spLocks noChangeShapeType="1"/>
              </p:cNvSpPr>
              <p:nvPr/>
            </p:nvSpPr>
            <p:spPr bwMode="auto">
              <a:xfrm flipH="1">
                <a:off x="5640" y="307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cxnSp>
          <p:nvCxnSpPr>
            <p:cNvPr id="24592" name="AutoShape 80">
              <a:extLst>
                <a:ext uri="{FF2B5EF4-FFF2-40B4-BE49-F238E27FC236}">
                  <a16:creationId xmlns:a16="http://schemas.microsoft.com/office/drawing/2014/main" id="{ECADA09E-1B8C-4AC4-AF3C-4F661813FF32}"/>
                </a:ext>
              </a:extLst>
            </p:cNvPr>
            <p:cNvCxnSpPr>
              <a:cxnSpLocks noChangeShapeType="1"/>
            </p:cNvCxnSpPr>
            <p:nvPr/>
          </p:nvCxnSpPr>
          <p:spPr bwMode="auto">
            <a:xfrm>
              <a:off x="3360" y="3120"/>
              <a:ext cx="76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3" name="AutoShape 81">
              <a:extLst>
                <a:ext uri="{FF2B5EF4-FFF2-40B4-BE49-F238E27FC236}">
                  <a16:creationId xmlns:a16="http://schemas.microsoft.com/office/drawing/2014/main" id="{223837ED-D7E4-4E34-85C9-4D4DE8EF0E96}"/>
                </a:ext>
              </a:extLst>
            </p:cNvPr>
            <p:cNvCxnSpPr>
              <a:cxnSpLocks noChangeShapeType="1"/>
            </p:cNvCxnSpPr>
            <p:nvPr/>
          </p:nvCxnSpPr>
          <p:spPr bwMode="auto">
            <a:xfrm>
              <a:off x="4968" y="3120"/>
              <a:ext cx="76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4" name="AutoShape 82">
              <a:extLst>
                <a:ext uri="{FF2B5EF4-FFF2-40B4-BE49-F238E27FC236}">
                  <a16:creationId xmlns:a16="http://schemas.microsoft.com/office/drawing/2014/main" id="{A3ABB47C-EDB6-4E6E-A703-BAA4F0ACCB67}"/>
                </a:ext>
              </a:extLst>
            </p:cNvPr>
            <p:cNvCxnSpPr>
              <a:cxnSpLocks noChangeShapeType="1"/>
            </p:cNvCxnSpPr>
            <p:nvPr/>
          </p:nvCxnSpPr>
          <p:spPr bwMode="auto">
            <a:xfrm>
              <a:off x="6223" y="3835"/>
              <a:ext cx="2567" cy="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5" name="AutoShape 83">
              <a:extLst>
                <a:ext uri="{FF2B5EF4-FFF2-40B4-BE49-F238E27FC236}">
                  <a16:creationId xmlns:a16="http://schemas.microsoft.com/office/drawing/2014/main" id="{A02CA6C5-D262-4D3B-81C9-310AEE4AE8BA}"/>
                </a:ext>
              </a:extLst>
            </p:cNvPr>
            <p:cNvCxnSpPr>
              <a:cxnSpLocks noChangeShapeType="1"/>
            </p:cNvCxnSpPr>
            <p:nvPr/>
          </p:nvCxnSpPr>
          <p:spPr bwMode="auto">
            <a:xfrm>
              <a:off x="6702" y="3120"/>
              <a:ext cx="81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6" name="AutoShape 84">
              <a:extLst>
                <a:ext uri="{FF2B5EF4-FFF2-40B4-BE49-F238E27FC236}">
                  <a16:creationId xmlns:a16="http://schemas.microsoft.com/office/drawing/2014/main" id="{79868F1A-9F52-4CF5-9459-2C7D7146763E}"/>
                </a:ext>
              </a:extLst>
            </p:cNvPr>
            <p:cNvCxnSpPr>
              <a:cxnSpLocks noChangeShapeType="1"/>
            </p:cNvCxnSpPr>
            <p:nvPr/>
          </p:nvCxnSpPr>
          <p:spPr bwMode="auto">
            <a:xfrm>
              <a:off x="7515" y="3120"/>
              <a:ext cx="0" cy="7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7" name="AutoShape 85">
              <a:extLst>
                <a:ext uri="{FF2B5EF4-FFF2-40B4-BE49-F238E27FC236}">
                  <a16:creationId xmlns:a16="http://schemas.microsoft.com/office/drawing/2014/main" id="{B68A3ACD-FC05-4872-814D-F1EBF318D233}"/>
                </a:ext>
              </a:extLst>
            </p:cNvPr>
            <p:cNvCxnSpPr>
              <a:cxnSpLocks noChangeShapeType="1"/>
            </p:cNvCxnSpPr>
            <p:nvPr/>
          </p:nvCxnSpPr>
          <p:spPr bwMode="auto">
            <a:xfrm>
              <a:off x="6213" y="6582"/>
              <a:ext cx="2579" cy="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8" name="AutoShape 86">
              <a:extLst>
                <a:ext uri="{FF2B5EF4-FFF2-40B4-BE49-F238E27FC236}">
                  <a16:creationId xmlns:a16="http://schemas.microsoft.com/office/drawing/2014/main" id="{2A9C0203-F925-48C9-99C0-B1BA4A2321BD}"/>
                </a:ext>
              </a:extLst>
            </p:cNvPr>
            <p:cNvCxnSpPr>
              <a:cxnSpLocks noChangeShapeType="1"/>
            </p:cNvCxnSpPr>
            <p:nvPr/>
          </p:nvCxnSpPr>
          <p:spPr bwMode="auto">
            <a:xfrm>
              <a:off x="6210" y="5757"/>
              <a:ext cx="0" cy="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599" name="AutoShape 87">
              <a:extLst>
                <a:ext uri="{FF2B5EF4-FFF2-40B4-BE49-F238E27FC236}">
                  <a16:creationId xmlns:a16="http://schemas.microsoft.com/office/drawing/2014/main" id="{A5D39711-9454-4758-AED2-366658C501DC}"/>
                </a:ext>
              </a:extLst>
            </p:cNvPr>
            <p:cNvCxnSpPr>
              <a:cxnSpLocks noChangeShapeType="1"/>
            </p:cNvCxnSpPr>
            <p:nvPr/>
          </p:nvCxnSpPr>
          <p:spPr bwMode="auto">
            <a:xfrm>
              <a:off x="7521" y="5742"/>
              <a:ext cx="0" cy="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600" name="AutoShape 88">
              <a:extLst>
                <a:ext uri="{FF2B5EF4-FFF2-40B4-BE49-F238E27FC236}">
                  <a16:creationId xmlns:a16="http://schemas.microsoft.com/office/drawing/2014/main" id="{D1309238-30A0-4FA5-93C8-3791EF87E946}"/>
                </a:ext>
              </a:extLst>
            </p:cNvPr>
            <p:cNvCxnSpPr>
              <a:cxnSpLocks noChangeShapeType="1"/>
            </p:cNvCxnSpPr>
            <p:nvPr/>
          </p:nvCxnSpPr>
          <p:spPr bwMode="auto">
            <a:xfrm>
              <a:off x="8792" y="5742"/>
              <a:ext cx="0" cy="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601" name="AutoShape 89">
              <a:extLst>
                <a:ext uri="{FF2B5EF4-FFF2-40B4-BE49-F238E27FC236}">
                  <a16:creationId xmlns:a16="http://schemas.microsoft.com/office/drawing/2014/main" id="{58C4E912-39C4-48DD-9C83-B3CE753EBED2}"/>
                </a:ext>
              </a:extLst>
            </p:cNvPr>
            <p:cNvCxnSpPr>
              <a:cxnSpLocks noChangeShapeType="1"/>
            </p:cNvCxnSpPr>
            <p:nvPr/>
          </p:nvCxnSpPr>
          <p:spPr bwMode="auto">
            <a:xfrm>
              <a:off x="2261" y="5802"/>
              <a:ext cx="0" cy="155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602" name="AutoShape 90">
              <a:extLst>
                <a:ext uri="{FF2B5EF4-FFF2-40B4-BE49-F238E27FC236}">
                  <a16:creationId xmlns:a16="http://schemas.microsoft.com/office/drawing/2014/main" id="{72FD9DD4-9E7B-4A32-87B6-241C06705C79}"/>
                </a:ext>
              </a:extLst>
            </p:cNvPr>
            <p:cNvCxnSpPr>
              <a:cxnSpLocks noChangeShapeType="1"/>
            </p:cNvCxnSpPr>
            <p:nvPr/>
          </p:nvCxnSpPr>
          <p:spPr bwMode="auto">
            <a:xfrm>
              <a:off x="2265" y="7356"/>
              <a:ext cx="5250" cy="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603" name="AutoShape 91">
              <a:extLst>
                <a:ext uri="{FF2B5EF4-FFF2-40B4-BE49-F238E27FC236}">
                  <a16:creationId xmlns:a16="http://schemas.microsoft.com/office/drawing/2014/main" id="{9E2C775A-308D-4B2C-8F2F-F263F2B77755}"/>
                </a:ext>
              </a:extLst>
            </p:cNvPr>
            <p:cNvCxnSpPr>
              <a:cxnSpLocks noChangeShapeType="1"/>
            </p:cNvCxnSpPr>
            <p:nvPr/>
          </p:nvCxnSpPr>
          <p:spPr bwMode="auto">
            <a:xfrm>
              <a:off x="7515" y="6525"/>
              <a:ext cx="0" cy="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604" name="Text Box 92">
              <a:extLst>
                <a:ext uri="{FF2B5EF4-FFF2-40B4-BE49-F238E27FC236}">
                  <a16:creationId xmlns:a16="http://schemas.microsoft.com/office/drawing/2014/main" id="{75D6EACE-DB48-4A69-88A6-8FD3805E3B5B}"/>
                </a:ext>
              </a:extLst>
            </p:cNvPr>
            <p:cNvSpPr txBox="1">
              <a:spLocks noChangeArrowheads="1"/>
            </p:cNvSpPr>
            <p:nvPr/>
          </p:nvSpPr>
          <p:spPr bwMode="auto">
            <a:xfrm>
              <a:off x="2332" y="3302"/>
              <a:ext cx="129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100" b="1" i="1">
                  <a:latin typeface="Calibri" panose="020F0502020204030204" pitchFamily="34" charset="0"/>
                </a:rPr>
                <a:t>j0.6838Ω</a:t>
              </a:r>
              <a:endParaRPr lang="en-US" altLang="en-US"/>
            </a:p>
          </p:txBody>
        </p:sp>
        <p:sp>
          <p:nvSpPr>
            <p:cNvPr id="24605" name="Text Box 93">
              <a:extLst>
                <a:ext uri="{FF2B5EF4-FFF2-40B4-BE49-F238E27FC236}">
                  <a16:creationId xmlns:a16="http://schemas.microsoft.com/office/drawing/2014/main" id="{B18410B9-6203-4639-A36D-CF5062EB5E55}"/>
                </a:ext>
              </a:extLst>
            </p:cNvPr>
            <p:cNvSpPr txBox="1">
              <a:spLocks noChangeArrowheads="1"/>
            </p:cNvSpPr>
            <p:nvPr/>
          </p:nvSpPr>
          <p:spPr bwMode="auto">
            <a:xfrm>
              <a:off x="2422" y="4203"/>
              <a:ext cx="96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100" b="1" i="1">
                  <a:latin typeface="Calibri" panose="020F0502020204030204" pitchFamily="34" charset="0"/>
                </a:rPr>
                <a:t>j 0.15Ω</a:t>
              </a:r>
              <a:endParaRPr lang="en-US" altLang="en-US"/>
            </a:p>
          </p:txBody>
        </p:sp>
        <p:sp>
          <p:nvSpPr>
            <p:cNvPr id="24606" name="Text Box 94">
              <a:extLst>
                <a:ext uri="{FF2B5EF4-FFF2-40B4-BE49-F238E27FC236}">
                  <a16:creationId xmlns:a16="http://schemas.microsoft.com/office/drawing/2014/main" id="{46852F74-8A20-4793-9744-5814F6E18991}"/>
                </a:ext>
              </a:extLst>
            </p:cNvPr>
            <p:cNvSpPr txBox="1">
              <a:spLocks noChangeArrowheads="1"/>
            </p:cNvSpPr>
            <p:nvPr/>
          </p:nvSpPr>
          <p:spPr bwMode="auto">
            <a:xfrm>
              <a:off x="3998" y="3302"/>
              <a:ext cx="129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100" b="1" i="1">
                  <a:latin typeface="Calibri" panose="020F0502020204030204" pitchFamily="34" charset="0"/>
                </a:rPr>
                <a:t>j0.3888Ω</a:t>
              </a:r>
              <a:endParaRPr lang="en-US" altLang="en-US"/>
            </a:p>
          </p:txBody>
        </p:sp>
        <p:sp>
          <p:nvSpPr>
            <p:cNvPr id="24607" name="Text Box 95">
              <a:extLst>
                <a:ext uri="{FF2B5EF4-FFF2-40B4-BE49-F238E27FC236}">
                  <a16:creationId xmlns:a16="http://schemas.microsoft.com/office/drawing/2014/main" id="{467C0F67-F365-4435-B32B-DC8F42FF27C1}"/>
                </a:ext>
              </a:extLst>
            </p:cNvPr>
            <p:cNvSpPr txBox="1">
              <a:spLocks noChangeArrowheads="1"/>
            </p:cNvSpPr>
            <p:nvPr/>
          </p:nvSpPr>
          <p:spPr bwMode="auto">
            <a:xfrm>
              <a:off x="5550" y="2498"/>
              <a:ext cx="129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100" b="1" i="1">
                  <a:latin typeface="Calibri" panose="020F0502020204030204" pitchFamily="34" charset="0"/>
                </a:rPr>
                <a:t>j0.6838Ω</a:t>
              </a:r>
              <a:endParaRPr lang="en-US" altLang="en-US"/>
            </a:p>
          </p:txBody>
        </p:sp>
        <p:sp>
          <p:nvSpPr>
            <p:cNvPr id="24608" name="Text Box 96">
              <a:extLst>
                <a:ext uri="{FF2B5EF4-FFF2-40B4-BE49-F238E27FC236}">
                  <a16:creationId xmlns:a16="http://schemas.microsoft.com/office/drawing/2014/main" id="{F740E6C2-EAAF-46C9-93CE-5D0A7E356ED8}"/>
                </a:ext>
              </a:extLst>
            </p:cNvPr>
            <p:cNvSpPr txBox="1">
              <a:spLocks noChangeArrowheads="1"/>
            </p:cNvSpPr>
            <p:nvPr/>
          </p:nvSpPr>
          <p:spPr bwMode="auto">
            <a:xfrm>
              <a:off x="4735" y="4240"/>
              <a:ext cx="129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100" b="1" i="1">
                  <a:latin typeface="Calibri" panose="020F0502020204030204" pitchFamily="34" charset="0"/>
                </a:rPr>
                <a:t>j0.5509Ω</a:t>
              </a:r>
              <a:endParaRPr lang="en-US" altLang="en-US"/>
            </a:p>
          </p:txBody>
        </p:sp>
        <p:sp>
          <p:nvSpPr>
            <p:cNvPr id="24609" name="Text Box 97">
              <a:extLst>
                <a:ext uri="{FF2B5EF4-FFF2-40B4-BE49-F238E27FC236}">
                  <a16:creationId xmlns:a16="http://schemas.microsoft.com/office/drawing/2014/main" id="{0D0C3446-6195-4DBF-86EA-F05AE0E09EC4}"/>
                </a:ext>
              </a:extLst>
            </p:cNvPr>
            <p:cNvSpPr txBox="1">
              <a:spLocks noChangeArrowheads="1"/>
            </p:cNvSpPr>
            <p:nvPr/>
          </p:nvSpPr>
          <p:spPr bwMode="auto">
            <a:xfrm>
              <a:off x="7635" y="4151"/>
              <a:ext cx="945" cy="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000" b="1" i="1">
                  <a:latin typeface="Calibri" panose="020F0502020204030204" pitchFamily="34" charset="0"/>
                </a:rPr>
                <a:t>j0.826Ω</a:t>
              </a:r>
              <a:endParaRPr lang="en-US" altLang="en-US"/>
            </a:p>
          </p:txBody>
        </p:sp>
        <p:sp>
          <p:nvSpPr>
            <p:cNvPr id="24610" name="Text Box 98">
              <a:extLst>
                <a:ext uri="{FF2B5EF4-FFF2-40B4-BE49-F238E27FC236}">
                  <a16:creationId xmlns:a16="http://schemas.microsoft.com/office/drawing/2014/main" id="{3E87C150-3BE5-4DE4-AC19-E3010A3266A8}"/>
                </a:ext>
              </a:extLst>
            </p:cNvPr>
            <p:cNvSpPr txBox="1">
              <a:spLocks noChangeArrowheads="1"/>
            </p:cNvSpPr>
            <p:nvPr/>
          </p:nvSpPr>
          <p:spPr bwMode="auto">
            <a:xfrm>
              <a:off x="8921" y="4135"/>
              <a:ext cx="129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sz="1100" b="1" i="1">
                  <a:latin typeface="Calibri" panose="020F0502020204030204" pitchFamily="34" charset="0"/>
                </a:rPr>
                <a:t>j0.3305Ω</a:t>
              </a:r>
              <a:endParaRPr lang="en-US" altLang="en-US"/>
            </a:p>
          </p:txBody>
        </p:sp>
      </p:grpSp>
      <p:sp>
        <p:nvSpPr>
          <p:cNvPr id="106" name="TextBox 105">
            <a:extLst>
              <a:ext uri="{FF2B5EF4-FFF2-40B4-BE49-F238E27FC236}">
                <a16:creationId xmlns:a16="http://schemas.microsoft.com/office/drawing/2014/main" id="{32BAB923-8FDB-43F1-8319-5D475EDB1524}"/>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A6FE3A3-DBEB-41AF-B8DC-3668B202A6A6}"/>
              </a:ext>
            </a:extLst>
          </p:cNvPr>
          <p:cNvSpPr>
            <a:spLocks noGrp="1"/>
          </p:cNvSpPr>
          <p:nvPr>
            <p:ph type="sldNum" sz="quarter" idx="12"/>
          </p:nvPr>
        </p:nvSpPr>
        <p:spPr/>
        <p:txBody>
          <a:bodyPr/>
          <a:lstStyle/>
          <a:p>
            <a:fld id="{5E30BE15-C2D2-4959-A385-41895957CAF0}" type="slidenum">
              <a:rPr lang="en-US" altLang="en-US" smtClean="0"/>
              <a:pPr/>
              <a:t>122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ox(in)">
                                      <p:cBhvr>
                                        <p:cTn id="43" dur="500"/>
                                        <p:tgtEl>
                                          <p:spTgt spid="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heckerboard(across)">
                                      <p:cBhvr>
                                        <p:cTn id="48" dur="500"/>
                                        <p:tgtEl>
                                          <p:spTgt spid="3">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ox(in)">
                                      <p:cBhvr>
                                        <p:cTn id="53" dur="500"/>
                                        <p:tgtEl>
                                          <p:spTgt spid="3">
                                            <p:txEl>
                                              <p:pRg st="9" end="9"/>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5"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checkerboard(down)">
                                      <p:cBhvr>
                                        <p:cTn id="58" dur="500"/>
                                        <p:tgtEl>
                                          <p:spTgt spid="3">
                                            <p:txEl>
                                              <p:pRg st="10" end="1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3" dur="500"/>
                                        <p:tgtEl>
                                          <p:spTgt spid="3">
                                            <p:txEl>
                                              <p:pRg st="11" end="1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8" dur="500"/>
                                        <p:tgtEl>
                                          <p:spTgt spid="3">
                                            <p:txEl>
                                              <p:pRg st="12" end="12"/>
                                            </p:txEl>
                                          </p:spTgt>
                                        </p:tgtEl>
                                      </p:cBhvr>
                                    </p:animEffect>
                                  </p:childTnLst>
                                </p:cTn>
                              </p:par>
                              <p:par>
                                <p:cTn id="69" presetID="2" presetClass="entr" presetSubtype="4"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TextBox 2">
            <a:extLst>
              <a:ext uri="{FF2B5EF4-FFF2-40B4-BE49-F238E27FC236}">
                <a16:creationId xmlns:a16="http://schemas.microsoft.com/office/drawing/2014/main" id="{284090ED-8CC2-4F09-AD35-969ADFE97BBD}"/>
              </a:ext>
            </a:extLst>
          </p:cNvPr>
          <p:cNvSpPr txBox="1"/>
          <p:nvPr/>
        </p:nvSpPr>
        <p:spPr>
          <a:xfrm>
            <a:off x="243458" y="1068327"/>
            <a:ext cx="8382000" cy="5632311"/>
          </a:xfrm>
          <a:prstGeom prst="rect">
            <a:avLst/>
          </a:prstGeom>
          <a:noFill/>
        </p:spPr>
        <p:txBody>
          <a:bodyPr wrap="square">
            <a:spAutoFit/>
          </a:bodyPr>
          <a:lstStyle/>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Find an expression for the flux linkages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due to a single current carrying conductor (ii) in parallel current carrying conductors. </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Derive an expression for the loop inductance of a single phase line. </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Derive an expression for the inductance per phase for a 3-phase overhead transmission line when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conductors are symmetrically placed (ii) conductors are unsymmetrically placed but the line is completely transposed</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Derive an expression for the capacitance of a single phase overhead transmission line. </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Deduce an expression for line to neutral capacitance for a 3-phase overhead transmission line when the conductors are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symmetrically placed (ii) unsymmetrically placed but transposed.</a:t>
            </a:r>
          </a:p>
        </p:txBody>
      </p:sp>
      <p:sp>
        <p:nvSpPr>
          <p:cNvPr id="6" name="Rectangle 5">
            <a:extLst>
              <a:ext uri="{FF2B5EF4-FFF2-40B4-BE49-F238E27FC236}">
                <a16:creationId xmlns:a16="http://schemas.microsoft.com/office/drawing/2014/main" id="{7E095103-AE43-4809-BE14-749D960AE178}"/>
              </a:ext>
            </a:extLst>
          </p:cNvPr>
          <p:cNvSpPr/>
          <p:nvPr/>
        </p:nvSpPr>
        <p:spPr>
          <a:xfrm>
            <a:off x="2362200" y="114859"/>
            <a:ext cx="34628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Assignment</a:t>
            </a:r>
          </a:p>
        </p:txBody>
      </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4" name="Slide Number Placeholder 3">
            <a:extLst>
              <a:ext uri="{FF2B5EF4-FFF2-40B4-BE49-F238E27FC236}">
                <a16:creationId xmlns:a16="http://schemas.microsoft.com/office/drawing/2014/main" id="{915B4D3C-643A-47FF-902D-33E0FF6B068A}"/>
              </a:ext>
            </a:extLst>
          </p:cNvPr>
          <p:cNvSpPr>
            <a:spLocks noGrp="1"/>
          </p:cNvSpPr>
          <p:nvPr>
            <p:ph type="sldNum" sz="quarter" idx="7"/>
          </p:nvPr>
        </p:nvSpPr>
        <p:spPr/>
        <p:txBody>
          <a:bodyPr/>
          <a:lstStyle/>
          <a:p>
            <a:pPr marL="38100">
              <a:lnSpc>
                <a:spcPts val="1240"/>
              </a:lnSpc>
            </a:pPr>
            <a:fld id="{81D60167-4931-47E6-BA6A-407CBD079E47}" type="slidenum">
              <a:rPr lang="en-IN" spc="-120" smtClean="0"/>
              <a:t>123</a:t>
            </a:fld>
            <a:endParaRPr lang="en-IN" spc="-120" dirty="0"/>
          </a:p>
        </p:txBody>
      </p:sp>
    </p:spTree>
    <p:extLst>
      <p:ext uri="{BB962C8B-B14F-4D97-AF65-F5344CB8AC3E}">
        <p14:creationId xmlns:p14="http://schemas.microsoft.com/office/powerpoint/2010/main" val="33255789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TextBox 2">
            <a:extLst>
              <a:ext uri="{FF2B5EF4-FFF2-40B4-BE49-F238E27FC236}">
                <a16:creationId xmlns:a16="http://schemas.microsoft.com/office/drawing/2014/main" id="{284090ED-8CC2-4F09-AD35-969ADFE97BBD}"/>
              </a:ext>
            </a:extLst>
          </p:cNvPr>
          <p:cNvSpPr txBox="1"/>
          <p:nvPr/>
        </p:nvSpPr>
        <p:spPr>
          <a:xfrm>
            <a:off x="243458" y="1068327"/>
            <a:ext cx="8382000" cy="5170646"/>
          </a:xfrm>
          <a:prstGeom prst="rect">
            <a:avLst/>
          </a:prstGeom>
          <a:noFill/>
        </p:spPr>
        <p:txBody>
          <a:bodyPr wrap="square">
            <a:spAutoFit/>
          </a:bodyPr>
          <a:lstStyle/>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Define Lumped and distributed parameters.</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How do you classify transmission lines as short, medium and long lines?</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How are capacitance considered for medium lines?</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What is the effect of line capacitance for lagging load?</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Derive the expressions for sending end voltage in nominal T method and end Condenser method. </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Define regulation of a transmission line and derive the approximate expression for the regulation of a short transmission line.</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What is corona loss? How do you determine this loss?</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3-Phase, 50 Hz Transmission Line, 100 Km long delivers 25 MW at 110kV and a.85p.f. lagging the resistance and reactance of the lines per phase per kilometer are .3 Ω and .5 Ω respectively, while </a:t>
            </a:r>
            <a:r>
              <a:rPr lang="en-US" sz="2200" dirty="0" err="1">
                <a:latin typeface="Times New Roman" panose="02020603050405020304" pitchFamily="18" charset="0"/>
                <a:cs typeface="Times New Roman" panose="02020603050405020304" pitchFamily="18" charset="0"/>
              </a:rPr>
              <a:t>capactive</a:t>
            </a:r>
            <a:r>
              <a:rPr lang="en-US" sz="2200" dirty="0">
                <a:latin typeface="Times New Roman" panose="02020603050405020304" pitchFamily="18" charset="0"/>
                <a:cs typeface="Times New Roman" panose="02020603050405020304" pitchFamily="18" charset="0"/>
              </a:rPr>
              <a:t> admittance is 2.5*10-6 Ω/km/</a:t>
            </a:r>
            <a:r>
              <a:rPr lang="en-US" sz="2200" dirty="0" err="1">
                <a:latin typeface="Times New Roman" panose="02020603050405020304" pitchFamily="18" charset="0"/>
                <a:cs typeface="Times New Roman" panose="02020603050405020304" pitchFamily="18" charset="0"/>
              </a:rPr>
              <a:t>ph.Calculate</a:t>
            </a:r>
            <a:r>
              <a:rPr lang="en-US" sz="2200" dirty="0">
                <a:latin typeface="Times New Roman" panose="02020603050405020304" pitchFamily="18" charset="0"/>
                <a:cs typeface="Times New Roman" panose="02020603050405020304" pitchFamily="18" charset="0"/>
              </a:rPr>
              <a:t> the efficiency of transmission. Use nominal-</a:t>
            </a:r>
            <a:r>
              <a:rPr lang="el-GR" sz="22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π</a:t>
            </a:r>
            <a:r>
              <a:rPr lang="en-US" sz="2200" dirty="0">
                <a:latin typeface="Times New Roman" panose="02020603050405020304" pitchFamily="18" charset="0"/>
                <a:cs typeface="Times New Roman" panose="02020603050405020304" pitchFamily="18" charset="0"/>
              </a:rPr>
              <a:t> and T methods.</a:t>
            </a:r>
          </a:p>
        </p:txBody>
      </p:sp>
      <p:sp>
        <p:nvSpPr>
          <p:cNvPr id="6" name="Rectangle 5">
            <a:extLst>
              <a:ext uri="{FF2B5EF4-FFF2-40B4-BE49-F238E27FC236}">
                <a16:creationId xmlns:a16="http://schemas.microsoft.com/office/drawing/2014/main" id="{7E095103-AE43-4809-BE14-749D960AE178}"/>
              </a:ext>
            </a:extLst>
          </p:cNvPr>
          <p:cNvSpPr/>
          <p:nvPr/>
        </p:nvSpPr>
        <p:spPr>
          <a:xfrm>
            <a:off x="2362200" y="114859"/>
            <a:ext cx="34628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Assignment</a:t>
            </a:r>
          </a:p>
        </p:txBody>
      </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4" name="Slide Number Placeholder 3">
            <a:extLst>
              <a:ext uri="{FF2B5EF4-FFF2-40B4-BE49-F238E27FC236}">
                <a16:creationId xmlns:a16="http://schemas.microsoft.com/office/drawing/2014/main" id="{323689AB-3BAB-438E-8171-712C3531A557}"/>
              </a:ext>
            </a:extLst>
          </p:cNvPr>
          <p:cNvSpPr>
            <a:spLocks noGrp="1"/>
          </p:cNvSpPr>
          <p:nvPr>
            <p:ph type="sldNum" sz="quarter" idx="7"/>
          </p:nvPr>
        </p:nvSpPr>
        <p:spPr/>
        <p:txBody>
          <a:bodyPr/>
          <a:lstStyle/>
          <a:p>
            <a:pPr marL="38100">
              <a:lnSpc>
                <a:spcPts val="1240"/>
              </a:lnSpc>
            </a:pPr>
            <a:fld id="{81D60167-4931-47E6-BA6A-407CBD079E47}" type="slidenum">
              <a:rPr lang="en-IN" spc="-120" smtClean="0"/>
              <a:t>124</a:t>
            </a:fld>
            <a:endParaRPr lang="en-IN" spc="-120" dirty="0"/>
          </a:p>
        </p:txBody>
      </p:sp>
    </p:spTree>
    <p:extLst>
      <p:ext uri="{BB962C8B-B14F-4D97-AF65-F5344CB8AC3E}">
        <p14:creationId xmlns:p14="http://schemas.microsoft.com/office/powerpoint/2010/main" val="18462145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6" name="Rectangle 5">
            <a:extLst>
              <a:ext uri="{FF2B5EF4-FFF2-40B4-BE49-F238E27FC236}">
                <a16:creationId xmlns:a16="http://schemas.microsoft.com/office/drawing/2014/main" id="{7E095103-AE43-4809-BE14-749D960AE178}"/>
              </a:ext>
            </a:extLst>
          </p:cNvPr>
          <p:cNvSpPr/>
          <p:nvPr/>
        </p:nvSpPr>
        <p:spPr>
          <a:xfrm>
            <a:off x="2362200" y="114859"/>
            <a:ext cx="34628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Assignment</a:t>
            </a:r>
          </a:p>
        </p:txBody>
      </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4" name="Picture 13">
            <a:extLst>
              <a:ext uri="{FF2B5EF4-FFF2-40B4-BE49-F238E27FC236}">
                <a16:creationId xmlns:a16="http://schemas.microsoft.com/office/drawing/2014/main" id="{FB9D2FEE-7A43-4512-96F1-E134EEE130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187" y="1423987"/>
            <a:ext cx="8429625" cy="4010025"/>
          </a:xfrm>
          <a:prstGeom prst="rect">
            <a:avLst/>
          </a:prstGeom>
        </p:spPr>
      </p:pic>
      <p:sp>
        <p:nvSpPr>
          <p:cNvPr id="3" name="Slide Number Placeholder 2">
            <a:extLst>
              <a:ext uri="{FF2B5EF4-FFF2-40B4-BE49-F238E27FC236}">
                <a16:creationId xmlns:a16="http://schemas.microsoft.com/office/drawing/2014/main" id="{20573D95-296B-446E-96C8-2ED84631933D}"/>
              </a:ext>
            </a:extLst>
          </p:cNvPr>
          <p:cNvSpPr>
            <a:spLocks noGrp="1"/>
          </p:cNvSpPr>
          <p:nvPr>
            <p:ph type="sldNum" sz="quarter" idx="7"/>
          </p:nvPr>
        </p:nvSpPr>
        <p:spPr/>
        <p:txBody>
          <a:bodyPr/>
          <a:lstStyle/>
          <a:p>
            <a:pPr marL="38100">
              <a:lnSpc>
                <a:spcPts val="1240"/>
              </a:lnSpc>
            </a:pPr>
            <a:fld id="{81D60167-4931-47E6-BA6A-407CBD079E47}" type="slidenum">
              <a:rPr lang="en-IN" spc="-120" smtClean="0"/>
              <a:t>125</a:t>
            </a:fld>
            <a:endParaRPr lang="en-IN" spc="-120" dirty="0"/>
          </a:p>
        </p:txBody>
      </p:sp>
    </p:spTree>
    <p:extLst>
      <p:ext uri="{BB962C8B-B14F-4D97-AF65-F5344CB8AC3E}">
        <p14:creationId xmlns:p14="http://schemas.microsoft.com/office/powerpoint/2010/main" val="40671181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TextBox 2">
            <a:extLst>
              <a:ext uri="{FF2B5EF4-FFF2-40B4-BE49-F238E27FC236}">
                <a16:creationId xmlns:a16="http://schemas.microsoft.com/office/drawing/2014/main" id="{284090ED-8CC2-4F09-AD35-969ADFE97BBD}"/>
              </a:ext>
            </a:extLst>
          </p:cNvPr>
          <p:cNvSpPr txBox="1"/>
          <p:nvPr/>
        </p:nvSpPr>
        <p:spPr>
          <a:xfrm>
            <a:off x="243458" y="1068327"/>
            <a:ext cx="8382000" cy="4832092"/>
          </a:xfrm>
          <a:prstGeom prst="rect">
            <a:avLst/>
          </a:prstGeom>
          <a:noFill/>
        </p:spPr>
        <p:txBody>
          <a:bodyPr wrap="square">
            <a:spAutoFit/>
          </a:bodyPr>
          <a:lstStyle/>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220-kV, 150 MVA, 60-Hz, three-phase transmission line is 140 km long. The characteristic parameters of the transmission line are: r = 0.09 Ω/km; x = 0.88 Ω/km; y =4.1×10-6 S/km where, r is the resistance per kilometer, x is the reactance per kilometer, y is the shunt admittance per kilometer. The voltage at the receiving end of the transmission line is 210 kV. Although this transmission line would normally be considered a medium-length transmission line, we will treat it as short line: a) What is series impedance and shunt impedance of the transmission line? b) What is the sending end voltage if the line is supplying rated voltage and apparent power at 0.85 PF lagging? At unity PF? At 0.85 PF leading? c) What is the voltage regulation of the transmission line for each of the cases in (b)? d) What is the efficiency of the transmission line when it is supplying rated apparent power at 0.85 PF lagging? </a:t>
            </a:r>
          </a:p>
        </p:txBody>
      </p:sp>
      <p:sp>
        <p:nvSpPr>
          <p:cNvPr id="6" name="Rectangle 5">
            <a:extLst>
              <a:ext uri="{FF2B5EF4-FFF2-40B4-BE49-F238E27FC236}">
                <a16:creationId xmlns:a16="http://schemas.microsoft.com/office/drawing/2014/main" id="{7E095103-AE43-4809-BE14-749D960AE178}"/>
              </a:ext>
            </a:extLst>
          </p:cNvPr>
          <p:cNvSpPr/>
          <p:nvPr/>
        </p:nvSpPr>
        <p:spPr>
          <a:xfrm>
            <a:off x="2362200" y="114859"/>
            <a:ext cx="34628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Assignment</a:t>
            </a:r>
          </a:p>
        </p:txBody>
      </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4" name="Slide Number Placeholder 3">
            <a:extLst>
              <a:ext uri="{FF2B5EF4-FFF2-40B4-BE49-F238E27FC236}">
                <a16:creationId xmlns:a16="http://schemas.microsoft.com/office/drawing/2014/main" id="{7675C6A8-6FD5-4833-BCEF-F21BC0AE7F12}"/>
              </a:ext>
            </a:extLst>
          </p:cNvPr>
          <p:cNvSpPr>
            <a:spLocks noGrp="1"/>
          </p:cNvSpPr>
          <p:nvPr>
            <p:ph type="sldNum" sz="quarter" idx="7"/>
          </p:nvPr>
        </p:nvSpPr>
        <p:spPr/>
        <p:txBody>
          <a:bodyPr/>
          <a:lstStyle/>
          <a:p>
            <a:pPr marL="38100">
              <a:lnSpc>
                <a:spcPts val="1240"/>
              </a:lnSpc>
            </a:pPr>
            <a:fld id="{81D60167-4931-47E6-BA6A-407CBD079E47}" type="slidenum">
              <a:rPr lang="en-IN" spc="-120" smtClean="0"/>
              <a:t>126</a:t>
            </a:fld>
            <a:endParaRPr lang="en-IN" spc="-120" dirty="0"/>
          </a:p>
        </p:txBody>
      </p:sp>
    </p:spTree>
    <p:extLst>
      <p:ext uri="{BB962C8B-B14F-4D97-AF65-F5344CB8AC3E}">
        <p14:creationId xmlns:p14="http://schemas.microsoft.com/office/powerpoint/2010/main" val="30549362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6244" y="408174"/>
            <a:ext cx="7983220" cy="2087110"/>
          </a:xfrm>
          <a:prstGeom prst="rect">
            <a:avLst/>
          </a:prstGeom>
        </p:spPr>
        <p:txBody>
          <a:bodyPr vert="horz" wrap="square" lIns="0" tIns="85725" rIns="0" bIns="0" rtlCol="0">
            <a:spAutoFit/>
          </a:bodyPr>
          <a:lstStyle/>
          <a:p>
            <a:pPr marL="12700">
              <a:lnSpc>
                <a:spcPct val="100000"/>
              </a:lnSpc>
              <a:spcBef>
                <a:spcPts val="675"/>
              </a:spcBef>
            </a:pPr>
            <a:r>
              <a:rPr sz="2400" b="1" dirty="0">
                <a:latin typeface="Times New Roman"/>
                <a:cs typeface="Times New Roman"/>
              </a:rPr>
              <a:t>Conclusion:</a:t>
            </a:r>
            <a:endParaRPr sz="2400" dirty="0">
              <a:latin typeface="Times New Roman"/>
              <a:cs typeface="Times New Roman"/>
            </a:endParaRPr>
          </a:p>
          <a:p>
            <a:pPr marL="12700">
              <a:lnSpc>
                <a:spcPct val="100000"/>
              </a:lnSpc>
              <a:spcBef>
                <a:spcPts val="580"/>
              </a:spcBef>
            </a:pPr>
            <a:r>
              <a:rPr sz="2400" dirty="0">
                <a:latin typeface="Times New Roman"/>
                <a:cs typeface="Times New Roman"/>
              </a:rPr>
              <a:t>The </a:t>
            </a:r>
            <a:r>
              <a:rPr sz="2400" spc="-5" dirty="0">
                <a:latin typeface="Times New Roman"/>
                <a:cs typeface="Times New Roman"/>
              </a:rPr>
              <a:t>basic </a:t>
            </a:r>
            <a:r>
              <a:rPr lang="en-US" sz="2400" spc="-5" dirty="0" err="1">
                <a:latin typeface="Times New Roman"/>
                <a:cs typeface="Times New Roman"/>
              </a:rPr>
              <a:t>Basic</a:t>
            </a:r>
            <a:r>
              <a:rPr lang="en-US" sz="2400" spc="-5" dirty="0">
                <a:latin typeface="Times New Roman"/>
                <a:cs typeface="Times New Roman"/>
              </a:rPr>
              <a:t> Concepts of Power System</a:t>
            </a:r>
            <a:r>
              <a:rPr sz="2400" spc="-15" dirty="0">
                <a:latin typeface="Times New Roman"/>
                <a:cs typeface="Times New Roman"/>
              </a:rPr>
              <a:t> </a:t>
            </a:r>
            <a:r>
              <a:rPr sz="2400" spc="-5" dirty="0">
                <a:latin typeface="Times New Roman"/>
                <a:cs typeface="Times New Roman"/>
              </a:rPr>
              <a:t>and </a:t>
            </a:r>
            <a:r>
              <a:rPr sz="2400" dirty="0">
                <a:latin typeface="Times New Roman"/>
                <a:cs typeface="Times New Roman"/>
              </a:rPr>
              <a:t>its </a:t>
            </a:r>
            <a:r>
              <a:rPr sz="2400" spc="-5" dirty="0">
                <a:latin typeface="Times New Roman"/>
                <a:cs typeface="Times New Roman"/>
              </a:rPr>
              <a:t>various components</a:t>
            </a:r>
            <a:r>
              <a:rPr sz="2400" spc="120" dirty="0">
                <a:latin typeface="Times New Roman"/>
                <a:cs typeface="Times New Roman"/>
              </a:rPr>
              <a:t> </a:t>
            </a:r>
            <a:r>
              <a:rPr sz="2400" dirty="0">
                <a:latin typeface="Times New Roman"/>
                <a:cs typeface="Times New Roman"/>
              </a:rPr>
              <a:t>,</a:t>
            </a:r>
          </a:p>
          <a:p>
            <a:pPr marL="12700">
              <a:lnSpc>
                <a:spcPct val="100000"/>
              </a:lnSpc>
            </a:pPr>
            <a:r>
              <a:rPr sz="2400" dirty="0">
                <a:latin typeface="Times New Roman"/>
                <a:cs typeface="Times New Roman"/>
              </a:rPr>
              <a:t>their role </a:t>
            </a:r>
            <a:r>
              <a:rPr sz="2400" spc="-5" dirty="0">
                <a:latin typeface="Times New Roman"/>
                <a:cs typeface="Times New Roman"/>
              </a:rPr>
              <a:t>are</a:t>
            </a:r>
            <a:r>
              <a:rPr sz="2400" spc="-30" dirty="0">
                <a:latin typeface="Times New Roman"/>
                <a:cs typeface="Times New Roman"/>
              </a:rPr>
              <a:t> </a:t>
            </a:r>
            <a:r>
              <a:rPr sz="2400" spc="-5" dirty="0">
                <a:latin typeface="Times New Roman"/>
                <a:cs typeface="Times New Roman"/>
              </a:rPr>
              <a:t>discussed.</a:t>
            </a:r>
            <a:endParaRPr sz="2400" dirty="0">
              <a:latin typeface="Times New Roman"/>
              <a:cs typeface="Times New Roman"/>
            </a:endParaRPr>
          </a:p>
          <a:p>
            <a:pPr marL="12700">
              <a:lnSpc>
                <a:spcPct val="100000"/>
              </a:lnSpc>
              <a:spcBef>
                <a:spcPts val="575"/>
              </a:spcBef>
            </a:pPr>
            <a:r>
              <a:rPr sz="2400" b="1" spc="-10" dirty="0">
                <a:latin typeface="Times New Roman"/>
                <a:cs typeface="Times New Roman"/>
              </a:rPr>
              <a:t>References:</a:t>
            </a:r>
            <a:endParaRPr sz="2400" dirty="0">
              <a:latin typeface="Times New Roman"/>
              <a:cs typeface="Times New Roman"/>
            </a:endParaRPr>
          </a:p>
        </p:txBody>
      </p:sp>
      <p:sp>
        <p:nvSpPr>
          <p:cNvPr id="11" name="object 11"/>
          <p:cNvSpPr txBox="1"/>
          <p:nvPr/>
        </p:nvSpPr>
        <p:spPr>
          <a:xfrm>
            <a:off x="4626976" y="6374844"/>
            <a:ext cx="1744980" cy="307777"/>
          </a:xfrm>
          <a:prstGeom prst="rect">
            <a:avLst/>
          </a:prstGeom>
        </p:spPr>
        <p:txBody>
          <a:bodyPr vert="horz" wrap="square" lIns="0" tIns="0" rIns="0" bIns="0" rtlCol="0">
            <a:spAutoFit/>
          </a:bodyPr>
          <a:lstStyle/>
          <a:p>
            <a:pPr marL="12700">
              <a:lnSpc>
                <a:spcPts val="1240"/>
              </a:lnSpc>
            </a:pPr>
            <a:r>
              <a:rPr lang="en-US" sz="1200" spc="-25" dirty="0">
                <a:solidFill>
                  <a:srgbClr val="045C75"/>
                </a:solidFill>
                <a:latin typeface="Georgia"/>
                <a:cs typeface="Georgia"/>
              </a:rPr>
              <a:t>Basic Concepts of Power System</a:t>
            </a:r>
            <a:endParaRPr sz="1200" dirty="0">
              <a:latin typeface="Georgia"/>
              <a:cs typeface="Georgia"/>
            </a:endParaRPr>
          </a:p>
        </p:txBody>
      </p:sp>
      <p:graphicFrame>
        <p:nvGraphicFramePr>
          <p:cNvPr id="9" name="object 9"/>
          <p:cNvGraphicFramePr>
            <a:graphicFrameLocks noGrp="1"/>
          </p:cNvGraphicFramePr>
          <p:nvPr>
            <p:extLst>
              <p:ext uri="{D42A27DB-BD31-4B8C-83A1-F6EECF244321}">
                <p14:modId xmlns:p14="http://schemas.microsoft.com/office/powerpoint/2010/main" val="1089128732"/>
              </p:ext>
            </p:extLst>
          </p:nvPr>
        </p:nvGraphicFramePr>
        <p:xfrm>
          <a:off x="536244" y="2526351"/>
          <a:ext cx="8306435" cy="4046726"/>
        </p:xfrm>
        <a:graphic>
          <a:graphicData uri="http://schemas.openxmlformats.org/drawingml/2006/table">
            <a:tbl>
              <a:tblPr firstRow="1" bandRow="1">
                <a:tableStyleId>{2D5ABB26-0587-4C30-8999-92F81FD0307C}</a:tableStyleId>
              </a:tblPr>
              <a:tblGrid>
                <a:gridCol w="316865">
                  <a:extLst>
                    <a:ext uri="{9D8B030D-6E8A-4147-A177-3AD203B41FA5}">
                      <a16:colId xmlns:a16="http://schemas.microsoft.com/office/drawing/2014/main" val="20000"/>
                    </a:ext>
                  </a:extLst>
                </a:gridCol>
                <a:gridCol w="7989570">
                  <a:extLst>
                    <a:ext uri="{9D8B030D-6E8A-4147-A177-3AD203B41FA5}">
                      <a16:colId xmlns:a16="http://schemas.microsoft.com/office/drawing/2014/main" val="20001"/>
                    </a:ext>
                  </a:extLst>
                </a:gridCol>
              </a:tblGrid>
              <a:tr h="501776">
                <a:tc>
                  <a:txBody>
                    <a:bodyPr/>
                    <a:lstStyle/>
                    <a:p>
                      <a:pPr marL="68580">
                        <a:lnSpc>
                          <a:spcPts val="1864"/>
                        </a:lnSpc>
                      </a:pPr>
                      <a:r>
                        <a:rPr sz="1600" spc="10" dirty="0">
                          <a:latin typeface="Times New Roman"/>
                          <a:cs typeface="Times New Roman"/>
                        </a:rPr>
                        <a:t>1.</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64"/>
                        </a:lnSpc>
                      </a:pPr>
                      <a:r>
                        <a:rPr sz="1600" dirty="0">
                          <a:latin typeface="Times New Roman"/>
                          <a:cs typeface="Times New Roman"/>
                        </a:rPr>
                        <a:t>Hadi</a:t>
                      </a:r>
                      <a:r>
                        <a:rPr sz="1600" spc="25" dirty="0">
                          <a:latin typeface="Times New Roman"/>
                          <a:cs typeface="Times New Roman"/>
                        </a:rPr>
                        <a:t> </a:t>
                      </a:r>
                      <a:r>
                        <a:rPr sz="1600" spc="-5" dirty="0">
                          <a:latin typeface="Times New Roman"/>
                          <a:cs typeface="Times New Roman"/>
                        </a:rPr>
                        <a:t>Saadat,</a:t>
                      </a:r>
                      <a:r>
                        <a:rPr sz="1600" spc="50" dirty="0">
                          <a:latin typeface="Times New Roman"/>
                          <a:cs typeface="Times New Roman"/>
                        </a:rPr>
                        <a:t> </a:t>
                      </a:r>
                      <a:r>
                        <a:rPr sz="1600" spc="-15" dirty="0">
                          <a:latin typeface="Times New Roman"/>
                          <a:cs typeface="Times New Roman"/>
                        </a:rPr>
                        <a:t>‘Power</a:t>
                      </a:r>
                      <a:r>
                        <a:rPr sz="1600" spc="35" dirty="0">
                          <a:latin typeface="Times New Roman"/>
                          <a:cs typeface="Times New Roman"/>
                        </a:rPr>
                        <a:t> </a:t>
                      </a:r>
                      <a:r>
                        <a:rPr sz="1600" dirty="0">
                          <a:latin typeface="Times New Roman"/>
                          <a:cs typeface="Times New Roman"/>
                        </a:rPr>
                        <a:t>System</a:t>
                      </a:r>
                      <a:r>
                        <a:rPr sz="1600" spc="40" dirty="0">
                          <a:latin typeface="Times New Roman"/>
                          <a:cs typeface="Times New Roman"/>
                        </a:rPr>
                        <a:t> </a:t>
                      </a:r>
                      <a:r>
                        <a:rPr sz="1600" spc="-5" dirty="0">
                          <a:latin typeface="Times New Roman"/>
                          <a:cs typeface="Times New Roman"/>
                        </a:rPr>
                        <a:t>Analysis’,</a:t>
                      </a:r>
                      <a:r>
                        <a:rPr sz="1600" spc="55" dirty="0">
                          <a:latin typeface="Times New Roman"/>
                          <a:cs typeface="Times New Roman"/>
                        </a:rPr>
                        <a:t> </a:t>
                      </a:r>
                      <a:r>
                        <a:rPr sz="1600" spc="-35" dirty="0">
                          <a:latin typeface="Times New Roman"/>
                          <a:cs typeface="Times New Roman"/>
                        </a:rPr>
                        <a:t>Tata</a:t>
                      </a:r>
                      <a:r>
                        <a:rPr sz="1600" spc="45" dirty="0">
                          <a:latin typeface="Times New Roman"/>
                          <a:cs typeface="Times New Roman"/>
                        </a:rPr>
                        <a:t> </a:t>
                      </a:r>
                      <a:r>
                        <a:rPr sz="1600" spc="-10" dirty="0">
                          <a:latin typeface="Times New Roman"/>
                          <a:cs typeface="Times New Roman"/>
                        </a:rPr>
                        <a:t>McGraw</a:t>
                      </a:r>
                      <a:r>
                        <a:rPr sz="1600" spc="10" dirty="0">
                          <a:latin typeface="Times New Roman"/>
                          <a:cs typeface="Times New Roman"/>
                        </a:rPr>
                        <a:t> </a:t>
                      </a:r>
                      <a:r>
                        <a:rPr sz="1600" dirty="0">
                          <a:latin typeface="Times New Roman"/>
                          <a:cs typeface="Times New Roman"/>
                        </a:rPr>
                        <a:t>Hill</a:t>
                      </a:r>
                      <a:r>
                        <a:rPr sz="1600" spc="30" dirty="0">
                          <a:latin typeface="Times New Roman"/>
                          <a:cs typeface="Times New Roman"/>
                        </a:rPr>
                        <a:t> </a:t>
                      </a:r>
                      <a:r>
                        <a:rPr sz="1600" dirty="0">
                          <a:latin typeface="Times New Roman"/>
                          <a:cs typeface="Times New Roman"/>
                        </a:rPr>
                        <a:t>Education</a:t>
                      </a:r>
                      <a:r>
                        <a:rPr sz="1600" spc="40" dirty="0">
                          <a:latin typeface="Times New Roman"/>
                          <a:cs typeface="Times New Roman"/>
                        </a:rPr>
                        <a:t> </a:t>
                      </a:r>
                      <a:r>
                        <a:rPr sz="1600" spc="-5" dirty="0">
                          <a:latin typeface="Times New Roman"/>
                          <a:cs typeface="Times New Roman"/>
                        </a:rPr>
                        <a:t>Pvt.</a:t>
                      </a:r>
                      <a:r>
                        <a:rPr sz="1600" spc="45" dirty="0">
                          <a:latin typeface="Times New Roman"/>
                          <a:cs typeface="Times New Roman"/>
                        </a:rPr>
                        <a:t> </a:t>
                      </a:r>
                      <a:r>
                        <a:rPr sz="1600" spc="-10" dirty="0">
                          <a:latin typeface="Times New Roman"/>
                          <a:cs typeface="Times New Roman"/>
                        </a:rPr>
                        <a:t>Ltd.,</a:t>
                      </a:r>
                      <a:r>
                        <a:rPr sz="1600" spc="40" dirty="0">
                          <a:latin typeface="Times New Roman"/>
                          <a:cs typeface="Times New Roman"/>
                        </a:rPr>
                        <a:t> </a:t>
                      </a:r>
                      <a:r>
                        <a:rPr sz="1600" spc="-10" dirty="0">
                          <a:latin typeface="Times New Roman"/>
                          <a:cs typeface="Times New Roman"/>
                        </a:rPr>
                        <a:t>New</a:t>
                      </a:r>
                      <a:r>
                        <a:rPr sz="1600" spc="10" dirty="0">
                          <a:latin typeface="Times New Roman"/>
                          <a:cs typeface="Times New Roman"/>
                        </a:rPr>
                        <a:t> </a:t>
                      </a:r>
                      <a:r>
                        <a:rPr sz="1600" dirty="0">
                          <a:latin typeface="Times New Roman"/>
                          <a:cs typeface="Times New Roman"/>
                        </a:rPr>
                        <a:t>Delhi,</a:t>
                      </a:r>
                      <a:r>
                        <a:rPr sz="1600" spc="30" dirty="0">
                          <a:latin typeface="Times New Roman"/>
                          <a:cs typeface="Times New Roman"/>
                        </a:rPr>
                        <a:t> </a:t>
                      </a:r>
                      <a:r>
                        <a:rPr sz="1600" spc="-10" dirty="0">
                          <a:latin typeface="Times New Roman"/>
                          <a:cs typeface="Times New Roman"/>
                        </a:rPr>
                        <a:t>21st</a:t>
                      </a:r>
                      <a:endParaRPr sz="1600" dirty="0">
                        <a:latin typeface="Times New Roman"/>
                        <a:cs typeface="Times New Roman"/>
                      </a:endParaRPr>
                    </a:p>
                    <a:p>
                      <a:pPr marL="68580">
                        <a:lnSpc>
                          <a:spcPct val="100000"/>
                        </a:lnSpc>
                      </a:pPr>
                      <a:r>
                        <a:rPr sz="1600" dirty="0">
                          <a:latin typeface="Times New Roman"/>
                          <a:cs typeface="Times New Roman"/>
                        </a:rPr>
                        <a:t>reprint,</a:t>
                      </a:r>
                      <a:r>
                        <a:rPr sz="1600" spc="-10" dirty="0">
                          <a:latin typeface="Times New Roman"/>
                          <a:cs typeface="Times New Roman"/>
                        </a:rPr>
                        <a:t> </a:t>
                      </a:r>
                      <a:r>
                        <a:rPr sz="1600" spc="10" dirty="0">
                          <a:latin typeface="Times New Roman"/>
                          <a:cs typeface="Times New Roman"/>
                        </a:rPr>
                        <a:t>2010.</a:t>
                      </a:r>
                      <a:endParaRPr sz="1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01776">
                <a:tc>
                  <a:txBody>
                    <a:bodyPr/>
                    <a:lstStyle/>
                    <a:p>
                      <a:pPr marL="68580">
                        <a:lnSpc>
                          <a:spcPts val="1864"/>
                        </a:lnSpc>
                      </a:pPr>
                      <a:r>
                        <a:rPr sz="1600" spc="10" dirty="0">
                          <a:latin typeface="Times New Roman"/>
                          <a:cs typeface="Times New Roman"/>
                        </a:rPr>
                        <a:t>2.</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64"/>
                        </a:lnSpc>
                      </a:pPr>
                      <a:r>
                        <a:rPr lang="en-IN" sz="1600" dirty="0">
                          <a:latin typeface="Times New Roman"/>
                          <a:cs typeface="Times New Roman"/>
                        </a:rPr>
                        <a:t>https://nptel.ac.in</a:t>
                      </a:r>
                      <a:endParaRPr sz="1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87680">
                <a:tc>
                  <a:txBody>
                    <a:bodyPr/>
                    <a:lstStyle/>
                    <a:p>
                      <a:pPr marL="68580">
                        <a:lnSpc>
                          <a:spcPts val="1870"/>
                        </a:lnSpc>
                      </a:pPr>
                      <a:r>
                        <a:rPr sz="1600" spc="10" dirty="0">
                          <a:latin typeface="Times New Roman"/>
                          <a:cs typeface="Times New Roman"/>
                        </a:rPr>
                        <a:t>3.</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indent="0">
                        <a:lnSpc>
                          <a:spcPct val="100000"/>
                        </a:lnSpc>
                        <a:buNone/>
                        <a:tabLst>
                          <a:tab pos="421640" algn="l"/>
                        </a:tabLst>
                      </a:pPr>
                      <a:r>
                        <a:rPr lang="en-US" sz="1600" dirty="0">
                          <a:latin typeface="Times New Roman"/>
                          <a:cs typeface="Times New Roman"/>
                        </a:rPr>
                        <a:t>C L </a:t>
                      </a:r>
                      <a:r>
                        <a:rPr lang="en-US" sz="1600" spc="-20" dirty="0" err="1">
                          <a:latin typeface="Times New Roman"/>
                          <a:cs typeface="Times New Roman"/>
                        </a:rPr>
                        <a:t>Wadhwha</a:t>
                      </a:r>
                      <a:r>
                        <a:rPr lang="en-US" sz="1600" spc="-20" dirty="0">
                          <a:latin typeface="Times New Roman"/>
                          <a:cs typeface="Times New Roman"/>
                        </a:rPr>
                        <a:t> </a:t>
                      </a:r>
                      <a:r>
                        <a:rPr lang="en-US" sz="1600" spc="-5" dirty="0">
                          <a:latin typeface="Times New Roman"/>
                          <a:cs typeface="Times New Roman"/>
                        </a:rPr>
                        <a:t>“Electrical </a:t>
                      </a:r>
                      <a:r>
                        <a:rPr lang="en-US" sz="1600" dirty="0">
                          <a:latin typeface="Times New Roman"/>
                          <a:cs typeface="Times New Roman"/>
                        </a:rPr>
                        <a:t>Power </a:t>
                      </a:r>
                      <a:r>
                        <a:rPr lang="en-US" sz="1600" spc="-5" dirty="0">
                          <a:latin typeface="Times New Roman"/>
                          <a:cs typeface="Times New Roman"/>
                        </a:rPr>
                        <a:t>Systems”, </a:t>
                      </a:r>
                      <a:r>
                        <a:rPr lang="en-US" sz="1600" dirty="0">
                          <a:latin typeface="Times New Roman"/>
                          <a:cs typeface="Times New Roman"/>
                        </a:rPr>
                        <a:t>New Age </a:t>
                      </a:r>
                      <a:r>
                        <a:rPr lang="en-US" sz="1600" spc="-5" dirty="0">
                          <a:latin typeface="Times New Roman"/>
                          <a:cs typeface="Times New Roman"/>
                        </a:rPr>
                        <a:t>International</a:t>
                      </a:r>
                      <a:r>
                        <a:rPr lang="en-US" sz="1600" spc="-320" dirty="0">
                          <a:latin typeface="Times New Roman"/>
                          <a:cs typeface="Times New Roman"/>
                        </a:rPr>
                        <a:t> </a:t>
                      </a:r>
                      <a:r>
                        <a:rPr lang="en-US" sz="1600" dirty="0">
                          <a:latin typeface="Times New Roman"/>
                          <a:cs typeface="Times New Roman"/>
                        </a:rPr>
                        <a:t>(P)</a:t>
                      </a:r>
                    </a:p>
                    <a:p>
                      <a:pPr marL="319405">
                        <a:lnSpc>
                          <a:spcPct val="100000"/>
                        </a:lnSpc>
                      </a:pPr>
                      <a:r>
                        <a:rPr lang="en-US" sz="1600" spc="-5" dirty="0">
                          <a:latin typeface="Times New Roman"/>
                          <a:cs typeface="Times New Roman"/>
                        </a:rPr>
                        <a:t>Limited </a:t>
                      </a:r>
                      <a:r>
                        <a:rPr lang="en-US" sz="1600" dirty="0">
                          <a:latin typeface="Times New Roman"/>
                          <a:cs typeface="Times New Roman"/>
                        </a:rPr>
                        <a:t>Publishers </a:t>
                      </a:r>
                      <a:r>
                        <a:rPr lang="en-US" sz="1600" spc="10" dirty="0">
                          <a:latin typeface="Times New Roman"/>
                          <a:cs typeface="Times New Roman"/>
                        </a:rPr>
                        <a:t>5</a:t>
                      </a:r>
                      <a:r>
                        <a:rPr lang="en-US" sz="1600" spc="15" baseline="25641" dirty="0">
                          <a:latin typeface="Times New Roman"/>
                          <a:cs typeface="Times New Roman"/>
                        </a:rPr>
                        <a:t>th</a:t>
                      </a:r>
                      <a:r>
                        <a:rPr lang="en-US" sz="1600" spc="179" baseline="25641" dirty="0">
                          <a:latin typeface="Times New Roman"/>
                          <a:cs typeface="Times New Roman"/>
                        </a:rPr>
                        <a:t> </a:t>
                      </a:r>
                      <a:r>
                        <a:rPr lang="en-US" sz="1600" dirty="0">
                          <a:latin typeface="Times New Roman"/>
                          <a:cs typeface="Times New Roman"/>
                        </a:rPr>
                        <a:t>Edition</a:t>
                      </a: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01904">
                <a:tc>
                  <a:txBody>
                    <a:bodyPr/>
                    <a:lstStyle/>
                    <a:p>
                      <a:pPr marL="68580">
                        <a:lnSpc>
                          <a:spcPts val="1870"/>
                        </a:lnSpc>
                      </a:pPr>
                      <a:r>
                        <a:rPr sz="1600" spc="10" dirty="0">
                          <a:latin typeface="Times New Roman"/>
                          <a:cs typeface="Times New Roman"/>
                        </a:rPr>
                        <a:t>4.</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0"/>
                        </a:lnSpc>
                      </a:pPr>
                      <a:r>
                        <a:rPr sz="1600" dirty="0">
                          <a:latin typeface="Times New Roman"/>
                          <a:cs typeface="Times New Roman"/>
                        </a:rPr>
                        <a:t>J. </a:t>
                      </a:r>
                      <a:r>
                        <a:rPr sz="1600" spc="-5" dirty="0">
                          <a:latin typeface="Times New Roman"/>
                          <a:cs typeface="Times New Roman"/>
                        </a:rPr>
                        <a:t>Duncan </a:t>
                      </a:r>
                      <a:r>
                        <a:rPr sz="1600" spc="-25" dirty="0">
                          <a:latin typeface="Times New Roman"/>
                          <a:cs typeface="Times New Roman"/>
                        </a:rPr>
                        <a:t>Glover, </a:t>
                      </a:r>
                      <a:r>
                        <a:rPr sz="1600" dirty="0">
                          <a:latin typeface="Times New Roman"/>
                          <a:cs typeface="Times New Roman"/>
                        </a:rPr>
                        <a:t>Mulukutla </a:t>
                      </a:r>
                      <a:r>
                        <a:rPr sz="1600" spc="-5" dirty="0">
                          <a:latin typeface="Times New Roman"/>
                          <a:cs typeface="Times New Roman"/>
                        </a:rPr>
                        <a:t>S. Sarma, Thomas </a:t>
                      </a:r>
                      <a:r>
                        <a:rPr sz="1600" dirty="0">
                          <a:latin typeface="Times New Roman"/>
                          <a:cs typeface="Times New Roman"/>
                        </a:rPr>
                        <a:t>J. </a:t>
                      </a:r>
                      <a:r>
                        <a:rPr sz="1600" spc="-10" dirty="0">
                          <a:latin typeface="Times New Roman"/>
                          <a:cs typeface="Times New Roman"/>
                        </a:rPr>
                        <a:t>Overbye, </a:t>
                      </a:r>
                      <a:r>
                        <a:rPr sz="1600" dirty="0">
                          <a:latin typeface="Times New Roman"/>
                          <a:cs typeface="Times New Roman"/>
                        </a:rPr>
                        <a:t>‘ </a:t>
                      </a:r>
                      <a:r>
                        <a:rPr sz="1600" spc="-5" dirty="0">
                          <a:latin typeface="Times New Roman"/>
                          <a:cs typeface="Times New Roman"/>
                        </a:rPr>
                        <a:t>Power System Analysis</a:t>
                      </a:r>
                      <a:r>
                        <a:rPr sz="1600" spc="215" dirty="0">
                          <a:latin typeface="Times New Roman"/>
                          <a:cs typeface="Times New Roman"/>
                        </a:rPr>
                        <a:t> </a:t>
                      </a:r>
                      <a:r>
                        <a:rPr sz="1600" spc="5" dirty="0">
                          <a:latin typeface="Times New Roman"/>
                          <a:cs typeface="Times New Roman"/>
                        </a:rPr>
                        <a:t>&amp;</a:t>
                      </a:r>
                      <a:endParaRPr sz="1600" dirty="0">
                        <a:latin typeface="Times New Roman"/>
                        <a:cs typeface="Times New Roman"/>
                      </a:endParaRPr>
                    </a:p>
                    <a:p>
                      <a:pPr marL="68580">
                        <a:lnSpc>
                          <a:spcPct val="100000"/>
                        </a:lnSpc>
                      </a:pPr>
                      <a:r>
                        <a:rPr sz="1600" spc="-5" dirty="0">
                          <a:latin typeface="Times New Roman"/>
                          <a:cs typeface="Times New Roman"/>
                        </a:rPr>
                        <a:t>Design’, Cengage </a:t>
                      </a:r>
                      <a:r>
                        <a:rPr sz="1600" spc="-10" dirty="0">
                          <a:latin typeface="Times New Roman"/>
                          <a:cs typeface="Times New Roman"/>
                        </a:rPr>
                        <a:t>Learning, </a:t>
                      </a:r>
                      <a:r>
                        <a:rPr sz="1600" spc="-5" dirty="0">
                          <a:latin typeface="Times New Roman"/>
                          <a:cs typeface="Times New Roman"/>
                        </a:rPr>
                        <a:t>Fifth </a:t>
                      </a:r>
                      <a:r>
                        <a:rPr sz="1600" spc="5" dirty="0">
                          <a:latin typeface="Times New Roman"/>
                          <a:cs typeface="Times New Roman"/>
                        </a:rPr>
                        <a:t>Edition,</a:t>
                      </a:r>
                      <a:r>
                        <a:rPr sz="1600" spc="25" dirty="0">
                          <a:latin typeface="Times New Roman"/>
                          <a:cs typeface="Times New Roman"/>
                        </a:rPr>
                        <a:t> </a:t>
                      </a:r>
                      <a:r>
                        <a:rPr sz="1600" spc="10" dirty="0">
                          <a:latin typeface="Times New Roman"/>
                          <a:cs typeface="Times New Roman"/>
                        </a:rPr>
                        <a:t>2012.</a:t>
                      </a:r>
                      <a:endParaRPr sz="1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01776">
                <a:tc>
                  <a:txBody>
                    <a:bodyPr/>
                    <a:lstStyle/>
                    <a:p>
                      <a:pPr marL="68580">
                        <a:lnSpc>
                          <a:spcPts val="1870"/>
                        </a:lnSpc>
                      </a:pPr>
                      <a:r>
                        <a:rPr sz="1600" spc="10" dirty="0">
                          <a:latin typeface="Times New Roman"/>
                          <a:cs typeface="Times New Roman"/>
                        </a:rPr>
                        <a:t>5.</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43180" indent="0">
                        <a:lnSpc>
                          <a:spcPct val="116599"/>
                        </a:lnSpc>
                        <a:buClr>
                          <a:srgbClr val="000000"/>
                        </a:buClr>
                        <a:buNone/>
                        <a:tabLst>
                          <a:tab pos="422275" algn="l"/>
                        </a:tabLst>
                      </a:pPr>
                      <a:r>
                        <a:rPr lang="en-US" sz="1600" u="sng" spc="-5" dirty="0">
                          <a:solidFill>
                            <a:srgbClr val="FF8118"/>
                          </a:solidFill>
                          <a:uFill>
                            <a:solidFill>
                              <a:srgbClr val="FF8118"/>
                            </a:solidFill>
                          </a:uFill>
                          <a:latin typeface="Times New Roman"/>
                          <a:cs typeface="Times New Roman"/>
                          <a:hlinkClick r:id="rId7"/>
                        </a:rPr>
                        <a:t>https://electricalnotes.wordpress.com/2011/03/23/what-is-corona-effect/ </a:t>
                      </a:r>
                      <a:r>
                        <a:rPr lang="en-US" sz="1600" spc="-5" dirty="0">
                          <a:latin typeface="Times New Roman"/>
                          <a:cs typeface="Times New Roman"/>
                        </a:rPr>
                        <a:t> </a:t>
                      </a:r>
                      <a:r>
                        <a:rPr lang="en-US" sz="1600" dirty="0">
                          <a:latin typeface="Times New Roman"/>
                          <a:cs typeface="Times New Roman"/>
                        </a:rPr>
                        <a:t>(</a:t>
                      </a:r>
                      <a:r>
                        <a:rPr lang="en-US" sz="1600" dirty="0" err="1">
                          <a:latin typeface="Times New Roman"/>
                          <a:cs typeface="Times New Roman"/>
                        </a:rPr>
                        <a:t>Assesed</a:t>
                      </a:r>
                      <a:r>
                        <a:rPr lang="en-US" sz="1600" dirty="0">
                          <a:latin typeface="Times New Roman"/>
                          <a:cs typeface="Times New Roman"/>
                        </a:rPr>
                        <a:t> on </a:t>
                      </a:r>
                      <a:r>
                        <a:rPr lang="en-US" sz="1600" spc="10" dirty="0">
                          <a:latin typeface="Times New Roman"/>
                          <a:cs typeface="Times New Roman"/>
                        </a:rPr>
                        <a:t>7</a:t>
                      </a:r>
                      <a:r>
                        <a:rPr lang="en-US" sz="1600" spc="15" baseline="25641" dirty="0">
                          <a:latin typeface="Times New Roman"/>
                          <a:cs typeface="Times New Roman"/>
                        </a:rPr>
                        <a:t>th </a:t>
                      </a:r>
                      <a:r>
                        <a:rPr lang="en-US" sz="1600" dirty="0">
                          <a:latin typeface="Times New Roman"/>
                          <a:cs typeface="Times New Roman"/>
                        </a:rPr>
                        <a:t>July</a:t>
                      </a:r>
                      <a:r>
                        <a:rPr lang="en-US" sz="1600" spc="-254" dirty="0">
                          <a:latin typeface="Times New Roman"/>
                          <a:cs typeface="Times New Roman"/>
                        </a:rPr>
                        <a:t> </a:t>
                      </a:r>
                      <a:r>
                        <a:rPr lang="en-US" sz="1600" spc="5" dirty="0">
                          <a:latin typeface="Times New Roman"/>
                          <a:cs typeface="Times New Roman"/>
                        </a:rPr>
                        <a:t>2017)</a:t>
                      </a:r>
                      <a:endParaRPr lang="en-US" sz="1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01777">
                <a:tc>
                  <a:txBody>
                    <a:bodyPr/>
                    <a:lstStyle/>
                    <a:p>
                      <a:pPr marL="68580">
                        <a:lnSpc>
                          <a:spcPts val="1875"/>
                        </a:lnSpc>
                      </a:pPr>
                      <a:r>
                        <a:rPr sz="1600" spc="10" dirty="0">
                          <a:latin typeface="Times New Roman"/>
                          <a:cs typeface="Times New Roman"/>
                        </a:rPr>
                        <a:t>6.</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5"/>
                        </a:lnSpc>
                      </a:pPr>
                      <a:r>
                        <a:rPr sz="1600" spc="-5" dirty="0">
                          <a:latin typeface="Times New Roman"/>
                          <a:cs typeface="Times New Roman"/>
                        </a:rPr>
                        <a:t>C.A.Gross, </a:t>
                      </a:r>
                      <a:r>
                        <a:rPr sz="1600" spc="-15" dirty="0">
                          <a:latin typeface="Times New Roman"/>
                          <a:cs typeface="Times New Roman"/>
                        </a:rPr>
                        <a:t>“Power </a:t>
                      </a:r>
                      <a:r>
                        <a:rPr sz="1600" spc="-10" dirty="0">
                          <a:latin typeface="Times New Roman"/>
                          <a:cs typeface="Times New Roman"/>
                        </a:rPr>
                        <a:t>System Analysis,” </a:t>
                      </a:r>
                      <a:r>
                        <a:rPr sz="1600" spc="-25" dirty="0">
                          <a:latin typeface="Times New Roman"/>
                          <a:cs typeface="Times New Roman"/>
                        </a:rPr>
                        <a:t>Wiley </a:t>
                      </a:r>
                      <a:r>
                        <a:rPr sz="1600" spc="-5" dirty="0">
                          <a:latin typeface="Times New Roman"/>
                          <a:cs typeface="Times New Roman"/>
                        </a:rPr>
                        <a:t>India,</a:t>
                      </a:r>
                      <a:r>
                        <a:rPr sz="1600" spc="185" dirty="0">
                          <a:latin typeface="Times New Roman"/>
                          <a:cs typeface="Times New Roman"/>
                        </a:rPr>
                        <a:t> </a:t>
                      </a:r>
                      <a:r>
                        <a:rPr sz="1600" dirty="0">
                          <a:latin typeface="Times New Roman"/>
                          <a:cs typeface="Times New Roman"/>
                        </a:rPr>
                        <a:t>2011.</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01815">
                <a:tc>
                  <a:txBody>
                    <a:bodyPr/>
                    <a:lstStyle/>
                    <a:p>
                      <a:pPr marL="68580">
                        <a:lnSpc>
                          <a:spcPts val="1875"/>
                        </a:lnSpc>
                      </a:pPr>
                      <a:r>
                        <a:rPr sz="1600" spc="10" dirty="0">
                          <a:latin typeface="Times New Roman"/>
                          <a:cs typeface="Times New Roman"/>
                        </a:rPr>
                        <a:t>7.</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7150">
                        <a:lnSpc>
                          <a:spcPts val="1920"/>
                        </a:lnSpc>
                        <a:spcBef>
                          <a:spcPts val="20"/>
                        </a:spcBef>
                      </a:pPr>
                      <a:r>
                        <a:rPr sz="1600" dirty="0">
                          <a:latin typeface="Times New Roman"/>
                          <a:cs typeface="Times New Roman"/>
                        </a:rPr>
                        <a:t>M.Jeraldin </a:t>
                      </a:r>
                      <a:r>
                        <a:rPr sz="1600" spc="-5" dirty="0">
                          <a:latin typeface="Times New Roman"/>
                          <a:cs typeface="Times New Roman"/>
                        </a:rPr>
                        <a:t>Ahila </a:t>
                      </a:r>
                      <a:r>
                        <a:rPr sz="1600" spc="-10" dirty="0">
                          <a:latin typeface="Times New Roman"/>
                          <a:cs typeface="Times New Roman"/>
                        </a:rPr>
                        <a:t>“Power </a:t>
                      </a:r>
                      <a:r>
                        <a:rPr sz="1600" dirty="0">
                          <a:latin typeface="Times New Roman"/>
                          <a:cs typeface="Times New Roman"/>
                        </a:rPr>
                        <a:t>System </a:t>
                      </a:r>
                      <a:r>
                        <a:rPr sz="1600" spc="-5" dirty="0">
                          <a:latin typeface="Times New Roman"/>
                          <a:cs typeface="Times New Roman"/>
                        </a:rPr>
                        <a:t>Analysis”, Lakshmi Publications, Chennai, Eleventh </a:t>
                      </a:r>
                      <a:r>
                        <a:rPr sz="1600" dirty="0">
                          <a:latin typeface="Times New Roman"/>
                          <a:cs typeface="Times New Roman"/>
                        </a:rPr>
                        <a:t>Edition  </a:t>
                      </a:r>
                      <a:r>
                        <a:rPr sz="1600" spc="10" dirty="0">
                          <a:latin typeface="Times New Roman"/>
                          <a:cs typeface="Times New Roman"/>
                        </a:rPr>
                        <a:t>2017.</a:t>
                      </a:r>
                      <a:endParaRPr sz="1600">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01802">
                <a:tc>
                  <a:txBody>
                    <a:bodyPr/>
                    <a:lstStyle/>
                    <a:p>
                      <a:pPr marL="68580">
                        <a:lnSpc>
                          <a:spcPts val="1875"/>
                        </a:lnSpc>
                      </a:pPr>
                      <a:r>
                        <a:rPr sz="1600" spc="10" dirty="0">
                          <a:latin typeface="Times New Roman"/>
                          <a:cs typeface="Times New Roman"/>
                        </a:rPr>
                        <a:t>8.</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875"/>
                        </a:lnSpc>
                      </a:pPr>
                      <a:r>
                        <a:rPr sz="1600" spc="-5" dirty="0">
                          <a:latin typeface="Times New Roman"/>
                          <a:cs typeface="Times New Roman"/>
                        </a:rPr>
                        <a:t>Other </a:t>
                      </a:r>
                      <a:r>
                        <a:rPr sz="1600" spc="-15" dirty="0">
                          <a:latin typeface="Times New Roman"/>
                          <a:cs typeface="Times New Roman"/>
                        </a:rPr>
                        <a:t>web</a:t>
                      </a:r>
                      <a:r>
                        <a:rPr sz="1600" spc="25" dirty="0">
                          <a:latin typeface="Times New Roman"/>
                          <a:cs typeface="Times New Roman"/>
                        </a:rPr>
                        <a:t> </a:t>
                      </a:r>
                      <a:r>
                        <a:rPr sz="1600" dirty="0">
                          <a:latin typeface="Times New Roman"/>
                          <a:cs typeface="Times New Roman"/>
                        </a:rPr>
                        <a:t>documents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10" name="Slide Number Placeholder 9">
            <a:extLst>
              <a:ext uri="{FF2B5EF4-FFF2-40B4-BE49-F238E27FC236}">
                <a16:creationId xmlns:a16="http://schemas.microsoft.com/office/drawing/2014/main" id="{82BAD203-6813-4D5B-9752-2E189D845289}"/>
              </a:ext>
            </a:extLst>
          </p:cNvPr>
          <p:cNvSpPr>
            <a:spLocks noGrp="1"/>
          </p:cNvSpPr>
          <p:nvPr>
            <p:ph type="sldNum" sz="quarter" idx="7"/>
          </p:nvPr>
        </p:nvSpPr>
        <p:spPr/>
        <p:txBody>
          <a:bodyPr/>
          <a:lstStyle/>
          <a:p>
            <a:pPr marL="38100">
              <a:lnSpc>
                <a:spcPts val="1240"/>
              </a:lnSpc>
            </a:pPr>
            <a:fld id="{81D60167-4931-47E6-BA6A-407CBD079E47}" type="slidenum">
              <a:rPr lang="en-IN" spc="-120" smtClean="0"/>
              <a:t>127</a:t>
            </a:fld>
            <a:endParaRPr lang="en-IN" spc="-12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3"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8" name="object 8"/>
          <p:cNvSpPr txBox="1">
            <a:spLocks noGrp="1"/>
          </p:cNvSpPr>
          <p:nvPr>
            <p:ph type="title"/>
          </p:nvPr>
        </p:nvSpPr>
        <p:spPr>
          <a:xfrm>
            <a:off x="139700" y="554481"/>
            <a:ext cx="8948761" cy="503984"/>
          </a:xfrm>
          <a:prstGeom prst="rect">
            <a:avLst/>
          </a:prstGeom>
        </p:spPr>
        <p:txBody>
          <a:bodyPr vert="horz" wrap="square" lIns="0" tIns="11430" rIns="0" bIns="0" rtlCol="0">
            <a:spAutoFit/>
          </a:bodyPr>
          <a:lstStyle/>
          <a:p>
            <a:pPr marL="12700">
              <a:lnSpc>
                <a:spcPct val="100000"/>
              </a:lnSpc>
              <a:spcBef>
                <a:spcPts val="90"/>
              </a:spcBef>
            </a:pPr>
            <a:r>
              <a:rPr lang="en-IN" sz="3200" i="0" spc="-10" dirty="0">
                <a:solidFill>
                  <a:schemeClr val="accent1">
                    <a:lumMod val="75000"/>
                  </a:schemeClr>
                </a:solidFill>
                <a:latin typeface="Times New Roman" panose="02020603050405020304" pitchFamily="18" charset="0"/>
                <a:cs typeface="Times New Roman" panose="02020603050405020304" pitchFamily="18" charset="0"/>
              </a:rPr>
              <a:t>Corona </a:t>
            </a:r>
            <a:r>
              <a:rPr lang="en-IN" sz="3200" dirty="0">
                <a:solidFill>
                  <a:schemeClr val="accent1">
                    <a:lumMod val="75000"/>
                  </a:schemeClr>
                </a:solidFill>
                <a:latin typeface="Times New Roman" panose="02020603050405020304" pitchFamily="18" charset="0"/>
                <a:cs typeface="Times New Roman" panose="02020603050405020304" pitchFamily="18" charset="0"/>
              </a:rPr>
              <a:t>Loss</a:t>
            </a:r>
            <a:endParaRPr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80EB150-39F1-469A-86D4-7E08C6B685AD}"/>
              </a:ext>
            </a:extLst>
          </p:cNvPr>
          <p:cNvSpPr txBox="1"/>
          <p:nvPr/>
        </p:nvSpPr>
        <p:spPr>
          <a:xfrm>
            <a:off x="139700" y="1219200"/>
            <a:ext cx="8851900" cy="1951816"/>
          </a:xfrm>
          <a:prstGeom prst="rect">
            <a:avLst/>
          </a:prstGeom>
          <a:noFill/>
        </p:spPr>
        <p:txBody>
          <a:bodyPr wrap="square">
            <a:spAutoFit/>
          </a:bodyPr>
          <a:lstStyle/>
          <a:p>
            <a:pPr marL="288925" indent="-200660">
              <a:lnSpc>
                <a:spcPct val="100000"/>
              </a:lnSpc>
              <a:spcBef>
                <a:spcPts val="105"/>
              </a:spcBef>
              <a:buSzPct val="95000"/>
              <a:buFont typeface="Wingdings"/>
              <a:buChar char=""/>
              <a:tabLst>
                <a:tab pos="289560" algn="l"/>
              </a:tabLst>
            </a:pPr>
            <a:r>
              <a:rPr lang="en-US" sz="2400" spc="-5" dirty="0">
                <a:latin typeface="Times New Roman"/>
                <a:cs typeface="Times New Roman"/>
              </a:rPr>
              <a:t>Formation </a:t>
            </a:r>
            <a:r>
              <a:rPr lang="en-US" sz="2400" dirty="0">
                <a:latin typeface="Times New Roman"/>
                <a:cs typeface="Times New Roman"/>
              </a:rPr>
              <a:t>of corona </a:t>
            </a:r>
            <a:r>
              <a:rPr lang="en-US" sz="2400" spc="-5" dirty="0">
                <a:latin typeface="Times New Roman"/>
                <a:cs typeface="Times New Roman"/>
              </a:rPr>
              <a:t>is </a:t>
            </a:r>
            <a:r>
              <a:rPr lang="en-US" sz="2400" dirty="0">
                <a:latin typeface="Times New Roman"/>
                <a:cs typeface="Times New Roman"/>
              </a:rPr>
              <a:t>always </a:t>
            </a:r>
            <a:r>
              <a:rPr lang="en-US" sz="2400" spc="-5" dirty="0">
                <a:latin typeface="Times New Roman"/>
                <a:cs typeface="Times New Roman"/>
              </a:rPr>
              <a:t>accompanied </a:t>
            </a:r>
            <a:r>
              <a:rPr lang="en-US" sz="2400" dirty="0">
                <a:latin typeface="Times New Roman"/>
                <a:cs typeface="Times New Roman"/>
              </a:rPr>
              <a:t>by </a:t>
            </a:r>
            <a:r>
              <a:rPr lang="en-US" sz="2400" spc="-5" dirty="0">
                <a:latin typeface="Times New Roman"/>
                <a:cs typeface="Times New Roman"/>
              </a:rPr>
              <a:t>energy</a:t>
            </a:r>
            <a:r>
              <a:rPr lang="en-US" sz="2400" spc="-110" dirty="0">
                <a:latin typeface="Times New Roman"/>
                <a:cs typeface="Times New Roman"/>
              </a:rPr>
              <a:t> </a:t>
            </a:r>
            <a:r>
              <a:rPr lang="en-US" sz="2400" dirty="0">
                <a:latin typeface="Times New Roman"/>
                <a:cs typeface="Times New Roman"/>
              </a:rPr>
              <a:t>loss</a:t>
            </a:r>
          </a:p>
          <a:p>
            <a:pPr marL="279400">
              <a:lnSpc>
                <a:spcPct val="100000"/>
              </a:lnSpc>
            </a:pPr>
            <a:r>
              <a:rPr lang="en-US" sz="2400" dirty="0">
                <a:latin typeface="Times New Roman"/>
                <a:cs typeface="Times New Roman"/>
              </a:rPr>
              <a:t>which </a:t>
            </a:r>
            <a:r>
              <a:rPr lang="en-US" sz="2400" spc="-5" dirty="0">
                <a:latin typeface="Times New Roman"/>
                <a:cs typeface="Times New Roman"/>
              </a:rPr>
              <a:t>is </a:t>
            </a:r>
            <a:r>
              <a:rPr lang="en-US" sz="2400" dirty="0">
                <a:latin typeface="Times New Roman"/>
                <a:cs typeface="Times New Roman"/>
              </a:rPr>
              <a:t>dissipated </a:t>
            </a:r>
            <a:r>
              <a:rPr lang="en-US" sz="2400" spc="-5" dirty="0">
                <a:latin typeface="Times New Roman"/>
                <a:cs typeface="Times New Roman"/>
              </a:rPr>
              <a:t>in </a:t>
            </a:r>
            <a:r>
              <a:rPr lang="en-US" sz="2400" dirty="0">
                <a:latin typeface="Times New Roman"/>
                <a:cs typeface="Times New Roman"/>
              </a:rPr>
              <a:t>the form of light, heat, sound and </a:t>
            </a:r>
            <a:r>
              <a:rPr lang="en-US" sz="2400" spc="-5" dirty="0">
                <a:latin typeface="Times New Roman"/>
                <a:cs typeface="Times New Roman"/>
              </a:rPr>
              <a:t>chemical</a:t>
            </a:r>
            <a:r>
              <a:rPr lang="en-US" sz="2400" spc="-175" dirty="0">
                <a:latin typeface="Times New Roman"/>
                <a:cs typeface="Times New Roman"/>
              </a:rPr>
              <a:t> </a:t>
            </a:r>
            <a:r>
              <a:rPr lang="en-US" sz="2400" dirty="0">
                <a:latin typeface="Times New Roman"/>
                <a:cs typeface="Times New Roman"/>
              </a:rPr>
              <a:t>action</a:t>
            </a:r>
          </a:p>
          <a:p>
            <a:pPr>
              <a:lnSpc>
                <a:spcPct val="100000"/>
              </a:lnSpc>
              <a:spcBef>
                <a:spcPts val="50"/>
              </a:spcBef>
            </a:pPr>
            <a:endParaRPr lang="en-US" sz="2400" dirty="0">
              <a:latin typeface="Times New Roman"/>
              <a:cs typeface="Times New Roman"/>
            </a:endParaRPr>
          </a:p>
          <a:p>
            <a:pPr marL="265430" indent="-253365">
              <a:lnSpc>
                <a:spcPct val="100000"/>
              </a:lnSpc>
              <a:buSzPct val="90000"/>
              <a:buFont typeface="Wingdings"/>
              <a:buChar char=""/>
              <a:tabLst>
                <a:tab pos="266065" algn="l"/>
              </a:tabLst>
            </a:pPr>
            <a:r>
              <a:rPr lang="en-US" sz="2400" dirty="0">
                <a:latin typeface="Times New Roman"/>
                <a:cs typeface="Times New Roman"/>
              </a:rPr>
              <a:t>Power loss </a:t>
            </a:r>
            <a:r>
              <a:rPr lang="en-US" sz="2400" spc="5" dirty="0">
                <a:latin typeface="Times New Roman"/>
                <a:cs typeface="Times New Roman"/>
              </a:rPr>
              <a:t>due </a:t>
            </a:r>
            <a:r>
              <a:rPr lang="en-US" sz="2400" dirty="0">
                <a:latin typeface="Times New Roman"/>
                <a:cs typeface="Times New Roman"/>
              </a:rPr>
              <a:t>to corona is given by</a:t>
            </a:r>
            <a:r>
              <a:rPr lang="en-US" sz="2400" spc="-155" dirty="0">
                <a:latin typeface="Times New Roman"/>
                <a:cs typeface="Times New Roman"/>
              </a:rPr>
              <a:t> </a:t>
            </a:r>
            <a:r>
              <a:rPr lang="en-US" sz="2400" spc="-250" dirty="0">
                <a:latin typeface="Verdana"/>
                <a:cs typeface="Verdana"/>
              </a:rPr>
              <a:t>:</a:t>
            </a:r>
            <a:endParaRPr lang="en-US" sz="2400" dirty="0">
              <a:latin typeface="Verdana"/>
              <a:cs typeface="Verdana"/>
            </a:endParaRPr>
          </a:p>
        </p:txBody>
      </p:sp>
      <p:sp>
        <p:nvSpPr>
          <p:cNvPr id="15" name="object 4">
            <a:extLst>
              <a:ext uri="{FF2B5EF4-FFF2-40B4-BE49-F238E27FC236}">
                <a16:creationId xmlns:a16="http://schemas.microsoft.com/office/drawing/2014/main" id="{7856CB9C-783D-4329-85E3-A3FB716E96EF}"/>
              </a:ext>
            </a:extLst>
          </p:cNvPr>
          <p:cNvSpPr/>
          <p:nvPr/>
        </p:nvSpPr>
        <p:spPr>
          <a:xfrm>
            <a:off x="1468693" y="3531108"/>
            <a:ext cx="5825612" cy="2183892"/>
          </a:xfrm>
          <a:prstGeom prst="rect">
            <a:avLst/>
          </a:prstGeom>
          <a:blipFill>
            <a:blip r:embed="rId7" cstate="print"/>
            <a:stretch>
              <a:fillRect/>
            </a:stretch>
          </a:blipFill>
        </p:spPr>
        <p:txBody>
          <a:bodyPr wrap="square" lIns="0" tIns="0" rIns="0" bIns="0" rtlCol="0"/>
          <a:lstStyle/>
          <a:p>
            <a:endParaRPr/>
          </a:p>
        </p:txBody>
      </p:sp>
      <p:sp>
        <p:nvSpPr>
          <p:cNvPr id="16" name="object 11">
            <a:extLst>
              <a:ext uri="{FF2B5EF4-FFF2-40B4-BE49-F238E27FC236}">
                <a16:creationId xmlns:a16="http://schemas.microsoft.com/office/drawing/2014/main" id="{D9BF24FC-F8DA-4744-9C5B-4FBA0A661D5C}"/>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5BB21A02-8A0F-44BF-9E7C-C5B92515001B}"/>
              </a:ext>
            </a:extLst>
          </p:cNvPr>
          <p:cNvSpPr>
            <a:spLocks noGrp="1"/>
          </p:cNvSpPr>
          <p:nvPr>
            <p:ph type="sldNum" sz="quarter" idx="7"/>
          </p:nvPr>
        </p:nvSpPr>
        <p:spPr/>
        <p:txBody>
          <a:bodyPr/>
          <a:lstStyle/>
          <a:p>
            <a:pPr marL="38100">
              <a:lnSpc>
                <a:spcPts val="1240"/>
              </a:lnSpc>
            </a:pPr>
            <a:fld id="{81D60167-4931-47E6-BA6A-407CBD079E47}" type="slidenum">
              <a:rPr lang="en-IN" spc="-120" smtClean="0"/>
              <a:t>13</a:t>
            </a:fld>
            <a:endParaRPr lang="en-IN" spc="-120" dirty="0"/>
          </a:p>
        </p:txBody>
      </p:sp>
    </p:spTree>
    <p:extLst>
      <p:ext uri="{BB962C8B-B14F-4D97-AF65-F5344CB8AC3E}">
        <p14:creationId xmlns:p14="http://schemas.microsoft.com/office/powerpoint/2010/main" val="186152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8" name="object 8"/>
          <p:cNvSpPr txBox="1">
            <a:spLocks noGrp="1"/>
          </p:cNvSpPr>
          <p:nvPr>
            <p:ph type="title"/>
          </p:nvPr>
        </p:nvSpPr>
        <p:spPr>
          <a:xfrm>
            <a:off x="411025" y="909276"/>
            <a:ext cx="8948761" cy="565539"/>
          </a:xfrm>
          <a:prstGeom prst="rect">
            <a:avLst/>
          </a:prstGeom>
        </p:spPr>
        <p:txBody>
          <a:bodyPr vert="horz" wrap="square" lIns="0" tIns="11430" rIns="0" bIns="0" rtlCol="0">
            <a:spAutoFit/>
          </a:bodyPr>
          <a:lstStyle/>
          <a:p>
            <a:pPr marL="12700">
              <a:lnSpc>
                <a:spcPct val="100000"/>
              </a:lnSpc>
              <a:spcBef>
                <a:spcPts val="90"/>
              </a:spcBef>
            </a:pPr>
            <a:r>
              <a:rPr lang="en-IN" sz="3600" i="0" spc="-10" dirty="0">
                <a:solidFill>
                  <a:schemeClr val="accent1">
                    <a:lumMod val="75000"/>
                  </a:schemeClr>
                </a:solidFill>
                <a:latin typeface="Times New Roman" panose="02020603050405020304" pitchFamily="18" charset="0"/>
                <a:cs typeface="Times New Roman" panose="02020603050405020304" pitchFamily="18" charset="0"/>
              </a:rPr>
              <a:t>Factors Affecting Corona</a:t>
            </a:r>
            <a:endParaRPr sz="3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object 9"/>
          <p:cNvSpPr txBox="1"/>
          <p:nvPr/>
        </p:nvSpPr>
        <p:spPr>
          <a:xfrm>
            <a:off x="576008" y="1877271"/>
            <a:ext cx="8077834" cy="3507370"/>
          </a:xfrm>
          <a:prstGeom prst="rect">
            <a:avLst/>
          </a:prstGeom>
        </p:spPr>
        <p:txBody>
          <a:bodyPr vert="horz" wrap="square" lIns="0" tIns="59690" rIns="0" bIns="0" rtlCol="0">
            <a:spAutoFit/>
          </a:bodyPr>
          <a:lstStyle/>
          <a:p>
            <a:pPr marL="268605" indent="-256540">
              <a:lnSpc>
                <a:spcPct val="100000"/>
              </a:lnSpc>
              <a:spcBef>
                <a:spcPts val="105"/>
              </a:spcBef>
              <a:buClr>
                <a:srgbClr val="2CA1BE"/>
              </a:buClr>
              <a:buSzPct val="67500"/>
              <a:buFont typeface="Wingdings"/>
              <a:buChar char=""/>
              <a:tabLst>
                <a:tab pos="269240" algn="l"/>
              </a:tabLst>
            </a:pPr>
            <a:r>
              <a:rPr lang="en-US" sz="3200" dirty="0">
                <a:latin typeface="Times New Roman"/>
                <a:cs typeface="Times New Roman"/>
              </a:rPr>
              <a:t>Atmospheric</a:t>
            </a:r>
            <a:r>
              <a:rPr lang="en-US" sz="3200" spc="-40" dirty="0">
                <a:latin typeface="Times New Roman"/>
                <a:cs typeface="Times New Roman"/>
              </a:rPr>
              <a:t> </a:t>
            </a:r>
            <a:r>
              <a:rPr lang="en-US" sz="3200" dirty="0">
                <a:latin typeface="Times New Roman"/>
                <a:cs typeface="Times New Roman"/>
              </a:rPr>
              <a:t>Factors</a:t>
            </a:r>
            <a:endParaRPr lang="en-US" sz="3600" dirty="0">
              <a:latin typeface="Times New Roman"/>
              <a:cs typeface="Times New Roman"/>
            </a:endParaRPr>
          </a:p>
          <a:p>
            <a:pPr marL="268605" indent="-256540">
              <a:lnSpc>
                <a:spcPct val="100000"/>
              </a:lnSpc>
              <a:buClr>
                <a:srgbClr val="2CA1BE"/>
              </a:buClr>
              <a:buSzPct val="67500"/>
              <a:buFont typeface="Wingdings"/>
              <a:buChar char=""/>
              <a:tabLst>
                <a:tab pos="269240" algn="l"/>
              </a:tabLst>
            </a:pPr>
            <a:r>
              <a:rPr lang="en-US" sz="3200" spc="-5" dirty="0">
                <a:latin typeface="Times New Roman"/>
                <a:cs typeface="Times New Roman"/>
              </a:rPr>
              <a:t>Field </a:t>
            </a:r>
            <a:r>
              <a:rPr lang="en-US" sz="3200" spc="5" dirty="0">
                <a:latin typeface="Times New Roman"/>
                <a:cs typeface="Times New Roman"/>
              </a:rPr>
              <a:t>Around </a:t>
            </a:r>
            <a:r>
              <a:rPr lang="en-US" sz="3200" dirty="0">
                <a:latin typeface="Times New Roman"/>
                <a:cs typeface="Times New Roman"/>
              </a:rPr>
              <a:t>the</a:t>
            </a:r>
            <a:r>
              <a:rPr lang="en-US" sz="3200" spc="-190" dirty="0">
                <a:latin typeface="Times New Roman"/>
                <a:cs typeface="Times New Roman"/>
              </a:rPr>
              <a:t> </a:t>
            </a:r>
            <a:r>
              <a:rPr lang="en-US" sz="3200" dirty="0">
                <a:latin typeface="Times New Roman"/>
                <a:cs typeface="Times New Roman"/>
              </a:rPr>
              <a:t>Conductor</a:t>
            </a:r>
            <a:endParaRPr lang="en-US" sz="3600" dirty="0">
              <a:latin typeface="Times New Roman"/>
              <a:cs typeface="Times New Roman"/>
            </a:endParaRPr>
          </a:p>
          <a:p>
            <a:pPr marL="268605" indent="-256540">
              <a:lnSpc>
                <a:spcPct val="100000"/>
              </a:lnSpc>
              <a:buClr>
                <a:srgbClr val="2CA1BE"/>
              </a:buClr>
              <a:buSzPct val="67500"/>
              <a:buFont typeface="Wingdings"/>
              <a:buChar char=""/>
              <a:tabLst>
                <a:tab pos="269240" algn="l"/>
              </a:tabLst>
            </a:pPr>
            <a:r>
              <a:rPr lang="en-US" sz="3200" dirty="0">
                <a:latin typeface="Times New Roman"/>
                <a:cs typeface="Times New Roman"/>
              </a:rPr>
              <a:t>Conductor</a:t>
            </a:r>
            <a:r>
              <a:rPr lang="en-US" sz="3200" spc="-40" dirty="0">
                <a:latin typeface="Times New Roman"/>
                <a:cs typeface="Times New Roman"/>
              </a:rPr>
              <a:t> </a:t>
            </a:r>
            <a:r>
              <a:rPr lang="en-US" sz="3200" spc="-5" dirty="0">
                <a:latin typeface="Times New Roman"/>
                <a:cs typeface="Times New Roman"/>
              </a:rPr>
              <a:t>size</a:t>
            </a:r>
            <a:endParaRPr lang="en-US" sz="3600" dirty="0">
              <a:latin typeface="Times New Roman"/>
              <a:cs typeface="Times New Roman"/>
            </a:endParaRPr>
          </a:p>
          <a:p>
            <a:pPr marL="268605" indent="-256540">
              <a:lnSpc>
                <a:spcPct val="100000"/>
              </a:lnSpc>
              <a:buClr>
                <a:srgbClr val="2CA1BE"/>
              </a:buClr>
              <a:buSzPct val="67500"/>
              <a:buFont typeface="Wingdings"/>
              <a:buChar char=""/>
              <a:tabLst>
                <a:tab pos="269240" algn="l"/>
              </a:tabLst>
            </a:pPr>
            <a:r>
              <a:rPr lang="en-US" sz="3200" dirty="0">
                <a:latin typeface="Times New Roman"/>
                <a:cs typeface="Times New Roman"/>
              </a:rPr>
              <a:t>Spacing between</a:t>
            </a:r>
            <a:r>
              <a:rPr lang="en-US" sz="3200" spc="-60" dirty="0">
                <a:latin typeface="Times New Roman"/>
                <a:cs typeface="Times New Roman"/>
              </a:rPr>
              <a:t> </a:t>
            </a:r>
            <a:r>
              <a:rPr lang="en-US" sz="3200" dirty="0">
                <a:latin typeface="Times New Roman"/>
                <a:cs typeface="Times New Roman"/>
              </a:rPr>
              <a:t>conductors</a:t>
            </a:r>
            <a:endParaRPr lang="en-US" sz="3600" dirty="0">
              <a:latin typeface="Times New Roman"/>
              <a:cs typeface="Times New Roman"/>
            </a:endParaRPr>
          </a:p>
          <a:p>
            <a:pPr marL="268605" indent="-256540">
              <a:lnSpc>
                <a:spcPct val="100000"/>
              </a:lnSpc>
              <a:buClr>
                <a:srgbClr val="2CA1BE"/>
              </a:buClr>
              <a:buSzPct val="67500"/>
              <a:buFont typeface="Wingdings"/>
              <a:buChar char=""/>
              <a:tabLst>
                <a:tab pos="269240" algn="l"/>
              </a:tabLst>
            </a:pPr>
            <a:r>
              <a:rPr lang="en-US" sz="3200" dirty="0">
                <a:latin typeface="Times New Roman"/>
                <a:cs typeface="Times New Roman"/>
              </a:rPr>
              <a:t>No. of</a:t>
            </a:r>
            <a:r>
              <a:rPr lang="en-US" sz="3200" spc="-30" dirty="0">
                <a:latin typeface="Times New Roman"/>
                <a:cs typeface="Times New Roman"/>
              </a:rPr>
              <a:t> </a:t>
            </a:r>
            <a:r>
              <a:rPr lang="en-US" sz="3200" dirty="0">
                <a:latin typeface="Times New Roman"/>
                <a:cs typeface="Times New Roman"/>
              </a:rPr>
              <a:t>Conductor/Phases</a:t>
            </a:r>
            <a:endParaRPr lang="en-US" sz="3600" dirty="0">
              <a:latin typeface="Times New Roman"/>
              <a:cs typeface="Times New Roman"/>
            </a:endParaRPr>
          </a:p>
          <a:p>
            <a:pPr marL="268605" indent="-256540">
              <a:lnSpc>
                <a:spcPct val="100000"/>
              </a:lnSpc>
              <a:spcBef>
                <a:spcPts val="5"/>
              </a:spcBef>
              <a:buClr>
                <a:srgbClr val="2CA1BE"/>
              </a:buClr>
              <a:buSzPct val="67500"/>
              <a:buFont typeface="Wingdings"/>
              <a:buChar char=""/>
              <a:tabLst>
                <a:tab pos="269240" algn="l"/>
              </a:tabLst>
            </a:pPr>
            <a:r>
              <a:rPr lang="en-US" sz="3200" dirty="0">
                <a:latin typeface="Times New Roman"/>
                <a:cs typeface="Times New Roman"/>
              </a:rPr>
              <a:t>Profile of</a:t>
            </a:r>
            <a:r>
              <a:rPr lang="en-US" sz="3200" spc="-60" dirty="0">
                <a:latin typeface="Times New Roman"/>
                <a:cs typeface="Times New Roman"/>
              </a:rPr>
              <a:t> </a:t>
            </a:r>
            <a:r>
              <a:rPr lang="en-US" sz="3200" dirty="0">
                <a:latin typeface="Times New Roman"/>
                <a:cs typeface="Times New Roman"/>
              </a:rPr>
              <a:t>Conductor</a:t>
            </a:r>
            <a:endParaRPr lang="en-US" sz="3600" dirty="0">
              <a:latin typeface="Times New Roman"/>
              <a:cs typeface="Times New Roman"/>
            </a:endParaRPr>
          </a:p>
          <a:p>
            <a:pPr marL="268605" indent="-256540">
              <a:lnSpc>
                <a:spcPct val="100000"/>
              </a:lnSpc>
              <a:buClr>
                <a:srgbClr val="2CA1BE"/>
              </a:buClr>
              <a:buSzPct val="67500"/>
              <a:buFont typeface="Wingdings"/>
              <a:buChar char=""/>
              <a:tabLst>
                <a:tab pos="269240" algn="l"/>
              </a:tabLst>
            </a:pPr>
            <a:r>
              <a:rPr lang="en-US" sz="3200" dirty="0">
                <a:latin typeface="Times New Roman"/>
                <a:cs typeface="Times New Roman"/>
              </a:rPr>
              <a:t>Surface Conditions of</a:t>
            </a:r>
            <a:r>
              <a:rPr lang="en-US" sz="3200" spc="-130" dirty="0">
                <a:latin typeface="Times New Roman"/>
                <a:cs typeface="Times New Roman"/>
              </a:rPr>
              <a:t> </a:t>
            </a:r>
            <a:r>
              <a:rPr lang="en-US" sz="3200" dirty="0">
                <a:latin typeface="Times New Roman"/>
                <a:cs typeface="Times New Roman"/>
              </a:rPr>
              <a:t>Conductor</a:t>
            </a: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object 11">
            <a:extLst>
              <a:ext uri="{FF2B5EF4-FFF2-40B4-BE49-F238E27FC236}">
                <a16:creationId xmlns:a16="http://schemas.microsoft.com/office/drawing/2014/main" id="{D55780A4-186D-4FE0-B269-6FE93FB749D4}"/>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7DD2C09F-8C60-4F31-B859-BE3C7BEFBF08}"/>
              </a:ext>
            </a:extLst>
          </p:cNvPr>
          <p:cNvSpPr>
            <a:spLocks noGrp="1"/>
          </p:cNvSpPr>
          <p:nvPr>
            <p:ph type="sldNum" sz="quarter" idx="7"/>
          </p:nvPr>
        </p:nvSpPr>
        <p:spPr/>
        <p:txBody>
          <a:bodyPr/>
          <a:lstStyle/>
          <a:p>
            <a:pPr marL="38100">
              <a:lnSpc>
                <a:spcPts val="1240"/>
              </a:lnSpc>
            </a:pPr>
            <a:fld id="{81D60167-4931-47E6-BA6A-407CBD079E47}" type="slidenum">
              <a:rPr lang="en-IN" spc="-120" smtClean="0"/>
              <a:t>14</a:t>
            </a:fld>
            <a:endParaRPr lang="en-IN" spc="-120" dirty="0"/>
          </a:p>
        </p:txBody>
      </p:sp>
    </p:spTree>
    <p:extLst>
      <p:ext uri="{BB962C8B-B14F-4D97-AF65-F5344CB8AC3E}">
        <p14:creationId xmlns:p14="http://schemas.microsoft.com/office/powerpoint/2010/main" val="272267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8" name="object 8"/>
          <p:cNvSpPr txBox="1">
            <a:spLocks noGrp="1"/>
          </p:cNvSpPr>
          <p:nvPr>
            <p:ph type="title"/>
          </p:nvPr>
        </p:nvSpPr>
        <p:spPr>
          <a:xfrm>
            <a:off x="139700" y="882261"/>
            <a:ext cx="8948761" cy="688650"/>
          </a:xfrm>
          <a:prstGeom prst="rect">
            <a:avLst/>
          </a:prstGeom>
        </p:spPr>
        <p:txBody>
          <a:bodyPr vert="horz" wrap="square" lIns="0" tIns="11430" rIns="0" bIns="0" rtlCol="0">
            <a:spAutoFit/>
          </a:bodyPr>
          <a:lstStyle/>
          <a:p>
            <a:pPr marL="12700">
              <a:lnSpc>
                <a:spcPct val="100000"/>
              </a:lnSpc>
              <a:spcBef>
                <a:spcPts val="90"/>
              </a:spcBef>
            </a:pPr>
            <a:r>
              <a:rPr lang="en-IN" sz="4400" spc="-10" dirty="0">
                <a:solidFill>
                  <a:schemeClr val="accent1">
                    <a:lumMod val="75000"/>
                  </a:schemeClr>
                </a:solidFill>
                <a:latin typeface="Times New Roman" panose="02020603050405020304" pitchFamily="18" charset="0"/>
                <a:cs typeface="Times New Roman" panose="02020603050405020304" pitchFamily="18" charset="0"/>
              </a:rPr>
              <a:t>Methods Reducing Corona </a:t>
            </a:r>
            <a:r>
              <a:rPr lang="en-IN" sz="4400" dirty="0">
                <a:solidFill>
                  <a:schemeClr val="accent1">
                    <a:lumMod val="75000"/>
                  </a:schemeClr>
                </a:solidFill>
                <a:latin typeface="Times New Roman" panose="02020603050405020304" pitchFamily="18" charset="0"/>
                <a:cs typeface="Times New Roman" panose="02020603050405020304" pitchFamily="18" charset="0"/>
              </a:rPr>
              <a:t>Effect</a:t>
            </a:r>
            <a:endParaRPr sz="4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object 9"/>
          <p:cNvSpPr txBox="1"/>
          <p:nvPr/>
        </p:nvSpPr>
        <p:spPr>
          <a:xfrm>
            <a:off x="536244" y="1967361"/>
            <a:ext cx="8077834" cy="3138039"/>
          </a:xfrm>
          <a:prstGeom prst="rect">
            <a:avLst/>
          </a:prstGeom>
        </p:spPr>
        <p:txBody>
          <a:bodyPr vert="horz" wrap="square" lIns="0" tIns="59690" rIns="0" bIns="0" rtlCol="0">
            <a:spAutoFit/>
          </a:bodyPr>
          <a:lstStyle/>
          <a:p>
            <a:pPr marL="268605" indent="-256540" algn="just">
              <a:lnSpc>
                <a:spcPct val="100000"/>
              </a:lnSpc>
              <a:spcBef>
                <a:spcPts val="100"/>
              </a:spcBef>
              <a:buClr>
                <a:srgbClr val="2CA1BE"/>
              </a:buClr>
              <a:buSzPct val="66666"/>
              <a:buFont typeface="Wingdings"/>
              <a:buChar char=""/>
              <a:tabLst>
                <a:tab pos="269240" algn="l"/>
              </a:tabLst>
            </a:pPr>
            <a:r>
              <a:rPr lang="en-US" sz="4000" dirty="0">
                <a:solidFill>
                  <a:schemeClr val="tx1">
                    <a:lumMod val="95000"/>
                    <a:lumOff val="5000"/>
                  </a:schemeClr>
                </a:solidFill>
                <a:latin typeface="Times New Roman"/>
                <a:cs typeface="Times New Roman"/>
              </a:rPr>
              <a:t>By increasing conductor</a:t>
            </a:r>
            <a:r>
              <a:rPr lang="en-US" sz="4000" spc="-55" dirty="0">
                <a:solidFill>
                  <a:schemeClr val="tx1">
                    <a:lumMod val="95000"/>
                    <a:lumOff val="5000"/>
                  </a:schemeClr>
                </a:solidFill>
                <a:latin typeface="Times New Roman"/>
                <a:cs typeface="Times New Roman"/>
              </a:rPr>
              <a:t> </a:t>
            </a:r>
            <a:r>
              <a:rPr lang="en-US" sz="4000" spc="-5" dirty="0">
                <a:solidFill>
                  <a:schemeClr val="tx1">
                    <a:lumMod val="95000"/>
                    <a:lumOff val="5000"/>
                  </a:schemeClr>
                </a:solidFill>
                <a:latin typeface="Times New Roman"/>
                <a:cs typeface="Times New Roman"/>
              </a:rPr>
              <a:t>size</a:t>
            </a:r>
            <a:endParaRPr lang="en-US" sz="4800" dirty="0">
              <a:solidFill>
                <a:schemeClr val="tx1">
                  <a:lumMod val="95000"/>
                  <a:lumOff val="5000"/>
                </a:schemeClr>
              </a:solidFill>
              <a:latin typeface="Times New Roman"/>
              <a:cs typeface="Times New Roman"/>
            </a:endParaRPr>
          </a:p>
          <a:p>
            <a:pPr marL="268605" indent="-256540" algn="just">
              <a:lnSpc>
                <a:spcPct val="100000"/>
              </a:lnSpc>
              <a:spcBef>
                <a:spcPts val="5"/>
              </a:spcBef>
              <a:buClr>
                <a:srgbClr val="2CA1BE"/>
              </a:buClr>
              <a:buSzPct val="66666"/>
              <a:buFont typeface="Wingdings"/>
              <a:buChar char=""/>
              <a:tabLst>
                <a:tab pos="269240" algn="l"/>
              </a:tabLst>
            </a:pPr>
            <a:r>
              <a:rPr lang="en-US" sz="4000" dirty="0">
                <a:solidFill>
                  <a:schemeClr val="tx1">
                    <a:lumMod val="95000"/>
                    <a:lumOff val="5000"/>
                  </a:schemeClr>
                </a:solidFill>
                <a:latin typeface="Times New Roman"/>
                <a:cs typeface="Times New Roman"/>
              </a:rPr>
              <a:t>Using Bundled</a:t>
            </a:r>
            <a:r>
              <a:rPr lang="en-US" sz="4000" spc="-40" dirty="0">
                <a:solidFill>
                  <a:schemeClr val="tx1">
                    <a:lumMod val="95000"/>
                    <a:lumOff val="5000"/>
                  </a:schemeClr>
                </a:solidFill>
                <a:latin typeface="Times New Roman"/>
                <a:cs typeface="Times New Roman"/>
              </a:rPr>
              <a:t> </a:t>
            </a:r>
            <a:r>
              <a:rPr lang="en-US" sz="4000" dirty="0">
                <a:solidFill>
                  <a:schemeClr val="tx1">
                    <a:lumMod val="95000"/>
                    <a:lumOff val="5000"/>
                  </a:schemeClr>
                </a:solidFill>
                <a:latin typeface="Times New Roman"/>
                <a:cs typeface="Times New Roman"/>
              </a:rPr>
              <a:t>Conductors</a:t>
            </a:r>
          </a:p>
          <a:p>
            <a:pPr marL="268605" indent="-256540" algn="just">
              <a:lnSpc>
                <a:spcPct val="100000"/>
              </a:lnSpc>
              <a:spcBef>
                <a:spcPts val="5"/>
              </a:spcBef>
              <a:buClr>
                <a:srgbClr val="2CA1BE"/>
              </a:buClr>
              <a:buSzPct val="66666"/>
              <a:buFont typeface="Wingdings"/>
              <a:buChar char=""/>
              <a:tabLst>
                <a:tab pos="269240" algn="l"/>
              </a:tabLst>
            </a:pPr>
            <a:r>
              <a:rPr lang="en-US" sz="4000" dirty="0">
                <a:solidFill>
                  <a:schemeClr val="tx1">
                    <a:lumMod val="95000"/>
                    <a:lumOff val="5000"/>
                  </a:schemeClr>
                </a:solidFill>
                <a:latin typeface="Times New Roman"/>
                <a:cs typeface="Times New Roman"/>
              </a:rPr>
              <a:t>Using Hollow</a:t>
            </a:r>
            <a:r>
              <a:rPr lang="en-US" sz="4000" spc="-40" dirty="0">
                <a:solidFill>
                  <a:schemeClr val="tx1">
                    <a:lumMod val="95000"/>
                    <a:lumOff val="5000"/>
                  </a:schemeClr>
                </a:solidFill>
                <a:latin typeface="Times New Roman"/>
                <a:cs typeface="Times New Roman"/>
              </a:rPr>
              <a:t> </a:t>
            </a:r>
            <a:r>
              <a:rPr lang="en-US" sz="4000" dirty="0">
                <a:solidFill>
                  <a:schemeClr val="tx1">
                    <a:lumMod val="95000"/>
                    <a:lumOff val="5000"/>
                  </a:schemeClr>
                </a:solidFill>
                <a:latin typeface="Times New Roman"/>
                <a:cs typeface="Times New Roman"/>
              </a:rPr>
              <a:t>Conductors</a:t>
            </a:r>
          </a:p>
          <a:p>
            <a:pPr marL="268605" indent="-256540" algn="just">
              <a:lnSpc>
                <a:spcPct val="100000"/>
              </a:lnSpc>
              <a:buClr>
                <a:srgbClr val="2CA1BE"/>
              </a:buClr>
              <a:buSzPct val="66666"/>
              <a:buFont typeface="Wingdings"/>
              <a:buChar char=""/>
              <a:tabLst>
                <a:tab pos="269240" algn="l"/>
              </a:tabLst>
            </a:pPr>
            <a:r>
              <a:rPr lang="en-US" sz="4000" dirty="0">
                <a:solidFill>
                  <a:schemeClr val="tx1">
                    <a:lumMod val="95000"/>
                    <a:lumOff val="5000"/>
                  </a:schemeClr>
                </a:solidFill>
                <a:latin typeface="Times New Roman"/>
                <a:cs typeface="Times New Roman"/>
              </a:rPr>
              <a:t>Using Corona</a:t>
            </a:r>
            <a:r>
              <a:rPr lang="en-US" sz="4000" spc="-25" dirty="0">
                <a:solidFill>
                  <a:schemeClr val="tx1">
                    <a:lumMod val="95000"/>
                    <a:lumOff val="5000"/>
                  </a:schemeClr>
                </a:solidFill>
                <a:latin typeface="Times New Roman"/>
                <a:cs typeface="Times New Roman"/>
              </a:rPr>
              <a:t> </a:t>
            </a:r>
            <a:r>
              <a:rPr lang="en-US" sz="4000" dirty="0">
                <a:solidFill>
                  <a:schemeClr val="tx1">
                    <a:lumMod val="95000"/>
                    <a:lumOff val="5000"/>
                  </a:schemeClr>
                </a:solidFill>
                <a:latin typeface="Times New Roman"/>
                <a:cs typeface="Times New Roman"/>
              </a:rPr>
              <a:t>rings</a:t>
            </a:r>
            <a:endParaRPr lang="en-US" sz="4800" dirty="0">
              <a:solidFill>
                <a:schemeClr val="tx1">
                  <a:lumMod val="95000"/>
                  <a:lumOff val="5000"/>
                </a:schemeClr>
              </a:solidFill>
              <a:latin typeface="Times New Roman"/>
              <a:cs typeface="Times New Roman"/>
            </a:endParaRPr>
          </a:p>
          <a:p>
            <a:pPr marL="268605" indent="-256540" algn="just">
              <a:lnSpc>
                <a:spcPct val="100000"/>
              </a:lnSpc>
              <a:buClr>
                <a:srgbClr val="2CA1BE"/>
              </a:buClr>
              <a:buSzPct val="66666"/>
              <a:buFont typeface="Wingdings"/>
              <a:buChar char=""/>
              <a:tabLst>
                <a:tab pos="269240" algn="l"/>
              </a:tabLst>
            </a:pPr>
            <a:r>
              <a:rPr lang="en-US" sz="4000" dirty="0">
                <a:solidFill>
                  <a:schemeClr val="tx1">
                    <a:lumMod val="95000"/>
                    <a:lumOff val="5000"/>
                  </a:schemeClr>
                </a:solidFill>
                <a:latin typeface="Times New Roman"/>
                <a:cs typeface="Times New Roman"/>
              </a:rPr>
              <a:t>By increasing conductor</a:t>
            </a:r>
            <a:r>
              <a:rPr lang="en-US" sz="4000" spc="-70" dirty="0">
                <a:solidFill>
                  <a:schemeClr val="tx1">
                    <a:lumMod val="95000"/>
                    <a:lumOff val="5000"/>
                  </a:schemeClr>
                </a:solidFill>
                <a:latin typeface="Times New Roman"/>
                <a:cs typeface="Times New Roman"/>
              </a:rPr>
              <a:t> </a:t>
            </a:r>
            <a:r>
              <a:rPr lang="en-US" sz="4000" dirty="0">
                <a:solidFill>
                  <a:schemeClr val="tx1">
                    <a:lumMod val="95000"/>
                    <a:lumOff val="5000"/>
                  </a:schemeClr>
                </a:solidFill>
                <a:latin typeface="Times New Roman"/>
                <a:cs typeface="Times New Roman"/>
              </a:rPr>
              <a:t>spacing</a:t>
            </a: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object 11">
            <a:extLst>
              <a:ext uri="{FF2B5EF4-FFF2-40B4-BE49-F238E27FC236}">
                <a16:creationId xmlns:a16="http://schemas.microsoft.com/office/drawing/2014/main" id="{ACC60470-F604-4C01-BC67-DED626089624}"/>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6E9E800F-997E-4764-95BB-F486CBA1702E}"/>
              </a:ext>
            </a:extLst>
          </p:cNvPr>
          <p:cNvSpPr>
            <a:spLocks noGrp="1"/>
          </p:cNvSpPr>
          <p:nvPr>
            <p:ph type="sldNum" sz="quarter" idx="7"/>
          </p:nvPr>
        </p:nvSpPr>
        <p:spPr/>
        <p:txBody>
          <a:bodyPr/>
          <a:lstStyle/>
          <a:p>
            <a:pPr marL="38100">
              <a:lnSpc>
                <a:spcPts val="1240"/>
              </a:lnSpc>
            </a:pPr>
            <a:fld id="{81D60167-4931-47E6-BA6A-407CBD079E47}" type="slidenum">
              <a:rPr lang="en-IN" spc="-120" smtClean="0"/>
              <a:t>15</a:t>
            </a:fld>
            <a:endParaRPr lang="en-IN" spc="-120" dirty="0"/>
          </a:p>
        </p:txBody>
      </p:sp>
    </p:spTree>
    <p:extLst>
      <p:ext uri="{BB962C8B-B14F-4D97-AF65-F5344CB8AC3E}">
        <p14:creationId xmlns:p14="http://schemas.microsoft.com/office/powerpoint/2010/main" val="275659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8" name="object 8"/>
          <p:cNvSpPr txBox="1">
            <a:spLocks noGrp="1"/>
          </p:cNvSpPr>
          <p:nvPr>
            <p:ph type="title"/>
          </p:nvPr>
        </p:nvSpPr>
        <p:spPr>
          <a:xfrm>
            <a:off x="276484" y="875064"/>
            <a:ext cx="8948761" cy="565539"/>
          </a:xfrm>
          <a:prstGeom prst="rect">
            <a:avLst/>
          </a:prstGeom>
        </p:spPr>
        <p:txBody>
          <a:bodyPr vert="horz" wrap="square" lIns="0" tIns="11430" rIns="0" bIns="0" rtlCol="0">
            <a:spAutoFit/>
          </a:bodyPr>
          <a:lstStyle/>
          <a:p>
            <a:pPr marL="12700">
              <a:lnSpc>
                <a:spcPct val="100000"/>
              </a:lnSpc>
              <a:spcBef>
                <a:spcPts val="90"/>
              </a:spcBef>
            </a:pPr>
            <a:r>
              <a:rPr lang="en-IN" sz="3600" i="0" spc="-10" dirty="0">
                <a:solidFill>
                  <a:schemeClr val="accent1">
                    <a:lumMod val="75000"/>
                  </a:schemeClr>
                </a:solidFill>
                <a:latin typeface="Times New Roman" panose="02020603050405020304" pitchFamily="18" charset="0"/>
                <a:cs typeface="Times New Roman" panose="02020603050405020304" pitchFamily="18" charset="0"/>
              </a:rPr>
              <a:t>Advantages of Corona Losses</a:t>
            </a:r>
            <a:endParaRPr sz="3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object 9"/>
          <p:cNvSpPr txBox="1"/>
          <p:nvPr/>
        </p:nvSpPr>
        <p:spPr>
          <a:xfrm>
            <a:off x="546490" y="1440603"/>
            <a:ext cx="8077834" cy="2030043"/>
          </a:xfrm>
          <a:prstGeom prst="rect">
            <a:avLst/>
          </a:prstGeom>
        </p:spPr>
        <p:txBody>
          <a:bodyPr vert="horz" wrap="square" lIns="0" tIns="59690" rIns="0" bIns="0" rtlCol="0">
            <a:spAutoFit/>
          </a:bodyPr>
          <a:lstStyle/>
          <a:p>
            <a:pPr marL="268605" marR="320675" indent="-256540">
              <a:lnSpc>
                <a:spcPct val="100000"/>
              </a:lnSpc>
              <a:spcBef>
                <a:spcPts val="95"/>
              </a:spcBef>
              <a:buClr>
                <a:srgbClr val="2CA1BE"/>
              </a:buClr>
              <a:buSzPct val="68000"/>
              <a:buFont typeface="Wingdings"/>
              <a:buChar char=""/>
              <a:tabLst>
                <a:tab pos="269240" algn="l"/>
              </a:tabLst>
            </a:pPr>
            <a:r>
              <a:rPr lang="en-US" sz="3200" spc="-5" dirty="0">
                <a:solidFill>
                  <a:schemeClr val="tx1">
                    <a:lumMod val="95000"/>
                    <a:lumOff val="5000"/>
                  </a:schemeClr>
                </a:solidFill>
                <a:latin typeface="Times New Roman"/>
                <a:cs typeface="Times New Roman"/>
              </a:rPr>
              <a:t>Reduces the steepness of voltage </a:t>
            </a:r>
            <a:r>
              <a:rPr lang="en-US" sz="3200" spc="-10" dirty="0">
                <a:solidFill>
                  <a:schemeClr val="tx1">
                    <a:lumMod val="95000"/>
                    <a:lumOff val="5000"/>
                  </a:schemeClr>
                </a:solidFill>
                <a:latin typeface="Times New Roman"/>
                <a:cs typeface="Times New Roman"/>
              </a:rPr>
              <a:t>Surge </a:t>
            </a:r>
            <a:r>
              <a:rPr lang="en-US" sz="3200" spc="-5" dirty="0">
                <a:solidFill>
                  <a:schemeClr val="tx1">
                    <a:lumMod val="95000"/>
                    <a:lumOff val="5000"/>
                  </a:schemeClr>
                </a:solidFill>
                <a:latin typeface="Times New Roman"/>
                <a:cs typeface="Times New Roman"/>
              </a:rPr>
              <a:t>produced due to  Lighting or</a:t>
            </a:r>
            <a:r>
              <a:rPr lang="en-US" sz="3200" spc="30" dirty="0">
                <a:solidFill>
                  <a:schemeClr val="tx1">
                    <a:lumMod val="95000"/>
                    <a:lumOff val="5000"/>
                  </a:schemeClr>
                </a:solidFill>
                <a:latin typeface="Times New Roman"/>
                <a:cs typeface="Times New Roman"/>
              </a:rPr>
              <a:t> </a:t>
            </a:r>
            <a:r>
              <a:rPr lang="en-US" sz="3200" spc="-5" dirty="0">
                <a:solidFill>
                  <a:schemeClr val="tx1">
                    <a:lumMod val="95000"/>
                    <a:lumOff val="5000"/>
                  </a:schemeClr>
                </a:solidFill>
                <a:latin typeface="Times New Roman"/>
                <a:cs typeface="Times New Roman"/>
              </a:rPr>
              <a:t>Switching</a:t>
            </a:r>
            <a:endParaRPr lang="en-US" sz="4000" dirty="0">
              <a:solidFill>
                <a:schemeClr val="tx1">
                  <a:lumMod val="95000"/>
                  <a:lumOff val="5000"/>
                </a:schemeClr>
              </a:solidFill>
              <a:latin typeface="Times New Roman"/>
              <a:cs typeface="Times New Roman"/>
            </a:endParaRPr>
          </a:p>
          <a:p>
            <a:pPr marL="268605" indent="-256540">
              <a:lnSpc>
                <a:spcPct val="100000"/>
              </a:lnSpc>
              <a:buClr>
                <a:srgbClr val="2CA1BE"/>
              </a:buClr>
              <a:buSzPct val="68000"/>
              <a:buFont typeface="Wingdings"/>
              <a:buChar char=""/>
              <a:tabLst>
                <a:tab pos="269240" algn="l"/>
              </a:tabLst>
            </a:pPr>
            <a:r>
              <a:rPr lang="en-US" sz="3200" spc="-5" dirty="0">
                <a:solidFill>
                  <a:schemeClr val="tx1">
                    <a:lumMod val="95000"/>
                    <a:lumOff val="5000"/>
                  </a:schemeClr>
                </a:solidFill>
                <a:latin typeface="Times New Roman"/>
                <a:cs typeface="Times New Roman"/>
              </a:rPr>
              <a:t>Reduces the Electro-static stresses between the</a:t>
            </a:r>
            <a:r>
              <a:rPr lang="en-US" sz="3200" spc="210" dirty="0">
                <a:solidFill>
                  <a:schemeClr val="tx1">
                    <a:lumMod val="95000"/>
                    <a:lumOff val="5000"/>
                  </a:schemeClr>
                </a:solidFill>
                <a:latin typeface="Times New Roman"/>
                <a:cs typeface="Times New Roman"/>
              </a:rPr>
              <a:t> </a:t>
            </a:r>
            <a:r>
              <a:rPr lang="en-US" sz="3200" spc="-5" dirty="0">
                <a:solidFill>
                  <a:schemeClr val="tx1">
                    <a:lumMod val="95000"/>
                    <a:lumOff val="5000"/>
                  </a:schemeClr>
                </a:solidFill>
                <a:latin typeface="Times New Roman"/>
                <a:cs typeface="Times New Roman"/>
              </a:rPr>
              <a:t>conductors</a:t>
            </a:r>
            <a:endParaRPr lang="en-US" sz="3200" dirty="0">
              <a:solidFill>
                <a:schemeClr val="tx1">
                  <a:lumMod val="95000"/>
                  <a:lumOff val="5000"/>
                </a:schemeClr>
              </a:solidFill>
              <a:latin typeface="Times New Roman"/>
              <a:cs typeface="Times New Roman"/>
            </a:endParaRPr>
          </a:p>
        </p:txBody>
      </p:sp>
      <p:sp>
        <p:nvSpPr>
          <p:cNvPr id="12" name="object 12"/>
          <p:cNvSpPr txBox="1"/>
          <p:nvPr/>
        </p:nvSpPr>
        <p:spPr>
          <a:xfrm>
            <a:off x="6939741" y="642416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5" name="Rectangle 14">
            <a:extLst>
              <a:ext uri="{FF2B5EF4-FFF2-40B4-BE49-F238E27FC236}">
                <a16:creationId xmlns:a16="http://schemas.microsoft.com/office/drawing/2014/main" id="{88268120-A3BB-4687-B2C2-B92F95A4672A}"/>
              </a:ext>
            </a:extLst>
          </p:cNvPr>
          <p:cNvSpPr/>
          <p:nvPr/>
        </p:nvSpPr>
        <p:spPr>
          <a:xfrm>
            <a:off x="-723079" y="3429000"/>
            <a:ext cx="8203819" cy="646331"/>
          </a:xfrm>
          <a:prstGeom prst="rect">
            <a:avLst/>
          </a:prstGeom>
          <a:noFill/>
        </p:spPr>
        <p:txBody>
          <a:bodyPr wrap="square" lIns="91440" tIns="45720" rIns="91440" bIns="45720">
            <a:spAutoFit/>
          </a:bodyPr>
          <a:lstStyle/>
          <a:p>
            <a:pPr algn="ctr"/>
            <a:r>
              <a:rPr lang="en-IN" sz="3600" b="1" i="0" dirty="0">
                <a:ln w="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Disadvantages of Corona Losses</a:t>
            </a:r>
            <a:endParaRPr lang="en-IN" sz="3600" b="1" dirty="0">
              <a:ln w="0"/>
              <a:solidFill>
                <a:schemeClr val="accent1">
                  <a:lumMod val="75000"/>
                </a:schemeClr>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AF59B278-F76A-4F4E-908F-0463AA2B485C}"/>
              </a:ext>
            </a:extLst>
          </p:cNvPr>
          <p:cNvSpPr txBox="1"/>
          <p:nvPr/>
        </p:nvSpPr>
        <p:spPr>
          <a:xfrm>
            <a:off x="469827" y="3995037"/>
            <a:ext cx="8755417" cy="2593018"/>
          </a:xfrm>
          <a:prstGeom prst="rect">
            <a:avLst/>
          </a:prstGeom>
          <a:noFill/>
        </p:spPr>
        <p:txBody>
          <a:bodyPr wrap="square">
            <a:spAutoFit/>
          </a:bodyPr>
          <a:lstStyle/>
          <a:p>
            <a:pPr marL="347980" indent="-335915">
              <a:lnSpc>
                <a:spcPct val="100000"/>
              </a:lnSpc>
              <a:spcBef>
                <a:spcPts val="95"/>
              </a:spcBef>
              <a:buClr>
                <a:srgbClr val="2CA1BE"/>
              </a:buClr>
              <a:buSzPct val="68000"/>
              <a:buFont typeface="Wingdings"/>
              <a:buChar char=""/>
              <a:tabLst>
                <a:tab pos="347980" algn="l"/>
                <a:tab pos="348615" algn="l"/>
              </a:tabLst>
            </a:pPr>
            <a:r>
              <a:rPr lang="en-US" sz="3200" spc="-5" dirty="0">
                <a:solidFill>
                  <a:schemeClr val="tx1">
                    <a:lumMod val="95000"/>
                    <a:lumOff val="5000"/>
                  </a:schemeClr>
                </a:solidFill>
                <a:latin typeface="Times New Roman"/>
                <a:cs typeface="Times New Roman"/>
              </a:rPr>
              <a:t>Loss of</a:t>
            </a:r>
            <a:r>
              <a:rPr lang="en-US" sz="3200" spc="10" dirty="0">
                <a:solidFill>
                  <a:schemeClr val="tx1">
                    <a:lumMod val="95000"/>
                    <a:lumOff val="5000"/>
                  </a:schemeClr>
                </a:solidFill>
                <a:latin typeface="Times New Roman"/>
                <a:cs typeface="Times New Roman"/>
              </a:rPr>
              <a:t> </a:t>
            </a:r>
            <a:r>
              <a:rPr lang="en-US" sz="3200" spc="-5" dirty="0">
                <a:solidFill>
                  <a:schemeClr val="tx1">
                    <a:lumMod val="95000"/>
                    <a:lumOff val="5000"/>
                  </a:schemeClr>
                </a:solidFill>
                <a:latin typeface="Times New Roman"/>
                <a:cs typeface="Times New Roman"/>
              </a:rPr>
              <a:t>Power</a:t>
            </a:r>
            <a:endParaRPr lang="en-US" sz="3200" dirty="0">
              <a:solidFill>
                <a:schemeClr val="tx1">
                  <a:lumMod val="95000"/>
                  <a:lumOff val="5000"/>
                </a:schemeClr>
              </a:solidFill>
              <a:latin typeface="Times New Roman"/>
              <a:cs typeface="Times New Roman"/>
            </a:endParaRPr>
          </a:p>
          <a:p>
            <a:pPr marL="347980" indent="-335915">
              <a:lnSpc>
                <a:spcPct val="100000"/>
              </a:lnSpc>
              <a:spcBef>
                <a:spcPts val="95"/>
              </a:spcBef>
              <a:buClr>
                <a:srgbClr val="2CA1BE"/>
              </a:buClr>
              <a:buSzPct val="68000"/>
              <a:buFont typeface="Wingdings"/>
              <a:buChar char=""/>
              <a:tabLst>
                <a:tab pos="347980" algn="l"/>
                <a:tab pos="348615" algn="l"/>
              </a:tabLst>
            </a:pPr>
            <a:r>
              <a:rPr lang="en-US" sz="3200" spc="-5" dirty="0">
                <a:solidFill>
                  <a:schemeClr val="tx1">
                    <a:lumMod val="95000"/>
                    <a:lumOff val="5000"/>
                  </a:schemeClr>
                </a:solidFill>
                <a:latin typeface="Times New Roman"/>
                <a:cs typeface="Times New Roman"/>
              </a:rPr>
              <a:t>Reduces the </a:t>
            </a:r>
            <a:r>
              <a:rPr lang="en-US" sz="3200" spc="-15" dirty="0">
                <a:solidFill>
                  <a:schemeClr val="tx1">
                    <a:lumMod val="95000"/>
                    <a:lumOff val="5000"/>
                  </a:schemeClr>
                </a:solidFill>
                <a:latin typeface="Times New Roman"/>
                <a:cs typeface="Times New Roman"/>
              </a:rPr>
              <a:t>Transmission </a:t>
            </a:r>
            <a:r>
              <a:rPr lang="en-US" sz="3200" spc="-10" dirty="0">
                <a:solidFill>
                  <a:schemeClr val="tx1">
                    <a:lumMod val="95000"/>
                    <a:lumOff val="5000"/>
                  </a:schemeClr>
                </a:solidFill>
                <a:latin typeface="Times New Roman"/>
                <a:cs typeface="Times New Roman"/>
              </a:rPr>
              <a:t>efficiency </a:t>
            </a:r>
            <a:r>
              <a:rPr lang="en-US" sz="3200" spc="-5" dirty="0">
                <a:solidFill>
                  <a:schemeClr val="tx1">
                    <a:lumMod val="95000"/>
                    <a:lumOff val="5000"/>
                  </a:schemeClr>
                </a:solidFill>
                <a:latin typeface="Times New Roman"/>
                <a:cs typeface="Times New Roman"/>
              </a:rPr>
              <a:t>of the</a:t>
            </a:r>
            <a:r>
              <a:rPr lang="en-US" sz="3200" spc="165" dirty="0">
                <a:solidFill>
                  <a:schemeClr val="tx1">
                    <a:lumMod val="95000"/>
                    <a:lumOff val="5000"/>
                  </a:schemeClr>
                </a:solidFill>
                <a:latin typeface="Times New Roman"/>
                <a:cs typeface="Times New Roman"/>
              </a:rPr>
              <a:t> </a:t>
            </a:r>
            <a:r>
              <a:rPr lang="en-US" sz="3200" spc="-5" dirty="0">
                <a:solidFill>
                  <a:schemeClr val="tx1">
                    <a:lumMod val="95000"/>
                    <a:lumOff val="5000"/>
                  </a:schemeClr>
                </a:solidFill>
                <a:latin typeface="Times New Roman"/>
                <a:cs typeface="Times New Roman"/>
              </a:rPr>
              <a:t>line</a:t>
            </a:r>
            <a:endParaRPr lang="en-US" sz="3200" dirty="0">
              <a:solidFill>
                <a:schemeClr val="tx1">
                  <a:lumMod val="95000"/>
                  <a:lumOff val="5000"/>
                </a:schemeClr>
              </a:solidFill>
              <a:latin typeface="Times New Roman"/>
              <a:cs typeface="Times New Roman"/>
            </a:endParaRPr>
          </a:p>
          <a:p>
            <a:pPr marL="347980" indent="-335915">
              <a:lnSpc>
                <a:spcPct val="100000"/>
              </a:lnSpc>
              <a:spcBef>
                <a:spcPts val="95"/>
              </a:spcBef>
              <a:buClr>
                <a:srgbClr val="2CA1BE"/>
              </a:buClr>
              <a:buSzPct val="68000"/>
              <a:buFont typeface="Wingdings"/>
              <a:buChar char=""/>
              <a:tabLst>
                <a:tab pos="347980" algn="l"/>
                <a:tab pos="348615" algn="l"/>
              </a:tabLst>
            </a:pPr>
            <a:r>
              <a:rPr lang="en-US" sz="3200" spc="-5" dirty="0">
                <a:solidFill>
                  <a:schemeClr val="tx1">
                    <a:lumMod val="95000"/>
                    <a:lumOff val="5000"/>
                  </a:schemeClr>
                </a:solidFill>
                <a:latin typeface="Times New Roman"/>
                <a:cs typeface="Times New Roman"/>
              </a:rPr>
              <a:t>Radios and </a:t>
            </a:r>
            <a:r>
              <a:rPr lang="en-US" sz="3200" spc="-20" dirty="0">
                <a:solidFill>
                  <a:schemeClr val="tx1">
                    <a:lumMod val="95000"/>
                    <a:lumOff val="5000"/>
                  </a:schemeClr>
                </a:solidFill>
                <a:latin typeface="Times New Roman"/>
                <a:cs typeface="Times New Roman"/>
              </a:rPr>
              <a:t>Television</a:t>
            </a:r>
            <a:r>
              <a:rPr lang="en-US" sz="3200" spc="20" dirty="0">
                <a:solidFill>
                  <a:schemeClr val="tx1">
                    <a:lumMod val="95000"/>
                    <a:lumOff val="5000"/>
                  </a:schemeClr>
                </a:solidFill>
                <a:latin typeface="Times New Roman"/>
                <a:cs typeface="Times New Roman"/>
              </a:rPr>
              <a:t> </a:t>
            </a:r>
            <a:r>
              <a:rPr lang="en-US" sz="3200" spc="-5" dirty="0">
                <a:solidFill>
                  <a:schemeClr val="tx1">
                    <a:lumMod val="95000"/>
                    <a:lumOff val="5000"/>
                  </a:schemeClr>
                </a:solidFill>
                <a:latin typeface="Times New Roman"/>
                <a:cs typeface="Times New Roman"/>
              </a:rPr>
              <a:t>Interference</a:t>
            </a:r>
            <a:endParaRPr lang="en-US" sz="3200" dirty="0">
              <a:solidFill>
                <a:schemeClr val="tx1">
                  <a:lumMod val="95000"/>
                  <a:lumOff val="5000"/>
                </a:schemeClr>
              </a:solidFill>
              <a:latin typeface="Times New Roman"/>
              <a:cs typeface="Times New Roman"/>
            </a:endParaRPr>
          </a:p>
          <a:p>
            <a:pPr marL="347980" indent="-335915">
              <a:lnSpc>
                <a:spcPct val="100000"/>
              </a:lnSpc>
              <a:spcBef>
                <a:spcPts val="95"/>
              </a:spcBef>
              <a:buClr>
                <a:srgbClr val="2CA1BE"/>
              </a:buClr>
              <a:buSzPct val="68000"/>
              <a:buFont typeface="Wingdings"/>
              <a:buChar char=""/>
              <a:tabLst>
                <a:tab pos="347980" algn="l"/>
                <a:tab pos="348615" algn="l"/>
              </a:tabLst>
            </a:pPr>
            <a:r>
              <a:rPr lang="en-US" sz="3200" spc="-5" dirty="0">
                <a:solidFill>
                  <a:schemeClr val="tx1">
                    <a:lumMod val="95000"/>
                    <a:lumOff val="5000"/>
                  </a:schemeClr>
                </a:solidFill>
                <a:latin typeface="Times New Roman"/>
                <a:cs typeface="Times New Roman"/>
              </a:rPr>
              <a:t>Inductive interference with neighbouring Communication  lines</a:t>
            </a:r>
            <a:endParaRPr lang="en-US" sz="3200" dirty="0">
              <a:solidFill>
                <a:schemeClr val="tx1">
                  <a:lumMod val="95000"/>
                  <a:lumOff val="5000"/>
                </a:schemeClr>
              </a:solidFill>
              <a:latin typeface="Times New Roman"/>
              <a:cs typeface="Times New Roman"/>
            </a:endParaRPr>
          </a:p>
        </p:txBody>
      </p:sp>
      <p:sp>
        <p:nvSpPr>
          <p:cNvPr id="16" name="object 11">
            <a:extLst>
              <a:ext uri="{FF2B5EF4-FFF2-40B4-BE49-F238E27FC236}">
                <a16:creationId xmlns:a16="http://schemas.microsoft.com/office/drawing/2014/main" id="{6AEB8622-F82A-4119-9D64-42EABF3D7BEC}"/>
              </a:ext>
            </a:extLst>
          </p:cNvPr>
          <p:cNvSpPr txBox="1"/>
          <p:nvPr/>
        </p:nvSpPr>
        <p:spPr>
          <a:xfrm>
            <a:off x="44031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595C56C8-852E-4CF5-9AAF-EC5ED43836D1}"/>
              </a:ext>
            </a:extLst>
          </p:cNvPr>
          <p:cNvSpPr>
            <a:spLocks noGrp="1"/>
          </p:cNvSpPr>
          <p:nvPr>
            <p:ph type="sldNum" sz="quarter" idx="7"/>
          </p:nvPr>
        </p:nvSpPr>
        <p:spPr/>
        <p:txBody>
          <a:bodyPr/>
          <a:lstStyle/>
          <a:p>
            <a:pPr marL="38100">
              <a:lnSpc>
                <a:spcPts val="1240"/>
              </a:lnSpc>
            </a:pPr>
            <a:fld id="{81D60167-4931-47E6-BA6A-407CBD079E47}" type="slidenum">
              <a:rPr lang="en-IN" spc="-120" smtClean="0"/>
              <a:t>16</a:t>
            </a:fld>
            <a:endParaRPr lang="en-IN" spc="-120" dirty="0"/>
          </a:p>
        </p:txBody>
      </p:sp>
    </p:spTree>
    <p:extLst>
      <p:ext uri="{BB962C8B-B14F-4D97-AF65-F5344CB8AC3E}">
        <p14:creationId xmlns:p14="http://schemas.microsoft.com/office/powerpoint/2010/main" val="211032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8">
            <a:extLst>
              <a:ext uri="{FF2B5EF4-FFF2-40B4-BE49-F238E27FC236}">
                <a16:creationId xmlns:a16="http://schemas.microsoft.com/office/drawing/2014/main" id="{BCB539BC-E2A0-4B11-989C-F7C369F2A202}"/>
              </a:ext>
            </a:extLst>
          </p:cNvPr>
          <p:cNvSpPr txBox="1">
            <a:spLocks/>
          </p:cNvSpPr>
          <p:nvPr/>
        </p:nvSpPr>
        <p:spPr>
          <a:xfrm>
            <a:off x="195543" y="304800"/>
            <a:ext cx="8643657" cy="781624"/>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IN" sz="5000" kern="0" spc="-25" dirty="0">
                <a:solidFill>
                  <a:srgbClr val="04607A"/>
                </a:solidFill>
                <a:latin typeface="Carlito"/>
                <a:cs typeface="Carlito"/>
              </a:rPr>
              <a:t>Transmission Line Parameter</a:t>
            </a:r>
            <a:endParaRPr lang="en-IN" sz="5000" kern="0" dirty="0">
              <a:solidFill>
                <a:sysClr val="windowText" lastClr="000000"/>
              </a:solidFill>
              <a:latin typeface="Carlito"/>
              <a:cs typeface="Carlito"/>
            </a:endParaRPr>
          </a:p>
        </p:txBody>
      </p:sp>
      <p:sp>
        <p:nvSpPr>
          <p:cNvPr id="17" name="TextBox 16">
            <a:extLst>
              <a:ext uri="{FF2B5EF4-FFF2-40B4-BE49-F238E27FC236}">
                <a16:creationId xmlns:a16="http://schemas.microsoft.com/office/drawing/2014/main" id="{C1FCD87D-620C-4508-B4B7-CF5AF65BDFEE}"/>
              </a:ext>
            </a:extLst>
          </p:cNvPr>
          <p:cNvSpPr txBox="1"/>
          <p:nvPr/>
        </p:nvSpPr>
        <p:spPr>
          <a:xfrm>
            <a:off x="55539" y="1119329"/>
            <a:ext cx="9088460" cy="535531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An electric transmission line has four parameters, namely resistance, inductance, capacitance and shunt conductance. These four parameters are uniformly distributed along the whole line. </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Equivalent Circuit Diagram of Transmission Line</a:t>
            </a: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Resistance(R): It is the opposition of line conductors to current flow. The resistance is distributed uniformly along the whole length of the line.</a:t>
            </a: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Inductance(L): When an alternating current flows through a conductor, a changing flux is set up which links the conductor. Due to these flux linkages, the conductor possesses inductance.</a:t>
            </a:r>
            <a:r>
              <a:rPr lang="en-IN" dirty="0"/>
              <a:t> Inductance depends on: Material, size, position, spacing, flux linkage due to own conductor current (both internal &amp; external) and flux linkage due to other conductor current (only External)</a:t>
            </a:r>
          </a:p>
          <a:p>
            <a:pPr marL="342900" indent="-34290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Mathematically, inductance is defined as the flux linkages per ampere i.e.</a:t>
            </a:r>
          </a:p>
          <a:p>
            <a:pPr algn="just"/>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872CF5F-02B1-4E85-9673-F8FEE2BEF7D2}"/>
              </a:ext>
            </a:extLst>
          </p:cNvPr>
          <p:cNvPicPr>
            <a:picLocks noChangeAspect="1"/>
          </p:cNvPicPr>
          <p:nvPr/>
        </p:nvPicPr>
        <p:blipFill>
          <a:blip r:embed="rId7"/>
          <a:stretch>
            <a:fillRect/>
          </a:stretch>
        </p:blipFill>
        <p:spPr>
          <a:xfrm>
            <a:off x="1088371" y="1733287"/>
            <a:ext cx="6858000" cy="2209800"/>
          </a:xfrm>
          <a:prstGeom prst="rect">
            <a:avLst/>
          </a:prstGeom>
        </p:spPr>
      </p:pic>
      <p:sp>
        <p:nvSpPr>
          <p:cNvPr id="15" name="object 11">
            <a:extLst>
              <a:ext uri="{FF2B5EF4-FFF2-40B4-BE49-F238E27FC236}">
                <a16:creationId xmlns:a16="http://schemas.microsoft.com/office/drawing/2014/main" id="{0DC5816F-9215-40B1-AA05-DB98FB61542E}"/>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6" name="object 12">
            <a:extLst>
              <a:ext uri="{FF2B5EF4-FFF2-40B4-BE49-F238E27FC236}">
                <a16:creationId xmlns:a16="http://schemas.microsoft.com/office/drawing/2014/main" id="{C5A0F07B-3E39-41A4-9522-279DD9C8015A}"/>
              </a:ext>
            </a:extLst>
          </p:cNvPr>
          <p:cNvSpPr txBox="1"/>
          <p:nvPr/>
        </p:nvSpPr>
        <p:spPr>
          <a:xfrm>
            <a:off x="6781800" y="642416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9" name="Slide Number Placeholder 8">
            <a:extLst>
              <a:ext uri="{FF2B5EF4-FFF2-40B4-BE49-F238E27FC236}">
                <a16:creationId xmlns:a16="http://schemas.microsoft.com/office/drawing/2014/main" id="{BEB7BF47-823B-458D-8036-72B33A9ACE65}"/>
              </a:ext>
            </a:extLst>
          </p:cNvPr>
          <p:cNvSpPr>
            <a:spLocks noGrp="1"/>
          </p:cNvSpPr>
          <p:nvPr>
            <p:ph type="sldNum" sz="quarter" idx="7"/>
          </p:nvPr>
        </p:nvSpPr>
        <p:spPr/>
        <p:txBody>
          <a:bodyPr/>
          <a:lstStyle/>
          <a:p>
            <a:pPr marL="38100">
              <a:lnSpc>
                <a:spcPts val="1240"/>
              </a:lnSpc>
            </a:pPr>
            <a:fld id="{81D60167-4931-47E6-BA6A-407CBD079E47}" type="slidenum">
              <a:rPr lang="en-IN" spc="-120" smtClean="0"/>
              <a:t>17</a:t>
            </a:fld>
            <a:endParaRPr lang="en-IN" spc="-12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pic>
        <p:nvPicPr>
          <p:cNvPr id="18" name="Picture 17">
            <a:extLst>
              <a:ext uri="{FF2B5EF4-FFF2-40B4-BE49-F238E27FC236}">
                <a16:creationId xmlns:a16="http://schemas.microsoft.com/office/drawing/2014/main" id="{9F5DC797-E239-4F63-B449-807E6A6461AE}"/>
              </a:ext>
            </a:extLst>
          </p:cNvPr>
          <p:cNvPicPr>
            <a:picLocks noChangeAspect="1"/>
          </p:cNvPicPr>
          <p:nvPr/>
        </p:nvPicPr>
        <p:blipFill>
          <a:blip r:embed="rId7"/>
          <a:stretch>
            <a:fillRect/>
          </a:stretch>
        </p:blipFill>
        <p:spPr>
          <a:xfrm>
            <a:off x="1984741" y="1005981"/>
            <a:ext cx="4492259" cy="106680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9E18C63-31EA-481B-904C-7EA6CB5D4BB5}"/>
                  </a:ext>
                </a:extLst>
              </p:cNvPr>
              <p:cNvSpPr txBox="1"/>
              <p:nvPr/>
            </p:nvSpPr>
            <p:spPr>
              <a:xfrm>
                <a:off x="194781" y="2229683"/>
                <a:ext cx="8643656" cy="3828933"/>
              </a:xfrm>
              <a:prstGeom prst="rect">
                <a:avLst/>
              </a:prstGeom>
              <a:noFill/>
            </p:spPr>
            <p:txBody>
              <a:bodyPr wrap="square">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Capacitance(C):We know that any two conductors separated by an insulating material constitute a capacitor. As any two conductors of an overhead transmission line are separated by air which acts as an insulation, therefore, capacitance exists between any two overhead line conductors. The capacitance between the conductors is the charge per unit potential difference i.e., Capacitance, </a:t>
                </a:r>
              </a:p>
              <a:p>
                <a:pPr algn="ctr"/>
                <a:r>
                  <a:rPr lang="en-US" sz="3200" dirty="0">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IN" sz="3200" b="0" i="1" smtClean="0">
                            <a:latin typeface="Cambria Math" panose="02040503050406030204" pitchFamily="18" charset="0"/>
                            <a:cs typeface="Times New Roman" panose="02020603050405020304" pitchFamily="18" charset="0"/>
                          </a:rPr>
                          <m:t>𝑞</m:t>
                        </m:r>
                      </m:num>
                      <m:den>
                        <m:r>
                          <a:rPr lang="en-IN" sz="3200" b="0" i="1" smtClean="0">
                            <a:latin typeface="Cambria Math" panose="02040503050406030204" pitchFamily="18" charset="0"/>
                            <a:cs typeface="Times New Roman" panose="02020603050405020304" pitchFamily="18" charset="0"/>
                          </a:rPr>
                          <m:t>𝑣</m:t>
                        </m:r>
                      </m:den>
                    </m:f>
                  </m:oMath>
                </a14:m>
                <a:r>
                  <a:rPr lang="en-US" sz="3200" dirty="0">
                    <a:latin typeface="Times New Roman" panose="02020603050405020304" pitchFamily="18" charset="0"/>
                    <a:cs typeface="Times New Roman" panose="02020603050405020304" pitchFamily="18" charset="0"/>
                  </a:rPr>
                  <a:t>  farad</a:t>
                </a:r>
              </a:p>
              <a:p>
                <a:pPr algn="just"/>
                <a:r>
                  <a:rPr lang="en-US" sz="2000" dirty="0">
                    <a:latin typeface="Times New Roman" panose="02020603050405020304" pitchFamily="18" charset="0"/>
                    <a:cs typeface="Times New Roman" panose="02020603050405020304" pitchFamily="18" charset="0"/>
                  </a:rPr>
                  <a:t>where 	q = charge on the line in coulomb </a:t>
                </a:r>
              </a:p>
              <a:p>
                <a:pPr algn="just"/>
                <a:r>
                  <a:rPr lang="en-US" sz="2000" dirty="0">
                    <a:latin typeface="Times New Roman" panose="02020603050405020304" pitchFamily="18" charset="0"/>
                    <a:cs typeface="Times New Roman" panose="02020603050405020304" pitchFamily="18" charset="0"/>
                  </a:rPr>
                  <a:t>	v = Potential Difference between the conductors in volts</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Conductance(G): is defined as the shunt conductance per unit length between the two transmission lines. It is measured in Mhos/Km.</a:t>
                </a:r>
              </a:p>
            </p:txBody>
          </p:sp>
        </mc:Choice>
        <mc:Fallback xmlns="">
          <p:sp>
            <p:nvSpPr>
              <p:cNvPr id="19" name="TextBox 18">
                <a:extLst>
                  <a:ext uri="{FF2B5EF4-FFF2-40B4-BE49-F238E27FC236}">
                    <a16:creationId xmlns:a16="http://schemas.microsoft.com/office/drawing/2014/main" id="{C9E18C63-31EA-481B-904C-7EA6CB5D4BB5}"/>
                  </a:ext>
                </a:extLst>
              </p:cNvPr>
              <p:cNvSpPr txBox="1">
                <a:spLocks noRot="1" noChangeAspect="1" noMove="1" noResize="1" noEditPoints="1" noAdjustHandles="1" noChangeArrowheads="1" noChangeShapeType="1" noTextEdit="1"/>
              </p:cNvSpPr>
              <p:nvPr/>
            </p:nvSpPr>
            <p:spPr>
              <a:xfrm>
                <a:off x="194781" y="2229683"/>
                <a:ext cx="8643656" cy="3828933"/>
              </a:xfrm>
              <a:prstGeom prst="rect">
                <a:avLst/>
              </a:prstGeom>
              <a:blipFill>
                <a:blip r:embed="rId8"/>
                <a:stretch>
                  <a:fillRect l="-776" t="-955" r="-705" b="-1911"/>
                </a:stretch>
              </a:blipFill>
            </p:spPr>
            <p:txBody>
              <a:bodyPr/>
              <a:lstStyle/>
              <a:p>
                <a:r>
                  <a:rPr lang="en-IN">
                    <a:noFill/>
                  </a:rPr>
                  <a:t> </a:t>
                </a:r>
              </a:p>
            </p:txBody>
          </p:sp>
        </mc:Fallback>
      </mc:AlternateContent>
      <p:sp>
        <p:nvSpPr>
          <p:cNvPr id="14" name="object 12">
            <a:extLst>
              <a:ext uri="{FF2B5EF4-FFF2-40B4-BE49-F238E27FC236}">
                <a16:creationId xmlns:a16="http://schemas.microsoft.com/office/drawing/2014/main" id="{0ACE5B7D-7AAC-427C-9419-927765D08A65}"/>
              </a:ext>
            </a:extLst>
          </p:cNvPr>
          <p:cNvSpPr txBox="1"/>
          <p:nvPr/>
        </p:nvSpPr>
        <p:spPr>
          <a:xfrm>
            <a:off x="68580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5" name="object 11">
            <a:extLst>
              <a:ext uri="{FF2B5EF4-FFF2-40B4-BE49-F238E27FC236}">
                <a16:creationId xmlns:a16="http://schemas.microsoft.com/office/drawing/2014/main" id="{E1D1EF3C-A5B5-458F-9429-716E8F2E545E}"/>
              </a:ext>
            </a:extLst>
          </p:cNvPr>
          <p:cNvSpPr txBox="1"/>
          <p:nvPr/>
        </p:nvSpPr>
        <p:spPr>
          <a:xfrm>
            <a:off x="44031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D2FA9475-640B-4BBA-972B-9DDCC5E91ACE}"/>
              </a:ext>
            </a:extLst>
          </p:cNvPr>
          <p:cNvSpPr>
            <a:spLocks noGrp="1"/>
          </p:cNvSpPr>
          <p:nvPr>
            <p:ph type="sldNum" sz="quarter" idx="7"/>
          </p:nvPr>
        </p:nvSpPr>
        <p:spPr/>
        <p:txBody>
          <a:bodyPr/>
          <a:lstStyle/>
          <a:p>
            <a:pPr marL="38100">
              <a:lnSpc>
                <a:spcPts val="1240"/>
              </a:lnSpc>
            </a:pPr>
            <a:fld id="{81D60167-4931-47E6-BA6A-407CBD079E47}" type="slidenum">
              <a:rPr lang="en-IN" spc="-120" smtClean="0"/>
              <a:t>18</a:t>
            </a:fld>
            <a:endParaRPr lang="en-IN" spc="-120" dirty="0"/>
          </a:p>
        </p:txBody>
      </p:sp>
    </p:spTree>
    <p:extLst>
      <p:ext uri="{BB962C8B-B14F-4D97-AF65-F5344CB8AC3E}">
        <p14:creationId xmlns:p14="http://schemas.microsoft.com/office/powerpoint/2010/main" val="182508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416" cy="1028175"/>
            <a:chOff x="-654" y="0"/>
            <a:chExt cx="9145416" cy="1028175"/>
          </a:xfrm>
        </p:grpSpPr>
        <p:sp>
          <p:nvSpPr>
            <p:cNvPr id="4" name="object 4"/>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DD3E9D-BAFA-4573-92C2-73F30C557378}"/>
                  </a:ext>
                </a:extLst>
              </p:cNvPr>
              <p:cNvSpPr txBox="1"/>
              <p:nvPr/>
            </p:nvSpPr>
            <p:spPr>
              <a:xfrm>
                <a:off x="-654" y="1660478"/>
                <a:ext cx="8936060" cy="438273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inductance of a circuit is defined as the flux linkages per unit current. Therefore, in order to find the inductance of a circuit, the determination of flux linkages is of primary importance. We shall discuss two important cases of flux linkages. </a:t>
                </a:r>
              </a:p>
              <a:p>
                <a:pPr marL="342900" indent="-342900">
                  <a:buAutoNum type="arabicPeriod"/>
                </a:pPr>
                <a:r>
                  <a:rPr lang="en-US" sz="2200" b="1" dirty="0">
                    <a:latin typeface="Times New Roman" panose="02020603050405020304" pitchFamily="18" charset="0"/>
                    <a:cs typeface="Times New Roman" panose="02020603050405020304" pitchFamily="18" charset="0"/>
                  </a:rPr>
                  <a:t>Flux linkages due to a single current carrying conductor</a:t>
                </a:r>
              </a:p>
              <a:p>
                <a:pPr marL="400050" indent="-400050">
                  <a:buAutoNum type="romanLcParenBoth"/>
                </a:pPr>
                <a:r>
                  <a:rPr lang="en-US" sz="2000" dirty="0">
                    <a:latin typeface="Times New Roman" panose="02020603050405020304" pitchFamily="18" charset="0"/>
                    <a:cs typeface="Times New Roman" panose="02020603050405020304" pitchFamily="18" charset="0"/>
                  </a:rPr>
                  <a:t>Flux linkages due to internal flux</a:t>
                </a:r>
              </a:p>
              <a:p>
                <a:pPr marL="400050" indent="-400050">
                  <a:buFontTx/>
                  <a:buAutoNum type="romanLcParenBoth"/>
                </a:pPr>
                <a:r>
                  <a:rPr lang="en-US" sz="2000" dirty="0">
                    <a:latin typeface="Times New Roman" panose="02020603050405020304" pitchFamily="18" charset="0"/>
                    <a:cs typeface="Times New Roman" panose="02020603050405020304" pitchFamily="18" charset="0"/>
                  </a:rPr>
                  <a:t>Flux linkages due to external flux</a:t>
                </a:r>
              </a:p>
              <a:p>
                <a:r>
                  <a:rPr lang="en-IN" sz="2000" dirty="0">
                    <a:latin typeface="Times New Roman" panose="02020603050405020304" pitchFamily="18" charset="0"/>
                    <a:cs typeface="Times New Roman" panose="02020603050405020304" pitchFamily="18" charset="0"/>
                  </a:rPr>
                  <a:t>By Ampere’s Law,</a:t>
                </a:r>
              </a:p>
              <a:p>
                <a:r>
                  <a:rPr lang="en-IN" sz="2000" dirty="0">
                    <a:latin typeface="Times New Roman" panose="02020603050405020304" pitchFamily="18" charset="0"/>
                    <a:cs typeface="Times New Roman" panose="02020603050405020304" pitchFamily="18" charset="0"/>
                  </a:rPr>
                  <a:t>In a closed path,</a:t>
                </a:r>
              </a:p>
              <a:p>
                <a:r>
                  <a:rPr lang="en-IN" sz="2000" dirty="0" err="1">
                    <a:latin typeface="Times New Roman" panose="02020603050405020304" pitchFamily="18" charset="0"/>
                    <a:cs typeface="Times New Roman" panose="02020603050405020304" pitchFamily="18" charset="0"/>
                  </a:rPr>
                  <a:t>M.m.f</a:t>
                </a:r>
                <a:r>
                  <a:rPr lang="en-IN" sz="2000" dirty="0">
                    <a:latin typeface="Times New Roman" panose="02020603050405020304" pitchFamily="18" charset="0"/>
                    <a:cs typeface="Times New Roman" panose="02020603050405020304" pitchFamily="18" charset="0"/>
                  </a:rPr>
                  <a:t>.=Current enclose </a:t>
                </a:r>
                <a14:m>
                  <m:oMath xmlns:m="http://schemas.openxmlformats.org/officeDocument/2006/math">
                    <m:sSub>
                      <m:sSubPr>
                        <m:ctrlPr>
                          <a:rPr lang="en-IN" sz="2000" i="1" smtClean="0">
                            <a:latin typeface="Cambria Math" panose="02040503050406030204" pitchFamily="18" charset="0"/>
                            <a:cs typeface="Times New Roman" panose="02020603050405020304" pitchFamily="18" charset="0"/>
                          </a:rPr>
                        </m:ctrlPr>
                      </m:sSubPr>
                      <m:e>
                        <m:r>
                          <a:rPr lang="en-IN" sz="2000" b="0" i="1" smtClean="0">
                            <a:latin typeface="Cambria Math" panose="02040503050406030204" pitchFamily="18" charset="0"/>
                            <a:cs typeface="Times New Roman" panose="02020603050405020304" pitchFamily="18" charset="0"/>
                          </a:rPr>
                          <m:t>𝐼</m:t>
                        </m:r>
                      </m:e>
                      <m:sub>
                        <m:r>
                          <a:rPr lang="en-IN" sz="2000" b="0" i="1" smtClean="0">
                            <a:latin typeface="Cambria Math" panose="02040503050406030204" pitchFamily="18" charset="0"/>
                            <a:cs typeface="Times New Roman" panose="02020603050405020304" pitchFamily="18" charset="0"/>
                          </a:rPr>
                          <m:t>𝑋</m:t>
                        </m:r>
                      </m:sub>
                    </m:sSub>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IN" sz="2000" i="1" smtClean="0">
                            <a:latin typeface="Cambria Math" panose="02040503050406030204" pitchFamily="18" charset="0"/>
                            <a:cs typeface="Times New Roman" panose="02020603050405020304" pitchFamily="18" charset="0"/>
                          </a:rPr>
                        </m:ctrlPr>
                      </m:sSubPr>
                      <m:e>
                        <m:r>
                          <a:rPr lang="en-IN" sz="2000" b="0" i="1" smtClean="0">
                            <a:latin typeface="Cambria Math" panose="02040503050406030204" pitchFamily="18" charset="0"/>
                            <a:cs typeface="Times New Roman" panose="02020603050405020304" pitchFamily="18" charset="0"/>
                          </a:rPr>
                          <m:t>𝐼</m:t>
                        </m:r>
                      </m:e>
                      <m:sub>
                        <m:r>
                          <a:rPr lang="en-IN" sz="2000" b="0" i="1" smtClean="0">
                            <a:latin typeface="Cambria Math" panose="02040503050406030204" pitchFamily="18" charset="0"/>
                            <a:cs typeface="Times New Roman" panose="02020603050405020304" pitchFamily="18" charset="0"/>
                          </a:rPr>
                          <m:t>𝑋</m:t>
                        </m:r>
                      </m:sub>
                    </m:sSub>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 Current density *Area</a:t>
                </a:r>
              </a:p>
              <a:p>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b="0" i="1" smtClean="0">
                            <a:latin typeface="Cambria Math" panose="02040503050406030204" pitchFamily="18" charset="0"/>
                            <a:cs typeface="Times New Roman" panose="02020603050405020304" pitchFamily="18" charset="0"/>
                          </a:rPr>
                          <m:t>𝐼</m:t>
                        </m:r>
                      </m:num>
                      <m:den>
                        <m:sSup>
                          <m:sSupPr>
                            <m:ctrlPr>
                              <a:rPr lang="en-IN" sz="2000" i="1" smtClean="0">
                                <a:latin typeface="Cambria Math" panose="02040503050406030204" pitchFamily="18" charset="0"/>
                                <a:cs typeface="Times New Roman" panose="02020603050405020304" pitchFamily="18" charset="0"/>
                              </a:rPr>
                            </m:ctrlPr>
                          </m:sSupPr>
                          <m:e>
                            <m:r>
                              <m:rPr>
                                <m:sty m:val="p"/>
                              </m:rPr>
                              <a:rPr lang="el-GR" sz="2000" i="1" smtClean="0">
                                <a:latin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cs typeface="Times New Roman" panose="02020603050405020304" pitchFamily="18" charset="0"/>
                              </a:rPr>
                              <m:t>𝑟</m:t>
                            </m:r>
                          </m:e>
                          <m:sup>
                            <m:r>
                              <a:rPr lang="en-IN" sz="2000" b="0" i="1" smtClean="0">
                                <a:latin typeface="Cambria Math" panose="02040503050406030204" pitchFamily="18" charset="0"/>
                                <a:cs typeface="Times New Roman" panose="02020603050405020304" pitchFamily="18" charset="0"/>
                              </a:rPr>
                              <m:t>2</m:t>
                            </m:r>
                          </m:sup>
                        </m:sSup>
                      </m:den>
                    </m:f>
                    <m:r>
                      <a:rPr lang="en-IN" sz="200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IN" sz="2000" i="1"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l-GR" sz="2000" i="1" smtClean="0">
                            <a:latin typeface="Cambria Math" panose="02040503050406030204" pitchFamily="18" charset="0"/>
                            <a:ea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IN" sz="20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b="0" i="1" smtClean="0">
                            <a:latin typeface="Cambria Math" panose="02040503050406030204" pitchFamily="18" charset="0"/>
                            <a:cs typeface="Times New Roman" panose="02020603050405020304" pitchFamily="18" charset="0"/>
                          </a:rPr>
                          <m:t>𝐼</m:t>
                        </m:r>
                      </m:num>
                      <m:den>
                        <m:sSup>
                          <m:sSupPr>
                            <m:ctrlPr>
                              <a:rPr lang="en-IN" sz="2000" i="1" smtClean="0">
                                <a:latin typeface="Cambria Math" panose="02040503050406030204" pitchFamily="18" charset="0"/>
                                <a:cs typeface="Times New Roman" panose="02020603050405020304" pitchFamily="18" charset="0"/>
                              </a:rPr>
                            </m:ctrlPr>
                          </m:sSupPr>
                          <m:e>
                            <m:r>
                              <a:rPr lang="en-IN" sz="2000" b="0" i="1" smtClean="0">
                                <a:latin typeface="Cambria Math" panose="02040503050406030204" pitchFamily="18" charset="0"/>
                                <a:cs typeface="Times New Roman" panose="02020603050405020304" pitchFamily="18" charset="0"/>
                              </a:rPr>
                              <m:t>𝑟</m:t>
                            </m:r>
                          </m:e>
                          <m:sup>
                            <m:r>
                              <a:rPr lang="en-IN" sz="2000" b="0" i="1" smtClean="0">
                                <a:latin typeface="Cambria Math" panose="02040503050406030204" pitchFamily="18" charset="0"/>
                                <a:cs typeface="Times New Roman" panose="02020603050405020304" pitchFamily="18" charset="0"/>
                              </a:rPr>
                              <m:t>2</m:t>
                            </m:r>
                          </m:sup>
                        </m:sSup>
                      </m:den>
                    </m:f>
                    <m:r>
                      <a:rPr lang="en-IN" sz="200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IN" sz="20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IN" sz="2000"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IN" sz="20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IN" sz="2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FDD3E9D-BAFA-4573-92C2-73F30C557378}"/>
                  </a:ext>
                </a:extLst>
              </p:cNvPr>
              <p:cNvSpPr txBox="1">
                <a:spLocks noRot="1" noChangeAspect="1" noMove="1" noResize="1" noEditPoints="1" noAdjustHandles="1" noChangeArrowheads="1" noChangeShapeType="1" noTextEdit="1"/>
              </p:cNvSpPr>
              <p:nvPr/>
            </p:nvSpPr>
            <p:spPr>
              <a:xfrm>
                <a:off x="-654" y="1660478"/>
                <a:ext cx="8936060" cy="4382738"/>
              </a:xfrm>
              <a:prstGeom prst="rect">
                <a:avLst/>
              </a:prstGeom>
              <a:blipFill>
                <a:blip r:embed="rId6"/>
                <a:stretch>
                  <a:fillRect l="-750" t="-695"/>
                </a:stretch>
              </a:blipFill>
            </p:spPr>
            <p:txBody>
              <a:bodyPr/>
              <a:lstStyle/>
              <a:p>
                <a:r>
                  <a:rPr lang="en-IN">
                    <a:noFill/>
                  </a:rPr>
                  <a:t> </a:t>
                </a:r>
              </a:p>
            </p:txBody>
          </p:sp>
        </mc:Fallback>
      </mc:AlternateContent>
      <p:sp>
        <p:nvSpPr>
          <p:cNvPr id="10" name="Rectangle 9">
            <a:extLst>
              <a:ext uri="{FF2B5EF4-FFF2-40B4-BE49-F238E27FC236}">
                <a16:creationId xmlns:a16="http://schemas.microsoft.com/office/drawing/2014/main" id="{C97EEA66-8885-4AAC-BECC-5046E94B6B34}"/>
              </a:ext>
            </a:extLst>
          </p:cNvPr>
          <p:cNvSpPr/>
          <p:nvPr/>
        </p:nvSpPr>
        <p:spPr>
          <a:xfrm>
            <a:off x="214326" y="592118"/>
            <a:ext cx="416652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Flux Linkages</a:t>
            </a:r>
            <a:endParaRPr lang="en-IN"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7" name="object 11">
            <a:extLst>
              <a:ext uri="{FF2B5EF4-FFF2-40B4-BE49-F238E27FC236}">
                <a16:creationId xmlns:a16="http://schemas.microsoft.com/office/drawing/2014/main" id="{CAA09F0F-5D90-4CC5-B95D-25E6BBD55948}"/>
              </a:ext>
            </a:extLst>
          </p:cNvPr>
          <p:cNvSpPr txBox="1"/>
          <p:nvPr/>
        </p:nvSpPr>
        <p:spPr>
          <a:xfrm>
            <a:off x="413767" y="6458979"/>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object 12">
            <a:extLst>
              <a:ext uri="{FF2B5EF4-FFF2-40B4-BE49-F238E27FC236}">
                <a16:creationId xmlns:a16="http://schemas.microsoft.com/office/drawing/2014/main" id="{0F63DACE-26EB-497B-BFFB-EDF739C1F52A}"/>
              </a:ext>
            </a:extLst>
          </p:cNvPr>
          <p:cNvSpPr txBox="1"/>
          <p:nvPr/>
        </p:nvSpPr>
        <p:spPr>
          <a:xfrm>
            <a:off x="67056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3" name="Slide Number Placeholder 2">
            <a:extLst>
              <a:ext uri="{FF2B5EF4-FFF2-40B4-BE49-F238E27FC236}">
                <a16:creationId xmlns:a16="http://schemas.microsoft.com/office/drawing/2014/main" id="{791B56DA-3CAF-492C-A77A-6D1BB76A3C14}"/>
              </a:ext>
            </a:extLst>
          </p:cNvPr>
          <p:cNvSpPr>
            <a:spLocks noGrp="1"/>
          </p:cNvSpPr>
          <p:nvPr>
            <p:ph type="sldNum" sz="quarter" idx="7"/>
          </p:nvPr>
        </p:nvSpPr>
        <p:spPr/>
        <p:txBody>
          <a:bodyPr/>
          <a:lstStyle/>
          <a:p>
            <a:pPr marL="38100">
              <a:lnSpc>
                <a:spcPts val="1240"/>
              </a:lnSpc>
            </a:pPr>
            <a:fld id="{81D60167-4931-47E6-BA6A-407CBD079E47}" type="slidenum">
              <a:rPr lang="en-IN" spc="-120" smtClean="0"/>
              <a:t>19</a:t>
            </a:fld>
            <a:endParaRPr lang="en-IN" spc="-12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528" y="0"/>
            <a:ext cx="9179779"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09066" y="877450"/>
            <a:ext cx="8851900" cy="503984"/>
          </a:xfrm>
          <a:prstGeom prst="rect">
            <a:avLst/>
          </a:prstGeom>
        </p:spPr>
        <p:txBody>
          <a:bodyPr vert="horz" wrap="square" lIns="0" tIns="11430" rIns="0" bIns="0" rtlCol="0">
            <a:spAutoFit/>
          </a:bodyPr>
          <a:lstStyle/>
          <a:p>
            <a:pPr marL="12700">
              <a:spcBef>
                <a:spcPts val="90"/>
              </a:spcBef>
            </a:pPr>
            <a:r>
              <a:rPr lang="en-US" sz="3200" dirty="0">
                <a:solidFill>
                  <a:schemeClr val="accent1">
                    <a:lumMod val="75000"/>
                  </a:schemeClr>
                </a:solidFill>
              </a:rPr>
              <a:t>VISSION AND MISSION OF INSTITUTE</a:t>
            </a:r>
            <a:endParaRPr sz="3200" dirty="0">
              <a:solidFill>
                <a:schemeClr val="accent1">
                  <a:lumMod val="75000"/>
                </a:schemeClr>
              </a:solidFill>
              <a:latin typeface="Times New Roman"/>
              <a:cs typeface="Times New Roman"/>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4" name="Picture 13">
            <a:extLst>
              <a:ext uri="{FF2B5EF4-FFF2-40B4-BE49-F238E27FC236}">
                <a16:creationId xmlns:a16="http://schemas.microsoft.com/office/drawing/2014/main" id="{75980DD2-C90E-4E18-BC22-73114C4F8711}"/>
              </a:ext>
            </a:extLst>
          </p:cNvPr>
          <p:cNvPicPr>
            <a:picLocks noChangeAspect="1"/>
          </p:cNvPicPr>
          <p:nvPr/>
        </p:nvPicPr>
        <p:blipFill>
          <a:blip r:embed="rId7"/>
          <a:stretch>
            <a:fillRect/>
          </a:stretch>
        </p:blipFill>
        <p:spPr>
          <a:xfrm>
            <a:off x="152400" y="1853048"/>
            <a:ext cx="8686800" cy="4127290"/>
          </a:xfrm>
          <a:prstGeom prst="rect">
            <a:avLst/>
          </a:prstGeom>
        </p:spPr>
      </p:pic>
      <p:sp>
        <p:nvSpPr>
          <p:cNvPr id="13" name="object 11">
            <a:extLst>
              <a:ext uri="{FF2B5EF4-FFF2-40B4-BE49-F238E27FC236}">
                <a16:creationId xmlns:a16="http://schemas.microsoft.com/office/drawing/2014/main" id="{C10A1ECF-2C10-43AD-AB98-5F48A50F6A81}"/>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419E0509-8695-45A8-8975-E8A7E04F7F48}"/>
              </a:ext>
            </a:extLst>
          </p:cNvPr>
          <p:cNvSpPr>
            <a:spLocks noGrp="1"/>
          </p:cNvSpPr>
          <p:nvPr>
            <p:ph type="sldNum" sz="quarter" idx="7"/>
          </p:nvPr>
        </p:nvSpPr>
        <p:spPr/>
        <p:txBody>
          <a:bodyPr/>
          <a:lstStyle/>
          <a:p>
            <a:pPr marL="38100">
              <a:lnSpc>
                <a:spcPts val="1240"/>
              </a:lnSpc>
            </a:pPr>
            <a:fld id="{81D60167-4931-47E6-BA6A-407CBD079E47}" type="slidenum">
              <a:rPr lang="en-IN" spc="-120" smtClean="0"/>
              <a:t>2</a:t>
            </a:fld>
            <a:endParaRPr lang="en-IN" spc="-120" dirty="0"/>
          </a:p>
        </p:txBody>
      </p:sp>
    </p:spTree>
    <p:extLst>
      <p:ext uri="{BB962C8B-B14F-4D97-AF65-F5344CB8AC3E}">
        <p14:creationId xmlns:p14="http://schemas.microsoft.com/office/powerpoint/2010/main" val="192732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416" cy="1028175"/>
            <a:chOff x="-654" y="0"/>
            <a:chExt cx="9145416" cy="1028175"/>
          </a:xfrm>
        </p:grpSpPr>
        <p:sp>
          <p:nvSpPr>
            <p:cNvPr id="4" name="object 4"/>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DD3E9D-BAFA-4573-92C2-73F30C557378}"/>
                  </a:ext>
                </a:extLst>
              </p:cNvPr>
              <p:cNvSpPr txBox="1"/>
              <p:nvPr/>
            </p:nvSpPr>
            <p:spPr>
              <a:xfrm>
                <a:off x="-654" y="1660478"/>
                <a:ext cx="8936060" cy="4789003"/>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By Maxwell’s Equation,</a:t>
                </a:r>
              </a:p>
              <a:p>
                <a:r>
                  <a:rPr lang="en-IN" sz="2000" dirty="0" err="1">
                    <a:latin typeface="Times New Roman" panose="02020603050405020304" pitchFamily="18" charset="0"/>
                    <a:cs typeface="Times New Roman" panose="02020603050405020304" pitchFamily="18" charset="0"/>
                  </a:rPr>
                  <a:t>M.m.f</a:t>
                </a:r>
                <a:r>
                  <a:rPr lang="en-IN" sz="2000" dirty="0">
                    <a:latin typeface="Times New Roman" panose="02020603050405020304" pitchFamily="18" charset="0"/>
                    <a:cs typeface="Times New Roman" panose="02020603050405020304" pitchFamily="18" charset="0"/>
                  </a:rPr>
                  <a:t>.=Line integral of magnetic field intensity</a:t>
                </a:r>
              </a:p>
              <a:p>
                <a:r>
                  <a:rPr lang="en-IN" sz="2000" dirty="0">
                    <a:latin typeface="Times New Roman" panose="02020603050405020304" pitchFamily="18" charset="0"/>
                    <a:cs typeface="Times New Roman" panose="02020603050405020304" pitchFamily="18" charset="0"/>
                  </a:rPr>
                  <a:t>           = ʃ </a:t>
                </a:r>
                <a14:m>
                  <m:oMath xmlns:m="http://schemas.openxmlformats.org/officeDocument/2006/math">
                    <m:sSub>
                      <m:sSubPr>
                        <m:ctrlPr>
                          <a:rPr lang="en-IN" sz="2000" i="1" smtClean="0">
                            <a:latin typeface="Cambria Math" panose="02040503050406030204" pitchFamily="18" charset="0"/>
                            <a:cs typeface="Times New Roman" panose="02020603050405020304" pitchFamily="18" charset="0"/>
                          </a:rPr>
                        </m:ctrlPr>
                      </m:sSubPr>
                      <m:e>
                        <m:r>
                          <a:rPr lang="en-IN" sz="2000" b="0" i="1" smtClean="0">
                            <a:latin typeface="Cambria Math" panose="02040503050406030204" pitchFamily="18" charset="0"/>
                            <a:cs typeface="Times New Roman" panose="02020603050405020304" pitchFamily="18" charset="0"/>
                          </a:rPr>
                          <m:t>𝐻</m:t>
                        </m:r>
                      </m:e>
                      <m:sub>
                        <m:r>
                          <a:rPr lang="en-IN" sz="2000" b="0" i="1" smtClean="0">
                            <a:latin typeface="Cambria Math" panose="02040503050406030204" pitchFamily="18" charset="0"/>
                            <a:cs typeface="Times New Roman" panose="02020603050405020304" pitchFamily="18" charset="0"/>
                          </a:rPr>
                          <m:t>𝑋</m:t>
                        </m:r>
                      </m:sub>
                    </m:sSub>
                  </m:oMath>
                </a14:m>
                <a:r>
                  <a:rPr lang="en-IN" sz="2000" dirty="0">
                    <a:latin typeface="Times New Roman" panose="02020603050405020304" pitchFamily="18" charset="0"/>
                    <a:cs typeface="Times New Roman" panose="02020603050405020304" pitchFamily="18" charset="0"/>
                  </a:rPr>
                  <a:t>dl</a:t>
                </a:r>
              </a:p>
              <a:p>
                <a:r>
                  <a:rPr lang="en-IN" sz="2000" dirty="0">
                    <a:latin typeface="Times New Roman" panose="02020603050405020304" pitchFamily="18" charset="0"/>
                    <a:cs typeface="Times New Roman" panose="02020603050405020304" pitchFamily="18" charset="0"/>
                  </a:rPr>
                  <a:t>           =2</a:t>
                </a:r>
                <a:r>
                  <a:rPr lang="el-GR" sz="2000" dirty="0">
                    <a:latin typeface="Times New Roman" panose="02020603050405020304" pitchFamily="18" charset="0"/>
                    <a:cs typeface="Times New Roman" panose="02020603050405020304" pitchFamily="18" charset="0"/>
                  </a:rPr>
                  <a:t>π</a:t>
                </a:r>
                <a:r>
                  <a:rPr lang="en-IN" sz="2000" dirty="0" err="1">
                    <a:latin typeface="Times New Roman" panose="02020603050405020304" pitchFamily="18" charset="0"/>
                    <a:cs typeface="Times New Roman" panose="02020603050405020304" pitchFamily="18" charset="0"/>
                  </a:rPr>
                  <a:t>xH</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On equation both,</a:t>
                </a:r>
              </a:p>
              <a:p>
                <a:r>
                  <a:rPr lang="en-IN" sz="2000" dirty="0">
                    <a:latin typeface="Times New Roman" panose="02020603050405020304" pitchFamily="18" charset="0"/>
                    <a:cs typeface="Times New Roman" panose="02020603050405020304" pitchFamily="18" charset="0"/>
                  </a:rPr>
                  <a:t>H=</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b="0" i="1" smtClean="0">
                            <a:latin typeface="Cambria Math" panose="02040503050406030204" pitchFamily="18" charset="0"/>
                            <a:cs typeface="Times New Roman" panose="02020603050405020304" pitchFamily="18" charset="0"/>
                          </a:rPr>
                          <m:t>𝐼</m:t>
                        </m:r>
                      </m:num>
                      <m:den>
                        <m:sSup>
                          <m:sSupPr>
                            <m:ctrlPr>
                              <a:rPr lang="en-IN" sz="2000" i="1" smtClean="0">
                                <a:latin typeface="Cambria Math" panose="02040503050406030204" pitchFamily="18" charset="0"/>
                                <a:cs typeface="Times New Roman" panose="02020603050405020304" pitchFamily="18" charset="0"/>
                              </a:rPr>
                            </m:ctrlPr>
                          </m:sSupPr>
                          <m:e>
                            <m:r>
                              <a:rPr lang="en-IN" sz="2000" b="0" i="1" smtClean="0">
                                <a:latin typeface="Cambria Math" panose="02040503050406030204" pitchFamily="18" charset="0"/>
                                <a:cs typeface="Times New Roman" panose="02020603050405020304" pitchFamily="18" charset="0"/>
                              </a:rPr>
                              <m:t>2</m:t>
                            </m:r>
                            <m:r>
                              <m:rPr>
                                <m:sty m:val="p"/>
                              </m:rPr>
                              <a:rPr lang="el-GR" sz="2000" b="0" i="1" smtClean="0">
                                <a:latin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cs typeface="Times New Roman" panose="02020603050405020304" pitchFamily="18" charset="0"/>
                              </a:rPr>
                              <m:t>𝑟</m:t>
                            </m:r>
                          </m:e>
                          <m:sup>
                            <m:r>
                              <a:rPr lang="en-IN" sz="2000" b="0" i="1" smtClean="0">
                                <a:latin typeface="Cambria Math" panose="02040503050406030204" pitchFamily="18" charset="0"/>
                                <a:cs typeface="Times New Roman" panose="02020603050405020304" pitchFamily="18" charset="0"/>
                              </a:rPr>
                              <m:t>2</m:t>
                            </m:r>
                          </m:sup>
                        </m:sSup>
                      </m:den>
                    </m:f>
                    <m:r>
                      <m:rPr>
                        <m:sty m:val="p"/>
                      </m:rPr>
                      <a:rPr lang="en-IN" sz="2000" b="0" i="0" smtClean="0">
                        <a:latin typeface="Cambria Math" panose="02040503050406030204" pitchFamily="18" charset="0"/>
                        <a:cs typeface="Times New Roman" panose="02020603050405020304" pitchFamily="18" charset="0"/>
                      </a:rPr>
                      <m:t>x</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IN" sz="2000">
                        <a:latin typeface="Cambria Math" panose="02040503050406030204" pitchFamily="18" charset="0"/>
                        <a:cs typeface="Times New Roman" panose="02020603050405020304" pitchFamily="18" charset="0"/>
                      </a:rPr>
                      <m:t>AT</m:t>
                    </m:r>
                    <m:r>
                      <a:rPr lang="en-IN" sz="2000">
                        <a:latin typeface="Cambria Math" panose="02040503050406030204" pitchFamily="18" charset="0"/>
                        <a:cs typeface="Times New Roman" panose="02020603050405020304" pitchFamily="18" charset="0"/>
                      </a:rPr>
                      <m:t>/</m:t>
                    </m:r>
                    <m:r>
                      <m:rPr>
                        <m:sty m:val="p"/>
                      </m:rPr>
                      <a:rPr lang="en-IN" sz="2000">
                        <a:latin typeface="Cambria Math" panose="02040503050406030204" pitchFamily="18" charset="0"/>
                        <a:cs typeface="Times New Roman" panose="02020603050405020304" pitchFamily="18" charset="0"/>
                      </a:rPr>
                      <m:t>m</m:t>
                    </m:r>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Flux Density</a:t>
                </a:r>
              </a:p>
              <a:p>
                <a:r>
                  <a:rPr lang="en-IN" sz="2000" dirty="0">
                    <a:latin typeface="Times New Roman" panose="02020603050405020304" pitchFamily="18" charset="0"/>
                    <a:cs typeface="Times New Roman" panose="02020603050405020304" pitchFamily="18" charset="0"/>
                  </a:rPr>
                  <a:t>B=µH=µ</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b="0" i="1" smtClean="0">
                            <a:latin typeface="Cambria Math" panose="02040503050406030204" pitchFamily="18" charset="0"/>
                            <a:cs typeface="Times New Roman" panose="02020603050405020304" pitchFamily="18" charset="0"/>
                          </a:rPr>
                          <m:t>𝐼</m:t>
                        </m:r>
                      </m:num>
                      <m:den>
                        <m:sSup>
                          <m:sSupPr>
                            <m:ctrlPr>
                              <a:rPr lang="en-IN" sz="2000" i="1" smtClean="0">
                                <a:latin typeface="Cambria Math" panose="02040503050406030204" pitchFamily="18" charset="0"/>
                                <a:cs typeface="Times New Roman" panose="02020603050405020304" pitchFamily="18" charset="0"/>
                              </a:rPr>
                            </m:ctrlPr>
                          </m:sSupPr>
                          <m:e>
                            <m:r>
                              <a:rPr lang="en-IN" sz="2000" b="0" i="1" smtClean="0">
                                <a:latin typeface="Cambria Math" panose="02040503050406030204" pitchFamily="18" charset="0"/>
                                <a:cs typeface="Times New Roman" panose="02020603050405020304" pitchFamily="18" charset="0"/>
                              </a:rPr>
                              <m:t>2</m:t>
                            </m:r>
                            <m:r>
                              <m:rPr>
                                <m:sty m:val="p"/>
                              </m:rPr>
                              <a:rPr lang="el-GR" sz="2000" b="0" i="1" smtClean="0">
                                <a:latin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cs typeface="Times New Roman" panose="02020603050405020304" pitchFamily="18" charset="0"/>
                              </a:rPr>
                              <m:t>𝑟</m:t>
                            </m:r>
                          </m:e>
                          <m:sup>
                            <m:r>
                              <a:rPr lang="en-IN" sz="2000" b="0" i="1" smtClean="0">
                                <a:latin typeface="Cambria Math" panose="02040503050406030204" pitchFamily="18" charset="0"/>
                                <a:cs typeface="Times New Roman" panose="02020603050405020304" pitchFamily="18" charset="0"/>
                              </a:rPr>
                              <m:t>2</m:t>
                            </m:r>
                          </m:sup>
                        </m:sSup>
                      </m:den>
                    </m:f>
                  </m:oMath>
                </a14:m>
                <a:r>
                  <a:rPr lang="en-IN" sz="2000" dirty="0">
                    <a:latin typeface="Times New Roman" panose="02020603050405020304" pitchFamily="18" charset="0"/>
                    <a:cs typeface="Times New Roman" panose="02020603050405020304" pitchFamily="18" charset="0"/>
                  </a:rPr>
                  <a:t>x </a:t>
                </a:r>
                <a:r>
                  <a:rPr lang="en-IN" sz="2000" dirty="0" err="1">
                    <a:latin typeface="Times New Roman" panose="02020603050405020304" pitchFamily="18" charset="0"/>
                    <a:cs typeface="Times New Roman" panose="02020603050405020304" pitchFamily="18" charset="0"/>
                  </a:rPr>
                  <a:t>wb</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2000" i="1">
                            <a:latin typeface="Cambria Math" panose="02040503050406030204" pitchFamily="18" charset="0"/>
                            <a:cs typeface="Times New Roman" panose="02020603050405020304" pitchFamily="18" charset="0"/>
                          </a:rPr>
                        </m:ctrlPr>
                      </m:sSupPr>
                      <m:e>
                        <m:r>
                          <a:rPr lang="en-IN" sz="2000" b="0" i="1" smtClean="0">
                            <a:latin typeface="Cambria Math" panose="02040503050406030204" pitchFamily="18" charset="0"/>
                            <a:cs typeface="Times New Roman" panose="02020603050405020304" pitchFamily="18" charset="0"/>
                          </a:rPr>
                          <m:t>𝑚</m:t>
                        </m:r>
                      </m:e>
                      <m:sup>
                        <m:r>
                          <a:rPr lang="en-IN" sz="2000" i="1">
                            <a:latin typeface="Cambria Math" panose="02040503050406030204" pitchFamily="18" charset="0"/>
                            <a:cs typeface="Times New Roman" panose="02020603050405020304" pitchFamily="18" charset="0"/>
                          </a:rPr>
                          <m:t>2</m:t>
                        </m:r>
                      </m:sup>
                    </m:sSup>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Consider a small area </a:t>
                </a:r>
                <a:r>
                  <a:rPr lang="az-Cyrl-AZ" sz="2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A in a conductor of width dx and length l,</a:t>
                </a:r>
              </a:p>
              <a:p>
                <a:r>
                  <a:rPr lang="en-IN" sz="2000" dirty="0">
                    <a:latin typeface="Times New Roman" panose="02020603050405020304" pitchFamily="18" charset="0"/>
                    <a:cs typeface="Times New Roman" panose="02020603050405020304" pitchFamily="18" charset="0"/>
                  </a:rPr>
                  <a:t>Flux d</a:t>
                </a:r>
                <a:r>
                  <a:rPr lang="hy-AM" sz="2000" dirty="0">
                    <a:latin typeface="Times New Roman" panose="02020603050405020304" pitchFamily="18" charset="0"/>
                    <a:cs typeface="Times New Roman" panose="02020603050405020304" pitchFamily="18" charset="0"/>
                  </a:rPr>
                  <a:t>Փ</a:t>
                </a:r>
                <a:r>
                  <a:rPr lang="en-IN" sz="2000" dirty="0">
                    <a:latin typeface="Times New Roman" panose="02020603050405020304" pitchFamily="18" charset="0"/>
                    <a:cs typeface="Times New Roman" panose="02020603050405020304" pitchFamily="18" charset="0"/>
                  </a:rPr>
                  <a:t>=Flux Density</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IN"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area</a:t>
                </a:r>
              </a:p>
              <a:p>
                <a:r>
                  <a:rPr lang="en-IN" sz="2000" dirty="0">
                    <a:latin typeface="Times New Roman" panose="02020603050405020304" pitchFamily="18" charset="0"/>
                    <a:cs typeface="Times New Roman" panose="02020603050405020304" pitchFamily="18" charset="0"/>
                  </a:rPr>
                  <a:t>          =B</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IN"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 A=B</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IN"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dx </a:t>
                </a:r>
                <a14:m>
                  <m:oMath xmlns:m="http://schemas.openxmlformats.org/officeDocument/2006/math">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IN" sz="2000" b="0" i="0"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IN" sz="2000" dirty="0">
                    <a:latin typeface="Times New Roman" panose="02020603050405020304" pitchFamily="18" charset="0"/>
                    <a:cs typeface="Times New Roman" panose="02020603050405020304" pitchFamily="18" charset="0"/>
                  </a:rPr>
                  <a:t>  (l=unit length)</a:t>
                </a:r>
              </a:p>
              <a:p>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1" smtClean="0">
                            <a:latin typeface="Cambria Math" panose="02040503050406030204" pitchFamily="18" charset="0"/>
                            <a:cs typeface="Times New Roman" panose="02020603050405020304" pitchFamily="18" charset="0"/>
                          </a:rPr>
                          <m:t>µ</m:t>
                        </m:r>
                        <m:r>
                          <a:rPr lang="en-IN" sz="2000" b="0" i="1" smtClean="0">
                            <a:latin typeface="Cambria Math" panose="02040503050406030204" pitchFamily="18" charset="0"/>
                            <a:cs typeface="Times New Roman" panose="02020603050405020304" pitchFamily="18" charset="0"/>
                          </a:rPr>
                          <m:t>𝐼</m:t>
                        </m:r>
                      </m:num>
                      <m:den>
                        <m:sSup>
                          <m:sSupPr>
                            <m:ctrlPr>
                              <a:rPr lang="en-IN" sz="2000" i="1" smtClean="0">
                                <a:latin typeface="Cambria Math" panose="02040503050406030204" pitchFamily="18" charset="0"/>
                                <a:cs typeface="Times New Roman" panose="02020603050405020304" pitchFamily="18" charset="0"/>
                              </a:rPr>
                            </m:ctrlPr>
                          </m:sSupPr>
                          <m:e>
                            <m:r>
                              <a:rPr lang="en-IN" sz="2000" b="0" i="1" smtClean="0">
                                <a:latin typeface="Cambria Math" panose="02040503050406030204" pitchFamily="18" charset="0"/>
                                <a:cs typeface="Times New Roman" panose="02020603050405020304" pitchFamily="18" charset="0"/>
                              </a:rPr>
                              <m:t>2</m:t>
                            </m:r>
                            <m:r>
                              <m:rPr>
                                <m:sty m:val="p"/>
                              </m:rPr>
                              <a:rPr lang="el-GR" sz="2000" b="0" i="1" smtClean="0">
                                <a:latin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cs typeface="Times New Roman" panose="02020603050405020304" pitchFamily="18" charset="0"/>
                              </a:rPr>
                              <m:t>𝑟</m:t>
                            </m:r>
                          </m:e>
                          <m:sup>
                            <m:r>
                              <a:rPr lang="en-IN" sz="2000" b="0" i="1" smtClean="0">
                                <a:latin typeface="Cambria Math" panose="02040503050406030204" pitchFamily="18" charset="0"/>
                                <a:cs typeface="Times New Roman" panose="02020603050405020304" pitchFamily="18" charset="0"/>
                              </a:rPr>
                              <m:t>2</m:t>
                            </m:r>
                          </m:sup>
                        </m:sSup>
                      </m:den>
                    </m:f>
                  </m:oMath>
                </a14:m>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IN"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IN"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ea typeface="Cambria Math" panose="02040503050406030204" pitchFamily="18" charset="0"/>
                    <a:cs typeface="Times New Roman" panose="02020603050405020304" pitchFamily="18" charset="0"/>
                  </a:rPr>
                  <a:t> dx</a:t>
                </a:r>
                <a14:m>
                  <m:oMath xmlns:m="http://schemas.openxmlformats.org/officeDocument/2006/math">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IN" sz="2000" b="0" i="0"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This flux d</a:t>
                </a:r>
                <a:r>
                  <a:rPr lang="hy-AM" sz="2000" dirty="0">
                    <a:latin typeface="Times New Roman" panose="02020603050405020304" pitchFamily="18" charset="0"/>
                    <a:cs typeface="Times New Roman" panose="02020603050405020304" pitchFamily="18" charset="0"/>
                  </a:rPr>
                  <a:t>Փ</a:t>
                </a:r>
                <a:r>
                  <a:rPr lang="en-IN" sz="2000" dirty="0">
                    <a:latin typeface="Times New Roman" panose="02020603050405020304" pitchFamily="18" charset="0"/>
                    <a:cs typeface="Times New Roman" panose="02020603050405020304" pitchFamily="18" charset="0"/>
                  </a:rPr>
                  <a:t> links only with current </a:t>
                </a:r>
                <a14:m>
                  <m:oMath xmlns:m="http://schemas.openxmlformats.org/officeDocument/2006/math">
                    <m:sSub>
                      <m:sSubPr>
                        <m:ctrlPr>
                          <a:rPr lang="en-IN" sz="2000" i="1" smtClean="0">
                            <a:latin typeface="Cambria Math" panose="02040503050406030204" pitchFamily="18" charset="0"/>
                            <a:cs typeface="Times New Roman" panose="02020603050405020304" pitchFamily="18" charset="0"/>
                          </a:rPr>
                        </m:ctrlPr>
                      </m:sSubPr>
                      <m:e>
                        <m:r>
                          <a:rPr lang="en-IN" sz="2000" b="0" i="1" smtClean="0">
                            <a:latin typeface="Cambria Math" panose="02040503050406030204" pitchFamily="18" charset="0"/>
                            <a:cs typeface="Times New Roman" panose="02020603050405020304" pitchFamily="18" charset="0"/>
                          </a:rPr>
                          <m:t>𝐼</m:t>
                        </m:r>
                      </m:e>
                      <m:sub>
                        <m:r>
                          <a:rPr lang="en-IN" sz="2000" b="0" i="1" smtClean="0">
                            <a:latin typeface="Cambria Math" panose="02040503050406030204" pitchFamily="18" charset="0"/>
                            <a:cs typeface="Times New Roman" panose="02020603050405020304" pitchFamily="18" charset="0"/>
                          </a:rPr>
                          <m:t>𝑋</m:t>
                        </m:r>
                      </m:sub>
                    </m:sSub>
                  </m:oMath>
                </a14:m>
                <a:r>
                  <a:rPr lang="en-IN" sz="2000" dirty="0">
                    <a:latin typeface="Times New Roman" panose="02020603050405020304" pitchFamily="18" charset="0"/>
                    <a:cs typeface="Times New Roman" panose="02020603050405020304" pitchFamily="18" charset="0"/>
                  </a:rPr>
                  <a:t>.Therefore , flux linkage per meter axial length is,</a:t>
                </a:r>
              </a:p>
            </p:txBody>
          </p:sp>
        </mc:Choice>
        <mc:Fallback xmlns="">
          <p:sp>
            <p:nvSpPr>
              <p:cNvPr id="9" name="TextBox 8">
                <a:extLst>
                  <a:ext uri="{FF2B5EF4-FFF2-40B4-BE49-F238E27FC236}">
                    <a16:creationId xmlns:a16="http://schemas.microsoft.com/office/drawing/2014/main" id="{5FDD3E9D-BAFA-4573-92C2-73F30C557378}"/>
                  </a:ext>
                </a:extLst>
              </p:cNvPr>
              <p:cNvSpPr txBox="1">
                <a:spLocks noRot="1" noChangeAspect="1" noMove="1" noResize="1" noEditPoints="1" noAdjustHandles="1" noChangeArrowheads="1" noChangeShapeType="1" noTextEdit="1"/>
              </p:cNvSpPr>
              <p:nvPr/>
            </p:nvSpPr>
            <p:spPr>
              <a:xfrm>
                <a:off x="-654" y="1660478"/>
                <a:ext cx="8936060" cy="4789003"/>
              </a:xfrm>
              <a:prstGeom prst="rect">
                <a:avLst/>
              </a:prstGeom>
              <a:blipFill>
                <a:blip r:embed="rId6"/>
                <a:stretch>
                  <a:fillRect l="-750" t="-636" r="-887" b="-1272"/>
                </a:stretch>
              </a:blipFill>
            </p:spPr>
            <p:txBody>
              <a:bodyPr/>
              <a:lstStyle/>
              <a:p>
                <a:r>
                  <a:rPr lang="en-IN">
                    <a:noFill/>
                  </a:rPr>
                  <a:t> </a:t>
                </a:r>
              </a:p>
            </p:txBody>
          </p:sp>
        </mc:Fallback>
      </mc:AlternateContent>
      <p:sp>
        <p:nvSpPr>
          <p:cNvPr id="10" name="Rectangle 9">
            <a:extLst>
              <a:ext uri="{FF2B5EF4-FFF2-40B4-BE49-F238E27FC236}">
                <a16:creationId xmlns:a16="http://schemas.microsoft.com/office/drawing/2014/main" id="{C97EEA66-8885-4AAC-BECC-5046E94B6B34}"/>
              </a:ext>
            </a:extLst>
          </p:cNvPr>
          <p:cNvSpPr/>
          <p:nvPr/>
        </p:nvSpPr>
        <p:spPr>
          <a:xfrm>
            <a:off x="214326" y="592118"/>
            <a:ext cx="416652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Flux Linkages</a:t>
            </a:r>
            <a:endParaRPr lang="en-IN"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7" name="object 12">
            <a:extLst>
              <a:ext uri="{FF2B5EF4-FFF2-40B4-BE49-F238E27FC236}">
                <a16:creationId xmlns:a16="http://schemas.microsoft.com/office/drawing/2014/main" id="{49F53C6C-CE8F-4844-9171-03862C796B53}"/>
              </a:ext>
            </a:extLst>
          </p:cNvPr>
          <p:cNvSpPr txBox="1"/>
          <p:nvPr/>
        </p:nvSpPr>
        <p:spPr>
          <a:xfrm>
            <a:off x="68580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8" name="object 11">
            <a:extLst>
              <a:ext uri="{FF2B5EF4-FFF2-40B4-BE49-F238E27FC236}">
                <a16:creationId xmlns:a16="http://schemas.microsoft.com/office/drawing/2014/main" id="{6C1F730E-85FD-407D-93BA-65B4B9D9F36D}"/>
              </a:ext>
            </a:extLst>
          </p:cNvPr>
          <p:cNvSpPr txBox="1"/>
          <p:nvPr/>
        </p:nvSpPr>
        <p:spPr>
          <a:xfrm>
            <a:off x="3810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810FCE1-4B74-41B2-9901-7A5EC6B76955}"/>
              </a:ext>
            </a:extLst>
          </p:cNvPr>
          <p:cNvSpPr>
            <a:spLocks noGrp="1"/>
          </p:cNvSpPr>
          <p:nvPr>
            <p:ph type="sldNum" sz="quarter" idx="7"/>
          </p:nvPr>
        </p:nvSpPr>
        <p:spPr/>
        <p:txBody>
          <a:bodyPr/>
          <a:lstStyle/>
          <a:p>
            <a:pPr marL="38100">
              <a:lnSpc>
                <a:spcPts val="1240"/>
              </a:lnSpc>
            </a:pPr>
            <a:fld id="{81D60167-4931-47E6-BA6A-407CBD079E47}" type="slidenum">
              <a:rPr lang="en-IN" spc="-120" smtClean="0"/>
              <a:t>20</a:t>
            </a:fld>
            <a:endParaRPr lang="en-IN" spc="-120" dirty="0"/>
          </a:p>
        </p:txBody>
      </p:sp>
    </p:spTree>
    <p:extLst>
      <p:ext uri="{BB962C8B-B14F-4D97-AF65-F5344CB8AC3E}">
        <p14:creationId xmlns:p14="http://schemas.microsoft.com/office/powerpoint/2010/main" val="102769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416" cy="1028175"/>
            <a:chOff x="-654" y="0"/>
            <a:chExt cx="9145416" cy="1028175"/>
          </a:xfrm>
        </p:grpSpPr>
        <p:sp>
          <p:nvSpPr>
            <p:cNvPr id="4" name="object 4"/>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DD3E9D-BAFA-4573-92C2-73F30C557378}"/>
                  </a:ext>
                </a:extLst>
              </p:cNvPr>
              <p:cNvSpPr txBox="1"/>
              <p:nvPr/>
            </p:nvSpPr>
            <p:spPr>
              <a:xfrm>
                <a:off x="-654" y="1660478"/>
                <a:ext cx="8936060" cy="3996992"/>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Flux d</a:t>
                </a:r>
                <a:r>
                  <a:rPr lang="az-Cyrl-AZ" sz="2000" dirty="0">
                    <a:latin typeface="Times New Roman" panose="02020603050405020304" pitchFamily="18" charset="0"/>
                    <a:cs typeface="Times New Roman" panose="02020603050405020304" pitchFamily="18" charset="0"/>
                  </a:rPr>
                  <a:t>ѱ</a:t>
                </a:r>
                <a:r>
                  <a:rPr lang="en-I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sSup>
                          <m:sSupPr>
                            <m:ctrlPr>
                              <a:rPr lang="en-IN" sz="2000" i="1" smtClean="0">
                                <a:latin typeface="Cambria Math" panose="02040503050406030204" pitchFamily="18" charset="0"/>
                                <a:cs typeface="Times New Roman" panose="02020603050405020304" pitchFamily="18" charset="0"/>
                              </a:rPr>
                            </m:ctrlPr>
                          </m:sSupPr>
                          <m:e>
                            <m:r>
                              <m:rPr>
                                <m:sty m:val="p"/>
                              </m:rPr>
                              <a:rPr lang="el-GR" sz="2000" i="1" smtClean="0">
                                <a:latin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cs typeface="Times New Roman" panose="02020603050405020304" pitchFamily="18" charset="0"/>
                              </a:rPr>
                              <m:t>𝑥</m:t>
                            </m:r>
                          </m:e>
                          <m:sup>
                            <m:r>
                              <a:rPr lang="en-IN" sz="2000" b="0" i="1" smtClean="0">
                                <a:latin typeface="Cambria Math" panose="02040503050406030204" pitchFamily="18" charset="0"/>
                                <a:cs typeface="Times New Roman" panose="02020603050405020304" pitchFamily="18" charset="0"/>
                              </a:rPr>
                              <m:t>2</m:t>
                            </m:r>
                          </m:sup>
                        </m:sSup>
                      </m:num>
                      <m:den>
                        <m:sSup>
                          <m:sSupPr>
                            <m:ctrlPr>
                              <a:rPr lang="en-IN" sz="2000" i="1" smtClean="0">
                                <a:latin typeface="Cambria Math" panose="02040503050406030204" pitchFamily="18" charset="0"/>
                                <a:cs typeface="Times New Roman" panose="02020603050405020304" pitchFamily="18" charset="0"/>
                              </a:rPr>
                            </m:ctrlPr>
                          </m:sSupPr>
                          <m:e>
                            <m:r>
                              <m:rPr>
                                <m:sty m:val="p"/>
                              </m:rPr>
                              <a:rPr lang="el-GR" sz="2000" i="1" smtClean="0">
                                <a:latin typeface="Cambria Math" panose="02040503050406030204" pitchFamily="18" charset="0"/>
                                <a:cs typeface="Times New Roman" panose="02020603050405020304" pitchFamily="18" charset="0"/>
                              </a:rPr>
                              <m:t>π</m:t>
                            </m:r>
                            <m:r>
                              <a:rPr lang="en-IN" sz="2000" b="0" i="1" smtClean="0">
                                <a:latin typeface="Cambria Math" panose="02040503050406030204" pitchFamily="18" charset="0"/>
                                <a:cs typeface="Times New Roman" panose="02020603050405020304" pitchFamily="18" charset="0"/>
                              </a:rPr>
                              <m:t>𝑟</m:t>
                            </m:r>
                          </m:e>
                          <m:sup>
                            <m:r>
                              <a:rPr lang="en-IN" sz="2000" b="0" i="1" smtClean="0">
                                <a:latin typeface="Cambria Math" panose="02040503050406030204" pitchFamily="18" charset="0"/>
                                <a:cs typeface="Times New Roman" panose="02020603050405020304" pitchFamily="18" charset="0"/>
                              </a:rPr>
                              <m:t>2</m:t>
                            </m:r>
                          </m:sup>
                        </m:sSup>
                      </m:den>
                    </m:f>
                    <m:r>
                      <a:rPr lang="en-IN" sz="2000" b="0" i="1" smtClean="0">
                        <a:latin typeface="Cambria Math" panose="02040503050406030204" pitchFamily="18" charset="0"/>
                        <a:cs typeface="Times New Roman" panose="02020603050405020304" pitchFamily="18" charset="0"/>
                      </a:rPr>
                      <m:t>𝑑</m:t>
                    </m:r>
                    <m:r>
                      <a:rPr lang="hy-AM" sz="2000" b="0" i="1" smtClean="0">
                        <a:latin typeface="Cambria Math" panose="02040503050406030204" pitchFamily="18" charset="0"/>
                        <a:cs typeface="Times New Roman" panose="02020603050405020304" pitchFamily="18" charset="0"/>
                      </a:rPr>
                      <m:t>Փ</m:t>
                    </m:r>
                  </m:oMath>
                </a14:m>
                <a:r>
                  <a:rPr lang="en-I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IN" sz="2000" i="1" dirty="0" smtClean="0">
                            <a:latin typeface="Cambria Math" panose="02040503050406030204" pitchFamily="18" charset="0"/>
                            <a:cs typeface="Times New Roman" panose="02020603050405020304" pitchFamily="18" charset="0"/>
                          </a:rPr>
                        </m:ctrlPr>
                      </m:fPr>
                      <m:num>
                        <m:sSup>
                          <m:sSupPr>
                            <m:ctrlPr>
                              <a:rPr lang="en-IN" sz="2000" i="1" dirty="0" smtClean="0">
                                <a:latin typeface="Cambria Math" panose="02040503050406030204" pitchFamily="18" charset="0"/>
                                <a:cs typeface="Times New Roman" panose="02020603050405020304" pitchFamily="18" charset="0"/>
                              </a:rPr>
                            </m:ctrlPr>
                          </m:sSupPr>
                          <m:e>
                            <m:r>
                              <a:rPr lang="en-IN" sz="2000" i="1" dirty="0" smtClean="0">
                                <a:latin typeface="Cambria Math" panose="02040503050406030204" pitchFamily="18" charset="0"/>
                                <a:cs typeface="Times New Roman" panose="02020603050405020304" pitchFamily="18" charset="0"/>
                              </a:rPr>
                              <m:t>µ</m:t>
                            </m:r>
                            <m:r>
                              <a:rPr lang="en-IN" sz="2000" b="0" i="1" dirty="0" smtClean="0">
                                <a:latin typeface="Cambria Math" panose="02040503050406030204" pitchFamily="18" charset="0"/>
                                <a:cs typeface="Times New Roman" panose="02020603050405020304" pitchFamily="18" charset="0"/>
                              </a:rPr>
                              <m:t>𝐼𝑥</m:t>
                            </m:r>
                          </m:e>
                          <m:sup>
                            <m:r>
                              <a:rPr lang="en-IN" sz="2000" b="0" i="1" dirty="0" smtClean="0">
                                <a:latin typeface="Cambria Math" panose="02040503050406030204" pitchFamily="18" charset="0"/>
                                <a:cs typeface="Times New Roman" panose="02020603050405020304" pitchFamily="18" charset="0"/>
                              </a:rPr>
                              <m:t>3</m:t>
                            </m:r>
                          </m:sup>
                        </m:sSup>
                      </m:num>
                      <m:den>
                        <m:sSup>
                          <m:sSupPr>
                            <m:ctrlPr>
                              <a:rPr lang="en-IN" sz="2000" i="1" dirty="0" smtClean="0">
                                <a:latin typeface="Cambria Math" panose="02040503050406030204" pitchFamily="18" charset="0"/>
                                <a:cs typeface="Times New Roman" panose="02020603050405020304" pitchFamily="18" charset="0"/>
                              </a:rPr>
                            </m:ctrlPr>
                          </m:sSupPr>
                          <m:e>
                            <m:r>
                              <a:rPr lang="en-IN" sz="2000" b="0" i="1" dirty="0" smtClean="0">
                                <a:latin typeface="Cambria Math" panose="02040503050406030204" pitchFamily="18" charset="0"/>
                                <a:cs typeface="Times New Roman" panose="02020603050405020304" pitchFamily="18" charset="0"/>
                              </a:rPr>
                              <m:t>2</m:t>
                            </m:r>
                            <m:r>
                              <m:rPr>
                                <m:sty m:val="p"/>
                              </m:rPr>
                              <a:rPr lang="el-GR" sz="2000" b="0" i="1" dirty="0" smtClean="0">
                                <a:latin typeface="Cambria Math" panose="02040503050406030204" pitchFamily="18" charset="0"/>
                                <a:cs typeface="Times New Roman" panose="02020603050405020304" pitchFamily="18" charset="0"/>
                              </a:rPr>
                              <m:t>π</m:t>
                            </m:r>
                            <m:r>
                              <a:rPr lang="en-IN" sz="2000" b="0" i="1" dirty="0" smtClean="0">
                                <a:latin typeface="Cambria Math" panose="02040503050406030204" pitchFamily="18" charset="0"/>
                                <a:cs typeface="Times New Roman" panose="02020603050405020304" pitchFamily="18" charset="0"/>
                              </a:rPr>
                              <m:t>𝑟</m:t>
                            </m:r>
                          </m:e>
                          <m:sup>
                            <m:r>
                              <a:rPr lang="en-IN" sz="2000" b="0" i="1" dirty="0" smtClean="0">
                                <a:latin typeface="Cambria Math" panose="02040503050406030204" pitchFamily="18" charset="0"/>
                                <a:cs typeface="Times New Roman" panose="02020603050405020304" pitchFamily="18" charset="0"/>
                              </a:rPr>
                              <m:t>4</m:t>
                            </m:r>
                          </m:sup>
                        </m:sSup>
                      </m:den>
                    </m:f>
                    <m:r>
                      <a:rPr lang="en-IN" sz="2000" b="0" i="1" dirty="0" smtClean="0">
                        <a:latin typeface="Cambria Math" panose="02040503050406030204" pitchFamily="18" charset="0"/>
                        <a:cs typeface="Times New Roman" panose="02020603050405020304" pitchFamily="18" charset="0"/>
                      </a:rPr>
                      <m:t>𝑑𝑥</m:t>
                    </m:r>
                    <m:r>
                      <a:rPr lang="en-IN" sz="2000" b="0" i="1" dirty="0" smtClean="0">
                        <a:latin typeface="Cambria Math" panose="02040503050406030204" pitchFamily="18" charset="0"/>
                        <a:cs typeface="Times New Roman" panose="02020603050405020304" pitchFamily="18" charset="0"/>
                      </a:rPr>
                      <m:t>   </m:t>
                    </m:r>
                    <m:r>
                      <a:rPr lang="en-IN" sz="2000" b="0" i="1" dirty="0" smtClean="0">
                        <a:latin typeface="Cambria Math" panose="02040503050406030204" pitchFamily="18" charset="0"/>
                        <a:cs typeface="Times New Roman" panose="02020603050405020304" pitchFamily="18" charset="0"/>
                      </a:rPr>
                      <m:t>𝑤𝑏</m:t>
                    </m:r>
                    <m:r>
                      <a:rPr lang="en-IN" sz="2000" b="0" i="1" dirty="0" smtClean="0">
                        <a:latin typeface="Cambria Math" panose="02040503050406030204" pitchFamily="18" charset="0"/>
                        <a:cs typeface="Times New Roman" panose="02020603050405020304" pitchFamily="18" charset="0"/>
                      </a:rPr>
                      <m:t>−</m:t>
                    </m:r>
                    <m:r>
                      <a:rPr lang="en-IN" sz="2000" b="0" i="1" dirty="0" smtClean="0">
                        <a:latin typeface="Cambria Math" panose="02040503050406030204" pitchFamily="18" charset="0"/>
                        <a:cs typeface="Times New Roman" panose="02020603050405020304" pitchFamily="18" charset="0"/>
                      </a:rPr>
                      <m:t>𝑇</m:t>
                    </m:r>
                    <m:r>
                      <a:rPr lang="en-IN" sz="2000" b="0" i="1" dirty="0" smtClean="0">
                        <a:latin typeface="Cambria Math" panose="02040503050406030204" pitchFamily="18" charset="0"/>
                        <a:cs typeface="Times New Roman" panose="02020603050405020304" pitchFamily="18" charset="0"/>
                      </a:rPr>
                      <m:t>/</m:t>
                    </m:r>
                    <m:r>
                      <a:rPr lang="en-IN" sz="2000" b="0" i="1" dirty="0" smtClean="0">
                        <a:latin typeface="Cambria Math" panose="02040503050406030204" pitchFamily="18" charset="0"/>
                        <a:cs typeface="Times New Roman" panose="02020603050405020304" pitchFamily="18" charset="0"/>
                      </a:rPr>
                      <m:t>𝑚</m:t>
                    </m:r>
                  </m:oMath>
                </a14:m>
                <a:endParaRPr lang="en-IN" sz="2000" dirty="0">
                  <a:latin typeface="Times New Roman" panose="02020603050405020304" pitchFamily="18" charset="0"/>
                  <a:cs typeface="Times New Roman" panose="02020603050405020304" pitchFamily="18" charset="0"/>
                </a:endParaRPr>
              </a:p>
              <a:p>
                <a:pPr marL="514350" indent="-514350">
                  <a:buAutoNum type="romanLcParenBoth"/>
                </a:pPr>
                <a:r>
                  <a:rPr lang="en-US" sz="2000" dirty="0">
                    <a:latin typeface="Times New Roman" panose="02020603050405020304" pitchFamily="18" charset="0"/>
                    <a:cs typeface="Times New Roman" panose="02020603050405020304" pitchFamily="18" charset="0"/>
                  </a:rPr>
                  <a:t>Flux linkages due to internal flux</a:t>
                </a:r>
              </a:p>
              <a:p>
                <a:endParaRPr lang="en-US" sz="2000" dirty="0">
                  <a:latin typeface="Times New Roman" panose="02020603050405020304" pitchFamily="18" charset="0"/>
                  <a:cs typeface="Times New Roman" panose="02020603050405020304" pitchFamily="18" charset="0"/>
                </a:endParaRPr>
              </a:p>
              <a:p>
                <a:r>
                  <a:rPr lang="el-GR" sz="2000" dirty="0"/>
                  <a:t>ψ</a:t>
                </a:r>
                <a:r>
                  <a:rPr lang="en-IN" sz="2000" dirty="0"/>
                  <a:t>int = </a:t>
                </a:r>
                <a14:m>
                  <m:oMath xmlns:m="http://schemas.openxmlformats.org/officeDocument/2006/math">
                    <m:nary>
                      <m:naryPr>
                        <m:ctrlPr>
                          <a:rPr lang="en-IN" sz="2000" i="1" smtClean="0">
                            <a:latin typeface="Cambria Math" panose="02040503050406030204" pitchFamily="18" charset="0"/>
                            <a:cs typeface="Times New Roman" panose="02020603050405020304" pitchFamily="18" charset="0"/>
                          </a:rPr>
                        </m:ctrlPr>
                      </m:naryPr>
                      <m:sub>
                        <m:r>
                          <m:rPr>
                            <m:brk m:alnAt="23"/>
                          </m:rPr>
                          <a:rPr lang="en-IN" sz="2000" b="0" i="1" smtClean="0">
                            <a:latin typeface="Cambria Math" panose="02040503050406030204" pitchFamily="18" charset="0"/>
                            <a:cs typeface="Times New Roman" panose="02020603050405020304" pitchFamily="18" charset="0"/>
                          </a:rPr>
                          <m:t>0</m:t>
                        </m:r>
                      </m:sub>
                      <m:sup>
                        <m:r>
                          <a:rPr lang="en-IN" sz="2000" b="0" i="1" smtClean="0">
                            <a:latin typeface="Cambria Math" panose="02040503050406030204" pitchFamily="18" charset="0"/>
                            <a:cs typeface="Times New Roman" panose="02020603050405020304" pitchFamily="18" charset="0"/>
                          </a:rPr>
                          <m:t>𝑟</m:t>
                        </m:r>
                      </m:sup>
                      <m:e>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IN" sz="2000" i="1" dirty="0">
                                    <a:latin typeface="Cambria Math" panose="02040503050406030204" pitchFamily="18" charset="0"/>
                                    <a:cs typeface="Times New Roman" panose="02020603050405020304" pitchFamily="18" charset="0"/>
                                  </a:rPr>
                                  <m:t>µ</m:t>
                                </m:r>
                                <m:r>
                                  <a:rPr lang="en-IN" sz="2000" i="1" dirty="0">
                                    <a:latin typeface="Cambria Math" panose="02040503050406030204" pitchFamily="18" charset="0"/>
                                    <a:cs typeface="Times New Roman" panose="02020603050405020304" pitchFamily="18" charset="0"/>
                                  </a:rPr>
                                  <m:t>𝐼𝑥</m:t>
                                </m:r>
                              </m:e>
                              <m:sup>
                                <m:r>
                                  <a:rPr lang="en-IN" sz="2000" i="1" dirty="0">
                                    <a:latin typeface="Cambria Math" panose="02040503050406030204" pitchFamily="18" charset="0"/>
                                    <a:cs typeface="Times New Roman" panose="02020603050405020304" pitchFamily="18" charset="0"/>
                                  </a:rPr>
                                  <m:t>3</m:t>
                                </m:r>
                              </m:sup>
                            </m:sSup>
                          </m:num>
                          <m:den>
                            <m:sSup>
                              <m:sSupPr>
                                <m:ctrlPr>
                                  <a:rPr lang="en-IN" sz="2000" i="1" dirty="0">
                                    <a:latin typeface="Cambria Math" panose="02040503050406030204" pitchFamily="18" charset="0"/>
                                    <a:cs typeface="Times New Roman" panose="02020603050405020304" pitchFamily="18" charset="0"/>
                                  </a:rPr>
                                </m:ctrlPr>
                              </m:sSupPr>
                              <m:e>
                                <m:r>
                                  <a:rPr lang="en-IN" sz="2000" i="1" dirty="0">
                                    <a:latin typeface="Cambria Math" panose="02040503050406030204" pitchFamily="18" charset="0"/>
                                    <a:cs typeface="Times New Roman" panose="02020603050405020304" pitchFamily="18" charset="0"/>
                                  </a:rPr>
                                  <m:t>2</m:t>
                                </m:r>
                                <m:r>
                                  <m:rPr>
                                    <m:sty m:val="p"/>
                                  </m:rPr>
                                  <a:rPr lang="el-GR" sz="2000" i="1" dirty="0">
                                    <a:latin typeface="Cambria Math" panose="02040503050406030204" pitchFamily="18" charset="0"/>
                                    <a:cs typeface="Times New Roman" panose="02020603050405020304" pitchFamily="18" charset="0"/>
                                  </a:rPr>
                                  <m:t>π</m:t>
                                </m:r>
                                <m:r>
                                  <a:rPr lang="en-IN" sz="2000" i="1" dirty="0">
                                    <a:latin typeface="Cambria Math" panose="02040503050406030204" pitchFamily="18" charset="0"/>
                                    <a:cs typeface="Times New Roman" panose="02020603050405020304" pitchFamily="18" charset="0"/>
                                  </a:rPr>
                                  <m:t>𝑟</m:t>
                                </m:r>
                              </m:e>
                              <m:sup>
                                <m:r>
                                  <a:rPr lang="en-IN" sz="2000" i="1" dirty="0">
                                    <a:latin typeface="Cambria Math" panose="02040503050406030204" pitchFamily="18" charset="0"/>
                                    <a:cs typeface="Times New Roman" panose="02020603050405020304" pitchFamily="18" charset="0"/>
                                  </a:rPr>
                                  <m:t>4</m:t>
                                </m:r>
                              </m:sup>
                            </m:sSup>
                          </m:den>
                        </m:f>
                        <m:r>
                          <a:rPr lang="en-IN" sz="2000" i="1" dirty="0">
                            <a:latin typeface="Cambria Math" panose="02040503050406030204" pitchFamily="18" charset="0"/>
                            <a:cs typeface="Times New Roman" panose="02020603050405020304" pitchFamily="18" charset="0"/>
                          </a:rPr>
                          <m:t>𝑑𝑥</m:t>
                        </m:r>
                      </m:e>
                    </m:nary>
                  </m:oMath>
                </a14:m>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a:t>
                </a:r>
                <a:r>
                  <a:rPr lang="el-GR" sz="2000" dirty="0"/>
                  <a:t>ψ</a:t>
                </a:r>
                <a:r>
                  <a:rPr lang="en-IN" sz="2000" dirty="0"/>
                  <a:t>int = </a:t>
                </a:r>
                <a14:m>
                  <m:oMath xmlns:m="http://schemas.openxmlformats.org/officeDocument/2006/math">
                    <m:f>
                      <m:fPr>
                        <m:ctrlPr>
                          <a:rPr lang="en-IN" sz="2000" i="1" dirty="0" smtClean="0">
                            <a:latin typeface="Cambria Math" panose="02040503050406030204" pitchFamily="18" charset="0"/>
                            <a:cs typeface="Times New Roman" panose="02020603050405020304" pitchFamily="18" charset="0"/>
                          </a:rPr>
                        </m:ctrlPr>
                      </m:fPr>
                      <m:num>
                        <m:sSub>
                          <m:sSubPr>
                            <m:ctrlPr>
                              <a:rPr lang="en-IN" sz="2000" i="1" dirty="0" smtClean="0">
                                <a:latin typeface="Cambria Math" panose="02040503050406030204" pitchFamily="18" charset="0"/>
                                <a:cs typeface="Times New Roman" panose="02020603050405020304" pitchFamily="18" charset="0"/>
                              </a:rPr>
                            </m:ctrlPr>
                          </m:sSubPr>
                          <m:e>
                            <m:r>
                              <a:rPr lang="en-IN" sz="2000" i="1" dirty="0">
                                <a:latin typeface="Cambria Math" panose="02040503050406030204" pitchFamily="18" charset="0"/>
                                <a:cs typeface="Times New Roman" panose="02020603050405020304" pitchFamily="18" charset="0"/>
                              </a:rPr>
                              <m:t>µ</m:t>
                            </m:r>
                          </m:e>
                          <m:sub>
                            <m:r>
                              <a:rPr lang="en-IN" sz="2000" b="0" i="1" dirty="0" smtClean="0">
                                <a:latin typeface="Cambria Math" panose="02040503050406030204" pitchFamily="18" charset="0"/>
                                <a:cs typeface="Times New Roman" panose="02020603050405020304" pitchFamily="18" charset="0"/>
                              </a:rPr>
                              <m:t>0</m:t>
                            </m:r>
                          </m:sub>
                        </m:sSub>
                        <m:r>
                          <a:rPr lang="en-IN" sz="2000" b="0" i="1" dirty="0" smtClean="0">
                            <a:latin typeface="Cambria Math" panose="02040503050406030204" pitchFamily="18" charset="0"/>
                            <a:cs typeface="Times New Roman" panose="02020603050405020304" pitchFamily="18" charset="0"/>
                          </a:rPr>
                          <m:t>𝐼</m:t>
                        </m:r>
                      </m:num>
                      <m:den>
                        <m:r>
                          <a:rPr lang="en-IN" sz="2000" b="0" i="1" dirty="0" smtClean="0">
                            <a:latin typeface="Cambria Math" panose="02040503050406030204" pitchFamily="18" charset="0"/>
                            <a:cs typeface="Times New Roman" panose="02020603050405020304" pitchFamily="18" charset="0"/>
                          </a:rPr>
                          <m:t>8</m:t>
                        </m:r>
                        <m:r>
                          <m:rPr>
                            <m:sty m:val="p"/>
                          </m:rPr>
                          <a:rPr lang="el-GR" sz="2000" i="1" dirty="0">
                            <a:latin typeface="Cambria Math" panose="02040503050406030204" pitchFamily="18" charset="0"/>
                            <a:cs typeface="Times New Roman" panose="02020603050405020304" pitchFamily="18" charset="0"/>
                          </a:rPr>
                          <m:t>π</m:t>
                        </m:r>
                      </m:den>
                    </m:f>
                  </m:oMath>
                </a14:m>
                <a:r>
                  <a:rPr lang="en-IN" sz="2000" dirty="0"/>
                  <a:t>  weber-turns per metre length </a:t>
                </a:r>
              </a:p>
              <a:p>
                <a:r>
                  <a:rPr lang="en-IN" sz="2000" dirty="0">
                    <a:cs typeface="Times New Roman" panose="02020603050405020304" pitchFamily="18" charset="0"/>
                  </a:rPr>
                  <a:t>	</a:t>
                </a:r>
                <a14:m>
                  <m:oMath xmlns:m="http://schemas.openxmlformats.org/officeDocument/2006/math">
                    <m:sSub>
                      <m:sSubPr>
                        <m:ctrlPr>
                          <a:rPr lang="en-IN" sz="2000" i="1" dirty="0" smtClean="0">
                            <a:latin typeface="Cambria Math" panose="02040503050406030204" pitchFamily="18" charset="0"/>
                            <a:cs typeface="Times New Roman" panose="02020603050405020304" pitchFamily="18" charset="0"/>
                          </a:rPr>
                        </m:ctrlPr>
                      </m:sSubPr>
                      <m:e>
                        <m:r>
                          <a:rPr lang="en-IN" sz="2000" i="1" dirty="0">
                            <a:latin typeface="Cambria Math" panose="02040503050406030204" pitchFamily="18" charset="0"/>
                            <a:cs typeface="Times New Roman" panose="02020603050405020304" pitchFamily="18" charset="0"/>
                          </a:rPr>
                          <m:t>µ</m:t>
                        </m:r>
                      </m:e>
                      <m:sub>
                        <m:r>
                          <a:rPr lang="en-IN" sz="2000" b="0" i="1" dirty="0" smtClean="0">
                            <a:latin typeface="Cambria Math" panose="02040503050406030204" pitchFamily="18" charset="0"/>
                            <a:cs typeface="Times New Roman" panose="02020603050405020304" pitchFamily="18" charset="0"/>
                          </a:rPr>
                          <m:t>0</m:t>
                        </m:r>
                      </m:sub>
                    </m:sSub>
                  </m:oMath>
                </a14:m>
                <a:r>
                  <a:rPr lang="en-US" sz="2000" dirty="0">
                    <a:latin typeface="Times New Roman" panose="02020603050405020304" pitchFamily="18" charset="0"/>
                    <a:cs typeface="Times New Roman" panose="02020603050405020304" pitchFamily="18" charset="0"/>
                  </a:rPr>
                  <a:t>=4</a:t>
                </a:r>
                <a:r>
                  <a:rPr lang="el-GR" sz="2000" dirty="0">
                    <a:cs typeface="Times New Roman" panose="02020603050405020304" pitchFamily="18" charset="0"/>
                  </a:rPr>
                  <a:t>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π</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dirty="0" smtClean="0">
                            <a:latin typeface="Cambria Math" panose="02040503050406030204" pitchFamily="18" charset="0"/>
                            <a:cs typeface="Times New Roman" panose="02020603050405020304" pitchFamily="18" charset="0"/>
                          </a:rPr>
                        </m:ctrlPr>
                      </m:sSupPr>
                      <m:e>
                        <m:r>
                          <a:rPr lang="en-IN" sz="2000" b="0" i="1" dirty="0" smtClean="0">
                            <a:latin typeface="Cambria Math" panose="02040503050406030204" pitchFamily="18" charset="0"/>
                            <a:cs typeface="Times New Roman" panose="02020603050405020304" pitchFamily="18" charset="0"/>
                          </a:rPr>
                          <m:t>10</m:t>
                        </m:r>
                      </m:e>
                      <m:sup>
                        <m:r>
                          <a:rPr lang="en-IN" sz="2000" b="0" i="1" dirty="0" smtClean="0">
                            <a:latin typeface="Cambria Math" panose="02040503050406030204" pitchFamily="18" charset="0"/>
                            <a:cs typeface="Times New Roman" panose="02020603050405020304" pitchFamily="18" charset="0"/>
                          </a:rPr>
                          <m:t>−7</m:t>
                        </m:r>
                      </m:sup>
                    </m:sSup>
                  </m:oMath>
                </a14:m>
                <a:endParaRPr lang="en-US" sz="2000" dirty="0">
                  <a:latin typeface="Times New Roman" panose="02020603050405020304" pitchFamily="18" charset="0"/>
                  <a:cs typeface="Times New Roman" panose="02020603050405020304" pitchFamily="18" charset="0"/>
                </a:endParaRPr>
              </a:p>
              <a:p>
                <a:r>
                  <a:rPr lang="el-GR" sz="2000" dirty="0"/>
                  <a:t>ψ</a:t>
                </a:r>
                <a:r>
                  <a:rPr lang="en-IN" sz="2000" dirty="0"/>
                  <a:t>int = </a:t>
                </a:r>
                <a14:m>
                  <m:oMath xmlns:m="http://schemas.openxmlformats.org/officeDocument/2006/math">
                    <m:f>
                      <m:fPr>
                        <m:ctrlPr>
                          <a:rPr lang="en-IN" sz="2000" i="1" dirty="0" smtClean="0">
                            <a:latin typeface="Cambria Math" panose="02040503050406030204" pitchFamily="18" charset="0"/>
                            <a:cs typeface="Times New Roman" panose="02020603050405020304" pitchFamily="18" charset="0"/>
                          </a:rPr>
                        </m:ctrlPr>
                      </m:fPr>
                      <m:num>
                        <m:r>
                          <m:rPr>
                            <m:nor/>
                          </m:rPr>
                          <a:rPr lang="en-US" sz="2000" dirty="0">
                            <a:latin typeface="Times New Roman" panose="02020603050405020304" pitchFamily="18" charset="0"/>
                            <a:cs typeface="Times New Roman" panose="02020603050405020304" pitchFamily="18" charset="0"/>
                          </a:rPr>
                          <m:t> </m:t>
                        </m:r>
                        <m:sSup>
                          <m:sSupPr>
                            <m:ctrlPr>
                              <a:rPr lang="en-US" sz="2000" i="1" dirty="0">
                                <a:latin typeface="Cambria Math" panose="02040503050406030204" pitchFamily="18" charset="0"/>
                                <a:cs typeface="Times New Roman" panose="02020603050405020304" pitchFamily="18" charset="0"/>
                              </a:rPr>
                            </m:ctrlPr>
                          </m:sSupPr>
                          <m:e>
                            <m:r>
                              <a:rPr lang="en-IN" sz="2000" i="1" dirty="0">
                                <a:latin typeface="Cambria Math" panose="02040503050406030204" pitchFamily="18" charset="0"/>
                                <a:cs typeface="Times New Roman" panose="02020603050405020304" pitchFamily="18" charset="0"/>
                              </a:rPr>
                              <m:t>10</m:t>
                            </m:r>
                          </m:e>
                          <m:sup>
                            <m:r>
                              <a:rPr lang="en-IN" sz="2000" i="1" dirty="0">
                                <a:latin typeface="Cambria Math" panose="02040503050406030204" pitchFamily="18" charset="0"/>
                                <a:cs typeface="Times New Roman" panose="02020603050405020304" pitchFamily="18" charset="0"/>
                              </a:rPr>
                              <m:t>−7</m:t>
                            </m:r>
                          </m:sup>
                        </m:sSup>
                        <m:r>
                          <a:rPr lang="en-IN" sz="2000" b="0" i="1" dirty="0" smtClean="0">
                            <a:latin typeface="Cambria Math" panose="02040503050406030204" pitchFamily="18" charset="0"/>
                            <a:cs typeface="Times New Roman" panose="02020603050405020304" pitchFamily="18" charset="0"/>
                          </a:rPr>
                          <m:t>𝐼</m:t>
                        </m:r>
                      </m:num>
                      <m:den>
                        <m:r>
                          <a:rPr lang="en-IN" sz="2000" b="0" i="1" dirty="0" smtClean="0">
                            <a:latin typeface="Cambria Math" panose="02040503050406030204" pitchFamily="18" charset="0"/>
                            <a:cs typeface="Times New Roman" panose="02020603050405020304" pitchFamily="18" charset="0"/>
                          </a:rPr>
                          <m:t>2</m:t>
                        </m:r>
                      </m:den>
                    </m:f>
                  </m:oMath>
                </a14:m>
                <a:r>
                  <a:rPr lang="en-US" sz="2000" dirty="0">
                    <a:latin typeface="Times New Roman" panose="02020603050405020304" pitchFamily="18" charset="0"/>
                    <a:cs typeface="Times New Roman" panose="02020603050405020304" pitchFamily="18" charset="0"/>
                  </a:rPr>
                  <a:t> </a:t>
                </a:r>
                <a:r>
                  <a:rPr lang="en-IN" sz="2000" dirty="0"/>
                  <a:t>weber-turns per metre length </a:t>
                </a:r>
              </a:p>
              <a:p>
                <a14:m>
                  <m:oMath xmlns:m="http://schemas.openxmlformats.org/officeDocument/2006/math">
                    <m:sSub>
                      <m:sSubPr>
                        <m:ctrlPr>
                          <a:rPr lang="en-IN" sz="2000" i="1" smtClean="0">
                            <a:latin typeface="Cambria Math" panose="02040503050406030204" pitchFamily="18" charset="0"/>
                            <a:cs typeface="Times New Roman" panose="02020603050405020304" pitchFamily="18" charset="0"/>
                          </a:rPr>
                        </m:ctrlPr>
                      </m:sSubPr>
                      <m:e>
                        <m:r>
                          <a:rPr lang="en-IN" sz="2000" b="0" i="1" smtClean="0">
                            <a:latin typeface="Cambria Math" panose="02040503050406030204" pitchFamily="18" charset="0"/>
                            <a:cs typeface="Times New Roman" panose="02020603050405020304" pitchFamily="18" charset="0"/>
                          </a:rPr>
                          <m:t>𝐿</m:t>
                        </m:r>
                      </m:e>
                      <m:sub>
                        <m:r>
                          <a:rPr lang="en-IN" sz="2000" b="0" i="1" smtClean="0">
                            <a:latin typeface="Cambria Math" panose="02040503050406030204" pitchFamily="18" charset="0"/>
                            <a:cs typeface="Times New Roman" panose="02020603050405020304" pitchFamily="18" charset="0"/>
                          </a:rPr>
                          <m:t>𝑖𝑛𝑡</m:t>
                        </m:r>
                      </m:sub>
                    </m:sSub>
                    <m:r>
                      <a:rPr lang="en-IN" sz="2000" b="0" i="1" smtClean="0">
                        <a:latin typeface="Cambria Math" panose="02040503050406030204" pitchFamily="18" charset="0"/>
                        <a:cs typeface="Times New Roman" panose="02020603050405020304" pitchFamily="18" charset="0"/>
                      </a:rPr>
                      <m:t>=</m:t>
                    </m:r>
                    <m:f>
                      <m:fPr>
                        <m:ctrlPr>
                          <a:rPr lang="en-IN" sz="2000" i="1" smtClean="0">
                            <a:latin typeface="Cambria Math" panose="02040503050406030204" pitchFamily="18" charset="0"/>
                            <a:cs typeface="Times New Roman" panose="02020603050405020304" pitchFamily="18" charset="0"/>
                          </a:rPr>
                        </m:ctrlPr>
                      </m:fPr>
                      <m:num>
                        <m:sSub>
                          <m:sSubPr>
                            <m:ctrlPr>
                              <a:rPr lang="en-IN" sz="2000" i="1" smtClean="0">
                                <a:latin typeface="Cambria Math" panose="02040503050406030204" pitchFamily="18" charset="0"/>
                                <a:cs typeface="Times New Roman" panose="02020603050405020304" pitchFamily="18" charset="0"/>
                              </a:rPr>
                            </m:ctrlPr>
                          </m:sSubPr>
                          <m:e>
                            <m:r>
                              <m:rPr>
                                <m:nor/>
                              </m:rPr>
                              <a:rPr lang="el-GR" sz="2000" dirty="0" smtClean="0"/>
                              <m:t>ψ</m:t>
                            </m:r>
                          </m:e>
                          <m:sub>
                            <m:r>
                              <a:rPr lang="en-IN" sz="2000" b="0" i="1" dirty="0" smtClean="0">
                                <a:latin typeface="Cambria Math" panose="02040503050406030204" pitchFamily="18" charset="0"/>
                              </a:rPr>
                              <m:t>𝑖𝑛𝑡</m:t>
                            </m:r>
                          </m:sub>
                        </m:sSub>
                      </m:num>
                      <m:den>
                        <m:r>
                          <a:rPr lang="en-IN" sz="2000" b="0" i="1" smtClean="0">
                            <a:latin typeface="Cambria Math" panose="02040503050406030204" pitchFamily="18" charset="0"/>
                            <a:cs typeface="Times New Roman" panose="02020603050405020304" pitchFamily="18" charset="0"/>
                          </a:rPr>
                          <m:t>𝐼</m:t>
                        </m:r>
                      </m:den>
                    </m:f>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r>
                          <m:rPr>
                            <m:nor/>
                          </m:rPr>
                          <a:rPr lang="en-US" sz="2000" dirty="0">
                            <a:latin typeface="Times New Roman" panose="02020603050405020304" pitchFamily="18" charset="0"/>
                            <a:cs typeface="Times New Roman" panose="02020603050405020304" pitchFamily="18" charset="0"/>
                          </a:rPr>
                          <m:t> </m:t>
                        </m:r>
                        <m:sSup>
                          <m:sSupPr>
                            <m:ctrlPr>
                              <a:rPr lang="en-US" sz="2000" i="1" dirty="0">
                                <a:latin typeface="Cambria Math" panose="02040503050406030204" pitchFamily="18" charset="0"/>
                                <a:cs typeface="Times New Roman" panose="02020603050405020304" pitchFamily="18" charset="0"/>
                              </a:rPr>
                            </m:ctrlPr>
                          </m:sSupPr>
                          <m:e>
                            <m:r>
                              <a:rPr lang="en-IN" sz="2000" i="1" dirty="0">
                                <a:latin typeface="Cambria Math" panose="02040503050406030204" pitchFamily="18" charset="0"/>
                                <a:cs typeface="Times New Roman" panose="02020603050405020304" pitchFamily="18" charset="0"/>
                              </a:rPr>
                              <m:t>10</m:t>
                            </m:r>
                          </m:e>
                          <m:sup>
                            <m:r>
                              <a:rPr lang="en-IN" sz="2000" i="1" dirty="0">
                                <a:latin typeface="Cambria Math" panose="02040503050406030204" pitchFamily="18" charset="0"/>
                                <a:cs typeface="Times New Roman" panose="02020603050405020304" pitchFamily="18" charset="0"/>
                              </a:rPr>
                              <m:t>−7</m:t>
                            </m:r>
                          </m:sup>
                        </m:sSup>
                      </m:num>
                      <m:den>
                        <m:r>
                          <a:rPr lang="en-IN" sz="2000" i="1" dirty="0">
                            <a:latin typeface="Cambria Math" panose="02040503050406030204" pitchFamily="18" charset="0"/>
                            <a:cs typeface="Times New Roman" panose="02020603050405020304" pitchFamily="18" charset="0"/>
                          </a:rPr>
                          <m:t>2</m:t>
                        </m:r>
                      </m:den>
                    </m:f>
                  </m:oMath>
                </a14:m>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FDD3E9D-BAFA-4573-92C2-73F30C557378}"/>
                  </a:ext>
                </a:extLst>
              </p:cNvPr>
              <p:cNvSpPr txBox="1">
                <a:spLocks noRot="1" noChangeAspect="1" noMove="1" noResize="1" noEditPoints="1" noAdjustHandles="1" noChangeArrowheads="1" noChangeShapeType="1" noTextEdit="1"/>
              </p:cNvSpPr>
              <p:nvPr/>
            </p:nvSpPr>
            <p:spPr>
              <a:xfrm>
                <a:off x="-654" y="1660478"/>
                <a:ext cx="8936060" cy="3996992"/>
              </a:xfrm>
              <a:prstGeom prst="rect">
                <a:avLst/>
              </a:prstGeom>
              <a:blipFill>
                <a:blip r:embed="rId6"/>
                <a:stretch>
                  <a:fillRect l="-750"/>
                </a:stretch>
              </a:blipFill>
            </p:spPr>
            <p:txBody>
              <a:bodyPr/>
              <a:lstStyle/>
              <a:p>
                <a:r>
                  <a:rPr lang="en-IN">
                    <a:noFill/>
                  </a:rPr>
                  <a:t> </a:t>
                </a:r>
              </a:p>
            </p:txBody>
          </p:sp>
        </mc:Fallback>
      </mc:AlternateContent>
      <p:sp>
        <p:nvSpPr>
          <p:cNvPr id="10" name="Rectangle 9">
            <a:extLst>
              <a:ext uri="{FF2B5EF4-FFF2-40B4-BE49-F238E27FC236}">
                <a16:creationId xmlns:a16="http://schemas.microsoft.com/office/drawing/2014/main" id="{C97EEA66-8885-4AAC-BECC-5046E94B6B34}"/>
              </a:ext>
            </a:extLst>
          </p:cNvPr>
          <p:cNvSpPr/>
          <p:nvPr/>
        </p:nvSpPr>
        <p:spPr>
          <a:xfrm>
            <a:off x="214326" y="592118"/>
            <a:ext cx="416652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Flux Linkages</a:t>
            </a:r>
            <a:endParaRPr lang="en-IN"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76A82507-0142-4D08-9BC6-7CB965452828}"/>
              </a:ext>
            </a:extLst>
          </p:cNvPr>
          <p:cNvPicPr>
            <a:picLocks noChangeAspect="1"/>
          </p:cNvPicPr>
          <p:nvPr/>
        </p:nvPicPr>
        <p:blipFill>
          <a:blip r:embed="rId7"/>
          <a:stretch>
            <a:fillRect/>
          </a:stretch>
        </p:blipFill>
        <p:spPr>
          <a:xfrm>
            <a:off x="5791200" y="975171"/>
            <a:ext cx="3042695" cy="2762250"/>
          </a:xfrm>
          <a:prstGeom prst="rect">
            <a:avLst/>
          </a:prstGeom>
        </p:spPr>
      </p:pic>
      <p:pic>
        <p:nvPicPr>
          <p:cNvPr id="3" name="Picture 2">
            <a:extLst>
              <a:ext uri="{FF2B5EF4-FFF2-40B4-BE49-F238E27FC236}">
                <a16:creationId xmlns:a16="http://schemas.microsoft.com/office/drawing/2014/main" id="{DC6B9FCB-0CE3-4577-B616-AE94E1025184}"/>
              </a:ext>
            </a:extLst>
          </p:cNvPr>
          <p:cNvPicPr>
            <a:picLocks noChangeAspect="1"/>
          </p:cNvPicPr>
          <p:nvPr/>
        </p:nvPicPr>
        <p:blipFill>
          <a:blip r:embed="rId8"/>
          <a:stretch>
            <a:fillRect/>
          </a:stretch>
        </p:blipFill>
        <p:spPr>
          <a:xfrm>
            <a:off x="6091808" y="4316459"/>
            <a:ext cx="2428875" cy="1762125"/>
          </a:xfrm>
          <a:prstGeom prst="rect">
            <a:avLst/>
          </a:prstGeom>
        </p:spPr>
      </p:pic>
      <p:sp>
        <p:nvSpPr>
          <p:cNvPr id="18" name="object 11">
            <a:extLst>
              <a:ext uri="{FF2B5EF4-FFF2-40B4-BE49-F238E27FC236}">
                <a16:creationId xmlns:a16="http://schemas.microsoft.com/office/drawing/2014/main" id="{3F3DE6FB-1EAA-48E2-B652-45A513FB034F}"/>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object 12">
            <a:extLst>
              <a:ext uri="{FF2B5EF4-FFF2-40B4-BE49-F238E27FC236}">
                <a16:creationId xmlns:a16="http://schemas.microsoft.com/office/drawing/2014/main" id="{42852EC1-C402-4004-A546-29066A42964D}"/>
              </a:ext>
            </a:extLst>
          </p:cNvPr>
          <p:cNvSpPr txBox="1"/>
          <p:nvPr/>
        </p:nvSpPr>
        <p:spPr>
          <a:xfrm>
            <a:off x="66294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8" name="Slide Number Placeholder 7">
            <a:extLst>
              <a:ext uri="{FF2B5EF4-FFF2-40B4-BE49-F238E27FC236}">
                <a16:creationId xmlns:a16="http://schemas.microsoft.com/office/drawing/2014/main" id="{ABD0BBE0-FEE3-4C44-A500-621DED083F36}"/>
              </a:ext>
            </a:extLst>
          </p:cNvPr>
          <p:cNvSpPr>
            <a:spLocks noGrp="1"/>
          </p:cNvSpPr>
          <p:nvPr>
            <p:ph type="sldNum" sz="quarter" idx="7"/>
          </p:nvPr>
        </p:nvSpPr>
        <p:spPr/>
        <p:txBody>
          <a:bodyPr/>
          <a:lstStyle/>
          <a:p>
            <a:pPr marL="38100">
              <a:lnSpc>
                <a:spcPts val="1240"/>
              </a:lnSpc>
            </a:pPr>
            <a:fld id="{81D60167-4931-47E6-BA6A-407CBD079E47}" type="slidenum">
              <a:rPr lang="en-IN" spc="-120" smtClean="0"/>
              <a:t>21</a:t>
            </a:fld>
            <a:endParaRPr lang="en-IN" spc="-120" dirty="0"/>
          </a:p>
        </p:txBody>
      </p:sp>
    </p:spTree>
    <p:extLst>
      <p:ext uri="{BB962C8B-B14F-4D97-AF65-F5344CB8AC3E}">
        <p14:creationId xmlns:p14="http://schemas.microsoft.com/office/powerpoint/2010/main" val="241163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2">
            <a:extLst>
              <a:ext uri="{FF2B5EF4-FFF2-40B4-BE49-F238E27FC236}">
                <a16:creationId xmlns:a16="http://schemas.microsoft.com/office/drawing/2014/main" id="{FA135FDB-5B6B-4878-97CF-632080961D03}"/>
              </a:ext>
            </a:extLst>
          </p:cNvPr>
          <p:cNvSpPr txBox="1"/>
          <p:nvPr/>
        </p:nvSpPr>
        <p:spPr>
          <a:xfrm>
            <a:off x="67818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object 11">
            <a:extLst>
              <a:ext uri="{FF2B5EF4-FFF2-40B4-BE49-F238E27FC236}">
                <a16:creationId xmlns:a16="http://schemas.microsoft.com/office/drawing/2014/main" id="{27A5E40C-DDEA-46BF-8397-9FCB63EE16D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43AA77-EC70-4CE8-B538-9E25052ADF6C}"/>
                  </a:ext>
                </a:extLst>
              </p:cNvPr>
              <p:cNvSpPr txBox="1"/>
              <p:nvPr/>
            </p:nvSpPr>
            <p:spPr>
              <a:xfrm>
                <a:off x="228601" y="1402081"/>
                <a:ext cx="8501632" cy="3874650"/>
              </a:xfrm>
              <a:prstGeom prst="rect">
                <a:avLst/>
              </a:prstGeom>
              <a:noFill/>
            </p:spPr>
            <p:txBody>
              <a:bodyPr wrap="square" rtlCol="0">
                <a:spAutoFit/>
              </a:bodyPr>
              <a:lstStyle/>
              <a:p>
                <a:r>
                  <a:rPr lang="en-IN" sz="3200" dirty="0">
                    <a:latin typeface="Times New Roman" panose="02020603050405020304" pitchFamily="18" charset="0"/>
                    <a:cs typeface="Times New Roman" panose="02020603050405020304" pitchFamily="18" charset="0"/>
                  </a:rPr>
                  <a:t>H=</a:t>
                </a:r>
                <a14:m>
                  <m:oMath xmlns:m="http://schemas.openxmlformats.org/officeDocument/2006/math">
                    <m:f>
                      <m:fPr>
                        <m:ctrlPr>
                          <a:rPr lang="en-IN" sz="3200" i="1" smtClean="0">
                            <a:latin typeface="Cambria Math" panose="02040503050406030204" pitchFamily="18" charset="0"/>
                          </a:rPr>
                        </m:ctrlPr>
                      </m:fPr>
                      <m:num>
                        <m:r>
                          <a:rPr lang="en-IN" sz="3200" b="0" i="1" smtClean="0">
                            <a:latin typeface="Cambria Math" panose="02040503050406030204" pitchFamily="18" charset="0"/>
                          </a:rPr>
                          <m:t>𝐼</m:t>
                        </m:r>
                      </m:num>
                      <m:den>
                        <m:r>
                          <a:rPr lang="en-IN" sz="3200" b="0" i="1" smtClean="0">
                            <a:latin typeface="Cambria Math" panose="02040503050406030204" pitchFamily="18" charset="0"/>
                          </a:rPr>
                          <m:t>2</m:t>
                        </m:r>
                        <m:r>
                          <m:rPr>
                            <m:sty m:val="p"/>
                          </m:rPr>
                          <a:rPr lang="el-GR" sz="3200" b="0" i="1" smtClean="0">
                            <a:latin typeface="Cambria Math" panose="02040503050406030204" pitchFamily="18" charset="0"/>
                          </a:rPr>
                          <m:t>π</m:t>
                        </m:r>
                        <m:r>
                          <a:rPr lang="en-IN" sz="3200" b="0" i="1" smtClean="0">
                            <a:latin typeface="Cambria Math" panose="02040503050406030204" pitchFamily="18" charset="0"/>
                          </a:rPr>
                          <m:t>𝑥</m:t>
                        </m:r>
                      </m:den>
                    </m:f>
                    <m:r>
                      <a:rPr lang="en-IN" sz="3200" b="0" i="1" smtClean="0">
                        <a:latin typeface="Cambria Math" panose="02040503050406030204" pitchFamily="18" charset="0"/>
                      </a:rPr>
                      <m:t> </m:t>
                    </m:r>
                    <m:r>
                      <a:rPr lang="en-IN" sz="3200" b="0" i="1" smtClean="0">
                        <a:latin typeface="Cambria Math" panose="02040503050406030204" pitchFamily="18" charset="0"/>
                      </a:rPr>
                      <m:t>𝐴𝑇</m:t>
                    </m:r>
                    <m:r>
                      <a:rPr lang="en-IN" sz="3200" b="0" i="1" smtClean="0">
                        <a:latin typeface="Cambria Math" panose="02040503050406030204" pitchFamily="18" charset="0"/>
                      </a:rPr>
                      <m:t>/</m:t>
                    </m:r>
                    <m:r>
                      <a:rPr lang="en-IN" sz="3200" b="0" i="1" smtClean="0">
                        <a:latin typeface="Cambria Math" panose="02040503050406030204" pitchFamily="18" charset="0"/>
                      </a:rPr>
                      <m:t>𝑚</m:t>
                    </m:r>
                  </m:oMath>
                </a14:m>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B=µH=µ</a:t>
                </a:r>
                <a14:m>
                  <m:oMath xmlns:m="http://schemas.openxmlformats.org/officeDocument/2006/math">
                    <m:f>
                      <m:fPr>
                        <m:ctrlPr>
                          <a:rPr lang="en-IN" sz="3200" i="1" smtClean="0">
                            <a:latin typeface="Cambria Math" panose="02040503050406030204" pitchFamily="18" charset="0"/>
                            <a:cs typeface="Times New Roman" panose="02020603050405020304" pitchFamily="18" charset="0"/>
                          </a:rPr>
                        </m:ctrlPr>
                      </m:fPr>
                      <m:num>
                        <m:r>
                          <a:rPr lang="en-IN" sz="3200" b="0" i="1" smtClean="0">
                            <a:latin typeface="Cambria Math" panose="02040503050406030204" pitchFamily="18" charset="0"/>
                            <a:cs typeface="Times New Roman" panose="02020603050405020304" pitchFamily="18" charset="0"/>
                          </a:rPr>
                          <m:t>𝐼</m:t>
                        </m:r>
                      </m:num>
                      <m:den>
                        <m:r>
                          <a:rPr lang="en-IN" sz="3200" b="0" i="1" smtClean="0">
                            <a:latin typeface="Cambria Math" panose="02040503050406030204" pitchFamily="18" charset="0"/>
                            <a:cs typeface="Times New Roman" panose="02020603050405020304" pitchFamily="18" charset="0"/>
                          </a:rPr>
                          <m:t>2</m:t>
                        </m:r>
                        <m:r>
                          <m:rPr>
                            <m:sty m:val="p"/>
                          </m:rPr>
                          <a:rPr lang="el-GR" sz="3200" b="0" i="1" smtClean="0">
                            <a:latin typeface="Cambria Math" panose="02040503050406030204" pitchFamily="18" charset="0"/>
                            <a:cs typeface="Times New Roman" panose="02020603050405020304" pitchFamily="18" charset="0"/>
                          </a:rPr>
                          <m:t>π</m:t>
                        </m:r>
                        <m:r>
                          <a:rPr lang="en-IN" sz="3200" b="0" i="1" smtClean="0">
                            <a:latin typeface="Cambria Math" panose="02040503050406030204" pitchFamily="18" charset="0"/>
                            <a:cs typeface="Times New Roman" panose="02020603050405020304" pitchFamily="18" charset="0"/>
                          </a:rPr>
                          <m:t>𝑥</m:t>
                        </m:r>
                      </m:den>
                    </m:f>
                  </m:oMath>
                </a14:m>
                <a:r>
                  <a:rPr lang="en-IN" sz="3200" dirty="0" err="1">
                    <a:latin typeface="Times New Roman" panose="02020603050405020304" pitchFamily="18" charset="0"/>
                    <a:cs typeface="Times New Roman" panose="02020603050405020304" pitchFamily="18" charset="0"/>
                  </a:rPr>
                  <a:t>wb</a:t>
                </a:r>
                <a:r>
                  <a:rPr lang="en-IN" sz="32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IN" sz="3200" i="1" smtClean="0">
                            <a:latin typeface="Cambria Math" panose="02040503050406030204" pitchFamily="18" charset="0"/>
                            <a:cs typeface="Times New Roman" panose="02020603050405020304" pitchFamily="18" charset="0"/>
                          </a:rPr>
                        </m:ctrlPr>
                      </m:sSupPr>
                      <m:e>
                        <m:r>
                          <a:rPr lang="en-IN" sz="3200" b="0" i="1" smtClean="0">
                            <a:latin typeface="Cambria Math" panose="02040503050406030204" pitchFamily="18" charset="0"/>
                            <a:cs typeface="Times New Roman" panose="02020603050405020304" pitchFamily="18" charset="0"/>
                          </a:rPr>
                          <m:t>𝑚</m:t>
                        </m:r>
                      </m:e>
                      <m:sup>
                        <m:r>
                          <a:rPr lang="en-IN" sz="3200" b="0" i="1" smtClean="0">
                            <a:latin typeface="Cambria Math" panose="02040503050406030204" pitchFamily="18" charset="0"/>
                            <a:cs typeface="Times New Roman" panose="02020603050405020304" pitchFamily="18" charset="0"/>
                          </a:rPr>
                          <m:t>2</m:t>
                        </m:r>
                      </m:sup>
                    </m:sSup>
                  </m:oMath>
                </a14:m>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Flux d</a:t>
                </a:r>
                <a:r>
                  <a:rPr lang="hy-AM" sz="3200" dirty="0">
                    <a:latin typeface="Times New Roman" panose="02020603050405020304" pitchFamily="18" charset="0"/>
                    <a:cs typeface="Times New Roman" panose="02020603050405020304" pitchFamily="18" charset="0"/>
                  </a:rPr>
                  <a:t>Փ</a:t>
                </a:r>
                <a:r>
                  <a:rPr lang="en-IN" sz="3200" dirty="0">
                    <a:latin typeface="Times New Roman" panose="02020603050405020304" pitchFamily="18" charset="0"/>
                    <a:cs typeface="Times New Roman" panose="02020603050405020304" pitchFamily="18" charset="0"/>
                  </a:rPr>
                  <a:t>=flux density X area</a:t>
                </a:r>
              </a:p>
              <a:p>
                <a:r>
                  <a:rPr lang="en-IN" sz="3200" dirty="0">
                    <a:latin typeface="Times New Roman" panose="02020603050405020304" pitchFamily="18" charset="0"/>
                    <a:cs typeface="Times New Roman" panose="02020603050405020304" pitchFamily="18" charset="0"/>
                  </a:rPr>
                  <a:t>	 = B*∆A=B*dx*1</a:t>
                </a:r>
              </a:p>
              <a:p>
                <a:r>
                  <a:rPr lang="en-IN" sz="3200" dirty="0">
                    <a:latin typeface="Times New Roman" panose="02020603050405020304" pitchFamily="18" charset="0"/>
                    <a:cs typeface="Times New Roman" panose="02020603050405020304" pitchFamily="18" charset="0"/>
                  </a:rPr>
                  <a:t>	 = µ</a:t>
                </a:r>
                <a14:m>
                  <m:oMath xmlns:m="http://schemas.openxmlformats.org/officeDocument/2006/math">
                    <m:f>
                      <m:fPr>
                        <m:ctrlPr>
                          <a:rPr lang="en-IN" sz="3200" i="1" smtClean="0">
                            <a:latin typeface="Cambria Math" panose="02040503050406030204" pitchFamily="18" charset="0"/>
                            <a:cs typeface="Times New Roman" panose="02020603050405020304" pitchFamily="18" charset="0"/>
                          </a:rPr>
                        </m:ctrlPr>
                      </m:fPr>
                      <m:num>
                        <m:r>
                          <a:rPr lang="en-IN" sz="3200" b="0" i="1" smtClean="0">
                            <a:latin typeface="Cambria Math" panose="02040503050406030204" pitchFamily="18" charset="0"/>
                            <a:cs typeface="Times New Roman" panose="02020603050405020304" pitchFamily="18" charset="0"/>
                          </a:rPr>
                          <m:t>𝐼</m:t>
                        </m:r>
                      </m:num>
                      <m:den>
                        <m:r>
                          <a:rPr lang="en-IN" sz="3200" b="0" i="1" smtClean="0">
                            <a:latin typeface="Cambria Math" panose="02040503050406030204" pitchFamily="18" charset="0"/>
                            <a:cs typeface="Times New Roman" panose="02020603050405020304" pitchFamily="18" charset="0"/>
                          </a:rPr>
                          <m:t>2</m:t>
                        </m:r>
                        <m:r>
                          <m:rPr>
                            <m:sty m:val="p"/>
                          </m:rPr>
                          <a:rPr lang="el-GR" sz="3200" b="0" i="1" smtClean="0">
                            <a:latin typeface="Cambria Math" panose="02040503050406030204" pitchFamily="18" charset="0"/>
                            <a:cs typeface="Times New Roman" panose="02020603050405020304" pitchFamily="18" charset="0"/>
                          </a:rPr>
                          <m:t>π</m:t>
                        </m:r>
                        <m:r>
                          <a:rPr lang="en-IN" sz="3200" b="0" i="1" smtClean="0">
                            <a:latin typeface="Cambria Math" panose="02040503050406030204" pitchFamily="18" charset="0"/>
                            <a:cs typeface="Times New Roman" panose="02020603050405020304" pitchFamily="18" charset="0"/>
                          </a:rPr>
                          <m:t>𝑥</m:t>
                        </m:r>
                      </m:den>
                    </m:f>
                  </m:oMath>
                </a14:m>
                <a:r>
                  <a:rPr lang="en-IN" sz="3200" dirty="0">
                    <a:latin typeface="Times New Roman" panose="02020603050405020304" pitchFamily="18" charset="0"/>
                    <a:cs typeface="Times New Roman" panose="02020603050405020304" pitchFamily="18" charset="0"/>
                  </a:rPr>
                  <a:t>dx</a:t>
                </a:r>
              </a:p>
              <a:p>
                <a:r>
                  <a:rPr lang="en-IN" sz="3200" dirty="0">
                    <a:latin typeface="Times New Roman" panose="02020603050405020304" pitchFamily="18" charset="0"/>
                    <a:cs typeface="Times New Roman" panose="02020603050405020304" pitchFamily="18" charset="0"/>
                  </a:rPr>
                  <a:t>Flux </a:t>
                </a:r>
                <a:r>
                  <a:rPr lang="en-IN" sz="3200" dirty="0" err="1">
                    <a:latin typeface="Times New Roman" panose="02020603050405020304" pitchFamily="18" charset="0"/>
                    <a:cs typeface="Times New Roman" panose="02020603050405020304" pitchFamily="18" charset="0"/>
                  </a:rPr>
                  <a:t>dѱ</a:t>
                </a:r>
                <a:r>
                  <a:rPr lang="en-IN" sz="3200" dirty="0">
                    <a:latin typeface="Times New Roman" panose="02020603050405020304" pitchFamily="18" charset="0"/>
                    <a:cs typeface="Times New Roman" panose="02020603050405020304" pitchFamily="18" charset="0"/>
                  </a:rPr>
                  <a:t>=</a:t>
                </a:r>
                <a14:m>
                  <m:oMath xmlns:m="http://schemas.openxmlformats.org/officeDocument/2006/math">
                    <m:f>
                      <m:fPr>
                        <m:ctrlPr>
                          <a:rPr lang="en-IN" sz="3200" i="1" smtClean="0">
                            <a:latin typeface="Cambria Math" panose="02040503050406030204" pitchFamily="18" charset="0"/>
                            <a:cs typeface="Times New Roman" panose="02020603050405020304" pitchFamily="18" charset="0"/>
                          </a:rPr>
                        </m:ctrlPr>
                      </m:fPr>
                      <m:num>
                        <m:sSub>
                          <m:sSubPr>
                            <m:ctrlPr>
                              <a:rPr lang="en-IN" sz="3200" i="1" smtClean="0">
                                <a:latin typeface="Cambria Math" panose="02040503050406030204" pitchFamily="18" charset="0"/>
                                <a:cs typeface="Times New Roman" panose="02020603050405020304" pitchFamily="18" charset="0"/>
                              </a:rPr>
                            </m:ctrlPr>
                          </m:sSubPr>
                          <m:e>
                            <m:r>
                              <a:rPr lang="en-IN" sz="3200" b="0" i="1" smtClean="0">
                                <a:latin typeface="Cambria Math" panose="02040503050406030204" pitchFamily="18" charset="0"/>
                                <a:cs typeface="Times New Roman" panose="02020603050405020304" pitchFamily="18" charset="0"/>
                              </a:rPr>
                              <m:t>𝐼</m:t>
                            </m:r>
                            <m:r>
                              <a:rPr lang="en-IN" sz="3200" b="0" i="1" smtClean="0">
                                <a:latin typeface="Cambria Math" panose="02040503050406030204" pitchFamily="18" charset="0"/>
                                <a:cs typeface="Times New Roman" panose="02020603050405020304" pitchFamily="18" charset="0"/>
                              </a:rPr>
                              <m:t>µ</m:t>
                            </m:r>
                          </m:e>
                          <m:sub>
                            <m:r>
                              <a:rPr lang="en-IN" sz="3200" b="0" i="1" smtClean="0">
                                <a:latin typeface="Cambria Math" panose="02040503050406030204" pitchFamily="18" charset="0"/>
                                <a:cs typeface="Times New Roman" panose="02020603050405020304" pitchFamily="18" charset="0"/>
                              </a:rPr>
                              <m:t>0</m:t>
                            </m:r>
                          </m:sub>
                        </m:sSub>
                      </m:num>
                      <m:den>
                        <m:r>
                          <a:rPr lang="en-IN" sz="3200" b="0" i="1" smtClean="0">
                            <a:latin typeface="Cambria Math" panose="02040503050406030204" pitchFamily="18" charset="0"/>
                            <a:cs typeface="Times New Roman" panose="02020603050405020304" pitchFamily="18" charset="0"/>
                          </a:rPr>
                          <m:t>2</m:t>
                        </m:r>
                        <m:r>
                          <m:rPr>
                            <m:sty m:val="p"/>
                          </m:rPr>
                          <a:rPr lang="el-GR" sz="3200" b="0" i="1" smtClean="0">
                            <a:latin typeface="Cambria Math" panose="02040503050406030204" pitchFamily="18" charset="0"/>
                            <a:cs typeface="Times New Roman" panose="02020603050405020304" pitchFamily="18" charset="0"/>
                          </a:rPr>
                          <m:t>π</m:t>
                        </m:r>
                        <m:r>
                          <a:rPr lang="en-IN" sz="3200" b="0" i="1" smtClean="0">
                            <a:latin typeface="Cambria Math" panose="02040503050406030204" pitchFamily="18" charset="0"/>
                            <a:cs typeface="Times New Roman" panose="02020603050405020304" pitchFamily="18" charset="0"/>
                          </a:rPr>
                          <m:t>𝑥</m:t>
                        </m:r>
                      </m:den>
                    </m:f>
                  </m:oMath>
                </a14:m>
                <a:r>
                  <a:rPr lang="en-IN" sz="3200" dirty="0">
                    <a:latin typeface="Times New Roman" panose="02020603050405020304" pitchFamily="18" charset="0"/>
                    <a:cs typeface="Times New Roman" panose="02020603050405020304" pitchFamily="18" charset="0"/>
                  </a:rPr>
                  <a:t>dx   </a:t>
                </a:r>
                <a:r>
                  <a:rPr lang="en-IN" sz="3200" dirty="0" err="1">
                    <a:latin typeface="Times New Roman" panose="02020603050405020304" pitchFamily="18" charset="0"/>
                    <a:cs typeface="Times New Roman" panose="02020603050405020304" pitchFamily="18" charset="0"/>
                  </a:rPr>
                  <a:t>wb</a:t>
                </a:r>
                <a:r>
                  <a:rPr lang="en-IN" sz="3200" dirty="0">
                    <a:latin typeface="Times New Roman" panose="02020603050405020304" pitchFamily="18" charset="0"/>
                    <a:cs typeface="Times New Roman" panose="02020603050405020304" pitchFamily="18" charset="0"/>
                  </a:rPr>
                  <a:t>-T/m          where </a:t>
                </a:r>
                <a14:m>
                  <m:oMath xmlns:m="http://schemas.openxmlformats.org/officeDocument/2006/math">
                    <m:sSub>
                      <m:sSubPr>
                        <m:ctrlPr>
                          <a:rPr lang="en-IN" sz="3200" i="1" smtClean="0">
                            <a:latin typeface="Cambria Math" panose="02040503050406030204" pitchFamily="18" charset="0"/>
                            <a:cs typeface="Times New Roman" panose="02020603050405020304" pitchFamily="18" charset="0"/>
                          </a:rPr>
                        </m:ctrlPr>
                      </m:sSubPr>
                      <m:e>
                        <m:r>
                          <a:rPr lang="en-IN" sz="3200" i="1" smtClean="0">
                            <a:latin typeface="Cambria Math" panose="02040503050406030204" pitchFamily="18" charset="0"/>
                            <a:cs typeface="Times New Roman" panose="02020603050405020304" pitchFamily="18" charset="0"/>
                          </a:rPr>
                          <m:t>µ</m:t>
                        </m:r>
                      </m:e>
                      <m:sub>
                        <m:r>
                          <a:rPr lang="en-IN" sz="3200" b="0" i="1" smtClean="0">
                            <a:latin typeface="Cambria Math" panose="02040503050406030204" pitchFamily="18" charset="0"/>
                            <a:cs typeface="Times New Roman" panose="02020603050405020304" pitchFamily="18" charset="0"/>
                          </a:rPr>
                          <m:t>𝑟</m:t>
                        </m:r>
                      </m:sub>
                    </m:sSub>
                    <m:r>
                      <a:rPr lang="en-IN" sz="3200" b="0" i="1" smtClean="0">
                        <a:latin typeface="Cambria Math" panose="02040503050406030204" pitchFamily="18" charset="0"/>
                        <a:cs typeface="Times New Roman" panose="02020603050405020304" pitchFamily="18" charset="0"/>
                      </a:rPr>
                      <m:t>=</m:t>
                    </m:r>
                    <m:r>
                      <a:rPr lang="en-IN" sz="3200" b="0" i="1" smtClean="0">
                        <a:latin typeface="Cambria Math" panose="02040503050406030204" pitchFamily="18" charset="0"/>
                        <a:cs typeface="Times New Roman" panose="02020603050405020304" pitchFamily="18" charset="0"/>
                      </a:rPr>
                      <m:t>1</m:t>
                    </m:r>
                  </m:oMath>
                </a14:m>
                <a:endParaRPr lang="en-IN" sz="3200" dirty="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BE43AA77-EC70-4CE8-B538-9E25052ADF6C}"/>
                  </a:ext>
                </a:extLst>
              </p:cNvPr>
              <p:cNvSpPr txBox="1">
                <a:spLocks noRot="1" noChangeAspect="1" noMove="1" noResize="1" noEditPoints="1" noAdjustHandles="1" noChangeArrowheads="1" noChangeShapeType="1" noTextEdit="1"/>
              </p:cNvSpPr>
              <p:nvPr/>
            </p:nvSpPr>
            <p:spPr>
              <a:xfrm>
                <a:off x="228601" y="1402081"/>
                <a:ext cx="8501632" cy="3874650"/>
              </a:xfrm>
              <a:prstGeom prst="rect">
                <a:avLst/>
              </a:prstGeom>
              <a:blipFill>
                <a:blip r:embed="rId7"/>
                <a:stretch>
                  <a:fillRect l="-1865" b="-1258"/>
                </a:stretch>
              </a:blipFill>
            </p:spPr>
            <p:txBody>
              <a:bodyPr/>
              <a:lstStyle/>
              <a:p>
                <a:r>
                  <a:rPr lang="en-IN">
                    <a:noFill/>
                  </a:rPr>
                  <a:t> </a:t>
                </a:r>
              </a:p>
            </p:txBody>
          </p:sp>
        </mc:Fallback>
      </mc:AlternateContent>
      <p:pic>
        <p:nvPicPr>
          <p:cNvPr id="17" name="Picture 16">
            <a:extLst>
              <a:ext uri="{FF2B5EF4-FFF2-40B4-BE49-F238E27FC236}">
                <a16:creationId xmlns:a16="http://schemas.microsoft.com/office/drawing/2014/main" id="{2DE42581-D17B-44F1-AEF3-0CAFB2A9B14B}"/>
              </a:ext>
            </a:extLst>
          </p:cNvPr>
          <p:cNvPicPr>
            <a:picLocks noChangeAspect="1"/>
          </p:cNvPicPr>
          <p:nvPr/>
        </p:nvPicPr>
        <p:blipFill>
          <a:blip r:embed="rId8"/>
          <a:stretch>
            <a:fillRect/>
          </a:stretch>
        </p:blipFill>
        <p:spPr>
          <a:xfrm>
            <a:off x="5381625" y="1447800"/>
            <a:ext cx="2543175" cy="1752600"/>
          </a:xfrm>
          <a:prstGeom prst="rect">
            <a:avLst/>
          </a:prstGeom>
        </p:spPr>
      </p:pic>
      <p:sp>
        <p:nvSpPr>
          <p:cNvPr id="8" name="Slide Number Placeholder 7">
            <a:extLst>
              <a:ext uri="{FF2B5EF4-FFF2-40B4-BE49-F238E27FC236}">
                <a16:creationId xmlns:a16="http://schemas.microsoft.com/office/drawing/2014/main" id="{D8E3096B-77D5-4AE8-98D9-D0CA508C48DA}"/>
              </a:ext>
            </a:extLst>
          </p:cNvPr>
          <p:cNvSpPr>
            <a:spLocks noGrp="1"/>
          </p:cNvSpPr>
          <p:nvPr>
            <p:ph type="sldNum" sz="quarter" idx="7"/>
          </p:nvPr>
        </p:nvSpPr>
        <p:spPr/>
        <p:txBody>
          <a:bodyPr/>
          <a:lstStyle/>
          <a:p>
            <a:pPr marL="38100">
              <a:lnSpc>
                <a:spcPts val="1240"/>
              </a:lnSpc>
            </a:pPr>
            <a:fld id="{81D60167-4931-47E6-BA6A-407CBD079E47}" type="slidenum">
              <a:rPr lang="en-IN" spc="-120" smtClean="0"/>
              <a:t>22</a:t>
            </a:fld>
            <a:endParaRPr lang="en-IN" spc="-12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5"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p:nvPr/>
        </p:nvSpPr>
        <p:spPr>
          <a:xfrm>
            <a:off x="536244" y="1923669"/>
            <a:ext cx="8077834" cy="387286"/>
          </a:xfrm>
          <a:prstGeom prst="rect">
            <a:avLst/>
          </a:prstGeom>
        </p:spPr>
        <p:txBody>
          <a:bodyPr vert="horz" wrap="square" lIns="0" tIns="53340" rIns="0" bIns="0" rtlCol="0">
            <a:spAutoFit/>
          </a:bodyPr>
          <a:lstStyle/>
          <a:p>
            <a:pPr marL="287020" marR="11430" indent="-274320">
              <a:lnSpc>
                <a:spcPts val="2600"/>
              </a:lnSpc>
              <a:spcBef>
                <a:spcPts val="420"/>
              </a:spcBef>
              <a:buClr>
                <a:srgbClr val="0AD0D9"/>
              </a:buClr>
              <a:buSzPct val="93750"/>
              <a:buFont typeface="Arial"/>
              <a:buChar char=""/>
              <a:tabLst>
                <a:tab pos="287020" algn="l"/>
                <a:tab pos="957580" algn="l"/>
                <a:tab pos="1698625" algn="l"/>
                <a:tab pos="2793365" algn="l"/>
                <a:tab pos="4537075" algn="l"/>
                <a:tab pos="5311775" algn="l"/>
                <a:tab pos="6506845" algn="l"/>
                <a:tab pos="7466965" algn="l"/>
              </a:tabLst>
            </a:pPr>
            <a:endParaRPr sz="2400" dirty="0">
              <a:latin typeface="Times New Roman"/>
              <a:cs typeface="Times New Roman"/>
            </a:endParaRPr>
          </a:p>
        </p:txBody>
      </p:sp>
      <p:sp>
        <p:nvSpPr>
          <p:cNvPr id="14" name="object 11">
            <a:extLst>
              <a:ext uri="{FF2B5EF4-FFF2-40B4-BE49-F238E27FC236}">
                <a16:creationId xmlns:a16="http://schemas.microsoft.com/office/drawing/2014/main" id="{D1A5D3FC-8168-4A1F-8072-47346BBEB794}"/>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AB8C8239-24D9-4A04-B84D-6C661B16FA3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67C1A3-C04D-443F-BF34-415BDF654666}"/>
                  </a:ext>
                </a:extLst>
              </p:cNvPr>
              <p:cNvSpPr txBox="1"/>
              <p:nvPr/>
            </p:nvSpPr>
            <p:spPr>
              <a:xfrm>
                <a:off x="167339" y="1219200"/>
                <a:ext cx="8562894" cy="4808624"/>
              </a:xfrm>
              <a:prstGeom prst="rect">
                <a:avLst/>
              </a:prstGeom>
              <a:noFill/>
            </p:spPr>
            <p:txBody>
              <a:bodyPr wrap="square" rtlCol="0">
                <a:spAutoFit/>
              </a:bodyPr>
              <a:lstStyle/>
              <a:p>
                <a:r>
                  <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Flux linkages due to external flux</a:t>
                </a:r>
              </a:p>
              <a:p>
                <a:r>
                  <a:rPr lang="el-GR" sz="2800" dirty="0"/>
                  <a:t>ψ</a:t>
                </a:r>
                <a:r>
                  <a:rPr lang="en-IN" sz="2800" dirty="0" err="1"/>
                  <a:t>ext</a:t>
                </a:r>
                <a:r>
                  <a:rPr lang="en-IN" sz="2800" dirty="0"/>
                  <a:t> = </a:t>
                </a:r>
                <a14:m>
                  <m:oMath xmlns:m="http://schemas.openxmlformats.org/officeDocument/2006/math">
                    <m:nary>
                      <m:naryPr>
                        <m:ctrlPr>
                          <a:rPr lang="en-IN" sz="2800" i="1" smtClean="0">
                            <a:latin typeface="Cambria Math" panose="02040503050406030204" pitchFamily="18" charset="0"/>
                            <a:cs typeface="Times New Roman" panose="02020603050405020304" pitchFamily="18" charset="0"/>
                          </a:rPr>
                        </m:ctrlPr>
                      </m:naryPr>
                      <m:sub>
                        <m:r>
                          <m:rPr>
                            <m:brk m:alnAt="23"/>
                          </m:rPr>
                          <a:rPr lang="en-IN" sz="2800" b="0" i="1" smtClean="0">
                            <a:latin typeface="Cambria Math" panose="02040503050406030204" pitchFamily="18" charset="0"/>
                            <a:cs typeface="Times New Roman" panose="02020603050405020304" pitchFamily="18" charset="0"/>
                          </a:rPr>
                          <m:t>𝑟</m:t>
                        </m:r>
                      </m:sub>
                      <m:sup>
                        <m:r>
                          <a:rPr lang="en-IN" sz="2800" b="0" i="1" smtClean="0">
                            <a:latin typeface="Cambria Math" panose="02040503050406030204" pitchFamily="18" charset="0"/>
                            <a:cs typeface="Times New Roman" panose="02020603050405020304" pitchFamily="18" charset="0"/>
                          </a:rPr>
                          <m:t>∞</m:t>
                        </m:r>
                      </m:sup>
                      <m:e>
                        <m:f>
                          <m:fPr>
                            <m:ctrlPr>
                              <a:rPr lang="en-IN" sz="2800" b="0" i="1" smtClean="0">
                                <a:latin typeface="Cambria Math" panose="02040503050406030204" pitchFamily="18" charset="0"/>
                                <a:cs typeface="Times New Roman" panose="02020603050405020304" pitchFamily="18" charset="0"/>
                              </a:rPr>
                            </m:ctrlPr>
                          </m:fPr>
                          <m:num>
                            <m:sSub>
                              <m:sSubPr>
                                <m:ctrlPr>
                                  <a:rPr lang="en-IN" sz="2800" b="0" i="1" smtClean="0">
                                    <a:latin typeface="Cambria Math" panose="02040503050406030204" pitchFamily="18" charset="0"/>
                                    <a:cs typeface="Times New Roman" panose="02020603050405020304" pitchFamily="18" charset="0"/>
                                  </a:rPr>
                                </m:ctrlPr>
                              </m:sSubPr>
                              <m:e>
                                <m:r>
                                  <a:rPr lang="en-IN" sz="2800" b="0" i="1" smtClean="0">
                                    <a:latin typeface="Cambria Math" panose="02040503050406030204" pitchFamily="18" charset="0"/>
                                    <a:cs typeface="Times New Roman" panose="02020603050405020304" pitchFamily="18" charset="0"/>
                                  </a:rPr>
                                  <m:t>𝐼</m:t>
                                </m:r>
                                <m:r>
                                  <a:rPr lang="en-IN" sz="2800" b="0" i="1" smtClean="0">
                                    <a:latin typeface="Cambria Math" panose="02040503050406030204" pitchFamily="18" charset="0"/>
                                    <a:cs typeface="Times New Roman" panose="02020603050405020304" pitchFamily="18" charset="0"/>
                                  </a:rPr>
                                  <m:t>µ</m:t>
                                </m:r>
                              </m:e>
                              <m:sub>
                                <m:r>
                                  <a:rPr lang="en-IN" sz="2800" b="0" i="1" smtClean="0">
                                    <a:latin typeface="Cambria Math" panose="02040503050406030204" pitchFamily="18" charset="0"/>
                                    <a:cs typeface="Times New Roman" panose="02020603050405020304" pitchFamily="18" charset="0"/>
                                  </a:rPr>
                                  <m:t>0</m:t>
                                </m:r>
                              </m:sub>
                            </m:sSub>
                          </m:num>
                          <m:den>
                            <m:r>
                              <a:rPr lang="en-IN" sz="2800" b="0" i="1" smtClean="0">
                                <a:latin typeface="Cambria Math" panose="02040503050406030204" pitchFamily="18" charset="0"/>
                                <a:cs typeface="Times New Roman" panose="02020603050405020304" pitchFamily="18" charset="0"/>
                              </a:rPr>
                              <m:t>2</m:t>
                            </m:r>
                            <m:r>
                              <m:rPr>
                                <m:sty m:val="p"/>
                              </m:rPr>
                              <a:rPr lang="el-GR" sz="2800" b="0" i="1" smtClean="0">
                                <a:latin typeface="Cambria Math" panose="02040503050406030204" pitchFamily="18" charset="0"/>
                                <a:cs typeface="Times New Roman" panose="02020603050405020304" pitchFamily="18" charset="0"/>
                              </a:rPr>
                              <m:t>π</m:t>
                            </m:r>
                            <m:r>
                              <a:rPr lang="en-IN" sz="2800" b="0" i="1" smtClean="0">
                                <a:latin typeface="Cambria Math" panose="02040503050406030204" pitchFamily="18" charset="0"/>
                                <a:cs typeface="Times New Roman" panose="02020603050405020304" pitchFamily="18" charset="0"/>
                              </a:rPr>
                              <m:t>𝑋</m:t>
                            </m:r>
                          </m:den>
                        </m:f>
                        <m:r>
                          <a:rPr lang="en-IN" sz="2800" i="1" dirty="0">
                            <a:latin typeface="Cambria Math" panose="02040503050406030204" pitchFamily="18" charset="0"/>
                            <a:cs typeface="Times New Roman" panose="02020603050405020304" pitchFamily="18" charset="0"/>
                          </a:rPr>
                          <m:t>𝑑𝑥</m:t>
                        </m:r>
                      </m:e>
                    </m:nary>
                  </m:oMath>
                </a14:m>
                <a:endPar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l-GR" sz="2800" dirty="0"/>
                  <a:t>ψ</a:t>
                </a:r>
                <a:r>
                  <a:rPr lang="en-IN" sz="2800" dirty="0" err="1"/>
                  <a:t>ext</a:t>
                </a:r>
                <a:r>
                  <a:rPr lang="en-IN" sz="2800" dirty="0"/>
                  <a:t> = </a:t>
                </a:r>
                <a14:m>
                  <m:oMath xmlns:m="http://schemas.openxmlformats.org/officeDocument/2006/math">
                    <m:f>
                      <m:fPr>
                        <m:ctrlPr>
                          <a:rPr lang="en-IN" sz="2800" i="1">
                            <a:latin typeface="Cambria Math" panose="02040503050406030204" pitchFamily="18" charset="0"/>
                            <a:cs typeface="Times New Roman" panose="02020603050405020304" pitchFamily="18" charset="0"/>
                          </a:rPr>
                        </m:ctrlPr>
                      </m:fPr>
                      <m:num>
                        <m:sSub>
                          <m:sSubPr>
                            <m:ctrlPr>
                              <a:rPr lang="en-IN" sz="2800" i="1">
                                <a:latin typeface="Cambria Math" panose="02040503050406030204" pitchFamily="18" charset="0"/>
                                <a:cs typeface="Times New Roman" panose="02020603050405020304" pitchFamily="18" charset="0"/>
                              </a:rPr>
                            </m:ctrlPr>
                          </m:sSubPr>
                          <m:e>
                            <m:r>
                              <a:rPr lang="en-IN" sz="2800" i="1">
                                <a:latin typeface="Cambria Math" panose="02040503050406030204" pitchFamily="18" charset="0"/>
                                <a:cs typeface="Times New Roman" panose="02020603050405020304" pitchFamily="18" charset="0"/>
                              </a:rPr>
                              <m:t>𝐼</m:t>
                            </m:r>
                            <m:r>
                              <a:rPr lang="en-IN" sz="2800" i="1">
                                <a:latin typeface="Cambria Math" panose="02040503050406030204" pitchFamily="18" charset="0"/>
                                <a:cs typeface="Times New Roman" panose="02020603050405020304" pitchFamily="18" charset="0"/>
                              </a:rPr>
                              <m:t>µ</m:t>
                            </m:r>
                          </m:e>
                          <m:sub>
                            <m:r>
                              <a:rPr lang="en-IN" sz="2800" i="1">
                                <a:latin typeface="Cambria Math" panose="02040503050406030204" pitchFamily="18" charset="0"/>
                                <a:cs typeface="Times New Roman" panose="02020603050405020304" pitchFamily="18" charset="0"/>
                              </a:rPr>
                              <m:t>0</m:t>
                            </m:r>
                          </m:sub>
                        </m:sSub>
                      </m:num>
                      <m:den>
                        <m:r>
                          <a:rPr lang="en-IN" sz="2800" i="1">
                            <a:latin typeface="Cambria Math" panose="02040503050406030204" pitchFamily="18" charset="0"/>
                            <a:cs typeface="Times New Roman" panose="02020603050405020304" pitchFamily="18" charset="0"/>
                          </a:rPr>
                          <m:t>2</m:t>
                        </m:r>
                        <m:r>
                          <m:rPr>
                            <m:sty m:val="p"/>
                          </m:rPr>
                          <a:rPr lang="el-GR" sz="2800" i="1">
                            <a:latin typeface="Cambria Math" panose="02040503050406030204" pitchFamily="18" charset="0"/>
                            <a:cs typeface="Times New Roman" panose="02020603050405020304" pitchFamily="18" charset="0"/>
                          </a:rPr>
                          <m:t>π</m:t>
                        </m:r>
                      </m:den>
                    </m:f>
                    <m:r>
                      <a:rPr lang="en-IN" sz="2800" i="1" smtClean="0">
                        <a:latin typeface="Cambria Math" panose="02040503050406030204" pitchFamily="18" charset="0"/>
                        <a:cs typeface="Times New Roman" panose="02020603050405020304" pitchFamily="18" charset="0"/>
                      </a:rPr>
                      <m:t> </m:t>
                    </m:r>
                    <m:nary>
                      <m:naryPr>
                        <m:ctrlPr>
                          <a:rPr lang="en-IN" sz="2800" i="1" smtClean="0">
                            <a:latin typeface="Cambria Math" panose="02040503050406030204" pitchFamily="18" charset="0"/>
                            <a:cs typeface="Times New Roman" panose="02020603050405020304" pitchFamily="18" charset="0"/>
                          </a:rPr>
                        </m:ctrlPr>
                      </m:naryPr>
                      <m:sub>
                        <m:r>
                          <m:rPr>
                            <m:brk m:alnAt="23"/>
                          </m:rPr>
                          <a:rPr lang="en-IN" sz="2800" b="0" i="1" smtClean="0">
                            <a:latin typeface="Cambria Math" panose="02040503050406030204" pitchFamily="18" charset="0"/>
                            <a:cs typeface="Times New Roman" panose="02020603050405020304" pitchFamily="18" charset="0"/>
                          </a:rPr>
                          <m:t>𝑟</m:t>
                        </m:r>
                      </m:sub>
                      <m:sup>
                        <m:r>
                          <a:rPr lang="en-IN" sz="2800" b="0" i="1" smtClean="0">
                            <a:latin typeface="Cambria Math" panose="02040503050406030204" pitchFamily="18" charset="0"/>
                            <a:cs typeface="Times New Roman" panose="02020603050405020304" pitchFamily="18" charset="0"/>
                          </a:rPr>
                          <m:t>∞</m:t>
                        </m:r>
                      </m:sup>
                      <m:e>
                        <m:f>
                          <m:fPr>
                            <m:ctrlPr>
                              <a:rPr lang="en-IN" sz="2800" b="0" i="1" smtClean="0">
                                <a:latin typeface="Cambria Math" panose="02040503050406030204" pitchFamily="18" charset="0"/>
                                <a:cs typeface="Times New Roman" panose="02020603050405020304" pitchFamily="18" charset="0"/>
                              </a:rPr>
                            </m:ctrlPr>
                          </m:fPr>
                          <m:num>
                            <m:r>
                              <a:rPr lang="en-IN" sz="2800" b="0" i="1" smtClean="0">
                                <a:latin typeface="Cambria Math" panose="02040503050406030204" pitchFamily="18" charset="0"/>
                                <a:cs typeface="Times New Roman" panose="02020603050405020304" pitchFamily="18" charset="0"/>
                              </a:rPr>
                              <m:t>𝑑𝑥</m:t>
                            </m:r>
                          </m:num>
                          <m:den>
                            <m:r>
                              <a:rPr lang="en-IN" sz="2800" b="0" i="1" smtClean="0">
                                <a:latin typeface="Cambria Math" panose="02040503050406030204" pitchFamily="18" charset="0"/>
                                <a:cs typeface="Times New Roman" panose="02020603050405020304" pitchFamily="18" charset="0"/>
                              </a:rPr>
                              <m:t>𝑋</m:t>
                            </m:r>
                          </m:den>
                        </m:f>
                        <m:r>
                          <a:rPr lang="en-IN" sz="2800" b="0" i="1" smtClean="0">
                            <a:latin typeface="Cambria Math" panose="02040503050406030204" pitchFamily="18" charset="0"/>
                            <a:cs typeface="Times New Roman" panose="02020603050405020304" pitchFamily="18" charset="0"/>
                          </a:rPr>
                          <m:t>        </m:t>
                        </m:r>
                        <m:r>
                          <a:rPr lang="en-IN" sz="2800" b="0" i="1" smtClean="0">
                            <a:latin typeface="Cambria Math" panose="02040503050406030204" pitchFamily="18" charset="0"/>
                            <a:cs typeface="Times New Roman" panose="02020603050405020304" pitchFamily="18" charset="0"/>
                          </a:rPr>
                          <m:t>𝑤𝑏</m:t>
                        </m:r>
                        <m:r>
                          <a:rPr lang="en-IN" sz="2800" b="0" i="1" smtClean="0">
                            <a:latin typeface="Cambria Math" panose="02040503050406030204" pitchFamily="18" charset="0"/>
                            <a:cs typeface="Times New Roman" panose="02020603050405020304" pitchFamily="18" charset="0"/>
                          </a:rPr>
                          <m:t>−</m:t>
                        </m:r>
                        <m:f>
                          <m:fPr>
                            <m:ctrlPr>
                              <a:rPr lang="en-IN" sz="2800" b="0" i="1" smtClean="0">
                                <a:latin typeface="Cambria Math" panose="02040503050406030204" pitchFamily="18" charset="0"/>
                                <a:cs typeface="Times New Roman" panose="02020603050405020304" pitchFamily="18" charset="0"/>
                              </a:rPr>
                            </m:ctrlPr>
                          </m:fPr>
                          <m:num>
                            <m:r>
                              <a:rPr lang="en-IN" sz="2800" b="0" i="1" smtClean="0">
                                <a:latin typeface="Cambria Math" panose="02040503050406030204" pitchFamily="18" charset="0"/>
                                <a:cs typeface="Times New Roman" panose="02020603050405020304" pitchFamily="18" charset="0"/>
                              </a:rPr>
                              <m:t>𝑇</m:t>
                            </m:r>
                          </m:num>
                          <m:den>
                            <m:r>
                              <a:rPr lang="en-IN" sz="2800" b="0" i="1" smtClean="0">
                                <a:latin typeface="Cambria Math" panose="02040503050406030204" pitchFamily="18" charset="0"/>
                                <a:cs typeface="Times New Roman" panose="02020603050405020304" pitchFamily="18" charset="0"/>
                              </a:rPr>
                              <m:t>𝑚</m:t>
                            </m:r>
                          </m:den>
                        </m:f>
                      </m:e>
                    </m:nary>
                    <m:r>
                      <a:rPr lang="en-IN" sz="2800" b="0" i="1" dirty="0" smtClean="0">
                        <a:latin typeface="Cambria Math" panose="02040503050406030204" pitchFamily="18" charset="0"/>
                        <a:cs typeface="Times New Roman" panose="02020603050405020304" pitchFamily="18" charset="0"/>
                      </a:rPr>
                      <m:t>(</m:t>
                    </m:r>
                    <m:r>
                      <a:rPr lang="en-IN" sz="2800" b="0" i="1" dirty="0" smtClean="0">
                        <a:latin typeface="Cambria Math" panose="02040503050406030204" pitchFamily="18" charset="0"/>
                        <a:cs typeface="Times New Roman" panose="02020603050405020304" pitchFamily="18" charset="0"/>
                      </a:rPr>
                      <m:t>𝑓𝑟𝑜𝑚</m:t>
                    </m:r>
                    <m:r>
                      <a:rPr lang="en-IN" sz="2800" b="0" i="1" dirty="0" smtClean="0">
                        <a:latin typeface="Cambria Math" panose="02040503050406030204" pitchFamily="18" charset="0"/>
                        <a:cs typeface="Times New Roman" panose="02020603050405020304" pitchFamily="18" charset="0"/>
                      </a:rPr>
                      <m:t> </m:t>
                    </m:r>
                    <m:r>
                      <a:rPr lang="en-IN" sz="2800" b="0" i="1" dirty="0" smtClean="0">
                        <a:latin typeface="Cambria Math" panose="02040503050406030204" pitchFamily="18" charset="0"/>
                        <a:cs typeface="Times New Roman" panose="02020603050405020304" pitchFamily="18" charset="0"/>
                      </a:rPr>
                      <m:t>𝑟</m:t>
                    </m:r>
                    <m:r>
                      <a:rPr lang="en-IN" sz="2800" b="0" i="1" dirty="0" smtClean="0">
                        <a:latin typeface="Cambria Math" panose="02040503050406030204" pitchFamily="18" charset="0"/>
                        <a:cs typeface="Times New Roman" panose="02020603050405020304" pitchFamily="18" charset="0"/>
                      </a:rPr>
                      <m:t> </m:t>
                    </m:r>
                    <m:r>
                      <a:rPr lang="en-IN" sz="2800" b="0" i="1" dirty="0" smtClean="0">
                        <a:latin typeface="Cambria Math" panose="02040503050406030204" pitchFamily="18" charset="0"/>
                        <a:cs typeface="Times New Roman" panose="02020603050405020304" pitchFamily="18" charset="0"/>
                      </a:rPr>
                      <m:t>𝑡𝑜</m:t>
                    </m:r>
                    <m:r>
                      <a:rPr lang="en-IN" sz="2800" b="0" i="1" dirty="0" smtClean="0">
                        <a:latin typeface="Cambria Math" panose="02040503050406030204" pitchFamily="18" charset="0"/>
                        <a:cs typeface="Times New Roman" panose="02020603050405020304" pitchFamily="18" charset="0"/>
                      </a:rPr>
                      <m:t> ∞</m:t>
                    </m:r>
                  </m:oMath>
                </a14:m>
                <a:r>
                  <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r>
                  <a:rPr lang="en-IN" sz="2800" dirty="0" err="1"/>
                  <a:t>Lext</a:t>
                </a:r>
                <a:r>
                  <a:rPr lang="en-IN" sz="2800" dirty="0"/>
                  <a:t> =</a:t>
                </a:r>
                <a14:m>
                  <m:oMath xmlns:m="http://schemas.openxmlformats.org/officeDocument/2006/math">
                    <m:f>
                      <m:fPr>
                        <m:ctrlPr>
                          <a:rPr lang="en-IN" sz="2800" i="1" smtClean="0">
                            <a:latin typeface="Cambria Math" panose="02040503050406030204" pitchFamily="18" charset="0"/>
                          </a:rPr>
                        </m:ctrlPr>
                      </m:fPr>
                      <m:num>
                        <m:sSub>
                          <m:sSubPr>
                            <m:ctrlPr>
                              <a:rPr lang="en-IN" sz="2800" i="1" smtClean="0">
                                <a:latin typeface="Cambria Math" panose="02040503050406030204" pitchFamily="18" charset="0"/>
                              </a:rPr>
                            </m:ctrlPr>
                          </m:sSubPr>
                          <m:e>
                            <m:r>
                              <m:rPr>
                                <m:nor/>
                              </m:rPr>
                              <a:rPr lang="el-GR" sz="2800" dirty="0"/>
                              <m:t>ψ</m:t>
                            </m:r>
                          </m:e>
                          <m:sub>
                            <m:r>
                              <a:rPr lang="en-IN" sz="2800" b="0" i="1" smtClean="0">
                                <a:latin typeface="Cambria Math" panose="02040503050406030204" pitchFamily="18" charset="0"/>
                              </a:rPr>
                              <m:t>𝑒𝑥𝑡</m:t>
                            </m:r>
                          </m:sub>
                        </m:sSub>
                      </m:num>
                      <m:den>
                        <m:r>
                          <a:rPr lang="en-IN" sz="2800" b="0" i="1" smtClean="0">
                            <a:latin typeface="Cambria Math" panose="02040503050406030204" pitchFamily="18" charset="0"/>
                          </a:rPr>
                          <m:t>𝐼</m:t>
                        </m:r>
                      </m:den>
                    </m:f>
                  </m:oMath>
                </a14:m>
                <a:r>
                  <a:rPr lang="en-IN" sz="2800" dirty="0"/>
                  <a:t>= </a:t>
                </a:r>
                <a14:m>
                  <m:oMath xmlns:m="http://schemas.openxmlformats.org/officeDocument/2006/math">
                    <m:f>
                      <m:fPr>
                        <m:ctrlPr>
                          <a:rPr lang="en-IN" sz="2800" i="1">
                            <a:latin typeface="Cambria Math" panose="02040503050406030204" pitchFamily="18" charset="0"/>
                            <a:cs typeface="Times New Roman" panose="02020603050405020304" pitchFamily="18" charset="0"/>
                          </a:rPr>
                        </m:ctrlPr>
                      </m:fPr>
                      <m:num>
                        <m:sSub>
                          <m:sSubPr>
                            <m:ctrlPr>
                              <a:rPr lang="en-IN" sz="2800" i="1">
                                <a:latin typeface="Cambria Math" panose="02040503050406030204" pitchFamily="18" charset="0"/>
                                <a:cs typeface="Times New Roman" panose="02020603050405020304" pitchFamily="18" charset="0"/>
                              </a:rPr>
                            </m:ctrlPr>
                          </m:sSubPr>
                          <m:e>
                            <m:r>
                              <a:rPr lang="en-IN" sz="2800" i="1">
                                <a:latin typeface="Cambria Math" panose="02040503050406030204" pitchFamily="18" charset="0"/>
                                <a:cs typeface="Times New Roman" panose="02020603050405020304" pitchFamily="18" charset="0"/>
                              </a:rPr>
                              <m:t>µ</m:t>
                            </m:r>
                          </m:e>
                          <m:sub>
                            <m:r>
                              <a:rPr lang="en-IN" sz="2800" i="1">
                                <a:latin typeface="Cambria Math" panose="02040503050406030204" pitchFamily="18" charset="0"/>
                                <a:cs typeface="Times New Roman" panose="02020603050405020304" pitchFamily="18" charset="0"/>
                              </a:rPr>
                              <m:t>0</m:t>
                            </m:r>
                          </m:sub>
                        </m:sSub>
                      </m:num>
                      <m:den>
                        <m:r>
                          <a:rPr lang="en-IN" sz="2800" i="1">
                            <a:latin typeface="Cambria Math" panose="02040503050406030204" pitchFamily="18" charset="0"/>
                            <a:cs typeface="Times New Roman" panose="02020603050405020304" pitchFamily="18" charset="0"/>
                          </a:rPr>
                          <m:t>2</m:t>
                        </m:r>
                        <m:r>
                          <m:rPr>
                            <m:sty m:val="p"/>
                          </m:rPr>
                          <a:rPr lang="el-GR" sz="2800" i="1">
                            <a:latin typeface="Cambria Math" panose="02040503050406030204" pitchFamily="18" charset="0"/>
                            <a:cs typeface="Times New Roman" panose="02020603050405020304" pitchFamily="18" charset="0"/>
                          </a:rPr>
                          <m:t>π</m:t>
                        </m:r>
                      </m:den>
                    </m:f>
                    <m:r>
                      <a:rPr lang="en-IN" sz="2800" i="1">
                        <a:latin typeface="Cambria Math" panose="02040503050406030204" pitchFamily="18" charset="0"/>
                        <a:cs typeface="Times New Roman" panose="02020603050405020304" pitchFamily="18" charset="0"/>
                      </a:rPr>
                      <m:t> </m:t>
                    </m:r>
                    <m:nary>
                      <m:naryPr>
                        <m:ctrlPr>
                          <a:rPr lang="en-IN" sz="2800" i="1">
                            <a:latin typeface="Cambria Math" panose="02040503050406030204" pitchFamily="18" charset="0"/>
                            <a:cs typeface="Times New Roman" panose="02020603050405020304" pitchFamily="18" charset="0"/>
                          </a:rPr>
                        </m:ctrlPr>
                      </m:naryPr>
                      <m:sub>
                        <m:r>
                          <m:rPr>
                            <m:brk m:alnAt="23"/>
                          </m:rPr>
                          <a:rPr lang="en-IN" sz="2800" i="1">
                            <a:latin typeface="Cambria Math" panose="02040503050406030204" pitchFamily="18" charset="0"/>
                            <a:cs typeface="Times New Roman" panose="02020603050405020304" pitchFamily="18" charset="0"/>
                          </a:rPr>
                          <m:t>𝑟</m:t>
                        </m:r>
                      </m:sub>
                      <m:sup>
                        <m:r>
                          <a:rPr lang="en-IN" sz="2800" i="1" smtClean="0">
                            <a:latin typeface="Cambria Math" panose="02040503050406030204" pitchFamily="18" charset="0"/>
                            <a:cs typeface="Times New Roman" panose="02020603050405020304" pitchFamily="18" charset="0"/>
                          </a:rPr>
                          <m:t>∞</m:t>
                        </m:r>
                      </m:sup>
                      <m:e>
                        <m:f>
                          <m:fPr>
                            <m:ctrlPr>
                              <a:rPr lang="en-IN" sz="2800" i="1">
                                <a:latin typeface="Cambria Math" panose="02040503050406030204" pitchFamily="18" charset="0"/>
                                <a:cs typeface="Times New Roman" panose="02020603050405020304" pitchFamily="18" charset="0"/>
                              </a:rPr>
                            </m:ctrlPr>
                          </m:fPr>
                          <m:num>
                            <m:r>
                              <a:rPr lang="en-IN" sz="2800" i="1">
                                <a:latin typeface="Cambria Math" panose="02040503050406030204" pitchFamily="18" charset="0"/>
                                <a:cs typeface="Times New Roman" panose="02020603050405020304" pitchFamily="18" charset="0"/>
                              </a:rPr>
                              <m:t>𝑑𝑥</m:t>
                            </m:r>
                          </m:num>
                          <m:den>
                            <m:r>
                              <a:rPr lang="en-IN" sz="2800" i="1">
                                <a:latin typeface="Cambria Math" panose="02040503050406030204" pitchFamily="18" charset="0"/>
                                <a:cs typeface="Times New Roman" panose="02020603050405020304" pitchFamily="18" charset="0"/>
                              </a:rPr>
                              <m:t>𝑋</m:t>
                            </m:r>
                          </m:den>
                        </m:f>
                        <m:r>
                          <a:rPr lang="en-IN" sz="2800" i="1">
                            <a:latin typeface="Cambria Math" panose="02040503050406030204" pitchFamily="18" charset="0"/>
                            <a:cs typeface="Times New Roman" panose="02020603050405020304" pitchFamily="18" charset="0"/>
                          </a:rPr>
                          <m:t>        </m:t>
                        </m:r>
                        <m:r>
                          <a:rPr lang="en-IN" sz="2800" i="1">
                            <a:latin typeface="Cambria Math" panose="02040503050406030204" pitchFamily="18" charset="0"/>
                            <a:cs typeface="Times New Roman" panose="02020603050405020304" pitchFamily="18" charset="0"/>
                          </a:rPr>
                          <m:t>𝑤𝑏</m:t>
                        </m:r>
                        <m:r>
                          <a:rPr lang="en-IN" sz="2800" i="1">
                            <a:latin typeface="Cambria Math" panose="02040503050406030204" pitchFamily="18" charset="0"/>
                            <a:cs typeface="Times New Roman" panose="02020603050405020304" pitchFamily="18" charset="0"/>
                          </a:rPr>
                          <m:t>−</m:t>
                        </m:r>
                        <m:f>
                          <m:fPr>
                            <m:ctrlPr>
                              <a:rPr lang="en-IN" sz="2800" i="1">
                                <a:latin typeface="Cambria Math" panose="02040503050406030204" pitchFamily="18" charset="0"/>
                                <a:cs typeface="Times New Roman" panose="02020603050405020304" pitchFamily="18" charset="0"/>
                              </a:rPr>
                            </m:ctrlPr>
                          </m:fPr>
                          <m:num>
                            <m:r>
                              <a:rPr lang="en-IN" sz="2800" i="1">
                                <a:latin typeface="Cambria Math" panose="02040503050406030204" pitchFamily="18" charset="0"/>
                                <a:cs typeface="Times New Roman" panose="02020603050405020304" pitchFamily="18" charset="0"/>
                              </a:rPr>
                              <m:t>𝑇</m:t>
                            </m:r>
                          </m:num>
                          <m:den>
                            <m:r>
                              <a:rPr lang="en-IN" sz="2800" i="1">
                                <a:latin typeface="Cambria Math" panose="02040503050406030204" pitchFamily="18" charset="0"/>
                                <a:cs typeface="Times New Roman" panose="02020603050405020304" pitchFamily="18" charset="0"/>
                              </a:rPr>
                              <m:t>𝑚</m:t>
                            </m:r>
                          </m:den>
                        </m:f>
                      </m:e>
                    </m:nary>
                  </m:oMath>
                </a14:m>
                <a:endParaRPr lang="en-US" sz="28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Overall flux </a:t>
                </a:r>
                <a:r>
                  <a:rPr lang="en-US" sz="2800" b="0"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linkageis</a:t>
                </a:r>
                <a:endPar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l-GR" sz="2800" dirty="0"/>
                  <a:t>Ψ</a:t>
                </a:r>
                <a:r>
                  <a:rPr lang="en-IN" sz="2800" dirty="0"/>
                  <a:t>=</a:t>
                </a:r>
                <a:r>
                  <a:rPr lang="el-GR" sz="2800" dirty="0"/>
                  <a:t> ψ</a:t>
                </a:r>
                <a:r>
                  <a:rPr lang="en-IN" sz="2800" dirty="0"/>
                  <a:t>int</a:t>
                </a:r>
                <a:r>
                  <a:rPr lang="el-GR" sz="2800" dirty="0"/>
                  <a:t> </a:t>
                </a:r>
                <a:r>
                  <a:rPr lang="en-IN" sz="2800" dirty="0"/>
                  <a:t>+</a:t>
                </a:r>
                <a:r>
                  <a:rPr lang="el-GR" sz="2800" dirty="0"/>
                  <a:t>ψ</a:t>
                </a:r>
                <a:r>
                  <a:rPr lang="en-IN" sz="2800" dirty="0" err="1"/>
                  <a:t>ext</a:t>
                </a:r>
                <a:r>
                  <a:rPr lang="en-IN" sz="2800" dirty="0"/>
                  <a:t>= = </a:t>
                </a:r>
                <a14:m>
                  <m:oMath xmlns:m="http://schemas.openxmlformats.org/officeDocument/2006/math">
                    <m:f>
                      <m:fPr>
                        <m:ctrlPr>
                          <a:rPr lang="en-IN" sz="2800" i="1">
                            <a:latin typeface="Cambria Math" panose="02040503050406030204" pitchFamily="18" charset="0"/>
                            <a:cs typeface="Times New Roman" panose="02020603050405020304" pitchFamily="18" charset="0"/>
                          </a:rPr>
                        </m:ctrlPr>
                      </m:fPr>
                      <m:num>
                        <m:sSub>
                          <m:sSubPr>
                            <m:ctrlPr>
                              <a:rPr lang="en-IN" sz="2800" i="1">
                                <a:latin typeface="Cambria Math" panose="02040503050406030204" pitchFamily="18" charset="0"/>
                                <a:cs typeface="Times New Roman" panose="02020603050405020304" pitchFamily="18" charset="0"/>
                              </a:rPr>
                            </m:ctrlPr>
                          </m:sSubPr>
                          <m:e>
                            <m:r>
                              <a:rPr lang="en-IN" sz="2800" i="1">
                                <a:latin typeface="Cambria Math" panose="02040503050406030204" pitchFamily="18" charset="0"/>
                                <a:cs typeface="Times New Roman" panose="02020603050405020304" pitchFamily="18" charset="0"/>
                              </a:rPr>
                              <m:t>𝐼</m:t>
                            </m:r>
                            <m:r>
                              <a:rPr lang="en-IN" sz="2800" i="1">
                                <a:latin typeface="Cambria Math" panose="02040503050406030204" pitchFamily="18" charset="0"/>
                                <a:cs typeface="Times New Roman" panose="02020603050405020304" pitchFamily="18" charset="0"/>
                              </a:rPr>
                              <m:t>µ</m:t>
                            </m:r>
                          </m:e>
                          <m:sub>
                            <m:r>
                              <a:rPr lang="en-IN" sz="2800" i="1">
                                <a:latin typeface="Cambria Math" panose="02040503050406030204" pitchFamily="18" charset="0"/>
                                <a:cs typeface="Times New Roman" panose="02020603050405020304" pitchFamily="18" charset="0"/>
                              </a:rPr>
                              <m:t>0</m:t>
                            </m:r>
                          </m:sub>
                        </m:sSub>
                      </m:num>
                      <m:den>
                        <m:r>
                          <a:rPr lang="en-IN" sz="2800" i="1">
                            <a:latin typeface="Cambria Math" panose="02040503050406030204" pitchFamily="18" charset="0"/>
                            <a:cs typeface="Times New Roman" panose="02020603050405020304" pitchFamily="18" charset="0"/>
                          </a:rPr>
                          <m:t>2</m:t>
                        </m:r>
                        <m:r>
                          <m:rPr>
                            <m:sty m:val="p"/>
                          </m:rPr>
                          <a:rPr lang="el-GR" sz="2800" i="1">
                            <a:latin typeface="Cambria Math" panose="02040503050406030204" pitchFamily="18" charset="0"/>
                            <a:cs typeface="Times New Roman" panose="02020603050405020304" pitchFamily="18" charset="0"/>
                          </a:rPr>
                          <m:t>π</m:t>
                        </m:r>
                      </m:den>
                    </m:f>
                    <m:r>
                      <a:rPr lang="en-IN" sz="2800" i="1" smtClean="0">
                        <a:latin typeface="Cambria Math" panose="02040503050406030204" pitchFamily="18" charset="0"/>
                        <a:cs typeface="Times New Roman" panose="02020603050405020304" pitchFamily="18" charset="0"/>
                      </a:rPr>
                      <m:t> </m:t>
                    </m:r>
                    <m:d>
                      <m:dPr>
                        <m:begChr m:val="["/>
                        <m:endChr m:val="]"/>
                        <m:ctrlPr>
                          <a:rPr lang="en-IN" sz="2800" i="1" smtClean="0">
                            <a:latin typeface="Cambria Math" panose="02040503050406030204" pitchFamily="18" charset="0"/>
                            <a:cs typeface="Times New Roman" panose="02020603050405020304" pitchFamily="18" charset="0"/>
                          </a:rPr>
                        </m:ctrlPr>
                      </m:dPr>
                      <m:e>
                        <m:f>
                          <m:fPr>
                            <m:ctrlPr>
                              <a:rPr lang="en-IN" sz="2800" i="1" smtClean="0">
                                <a:latin typeface="Cambria Math" panose="02040503050406030204" pitchFamily="18" charset="0"/>
                                <a:cs typeface="Times New Roman" panose="02020603050405020304" pitchFamily="18" charset="0"/>
                              </a:rPr>
                            </m:ctrlPr>
                          </m:fPr>
                          <m:num>
                            <m:r>
                              <a:rPr lang="en-IN" sz="2800" b="0" i="1" smtClean="0">
                                <a:latin typeface="Cambria Math" panose="02040503050406030204" pitchFamily="18" charset="0"/>
                                <a:cs typeface="Times New Roman" panose="02020603050405020304" pitchFamily="18" charset="0"/>
                              </a:rPr>
                              <m:t>1</m:t>
                            </m:r>
                          </m:num>
                          <m:den>
                            <m:r>
                              <a:rPr lang="en-IN" sz="2800" b="0" i="1" smtClean="0">
                                <a:latin typeface="Cambria Math" panose="02040503050406030204" pitchFamily="18" charset="0"/>
                                <a:cs typeface="Times New Roman" panose="02020603050405020304" pitchFamily="18" charset="0"/>
                              </a:rPr>
                              <m:t>4</m:t>
                            </m:r>
                          </m:den>
                        </m:f>
                        <m:r>
                          <a:rPr lang="en-IN" sz="2800" b="0" i="1" smtClean="0">
                            <a:latin typeface="Cambria Math" panose="02040503050406030204" pitchFamily="18" charset="0"/>
                            <a:cs typeface="Times New Roman" panose="02020603050405020304" pitchFamily="18" charset="0"/>
                          </a:rPr>
                          <m:t>+</m:t>
                        </m:r>
                        <m:nary>
                          <m:naryPr>
                            <m:ctrlPr>
                              <a:rPr lang="en-IN" sz="2800" i="1" smtClean="0">
                                <a:latin typeface="Cambria Math" panose="02040503050406030204" pitchFamily="18" charset="0"/>
                                <a:cs typeface="Times New Roman" panose="02020603050405020304" pitchFamily="18" charset="0"/>
                              </a:rPr>
                            </m:ctrlPr>
                          </m:naryPr>
                          <m:sub>
                            <m:r>
                              <m:rPr>
                                <m:brk m:alnAt="23"/>
                              </m:rPr>
                              <a:rPr lang="en-IN" sz="2800" i="1">
                                <a:latin typeface="Cambria Math" panose="02040503050406030204" pitchFamily="18" charset="0"/>
                                <a:cs typeface="Times New Roman" panose="02020603050405020304" pitchFamily="18" charset="0"/>
                              </a:rPr>
                              <m:t>𝑟</m:t>
                            </m:r>
                          </m:sub>
                          <m:sup>
                            <m:r>
                              <a:rPr lang="en-IN" sz="2800" i="1">
                                <a:latin typeface="Cambria Math" panose="02040503050406030204" pitchFamily="18" charset="0"/>
                                <a:cs typeface="Times New Roman" panose="02020603050405020304" pitchFamily="18" charset="0"/>
                              </a:rPr>
                              <m:t>∞</m:t>
                            </m:r>
                          </m:sup>
                          <m:e>
                            <m:f>
                              <m:fPr>
                                <m:ctrlPr>
                                  <a:rPr lang="en-IN" sz="2800" i="1">
                                    <a:latin typeface="Cambria Math" panose="02040503050406030204" pitchFamily="18" charset="0"/>
                                    <a:cs typeface="Times New Roman" panose="02020603050405020304" pitchFamily="18" charset="0"/>
                                  </a:rPr>
                                </m:ctrlPr>
                              </m:fPr>
                              <m:num>
                                <m:r>
                                  <a:rPr lang="en-IN" sz="2800" i="1">
                                    <a:latin typeface="Cambria Math" panose="02040503050406030204" pitchFamily="18" charset="0"/>
                                    <a:cs typeface="Times New Roman" panose="02020603050405020304" pitchFamily="18" charset="0"/>
                                  </a:rPr>
                                  <m:t>𝑑𝑥</m:t>
                                </m:r>
                              </m:num>
                              <m:den>
                                <m:r>
                                  <a:rPr lang="en-IN" sz="2800" i="1">
                                    <a:latin typeface="Cambria Math" panose="02040503050406030204" pitchFamily="18" charset="0"/>
                                    <a:cs typeface="Times New Roman" panose="02020603050405020304" pitchFamily="18" charset="0"/>
                                  </a:rPr>
                                  <m:t>𝑋</m:t>
                                </m:r>
                              </m:den>
                            </m:f>
                            <m:r>
                              <a:rPr lang="en-IN" sz="2800" i="1">
                                <a:latin typeface="Cambria Math" panose="02040503050406030204" pitchFamily="18" charset="0"/>
                                <a:cs typeface="Times New Roman" panose="02020603050405020304" pitchFamily="18" charset="0"/>
                              </a:rPr>
                              <m:t> </m:t>
                            </m:r>
                          </m:e>
                        </m:nary>
                      </m:e>
                    </m:d>
                  </m:oMath>
                </a14:m>
                <a:r>
                  <a:rPr lang="en-IN" sz="2800" dirty="0">
                    <a:cs typeface="Times New Roman" panose="02020603050405020304" pitchFamily="18" charset="0"/>
                  </a:rPr>
                  <a:t> </a:t>
                </a:r>
                <a14:m>
                  <m:oMath xmlns:m="http://schemas.openxmlformats.org/officeDocument/2006/math">
                    <m:r>
                      <a:rPr lang="en-IN" sz="2800" i="1">
                        <a:latin typeface="Cambria Math" panose="02040503050406030204" pitchFamily="18" charset="0"/>
                        <a:cs typeface="Times New Roman" panose="02020603050405020304" pitchFamily="18" charset="0"/>
                      </a:rPr>
                      <m:t>𝑤𝑏</m:t>
                    </m:r>
                    <m:r>
                      <a:rPr lang="en-IN" sz="2800" i="1">
                        <a:latin typeface="Cambria Math" panose="02040503050406030204" pitchFamily="18" charset="0"/>
                        <a:cs typeface="Times New Roman" panose="02020603050405020304" pitchFamily="18" charset="0"/>
                      </a:rPr>
                      <m:t>−</m:t>
                    </m:r>
                    <m:f>
                      <m:fPr>
                        <m:ctrlPr>
                          <a:rPr lang="en-IN" sz="2800" i="1">
                            <a:latin typeface="Cambria Math" panose="02040503050406030204" pitchFamily="18" charset="0"/>
                            <a:cs typeface="Times New Roman" panose="02020603050405020304" pitchFamily="18" charset="0"/>
                          </a:rPr>
                        </m:ctrlPr>
                      </m:fPr>
                      <m:num>
                        <m:r>
                          <a:rPr lang="en-IN" sz="2800" i="1">
                            <a:latin typeface="Cambria Math" panose="02040503050406030204" pitchFamily="18" charset="0"/>
                            <a:cs typeface="Times New Roman" panose="02020603050405020304" pitchFamily="18" charset="0"/>
                          </a:rPr>
                          <m:t>𝑇</m:t>
                        </m:r>
                      </m:num>
                      <m:den>
                        <m:r>
                          <a:rPr lang="en-IN" sz="2800" i="1">
                            <a:latin typeface="Cambria Math" panose="02040503050406030204" pitchFamily="18" charset="0"/>
                            <a:cs typeface="Times New Roman" panose="02020603050405020304" pitchFamily="18" charset="0"/>
                          </a:rPr>
                          <m:t>𝑚</m:t>
                        </m:r>
                      </m:den>
                    </m:f>
                  </m:oMath>
                </a14:m>
                <a:r>
                  <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(from r to </a:t>
                </a:r>
                <a14:m>
                  <m:oMath xmlns:m="http://schemas.openxmlformats.org/officeDocument/2006/math">
                    <m:r>
                      <a:rPr lang="en-IN" sz="2800" i="1">
                        <a:latin typeface="Cambria Math" panose="02040503050406030204" pitchFamily="18" charset="0"/>
                        <a:cs typeface="Times New Roman" panose="02020603050405020304" pitchFamily="18" charset="0"/>
                      </a:rPr>
                      <m:t>∞</m:t>
                    </m:r>
                  </m:oMath>
                </a14:m>
                <a:r>
                  <a:rPr lang="en-US" sz="2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endParaRPr lang="en-IN" sz="2800" dirty="0"/>
              </a:p>
            </p:txBody>
          </p:sp>
        </mc:Choice>
        <mc:Fallback xmlns="">
          <p:sp>
            <p:nvSpPr>
              <p:cNvPr id="16" name="TextBox 15">
                <a:extLst>
                  <a:ext uri="{FF2B5EF4-FFF2-40B4-BE49-F238E27FC236}">
                    <a16:creationId xmlns:a16="http://schemas.microsoft.com/office/drawing/2014/main" id="{3667C1A3-C04D-443F-BF34-415BDF654666}"/>
                  </a:ext>
                </a:extLst>
              </p:cNvPr>
              <p:cNvSpPr txBox="1">
                <a:spLocks noRot="1" noChangeAspect="1" noMove="1" noResize="1" noEditPoints="1" noAdjustHandles="1" noChangeArrowheads="1" noChangeShapeType="1" noTextEdit="1"/>
              </p:cNvSpPr>
              <p:nvPr/>
            </p:nvSpPr>
            <p:spPr>
              <a:xfrm>
                <a:off x="167339" y="1219200"/>
                <a:ext cx="8562894" cy="4808624"/>
              </a:xfrm>
              <a:prstGeom prst="rect">
                <a:avLst/>
              </a:prstGeom>
              <a:blipFill>
                <a:blip r:embed="rId7"/>
                <a:stretch>
                  <a:fillRect l="-1637" t="-1521" r="-427"/>
                </a:stretch>
              </a:blipFill>
            </p:spPr>
            <p:txBody>
              <a:bodyPr/>
              <a:lstStyle/>
              <a:p>
                <a:r>
                  <a:rPr lang="en-IN">
                    <a:noFill/>
                  </a:rPr>
                  <a:t> </a:t>
                </a:r>
              </a:p>
            </p:txBody>
          </p:sp>
        </mc:Fallback>
      </mc:AlternateContent>
      <p:sp>
        <p:nvSpPr>
          <p:cNvPr id="8" name="Slide Number Placeholder 7">
            <a:extLst>
              <a:ext uri="{FF2B5EF4-FFF2-40B4-BE49-F238E27FC236}">
                <a16:creationId xmlns:a16="http://schemas.microsoft.com/office/drawing/2014/main" id="{6666C5CF-B2F8-4030-A41A-0D5E2970E8B8}"/>
              </a:ext>
            </a:extLst>
          </p:cNvPr>
          <p:cNvSpPr>
            <a:spLocks noGrp="1"/>
          </p:cNvSpPr>
          <p:nvPr>
            <p:ph type="sldNum" sz="quarter" idx="7"/>
          </p:nvPr>
        </p:nvSpPr>
        <p:spPr/>
        <p:txBody>
          <a:bodyPr/>
          <a:lstStyle/>
          <a:p>
            <a:pPr marL="38100">
              <a:lnSpc>
                <a:spcPts val="1240"/>
              </a:lnSpc>
            </a:pPr>
            <a:fld id="{81D60167-4931-47E6-BA6A-407CBD079E47}" type="slidenum">
              <a:rPr lang="en-IN" spc="-120" smtClean="0"/>
              <a:t>23</a:t>
            </a:fld>
            <a:endParaRPr lang="en-IN" spc="-12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6BE6872-347C-4C40-89EE-318CA85BC4DE}"/>
                  </a:ext>
                </a:extLst>
              </p:cNvPr>
              <p:cNvSpPr txBox="1"/>
              <p:nvPr/>
            </p:nvSpPr>
            <p:spPr>
              <a:xfrm>
                <a:off x="0" y="457200"/>
                <a:ext cx="8686800" cy="3768980"/>
              </a:xfrm>
              <a:prstGeom prst="rect">
                <a:avLst/>
              </a:prstGeom>
              <a:noFill/>
            </p:spPr>
            <p:txBody>
              <a:bodyPr wrap="square">
                <a:spAutoFit/>
              </a:bodyPr>
              <a:lstStyle/>
              <a:p>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Flux linkages in parallel conductor</a:t>
                </a:r>
              </a:p>
              <a:p>
                <a:r>
                  <a:rPr lang="en-US" sz="2200" dirty="0">
                    <a:latin typeface="Times New Roman" panose="02020603050405020304" pitchFamily="18" charset="0"/>
                    <a:cs typeface="Times New Roman" panose="02020603050405020304" pitchFamily="18" charset="0"/>
                  </a:rPr>
                  <a:t>Flux linkages with conductor A due to its own current</a:t>
                </a:r>
                <a:endParaRPr lang="en-US" sz="2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m:rPr>
                            <m:nor/>
                          </m:rPr>
                          <a:rPr lang="el-GR" sz="2200" dirty="0">
                            <a:latin typeface="Times New Roman" panose="02020603050405020304" pitchFamily="18" charset="0"/>
                            <a:cs typeface="Times New Roman" panose="02020603050405020304" pitchFamily="18" charset="0"/>
                          </a:rPr>
                          <m:t>ψ</m:t>
                        </m:r>
                      </m:e>
                      <m:sub>
                        <m:r>
                          <a:rPr lang="en-IN"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r>
                          <a:rPr lang="en-IN" sz="2200" b="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sub>
                    </m:sSub>
                    <m:r>
                      <a:rPr lang="en-IN"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smtClean="0">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b="0" i="1" smtClean="0">
                                    <a:latin typeface="Cambria Math" panose="02040503050406030204" pitchFamily="18" charset="0"/>
                                    <a:cs typeface="Times New Roman" panose="02020603050405020304" pitchFamily="18" charset="0"/>
                                  </a:rPr>
                                  <m:t>𝐴</m:t>
                                </m:r>
                              </m:sub>
                            </m:sSub>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den>
                    </m:f>
                    <m:r>
                      <a:rPr lang="en-IN" sz="2200" i="1" smtClean="0">
                        <a:latin typeface="Cambria Math" panose="02040503050406030204" pitchFamily="18" charset="0"/>
                        <a:cs typeface="Times New Roman" panose="02020603050405020304" pitchFamily="18" charset="0"/>
                      </a:rPr>
                      <m:t> </m:t>
                    </m:r>
                    <m:d>
                      <m:dPr>
                        <m:begChr m:val="["/>
                        <m:endChr m:val="]"/>
                        <m:ctrlPr>
                          <a:rPr lang="en-IN" sz="2200" i="1" smtClean="0">
                            <a:latin typeface="Cambria Math" panose="02040503050406030204" pitchFamily="18" charset="0"/>
                            <a:cs typeface="Times New Roman" panose="02020603050405020304" pitchFamily="18" charset="0"/>
                          </a:rPr>
                        </m:ctrlPr>
                      </m:dPr>
                      <m:e>
                        <m:f>
                          <m:fPr>
                            <m:ctrlPr>
                              <a:rPr lang="en-IN" sz="2200" i="1" smtClean="0">
                                <a:latin typeface="Cambria Math" panose="02040503050406030204" pitchFamily="18" charset="0"/>
                                <a:cs typeface="Times New Roman" panose="02020603050405020304" pitchFamily="18" charset="0"/>
                              </a:rPr>
                            </m:ctrlPr>
                          </m:fPr>
                          <m:num>
                            <m:r>
                              <a:rPr lang="en-IN" sz="2200" b="0" i="1" smtClean="0">
                                <a:latin typeface="Cambria Math" panose="02040503050406030204" pitchFamily="18" charset="0"/>
                                <a:cs typeface="Times New Roman" panose="02020603050405020304" pitchFamily="18" charset="0"/>
                              </a:rPr>
                              <m:t>1</m:t>
                            </m:r>
                          </m:num>
                          <m:den>
                            <m:r>
                              <a:rPr lang="en-IN" sz="2200" b="0" i="1" smtClean="0">
                                <a:latin typeface="Cambria Math" panose="02040503050406030204" pitchFamily="18" charset="0"/>
                                <a:cs typeface="Times New Roman" panose="02020603050405020304" pitchFamily="18" charset="0"/>
                              </a:rPr>
                              <m:t>4</m:t>
                            </m:r>
                          </m:den>
                        </m:f>
                        <m:r>
                          <a:rPr lang="en-IN" sz="2200" b="0" i="1" smtClean="0">
                            <a:latin typeface="Cambria Math" panose="02040503050406030204" pitchFamily="18" charset="0"/>
                            <a:cs typeface="Times New Roman" panose="02020603050405020304" pitchFamily="18" charset="0"/>
                          </a:rPr>
                          <m:t>+</m:t>
                        </m:r>
                        <m:nary>
                          <m:naryPr>
                            <m:ctrlPr>
                              <a:rPr lang="en-IN" sz="2200" i="1" smtClean="0">
                                <a:latin typeface="Cambria Math" panose="02040503050406030204" pitchFamily="18" charset="0"/>
                                <a:cs typeface="Times New Roman" panose="02020603050405020304" pitchFamily="18" charset="0"/>
                              </a:rPr>
                            </m:ctrlPr>
                          </m:naryPr>
                          <m:sub>
                            <m:r>
                              <m:rPr>
                                <m:brk m:alnAt="23"/>
                              </m:rPr>
                              <a:rPr lang="en-IN" sz="2200" i="1">
                                <a:latin typeface="Cambria Math" panose="02040503050406030204" pitchFamily="18" charset="0"/>
                                <a:cs typeface="Times New Roman" panose="02020603050405020304" pitchFamily="18" charset="0"/>
                              </a:rPr>
                              <m:t>𝑟</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𝑑𝑥</m:t>
                                </m:r>
                              </m:num>
                              <m:den>
                                <m:r>
                                  <a:rPr lang="en-IN" sz="2200" i="1">
                                    <a:latin typeface="Cambria Math" panose="02040503050406030204" pitchFamily="18" charset="0"/>
                                    <a:cs typeface="Times New Roman" panose="02020603050405020304" pitchFamily="18" charset="0"/>
                                  </a:rPr>
                                  <m:t>𝑋</m:t>
                                </m:r>
                              </m:den>
                            </m:f>
                            <m:r>
                              <a:rPr lang="en-IN" sz="2200" i="1">
                                <a:latin typeface="Cambria Math" panose="02040503050406030204" pitchFamily="18" charset="0"/>
                                <a:cs typeface="Times New Roman" panose="02020603050405020304" pitchFamily="18" charset="0"/>
                              </a:rPr>
                              <m:t> </m:t>
                            </m:r>
                          </m:e>
                        </m:nary>
                      </m:e>
                    </m:d>
                    <m:r>
                      <a:rPr lang="en-IN" sz="2200" i="1">
                        <a:latin typeface="Cambria Math" panose="02040503050406030204" pitchFamily="18" charset="0"/>
                        <a:cs typeface="Times New Roman" panose="02020603050405020304" pitchFamily="18" charset="0"/>
                      </a:rPr>
                      <m:t>𝑤𝑏</m:t>
                    </m:r>
                    <m:r>
                      <a:rPr lang="en-IN" sz="2200" i="1">
                        <a:latin typeface="Cambria Math" panose="02040503050406030204" pitchFamily="18" charset="0"/>
                        <a:cs typeface="Times New Roman" panose="02020603050405020304" pitchFamily="18" charset="0"/>
                      </a:rPr>
                      <m:t>−</m:t>
                    </m:r>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𝑇</m:t>
                        </m:r>
                      </m:num>
                      <m:den>
                        <m:r>
                          <a:rPr lang="en-IN" sz="2200" i="1">
                            <a:latin typeface="Cambria Math" panose="02040503050406030204" pitchFamily="18" charset="0"/>
                            <a:cs typeface="Times New Roman" panose="02020603050405020304" pitchFamily="18" charset="0"/>
                          </a:rPr>
                          <m:t>𝑚</m:t>
                        </m:r>
                      </m:den>
                    </m:f>
                  </m:oMath>
                </a14:m>
                <a:r>
                  <a:rPr lang="en-US" sz="2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(from r to </a:t>
                </a:r>
                <a14:m>
                  <m:oMath xmlns:m="http://schemas.openxmlformats.org/officeDocument/2006/math">
                    <m:r>
                      <a:rPr lang="en-IN" sz="2200" i="1">
                        <a:latin typeface="Cambria Math" panose="02040503050406030204" pitchFamily="18" charset="0"/>
                        <a:cs typeface="Times New Roman" panose="02020603050405020304" pitchFamily="18" charset="0"/>
                      </a:rPr>
                      <m:t>∞</m:t>
                    </m:r>
                  </m:oMath>
                </a14:m>
                <a:r>
                  <a:rPr lang="en-US" sz="2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cs typeface="Times New Roman" panose="02020603050405020304" pitchFamily="18" charset="0"/>
                  </a:rPr>
                  <a:t>i</a:t>
                </a:r>
                <a:r>
                  <a:rPr lang="en-IN" sz="2200" dirty="0">
                    <a:latin typeface="Times New Roman" panose="02020603050405020304" pitchFamily="18" charset="0"/>
                    <a:cs typeface="Times New Roman" panose="02020603050405020304" pitchFamily="18" charset="0"/>
                  </a:rPr>
                  <a:t>)</a:t>
                </a:r>
                <a:endPar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Flux linkages with conductor A due to Current </a:t>
                </a:r>
                <a14:m>
                  <m:oMath xmlns:m="http://schemas.openxmlformats.org/officeDocument/2006/math">
                    <m:sSub>
                      <m:sSubPr>
                        <m:ctrlPr>
                          <a:rPr lang="en-US" sz="2200" b="0" i="1" cap="none" spc="0"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IN" sz="2200" b="0" i="1" cap="none" spc="0"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𝐼</m:t>
                        </m:r>
                      </m:e>
                      <m:sub>
                        <m:r>
                          <a:rPr lang="en-IN" sz="2200" b="0" i="1" cap="none" spc="0"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𝐵</m:t>
                        </m:r>
                      </m:sub>
                    </m:sSub>
                  </m:oMath>
                </a14:m>
                <a:endPar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m:rPr>
                            <m:nor/>
                          </m:rPr>
                          <a:rPr lang="el-GR" sz="2200" dirty="0">
                            <a:latin typeface="Times New Roman" panose="02020603050405020304" pitchFamily="18" charset="0"/>
                            <a:cs typeface="Times New Roman" panose="02020603050405020304" pitchFamily="18" charset="0"/>
                          </a:rPr>
                          <m:t>ψ</m:t>
                        </m:r>
                      </m:e>
                      <m:sub>
                        <m:r>
                          <a:rPr lang="en-IN" sz="2200" b="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r>
                          <a:rPr lang="en-IN"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𝐵</m:t>
                        </m:r>
                      </m:sub>
                    </m:sSub>
                    <m:r>
                      <a:rPr lang="en-IN"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nary>
                      <m:naryPr>
                        <m:ctrlPr>
                          <a:rPr lang="en-IN" sz="2200" i="1" smtClean="0">
                            <a:latin typeface="Cambria Math" panose="02040503050406030204" pitchFamily="18" charset="0"/>
                            <a:cs typeface="Times New Roman" panose="02020603050405020304" pitchFamily="18" charset="0"/>
                          </a:rPr>
                        </m:ctrlPr>
                      </m:naryPr>
                      <m:sub>
                        <m:r>
                          <a:rPr lang="en-IN" sz="2200" b="0" i="1" smtClean="0">
                            <a:latin typeface="Cambria Math" panose="02040503050406030204" pitchFamily="18" charset="0"/>
                            <a:cs typeface="Times New Roman" panose="02020603050405020304" pitchFamily="18" charset="0"/>
                          </a:rPr>
                          <m:t>𝑑</m:t>
                        </m:r>
                        <m:r>
                          <a:rPr lang="en-IN" sz="2200" b="0" i="1" smtClean="0">
                            <a:latin typeface="Cambria Math" panose="02040503050406030204" pitchFamily="18" charset="0"/>
                            <a:cs typeface="Times New Roman" panose="02020603050405020304" pitchFamily="18" charset="0"/>
                          </a:rPr>
                          <m:t>1</m:t>
                        </m:r>
                      </m:sub>
                      <m:sup>
                        <m:r>
                          <a:rPr lang="en-IN" sz="2200" b="0" i="1" smtClean="0">
                            <a:latin typeface="Cambria Math" panose="02040503050406030204" pitchFamily="18" charset="0"/>
                            <a:cs typeface="Times New Roman" panose="02020603050405020304" pitchFamily="18" charset="0"/>
                          </a:rPr>
                          <m:t>∞</m:t>
                        </m:r>
                      </m:sup>
                      <m:e>
                        <m:f>
                          <m:fPr>
                            <m:ctrlPr>
                              <a:rPr lang="en-IN" sz="2200" b="0" i="1" smtClean="0">
                                <a:latin typeface="Cambria Math" panose="02040503050406030204" pitchFamily="18" charset="0"/>
                                <a:cs typeface="Times New Roman" panose="02020603050405020304" pitchFamily="18" charset="0"/>
                              </a:rPr>
                            </m:ctrlPr>
                          </m:fPr>
                          <m:num>
                            <m:sSub>
                              <m:sSubPr>
                                <m:ctrlPr>
                                  <a:rPr lang="en-IN" sz="2200" b="0" i="1" smtClean="0">
                                    <a:latin typeface="Cambria Math" panose="02040503050406030204" pitchFamily="18" charset="0"/>
                                    <a:cs typeface="Times New Roman" panose="02020603050405020304" pitchFamily="18" charset="0"/>
                                  </a:rPr>
                                </m:ctrlPr>
                              </m:sSubPr>
                              <m:e>
                                <m:r>
                                  <a:rPr lang="en-IN" sz="2200" b="0" i="1" smtClean="0">
                                    <a:latin typeface="Cambria Math" panose="02040503050406030204" pitchFamily="18" charset="0"/>
                                    <a:cs typeface="Times New Roman" panose="02020603050405020304" pitchFamily="18" charset="0"/>
                                  </a:rPr>
                                  <m:t>𝐼</m:t>
                                </m:r>
                              </m:e>
                              <m:sub>
                                <m:r>
                                  <a:rPr lang="en-IN" sz="2200" b="0" i="1" smtClean="0">
                                    <a:latin typeface="Cambria Math" panose="02040503050406030204" pitchFamily="18" charset="0"/>
                                    <a:cs typeface="Times New Roman" panose="02020603050405020304" pitchFamily="18" charset="0"/>
                                  </a:rPr>
                                  <m:t>𝐵</m:t>
                                </m:r>
                              </m:sub>
                            </m:sSub>
                            <m:sSub>
                              <m:sSubPr>
                                <m:ctrlPr>
                                  <a:rPr lang="en-IN" sz="2200" b="0" i="1" smtClean="0">
                                    <a:latin typeface="Cambria Math" panose="02040503050406030204" pitchFamily="18" charset="0"/>
                                    <a:cs typeface="Times New Roman" panose="02020603050405020304" pitchFamily="18" charset="0"/>
                                  </a:rPr>
                                </m:ctrlPr>
                              </m:sSubPr>
                              <m:e>
                                <m:r>
                                  <a:rPr lang="en-IN" sz="2200" b="0" i="1" smtClean="0">
                                    <a:latin typeface="Cambria Math" panose="02040503050406030204" pitchFamily="18" charset="0"/>
                                    <a:cs typeface="Times New Roman" panose="02020603050405020304" pitchFamily="18" charset="0"/>
                                  </a:rPr>
                                  <m:t>µ</m:t>
                                </m:r>
                              </m:e>
                              <m:sub>
                                <m:r>
                                  <a:rPr lang="en-IN" sz="2200" b="0" i="1" smtClean="0">
                                    <a:latin typeface="Cambria Math" panose="02040503050406030204" pitchFamily="18" charset="0"/>
                                    <a:cs typeface="Times New Roman" panose="02020603050405020304" pitchFamily="18" charset="0"/>
                                  </a:rPr>
                                  <m:t>0</m:t>
                                </m:r>
                              </m:sub>
                            </m:sSub>
                          </m:num>
                          <m:den>
                            <m:r>
                              <a:rPr lang="en-IN" sz="2200" b="0" i="1" smtClean="0">
                                <a:latin typeface="Cambria Math" panose="02040503050406030204" pitchFamily="18" charset="0"/>
                                <a:cs typeface="Times New Roman" panose="02020603050405020304" pitchFamily="18" charset="0"/>
                              </a:rPr>
                              <m:t>2</m:t>
                            </m:r>
                            <m:r>
                              <m:rPr>
                                <m:sty m:val="p"/>
                              </m:rPr>
                              <a:rPr lang="el-GR" sz="2200" b="0" i="1" smtClean="0">
                                <a:latin typeface="Cambria Math" panose="02040503050406030204" pitchFamily="18" charset="0"/>
                                <a:cs typeface="Times New Roman" panose="02020603050405020304" pitchFamily="18" charset="0"/>
                              </a:rPr>
                              <m:t>π</m:t>
                            </m:r>
                            <m:r>
                              <a:rPr lang="en-IN" sz="2200" b="0" i="1" smtClean="0">
                                <a:latin typeface="Cambria Math" panose="02040503050406030204" pitchFamily="18" charset="0"/>
                                <a:cs typeface="Times New Roman" panose="02020603050405020304" pitchFamily="18" charset="0"/>
                              </a:rPr>
                              <m:t>𝑋</m:t>
                            </m:r>
                          </m:den>
                        </m:f>
                        <m:r>
                          <a:rPr lang="en-IN" sz="2200" i="1" dirty="0">
                            <a:latin typeface="Cambria Math" panose="02040503050406030204" pitchFamily="18" charset="0"/>
                            <a:cs typeface="Times New Roman" panose="02020603050405020304" pitchFamily="18" charset="0"/>
                          </a:rPr>
                          <m:t>𝑑𝑥</m:t>
                        </m:r>
                      </m:e>
                    </m:nary>
                  </m:oMath>
                </a14:m>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i="1">
                                    <a:latin typeface="Cambria Math" panose="02040503050406030204" pitchFamily="18" charset="0"/>
                                    <a:cs typeface="Times New Roman" panose="02020603050405020304" pitchFamily="18" charset="0"/>
                                  </a:rPr>
                                  <m:t>𝐵</m:t>
                                </m:r>
                              </m:sub>
                            </m:sSub>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den>
                    </m:f>
                    <m:r>
                      <a:rPr lang="en-IN" sz="2200" i="1">
                        <a:latin typeface="Cambria Math" panose="02040503050406030204" pitchFamily="18" charset="0"/>
                        <a:cs typeface="Times New Roman" panose="02020603050405020304" pitchFamily="18" charset="0"/>
                      </a:rPr>
                      <m:t> </m:t>
                    </m:r>
                    <m:nary>
                      <m:naryPr>
                        <m:ctrlPr>
                          <a:rPr lang="en-IN" sz="2200" i="1">
                            <a:latin typeface="Cambria Math" panose="02040503050406030204" pitchFamily="18" charset="0"/>
                            <a:cs typeface="Times New Roman" panose="02020603050405020304" pitchFamily="18" charset="0"/>
                          </a:rPr>
                        </m:ctrlPr>
                      </m:naryPr>
                      <m:sub>
                        <m:r>
                          <a:rPr lang="en-IN" sz="2200" b="0" i="1" smtClean="0">
                            <a:latin typeface="Cambria Math" panose="02040503050406030204" pitchFamily="18" charset="0"/>
                            <a:cs typeface="Times New Roman" panose="02020603050405020304" pitchFamily="18" charset="0"/>
                          </a:rPr>
                          <m:t>𝑑</m:t>
                        </m:r>
                        <m:r>
                          <a:rPr lang="en-IN" sz="2200" b="0" i="1" smtClean="0">
                            <a:latin typeface="Cambria Math" panose="02040503050406030204" pitchFamily="18" charset="0"/>
                            <a:cs typeface="Times New Roman" panose="02020603050405020304" pitchFamily="18" charset="0"/>
                          </a:rPr>
                          <m:t>1</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𝑑𝑥</m:t>
                            </m:r>
                          </m:num>
                          <m:den>
                            <m:r>
                              <a:rPr lang="en-IN" sz="2200" i="1">
                                <a:latin typeface="Cambria Math" panose="02040503050406030204" pitchFamily="18" charset="0"/>
                                <a:cs typeface="Times New Roman" panose="02020603050405020304" pitchFamily="18" charset="0"/>
                              </a:rPr>
                              <m:t>𝑋</m:t>
                            </m:r>
                          </m:den>
                        </m:f>
                        <m:r>
                          <a:rPr lang="en-IN" sz="2200" i="1">
                            <a:latin typeface="Cambria Math" panose="02040503050406030204" pitchFamily="18" charset="0"/>
                            <a:cs typeface="Times New Roman" panose="02020603050405020304" pitchFamily="18" charset="0"/>
                          </a:rPr>
                          <m:t>        </m:t>
                        </m:r>
                        <m:r>
                          <a:rPr lang="en-IN" sz="2200" i="1">
                            <a:latin typeface="Cambria Math" panose="02040503050406030204" pitchFamily="18" charset="0"/>
                            <a:cs typeface="Times New Roman" panose="02020603050405020304" pitchFamily="18" charset="0"/>
                          </a:rPr>
                          <m:t>𝑤𝑏</m:t>
                        </m:r>
                        <m:r>
                          <a:rPr lang="en-IN" sz="2200" i="1">
                            <a:latin typeface="Cambria Math" panose="02040503050406030204" pitchFamily="18" charset="0"/>
                            <a:cs typeface="Times New Roman" panose="02020603050405020304" pitchFamily="18" charset="0"/>
                          </a:rPr>
                          <m:t>−</m:t>
                        </m:r>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𝑇</m:t>
                            </m:r>
                          </m:num>
                          <m:den>
                            <m:r>
                              <a:rPr lang="en-IN" sz="2200" i="1">
                                <a:latin typeface="Cambria Math" panose="02040503050406030204" pitchFamily="18" charset="0"/>
                                <a:cs typeface="Times New Roman" panose="02020603050405020304" pitchFamily="18" charset="0"/>
                              </a:rPr>
                              <m:t>𝑚</m:t>
                            </m:r>
                          </m:den>
                        </m:f>
                      </m:e>
                    </m:nary>
                  </m:oMath>
                </a14:m>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(from d1 to ∞)   …………(ii)</a:t>
                </a:r>
              </a:p>
              <a:p>
                <a:r>
                  <a:rPr lang="en-US" sz="2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Flux linkages with conductor A due to Current </a:t>
                </a:r>
                <a14:m>
                  <m:oMath xmlns:m="http://schemas.openxmlformats.org/officeDocument/2006/math">
                    <m:sSub>
                      <m:sSubPr>
                        <m:ctrlPr>
                          <a:rPr lang="en-US" sz="2200" b="0" i="1" cap="none" spc="0"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IN" sz="2200" b="0" i="1" cap="none" spc="0"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𝐼</m:t>
                        </m:r>
                      </m:e>
                      <m:sub>
                        <m:r>
                          <a:rPr lang="en-IN" sz="2200" b="0" i="1" cap="none" spc="0"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𝐵</m:t>
                        </m:r>
                      </m:sub>
                    </m:sSub>
                  </m:oMath>
                </a14:m>
                <a:endPar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m:rPr>
                            <m:nor/>
                          </m:rPr>
                          <a:rPr lang="el-GR" sz="2200" dirty="0">
                            <a:latin typeface="Times New Roman" panose="02020603050405020304" pitchFamily="18" charset="0"/>
                            <a:cs typeface="Times New Roman" panose="02020603050405020304" pitchFamily="18" charset="0"/>
                          </a:rPr>
                          <m:t>ψ</m:t>
                        </m:r>
                      </m:e>
                      <m:sub>
                        <m:r>
                          <a:rPr lang="en-IN"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r>
                          <a:rPr lang="en-IN" sz="2200" b="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𝐶</m:t>
                        </m:r>
                      </m:sub>
                    </m:sSub>
                    <m:r>
                      <a:rPr lang="en-IN" sz="22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nary>
                      <m:naryPr>
                        <m:ctrlPr>
                          <a:rPr lang="en-IN" sz="2200" i="1">
                            <a:latin typeface="Cambria Math" panose="02040503050406030204" pitchFamily="18" charset="0"/>
                            <a:cs typeface="Times New Roman" panose="02020603050405020304" pitchFamily="18" charset="0"/>
                          </a:rPr>
                        </m:ctrlPr>
                      </m:naryPr>
                      <m:sub>
                        <m:r>
                          <a:rPr lang="en-IN" sz="2200" i="1">
                            <a:latin typeface="Cambria Math" panose="02040503050406030204" pitchFamily="18" charset="0"/>
                            <a:cs typeface="Times New Roman" panose="02020603050405020304" pitchFamily="18" charset="0"/>
                          </a:rPr>
                          <m:t>𝑑</m:t>
                        </m:r>
                        <m:r>
                          <a:rPr lang="en-IN" sz="2200" b="0" i="1" smtClean="0">
                            <a:latin typeface="Cambria Math" panose="02040503050406030204" pitchFamily="18" charset="0"/>
                            <a:cs typeface="Times New Roman" panose="02020603050405020304" pitchFamily="18" charset="0"/>
                          </a:rPr>
                          <m:t>2</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b="0" i="1" smtClean="0">
                                    <a:latin typeface="Cambria Math" panose="02040503050406030204" pitchFamily="18" charset="0"/>
                                    <a:cs typeface="Times New Roman" panose="02020603050405020304" pitchFamily="18" charset="0"/>
                                  </a:rPr>
                                  <m:t>𝐶</m:t>
                                </m:r>
                              </m:sub>
                            </m:sSub>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r>
                              <a:rPr lang="en-IN" sz="2200" i="1">
                                <a:latin typeface="Cambria Math" panose="02040503050406030204" pitchFamily="18" charset="0"/>
                                <a:cs typeface="Times New Roman" panose="02020603050405020304" pitchFamily="18" charset="0"/>
                              </a:rPr>
                              <m:t>𝑋</m:t>
                            </m:r>
                          </m:den>
                        </m:f>
                        <m:r>
                          <a:rPr lang="en-IN" sz="2200" i="1" dirty="0">
                            <a:latin typeface="Cambria Math" panose="02040503050406030204" pitchFamily="18" charset="0"/>
                            <a:cs typeface="Times New Roman" panose="02020603050405020304" pitchFamily="18" charset="0"/>
                          </a:rPr>
                          <m:t>𝑑𝑥</m:t>
                        </m:r>
                      </m:e>
                    </m:nary>
                  </m:oMath>
                </a14:m>
                <a:r>
                  <a:rPr lang="en-US" sz="2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b="0" i="1" smtClean="0">
                                    <a:latin typeface="Cambria Math" panose="02040503050406030204" pitchFamily="18" charset="0"/>
                                    <a:cs typeface="Times New Roman" panose="02020603050405020304" pitchFamily="18" charset="0"/>
                                  </a:rPr>
                                  <m:t>𝐶</m:t>
                                </m:r>
                              </m:sub>
                            </m:sSub>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den>
                    </m:f>
                    <m:r>
                      <a:rPr lang="en-IN" sz="2200" i="1">
                        <a:latin typeface="Cambria Math" panose="02040503050406030204" pitchFamily="18" charset="0"/>
                        <a:cs typeface="Times New Roman" panose="02020603050405020304" pitchFamily="18" charset="0"/>
                      </a:rPr>
                      <m:t> </m:t>
                    </m:r>
                    <m:nary>
                      <m:naryPr>
                        <m:ctrlPr>
                          <a:rPr lang="en-IN" sz="2200" i="1">
                            <a:latin typeface="Cambria Math" panose="02040503050406030204" pitchFamily="18" charset="0"/>
                            <a:cs typeface="Times New Roman" panose="02020603050405020304" pitchFamily="18" charset="0"/>
                          </a:rPr>
                        </m:ctrlPr>
                      </m:naryPr>
                      <m:sub>
                        <m:r>
                          <a:rPr lang="en-IN" sz="2200" i="1">
                            <a:latin typeface="Cambria Math" panose="02040503050406030204" pitchFamily="18" charset="0"/>
                            <a:cs typeface="Times New Roman" panose="02020603050405020304" pitchFamily="18" charset="0"/>
                          </a:rPr>
                          <m:t>𝑑</m:t>
                        </m:r>
                        <m:r>
                          <a:rPr lang="en-IN" sz="2200" b="0" i="1" smtClean="0">
                            <a:latin typeface="Cambria Math" panose="02040503050406030204" pitchFamily="18" charset="0"/>
                            <a:cs typeface="Times New Roman" panose="02020603050405020304" pitchFamily="18" charset="0"/>
                          </a:rPr>
                          <m:t>2</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𝑑𝑥</m:t>
                            </m:r>
                          </m:num>
                          <m:den>
                            <m:r>
                              <a:rPr lang="en-IN" sz="2200" i="1">
                                <a:latin typeface="Cambria Math" panose="02040503050406030204" pitchFamily="18" charset="0"/>
                                <a:cs typeface="Times New Roman" panose="02020603050405020304" pitchFamily="18" charset="0"/>
                              </a:rPr>
                              <m:t>𝑋</m:t>
                            </m:r>
                          </m:den>
                        </m:f>
                        <m:r>
                          <a:rPr lang="en-IN" sz="2200" i="1">
                            <a:latin typeface="Cambria Math" panose="02040503050406030204" pitchFamily="18" charset="0"/>
                            <a:cs typeface="Times New Roman" panose="02020603050405020304" pitchFamily="18" charset="0"/>
                          </a:rPr>
                          <m:t>        </m:t>
                        </m:r>
                        <m:r>
                          <a:rPr lang="en-IN" sz="2200" i="1">
                            <a:latin typeface="Cambria Math" panose="02040503050406030204" pitchFamily="18" charset="0"/>
                            <a:cs typeface="Times New Roman" panose="02020603050405020304" pitchFamily="18" charset="0"/>
                          </a:rPr>
                          <m:t>𝑤𝑏</m:t>
                        </m:r>
                        <m:r>
                          <a:rPr lang="en-IN" sz="2200" i="1">
                            <a:latin typeface="Cambria Math" panose="02040503050406030204" pitchFamily="18" charset="0"/>
                            <a:cs typeface="Times New Roman" panose="02020603050405020304" pitchFamily="18" charset="0"/>
                          </a:rPr>
                          <m:t>−</m:t>
                        </m:r>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𝑇</m:t>
                            </m:r>
                          </m:num>
                          <m:den>
                            <m:r>
                              <a:rPr lang="en-IN" sz="2200" i="1">
                                <a:latin typeface="Cambria Math" panose="02040503050406030204" pitchFamily="18" charset="0"/>
                                <a:cs typeface="Times New Roman" panose="02020603050405020304" pitchFamily="18" charset="0"/>
                              </a:rPr>
                              <m:t>𝑚</m:t>
                            </m:r>
                          </m:den>
                        </m:f>
                      </m:e>
                    </m:nary>
                  </m:oMath>
                </a14:m>
                <a:r>
                  <a:rPr lang="en-US" sz="2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(from d2 to ∞)  ……….....(iii)</a:t>
                </a:r>
                <a:endPar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Total flux linkages with conductor A=(</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)+(ii)+(iii)+…………</a:t>
                </a:r>
              </a:p>
              <a:p>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smtClean="0">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b="0" i="1" smtClean="0">
                                    <a:latin typeface="Cambria Math" panose="02040503050406030204" pitchFamily="18" charset="0"/>
                                    <a:cs typeface="Times New Roman" panose="02020603050405020304" pitchFamily="18" charset="0"/>
                                  </a:rPr>
                                  <m:t>𝐴</m:t>
                                </m:r>
                              </m:sub>
                            </m:sSub>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den>
                    </m:f>
                    <m:r>
                      <a:rPr lang="en-IN" sz="2200" i="1" smtClean="0">
                        <a:latin typeface="Cambria Math" panose="02040503050406030204" pitchFamily="18" charset="0"/>
                        <a:cs typeface="Times New Roman" panose="02020603050405020304" pitchFamily="18" charset="0"/>
                      </a:rPr>
                      <m:t> </m:t>
                    </m:r>
                    <m:d>
                      <m:dPr>
                        <m:begChr m:val="["/>
                        <m:endChr m:val="]"/>
                        <m:ctrlPr>
                          <a:rPr lang="en-IN" sz="2200" i="1" smtClean="0">
                            <a:latin typeface="Cambria Math" panose="02040503050406030204" pitchFamily="18" charset="0"/>
                            <a:cs typeface="Times New Roman" panose="02020603050405020304" pitchFamily="18" charset="0"/>
                          </a:rPr>
                        </m:ctrlPr>
                      </m:dPr>
                      <m:e>
                        <m:f>
                          <m:fPr>
                            <m:ctrlPr>
                              <a:rPr lang="en-IN" sz="2200" i="1" smtClean="0">
                                <a:latin typeface="Cambria Math" panose="02040503050406030204" pitchFamily="18" charset="0"/>
                                <a:cs typeface="Times New Roman" panose="02020603050405020304" pitchFamily="18" charset="0"/>
                              </a:rPr>
                            </m:ctrlPr>
                          </m:fPr>
                          <m:num>
                            <m:r>
                              <a:rPr lang="en-IN" sz="2200" b="0" i="1" smtClean="0">
                                <a:latin typeface="Cambria Math" panose="02040503050406030204" pitchFamily="18" charset="0"/>
                                <a:cs typeface="Times New Roman" panose="02020603050405020304" pitchFamily="18" charset="0"/>
                              </a:rPr>
                              <m:t>1</m:t>
                            </m:r>
                          </m:num>
                          <m:den>
                            <m:r>
                              <a:rPr lang="en-IN" sz="2200" b="0" i="1" smtClean="0">
                                <a:latin typeface="Cambria Math" panose="02040503050406030204" pitchFamily="18" charset="0"/>
                                <a:cs typeface="Times New Roman" panose="02020603050405020304" pitchFamily="18" charset="0"/>
                              </a:rPr>
                              <m:t>4</m:t>
                            </m:r>
                          </m:den>
                        </m:f>
                        <m:r>
                          <a:rPr lang="en-IN" sz="2200" b="0" i="1" smtClean="0">
                            <a:latin typeface="Cambria Math" panose="02040503050406030204" pitchFamily="18" charset="0"/>
                            <a:cs typeface="Times New Roman" panose="02020603050405020304" pitchFamily="18" charset="0"/>
                          </a:rPr>
                          <m:t>+</m:t>
                        </m:r>
                        <m:nary>
                          <m:naryPr>
                            <m:ctrlPr>
                              <a:rPr lang="en-IN" sz="2200" i="1" smtClean="0">
                                <a:latin typeface="Cambria Math" panose="02040503050406030204" pitchFamily="18" charset="0"/>
                                <a:cs typeface="Times New Roman" panose="02020603050405020304" pitchFamily="18" charset="0"/>
                              </a:rPr>
                            </m:ctrlPr>
                          </m:naryPr>
                          <m:sub>
                            <m:r>
                              <m:rPr>
                                <m:brk m:alnAt="23"/>
                              </m:rPr>
                              <a:rPr lang="en-IN" sz="2200" i="1">
                                <a:latin typeface="Cambria Math" panose="02040503050406030204" pitchFamily="18" charset="0"/>
                                <a:cs typeface="Times New Roman" panose="02020603050405020304" pitchFamily="18" charset="0"/>
                              </a:rPr>
                              <m:t>𝑟</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𝑑𝑥</m:t>
                                </m:r>
                              </m:num>
                              <m:den>
                                <m:r>
                                  <a:rPr lang="en-IN" sz="2200" i="1">
                                    <a:latin typeface="Cambria Math" panose="02040503050406030204" pitchFamily="18" charset="0"/>
                                    <a:cs typeface="Times New Roman" panose="02020603050405020304" pitchFamily="18" charset="0"/>
                                  </a:rPr>
                                  <m:t>𝑋</m:t>
                                </m:r>
                              </m:den>
                            </m:f>
                            <m:r>
                              <a:rPr lang="en-IN" sz="2200" i="1">
                                <a:latin typeface="Cambria Math" panose="02040503050406030204" pitchFamily="18" charset="0"/>
                                <a:cs typeface="Times New Roman" panose="02020603050405020304" pitchFamily="18" charset="0"/>
                              </a:rPr>
                              <m:t> </m:t>
                            </m:r>
                          </m:e>
                        </m:nary>
                      </m:e>
                    </m:d>
                  </m:oMath>
                </a14:m>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i="1">
                                    <a:latin typeface="Cambria Math" panose="02040503050406030204" pitchFamily="18" charset="0"/>
                                    <a:cs typeface="Times New Roman" panose="02020603050405020304" pitchFamily="18" charset="0"/>
                                  </a:rPr>
                                  <m:t>𝐵</m:t>
                                </m:r>
                              </m:sub>
                            </m:sSub>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den>
                    </m:f>
                    <m:r>
                      <a:rPr lang="en-IN" sz="2200" i="1" smtClean="0">
                        <a:latin typeface="Cambria Math" panose="02040503050406030204" pitchFamily="18" charset="0"/>
                        <a:cs typeface="Times New Roman" panose="02020603050405020304" pitchFamily="18" charset="0"/>
                      </a:rPr>
                      <m:t> </m:t>
                    </m:r>
                    <m:nary>
                      <m:naryPr>
                        <m:ctrlPr>
                          <a:rPr lang="en-IN" sz="2200" i="1">
                            <a:latin typeface="Cambria Math" panose="02040503050406030204" pitchFamily="18" charset="0"/>
                            <a:cs typeface="Times New Roman" panose="02020603050405020304" pitchFamily="18" charset="0"/>
                          </a:rPr>
                        </m:ctrlPr>
                      </m:naryPr>
                      <m:sub>
                        <m:r>
                          <a:rPr lang="en-IN" sz="2200" i="1">
                            <a:latin typeface="Cambria Math" panose="02040503050406030204" pitchFamily="18" charset="0"/>
                            <a:cs typeface="Times New Roman" panose="02020603050405020304" pitchFamily="18" charset="0"/>
                          </a:rPr>
                          <m:t>𝑑</m:t>
                        </m:r>
                        <m:r>
                          <a:rPr lang="en-IN" sz="2200" i="1">
                            <a:latin typeface="Cambria Math" panose="02040503050406030204" pitchFamily="18" charset="0"/>
                            <a:cs typeface="Times New Roman" panose="02020603050405020304" pitchFamily="18" charset="0"/>
                          </a:rPr>
                          <m:t>1</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𝑑𝑥</m:t>
                            </m:r>
                          </m:num>
                          <m:den>
                            <m:r>
                              <a:rPr lang="en-IN" sz="2200" i="1">
                                <a:latin typeface="Cambria Math" panose="02040503050406030204" pitchFamily="18" charset="0"/>
                                <a:cs typeface="Times New Roman" panose="02020603050405020304" pitchFamily="18" charset="0"/>
                              </a:rPr>
                              <m:t>𝑋</m:t>
                            </m:r>
                          </m:den>
                        </m:f>
                        <m:r>
                          <a:rPr lang="en-IN" sz="2200" i="1">
                            <a:latin typeface="Cambria Math" panose="02040503050406030204" pitchFamily="18" charset="0"/>
                            <a:cs typeface="Times New Roman" panose="02020603050405020304" pitchFamily="18" charset="0"/>
                          </a:rPr>
                          <m:t> </m:t>
                        </m:r>
                      </m:e>
                    </m:nary>
                  </m:oMath>
                </a14:m>
                <a:r>
                  <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sSub>
                          <m:sSubPr>
                            <m:ctrlPr>
                              <a:rPr lang="en-IN" sz="2200" i="1">
                                <a:latin typeface="Cambria Math" panose="02040503050406030204" pitchFamily="18" charset="0"/>
                                <a:cs typeface="Times New Roman" panose="02020603050405020304" pitchFamily="18" charset="0"/>
                              </a:rPr>
                            </m:ctrlPr>
                          </m:sSubPr>
                          <m:e>
                            <m:sSub>
                              <m:sSubPr>
                                <m:ctrlPr>
                                  <a:rPr lang="en-IN" sz="2200" i="1">
                                    <a:latin typeface="Cambria Math" panose="02040503050406030204" pitchFamily="18" charset="0"/>
                                    <a:cs typeface="Times New Roman" panose="02020603050405020304" pitchFamily="18" charset="0"/>
                                  </a:rPr>
                                </m:ctrlPr>
                              </m:sSubPr>
                              <m:e>
                                <m:r>
                                  <a:rPr lang="en-IN" sz="2200" i="1">
                                    <a:latin typeface="Cambria Math" panose="02040503050406030204" pitchFamily="18" charset="0"/>
                                    <a:cs typeface="Times New Roman" panose="02020603050405020304" pitchFamily="18" charset="0"/>
                                  </a:rPr>
                                  <m:t>𝐼</m:t>
                                </m:r>
                              </m:e>
                              <m:sub>
                                <m:r>
                                  <a:rPr lang="en-IN" sz="2200" i="1">
                                    <a:latin typeface="Cambria Math" panose="02040503050406030204" pitchFamily="18" charset="0"/>
                                    <a:cs typeface="Times New Roman" panose="02020603050405020304" pitchFamily="18" charset="0"/>
                                  </a:rPr>
                                  <m:t>𝐶</m:t>
                                </m:r>
                              </m:sub>
                            </m:sSub>
                            <m:r>
                              <a:rPr lang="en-IN" sz="2200" i="1">
                                <a:latin typeface="Cambria Math" panose="02040503050406030204" pitchFamily="18" charset="0"/>
                                <a:cs typeface="Times New Roman" panose="02020603050405020304" pitchFamily="18" charset="0"/>
                              </a:rPr>
                              <m:t>µ</m:t>
                            </m:r>
                          </m:e>
                          <m:sub>
                            <m:r>
                              <a:rPr lang="en-IN" sz="2200" i="1">
                                <a:latin typeface="Cambria Math" panose="02040503050406030204" pitchFamily="18" charset="0"/>
                                <a:cs typeface="Times New Roman" panose="02020603050405020304" pitchFamily="18" charset="0"/>
                              </a:rPr>
                              <m:t>0</m:t>
                            </m:r>
                          </m:sub>
                        </m:sSub>
                      </m:num>
                      <m:den>
                        <m:r>
                          <a:rPr lang="en-IN" sz="2200" i="1">
                            <a:latin typeface="Cambria Math" panose="02040503050406030204" pitchFamily="18" charset="0"/>
                            <a:cs typeface="Times New Roman" panose="02020603050405020304" pitchFamily="18" charset="0"/>
                          </a:rPr>
                          <m:t>2</m:t>
                        </m:r>
                        <m:r>
                          <m:rPr>
                            <m:sty m:val="p"/>
                          </m:rPr>
                          <a:rPr lang="el-GR" sz="2200" i="1">
                            <a:latin typeface="Cambria Math" panose="02040503050406030204" pitchFamily="18" charset="0"/>
                            <a:cs typeface="Times New Roman" panose="02020603050405020304" pitchFamily="18" charset="0"/>
                          </a:rPr>
                          <m:t>π</m:t>
                        </m:r>
                      </m:den>
                    </m:f>
                    <m:r>
                      <a:rPr lang="en-IN" sz="2200" i="1">
                        <a:latin typeface="Cambria Math" panose="02040503050406030204" pitchFamily="18" charset="0"/>
                        <a:cs typeface="Times New Roman" panose="02020603050405020304" pitchFamily="18" charset="0"/>
                      </a:rPr>
                      <m:t> </m:t>
                    </m:r>
                    <m:nary>
                      <m:naryPr>
                        <m:ctrlPr>
                          <a:rPr lang="en-IN" sz="2200" i="1">
                            <a:latin typeface="Cambria Math" panose="02040503050406030204" pitchFamily="18" charset="0"/>
                            <a:cs typeface="Times New Roman" panose="02020603050405020304" pitchFamily="18" charset="0"/>
                          </a:rPr>
                        </m:ctrlPr>
                      </m:naryPr>
                      <m:sub>
                        <m:r>
                          <a:rPr lang="en-IN" sz="2200" i="1">
                            <a:latin typeface="Cambria Math" panose="02040503050406030204" pitchFamily="18" charset="0"/>
                            <a:cs typeface="Times New Roman" panose="02020603050405020304" pitchFamily="18" charset="0"/>
                          </a:rPr>
                          <m:t>𝑑</m:t>
                        </m:r>
                        <m:r>
                          <a:rPr lang="en-IN" sz="2200" i="1">
                            <a:latin typeface="Cambria Math" panose="02040503050406030204" pitchFamily="18" charset="0"/>
                            <a:cs typeface="Times New Roman" panose="02020603050405020304" pitchFamily="18" charset="0"/>
                          </a:rPr>
                          <m:t>2</m:t>
                        </m:r>
                      </m:sub>
                      <m:sup>
                        <m:r>
                          <a:rPr lang="en-IN" sz="2200" i="1">
                            <a:latin typeface="Cambria Math" panose="02040503050406030204" pitchFamily="18" charset="0"/>
                            <a:cs typeface="Times New Roman" panose="02020603050405020304" pitchFamily="18" charset="0"/>
                          </a:rPr>
                          <m:t>∞</m:t>
                        </m:r>
                      </m:sup>
                      <m:e>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cs typeface="Times New Roman" panose="02020603050405020304" pitchFamily="18" charset="0"/>
                              </a:rPr>
                              <m:t>𝑑𝑥</m:t>
                            </m:r>
                          </m:num>
                          <m:den>
                            <m:r>
                              <a:rPr lang="en-IN" sz="2200" i="1">
                                <a:latin typeface="Cambria Math" panose="02040503050406030204" pitchFamily="18" charset="0"/>
                                <a:cs typeface="Times New Roman" panose="02020603050405020304" pitchFamily="18" charset="0"/>
                              </a:rPr>
                              <m:t>𝑋</m:t>
                            </m:r>
                          </m:den>
                        </m:f>
                        <m:r>
                          <a:rPr lang="en-IN" sz="2200" b="0" i="1" smtClean="0">
                            <a:latin typeface="Cambria Math" panose="02040503050406030204" pitchFamily="18" charset="0"/>
                            <a:cs typeface="Times New Roman" panose="02020603050405020304" pitchFamily="18" charset="0"/>
                          </a:rPr>
                          <m:t>+……..</m:t>
                        </m:r>
                      </m:e>
                    </m:nary>
                  </m:oMath>
                </a14:m>
                <a:endParaRPr lang="en-US" sz="22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A6BE6872-347C-4C40-89EE-318CA85BC4DE}"/>
                  </a:ext>
                </a:extLst>
              </p:cNvPr>
              <p:cNvSpPr txBox="1">
                <a:spLocks noRot="1" noChangeAspect="1" noMove="1" noResize="1" noEditPoints="1" noAdjustHandles="1" noChangeArrowheads="1" noChangeShapeType="1" noTextEdit="1"/>
              </p:cNvSpPr>
              <p:nvPr/>
            </p:nvSpPr>
            <p:spPr>
              <a:xfrm>
                <a:off x="0" y="457200"/>
                <a:ext cx="8686800" cy="3768980"/>
              </a:xfrm>
              <a:prstGeom prst="rect">
                <a:avLst/>
              </a:prstGeom>
              <a:blipFill>
                <a:blip r:embed="rId7"/>
                <a:stretch>
                  <a:fillRect l="-1123" t="-1294" b="-1133"/>
                </a:stretch>
              </a:blipFill>
            </p:spPr>
            <p:txBody>
              <a:bodyPr/>
              <a:lstStyle/>
              <a:p>
                <a:r>
                  <a:rPr lang="en-IN">
                    <a:noFill/>
                  </a:rPr>
                  <a:t> </a:t>
                </a:r>
              </a:p>
            </p:txBody>
          </p:sp>
        </mc:Fallback>
      </mc:AlternateContent>
      <p:pic>
        <p:nvPicPr>
          <p:cNvPr id="17" name="Picture 16">
            <a:extLst>
              <a:ext uri="{FF2B5EF4-FFF2-40B4-BE49-F238E27FC236}">
                <a16:creationId xmlns:a16="http://schemas.microsoft.com/office/drawing/2014/main" id="{22BA585F-FD12-47D7-8569-6A2BC1792491}"/>
              </a:ext>
            </a:extLst>
          </p:cNvPr>
          <p:cNvPicPr>
            <a:picLocks noChangeAspect="1"/>
          </p:cNvPicPr>
          <p:nvPr/>
        </p:nvPicPr>
        <p:blipFill>
          <a:blip r:embed="rId8"/>
          <a:stretch>
            <a:fillRect/>
          </a:stretch>
        </p:blipFill>
        <p:spPr>
          <a:xfrm>
            <a:off x="5972175" y="3352800"/>
            <a:ext cx="3248025" cy="2514600"/>
          </a:xfrm>
          <a:prstGeom prst="rect">
            <a:avLst/>
          </a:prstGeom>
        </p:spPr>
      </p:pic>
      <p:sp>
        <p:nvSpPr>
          <p:cNvPr id="8" name="Slide Number Placeholder 7">
            <a:extLst>
              <a:ext uri="{FF2B5EF4-FFF2-40B4-BE49-F238E27FC236}">
                <a16:creationId xmlns:a16="http://schemas.microsoft.com/office/drawing/2014/main" id="{7F23402C-11B5-4DF3-88E4-6A04C877F47D}"/>
              </a:ext>
            </a:extLst>
          </p:cNvPr>
          <p:cNvSpPr>
            <a:spLocks noGrp="1"/>
          </p:cNvSpPr>
          <p:nvPr>
            <p:ph type="sldNum" sz="quarter" idx="7"/>
          </p:nvPr>
        </p:nvSpPr>
        <p:spPr/>
        <p:txBody>
          <a:bodyPr/>
          <a:lstStyle/>
          <a:p>
            <a:pPr marL="38100">
              <a:lnSpc>
                <a:spcPts val="1240"/>
              </a:lnSpc>
            </a:pPr>
            <a:fld id="{81D60167-4931-47E6-BA6A-407CBD079E47}" type="slidenum">
              <a:rPr lang="en-IN" spc="-120" smtClean="0"/>
              <a:t>24</a:t>
            </a:fld>
            <a:endParaRPr lang="en-IN" spc="-12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9" name="Rectangle 8">
            <a:extLst>
              <a:ext uri="{FF2B5EF4-FFF2-40B4-BE49-F238E27FC236}">
                <a16:creationId xmlns:a16="http://schemas.microsoft.com/office/drawing/2014/main" id="{755D1DBF-349E-4235-99F6-1C0DCCBD4A12}"/>
              </a:ext>
            </a:extLst>
          </p:cNvPr>
          <p:cNvSpPr/>
          <p:nvPr/>
        </p:nvSpPr>
        <p:spPr>
          <a:xfrm>
            <a:off x="0" y="954150"/>
            <a:ext cx="9144000" cy="523220"/>
          </a:xfrm>
          <a:prstGeom prst="rect">
            <a:avLst/>
          </a:prstGeom>
          <a:noFill/>
        </p:spPr>
        <p:txBody>
          <a:bodyPr wrap="squar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Single Phase Inductance of a Single Phase Two-wire Line</a:t>
            </a:r>
            <a:endParaRPr lang="en-IN" sz="2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7FFBF89-A21E-4D0C-BB60-AB833928F4AB}"/>
                  </a:ext>
                </a:extLst>
              </p:cNvPr>
              <p:cNvSpPr txBox="1"/>
              <p:nvPr/>
            </p:nvSpPr>
            <p:spPr>
              <a:xfrm>
                <a:off x="313857" y="1514509"/>
                <a:ext cx="6476214" cy="395076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Consider a single phase overhead line consisting of two parallel conductors A and B spaced d </a:t>
                </a:r>
                <a:r>
                  <a:rPr lang="en-US" dirty="0" err="1">
                    <a:latin typeface="Times New Roman" panose="02020603050405020304" pitchFamily="18" charset="0"/>
                    <a:cs typeface="Times New Roman" panose="02020603050405020304" pitchFamily="18" charset="0"/>
                  </a:rPr>
                  <a:t>metres</a:t>
                </a:r>
                <a:r>
                  <a:rPr lang="en-US" dirty="0">
                    <a:latin typeface="Times New Roman" panose="02020603050405020304" pitchFamily="18" charset="0"/>
                    <a:cs typeface="Times New Roman" panose="02020603050405020304" pitchFamily="18" charset="0"/>
                  </a:rPr>
                  <a:t> apart as shown in Fig. Conductors A and B carry the same amount of current (i.e.</a:t>
                </a:r>
                <a:r>
                  <a:rPr lang="en-IN" dirty="0">
                    <a:cs typeface="Times New Roman" panose="02020603050405020304" pitchFamily="18" charset="0"/>
                  </a:rPr>
                  <a:t>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𝐼</m:t>
                        </m:r>
                      </m:e>
                      <m:sub>
                        <m:r>
                          <a:rPr lang="en-IN" i="1">
                            <a:latin typeface="Cambria Math" panose="02040503050406030204" pitchFamily="18" charset="0"/>
                            <a:cs typeface="Times New Roman" panose="02020603050405020304" pitchFamily="18" charset="0"/>
                          </a:rPr>
                          <m:t>𝐴</m:t>
                        </m:r>
                      </m:sub>
                    </m:sSub>
                    <m:r>
                      <a:rPr lang="en-IN"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𝐼</m:t>
                        </m:r>
                      </m:e>
                      <m:sub>
                        <m:r>
                          <a:rPr lang="en-IN" b="0" i="1" smtClean="0">
                            <a:latin typeface="Cambria Math" panose="02040503050406030204" pitchFamily="18" charset="0"/>
                            <a:cs typeface="Times New Roman" panose="02020603050405020304" pitchFamily="18" charset="0"/>
                          </a:rPr>
                          <m:t>𝐵</m:t>
                        </m:r>
                      </m:sub>
                    </m:sSub>
                  </m:oMath>
                </a14:m>
                <a:r>
                  <a:rPr lang="en-US" dirty="0">
                    <a:latin typeface="Times New Roman" panose="02020603050405020304" pitchFamily="18" charset="0"/>
                    <a:cs typeface="Times New Roman" panose="02020603050405020304" pitchFamily="18" charset="0"/>
                  </a:rPr>
                  <a:t>), but in the opposite direction because one forms the return circuit of the other. ∴ </a:t>
                </a:r>
                <a14:m>
                  <m:oMath xmlns:m="http://schemas.openxmlformats.org/officeDocument/2006/math">
                    <m:sSub>
                      <m:sSubPr>
                        <m:ctrlPr>
                          <a:rPr lang="en-IN"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𝐼</m:t>
                        </m:r>
                      </m:e>
                      <m:sub>
                        <m:r>
                          <a:rPr lang="en-IN" sz="1800" b="0" i="1" smtClean="0">
                            <a:latin typeface="Cambria Math" panose="02040503050406030204" pitchFamily="18" charset="0"/>
                            <a:cs typeface="Times New Roman" panose="02020603050405020304" pitchFamily="18" charset="0"/>
                          </a:rPr>
                          <m:t>𝐴</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𝐼</m:t>
                        </m:r>
                      </m:e>
                      <m:sub>
                        <m:r>
                          <a:rPr lang="en-IN" b="0" i="1" smtClean="0">
                            <a:latin typeface="Cambria Math" panose="02040503050406030204" pitchFamily="18" charset="0"/>
                            <a:cs typeface="Times New Roman" panose="02020603050405020304" pitchFamily="18" charset="0"/>
                          </a:rPr>
                          <m:t>𝐵</m:t>
                        </m:r>
                      </m:sub>
                    </m:sSub>
                  </m:oMath>
                </a14:m>
                <a:r>
                  <a:rPr lang="en-US" dirty="0">
                    <a:latin typeface="Times New Roman" panose="02020603050405020304" pitchFamily="18" charset="0"/>
                    <a:cs typeface="Times New Roman" panose="02020603050405020304" pitchFamily="18" charset="0"/>
                  </a:rPr>
                  <a:t> = 0</a:t>
                </a:r>
              </a:p>
              <a:p>
                <a:r>
                  <a:rPr lang="en-US" dirty="0">
                    <a:latin typeface="Times New Roman" panose="02020603050405020304" pitchFamily="18" charset="0"/>
                    <a:cs typeface="Times New Roman" panose="02020603050405020304" pitchFamily="18" charset="0"/>
                  </a:rPr>
                  <a:t>In order to find the inductance of conductor A (or conductor B), we shall have to consider the flux linkages with it. There will be flux linkages with conductor A due to its own current </a:t>
                </a:r>
                <a14:m>
                  <m:oMath xmlns:m="http://schemas.openxmlformats.org/officeDocument/2006/math">
                    <m:sSub>
                      <m:sSubPr>
                        <m:ctrlPr>
                          <a:rPr lang="en-IN"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𝐼</m:t>
                        </m:r>
                      </m:e>
                      <m:sub>
                        <m:r>
                          <a:rPr lang="en-IN" sz="1800" b="0" i="1" smtClean="0">
                            <a:latin typeface="Cambria Math" panose="02040503050406030204" pitchFamily="18" charset="0"/>
                            <a:cs typeface="Times New Roman" panose="02020603050405020304" pitchFamily="18" charset="0"/>
                          </a:rPr>
                          <m:t>𝐴</m:t>
                        </m:r>
                      </m:sub>
                    </m:sSub>
                  </m:oMath>
                </a14:m>
                <a:r>
                  <a:rPr lang="en-US" dirty="0">
                    <a:latin typeface="Times New Roman" panose="02020603050405020304" pitchFamily="18" charset="0"/>
                    <a:cs typeface="Times New Roman" panose="02020603050405020304" pitchFamily="18" charset="0"/>
                  </a:rPr>
                  <a:t> and also due to the mutual inductance effect of current </a:t>
                </a:r>
                <a:r>
                  <a:rPr lang="en-IN" dirty="0">
                    <a:cs typeface="Times New Roman" panose="02020603050405020304" pitchFamily="18" charset="0"/>
                  </a:rPr>
                  <a:t>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𝐼</m:t>
                        </m:r>
                      </m:e>
                      <m:sub>
                        <m:r>
                          <a:rPr lang="en-IN" b="0" i="1" smtClean="0">
                            <a:latin typeface="Cambria Math" panose="02040503050406030204" pitchFamily="18" charset="0"/>
                            <a:cs typeface="Times New Roman" panose="02020603050405020304" pitchFamily="18" charset="0"/>
                          </a:rPr>
                          <m:t>𝐵</m:t>
                        </m:r>
                      </m:sub>
                    </m:sSub>
                  </m:oMath>
                </a14:m>
                <a:r>
                  <a:rPr lang="en-US" dirty="0">
                    <a:latin typeface="Times New Roman" panose="02020603050405020304" pitchFamily="18" charset="0"/>
                    <a:cs typeface="Times New Roman" panose="02020603050405020304" pitchFamily="18" charset="0"/>
                  </a:rPr>
                  <a:t> in the conductor B. Flux linkages with conductor A due to its own current</a:t>
                </a:r>
              </a:p>
              <a:p>
                <a:pPr algn="ctr"/>
                <a14:m>
                  <m:oMath xmlns:m="http://schemas.openxmlformats.org/officeDocument/2006/math">
                    <m:sSub>
                      <m:sSubPr>
                        <m:ctrlPr>
                          <a:rPr lang="en-US" sz="180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m:rPr>
                            <m:nor/>
                          </m:rPr>
                          <a:rPr lang="el-GR" sz="1800" dirty="0">
                            <a:latin typeface="Times New Roman" panose="02020603050405020304" pitchFamily="18" charset="0"/>
                            <a:cs typeface="Times New Roman" panose="02020603050405020304" pitchFamily="18" charset="0"/>
                          </a:rPr>
                          <m:t>ψ</m:t>
                        </m:r>
                      </m:e>
                      <m:sub>
                        <m:r>
                          <a:rPr lang="en-IN" sz="18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r>
                          <a:rPr lang="en-IN" sz="1800" b="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sub>
                    </m:sSub>
                    <m:r>
                      <a:rPr lang="en-IN" sz="18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 </m:t>
                    </m:r>
                  </m:oMath>
                </a14:m>
                <a:r>
                  <a:rPr lang="en-IN" sz="1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1800" i="1" smtClean="0">
                            <a:latin typeface="Cambria Math" panose="02040503050406030204" pitchFamily="18" charset="0"/>
                            <a:cs typeface="Times New Roman" panose="02020603050405020304" pitchFamily="18" charset="0"/>
                          </a:rPr>
                        </m:ctrlPr>
                      </m:fPr>
                      <m:num>
                        <m:sSub>
                          <m:sSubPr>
                            <m:ctrlPr>
                              <a:rPr lang="en-IN" sz="1800" i="1">
                                <a:latin typeface="Cambria Math" panose="02040503050406030204" pitchFamily="18" charset="0"/>
                                <a:cs typeface="Times New Roman" panose="02020603050405020304" pitchFamily="18" charset="0"/>
                              </a:rPr>
                            </m:ctrlPr>
                          </m:sSubPr>
                          <m:e>
                            <m:sSub>
                              <m:sSubPr>
                                <m:ctrlPr>
                                  <a:rPr lang="en-IN" sz="1800" i="1">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𝐼</m:t>
                                </m:r>
                              </m:e>
                              <m:sub>
                                <m:r>
                                  <a:rPr lang="en-IN" sz="1800" b="0" i="1" smtClean="0">
                                    <a:latin typeface="Cambria Math" panose="02040503050406030204" pitchFamily="18" charset="0"/>
                                    <a:cs typeface="Times New Roman" panose="02020603050405020304" pitchFamily="18" charset="0"/>
                                  </a:rPr>
                                  <m:t>𝐴</m:t>
                                </m:r>
                              </m:sub>
                            </m:sSub>
                            <m:r>
                              <a:rPr lang="en-IN" sz="1800" i="1">
                                <a:latin typeface="Cambria Math" panose="02040503050406030204" pitchFamily="18" charset="0"/>
                                <a:cs typeface="Times New Roman" panose="02020603050405020304" pitchFamily="18" charset="0"/>
                              </a:rPr>
                              <m:t>µ</m:t>
                            </m:r>
                          </m:e>
                          <m:sub>
                            <m:r>
                              <a:rPr lang="en-IN" sz="1800" i="1">
                                <a:latin typeface="Cambria Math" panose="02040503050406030204" pitchFamily="18" charset="0"/>
                                <a:cs typeface="Times New Roman" panose="02020603050405020304" pitchFamily="18" charset="0"/>
                              </a:rPr>
                              <m:t>0</m:t>
                            </m:r>
                          </m:sub>
                        </m:sSub>
                      </m:num>
                      <m:den>
                        <m:r>
                          <a:rPr lang="en-IN" sz="1800" i="1">
                            <a:latin typeface="Cambria Math" panose="02040503050406030204" pitchFamily="18" charset="0"/>
                            <a:cs typeface="Times New Roman" panose="02020603050405020304" pitchFamily="18" charset="0"/>
                          </a:rPr>
                          <m:t>2</m:t>
                        </m:r>
                        <m:r>
                          <m:rPr>
                            <m:sty m:val="p"/>
                          </m:rPr>
                          <a:rPr lang="el-GR" sz="1800" i="1">
                            <a:latin typeface="Cambria Math" panose="02040503050406030204" pitchFamily="18" charset="0"/>
                            <a:cs typeface="Times New Roman" panose="02020603050405020304" pitchFamily="18" charset="0"/>
                          </a:rPr>
                          <m:t>π</m:t>
                        </m:r>
                      </m:den>
                    </m:f>
                    <m:r>
                      <a:rPr lang="en-IN" sz="1800" i="1" smtClean="0">
                        <a:latin typeface="Cambria Math" panose="02040503050406030204" pitchFamily="18" charset="0"/>
                        <a:cs typeface="Times New Roman" panose="02020603050405020304" pitchFamily="18" charset="0"/>
                      </a:rPr>
                      <m:t> </m:t>
                    </m:r>
                    <m:d>
                      <m:dPr>
                        <m:begChr m:val="["/>
                        <m:endChr m:val="]"/>
                        <m:ctrlPr>
                          <a:rPr lang="en-IN" sz="1800" i="1" smtClean="0">
                            <a:latin typeface="Cambria Math" panose="02040503050406030204" pitchFamily="18" charset="0"/>
                            <a:cs typeface="Times New Roman" panose="02020603050405020304" pitchFamily="18" charset="0"/>
                          </a:rPr>
                        </m:ctrlPr>
                      </m:dPr>
                      <m:e>
                        <m:f>
                          <m:fPr>
                            <m:ctrlPr>
                              <a:rPr lang="en-IN" sz="1800" i="1" smtClean="0">
                                <a:latin typeface="Cambria Math" panose="02040503050406030204" pitchFamily="18" charset="0"/>
                                <a:cs typeface="Times New Roman" panose="02020603050405020304" pitchFamily="18" charset="0"/>
                              </a:rPr>
                            </m:ctrlPr>
                          </m:fPr>
                          <m:num>
                            <m:r>
                              <a:rPr lang="en-IN" sz="1800" b="0" i="1" smtClean="0">
                                <a:latin typeface="Cambria Math" panose="02040503050406030204" pitchFamily="18" charset="0"/>
                                <a:cs typeface="Times New Roman" panose="02020603050405020304" pitchFamily="18" charset="0"/>
                              </a:rPr>
                              <m:t>1</m:t>
                            </m:r>
                          </m:num>
                          <m:den>
                            <m:r>
                              <a:rPr lang="en-IN" sz="1800" b="0" i="1" smtClean="0">
                                <a:latin typeface="Cambria Math" panose="02040503050406030204" pitchFamily="18" charset="0"/>
                                <a:cs typeface="Times New Roman" panose="02020603050405020304" pitchFamily="18" charset="0"/>
                              </a:rPr>
                              <m:t>4</m:t>
                            </m:r>
                          </m:den>
                        </m:f>
                        <m:r>
                          <a:rPr lang="en-IN" sz="1800" b="0" i="1" smtClean="0">
                            <a:latin typeface="Cambria Math" panose="02040503050406030204" pitchFamily="18" charset="0"/>
                            <a:cs typeface="Times New Roman" panose="02020603050405020304" pitchFamily="18" charset="0"/>
                          </a:rPr>
                          <m:t>+</m:t>
                        </m:r>
                        <m:nary>
                          <m:naryPr>
                            <m:ctrlPr>
                              <a:rPr lang="en-IN" sz="1800" i="1" smtClean="0">
                                <a:latin typeface="Cambria Math" panose="02040503050406030204" pitchFamily="18" charset="0"/>
                                <a:cs typeface="Times New Roman" panose="02020603050405020304" pitchFamily="18" charset="0"/>
                              </a:rPr>
                            </m:ctrlPr>
                          </m:naryPr>
                          <m:sub>
                            <m:r>
                              <m:rPr>
                                <m:brk m:alnAt="23"/>
                              </m:rPr>
                              <a:rPr lang="en-IN" sz="1800" i="1">
                                <a:latin typeface="Cambria Math" panose="02040503050406030204" pitchFamily="18" charset="0"/>
                                <a:cs typeface="Times New Roman" panose="02020603050405020304" pitchFamily="18" charset="0"/>
                              </a:rPr>
                              <m:t>𝑟</m:t>
                            </m:r>
                          </m:sub>
                          <m:sup>
                            <m:r>
                              <a:rPr lang="en-IN" sz="1800" i="1">
                                <a:latin typeface="Cambria Math" panose="02040503050406030204" pitchFamily="18" charset="0"/>
                                <a:cs typeface="Times New Roman" panose="02020603050405020304" pitchFamily="18" charset="0"/>
                              </a:rPr>
                              <m:t>∞</m:t>
                            </m:r>
                          </m:sup>
                          <m:e>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cs typeface="Times New Roman" panose="02020603050405020304" pitchFamily="18" charset="0"/>
                                  </a:rPr>
                                  <m:t>𝑑𝑥</m:t>
                                </m:r>
                              </m:num>
                              <m:den>
                                <m:r>
                                  <a:rPr lang="en-IN" sz="1800" i="1">
                                    <a:latin typeface="Cambria Math" panose="02040503050406030204" pitchFamily="18" charset="0"/>
                                    <a:cs typeface="Times New Roman" panose="02020603050405020304" pitchFamily="18" charset="0"/>
                                  </a:rPr>
                                  <m:t>𝑋</m:t>
                                </m:r>
                              </m:den>
                            </m:f>
                            <m:r>
                              <a:rPr lang="en-IN" sz="1800" i="1">
                                <a:latin typeface="Cambria Math" panose="02040503050406030204" pitchFamily="18" charset="0"/>
                                <a:cs typeface="Times New Roman" panose="02020603050405020304" pitchFamily="18" charset="0"/>
                              </a:rPr>
                              <m:t> </m:t>
                            </m:r>
                          </m:e>
                        </m:nary>
                      </m:e>
                    </m:d>
                    <m:r>
                      <a:rPr lang="en-IN" sz="1800" i="1">
                        <a:latin typeface="Cambria Math" panose="02040503050406030204" pitchFamily="18" charset="0"/>
                        <a:cs typeface="Times New Roman" panose="02020603050405020304" pitchFamily="18" charset="0"/>
                      </a:rPr>
                      <m:t>𝑤𝑏</m:t>
                    </m:r>
                    <m:r>
                      <a:rPr lang="en-IN" sz="1800" i="1">
                        <a:latin typeface="Cambria Math" panose="02040503050406030204" pitchFamily="18" charset="0"/>
                        <a:cs typeface="Times New Roman" panose="02020603050405020304" pitchFamily="18" charset="0"/>
                      </a:rPr>
                      <m:t>−</m:t>
                    </m:r>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cs typeface="Times New Roman" panose="02020603050405020304" pitchFamily="18" charset="0"/>
                          </a:rPr>
                          <m:t>𝑇</m:t>
                        </m:r>
                      </m:num>
                      <m:den>
                        <m:r>
                          <a:rPr lang="en-IN" sz="1800" i="1">
                            <a:latin typeface="Cambria Math" panose="02040503050406030204" pitchFamily="18" charset="0"/>
                            <a:cs typeface="Times New Roman" panose="02020603050405020304" pitchFamily="18" charset="0"/>
                          </a:rPr>
                          <m:t>𝑚</m:t>
                        </m:r>
                      </m:den>
                    </m:f>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Flux linkages with conductor A due to current IB</a:t>
                </a:r>
              </a:p>
              <a:p>
                <a:pPr algn="ctr"/>
                <a14:m>
                  <m:oMath xmlns:m="http://schemas.openxmlformats.org/officeDocument/2006/math">
                    <m:sSub>
                      <m:sSubPr>
                        <m:ctrlPr>
                          <a:rPr lang="en-US" sz="180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m:rPr>
                            <m:nor/>
                          </m:rPr>
                          <a:rPr lang="el-GR" sz="1800" dirty="0">
                            <a:latin typeface="Times New Roman" panose="02020603050405020304" pitchFamily="18" charset="0"/>
                            <a:cs typeface="Times New Roman" panose="02020603050405020304" pitchFamily="18" charset="0"/>
                          </a:rPr>
                          <m:t>ψ</m:t>
                        </m:r>
                      </m:e>
                      <m:sub>
                        <m:r>
                          <a:rPr lang="en-IN" sz="1800" b="0" i="1" smtClean="0">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𝐴</m:t>
                        </m:r>
                        <m:r>
                          <a:rPr lang="en-IN" sz="18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𝐵</m:t>
                        </m:r>
                      </m:sub>
                    </m:sSub>
                    <m:r>
                      <a:rPr lang="en-IN" sz="1800" i="1">
                        <a:ln w="0"/>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t> </m:t>
                    </m:r>
                  </m:oMath>
                </a14:m>
                <a:r>
                  <a:rPr lang="en-IN" sz="1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1800" i="1">
                            <a:latin typeface="Cambria Math" panose="02040503050406030204" pitchFamily="18" charset="0"/>
                            <a:cs typeface="Times New Roman" panose="02020603050405020304" pitchFamily="18" charset="0"/>
                          </a:rPr>
                        </m:ctrlPr>
                      </m:fPr>
                      <m:num>
                        <m:sSub>
                          <m:sSubPr>
                            <m:ctrlPr>
                              <a:rPr lang="en-IN" sz="1800" i="1">
                                <a:latin typeface="Cambria Math" panose="02040503050406030204" pitchFamily="18" charset="0"/>
                                <a:cs typeface="Times New Roman" panose="02020603050405020304" pitchFamily="18" charset="0"/>
                              </a:rPr>
                            </m:ctrlPr>
                          </m:sSubPr>
                          <m:e>
                            <m:sSub>
                              <m:sSubPr>
                                <m:ctrlPr>
                                  <a:rPr lang="en-IN" sz="1800" i="1">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𝐼</m:t>
                                </m:r>
                              </m:e>
                              <m:sub>
                                <m:r>
                                  <a:rPr lang="en-IN" sz="1800" i="1">
                                    <a:latin typeface="Cambria Math" panose="02040503050406030204" pitchFamily="18" charset="0"/>
                                    <a:cs typeface="Times New Roman" panose="02020603050405020304" pitchFamily="18" charset="0"/>
                                  </a:rPr>
                                  <m:t>𝐵</m:t>
                                </m:r>
                              </m:sub>
                            </m:sSub>
                            <m:r>
                              <a:rPr lang="en-IN" sz="1800" i="1">
                                <a:latin typeface="Cambria Math" panose="02040503050406030204" pitchFamily="18" charset="0"/>
                                <a:cs typeface="Times New Roman" panose="02020603050405020304" pitchFamily="18" charset="0"/>
                              </a:rPr>
                              <m:t>µ</m:t>
                            </m:r>
                          </m:e>
                          <m:sub>
                            <m:r>
                              <a:rPr lang="en-IN" sz="1800" i="1">
                                <a:latin typeface="Cambria Math" panose="02040503050406030204" pitchFamily="18" charset="0"/>
                                <a:cs typeface="Times New Roman" panose="02020603050405020304" pitchFamily="18" charset="0"/>
                              </a:rPr>
                              <m:t>0</m:t>
                            </m:r>
                          </m:sub>
                        </m:sSub>
                      </m:num>
                      <m:den>
                        <m:r>
                          <a:rPr lang="en-IN" sz="1800" i="1">
                            <a:latin typeface="Cambria Math" panose="02040503050406030204" pitchFamily="18" charset="0"/>
                            <a:cs typeface="Times New Roman" panose="02020603050405020304" pitchFamily="18" charset="0"/>
                          </a:rPr>
                          <m:t>2</m:t>
                        </m:r>
                        <m:r>
                          <m:rPr>
                            <m:sty m:val="p"/>
                          </m:rPr>
                          <a:rPr lang="el-GR" sz="1800" i="1">
                            <a:latin typeface="Cambria Math" panose="02040503050406030204" pitchFamily="18" charset="0"/>
                            <a:cs typeface="Times New Roman" panose="02020603050405020304" pitchFamily="18" charset="0"/>
                          </a:rPr>
                          <m:t>π</m:t>
                        </m:r>
                      </m:den>
                    </m:f>
                    <m:r>
                      <a:rPr lang="en-IN" sz="1800" i="1">
                        <a:latin typeface="Cambria Math" panose="02040503050406030204" pitchFamily="18" charset="0"/>
                        <a:cs typeface="Times New Roman" panose="02020603050405020304" pitchFamily="18" charset="0"/>
                      </a:rPr>
                      <m:t> </m:t>
                    </m:r>
                    <m:nary>
                      <m:naryPr>
                        <m:ctrlPr>
                          <a:rPr lang="en-IN" sz="1800" i="1">
                            <a:latin typeface="Cambria Math" panose="02040503050406030204" pitchFamily="18" charset="0"/>
                            <a:cs typeface="Times New Roman" panose="02020603050405020304" pitchFamily="18" charset="0"/>
                          </a:rPr>
                        </m:ctrlPr>
                      </m:naryPr>
                      <m:sub>
                        <m:r>
                          <a:rPr lang="en-IN" sz="1800" b="0" i="1" smtClean="0">
                            <a:latin typeface="Cambria Math" panose="02040503050406030204" pitchFamily="18" charset="0"/>
                            <a:cs typeface="Times New Roman" panose="02020603050405020304" pitchFamily="18" charset="0"/>
                          </a:rPr>
                          <m:t>𝑑</m:t>
                        </m:r>
                        <m:r>
                          <a:rPr lang="en-IN" sz="1800" b="0" i="1" smtClean="0">
                            <a:latin typeface="Cambria Math" panose="02040503050406030204" pitchFamily="18" charset="0"/>
                            <a:cs typeface="Times New Roman" panose="02020603050405020304" pitchFamily="18" charset="0"/>
                          </a:rPr>
                          <m:t>1</m:t>
                        </m:r>
                      </m:sub>
                      <m:sup>
                        <m:r>
                          <a:rPr lang="en-IN" sz="1800" i="1">
                            <a:latin typeface="Cambria Math" panose="02040503050406030204" pitchFamily="18" charset="0"/>
                            <a:cs typeface="Times New Roman" panose="02020603050405020304" pitchFamily="18" charset="0"/>
                          </a:rPr>
                          <m:t>∞</m:t>
                        </m:r>
                      </m:sup>
                      <m:e>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cs typeface="Times New Roman" panose="02020603050405020304" pitchFamily="18" charset="0"/>
                              </a:rPr>
                              <m:t>𝑑𝑥</m:t>
                            </m:r>
                          </m:num>
                          <m:den>
                            <m:r>
                              <a:rPr lang="en-IN" sz="1800" i="1">
                                <a:latin typeface="Cambria Math" panose="02040503050406030204" pitchFamily="18" charset="0"/>
                                <a:cs typeface="Times New Roman" panose="02020603050405020304" pitchFamily="18" charset="0"/>
                              </a:rPr>
                              <m:t>𝑋</m:t>
                            </m:r>
                          </m:den>
                        </m:f>
                        <m:r>
                          <a:rPr lang="en-IN" sz="1800" i="1">
                            <a:latin typeface="Cambria Math" panose="02040503050406030204" pitchFamily="18" charset="0"/>
                            <a:cs typeface="Times New Roman" panose="02020603050405020304" pitchFamily="18" charset="0"/>
                          </a:rPr>
                          <m:t>        </m:t>
                        </m:r>
                        <m:r>
                          <a:rPr lang="en-IN" sz="1800" i="1">
                            <a:latin typeface="Cambria Math" panose="02040503050406030204" pitchFamily="18" charset="0"/>
                            <a:cs typeface="Times New Roman" panose="02020603050405020304" pitchFamily="18" charset="0"/>
                          </a:rPr>
                          <m:t>𝑤𝑏</m:t>
                        </m:r>
                        <m:r>
                          <a:rPr lang="en-IN" sz="1800" i="1">
                            <a:latin typeface="Cambria Math" panose="02040503050406030204" pitchFamily="18" charset="0"/>
                            <a:cs typeface="Times New Roman" panose="02020603050405020304" pitchFamily="18" charset="0"/>
                          </a:rPr>
                          <m:t>−</m:t>
                        </m:r>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cs typeface="Times New Roman" panose="02020603050405020304" pitchFamily="18" charset="0"/>
                              </a:rPr>
                              <m:t>𝑇</m:t>
                            </m:r>
                          </m:num>
                          <m:den>
                            <m:r>
                              <a:rPr lang="en-IN" sz="1800" i="1">
                                <a:latin typeface="Cambria Math" panose="02040503050406030204" pitchFamily="18" charset="0"/>
                                <a:cs typeface="Times New Roman" panose="02020603050405020304" pitchFamily="18" charset="0"/>
                              </a:rPr>
                              <m:t>𝑚</m:t>
                            </m:r>
                          </m:den>
                        </m:f>
                      </m:e>
                    </m:nary>
                  </m:oMath>
                </a14:m>
                <a:endParaRPr lang="en-IN"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37FFBF89-A21E-4D0C-BB60-AB833928F4AB}"/>
                  </a:ext>
                </a:extLst>
              </p:cNvPr>
              <p:cNvSpPr txBox="1">
                <a:spLocks noRot="1" noChangeAspect="1" noMove="1" noResize="1" noEditPoints="1" noAdjustHandles="1" noChangeArrowheads="1" noChangeShapeType="1" noTextEdit="1"/>
              </p:cNvSpPr>
              <p:nvPr/>
            </p:nvSpPr>
            <p:spPr>
              <a:xfrm>
                <a:off x="313857" y="1514509"/>
                <a:ext cx="6476214" cy="3950762"/>
              </a:xfrm>
              <a:prstGeom prst="rect">
                <a:avLst/>
              </a:prstGeom>
              <a:blipFill>
                <a:blip r:embed="rId7"/>
                <a:stretch>
                  <a:fillRect l="-753" t="-770" b="-18644"/>
                </a:stretch>
              </a:blipFill>
            </p:spPr>
            <p:txBody>
              <a:bodyPr/>
              <a:lstStyle/>
              <a:p>
                <a:r>
                  <a:rPr lang="en-IN">
                    <a:noFill/>
                  </a:rPr>
                  <a:t> </a:t>
                </a:r>
              </a:p>
            </p:txBody>
          </p:sp>
        </mc:Fallback>
      </mc:AlternateContent>
      <p:pic>
        <p:nvPicPr>
          <p:cNvPr id="11" name="Picture 10">
            <a:extLst>
              <a:ext uri="{FF2B5EF4-FFF2-40B4-BE49-F238E27FC236}">
                <a16:creationId xmlns:a16="http://schemas.microsoft.com/office/drawing/2014/main" id="{D6AD181B-41AA-4BC4-9B0C-24A1AA438E06}"/>
              </a:ext>
            </a:extLst>
          </p:cNvPr>
          <p:cNvPicPr>
            <a:picLocks noChangeAspect="1"/>
          </p:cNvPicPr>
          <p:nvPr/>
        </p:nvPicPr>
        <p:blipFill>
          <a:blip r:embed="rId8"/>
          <a:stretch>
            <a:fillRect/>
          </a:stretch>
        </p:blipFill>
        <p:spPr>
          <a:xfrm>
            <a:off x="5844253" y="4238558"/>
            <a:ext cx="2962275" cy="1209675"/>
          </a:xfrm>
          <a:prstGeom prst="rect">
            <a:avLst/>
          </a:prstGeom>
        </p:spPr>
      </p:pic>
      <p:sp>
        <p:nvSpPr>
          <p:cNvPr id="8" name="Slide Number Placeholder 7">
            <a:extLst>
              <a:ext uri="{FF2B5EF4-FFF2-40B4-BE49-F238E27FC236}">
                <a16:creationId xmlns:a16="http://schemas.microsoft.com/office/drawing/2014/main" id="{E79299EE-CB41-4BEC-9D23-6B72F22407D6}"/>
              </a:ext>
            </a:extLst>
          </p:cNvPr>
          <p:cNvSpPr>
            <a:spLocks noGrp="1"/>
          </p:cNvSpPr>
          <p:nvPr>
            <p:ph type="sldNum" sz="quarter" idx="7"/>
          </p:nvPr>
        </p:nvSpPr>
        <p:spPr/>
        <p:txBody>
          <a:bodyPr/>
          <a:lstStyle/>
          <a:p>
            <a:pPr marL="38100">
              <a:lnSpc>
                <a:spcPts val="1240"/>
              </a:lnSpc>
            </a:pPr>
            <a:fld id="{81D60167-4931-47E6-BA6A-407CBD079E47}" type="slidenum">
              <a:rPr lang="en-IN" spc="-120" smtClean="0"/>
              <a:t>25</a:t>
            </a:fld>
            <a:endParaRPr lang="en-IN" spc="-120" dirty="0"/>
          </a:p>
        </p:txBody>
      </p:sp>
    </p:spTree>
    <p:extLst>
      <p:ext uri="{BB962C8B-B14F-4D97-AF65-F5344CB8AC3E}">
        <p14:creationId xmlns:p14="http://schemas.microsoft.com/office/powerpoint/2010/main" val="289526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8" name="Picture 7">
            <a:extLst>
              <a:ext uri="{FF2B5EF4-FFF2-40B4-BE49-F238E27FC236}">
                <a16:creationId xmlns:a16="http://schemas.microsoft.com/office/drawing/2014/main" id="{5D7E9114-DD2B-476E-BA82-44B478552CDA}"/>
              </a:ext>
            </a:extLst>
          </p:cNvPr>
          <p:cNvPicPr>
            <a:picLocks noChangeAspect="1"/>
          </p:cNvPicPr>
          <p:nvPr/>
        </p:nvPicPr>
        <p:blipFill>
          <a:blip r:embed="rId7"/>
          <a:stretch>
            <a:fillRect/>
          </a:stretch>
        </p:blipFill>
        <p:spPr>
          <a:xfrm>
            <a:off x="55538" y="938212"/>
            <a:ext cx="9088461" cy="4981575"/>
          </a:xfrm>
          <a:prstGeom prst="rect">
            <a:avLst/>
          </a:prstGeom>
        </p:spPr>
      </p:pic>
      <p:sp>
        <p:nvSpPr>
          <p:cNvPr id="9" name="Slide Number Placeholder 8">
            <a:extLst>
              <a:ext uri="{FF2B5EF4-FFF2-40B4-BE49-F238E27FC236}">
                <a16:creationId xmlns:a16="http://schemas.microsoft.com/office/drawing/2014/main" id="{9D9BFEA3-FA27-4940-B92A-4130C39BD853}"/>
              </a:ext>
            </a:extLst>
          </p:cNvPr>
          <p:cNvSpPr>
            <a:spLocks noGrp="1"/>
          </p:cNvSpPr>
          <p:nvPr>
            <p:ph type="sldNum" sz="quarter" idx="7"/>
          </p:nvPr>
        </p:nvSpPr>
        <p:spPr/>
        <p:txBody>
          <a:bodyPr/>
          <a:lstStyle/>
          <a:p>
            <a:pPr marL="38100">
              <a:lnSpc>
                <a:spcPts val="1240"/>
              </a:lnSpc>
            </a:pPr>
            <a:fld id="{81D60167-4931-47E6-BA6A-407CBD079E47}" type="slidenum">
              <a:rPr lang="en-IN" spc="-120" smtClean="0"/>
              <a:t>26</a:t>
            </a:fld>
            <a:endParaRPr lang="en-IN" spc="-120" dirty="0"/>
          </a:p>
        </p:txBody>
      </p:sp>
    </p:spTree>
    <p:extLst>
      <p:ext uri="{BB962C8B-B14F-4D97-AF65-F5344CB8AC3E}">
        <p14:creationId xmlns:p14="http://schemas.microsoft.com/office/powerpoint/2010/main" val="9883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F8058050-00D3-4156-B484-E2FAA72AE1FF}"/>
              </a:ext>
            </a:extLst>
          </p:cNvPr>
          <p:cNvPicPr>
            <a:picLocks noChangeAspect="1"/>
          </p:cNvPicPr>
          <p:nvPr/>
        </p:nvPicPr>
        <p:blipFill>
          <a:blip r:embed="rId7"/>
          <a:stretch>
            <a:fillRect/>
          </a:stretch>
        </p:blipFill>
        <p:spPr>
          <a:xfrm>
            <a:off x="457200" y="685800"/>
            <a:ext cx="8382000" cy="1123950"/>
          </a:xfrm>
          <a:prstGeom prst="rect">
            <a:avLst/>
          </a:prstGeom>
        </p:spPr>
      </p:pic>
      <p:pic>
        <p:nvPicPr>
          <p:cNvPr id="10" name="Picture 9">
            <a:extLst>
              <a:ext uri="{FF2B5EF4-FFF2-40B4-BE49-F238E27FC236}">
                <a16:creationId xmlns:a16="http://schemas.microsoft.com/office/drawing/2014/main" id="{BDF57659-AA6A-4235-8D77-E0760AB14C52}"/>
              </a:ext>
            </a:extLst>
          </p:cNvPr>
          <p:cNvPicPr>
            <a:picLocks noChangeAspect="1"/>
          </p:cNvPicPr>
          <p:nvPr/>
        </p:nvPicPr>
        <p:blipFill>
          <a:blip r:embed="rId8"/>
          <a:stretch>
            <a:fillRect/>
          </a:stretch>
        </p:blipFill>
        <p:spPr>
          <a:xfrm>
            <a:off x="0" y="1940047"/>
            <a:ext cx="9220200" cy="4581525"/>
          </a:xfrm>
          <a:prstGeom prst="rect">
            <a:avLst/>
          </a:prstGeom>
        </p:spPr>
      </p:pic>
      <p:sp>
        <p:nvSpPr>
          <p:cNvPr id="8" name="Slide Number Placeholder 7">
            <a:extLst>
              <a:ext uri="{FF2B5EF4-FFF2-40B4-BE49-F238E27FC236}">
                <a16:creationId xmlns:a16="http://schemas.microsoft.com/office/drawing/2014/main" id="{AF13EB5B-A94E-479B-874A-F453DF8BCC25}"/>
              </a:ext>
            </a:extLst>
          </p:cNvPr>
          <p:cNvSpPr>
            <a:spLocks noGrp="1"/>
          </p:cNvSpPr>
          <p:nvPr>
            <p:ph type="sldNum" sz="quarter" idx="7"/>
          </p:nvPr>
        </p:nvSpPr>
        <p:spPr/>
        <p:txBody>
          <a:bodyPr/>
          <a:lstStyle/>
          <a:p>
            <a:pPr marL="38100">
              <a:lnSpc>
                <a:spcPts val="1240"/>
              </a:lnSpc>
            </a:pPr>
            <a:fld id="{81D60167-4931-47E6-BA6A-407CBD079E47}" type="slidenum">
              <a:rPr lang="en-IN" spc="-120" smtClean="0"/>
              <a:t>27</a:t>
            </a:fld>
            <a:endParaRPr lang="en-IN" spc="-120" dirty="0"/>
          </a:p>
        </p:txBody>
      </p:sp>
    </p:spTree>
    <p:extLst>
      <p:ext uri="{BB962C8B-B14F-4D97-AF65-F5344CB8AC3E}">
        <p14:creationId xmlns:p14="http://schemas.microsoft.com/office/powerpoint/2010/main" val="385014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8" name="Picture 7">
            <a:extLst>
              <a:ext uri="{FF2B5EF4-FFF2-40B4-BE49-F238E27FC236}">
                <a16:creationId xmlns:a16="http://schemas.microsoft.com/office/drawing/2014/main" id="{7DD4BE2F-1E6A-44A0-B839-000A28E8D196}"/>
              </a:ext>
            </a:extLst>
          </p:cNvPr>
          <p:cNvPicPr>
            <a:picLocks noChangeAspect="1"/>
          </p:cNvPicPr>
          <p:nvPr/>
        </p:nvPicPr>
        <p:blipFill>
          <a:blip r:embed="rId7"/>
          <a:stretch>
            <a:fillRect/>
          </a:stretch>
        </p:blipFill>
        <p:spPr>
          <a:xfrm>
            <a:off x="55539" y="985837"/>
            <a:ext cx="9143999" cy="5292487"/>
          </a:xfrm>
          <a:prstGeom prst="rect">
            <a:avLst/>
          </a:prstGeom>
        </p:spPr>
      </p:pic>
      <p:sp>
        <p:nvSpPr>
          <p:cNvPr id="9" name="Slide Number Placeholder 8">
            <a:extLst>
              <a:ext uri="{FF2B5EF4-FFF2-40B4-BE49-F238E27FC236}">
                <a16:creationId xmlns:a16="http://schemas.microsoft.com/office/drawing/2014/main" id="{8DB385A9-8725-4C9D-988E-68E7DF985EC0}"/>
              </a:ext>
            </a:extLst>
          </p:cNvPr>
          <p:cNvSpPr>
            <a:spLocks noGrp="1"/>
          </p:cNvSpPr>
          <p:nvPr>
            <p:ph type="sldNum" sz="quarter" idx="7"/>
          </p:nvPr>
        </p:nvSpPr>
        <p:spPr/>
        <p:txBody>
          <a:bodyPr/>
          <a:lstStyle/>
          <a:p>
            <a:pPr marL="38100">
              <a:lnSpc>
                <a:spcPts val="1240"/>
              </a:lnSpc>
            </a:pPr>
            <a:fld id="{81D60167-4931-47E6-BA6A-407CBD079E47}" type="slidenum">
              <a:rPr lang="en-IN" spc="-120" smtClean="0"/>
              <a:t>28</a:t>
            </a:fld>
            <a:endParaRPr lang="en-IN" spc="-120" dirty="0"/>
          </a:p>
        </p:txBody>
      </p:sp>
    </p:spTree>
    <p:extLst>
      <p:ext uri="{BB962C8B-B14F-4D97-AF65-F5344CB8AC3E}">
        <p14:creationId xmlns:p14="http://schemas.microsoft.com/office/powerpoint/2010/main" val="2578251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F19A5183-960D-4762-A3ED-F50FC86E9557}"/>
              </a:ext>
            </a:extLst>
          </p:cNvPr>
          <p:cNvPicPr>
            <a:picLocks noChangeAspect="1"/>
          </p:cNvPicPr>
          <p:nvPr/>
        </p:nvPicPr>
        <p:blipFill>
          <a:blip r:embed="rId7"/>
          <a:stretch>
            <a:fillRect/>
          </a:stretch>
        </p:blipFill>
        <p:spPr>
          <a:xfrm>
            <a:off x="-55538" y="700087"/>
            <a:ext cx="9199538" cy="5457825"/>
          </a:xfrm>
          <a:prstGeom prst="rect">
            <a:avLst/>
          </a:prstGeom>
        </p:spPr>
      </p:pic>
      <p:sp>
        <p:nvSpPr>
          <p:cNvPr id="8" name="Slide Number Placeholder 7">
            <a:extLst>
              <a:ext uri="{FF2B5EF4-FFF2-40B4-BE49-F238E27FC236}">
                <a16:creationId xmlns:a16="http://schemas.microsoft.com/office/drawing/2014/main" id="{5758AD65-DB77-4A6E-878D-65A76DD661C5}"/>
              </a:ext>
            </a:extLst>
          </p:cNvPr>
          <p:cNvSpPr>
            <a:spLocks noGrp="1"/>
          </p:cNvSpPr>
          <p:nvPr>
            <p:ph type="sldNum" sz="quarter" idx="7"/>
          </p:nvPr>
        </p:nvSpPr>
        <p:spPr/>
        <p:txBody>
          <a:bodyPr/>
          <a:lstStyle/>
          <a:p>
            <a:pPr marL="38100">
              <a:lnSpc>
                <a:spcPts val="1240"/>
              </a:lnSpc>
            </a:pPr>
            <a:fld id="{81D60167-4931-47E6-BA6A-407CBD079E47}" type="slidenum">
              <a:rPr lang="en-IN" spc="-120" smtClean="0"/>
              <a:t>29</a:t>
            </a:fld>
            <a:endParaRPr lang="en-IN" spc="-120" dirty="0"/>
          </a:p>
        </p:txBody>
      </p:sp>
    </p:spTree>
    <p:extLst>
      <p:ext uri="{BB962C8B-B14F-4D97-AF65-F5344CB8AC3E}">
        <p14:creationId xmlns:p14="http://schemas.microsoft.com/office/powerpoint/2010/main" val="107857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VISSION AND MISSION OF DEPARTMENT</a:t>
            </a:r>
            <a:endParaRPr lang="en-IN" sz="3200" dirty="0">
              <a:solidFill>
                <a:schemeClr val="accent1">
                  <a:lumMod val="75000"/>
                </a:schemeClr>
              </a:solidFill>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8145BF8D-767C-4B52-A733-C371E1B92829}"/>
              </a:ext>
            </a:extLst>
          </p:cNvPr>
          <p:cNvPicPr>
            <a:picLocks noChangeAspect="1"/>
          </p:cNvPicPr>
          <p:nvPr/>
        </p:nvPicPr>
        <p:blipFill>
          <a:blip r:embed="rId7"/>
          <a:stretch>
            <a:fillRect/>
          </a:stretch>
        </p:blipFill>
        <p:spPr>
          <a:xfrm>
            <a:off x="304800" y="1676400"/>
            <a:ext cx="8766750" cy="4495800"/>
          </a:xfrm>
          <a:prstGeom prst="rect">
            <a:avLst/>
          </a:prstGeom>
        </p:spPr>
      </p:pic>
      <p:sp>
        <p:nvSpPr>
          <p:cNvPr id="13" name="object 11">
            <a:extLst>
              <a:ext uri="{FF2B5EF4-FFF2-40B4-BE49-F238E27FC236}">
                <a16:creationId xmlns:a16="http://schemas.microsoft.com/office/drawing/2014/main" id="{6E906914-8839-4AE1-976A-3A857286681C}"/>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79F3FB9D-3EFE-4D92-A44C-0915EB085EE6}"/>
              </a:ext>
            </a:extLst>
          </p:cNvPr>
          <p:cNvSpPr>
            <a:spLocks noGrp="1"/>
          </p:cNvSpPr>
          <p:nvPr>
            <p:ph type="sldNum" sz="quarter" idx="7"/>
          </p:nvPr>
        </p:nvSpPr>
        <p:spPr/>
        <p:txBody>
          <a:bodyPr/>
          <a:lstStyle/>
          <a:p>
            <a:pPr marL="38100">
              <a:lnSpc>
                <a:spcPts val="1240"/>
              </a:lnSpc>
            </a:pPr>
            <a:fld id="{81D60167-4931-47E6-BA6A-407CBD079E47}" type="slidenum">
              <a:rPr lang="en-IN" spc="-120" smtClean="0"/>
              <a:t>3</a:t>
            </a:fld>
            <a:endParaRPr lang="en-IN" spc="-120" dirty="0"/>
          </a:p>
        </p:txBody>
      </p:sp>
    </p:spTree>
    <p:extLst>
      <p:ext uri="{BB962C8B-B14F-4D97-AF65-F5344CB8AC3E}">
        <p14:creationId xmlns:p14="http://schemas.microsoft.com/office/powerpoint/2010/main" val="224932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8" name="Picture 7">
            <a:extLst>
              <a:ext uri="{FF2B5EF4-FFF2-40B4-BE49-F238E27FC236}">
                <a16:creationId xmlns:a16="http://schemas.microsoft.com/office/drawing/2014/main" id="{AFF4873C-D2A1-4F6A-811E-FC1ADCCB5514}"/>
              </a:ext>
            </a:extLst>
          </p:cNvPr>
          <p:cNvPicPr>
            <a:picLocks noChangeAspect="1"/>
          </p:cNvPicPr>
          <p:nvPr/>
        </p:nvPicPr>
        <p:blipFill>
          <a:blip r:embed="rId7"/>
          <a:stretch>
            <a:fillRect/>
          </a:stretch>
        </p:blipFill>
        <p:spPr>
          <a:xfrm>
            <a:off x="0" y="1005980"/>
            <a:ext cx="9144000" cy="4966721"/>
          </a:xfrm>
          <a:prstGeom prst="rect">
            <a:avLst/>
          </a:prstGeom>
        </p:spPr>
      </p:pic>
      <p:sp>
        <p:nvSpPr>
          <p:cNvPr id="9" name="Slide Number Placeholder 8">
            <a:extLst>
              <a:ext uri="{FF2B5EF4-FFF2-40B4-BE49-F238E27FC236}">
                <a16:creationId xmlns:a16="http://schemas.microsoft.com/office/drawing/2014/main" id="{99D752D1-3226-4349-B7FE-FBD3991F2784}"/>
              </a:ext>
            </a:extLst>
          </p:cNvPr>
          <p:cNvSpPr>
            <a:spLocks noGrp="1"/>
          </p:cNvSpPr>
          <p:nvPr>
            <p:ph type="sldNum" sz="quarter" idx="7"/>
          </p:nvPr>
        </p:nvSpPr>
        <p:spPr/>
        <p:txBody>
          <a:bodyPr/>
          <a:lstStyle/>
          <a:p>
            <a:pPr marL="38100">
              <a:lnSpc>
                <a:spcPts val="1240"/>
              </a:lnSpc>
            </a:pPr>
            <a:fld id="{81D60167-4931-47E6-BA6A-407CBD079E47}" type="slidenum">
              <a:rPr lang="en-IN" spc="-120" smtClean="0"/>
              <a:t>30</a:t>
            </a:fld>
            <a:endParaRPr lang="en-IN" spc="-120" dirty="0"/>
          </a:p>
        </p:txBody>
      </p:sp>
    </p:spTree>
    <p:extLst>
      <p:ext uri="{BB962C8B-B14F-4D97-AF65-F5344CB8AC3E}">
        <p14:creationId xmlns:p14="http://schemas.microsoft.com/office/powerpoint/2010/main" val="1760122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FD5F5EE0-5BBA-4E04-8350-B597F55B71A1}"/>
              </a:ext>
            </a:extLst>
          </p:cNvPr>
          <p:cNvPicPr>
            <a:picLocks noChangeAspect="1"/>
          </p:cNvPicPr>
          <p:nvPr/>
        </p:nvPicPr>
        <p:blipFill>
          <a:blip r:embed="rId7"/>
          <a:stretch>
            <a:fillRect/>
          </a:stretch>
        </p:blipFill>
        <p:spPr>
          <a:xfrm>
            <a:off x="-762" y="766762"/>
            <a:ext cx="9144761" cy="5324475"/>
          </a:xfrm>
          <a:prstGeom prst="rect">
            <a:avLst/>
          </a:prstGeom>
        </p:spPr>
      </p:pic>
      <p:sp>
        <p:nvSpPr>
          <p:cNvPr id="8" name="Slide Number Placeholder 7">
            <a:extLst>
              <a:ext uri="{FF2B5EF4-FFF2-40B4-BE49-F238E27FC236}">
                <a16:creationId xmlns:a16="http://schemas.microsoft.com/office/drawing/2014/main" id="{37989CD2-4C74-48B5-8B2F-1760B8735137}"/>
              </a:ext>
            </a:extLst>
          </p:cNvPr>
          <p:cNvSpPr>
            <a:spLocks noGrp="1"/>
          </p:cNvSpPr>
          <p:nvPr>
            <p:ph type="sldNum" sz="quarter" idx="7"/>
          </p:nvPr>
        </p:nvSpPr>
        <p:spPr/>
        <p:txBody>
          <a:bodyPr/>
          <a:lstStyle/>
          <a:p>
            <a:pPr marL="38100">
              <a:lnSpc>
                <a:spcPts val="1240"/>
              </a:lnSpc>
            </a:pPr>
            <a:fld id="{81D60167-4931-47E6-BA6A-407CBD079E47}" type="slidenum">
              <a:rPr lang="en-IN" spc="-120" smtClean="0"/>
              <a:t>31</a:t>
            </a:fld>
            <a:endParaRPr lang="en-IN" spc="-120" dirty="0"/>
          </a:p>
        </p:txBody>
      </p:sp>
    </p:spTree>
    <p:extLst>
      <p:ext uri="{BB962C8B-B14F-4D97-AF65-F5344CB8AC3E}">
        <p14:creationId xmlns:p14="http://schemas.microsoft.com/office/powerpoint/2010/main" val="876940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B69C7A13-AC77-42AE-AB52-D00BD60EDBE6}"/>
              </a:ext>
            </a:extLst>
          </p:cNvPr>
          <p:cNvPicPr>
            <a:picLocks noChangeAspect="1"/>
          </p:cNvPicPr>
          <p:nvPr/>
        </p:nvPicPr>
        <p:blipFill>
          <a:blip r:embed="rId7"/>
          <a:stretch>
            <a:fillRect/>
          </a:stretch>
        </p:blipFill>
        <p:spPr>
          <a:xfrm>
            <a:off x="-762" y="914401"/>
            <a:ext cx="9144761" cy="4595812"/>
          </a:xfrm>
          <a:prstGeom prst="rect">
            <a:avLst/>
          </a:prstGeom>
        </p:spPr>
      </p:pic>
      <p:sp>
        <p:nvSpPr>
          <p:cNvPr id="8" name="Slide Number Placeholder 7">
            <a:extLst>
              <a:ext uri="{FF2B5EF4-FFF2-40B4-BE49-F238E27FC236}">
                <a16:creationId xmlns:a16="http://schemas.microsoft.com/office/drawing/2014/main" id="{DE4F963D-6255-4675-A84E-DA2D3C01A7D9}"/>
              </a:ext>
            </a:extLst>
          </p:cNvPr>
          <p:cNvSpPr>
            <a:spLocks noGrp="1"/>
          </p:cNvSpPr>
          <p:nvPr>
            <p:ph type="sldNum" sz="quarter" idx="7"/>
          </p:nvPr>
        </p:nvSpPr>
        <p:spPr/>
        <p:txBody>
          <a:bodyPr/>
          <a:lstStyle/>
          <a:p>
            <a:pPr marL="38100">
              <a:lnSpc>
                <a:spcPts val="1240"/>
              </a:lnSpc>
            </a:pPr>
            <a:fld id="{81D60167-4931-47E6-BA6A-407CBD079E47}" type="slidenum">
              <a:rPr lang="en-IN" spc="-120" smtClean="0"/>
              <a:t>32</a:t>
            </a:fld>
            <a:endParaRPr lang="en-IN" spc="-120" dirty="0"/>
          </a:p>
        </p:txBody>
      </p:sp>
    </p:spTree>
    <p:extLst>
      <p:ext uri="{BB962C8B-B14F-4D97-AF65-F5344CB8AC3E}">
        <p14:creationId xmlns:p14="http://schemas.microsoft.com/office/powerpoint/2010/main" val="2624637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8" name="Picture 7">
            <a:extLst>
              <a:ext uri="{FF2B5EF4-FFF2-40B4-BE49-F238E27FC236}">
                <a16:creationId xmlns:a16="http://schemas.microsoft.com/office/drawing/2014/main" id="{F6F87BF8-81C7-4429-B7DA-C316DDF466AB}"/>
              </a:ext>
            </a:extLst>
          </p:cNvPr>
          <p:cNvPicPr>
            <a:picLocks noChangeAspect="1"/>
          </p:cNvPicPr>
          <p:nvPr/>
        </p:nvPicPr>
        <p:blipFill>
          <a:blip r:embed="rId7"/>
          <a:stretch>
            <a:fillRect/>
          </a:stretch>
        </p:blipFill>
        <p:spPr>
          <a:xfrm>
            <a:off x="0" y="871537"/>
            <a:ext cx="9088461" cy="5406787"/>
          </a:xfrm>
          <a:prstGeom prst="rect">
            <a:avLst/>
          </a:prstGeom>
        </p:spPr>
      </p:pic>
      <p:sp>
        <p:nvSpPr>
          <p:cNvPr id="9" name="Slide Number Placeholder 8">
            <a:extLst>
              <a:ext uri="{FF2B5EF4-FFF2-40B4-BE49-F238E27FC236}">
                <a16:creationId xmlns:a16="http://schemas.microsoft.com/office/drawing/2014/main" id="{D35DBC93-533C-4EE7-9158-211CC1A59B0C}"/>
              </a:ext>
            </a:extLst>
          </p:cNvPr>
          <p:cNvSpPr>
            <a:spLocks noGrp="1"/>
          </p:cNvSpPr>
          <p:nvPr>
            <p:ph type="sldNum" sz="quarter" idx="7"/>
          </p:nvPr>
        </p:nvSpPr>
        <p:spPr/>
        <p:txBody>
          <a:bodyPr/>
          <a:lstStyle/>
          <a:p>
            <a:pPr marL="38100">
              <a:lnSpc>
                <a:spcPts val="1240"/>
              </a:lnSpc>
            </a:pPr>
            <a:fld id="{81D60167-4931-47E6-BA6A-407CBD079E47}" type="slidenum">
              <a:rPr lang="en-IN" spc="-120" smtClean="0"/>
              <a:t>33</a:t>
            </a:fld>
            <a:endParaRPr lang="en-IN" spc="-120" dirty="0"/>
          </a:p>
        </p:txBody>
      </p:sp>
    </p:spTree>
    <p:extLst>
      <p:ext uri="{BB962C8B-B14F-4D97-AF65-F5344CB8AC3E}">
        <p14:creationId xmlns:p14="http://schemas.microsoft.com/office/powerpoint/2010/main" val="3078392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8" name="Picture 7">
            <a:extLst>
              <a:ext uri="{FF2B5EF4-FFF2-40B4-BE49-F238E27FC236}">
                <a16:creationId xmlns:a16="http://schemas.microsoft.com/office/drawing/2014/main" id="{0DFB00F7-0842-404C-8D21-BD0938BE300E}"/>
              </a:ext>
            </a:extLst>
          </p:cNvPr>
          <p:cNvPicPr>
            <a:picLocks noChangeAspect="1"/>
          </p:cNvPicPr>
          <p:nvPr/>
        </p:nvPicPr>
        <p:blipFill>
          <a:blip r:embed="rId7"/>
          <a:stretch>
            <a:fillRect/>
          </a:stretch>
        </p:blipFill>
        <p:spPr>
          <a:xfrm>
            <a:off x="-762" y="914400"/>
            <a:ext cx="9144762" cy="5439046"/>
          </a:xfrm>
          <a:prstGeom prst="rect">
            <a:avLst/>
          </a:prstGeom>
        </p:spPr>
      </p:pic>
      <p:sp>
        <p:nvSpPr>
          <p:cNvPr id="9" name="Slide Number Placeholder 8">
            <a:extLst>
              <a:ext uri="{FF2B5EF4-FFF2-40B4-BE49-F238E27FC236}">
                <a16:creationId xmlns:a16="http://schemas.microsoft.com/office/drawing/2014/main" id="{3517F7CB-D872-430F-B757-862D52129E5A}"/>
              </a:ext>
            </a:extLst>
          </p:cNvPr>
          <p:cNvSpPr>
            <a:spLocks noGrp="1"/>
          </p:cNvSpPr>
          <p:nvPr>
            <p:ph type="sldNum" sz="quarter" idx="7"/>
          </p:nvPr>
        </p:nvSpPr>
        <p:spPr/>
        <p:txBody>
          <a:bodyPr/>
          <a:lstStyle/>
          <a:p>
            <a:pPr marL="38100">
              <a:lnSpc>
                <a:spcPts val="1240"/>
              </a:lnSpc>
            </a:pPr>
            <a:fld id="{81D60167-4931-47E6-BA6A-407CBD079E47}" type="slidenum">
              <a:rPr lang="en-IN" spc="-120" smtClean="0"/>
              <a:t>34</a:t>
            </a:fld>
            <a:endParaRPr lang="en-IN" spc="-120" dirty="0"/>
          </a:p>
        </p:txBody>
      </p:sp>
    </p:spTree>
    <p:extLst>
      <p:ext uri="{BB962C8B-B14F-4D97-AF65-F5344CB8AC3E}">
        <p14:creationId xmlns:p14="http://schemas.microsoft.com/office/powerpoint/2010/main" val="3160819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7C063226-367B-49A5-A410-E597DBCF4B98}"/>
              </a:ext>
            </a:extLst>
          </p:cNvPr>
          <p:cNvPicPr>
            <a:picLocks noChangeAspect="1"/>
          </p:cNvPicPr>
          <p:nvPr/>
        </p:nvPicPr>
        <p:blipFill>
          <a:blip r:embed="rId7"/>
          <a:stretch>
            <a:fillRect/>
          </a:stretch>
        </p:blipFill>
        <p:spPr>
          <a:xfrm>
            <a:off x="0" y="600077"/>
            <a:ext cx="9143999" cy="5835171"/>
          </a:xfrm>
          <a:prstGeom prst="rect">
            <a:avLst/>
          </a:prstGeom>
        </p:spPr>
      </p:pic>
      <p:sp>
        <p:nvSpPr>
          <p:cNvPr id="8" name="Slide Number Placeholder 7">
            <a:extLst>
              <a:ext uri="{FF2B5EF4-FFF2-40B4-BE49-F238E27FC236}">
                <a16:creationId xmlns:a16="http://schemas.microsoft.com/office/drawing/2014/main" id="{E2885BDD-9FD6-42C1-B6E8-B47106E8E56C}"/>
              </a:ext>
            </a:extLst>
          </p:cNvPr>
          <p:cNvSpPr>
            <a:spLocks noGrp="1"/>
          </p:cNvSpPr>
          <p:nvPr>
            <p:ph type="sldNum" sz="quarter" idx="7"/>
          </p:nvPr>
        </p:nvSpPr>
        <p:spPr/>
        <p:txBody>
          <a:bodyPr/>
          <a:lstStyle/>
          <a:p>
            <a:pPr marL="38100">
              <a:lnSpc>
                <a:spcPts val="1240"/>
              </a:lnSpc>
            </a:pPr>
            <a:fld id="{81D60167-4931-47E6-BA6A-407CBD079E47}" type="slidenum">
              <a:rPr lang="en-IN" spc="-120" smtClean="0"/>
              <a:t>35</a:t>
            </a:fld>
            <a:endParaRPr lang="en-IN" spc="-120" dirty="0"/>
          </a:p>
        </p:txBody>
      </p:sp>
    </p:spTree>
    <p:extLst>
      <p:ext uri="{BB962C8B-B14F-4D97-AF65-F5344CB8AC3E}">
        <p14:creationId xmlns:p14="http://schemas.microsoft.com/office/powerpoint/2010/main" val="2806392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A3BAFA6C-07DE-4437-A95F-29E21BC3C949}"/>
              </a:ext>
            </a:extLst>
          </p:cNvPr>
          <p:cNvPicPr>
            <a:picLocks noChangeAspect="1"/>
          </p:cNvPicPr>
          <p:nvPr/>
        </p:nvPicPr>
        <p:blipFill>
          <a:blip r:embed="rId7"/>
          <a:stretch>
            <a:fillRect/>
          </a:stretch>
        </p:blipFill>
        <p:spPr>
          <a:xfrm>
            <a:off x="-762" y="342900"/>
            <a:ext cx="9144761" cy="2476500"/>
          </a:xfrm>
          <a:prstGeom prst="rect">
            <a:avLst/>
          </a:prstGeom>
        </p:spPr>
      </p:pic>
      <p:pic>
        <p:nvPicPr>
          <p:cNvPr id="10" name="Picture 9">
            <a:extLst>
              <a:ext uri="{FF2B5EF4-FFF2-40B4-BE49-F238E27FC236}">
                <a16:creationId xmlns:a16="http://schemas.microsoft.com/office/drawing/2014/main" id="{D346681C-C1A9-46F1-B9EB-274E28C94F70}"/>
              </a:ext>
            </a:extLst>
          </p:cNvPr>
          <p:cNvPicPr>
            <a:picLocks noChangeAspect="1"/>
          </p:cNvPicPr>
          <p:nvPr/>
        </p:nvPicPr>
        <p:blipFill>
          <a:blip r:embed="rId8"/>
          <a:stretch>
            <a:fillRect/>
          </a:stretch>
        </p:blipFill>
        <p:spPr>
          <a:xfrm>
            <a:off x="76200" y="2819400"/>
            <a:ext cx="9067799" cy="3495674"/>
          </a:xfrm>
          <a:prstGeom prst="rect">
            <a:avLst/>
          </a:prstGeom>
        </p:spPr>
      </p:pic>
      <p:sp>
        <p:nvSpPr>
          <p:cNvPr id="8" name="Slide Number Placeholder 7">
            <a:extLst>
              <a:ext uri="{FF2B5EF4-FFF2-40B4-BE49-F238E27FC236}">
                <a16:creationId xmlns:a16="http://schemas.microsoft.com/office/drawing/2014/main" id="{46B224B0-B680-41E7-B42F-D6C211E36D93}"/>
              </a:ext>
            </a:extLst>
          </p:cNvPr>
          <p:cNvSpPr>
            <a:spLocks noGrp="1"/>
          </p:cNvSpPr>
          <p:nvPr>
            <p:ph type="sldNum" sz="quarter" idx="7"/>
          </p:nvPr>
        </p:nvSpPr>
        <p:spPr/>
        <p:txBody>
          <a:bodyPr/>
          <a:lstStyle/>
          <a:p>
            <a:pPr marL="38100">
              <a:lnSpc>
                <a:spcPts val="1240"/>
              </a:lnSpc>
            </a:pPr>
            <a:fld id="{81D60167-4931-47E6-BA6A-407CBD079E47}" type="slidenum">
              <a:rPr lang="en-IN" spc="-120" smtClean="0"/>
              <a:t>36</a:t>
            </a:fld>
            <a:endParaRPr lang="en-IN" spc="-120" dirty="0"/>
          </a:p>
        </p:txBody>
      </p:sp>
    </p:spTree>
    <p:extLst>
      <p:ext uri="{BB962C8B-B14F-4D97-AF65-F5344CB8AC3E}">
        <p14:creationId xmlns:p14="http://schemas.microsoft.com/office/powerpoint/2010/main" val="386787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8" name="Picture 7">
            <a:extLst>
              <a:ext uri="{FF2B5EF4-FFF2-40B4-BE49-F238E27FC236}">
                <a16:creationId xmlns:a16="http://schemas.microsoft.com/office/drawing/2014/main" id="{21FD8C89-8AFF-4D35-BF26-52695DA65AB2}"/>
              </a:ext>
            </a:extLst>
          </p:cNvPr>
          <p:cNvPicPr>
            <a:picLocks noChangeAspect="1"/>
          </p:cNvPicPr>
          <p:nvPr/>
        </p:nvPicPr>
        <p:blipFill>
          <a:blip r:embed="rId7"/>
          <a:stretch>
            <a:fillRect/>
          </a:stretch>
        </p:blipFill>
        <p:spPr>
          <a:xfrm>
            <a:off x="-762" y="461962"/>
            <a:ext cx="9144762" cy="5934075"/>
          </a:xfrm>
          <a:prstGeom prst="rect">
            <a:avLst/>
          </a:prstGeom>
        </p:spPr>
      </p:pic>
      <p:sp>
        <p:nvSpPr>
          <p:cNvPr id="9" name="Slide Number Placeholder 8">
            <a:extLst>
              <a:ext uri="{FF2B5EF4-FFF2-40B4-BE49-F238E27FC236}">
                <a16:creationId xmlns:a16="http://schemas.microsoft.com/office/drawing/2014/main" id="{CD8B5D42-7C51-461E-A07C-9BF81E1AACC0}"/>
              </a:ext>
            </a:extLst>
          </p:cNvPr>
          <p:cNvSpPr>
            <a:spLocks noGrp="1"/>
          </p:cNvSpPr>
          <p:nvPr>
            <p:ph type="sldNum" sz="quarter" idx="7"/>
          </p:nvPr>
        </p:nvSpPr>
        <p:spPr/>
        <p:txBody>
          <a:bodyPr/>
          <a:lstStyle/>
          <a:p>
            <a:pPr marL="38100">
              <a:lnSpc>
                <a:spcPts val="1240"/>
              </a:lnSpc>
            </a:pPr>
            <a:fld id="{81D60167-4931-47E6-BA6A-407CBD079E47}" type="slidenum">
              <a:rPr lang="en-IN" spc="-120" smtClean="0"/>
              <a:t>37</a:t>
            </a:fld>
            <a:endParaRPr lang="en-IN" spc="-120" dirty="0"/>
          </a:p>
        </p:txBody>
      </p:sp>
    </p:spTree>
    <p:extLst>
      <p:ext uri="{BB962C8B-B14F-4D97-AF65-F5344CB8AC3E}">
        <p14:creationId xmlns:p14="http://schemas.microsoft.com/office/powerpoint/2010/main" val="3369331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28267C7A-634E-4B6B-9E43-F988862F01CB}"/>
              </a:ext>
            </a:extLst>
          </p:cNvPr>
          <p:cNvPicPr>
            <a:picLocks noChangeAspect="1"/>
          </p:cNvPicPr>
          <p:nvPr/>
        </p:nvPicPr>
        <p:blipFill>
          <a:blip r:embed="rId7"/>
          <a:stretch>
            <a:fillRect/>
          </a:stretch>
        </p:blipFill>
        <p:spPr>
          <a:xfrm>
            <a:off x="0" y="304800"/>
            <a:ext cx="9143999" cy="6019800"/>
          </a:xfrm>
          <a:prstGeom prst="rect">
            <a:avLst/>
          </a:prstGeom>
        </p:spPr>
      </p:pic>
      <p:sp>
        <p:nvSpPr>
          <p:cNvPr id="8" name="Slide Number Placeholder 7">
            <a:extLst>
              <a:ext uri="{FF2B5EF4-FFF2-40B4-BE49-F238E27FC236}">
                <a16:creationId xmlns:a16="http://schemas.microsoft.com/office/drawing/2014/main" id="{C526B8D5-8F12-4F30-ADF6-61829AAEBF41}"/>
              </a:ext>
            </a:extLst>
          </p:cNvPr>
          <p:cNvSpPr>
            <a:spLocks noGrp="1"/>
          </p:cNvSpPr>
          <p:nvPr>
            <p:ph type="sldNum" sz="quarter" idx="7"/>
          </p:nvPr>
        </p:nvSpPr>
        <p:spPr/>
        <p:txBody>
          <a:bodyPr/>
          <a:lstStyle/>
          <a:p>
            <a:pPr marL="38100">
              <a:lnSpc>
                <a:spcPts val="1240"/>
              </a:lnSpc>
            </a:pPr>
            <a:fld id="{81D60167-4931-47E6-BA6A-407CBD079E47}" type="slidenum">
              <a:rPr lang="en-IN" spc="-120" smtClean="0"/>
              <a:t>38</a:t>
            </a:fld>
            <a:endParaRPr lang="en-IN" spc="-120" dirty="0"/>
          </a:p>
        </p:txBody>
      </p:sp>
    </p:spTree>
    <p:extLst>
      <p:ext uri="{BB962C8B-B14F-4D97-AF65-F5344CB8AC3E}">
        <p14:creationId xmlns:p14="http://schemas.microsoft.com/office/powerpoint/2010/main" val="4042567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130EFFBD-F49A-465E-B708-0221180FFCB5}"/>
              </a:ext>
            </a:extLst>
          </p:cNvPr>
          <p:cNvPicPr>
            <a:picLocks noChangeAspect="1"/>
          </p:cNvPicPr>
          <p:nvPr/>
        </p:nvPicPr>
        <p:blipFill>
          <a:blip r:embed="rId7"/>
          <a:stretch>
            <a:fillRect/>
          </a:stretch>
        </p:blipFill>
        <p:spPr>
          <a:xfrm>
            <a:off x="0" y="457200"/>
            <a:ext cx="9144000" cy="5253037"/>
          </a:xfrm>
          <a:prstGeom prst="rect">
            <a:avLst/>
          </a:prstGeom>
        </p:spPr>
      </p:pic>
      <p:sp>
        <p:nvSpPr>
          <p:cNvPr id="8" name="Slide Number Placeholder 7">
            <a:extLst>
              <a:ext uri="{FF2B5EF4-FFF2-40B4-BE49-F238E27FC236}">
                <a16:creationId xmlns:a16="http://schemas.microsoft.com/office/drawing/2014/main" id="{64B04437-9540-4E7C-8D4D-3DC771EB1319}"/>
              </a:ext>
            </a:extLst>
          </p:cNvPr>
          <p:cNvSpPr>
            <a:spLocks noGrp="1"/>
          </p:cNvSpPr>
          <p:nvPr>
            <p:ph type="sldNum" sz="quarter" idx="7"/>
          </p:nvPr>
        </p:nvSpPr>
        <p:spPr/>
        <p:txBody>
          <a:bodyPr/>
          <a:lstStyle/>
          <a:p>
            <a:pPr marL="38100">
              <a:lnSpc>
                <a:spcPts val="1240"/>
              </a:lnSpc>
            </a:pPr>
            <a:fld id="{81D60167-4931-47E6-BA6A-407CBD079E47}" type="slidenum">
              <a:rPr lang="en-IN" spc="-120" smtClean="0"/>
              <a:t>39</a:t>
            </a:fld>
            <a:endParaRPr lang="en-IN" spc="-120" dirty="0"/>
          </a:p>
        </p:txBody>
      </p:sp>
    </p:spTree>
    <p:extLst>
      <p:ext uri="{BB962C8B-B14F-4D97-AF65-F5344CB8AC3E}">
        <p14:creationId xmlns:p14="http://schemas.microsoft.com/office/powerpoint/2010/main" val="402433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Course Outcome for power System-1</a:t>
            </a:r>
            <a:endParaRPr lang="en-IN" sz="3200" dirty="0">
              <a:solidFill>
                <a:schemeClr val="accent1">
                  <a:lumMod val="75000"/>
                </a:schemeClr>
              </a:solidFill>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533400" y="2181116"/>
            <a:ext cx="8070595" cy="3539430"/>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CO1: Identify the different parameters of transmission lines and understand the basic power system.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CO2: Analysis the overhead and underground transmission and distribution lines and identify the faults.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CO3: Design and analysis of over voltage generation and its protection in power system.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bject 11">
            <a:extLst>
              <a:ext uri="{FF2B5EF4-FFF2-40B4-BE49-F238E27FC236}">
                <a16:creationId xmlns:a16="http://schemas.microsoft.com/office/drawing/2014/main" id="{1CCCCD6D-DA06-4388-A340-22C0FEEECF6E}"/>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C54A5328-E09A-4691-A222-E1039C334593}"/>
              </a:ext>
            </a:extLst>
          </p:cNvPr>
          <p:cNvSpPr>
            <a:spLocks noGrp="1"/>
          </p:cNvSpPr>
          <p:nvPr>
            <p:ph type="sldNum" sz="quarter" idx="7"/>
          </p:nvPr>
        </p:nvSpPr>
        <p:spPr/>
        <p:txBody>
          <a:bodyPr/>
          <a:lstStyle/>
          <a:p>
            <a:pPr marL="38100">
              <a:lnSpc>
                <a:spcPts val="1240"/>
              </a:lnSpc>
            </a:pPr>
            <a:fld id="{81D60167-4931-47E6-BA6A-407CBD079E47}" type="slidenum">
              <a:rPr lang="en-IN" spc="-120" smtClean="0"/>
              <a:t>4</a:t>
            </a:fld>
            <a:endParaRPr lang="en-IN" spc="-120" dirty="0"/>
          </a:p>
        </p:txBody>
      </p:sp>
    </p:spTree>
    <p:extLst>
      <p:ext uri="{BB962C8B-B14F-4D97-AF65-F5344CB8AC3E}">
        <p14:creationId xmlns:p14="http://schemas.microsoft.com/office/powerpoint/2010/main" val="364118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1F9B4482-A68D-45F4-9C2B-DA756395FDBA}"/>
              </a:ext>
            </a:extLst>
          </p:cNvPr>
          <p:cNvPicPr>
            <a:picLocks noChangeAspect="1"/>
          </p:cNvPicPr>
          <p:nvPr/>
        </p:nvPicPr>
        <p:blipFill>
          <a:blip r:embed="rId7"/>
          <a:stretch>
            <a:fillRect/>
          </a:stretch>
        </p:blipFill>
        <p:spPr>
          <a:xfrm>
            <a:off x="-762" y="228600"/>
            <a:ext cx="9143999" cy="6176724"/>
          </a:xfrm>
          <a:prstGeom prst="rect">
            <a:avLst/>
          </a:prstGeom>
        </p:spPr>
      </p:pic>
      <p:sp>
        <p:nvSpPr>
          <p:cNvPr id="8" name="Slide Number Placeholder 7">
            <a:extLst>
              <a:ext uri="{FF2B5EF4-FFF2-40B4-BE49-F238E27FC236}">
                <a16:creationId xmlns:a16="http://schemas.microsoft.com/office/drawing/2014/main" id="{16C689C1-8637-4DE3-92B8-D4FDC34E6011}"/>
              </a:ext>
            </a:extLst>
          </p:cNvPr>
          <p:cNvSpPr>
            <a:spLocks noGrp="1"/>
          </p:cNvSpPr>
          <p:nvPr>
            <p:ph type="sldNum" sz="quarter" idx="7"/>
          </p:nvPr>
        </p:nvSpPr>
        <p:spPr/>
        <p:txBody>
          <a:bodyPr/>
          <a:lstStyle/>
          <a:p>
            <a:pPr marL="38100">
              <a:lnSpc>
                <a:spcPts val="1240"/>
              </a:lnSpc>
            </a:pPr>
            <a:fld id="{81D60167-4931-47E6-BA6A-407CBD079E47}" type="slidenum">
              <a:rPr lang="en-IN" spc="-120" smtClean="0"/>
              <a:t>40</a:t>
            </a:fld>
            <a:endParaRPr lang="en-IN" spc="-120" dirty="0"/>
          </a:p>
        </p:txBody>
      </p:sp>
    </p:spTree>
    <p:extLst>
      <p:ext uri="{BB962C8B-B14F-4D97-AF65-F5344CB8AC3E}">
        <p14:creationId xmlns:p14="http://schemas.microsoft.com/office/powerpoint/2010/main" val="1622597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BBFD3B5B-0DEC-4D71-8E80-6BA752E1A191}"/>
              </a:ext>
            </a:extLst>
          </p:cNvPr>
          <p:cNvPicPr>
            <a:picLocks noChangeAspect="1"/>
          </p:cNvPicPr>
          <p:nvPr/>
        </p:nvPicPr>
        <p:blipFill>
          <a:blip r:embed="rId7"/>
          <a:stretch>
            <a:fillRect/>
          </a:stretch>
        </p:blipFill>
        <p:spPr>
          <a:xfrm>
            <a:off x="-1416" y="119062"/>
            <a:ext cx="9145416" cy="6274135"/>
          </a:xfrm>
          <a:prstGeom prst="rect">
            <a:avLst/>
          </a:prstGeom>
        </p:spPr>
      </p:pic>
      <p:sp>
        <p:nvSpPr>
          <p:cNvPr id="8" name="Slide Number Placeholder 7">
            <a:extLst>
              <a:ext uri="{FF2B5EF4-FFF2-40B4-BE49-F238E27FC236}">
                <a16:creationId xmlns:a16="http://schemas.microsoft.com/office/drawing/2014/main" id="{245F263D-BB2F-4A63-BDFA-6C5116BF656A}"/>
              </a:ext>
            </a:extLst>
          </p:cNvPr>
          <p:cNvSpPr>
            <a:spLocks noGrp="1"/>
          </p:cNvSpPr>
          <p:nvPr>
            <p:ph type="sldNum" sz="quarter" idx="7"/>
          </p:nvPr>
        </p:nvSpPr>
        <p:spPr/>
        <p:txBody>
          <a:bodyPr/>
          <a:lstStyle/>
          <a:p>
            <a:pPr marL="38100">
              <a:lnSpc>
                <a:spcPts val="1240"/>
              </a:lnSpc>
            </a:pPr>
            <a:fld id="{81D60167-4931-47E6-BA6A-407CBD079E47}" type="slidenum">
              <a:rPr lang="en-IN" spc="-120" smtClean="0"/>
              <a:t>41</a:t>
            </a:fld>
            <a:endParaRPr lang="en-IN" spc="-120" dirty="0"/>
          </a:p>
        </p:txBody>
      </p:sp>
    </p:spTree>
    <p:extLst>
      <p:ext uri="{BB962C8B-B14F-4D97-AF65-F5344CB8AC3E}">
        <p14:creationId xmlns:p14="http://schemas.microsoft.com/office/powerpoint/2010/main" val="3001060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3" name="object 11">
            <a:extLst>
              <a:ext uri="{FF2B5EF4-FFF2-40B4-BE49-F238E27FC236}">
                <a16:creationId xmlns:a16="http://schemas.microsoft.com/office/drawing/2014/main" id="{41287C00-9D12-4936-8F81-4BBFB20E028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D87CC76D-7B65-4BCC-92FA-AEE1CD373E67}"/>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 name="Picture 8">
            <a:extLst>
              <a:ext uri="{FF2B5EF4-FFF2-40B4-BE49-F238E27FC236}">
                <a16:creationId xmlns:a16="http://schemas.microsoft.com/office/drawing/2014/main" id="{BBFD3B5B-0DEC-4D71-8E80-6BA752E1A191}"/>
              </a:ext>
            </a:extLst>
          </p:cNvPr>
          <p:cNvPicPr>
            <a:picLocks noChangeAspect="1"/>
          </p:cNvPicPr>
          <p:nvPr/>
        </p:nvPicPr>
        <p:blipFill>
          <a:blip r:embed="rId7"/>
          <a:stretch>
            <a:fillRect/>
          </a:stretch>
        </p:blipFill>
        <p:spPr>
          <a:xfrm>
            <a:off x="-1416" y="119062"/>
            <a:ext cx="9145416" cy="6274135"/>
          </a:xfrm>
          <a:prstGeom prst="rect">
            <a:avLst/>
          </a:prstGeom>
        </p:spPr>
      </p:pic>
      <p:sp>
        <p:nvSpPr>
          <p:cNvPr id="8" name="Slide Number Placeholder 7">
            <a:extLst>
              <a:ext uri="{FF2B5EF4-FFF2-40B4-BE49-F238E27FC236}">
                <a16:creationId xmlns:a16="http://schemas.microsoft.com/office/drawing/2014/main" id="{52DA1420-7C9C-40AF-954F-66220272168B}"/>
              </a:ext>
            </a:extLst>
          </p:cNvPr>
          <p:cNvSpPr>
            <a:spLocks noGrp="1"/>
          </p:cNvSpPr>
          <p:nvPr>
            <p:ph type="sldNum" sz="quarter" idx="7"/>
          </p:nvPr>
        </p:nvSpPr>
        <p:spPr/>
        <p:txBody>
          <a:bodyPr/>
          <a:lstStyle/>
          <a:p>
            <a:pPr marL="38100">
              <a:lnSpc>
                <a:spcPts val="1240"/>
              </a:lnSpc>
            </a:pPr>
            <a:fld id="{81D60167-4931-47E6-BA6A-407CBD079E47}" type="slidenum">
              <a:rPr lang="en-IN" spc="-120" smtClean="0"/>
              <a:t>42</a:t>
            </a:fld>
            <a:endParaRPr lang="en-IN" spc="-120" dirty="0"/>
          </a:p>
        </p:txBody>
      </p:sp>
    </p:spTree>
    <p:extLst>
      <p:ext uri="{BB962C8B-B14F-4D97-AF65-F5344CB8AC3E}">
        <p14:creationId xmlns:p14="http://schemas.microsoft.com/office/powerpoint/2010/main" val="4129753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E5876CF5-2F8E-4051-A636-5C444977CC6D}"/>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4F4CCF9E-66E7-44C0-856A-CD7C580215A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43</a:t>
              </a:fld>
              <a:endParaRPr dirty="0"/>
            </a:p>
          </p:txBody>
        </p:sp>
        <p:sp>
          <p:nvSpPr>
            <p:cNvPr id="6" name="object 4">
              <a:extLst>
                <a:ext uri="{FF2B5EF4-FFF2-40B4-BE49-F238E27FC236}">
                  <a16:creationId xmlns:a16="http://schemas.microsoft.com/office/drawing/2014/main" id="{862F517F-40A4-4FC4-84EA-FA595F5C35F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50966E16-654C-4629-AE3E-35BFF7BCB6C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C51079A4-BD11-4989-ACC6-34ACC6BA9013}"/>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00925ED7-9420-4FF3-9C9F-9F3DE3F72C3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619759" y="1474470"/>
            <a:ext cx="7884159" cy="4742709"/>
          </a:xfrm>
          <a:prstGeom prst="rect">
            <a:avLst/>
          </a:prstGeom>
        </p:spPr>
        <p:txBody>
          <a:bodyPr vert="horz" wrap="square" lIns="0" tIns="52705" rIns="0" bIns="0" rtlCol="0">
            <a:spAutoFit/>
          </a:bodyPr>
          <a:lstStyle/>
          <a:p>
            <a:pPr marL="495300" marR="154940" indent="-457200">
              <a:lnSpc>
                <a:spcPct val="89900"/>
              </a:lnSpc>
              <a:spcBef>
                <a:spcPts val="415"/>
              </a:spcBef>
              <a:buClr>
                <a:srgbClr val="2CA1BE"/>
              </a:buClr>
              <a:buSzPct val="67307"/>
              <a:buFont typeface="Wingdings" panose="05000000000000000000" pitchFamily="2" charset="2"/>
              <a:buChar char="Ø"/>
              <a:tabLst>
                <a:tab pos="293370" algn="l"/>
              </a:tabLst>
            </a:pPr>
            <a:r>
              <a:rPr sz="2800" dirty="0">
                <a:latin typeface="Times New Roman" panose="02020603050405020304" pitchFamily="18" charset="0"/>
                <a:cs typeface="Times New Roman" panose="02020603050405020304" pitchFamily="18" charset="0"/>
              </a:rPr>
              <a:t>A transmission </a:t>
            </a:r>
            <a:r>
              <a:rPr sz="2800" spc="-5" dirty="0">
                <a:latin typeface="Times New Roman" panose="02020603050405020304" pitchFamily="18" charset="0"/>
                <a:cs typeface="Times New Roman" panose="02020603050405020304" pitchFamily="18" charset="0"/>
              </a:rPr>
              <a:t>line </a:t>
            </a:r>
            <a:r>
              <a:rPr sz="2800" dirty="0">
                <a:latin typeface="Times New Roman" panose="02020603050405020304" pitchFamily="18" charset="0"/>
                <a:cs typeface="Times New Roman" panose="02020603050405020304" pitchFamily="18" charset="0"/>
              </a:rPr>
              <a:t>has </a:t>
            </a:r>
            <a:r>
              <a:rPr sz="2800" spc="-5" dirty="0">
                <a:latin typeface="Times New Roman" panose="02020603050405020304" pitchFamily="18" charset="0"/>
                <a:cs typeface="Times New Roman" panose="02020603050405020304" pitchFamily="18" charset="0"/>
              </a:rPr>
              <a:t>three </a:t>
            </a:r>
            <a:r>
              <a:rPr sz="2800" dirty="0">
                <a:latin typeface="Times New Roman" panose="02020603050405020304" pitchFamily="18" charset="0"/>
                <a:cs typeface="Times New Roman" panose="02020603050405020304" pitchFamily="18" charset="0"/>
              </a:rPr>
              <a:t>constants </a:t>
            </a:r>
            <a:r>
              <a:rPr sz="2800" spc="-5" dirty="0">
                <a:latin typeface="Times New Roman" panose="02020603050405020304" pitchFamily="18" charset="0"/>
                <a:cs typeface="Times New Roman" panose="02020603050405020304" pitchFamily="18" charset="0"/>
              </a:rPr>
              <a:t>R, </a:t>
            </a:r>
            <a:r>
              <a:rPr sz="2800" dirty="0">
                <a:latin typeface="Times New Roman" panose="02020603050405020304" pitchFamily="18" charset="0"/>
                <a:cs typeface="Times New Roman" panose="02020603050405020304" pitchFamily="18" charset="0"/>
              </a:rPr>
              <a:t>L and C  </a:t>
            </a:r>
            <a:r>
              <a:rPr sz="2800" spc="-5" dirty="0">
                <a:latin typeface="Times New Roman" panose="02020603050405020304" pitchFamily="18" charset="0"/>
                <a:cs typeface="Times New Roman" panose="02020603050405020304" pitchFamily="18" charset="0"/>
              </a:rPr>
              <a:t>distributed uniformly along the whole length </a:t>
            </a:r>
            <a:r>
              <a:rPr sz="2800" spc="5"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the  line.</a:t>
            </a:r>
            <a:endParaRPr sz="2800" dirty="0">
              <a:latin typeface="Times New Roman" panose="02020603050405020304" pitchFamily="18" charset="0"/>
              <a:cs typeface="Times New Roman" panose="02020603050405020304" pitchFamily="18" charset="0"/>
            </a:endParaRPr>
          </a:p>
          <a:p>
            <a:pPr marL="495300" marR="797560" indent="-457200">
              <a:lnSpc>
                <a:spcPts val="2800"/>
              </a:lnSpc>
              <a:spcBef>
                <a:spcPts val="450"/>
              </a:spcBef>
              <a:buClr>
                <a:srgbClr val="2CA1BE"/>
              </a:buClr>
              <a:buSzPct val="67307"/>
              <a:buFont typeface="Wingdings" panose="05000000000000000000" pitchFamily="2" charset="2"/>
              <a:buChar char="Ø"/>
              <a:tabLst>
                <a:tab pos="293370" algn="l"/>
              </a:tabLst>
            </a:pPr>
            <a:r>
              <a:rPr sz="2800" dirty="0">
                <a:latin typeface="Times New Roman" panose="02020603050405020304" pitchFamily="18" charset="0"/>
                <a:cs typeface="Times New Roman" panose="02020603050405020304" pitchFamily="18" charset="0"/>
              </a:rPr>
              <a:t>The resistance and inductance </a:t>
            </a:r>
            <a:r>
              <a:rPr sz="2800" spc="-5" dirty="0">
                <a:latin typeface="Times New Roman" panose="02020603050405020304" pitchFamily="18" charset="0"/>
                <a:cs typeface="Times New Roman" panose="02020603050405020304" pitchFamily="18" charset="0"/>
              </a:rPr>
              <a:t>from the series  </a:t>
            </a:r>
            <a:r>
              <a:rPr sz="2800" dirty="0">
                <a:latin typeface="Times New Roman" panose="02020603050405020304" pitchFamily="18" charset="0"/>
                <a:cs typeface="Times New Roman" panose="02020603050405020304" pitchFamily="18" charset="0"/>
              </a:rPr>
              <a:t>impedance.</a:t>
            </a:r>
          </a:p>
          <a:p>
            <a:pPr marL="495300" marR="30480" indent="-457200">
              <a:lnSpc>
                <a:spcPct val="90000"/>
              </a:lnSpc>
              <a:spcBef>
                <a:spcPts val="360"/>
              </a:spcBef>
              <a:buClr>
                <a:srgbClr val="2CA1BE"/>
              </a:buClr>
              <a:buSzPct val="67307"/>
              <a:buFont typeface="Wingdings" panose="05000000000000000000" pitchFamily="2" charset="2"/>
              <a:buChar char="Ø"/>
              <a:tabLst>
                <a:tab pos="293370" algn="l"/>
              </a:tabLst>
            </a:pPr>
            <a:r>
              <a:rPr sz="2800" dirty="0">
                <a:latin typeface="Times New Roman" panose="02020603050405020304" pitchFamily="18" charset="0"/>
                <a:cs typeface="Times New Roman" panose="02020603050405020304" pitchFamily="18" charset="0"/>
              </a:rPr>
              <a:t>The capacitance </a:t>
            </a:r>
            <a:r>
              <a:rPr sz="2800" spc="-5" dirty="0">
                <a:latin typeface="Times New Roman" panose="02020603050405020304" pitchFamily="18" charset="0"/>
                <a:cs typeface="Times New Roman" panose="02020603050405020304" pitchFamily="18" charset="0"/>
              </a:rPr>
              <a:t>existing between </a:t>
            </a:r>
            <a:r>
              <a:rPr sz="2800" dirty="0">
                <a:latin typeface="Times New Roman" panose="02020603050405020304" pitchFamily="18" charset="0"/>
                <a:cs typeface="Times New Roman" panose="02020603050405020304" pitchFamily="18" charset="0"/>
              </a:rPr>
              <a:t>conductors </a:t>
            </a:r>
            <a:r>
              <a:rPr sz="2800" spc="-5" dirty="0">
                <a:latin typeface="Times New Roman" panose="02020603050405020304" pitchFamily="18" charset="0"/>
                <a:cs typeface="Times New Roman" panose="02020603050405020304" pitchFamily="18" charset="0"/>
              </a:rPr>
              <a:t>for </a:t>
            </a:r>
            <a:r>
              <a:rPr sz="2800" dirty="0">
                <a:latin typeface="Times New Roman" panose="02020603050405020304" pitchFamily="18" charset="0"/>
                <a:cs typeface="Times New Roman" panose="02020603050405020304" pitchFamily="18" charset="0"/>
              </a:rPr>
              <a:t>1-  phase </a:t>
            </a:r>
            <a:r>
              <a:rPr sz="2800" spc="-5" dirty="0">
                <a:latin typeface="Times New Roman" panose="02020603050405020304" pitchFamily="18" charset="0"/>
                <a:cs typeface="Times New Roman" panose="02020603050405020304" pitchFamily="18" charset="0"/>
              </a:rPr>
              <a:t>line </a:t>
            </a:r>
            <a:r>
              <a:rPr sz="2800" dirty="0">
                <a:latin typeface="Times New Roman" panose="02020603050405020304" pitchFamily="18" charset="0"/>
                <a:cs typeface="Times New Roman" panose="02020603050405020304" pitchFamily="18" charset="0"/>
              </a:rPr>
              <a:t>or </a:t>
            </a:r>
            <a:r>
              <a:rPr sz="2800" spc="-5" dirty="0">
                <a:latin typeface="Times New Roman" panose="02020603050405020304" pitchFamily="18" charset="0"/>
                <a:cs typeface="Times New Roman" panose="02020603050405020304" pitchFamily="18" charset="0"/>
              </a:rPr>
              <a:t>from </a:t>
            </a:r>
            <a:r>
              <a:rPr sz="2800" dirty="0">
                <a:latin typeface="Times New Roman" panose="02020603050405020304" pitchFamily="18" charset="0"/>
                <a:cs typeface="Times New Roman" panose="02020603050405020304" pitchFamily="18" charset="0"/>
              </a:rPr>
              <a:t>a conductor </a:t>
            </a:r>
            <a:r>
              <a:rPr sz="2800" spc="-5" dirty="0">
                <a:latin typeface="Times New Roman" panose="02020603050405020304" pitchFamily="18" charset="0"/>
                <a:cs typeface="Times New Roman" panose="02020603050405020304" pitchFamily="18" charset="0"/>
              </a:rPr>
              <a:t>to neutral </a:t>
            </a:r>
            <a:r>
              <a:rPr sz="2800" dirty="0">
                <a:latin typeface="Times New Roman" panose="02020603050405020304" pitchFamily="18" charset="0"/>
                <a:cs typeface="Times New Roman" panose="02020603050405020304" pitchFamily="18" charset="0"/>
              </a:rPr>
              <a:t>for 3-  phase </a:t>
            </a:r>
            <a:r>
              <a:rPr sz="2800" spc="-5" dirty="0">
                <a:latin typeface="Times New Roman" panose="02020603050405020304" pitchFamily="18" charset="0"/>
                <a:cs typeface="Times New Roman" panose="02020603050405020304" pitchFamily="18" charset="0"/>
              </a:rPr>
              <a:t>line </a:t>
            </a:r>
            <a:r>
              <a:rPr sz="2800" dirty="0">
                <a:latin typeface="Times New Roman" panose="02020603050405020304" pitchFamily="18" charset="0"/>
                <a:cs typeface="Times New Roman" panose="02020603050405020304" pitchFamily="18" charset="0"/>
              </a:rPr>
              <a:t>forms a shunt </a:t>
            </a:r>
            <a:r>
              <a:rPr sz="2800" spc="-5" dirty="0">
                <a:latin typeface="Times New Roman" panose="02020603050405020304" pitchFamily="18" charset="0"/>
                <a:cs typeface="Times New Roman" panose="02020603050405020304" pitchFamily="18" charset="0"/>
              </a:rPr>
              <a:t>path through the length </a:t>
            </a:r>
            <a:r>
              <a:rPr sz="2800" dirty="0">
                <a:latin typeface="Times New Roman" panose="02020603050405020304" pitchFamily="18" charset="0"/>
                <a:cs typeface="Times New Roman" panose="02020603050405020304" pitchFamily="18" charset="0"/>
              </a:rPr>
              <a:t>of  the</a:t>
            </a:r>
            <a:r>
              <a:rPr sz="2800" spc="-5" dirty="0">
                <a:latin typeface="Times New Roman" panose="02020603050405020304" pitchFamily="18" charset="0"/>
                <a:cs typeface="Times New Roman" panose="02020603050405020304" pitchFamily="18" charset="0"/>
              </a:rPr>
              <a:t> line.</a:t>
            </a:r>
            <a:endParaRPr sz="2800" dirty="0">
              <a:latin typeface="Times New Roman" panose="02020603050405020304" pitchFamily="18" charset="0"/>
              <a:cs typeface="Times New Roman" panose="02020603050405020304" pitchFamily="18" charset="0"/>
            </a:endParaRPr>
          </a:p>
          <a:p>
            <a:pPr marL="495300" marR="761365" indent="-457200">
              <a:lnSpc>
                <a:spcPts val="2800"/>
              </a:lnSpc>
              <a:spcBef>
                <a:spcPts val="450"/>
              </a:spcBef>
              <a:buClr>
                <a:srgbClr val="2CA1BE"/>
              </a:buClr>
              <a:buSzPct val="67307"/>
              <a:buFont typeface="Wingdings" panose="05000000000000000000" pitchFamily="2" charset="2"/>
              <a:buChar char="Ø"/>
              <a:tabLst>
                <a:tab pos="293370" algn="l"/>
              </a:tabLst>
            </a:pPr>
            <a:r>
              <a:rPr sz="2800" dirty="0">
                <a:latin typeface="Times New Roman" panose="02020603050405020304" pitchFamily="18" charset="0"/>
                <a:cs typeface="Times New Roman" panose="02020603050405020304" pitchFamily="18" charset="0"/>
              </a:rPr>
              <a:t>Therefore, capacitance </a:t>
            </a:r>
            <a:r>
              <a:rPr sz="2800" spc="-5" dirty="0">
                <a:latin typeface="Times New Roman" panose="02020603050405020304" pitchFamily="18" charset="0"/>
                <a:cs typeface="Times New Roman" panose="02020603050405020304" pitchFamily="18" charset="0"/>
              </a:rPr>
              <a:t>effects introduce  </a:t>
            </a:r>
            <a:r>
              <a:rPr sz="2800" dirty="0">
                <a:latin typeface="Times New Roman" panose="02020603050405020304" pitchFamily="18" charset="0"/>
                <a:cs typeface="Times New Roman" panose="02020603050405020304" pitchFamily="18" charset="0"/>
              </a:rPr>
              <a:t>complications </a:t>
            </a:r>
            <a:r>
              <a:rPr sz="2800" spc="-5" dirty="0">
                <a:latin typeface="Times New Roman" panose="02020603050405020304" pitchFamily="18" charset="0"/>
                <a:cs typeface="Times New Roman" panose="02020603050405020304" pitchFamily="18" charset="0"/>
              </a:rPr>
              <a:t>in </a:t>
            </a:r>
            <a:r>
              <a:rPr sz="2800" dirty="0">
                <a:latin typeface="Times New Roman" panose="02020603050405020304" pitchFamily="18" charset="0"/>
                <a:cs typeface="Times New Roman" panose="02020603050405020304" pitchFamily="18" charset="0"/>
              </a:rPr>
              <a:t>transmission </a:t>
            </a:r>
            <a:r>
              <a:rPr sz="2800" spc="-5" dirty="0">
                <a:latin typeface="Times New Roman" panose="02020603050405020304" pitchFamily="18" charset="0"/>
                <a:cs typeface="Times New Roman" panose="02020603050405020304" pitchFamily="18" charset="0"/>
              </a:rPr>
              <a:t>line</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calculations.</a:t>
            </a:r>
            <a:endParaRP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4796A2-B295-4AE0-B2E6-F68F1483AA73}"/>
              </a:ext>
            </a:extLst>
          </p:cNvPr>
          <p:cNvSpPr/>
          <p:nvPr/>
        </p:nvSpPr>
        <p:spPr>
          <a:xfrm>
            <a:off x="334889" y="678359"/>
            <a:ext cx="8474243"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Characteristics of Transmission Line</a:t>
            </a:r>
          </a:p>
        </p:txBody>
      </p:sp>
      <p:sp>
        <p:nvSpPr>
          <p:cNvPr id="11" name="object 11">
            <a:extLst>
              <a:ext uri="{FF2B5EF4-FFF2-40B4-BE49-F238E27FC236}">
                <a16:creationId xmlns:a16="http://schemas.microsoft.com/office/drawing/2014/main" id="{1BAFB9A5-D134-460B-840F-8C3943BAA8A6}"/>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object 12">
            <a:extLst>
              <a:ext uri="{FF2B5EF4-FFF2-40B4-BE49-F238E27FC236}">
                <a16:creationId xmlns:a16="http://schemas.microsoft.com/office/drawing/2014/main" id="{A07800FA-3FA5-4E4C-90F3-2793CFA341C1}"/>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3" name="Slide Number Placeholder 2">
            <a:extLst>
              <a:ext uri="{FF2B5EF4-FFF2-40B4-BE49-F238E27FC236}">
                <a16:creationId xmlns:a16="http://schemas.microsoft.com/office/drawing/2014/main" id="{67D4286F-5CC1-4DD8-940F-F715E750C5CD}"/>
              </a:ext>
            </a:extLst>
          </p:cNvPr>
          <p:cNvSpPr>
            <a:spLocks noGrp="1"/>
          </p:cNvSpPr>
          <p:nvPr>
            <p:ph type="sldNum" sz="quarter" idx="7"/>
          </p:nvPr>
        </p:nvSpPr>
        <p:spPr/>
        <p:txBody>
          <a:bodyPr/>
          <a:lstStyle/>
          <a:p>
            <a:pPr marL="38100">
              <a:lnSpc>
                <a:spcPts val="1240"/>
              </a:lnSpc>
            </a:pPr>
            <a:fld id="{81D60167-4931-47E6-BA6A-407CBD079E47}" type="slidenum">
              <a:rPr lang="en-IN" spc="-120" smtClean="0"/>
              <a:t>43</a:t>
            </a:fld>
            <a:endParaRPr lang="en-IN" spc="-120" dirty="0"/>
          </a:p>
        </p:txBody>
      </p:sp>
    </p:spTree>
    <p:extLst>
      <p:ext uri="{BB962C8B-B14F-4D97-AF65-F5344CB8AC3E}">
        <p14:creationId xmlns:p14="http://schemas.microsoft.com/office/powerpoint/2010/main" val="2127888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E323931D-E6BA-452E-809F-3EEEB39DDB27}"/>
              </a:ext>
            </a:extLst>
          </p:cNvPr>
          <p:cNvGrpSpPr/>
          <p:nvPr/>
        </p:nvGrpSpPr>
        <p:grpSpPr>
          <a:xfrm>
            <a:off x="-654" y="0"/>
            <a:ext cx="9145905" cy="6858000"/>
            <a:chOff x="-654" y="0"/>
            <a:chExt cx="9145905" cy="6858000"/>
          </a:xfrm>
        </p:grpSpPr>
        <p:sp>
          <p:nvSpPr>
            <p:cNvPr id="9" name="object 3">
              <a:extLst>
                <a:ext uri="{FF2B5EF4-FFF2-40B4-BE49-F238E27FC236}">
                  <a16:creationId xmlns:a16="http://schemas.microsoft.com/office/drawing/2014/main" id="{B4A022C8-064D-469B-888C-731A3F218F4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44</a:t>
              </a:fld>
              <a:endParaRPr dirty="0"/>
            </a:p>
          </p:txBody>
        </p:sp>
        <p:sp>
          <p:nvSpPr>
            <p:cNvPr id="10" name="object 4">
              <a:extLst>
                <a:ext uri="{FF2B5EF4-FFF2-40B4-BE49-F238E27FC236}">
                  <a16:creationId xmlns:a16="http://schemas.microsoft.com/office/drawing/2014/main" id="{7FEC10ED-DD88-4DA9-99E6-75A28F8DF890}"/>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52D0B65A-761B-4ABD-B407-0E33491AFB9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879EE409-F5F6-482D-8267-D86F0DDE56FA}"/>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CEF77CBA-7FB0-4B7A-B3AE-6BDAA3494DE4}"/>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graphicFrame>
        <p:nvGraphicFramePr>
          <p:cNvPr id="3" name="object 3"/>
          <p:cNvGraphicFramePr>
            <a:graphicFrameLocks noGrp="1"/>
          </p:cNvGraphicFramePr>
          <p:nvPr>
            <p:extLst>
              <p:ext uri="{D42A27DB-BD31-4B8C-83A1-F6EECF244321}">
                <p14:modId xmlns:p14="http://schemas.microsoft.com/office/powerpoint/2010/main" val="2103011442"/>
              </p:ext>
            </p:extLst>
          </p:nvPr>
        </p:nvGraphicFramePr>
        <p:xfrm>
          <a:off x="228600" y="2327783"/>
          <a:ext cx="8686165" cy="3768217"/>
        </p:xfrm>
        <a:graphic>
          <a:graphicData uri="http://schemas.openxmlformats.org/drawingml/2006/table">
            <a:tbl>
              <a:tblPr firstRow="1" bandRow="1">
                <a:tableStyleId>{2D5ABB26-0587-4C30-8999-92F81FD0307C}</a:tableStyleId>
              </a:tblPr>
              <a:tblGrid>
                <a:gridCol w="1282065">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2080260">
                  <a:extLst>
                    <a:ext uri="{9D8B030D-6E8A-4147-A177-3AD203B41FA5}">
                      <a16:colId xmlns:a16="http://schemas.microsoft.com/office/drawing/2014/main" val="20002"/>
                    </a:ext>
                  </a:extLst>
                </a:gridCol>
                <a:gridCol w="1749425">
                  <a:extLst>
                    <a:ext uri="{9D8B030D-6E8A-4147-A177-3AD203B41FA5}">
                      <a16:colId xmlns:a16="http://schemas.microsoft.com/office/drawing/2014/main" val="20003"/>
                    </a:ext>
                  </a:extLst>
                </a:gridCol>
                <a:gridCol w="1755140">
                  <a:extLst>
                    <a:ext uri="{9D8B030D-6E8A-4147-A177-3AD203B41FA5}">
                      <a16:colId xmlns:a16="http://schemas.microsoft.com/office/drawing/2014/main" val="20004"/>
                    </a:ext>
                  </a:extLst>
                </a:gridCol>
              </a:tblGrid>
              <a:tr h="838200">
                <a:tc>
                  <a:txBody>
                    <a:bodyPr/>
                    <a:lstStyle/>
                    <a:p>
                      <a:pPr marL="90170">
                        <a:lnSpc>
                          <a:spcPct val="100000"/>
                        </a:lnSpc>
                        <a:spcBef>
                          <a:spcPts val="200"/>
                        </a:spcBef>
                      </a:pPr>
                      <a:r>
                        <a:rPr sz="2400" b="1" spc="-5" dirty="0">
                          <a:solidFill>
                            <a:srgbClr val="FFFFFF"/>
                          </a:solidFill>
                          <a:latin typeface="Times New Roman" panose="02020603050405020304" pitchFamily="18" charset="0"/>
                          <a:cs typeface="Times New Roman" panose="02020603050405020304" pitchFamily="18" charset="0"/>
                        </a:rPr>
                        <a:t>Sr</a:t>
                      </a:r>
                      <a:r>
                        <a:rPr sz="2400" b="1" spc="-20" dirty="0">
                          <a:solidFill>
                            <a:srgbClr val="FFFFFF"/>
                          </a:solidFill>
                          <a:latin typeface="Times New Roman" panose="02020603050405020304" pitchFamily="18" charset="0"/>
                          <a:cs typeface="Times New Roman" panose="02020603050405020304" pitchFamily="18" charset="0"/>
                        </a:rPr>
                        <a:t> </a:t>
                      </a:r>
                      <a:r>
                        <a:rPr sz="2400" b="1" dirty="0">
                          <a:solidFill>
                            <a:srgbClr val="FFFFFF"/>
                          </a:solidFill>
                          <a:latin typeface="Times New Roman" panose="02020603050405020304" pitchFamily="18" charset="0"/>
                          <a:cs typeface="Times New Roman" panose="02020603050405020304" pitchFamily="18" charset="0"/>
                        </a:rPr>
                        <a:t>no.</a:t>
                      </a:r>
                      <a:endParaRPr sz="2400" dirty="0">
                        <a:latin typeface="Times New Roman" panose="02020603050405020304" pitchFamily="18" charset="0"/>
                        <a:cs typeface="Times New Roman" panose="02020603050405020304" pitchFamily="18" charset="0"/>
                      </a:endParaRPr>
                    </a:p>
                  </a:txBody>
                  <a:tcPr marL="0" marR="0" marT="25400" marB="0">
                    <a:solidFill>
                      <a:srgbClr val="EA631A"/>
                    </a:solidFill>
                  </a:tcPr>
                </a:tc>
                <a:tc>
                  <a:txBody>
                    <a:bodyPr/>
                    <a:lstStyle/>
                    <a:p>
                      <a:pPr marL="544195">
                        <a:lnSpc>
                          <a:spcPct val="100000"/>
                        </a:lnSpc>
                        <a:spcBef>
                          <a:spcPts val="489"/>
                        </a:spcBef>
                      </a:pPr>
                      <a:r>
                        <a:rPr sz="2400" b="1" spc="35" dirty="0">
                          <a:solidFill>
                            <a:srgbClr val="FFFFFF"/>
                          </a:solidFill>
                          <a:latin typeface="Times New Roman" panose="02020603050405020304" pitchFamily="18" charset="0"/>
                          <a:cs typeface="Times New Roman" panose="02020603050405020304" pitchFamily="18" charset="0"/>
                        </a:rPr>
                        <a:t>Line</a:t>
                      </a:r>
                      <a:endParaRPr sz="2400" dirty="0">
                        <a:latin typeface="Times New Roman" panose="02020603050405020304" pitchFamily="18" charset="0"/>
                        <a:cs typeface="Times New Roman" panose="02020603050405020304" pitchFamily="18" charset="0"/>
                      </a:endParaRPr>
                    </a:p>
                  </a:txBody>
                  <a:tcPr marL="0" marR="0" marT="62229" marB="0">
                    <a:solidFill>
                      <a:srgbClr val="EA631A"/>
                    </a:solidFill>
                  </a:tcPr>
                </a:tc>
                <a:tc>
                  <a:txBody>
                    <a:bodyPr/>
                    <a:lstStyle/>
                    <a:p>
                      <a:pPr marL="462915">
                        <a:lnSpc>
                          <a:spcPct val="100000"/>
                        </a:lnSpc>
                        <a:spcBef>
                          <a:spcPts val="489"/>
                        </a:spcBef>
                      </a:pPr>
                      <a:r>
                        <a:rPr sz="2400" b="1" spc="40" dirty="0">
                          <a:solidFill>
                            <a:srgbClr val="FFFFFF"/>
                          </a:solidFill>
                          <a:latin typeface="Times New Roman" panose="02020603050405020304" pitchFamily="18" charset="0"/>
                          <a:cs typeface="Times New Roman" panose="02020603050405020304" pitchFamily="18" charset="0"/>
                        </a:rPr>
                        <a:t>Length</a:t>
                      </a:r>
                      <a:endParaRPr sz="2400" dirty="0">
                        <a:latin typeface="Times New Roman" panose="02020603050405020304" pitchFamily="18" charset="0"/>
                        <a:cs typeface="Times New Roman" panose="02020603050405020304" pitchFamily="18" charset="0"/>
                      </a:endParaRPr>
                    </a:p>
                  </a:txBody>
                  <a:tcPr marL="0" marR="0" marT="62229" marB="0">
                    <a:solidFill>
                      <a:srgbClr val="EA631A"/>
                    </a:solidFill>
                  </a:tcPr>
                </a:tc>
                <a:tc>
                  <a:txBody>
                    <a:bodyPr/>
                    <a:lstStyle/>
                    <a:p>
                      <a:pPr marL="120014">
                        <a:lnSpc>
                          <a:spcPct val="100000"/>
                        </a:lnSpc>
                        <a:spcBef>
                          <a:spcPts val="489"/>
                        </a:spcBef>
                      </a:pPr>
                      <a:r>
                        <a:rPr sz="2400" b="1" spc="70" dirty="0">
                          <a:solidFill>
                            <a:srgbClr val="FFFFFF"/>
                          </a:solidFill>
                          <a:latin typeface="Times New Roman" panose="02020603050405020304" pitchFamily="18" charset="0"/>
                          <a:cs typeface="Times New Roman" panose="02020603050405020304" pitchFamily="18" charset="0"/>
                        </a:rPr>
                        <a:t>Voltage</a:t>
                      </a:r>
                      <a:endParaRPr sz="2400">
                        <a:latin typeface="Times New Roman" panose="02020603050405020304" pitchFamily="18" charset="0"/>
                        <a:cs typeface="Times New Roman" panose="02020603050405020304" pitchFamily="18" charset="0"/>
                      </a:endParaRPr>
                    </a:p>
                  </a:txBody>
                  <a:tcPr marL="0" marR="0" marT="62229" marB="0">
                    <a:solidFill>
                      <a:srgbClr val="EA631A"/>
                    </a:solidFill>
                  </a:tcPr>
                </a:tc>
                <a:tc>
                  <a:txBody>
                    <a:bodyPr/>
                    <a:lstStyle/>
                    <a:p>
                      <a:pPr marL="107950">
                        <a:lnSpc>
                          <a:spcPct val="100000"/>
                        </a:lnSpc>
                        <a:spcBef>
                          <a:spcPts val="489"/>
                        </a:spcBef>
                      </a:pPr>
                      <a:r>
                        <a:rPr sz="2400" b="1" spc="85" dirty="0">
                          <a:solidFill>
                            <a:srgbClr val="FFFFFF"/>
                          </a:solidFill>
                          <a:latin typeface="Times New Roman" panose="02020603050405020304" pitchFamily="18" charset="0"/>
                          <a:cs typeface="Times New Roman" panose="02020603050405020304" pitchFamily="18" charset="0"/>
                        </a:rPr>
                        <a:t>Parameter</a:t>
                      </a:r>
                      <a:endParaRPr sz="2400" dirty="0">
                        <a:latin typeface="Times New Roman" panose="02020603050405020304" pitchFamily="18" charset="0"/>
                        <a:cs typeface="Times New Roman" panose="02020603050405020304" pitchFamily="18" charset="0"/>
                      </a:endParaRPr>
                    </a:p>
                  </a:txBody>
                  <a:tcPr marL="0" marR="0" marT="62229" marB="0">
                    <a:solidFill>
                      <a:srgbClr val="EA631A"/>
                    </a:solidFill>
                  </a:tcPr>
                </a:tc>
                <a:extLst>
                  <a:ext uri="{0D108BD9-81ED-4DB2-BD59-A6C34878D82A}">
                    <a16:rowId xmlns:a16="http://schemas.microsoft.com/office/drawing/2014/main" val="10000"/>
                  </a:ext>
                </a:extLst>
              </a:tr>
              <a:tr h="838200">
                <a:tc>
                  <a:txBody>
                    <a:bodyPr/>
                    <a:lstStyle/>
                    <a:p>
                      <a:pPr marL="90170">
                        <a:lnSpc>
                          <a:spcPct val="100000"/>
                        </a:lnSpc>
                        <a:spcBef>
                          <a:spcPts val="489"/>
                        </a:spcBef>
                      </a:pPr>
                      <a:r>
                        <a:rPr sz="2400" dirty="0">
                          <a:latin typeface="Times New Roman" panose="02020603050405020304" pitchFamily="18" charset="0"/>
                          <a:cs typeface="Times New Roman" panose="02020603050405020304" pitchFamily="18" charset="0"/>
                        </a:rPr>
                        <a:t>1</a:t>
                      </a:r>
                    </a:p>
                  </a:txBody>
                  <a:tcPr marL="0" marR="0" marT="62229" marB="0">
                    <a:solidFill>
                      <a:srgbClr val="F6D2CC"/>
                    </a:solidFill>
                  </a:tcPr>
                </a:tc>
                <a:tc>
                  <a:txBody>
                    <a:bodyPr/>
                    <a:lstStyle/>
                    <a:p>
                      <a:pPr marL="544195">
                        <a:lnSpc>
                          <a:spcPct val="100000"/>
                        </a:lnSpc>
                        <a:spcBef>
                          <a:spcPts val="489"/>
                        </a:spcBef>
                      </a:pPr>
                      <a:r>
                        <a:rPr sz="2400" spc="-204" dirty="0">
                          <a:latin typeface="Times New Roman" panose="02020603050405020304" pitchFamily="18" charset="0"/>
                          <a:cs typeface="Times New Roman" panose="02020603050405020304" pitchFamily="18" charset="0"/>
                        </a:rPr>
                        <a:t>Short</a:t>
                      </a:r>
                      <a:endParaRPr sz="2400" dirty="0">
                        <a:latin typeface="Times New Roman" panose="02020603050405020304" pitchFamily="18" charset="0"/>
                        <a:cs typeface="Times New Roman" panose="02020603050405020304" pitchFamily="18" charset="0"/>
                      </a:endParaRPr>
                    </a:p>
                  </a:txBody>
                  <a:tcPr marL="0" marR="0" marT="62229" marB="0">
                    <a:solidFill>
                      <a:srgbClr val="F6D2CC"/>
                    </a:solidFill>
                  </a:tcPr>
                </a:tc>
                <a:tc>
                  <a:txBody>
                    <a:bodyPr/>
                    <a:lstStyle/>
                    <a:p>
                      <a:pPr marL="462915">
                        <a:lnSpc>
                          <a:spcPct val="100000"/>
                        </a:lnSpc>
                        <a:spcBef>
                          <a:spcPts val="489"/>
                        </a:spcBef>
                      </a:pPr>
                      <a:r>
                        <a:rPr sz="2400" spc="-204" dirty="0">
                          <a:latin typeface="Times New Roman" panose="02020603050405020304" pitchFamily="18" charset="0"/>
                          <a:cs typeface="Times New Roman" panose="02020603050405020304" pitchFamily="18" charset="0"/>
                        </a:rPr>
                        <a:t>50</a:t>
                      </a:r>
                      <a:r>
                        <a:rPr sz="2400" spc="-114" dirty="0">
                          <a:latin typeface="Times New Roman" panose="02020603050405020304" pitchFamily="18" charset="0"/>
                          <a:cs typeface="Times New Roman" panose="02020603050405020304" pitchFamily="18" charset="0"/>
                        </a:rPr>
                        <a:t> </a:t>
                      </a:r>
                      <a:r>
                        <a:rPr sz="2400" spc="-210" dirty="0">
                          <a:latin typeface="Times New Roman" panose="02020603050405020304" pitchFamily="18" charset="0"/>
                          <a:cs typeface="Times New Roman" panose="02020603050405020304" pitchFamily="18" charset="0"/>
                        </a:rPr>
                        <a:t>Miles</a:t>
                      </a:r>
                      <a:endParaRPr sz="2400" dirty="0">
                        <a:latin typeface="Times New Roman" panose="02020603050405020304" pitchFamily="18" charset="0"/>
                        <a:cs typeface="Times New Roman" panose="02020603050405020304" pitchFamily="18" charset="0"/>
                      </a:endParaRPr>
                    </a:p>
                    <a:p>
                      <a:pPr marL="462915">
                        <a:lnSpc>
                          <a:spcPct val="100000"/>
                        </a:lnSpc>
                        <a:spcBef>
                          <a:spcPts val="250"/>
                        </a:spcBef>
                      </a:pPr>
                      <a:r>
                        <a:rPr sz="2400" spc="-204" dirty="0">
                          <a:latin typeface="Times New Roman" panose="02020603050405020304" pitchFamily="18" charset="0"/>
                          <a:cs typeface="Times New Roman" panose="02020603050405020304" pitchFamily="18" charset="0"/>
                        </a:rPr>
                        <a:t>80</a:t>
                      </a:r>
                      <a:r>
                        <a:rPr sz="2400" spc="-114" dirty="0">
                          <a:latin typeface="Times New Roman" panose="02020603050405020304" pitchFamily="18" charset="0"/>
                          <a:cs typeface="Times New Roman" panose="02020603050405020304" pitchFamily="18" charset="0"/>
                        </a:rPr>
                        <a:t> </a:t>
                      </a:r>
                      <a:r>
                        <a:rPr sz="2400" spc="-204" dirty="0">
                          <a:latin typeface="Times New Roman" panose="02020603050405020304" pitchFamily="18" charset="0"/>
                          <a:cs typeface="Times New Roman" panose="02020603050405020304" pitchFamily="18" charset="0"/>
                        </a:rPr>
                        <a:t>KM.</a:t>
                      </a:r>
                      <a:endParaRPr sz="2400" dirty="0">
                        <a:latin typeface="Times New Roman" panose="02020603050405020304" pitchFamily="18" charset="0"/>
                        <a:cs typeface="Times New Roman" panose="02020603050405020304" pitchFamily="18" charset="0"/>
                      </a:endParaRPr>
                    </a:p>
                  </a:txBody>
                  <a:tcPr marL="0" marR="0" marT="62229" marB="0">
                    <a:solidFill>
                      <a:srgbClr val="F6D2CC"/>
                    </a:solidFill>
                  </a:tcPr>
                </a:tc>
                <a:tc>
                  <a:txBody>
                    <a:bodyPr/>
                    <a:lstStyle/>
                    <a:p>
                      <a:pPr marL="120014">
                        <a:lnSpc>
                          <a:spcPct val="100000"/>
                        </a:lnSpc>
                        <a:spcBef>
                          <a:spcPts val="489"/>
                        </a:spcBef>
                      </a:pPr>
                      <a:r>
                        <a:rPr sz="2400" spc="-210" dirty="0">
                          <a:latin typeface="Times New Roman" panose="02020603050405020304" pitchFamily="18" charset="0"/>
                          <a:cs typeface="Times New Roman" panose="02020603050405020304" pitchFamily="18" charset="0"/>
                        </a:rPr>
                        <a:t>11 </a:t>
                      </a:r>
                      <a:r>
                        <a:rPr sz="2400" spc="-400" dirty="0">
                          <a:latin typeface="Times New Roman" panose="02020603050405020304" pitchFamily="18" charset="0"/>
                          <a:cs typeface="Times New Roman" panose="02020603050405020304" pitchFamily="18" charset="0"/>
                        </a:rPr>
                        <a:t>&amp; </a:t>
                      </a:r>
                      <a:r>
                        <a:rPr sz="2400" spc="-210" dirty="0">
                          <a:latin typeface="Times New Roman" panose="02020603050405020304" pitchFamily="18" charset="0"/>
                          <a:cs typeface="Times New Roman" panose="02020603050405020304" pitchFamily="18" charset="0"/>
                        </a:rPr>
                        <a:t>33</a:t>
                      </a:r>
                      <a:r>
                        <a:rPr sz="2400" spc="-125" dirty="0">
                          <a:latin typeface="Times New Roman" panose="02020603050405020304" pitchFamily="18" charset="0"/>
                          <a:cs typeface="Times New Roman" panose="02020603050405020304" pitchFamily="18" charset="0"/>
                        </a:rPr>
                        <a:t> </a:t>
                      </a:r>
                      <a:r>
                        <a:rPr sz="2400" spc="-254" dirty="0">
                          <a:latin typeface="Times New Roman" panose="02020603050405020304" pitchFamily="18" charset="0"/>
                          <a:cs typeface="Times New Roman" panose="02020603050405020304" pitchFamily="18" charset="0"/>
                        </a:rPr>
                        <a:t>KV</a:t>
                      </a:r>
                      <a:endParaRPr sz="2400">
                        <a:latin typeface="Times New Roman" panose="02020603050405020304" pitchFamily="18" charset="0"/>
                        <a:cs typeface="Times New Roman" panose="02020603050405020304" pitchFamily="18" charset="0"/>
                      </a:endParaRPr>
                    </a:p>
                  </a:txBody>
                  <a:tcPr marL="0" marR="0" marT="62229" marB="0">
                    <a:solidFill>
                      <a:srgbClr val="F6D2CC"/>
                    </a:solidFill>
                  </a:tcPr>
                </a:tc>
                <a:tc>
                  <a:txBody>
                    <a:bodyPr/>
                    <a:lstStyle/>
                    <a:p>
                      <a:pPr marL="107950">
                        <a:lnSpc>
                          <a:spcPct val="100000"/>
                        </a:lnSpc>
                        <a:spcBef>
                          <a:spcPts val="489"/>
                        </a:spcBef>
                      </a:pPr>
                      <a:r>
                        <a:rPr sz="2400" spc="-105" dirty="0">
                          <a:latin typeface="Times New Roman" panose="02020603050405020304" pitchFamily="18" charset="0"/>
                          <a:cs typeface="Times New Roman" panose="02020603050405020304" pitchFamily="18" charset="0"/>
                        </a:rPr>
                        <a:t>R </a:t>
                      </a:r>
                      <a:r>
                        <a:rPr sz="2400" spc="-400" dirty="0">
                          <a:latin typeface="Times New Roman" panose="02020603050405020304" pitchFamily="18" charset="0"/>
                          <a:cs typeface="Times New Roman" panose="02020603050405020304" pitchFamily="18" charset="0"/>
                        </a:rPr>
                        <a:t>&amp;</a:t>
                      </a:r>
                      <a:r>
                        <a:rPr sz="2400" spc="-315" dirty="0">
                          <a:latin typeface="Times New Roman" panose="02020603050405020304" pitchFamily="18" charset="0"/>
                          <a:cs typeface="Times New Roman" panose="02020603050405020304" pitchFamily="18" charset="0"/>
                        </a:rPr>
                        <a:t> </a:t>
                      </a:r>
                      <a:r>
                        <a:rPr lang="en-IN" sz="2400" spc="-315" dirty="0">
                          <a:latin typeface="Times New Roman" panose="02020603050405020304" pitchFamily="18" charset="0"/>
                          <a:cs typeface="Times New Roman" panose="02020603050405020304" pitchFamily="18" charset="0"/>
                        </a:rPr>
                        <a:t>   </a:t>
                      </a:r>
                      <a:r>
                        <a:rPr lang="en-IN" sz="2400" spc="-200" dirty="0">
                          <a:latin typeface="Times New Roman" panose="02020603050405020304" pitchFamily="18" charset="0"/>
                          <a:cs typeface="Times New Roman" panose="02020603050405020304" pitchFamily="18" charset="0"/>
                        </a:rPr>
                        <a:t>L</a:t>
                      </a:r>
                      <a:endParaRPr sz="2400" dirty="0">
                        <a:latin typeface="Times New Roman" panose="02020603050405020304" pitchFamily="18" charset="0"/>
                        <a:cs typeface="Times New Roman" panose="02020603050405020304" pitchFamily="18" charset="0"/>
                      </a:endParaRPr>
                    </a:p>
                  </a:txBody>
                  <a:tcPr marL="0" marR="0" marT="62229" marB="0">
                    <a:solidFill>
                      <a:srgbClr val="F6D2CC"/>
                    </a:solidFill>
                  </a:tcPr>
                </a:tc>
                <a:extLst>
                  <a:ext uri="{0D108BD9-81ED-4DB2-BD59-A6C34878D82A}">
                    <a16:rowId xmlns:a16="http://schemas.microsoft.com/office/drawing/2014/main" val="10001"/>
                  </a:ext>
                </a:extLst>
              </a:tr>
              <a:tr h="838200">
                <a:tc>
                  <a:txBody>
                    <a:bodyPr/>
                    <a:lstStyle/>
                    <a:p>
                      <a:pPr marL="90170">
                        <a:lnSpc>
                          <a:spcPct val="100000"/>
                        </a:lnSpc>
                        <a:spcBef>
                          <a:spcPts val="489"/>
                        </a:spcBef>
                      </a:pPr>
                      <a:r>
                        <a:rPr sz="2400" dirty="0">
                          <a:latin typeface="Times New Roman" panose="02020603050405020304" pitchFamily="18" charset="0"/>
                          <a:cs typeface="Times New Roman" panose="02020603050405020304" pitchFamily="18" charset="0"/>
                        </a:rPr>
                        <a:t>2</a:t>
                      </a:r>
                      <a:endParaRPr sz="2400">
                        <a:latin typeface="Times New Roman" panose="02020603050405020304" pitchFamily="18" charset="0"/>
                        <a:cs typeface="Times New Roman" panose="02020603050405020304" pitchFamily="18" charset="0"/>
                      </a:endParaRPr>
                    </a:p>
                  </a:txBody>
                  <a:tcPr marL="0" marR="0" marT="62229" marB="0">
                    <a:solidFill>
                      <a:srgbClr val="FAE9E6"/>
                    </a:solidFill>
                  </a:tcPr>
                </a:tc>
                <a:tc>
                  <a:txBody>
                    <a:bodyPr/>
                    <a:lstStyle/>
                    <a:p>
                      <a:pPr marL="544195">
                        <a:lnSpc>
                          <a:spcPct val="100000"/>
                        </a:lnSpc>
                        <a:spcBef>
                          <a:spcPts val="489"/>
                        </a:spcBef>
                      </a:pPr>
                      <a:r>
                        <a:rPr sz="2400" spc="-220" dirty="0">
                          <a:latin typeface="Times New Roman" panose="02020603050405020304" pitchFamily="18" charset="0"/>
                          <a:cs typeface="Times New Roman" panose="02020603050405020304" pitchFamily="18" charset="0"/>
                        </a:rPr>
                        <a:t>Medium</a:t>
                      </a:r>
                      <a:endParaRPr sz="2400" dirty="0">
                        <a:latin typeface="Times New Roman" panose="02020603050405020304" pitchFamily="18" charset="0"/>
                        <a:cs typeface="Times New Roman" panose="02020603050405020304" pitchFamily="18" charset="0"/>
                      </a:endParaRPr>
                    </a:p>
                  </a:txBody>
                  <a:tcPr marL="0" marR="0" marT="62229" marB="0">
                    <a:solidFill>
                      <a:srgbClr val="FAE9E6"/>
                    </a:solidFill>
                  </a:tcPr>
                </a:tc>
                <a:tc>
                  <a:txBody>
                    <a:bodyPr/>
                    <a:lstStyle/>
                    <a:p>
                      <a:pPr marL="462915">
                        <a:lnSpc>
                          <a:spcPct val="100000"/>
                        </a:lnSpc>
                        <a:spcBef>
                          <a:spcPts val="489"/>
                        </a:spcBef>
                      </a:pPr>
                      <a:r>
                        <a:rPr sz="2400" spc="-170" dirty="0">
                          <a:latin typeface="Times New Roman" panose="02020603050405020304" pitchFamily="18" charset="0"/>
                          <a:cs typeface="Times New Roman" panose="02020603050405020304" pitchFamily="18" charset="0"/>
                        </a:rPr>
                        <a:t>50-100</a:t>
                      </a:r>
                      <a:r>
                        <a:rPr sz="2400" spc="-130" dirty="0">
                          <a:latin typeface="Times New Roman" panose="02020603050405020304" pitchFamily="18" charset="0"/>
                          <a:cs typeface="Times New Roman" panose="02020603050405020304" pitchFamily="18" charset="0"/>
                        </a:rPr>
                        <a:t> </a:t>
                      </a:r>
                      <a:r>
                        <a:rPr sz="2400" spc="-204" dirty="0">
                          <a:latin typeface="Times New Roman" panose="02020603050405020304" pitchFamily="18" charset="0"/>
                          <a:cs typeface="Times New Roman" panose="02020603050405020304" pitchFamily="18" charset="0"/>
                        </a:rPr>
                        <a:t>Miles</a:t>
                      </a:r>
                      <a:endParaRPr sz="2400" dirty="0">
                        <a:latin typeface="Times New Roman" panose="02020603050405020304" pitchFamily="18" charset="0"/>
                        <a:cs typeface="Times New Roman" panose="02020603050405020304" pitchFamily="18" charset="0"/>
                      </a:endParaRPr>
                    </a:p>
                    <a:p>
                      <a:pPr marL="462915">
                        <a:lnSpc>
                          <a:spcPct val="100000"/>
                        </a:lnSpc>
                        <a:spcBef>
                          <a:spcPts val="250"/>
                        </a:spcBef>
                      </a:pPr>
                      <a:r>
                        <a:rPr sz="2400" spc="-170" dirty="0">
                          <a:latin typeface="Times New Roman" panose="02020603050405020304" pitchFamily="18" charset="0"/>
                          <a:cs typeface="Times New Roman" panose="02020603050405020304" pitchFamily="18" charset="0"/>
                        </a:rPr>
                        <a:t>80-160</a:t>
                      </a:r>
                      <a:r>
                        <a:rPr sz="2400" spc="-130" dirty="0">
                          <a:latin typeface="Times New Roman" panose="02020603050405020304" pitchFamily="18" charset="0"/>
                          <a:cs typeface="Times New Roman" panose="02020603050405020304" pitchFamily="18" charset="0"/>
                        </a:rPr>
                        <a:t> </a:t>
                      </a:r>
                      <a:r>
                        <a:rPr sz="2400" spc="-200" dirty="0">
                          <a:latin typeface="Times New Roman" panose="02020603050405020304" pitchFamily="18" charset="0"/>
                          <a:cs typeface="Times New Roman" panose="02020603050405020304" pitchFamily="18" charset="0"/>
                        </a:rPr>
                        <a:t>KM.</a:t>
                      </a:r>
                      <a:endParaRPr sz="2400" dirty="0">
                        <a:latin typeface="Times New Roman" panose="02020603050405020304" pitchFamily="18" charset="0"/>
                        <a:cs typeface="Times New Roman" panose="02020603050405020304" pitchFamily="18" charset="0"/>
                      </a:endParaRPr>
                    </a:p>
                  </a:txBody>
                  <a:tcPr marL="0" marR="0" marT="62229" marB="0">
                    <a:solidFill>
                      <a:srgbClr val="FAE9E6"/>
                    </a:solidFill>
                  </a:tcPr>
                </a:tc>
                <a:tc>
                  <a:txBody>
                    <a:bodyPr/>
                    <a:lstStyle/>
                    <a:p>
                      <a:pPr marL="120014">
                        <a:lnSpc>
                          <a:spcPct val="100000"/>
                        </a:lnSpc>
                        <a:spcBef>
                          <a:spcPts val="489"/>
                        </a:spcBef>
                      </a:pPr>
                      <a:r>
                        <a:rPr sz="2400" spc="-210" dirty="0">
                          <a:latin typeface="Times New Roman" panose="02020603050405020304" pitchFamily="18" charset="0"/>
                          <a:cs typeface="Times New Roman" panose="02020603050405020304" pitchFamily="18" charset="0"/>
                        </a:rPr>
                        <a:t>66 </a:t>
                      </a:r>
                      <a:r>
                        <a:rPr sz="2400" spc="-400" dirty="0">
                          <a:latin typeface="Times New Roman" panose="02020603050405020304" pitchFamily="18" charset="0"/>
                          <a:cs typeface="Times New Roman" panose="02020603050405020304" pitchFamily="18" charset="0"/>
                        </a:rPr>
                        <a:t>&amp; </a:t>
                      </a:r>
                      <a:r>
                        <a:rPr sz="2400" spc="-210" dirty="0">
                          <a:latin typeface="Times New Roman" panose="02020603050405020304" pitchFamily="18" charset="0"/>
                          <a:cs typeface="Times New Roman" panose="02020603050405020304" pitchFamily="18" charset="0"/>
                        </a:rPr>
                        <a:t>132</a:t>
                      </a:r>
                      <a:r>
                        <a:rPr sz="2400" spc="-130" dirty="0">
                          <a:latin typeface="Times New Roman" panose="02020603050405020304" pitchFamily="18" charset="0"/>
                          <a:cs typeface="Times New Roman" panose="02020603050405020304" pitchFamily="18" charset="0"/>
                        </a:rPr>
                        <a:t> </a:t>
                      </a:r>
                      <a:r>
                        <a:rPr sz="2400" spc="-254" dirty="0">
                          <a:latin typeface="Times New Roman" panose="02020603050405020304" pitchFamily="18" charset="0"/>
                          <a:cs typeface="Times New Roman" panose="02020603050405020304" pitchFamily="18" charset="0"/>
                        </a:rPr>
                        <a:t>KV</a:t>
                      </a:r>
                      <a:endParaRPr sz="2400">
                        <a:latin typeface="Times New Roman" panose="02020603050405020304" pitchFamily="18" charset="0"/>
                        <a:cs typeface="Times New Roman" panose="02020603050405020304" pitchFamily="18" charset="0"/>
                      </a:endParaRPr>
                    </a:p>
                  </a:txBody>
                  <a:tcPr marL="0" marR="0" marT="62229" marB="0">
                    <a:solidFill>
                      <a:srgbClr val="FAE9E6"/>
                    </a:solidFill>
                  </a:tcPr>
                </a:tc>
                <a:tc>
                  <a:txBody>
                    <a:bodyPr/>
                    <a:lstStyle/>
                    <a:p>
                      <a:pPr marL="107950">
                        <a:lnSpc>
                          <a:spcPct val="100000"/>
                        </a:lnSpc>
                        <a:spcBef>
                          <a:spcPts val="489"/>
                        </a:spcBef>
                      </a:pPr>
                      <a:r>
                        <a:rPr sz="2400" spc="-105" dirty="0">
                          <a:latin typeface="Times New Roman" panose="02020603050405020304" pitchFamily="18" charset="0"/>
                          <a:cs typeface="Times New Roman" panose="02020603050405020304" pitchFamily="18" charset="0"/>
                        </a:rPr>
                        <a:t>R, </a:t>
                      </a:r>
                      <a:r>
                        <a:rPr sz="2400" spc="-200" dirty="0">
                          <a:latin typeface="Times New Roman" panose="02020603050405020304" pitchFamily="18" charset="0"/>
                          <a:cs typeface="Times New Roman" panose="02020603050405020304" pitchFamily="18" charset="0"/>
                        </a:rPr>
                        <a:t>L </a:t>
                      </a:r>
                      <a:r>
                        <a:rPr sz="2400" spc="-400" dirty="0">
                          <a:latin typeface="Times New Roman" panose="02020603050405020304" pitchFamily="18" charset="0"/>
                          <a:cs typeface="Times New Roman" panose="02020603050405020304" pitchFamily="18" charset="0"/>
                        </a:rPr>
                        <a:t>&amp;</a:t>
                      </a:r>
                      <a:r>
                        <a:rPr sz="2400" spc="-225" dirty="0">
                          <a:latin typeface="Times New Roman" panose="02020603050405020304" pitchFamily="18" charset="0"/>
                          <a:cs typeface="Times New Roman" panose="02020603050405020304" pitchFamily="18" charset="0"/>
                        </a:rPr>
                        <a:t> </a:t>
                      </a:r>
                      <a:r>
                        <a:rPr lang="en-IN" sz="2400" spc="-225"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C</a:t>
                      </a:r>
                      <a:endParaRPr sz="2400" dirty="0">
                        <a:latin typeface="Times New Roman" panose="02020603050405020304" pitchFamily="18" charset="0"/>
                        <a:cs typeface="Times New Roman" panose="02020603050405020304" pitchFamily="18" charset="0"/>
                      </a:endParaRPr>
                    </a:p>
                  </a:txBody>
                  <a:tcPr marL="0" marR="0" marT="62229" marB="0">
                    <a:solidFill>
                      <a:srgbClr val="FAE9E6"/>
                    </a:solidFill>
                  </a:tcPr>
                </a:tc>
                <a:extLst>
                  <a:ext uri="{0D108BD9-81ED-4DB2-BD59-A6C34878D82A}">
                    <a16:rowId xmlns:a16="http://schemas.microsoft.com/office/drawing/2014/main" val="10002"/>
                  </a:ext>
                </a:extLst>
              </a:tr>
              <a:tr h="1188720">
                <a:tc>
                  <a:txBody>
                    <a:bodyPr/>
                    <a:lstStyle/>
                    <a:p>
                      <a:pPr marL="90170">
                        <a:lnSpc>
                          <a:spcPct val="100000"/>
                        </a:lnSpc>
                        <a:spcBef>
                          <a:spcPts val="489"/>
                        </a:spcBef>
                      </a:pPr>
                      <a:r>
                        <a:rPr sz="2400" dirty="0">
                          <a:latin typeface="Times New Roman" panose="02020603050405020304" pitchFamily="18" charset="0"/>
                          <a:cs typeface="Times New Roman" panose="02020603050405020304" pitchFamily="18" charset="0"/>
                        </a:rPr>
                        <a:t>3</a:t>
                      </a:r>
                      <a:endParaRPr sz="2400">
                        <a:latin typeface="Times New Roman" panose="02020603050405020304" pitchFamily="18" charset="0"/>
                        <a:cs typeface="Times New Roman" panose="02020603050405020304" pitchFamily="18" charset="0"/>
                      </a:endParaRPr>
                    </a:p>
                  </a:txBody>
                  <a:tcPr marL="0" marR="0" marT="62229" marB="0">
                    <a:solidFill>
                      <a:srgbClr val="F6D2CC"/>
                    </a:solidFill>
                  </a:tcPr>
                </a:tc>
                <a:tc>
                  <a:txBody>
                    <a:bodyPr/>
                    <a:lstStyle/>
                    <a:p>
                      <a:pPr marL="544195">
                        <a:lnSpc>
                          <a:spcPct val="100000"/>
                        </a:lnSpc>
                        <a:spcBef>
                          <a:spcPts val="489"/>
                        </a:spcBef>
                      </a:pPr>
                      <a:r>
                        <a:rPr sz="2400" spc="-210" dirty="0">
                          <a:latin typeface="Times New Roman" panose="02020603050405020304" pitchFamily="18" charset="0"/>
                          <a:cs typeface="Times New Roman" panose="02020603050405020304" pitchFamily="18" charset="0"/>
                        </a:rPr>
                        <a:t>Long</a:t>
                      </a:r>
                      <a:endParaRPr sz="2400" dirty="0">
                        <a:latin typeface="Times New Roman" panose="02020603050405020304" pitchFamily="18" charset="0"/>
                        <a:cs typeface="Times New Roman" panose="02020603050405020304" pitchFamily="18" charset="0"/>
                      </a:endParaRPr>
                    </a:p>
                  </a:txBody>
                  <a:tcPr marL="0" marR="0" marT="62229" marB="0">
                    <a:solidFill>
                      <a:srgbClr val="F6D2CC"/>
                    </a:solidFill>
                  </a:tcPr>
                </a:tc>
                <a:tc>
                  <a:txBody>
                    <a:bodyPr/>
                    <a:lstStyle/>
                    <a:p>
                      <a:pPr marL="462915" marR="519430">
                        <a:lnSpc>
                          <a:spcPct val="111600"/>
                        </a:lnSpc>
                        <a:spcBef>
                          <a:spcPts val="240"/>
                        </a:spcBef>
                      </a:pPr>
                      <a:r>
                        <a:rPr sz="2400" spc="-204" dirty="0">
                          <a:latin typeface="Times New Roman" panose="02020603050405020304" pitchFamily="18" charset="0"/>
                          <a:cs typeface="Times New Roman" panose="02020603050405020304" pitchFamily="18" charset="0"/>
                        </a:rPr>
                        <a:t>Above </a:t>
                      </a:r>
                      <a:r>
                        <a:rPr sz="2400" spc="-210" dirty="0">
                          <a:latin typeface="Times New Roman" panose="02020603050405020304" pitchFamily="18" charset="0"/>
                          <a:cs typeface="Times New Roman" panose="02020603050405020304" pitchFamily="18" charset="0"/>
                        </a:rPr>
                        <a:t>100  </a:t>
                      </a:r>
                      <a:r>
                        <a:rPr sz="2400" spc="-204" dirty="0">
                          <a:latin typeface="Times New Roman" panose="02020603050405020304" pitchFamily="18" charset="0"/>
                          <a:cs typeface="Times New Roman" panose="02020603050405020304" pitchFamily="18" charset="0"/>
                        </a:rPr>
                        <a:t>Miles</a:t>
                      </a:r>
                      <a:endParaRPr sz="2400" dirty="0">
                        <a:latin typeface="Times New Roman" panose="02020603050405020304" pitchFamily="18" charset="0"/>
                        <a:cs typeface="Times New Roman" panose="02020603050405020304" pitchFamily="18" charset="0"/>
                      </a:endParaRPr>
                    </a:p>
                    <a:p>
                      <a:pPr marL="462915">
                        <a:lnSpc>
                          <a:spcPct val="100000"/>
                        </a:lnSpc>
                        <a:spcBef>
                          <a:spcPts val="250"/>
                        </a:spcBef>
                      </a:pPr>
                      <a:r>
                        <a:rPr sz="2400" spc="-204" dirty="0">
                          <a:latin typeface="Times New Roman" panose="02020603050405020304" pitchFamily="18" charset="0"/>
                          <a:cs typeface="Times New Roman" panose="02020603050405020304" pitchFamily="18" charset="0"/>
                        </a:rPr>
                        <a:t>Above </a:t>
                      </a:r>
                      <a:r>
                        <a:rPr sz="2400" spc="-210" dirty="0">
                          <a:latin typeface="Times New Roman" panose="02020603050405020304" pitchFamily="18" charset="0"/>
                          <a:cs typeface="Times New Roman" panose="02020603050405020304" pitchFamily="18" charset="0"/>
                        </a:rPr>
                        <a:t>160</a:t>
                      </a:r>
                      <a:r>
                        <a:rPr sz="2400" spc="-40" dirty="0">
                          <a:latin typeface="Times New Roman" panose="02020603050405020304" pitchFamily="18" charset="0"/>
                          <a:cs typeface="Times New Roman" panose="02020603050405020304" pitchFamily="18" charset="0"/>
                        </a:rPr>
                        <a:t> </a:t>
                      </a:r>
                      <a:r>
                        <a:rPr sz="2400" spc="-254" dirty="0">
                          <a:latin typeface="Times New Roman" panose="02020603050405020304" pitchFamily="18" charset="0"/>
                          <a:cs typeface="Times New Roman" panose="02020603050405020304" pitchFamily="18" charset="0"/>
                        </a:rPr>
                        <a:t>KM</a:t>
                      </a:r>
                      <a:endParaRPr sz="2400" dirty="0">
                        <a:latin typeface="Times New Roman" panose="02020603050405020304" pitchFamily="18" charset="0"/>
                        <a:cs typeface="Times New Roman" panose="02020603050405020304" pitchFamily="18" charset="0"/>
                      </a:endParaRPr>
                    </a:p>
                  </a:txBody>
                  <a:tcPr marL="0" marR="0" marT="30480" marB="0">
                    <a:solidFill>
                      <a:srgbClr val="F6D2CC"/>
                    </a:solidFill>
                  </a:tcPr>
                </a:tc>
                <a:tc>
                  <a:txBody>
                    <a:bodyPr/>
                    <a:lstStyle/>
                    <a:p>
                      <a:pPr marL="120014">
                        <a:lnSpc>
                          <a:spcPct val="100000"/>
                        </a:lnSpc>
                        <a:spcBef>
                          <a:spcPts val="489"/>
                        </a:spcBef>
                      </a:pPr>
                      <a:r>
                        <a:rPr sz="2400" spc="-210" dirty="0">
                          <a:latin typeface="Times New Roman" panose="02020603050405020304" pitchFamily="18" charset="0"/>
                          <a:cs typeface="Times New Roman" panose="02020603050405020304" pitchFamily="18" charset="0"/>
                        </a:rPr>
                        <a:t>Above 132</a:t>
                      </a:r>
                      <a:r>
                        <a:rPr sz="2400" spc="-35" dirty="0">
                          <a:latin typeface="Times New Roman" panose="02020603050405020304" pitchFamily="18" charset="0"/>
                          <a:cs typeface="Times New Roman" panose="02020603050405020304" pitchFamily="18" charset="0"/>
                        </a:rPr>
                        <a:t> </a:t>
                      </a:r>
                      <a:r>
                        <a:rPr sz="2400" spc="-204" dirty="0">
                          <a:latin typeface="Times New Roman" panose="02020603050405020304" pitchFamily="18" charset="0"/>
                          <a:cs typeface="Times New Roman" panose="02020603050405020304" pitchFamily="18" charset="0"/>
                        </a:rPr>
                        <a:t>KV.</a:t>
                      </a:r>
                      <a:endParaRPr sz="2400" dirty="0">
                        <a:latin typeface="Times New Roman" panose="02020603050405020304" pitchFamily="18" charset="0"/>
                        <a:cs typeface="Times New Roman" panose="02020603050405020304" pitchFamily="18" charset="0"/>
                      </a:endParaRPr>
                    </a:p>
                  </a:txBody>
                  <a:tcPr marL="0" marR="0" marT="62229" marB="0">
                    <a:solidFill>
                      <a:srgbClr val="F6D2CC"/>
                    </a:solidFill>
                  </a:tcPr>
                </a:tc>
                <a:tc>
                  <a:txBody>
                    <a:bodyPr/>
                    <a:lstStyle/>
                    <a:p>
                      <a:pPr marL="107950">
                        <a:lnSpc>
                          <a:spcPct val="100000"/>
                        </a:lnSpc>
                        <a:spcBef>
                          <a:spcPts val="489"/>
                        </a:spcBef>
                      </a:pPr>
                      <a:r>
                        <a:rPr sz="2400" spc="-105" dirty="0">
                          <a:latin typeface="Times New Roman" panose="02020603050405020304" pitchFamily="18" charset="0"/>
                          <a:cs typeface="Times New Roman" panose="02020603050405020304" pitchFamily="18" charset="0"/>
                        </a:rPr>
                        <a:t>R, </a:t>
                      </a:r>
                      <a:r>
                        <a:rPr sz="2400" spc="-200" dirty="0">
                          <a:latin typeface="Times New Roman" panose="02020603050405020304" pitchFamily="18" charset="0"/>
                          <a:cs typeface="Times New Roman" panose="02020603050405020304" pitchFamily="18" charset="0"/>
                        </a:rPr>
                        <a:t>L </a:t>
                      </a:r>
                      <a:r>
                        <a:rPr lang="en-IN" sz="2400" spc="-200" dirty="0">
                          <a:latin typeface="Times New Roman" panose="02020603050405020304" pitchFamily="18" charset="0"/>
                          <a:cs typeface="Times New Roman" panose="02020603050405020304" pitchFamily="18" charset="0"/>
                        </a:rPr>
                        <a:t>,C </a:t>
                      </a:r>
                      <a:r>
                        <a:rPr lang="en-IN" sz="2400" spc="-400" dirty="0">
                          <a:latin typeface="Times New Roman" panose="02020603050405020304" pitchFamily="18" charset="0"/>
                          <a:cs typeface="Times New Roman" panose="02020603050405020304" pitchFamily="18" charset="0"/>
                        </a:rPr>
                        <a:t>&amp;   </a:t>
                      </a:r>
                      <a:r>
                        <a:rPr lang="en-IN" sz="2400" spc="-225" dirty="0">
                          <a:latin typeface="Times New Roman" panose="02020603050405020304" pitchFamily="18" charset="0"/>
                          <a:cs typeface="Times New Roman" panose="02020603050405020304" pitchFamily="18" charset="0"/>
                        </a:rPr>
                        <a:t>G</a:t>
                      </a:r>
                      <a:endParaRPr sz="2400" dirty="0">
                        <a:latin typeface="Times New Roman" panose="02020603050405020304" pitchFamily="18" charset="0"/>
                        <a:cs typeface="Times New Roman" panose="02020603050405020304" pitchFamily="18" charset="0"/>
                      </a:endParaRPr>
                    </a:p>
                  </a:txBody>
                  <a:tcPr marL="0" marR="0" marT="62229" marB="0">
                    <a:solidFill>
                      <a:srgbClr val="F6D2CC"/>
                    </a:solid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5131E05D-DAB9-4883-A407-FC8C3A0BA7AB}"/>
              </a:ext>
            </a:extLst>
          </p:cNvPr>
          <p:cNvSpPr/>
          <p:nvPr/>
        </p:nvSpPr>
        <p:spPr>
          <a:xfrm>
            <a:off x="304800" y="533400"/>
            <a:ext cx="8839200" cy="1754326"/>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Depending upon the manner in which  capacitance is taken into account, the  overhead transmission lines are classified as</a:t>
            </a:r>
            <a:endParaRPr lang="en-IN" sz="3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object 11">
            <a:extLst>
              <a:ext uri="{FF2B5EF4-FFF2-40B4-BE49-F238E27FC236}">
                <a16:creationId xmlns:a16="http://schemas.microsoft.com/office/drawing/2014/main" id="{411A4F6A-1C58-41DB-9486-3DD667799437}"/>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object 12">
            <a:extLst>
              <a:ext uri="{FF2B5EF4-FFF2-40B4-BE49-F238E27FC236}">
                <a16:creationId xmlns:a16="http://schemas.microsoft.com/office/drawing/2014/main" id="{5A072665-6744-45DA-819C-7A54E51FC526}"/>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6" name="Slide Number Placeholder 5">
            <a:extLst>
              <a:ext uri="{FF2B5EF4-FFF2-40B4-BE49-F238E27FC236}">
                <a16:creationId xmlns:a16="http://schemas.microsoft.com/office/drawing/2014/main" id="{C915930F-376A-4542-BDED-EBF640508EF1}"/>
              </a:ext>
            </a:extLst>
          </p:cNvPr>
          <p:cNvSpPr>
            <a:spLocks noGrp="1"/>
          </p:cNvSpPr>
          <p:nvPr>
            <p:ph type="sldNum" sz="quarter" idx="7"/>
          </p:nvPr>
        </p:nvSpPr>
        <p:spPr/>
        <p:txBody>
          <a:bodyPr/>
          <a:lstStyle/>
          <a:p>
            <a:pPr marL="38100">
              <a:lnSpc>
                <a:spcPts val="1240"/>
              </a:lnSpc>
            </a:pPr>
            <a:fld id="{81D60167-4931-47E6-BA6A-407CBD079E47}" type="slidenum">
              <a:rPr lang="en-IN" spc="-120" smtClean="0"/>
              <a:t>44</a:t>
            </a:fld>
            <a:endParaRPr lang="en-IN" spc="-120" dirty="0"/>
          </a:p>
        </p:txBody>
      </p:sp>
    </p:spTree>
    <p:extLst>
      <p:ext uri="{BB962C8B-B14F-4D97-AF65-F5344CB8AC3E}">
        <p14:creationId xmlns:p14="http://schemas.microsoft.com/office/powerpoint/2010/main" val="2610445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EFD28ED7-861D-4076-8343-D710B0A7463A}"/>
              </a:ext>
            </a:extLst>
          </p:cNvPr>
          <p:cNvGrpSpPr/>
          <p:nvPr/>
        </p:nvGrpSpPr>
        <p:grpSpPr>
          <a:xfrm>
            <a:off x="-654" y="0"/>
            <a:ext cx="9145905" cy="6858000"/>
            <a:chOff x="-654" y="0"/>
            <a:chExt cx="9145905" cy="6858000"/>
          </a:xfrm>
        </p:grpSpPr>
        <p:sp>
          <p:nvSpPr>
            <p:cNvPr id="11" name="object 3">
              <a:extLst>
                <a:ext uri="{FF2B5EF4-FFF2-40B4-BE49-F238E27FC236}">
                  <a16:creationId xmlns:a16="http://schemas.microsoft.com/office/drawing/2014/main" id="{91C58B3D-BD9E-4E49-B40C-313B602DE16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45</a:t>
              </a:fld>
              <a:endParaRPr dirty="0"/>
            </a:p>
          </p:txBody>
        </p:sp>
        <p:sp>
          <p:nvSpPr>
            <p:cNvPr id="12" name="object 4">
              <a:extLst>
                <a:ext uri="{FF2B5EF4-FFF2-40B4-BE49-F238E27FC236}">
                  <a16:creationId xmlns:a16="http://schemas.microsoft.com/office/drawing/2014/main" id="{B1207B02-17B0-4B24-8E8D-F3753277F1F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3" name="object 5">
              <a:extLst>
                <a:ext uri="{FF2B5EF4-FFF2-40B4-BE49-F238E27FC236}">
                  <a16:creationId xmlns:a16="http://schemas.microsoft.com/office/drawing/2014/main" id="{7658EE3E-851F-4A0D-8155-73B47476A23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4" name="object 6">
              <a:extLst>
                <a:ext uri="{FF2B5EF4-FFF2-40B4-BE49-F238E27FC236}">
                  <a16:creationId xmlns:a16="http://schemas.microsoft.com/office/drawing/2014/main" id="{64878D69-F246-4A10-8431-22BA1718402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5" name="object 7">
              <a:extLst>
                <a:ext uri="{FF2B5EF4-FFF2-40B4-BE49-F238E27FC236}">
                  <a16:creationId xmlns:a16="http://schemas.microsoft.com/office/drawing/2014/main" id="{93E7BB76-8E63-4FEE-8F63-59808DF8E79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6" name="object 6"/>
              <p:cNvSpPr txBox="1"/>
              <p:nvPr/>
            </p:nvSpPr>
            <p:spPr>
              <a:xfrm>
                <a:off x="228600" y="1305808"/>
                <a:ext cx="8686800" cy="4031168"/>
              </a:xfrm>
              <a:prstGeom prst="rect">
                <a:avLst/>
              </a:prstGeom>
            </p:spPr>
            <p:txBody>
              <a:bodyPr vert="horz" wrap="square" lIns="0" tIns="38735" rIns="0" bIns="0" rtlCol="0">
                <a:spAutoFit/>
              </a:bodyPr>
              <a:lstStyle/>
              <a:p>
                <a:pPr marL="508000" marR="43180" indent="-457200">
                  <a:lnSpc>
                    <a:spcPts val="2680"/>
                  </a:lnSpc>
                  <a:spcBef>
                    <a:spcPts val="445"/>
                  </a:spcBef>
                  <a:buClr>
                    <a:srgbClr val="2CA1BE"/>
                  </a:buClr>
                  <a:buSzPct val="66666"/>
                  <a:buFont typeface="Wingdings" panose="05000000000000000000" pitchFamily="2" charset="2"/>
                  <a:buChar char="Ø"/>
                  <a:tabLst>
                    <a:tab pos="306070" algn="l"/>
                  </a:tabLst>
                </a:pPr>
                <a:r>
                  <a:rPr lang="en-IN" sz="2800" spc="-5" dirty="0">
                    <a:latin typeface="Times New Roman" panose="02020603050405020304" pitchFamily="18" charset="0"/>
                    <a:cs typeface="Times New Roman" panose="02020603050405020304" pitchFamily="18" charset="0"/>
                  </a:rPr>
                  <a:t>When </a:t>
                </a:r>
                <a:r>
                  <a:rPr lang="en-IN" sz="2800" dirty="0">
                    <a:latin typeface="Times New Roman" panose="02020603050405020304" pitchFamily="18" charset="0"/>
                    <a:cs typeface="Times New Roman" panose="02020603050405020304" pitchFamily="18" charset="0"/>
                  </a:rPr>
                  <a:t>a </a:t>
                </a:r>
                <a:r>
                  <a:rPr lang="en-IN" sz="2800" spc="-5" dirty="0">
                    <a:latin typeface="Times New Roman" panose="02020603050405020304" pitchFamily="18" charset="0"/>
                    <a:cs typeface="Times New Roman" panose="02020603050405020304" pitchFamily="18" charset="0"/>
                  </a:rPr>
                  <a:t>transmission line is  carrying current, there is </a:t>
                </a:r>
                <a:r>
                  <a:rPr lang="en-IN" sz="2800" dirty="0">
                    <a:latin typeface="Times New Roman" panose="02020603050405020304" pitchFamily="18" charset="0"/>
                    <a:cs typeface="Times New Roman" panose="02020603050405020304" pitchFamily="18" charset="0"/>
                  </a:rPr>
                  <a:t>a </a:t>
                </a:r>
                <a:r>
                  <a:rPr lang="en-IN" sz="2800" spc="-10" dirty="0">
                    <a:latin typeface="Times New Roman" panose="02020603050405020304" pitchFamily="18" charset="0"/>
                    <a:cs typeface="Times New Roman" panose="02020603050405020304" pitchFamily="18" charset="0"/>
                  </a:rPr>
                  <a:t>voltage </a:t>
                </a:r>
                <a:r>
                  <a:rPr lang="en-IN" sz="2800" spc="-5" dirty="0">
                    <a:latin typeface="Times New Roman" panose="02020603050405020304" pitchFamily="18" charset="0"/>
                    <a:cs typeface="Times New Roman" panose="02020603050405020304" pitchFamily="18" charset="0"/>
                  </a:rPr>
                  <a:t>drop </a:t>
                </a:r>
                <a:r>
                  <a:rPr lang="en-IN" sz="2800" spc="-10" dirty="0">
                    <a:latin typeface="Times New Roman" panose="02020603050405020304" pitchFamily="18" charset="0"/>
                    <a:cs typeface="Times New Roman" panose="02020603050405020304" pitchFamily="18" charset="0"/>
                  </a:rPr>
                  <a:t>in </a:t>
                </a:r>
                <a:r>
                  <a:rPr lang="en-IN" sz="2800" spc="-5" dirty="0">
                    <a:latin typeface="Times New Roman" panose="02020603050405020304" pitchFamily="18" charset="0"/>
                    <a:cs typeface="Times New Roman" panose="02020603050405020304" pitchFamily="18" charset="0"/>
                  </a:rPr>
                  <a:t>the line  due </a:t>
                </a:r>
                <a:r>
                  <a:rPr lang="en-IN" sz="2800" dirty="0">
                    <a:latin typeface="Times New Roman" panose="02020603050405020304" pitchFamily="18" charset="0"/>
                    <a:cs typeface="Times New Roman" panose="02020603050405020304" pitchFamily="18" charset="0"/>
                  </a:rPr>
                  <a:t>to </a:t>
                </a:r>
                <a:r>
                  <a:rPr lang="en-IN" sz="2800" spc="-5" dirty="0">
                    <a:latin typeface="Times New Roman" panose="02020603050405020304" pitchFamily="18" charset="0"/>
                    <a:cs typeface="Times New Roman" panose="02020603050405020304" pitchFamily="18" charset="0"/>
                  </a:rPr>
                  <a:t>resistance and inductance of </a:t>
                </a:r>
                <a:r>
                  <a:rPr lang="en-IN" sz="2800" dirty="0">
                    <a:latin typeface="Times New Roman" panose="02020603050405020304" pitchFamily="18" charset="0"/>
                    <a:cs typeface="Times New Roman" panose="02020603050405020304" pitchFamily="18" charset="0"/>
                  </a:rPr>
                  <a:t>the</a:t>
                </a:r>
                <a:r>
                  <a:rPr lang="en-IN" sz="2800" spc="-10" dirty="0">
                    <a:latin typeface="Times New Roman" panose="02020603050405020304" pitchFamily="18" charset="0"/>
                    <a:cs typeface="Times New Roman" panose="02020603050405020304" pitchFamily="18" charset="0"/>
                  </a:rPr>
                  <a:t> line.</a:t>
                </a:r>
                <a:endParaRPr lang="en-IN" sz="2800" dirty="0">
                  <a:latin typeface="Times New Roman" panose="02020603050405020304" pitchFamily="18" charset="0"/>
                  <a:cs typeface="Times New Roman" panose="02020603050405020304" pitchFamily="18" charset="0"/>
                </a:endParaRPr>
              </a:p>
              <a:p>
                <a:pPr marL="508000" marR="43180" indent="-457200">
                  <a:lnSpc>
                    <a:spcPts val="2680"/>
                  </a:lnSpc>
                  <a:spcBef>
                    <a:spcPts val="445"/>
                  </a:spcBef>
                  <a:buClr>
                    <a:srgbClr val="2CA1BE"/>
                  </a:buClr>
                  <a:buSzPct val="66666"/>
                  <a:buFont typeface="Wingdings" panose="05000000000000000000" pitchFamily="2" charset="2"/>
                  <a:buChar char="Ø"/>
                  <a:tabLst>
                    <a:tab pos="306070" algn="l"/>
                  </a:tabLst>
                </a:pPr>
                <a:r>
                  <a:rPr lang="en-IN" sz="2800" dirty="0">
                    <a:latin typeface="Times New Roman" panose="02020603050405020304" pitchFamily="18" charset="0"/>
                    <a:cs typeface="Times New Roman" panose="02020603050405020304" pitchFamily="18" charset="0"/>
                  </a:rPr>
                  <a:t>The </a:t>
                </a:r>
                <a:r>
                  <a:rPr lang="en-IN" sz="2800" spc="-5" dirty="0">
                    <a:latin typeface="Times New Roman" panose="02020603050405020304" pitchFamily="18" charset="0"/>
                    <a:cs typeface="Times New Roman" panose="02020603050405020304" pitchFamily="18" charset="0"/>
                  </a:rPr>
                  <a:t>result </a:t>
                </a:r>
                <a:r>
                  <a:rPr lang="en-IN" sz="2800" spc="-10" dirty="0">
                    <a:latin typeface="Times New Roman" panose="02020603050405020304" pitchFamily="18" charset="0"/>
                    <a:cs typeface="Times New Roman" panose="02020603050405020304" pitchFamily="18" charset="0"/>
                  </a:rPr>
                  <a:t>is </a:t>
                </a:r>
                <a:r>
                  <a:rPr lang="en-IN" sz="2800" spc="-5" dirty="0">
                    <a:latin typeface="Times New Roman" panose="02020603050405020304" pitchFamily="18" charset="0"/>
                    <a:cs typeface="Times New Roman" panose="02020603050405020304" pitchFamily="18" charset="0"/>
                  </a:rPr>
                  <a:t>the receiving end voltage </a:t>
                </a:r>
                <a:r>
                  <a:rPr lang="en-IN" sz="2800" dirty="0">
                    <a:latin typeface="Times New Roman" panose="02020603050405020304" pitchFamily="18" charset="0"/>
                    <a:cs typeface="Times New Roman" panose="02020603050405020304" pitchFamily="18" charset="0"/>
                  </a:rPr>
                  <a:t>(Vr) </a:t>
                </a:r>
                <a:r>
                  <a:rPr lang="en-IN" sz="2800" spc="-5" dirty="0">
                    <a:latin typeface="Times New Roman" panose="02020603050405020304" pitchFamily="18" charset="0"/>
                    <a:cs typeface="Times New Roman" panose="02020603050405020304" pitchFamily="18" charset="0"/>
                  </a:rPr>
                  <a:t>of the line  is </a:t>
                </a:r>
                <a:r>
                  <a:rPr lang="en-IN" sz="2800" spc="-10" dirty="0">
                    <a:latin typeface="Times New Roman" panose="02020603050405020304" pitchFamily="18" charset="0"/>
                    <a:cs typeface="Times New Roman" panose="02020603050405020304" pitchFamily="18" charset="0"/>
                  </a:rPr>
                  <a:t>generally </a:t>
                </a:r>
                <a:r>
                  <a:rPr lang="en-IN" sz="2800" spc="-5" dirty="0">
                    <a:latin typeface="Times New Roman" panose="02020603050405020304" pitchFamily="18" charset="0"/>
                    <a:cs typeface="Times New Roman" panose="02020603050405020304" pitchFamily="18" charset="0"/>
                  </a:rPr>
                  <a:t>less than the </a:t>
                </a:r>
                <a:r>
                  <a:rPr lang="en-IN" sz="2800" spc="-10" dirty="0">
                    <a:latin typeface="Times New Roman" panose="02020603050405020304" pitchFamily="18" charset="0"/>
                    <a:cs typeface="Times New Roman" panose="02020603050405020304" pitchFamily="18" charset="0"/>
                  </a:rPr>
                  <a:t>sending end </a:t>
                </a:r>
                <a:r>
                  <a:rPr lang="en-IN" sz="2800" spc="-5" dirty="0">
                    <a:latin typeface="Times New Roman" panose="02020603050405020304" pitchFamily="18" charset="0"/>
                    <a:cs typeface="Times New Roman" panose="02020603050405020304" pitchFamily="18" charset="0"/>
                  </a:rPr>
                  <a:t>voltage</a:t>
                </a:r>
                <a:r>
                  <a:rPr lang="en-IN" sz="2800" spc="55"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(Vs).</a:t>
                </a:r>
                <a:endParaRPr lang="en-IN" sz="2800" dirty="0">
                  <a:latin typeface="Times New Roman" panose="02020603050405020304" pitchFamily="18" charset="0"/>
                  <a:cs typeface="Times New Roman" panose="02020603050405020304" pitchFamily="18" charset="0"/>
                </a:endParaRPr>
              </a:p>
              <a:p>
                <a:pPr marL="508000" marR="196850" indent="-457200">
                  <a:lnSpc>
                    <a:spcPts val="2680"/>
                  </a:lnSpc>
                  <a:spcBef>
                    <a:spcPts val="390"/>
                  </a:spcBef>
                  <a:buClr>
                    <a:srgbClr val="2CA1BE"/>
                  </a:buClr>
                  <a:buSzPct val="66666"/>
                  <a:buFont typeface="Wingdings" panose="05000000000000000000" pitchFamily="2" charset="2"/>
                  <a:buChar char="Ø"/>
                  <a:tabLst>
                    <a:tab pos="306070" algn="l"/>
                  </a:tabLst>
                </a:pPr>
                <a:r>
                  <a:rPr lang="en-IN" sz="2800" spc="-5" dirty="0">
                    <a:latin typeface="Times New Roman" panose="02020603050405020304" pitchFamily="18" charset="0"/>
                    <a:cs typeface="Times New Roman" panose="02020603050405020304" pitchFamily="18" charset="0"/>
                  </a:rPr>
                  <a:t>This voltage drop (Vs-Vr) in </a:t>
                </a:r>
                <a:r>
                  <a:rPr lang="en-IN" sz="2800" dirty="0">
                    <a:latin typeface="Times New Roman" panose="02020603050405020304" pitchFamily="18" charset="0"/>
                    <a:cs typeface="Times New Roman" panose="02020603050405020304" pitchFamily="18" charset="0"/>
                  </a:rPr>
                  <a:t>the </a:t>
                </a:r>
                <a:r>
                  <a:rPr lang="en-IN" sz="2800" spc="-5" dirty="0">
                    <a:latin typeface="Times New Roman" panose="02020603050405020304" pitchFamily="18" charset="0"/>
                    <a:cs typeface="Times New Roman" panose="02020603050405020304" pitchFamily="18" charset="0"/>
                  </a:rPr>
                  <a:t>line is expressed as  </a:t>
                </a:r>
                <a:r>
                  <a:rPr lang="en-IN" sz="2800" dirty="0">
                    <a:latin typeface="Times New Roman" panose="02020603050405020304" pitchFamily="18" charset="0"/>
                    <a:cs typeface="Times New Roman" panose="02020603050405020304" pitchFamily="18" charset="0"/>
                  </a:rPr>
                  <a:t>a </a:t>
                </a:r>
                <a:r>
                  <a:rPr lang="en-IN" sz="2800" spc="-5" dirty="0">
                    <a:latin typeface="Times New Roman" panose="02020603050405020304" pitchFamily="18" charset="0"/>
                    <a:cs typeface="Times New Roman" panose="02020603050405020304" pitchFamily="18" charset="0"/>
                  </a:rPr>
                  <a:t>percentage of receiving </a:t>
                </a:r>
                <a:r>
                  <a:rPr lang="en-IN" sz="2800" spc="-10" dirty="0">
                    <a:latin typeface="Times New Roman" panose="02020603050405020304" pitchFamily="18" charset="0"/>
                    <a:cs typeface="Times New Roman" panose="02020603050405020304" pitchFamily="18" charset="0"/>
                  </a:rPr>
                  <a:t>end </a:t>
                </a:r>
                <a:r>
                  <a:rPr lang="en-IN" sz="2800" spc="-5" dirty="0">
                    <a:latin typeface="Times New Roman" panose="02020603050405020304" pitchFamily="18" charset="0"/>
                    <a:cs typeface="Times New Roman" panose="02020603050405020304" pitchFamily="18" charset="0"/>
                  </a:rPr>
                  <a:t>voltage Vr and is  called </a:t>
                </a:r>
                <a:r>
                  <a:rPr lang="en-IN" sz="2800" spc="-10" dirty="0">
                    <a:latin typeface="Times New Roman" panose="02020603050405020304" pitchFamily="18" charset="0"/>
                    <a:cs typeface="Times New Roman" panose="02020603050405020304" pitchFamily="18" charset="0"/>
                  </a:rPr>
                  <a:t>voltage</a:t>
                </a:r>
                <a:r>
                  <a:rPr lang="en-IN" sz="2800" spc="-5" dirty="0">
                    <a:latin typeface="Times New Roman" panose="02020603050405020304" pitchFamily="18" charset="0"/>
                    <a:cs typeface="Times New Roman" panose="02020603050405020304" pitchFamily="18" charset="0"/>
                  </a:rPr>
                  <a:t> regulation.</a:t>
                </a:r>
                <a:endParaRPr lang="en-IN" sz="2800" dirty="0">
                  <a:latin typeface="Times New Roman" panose="02020603050405020304" pitchFamily="18" charset="0"/>
                  <a:cs typeface="Times New Roman" panose="02020603050405020304" pitchFamily="18" charset="0"/>
                </a:endParaRPr>
              </a:p>
              <a:p>
                <a:pPr marL="508000" indent="-457200">
                  <a:lnSpc>
                    <a:spcPct val="100000"/>
                  </a:lnSpc>
                  <a:spcBef>
                    <a:spcPts val="135"/>
                  </a:spcBef>
                  <a:buClr>
                    <a:srgbClr val="2CA1BE"/>
                  </a:buClr>
                  <a:buSzPct val="66666"/>
                  <a:buFont typeface="Wingdings" panose="05000000000000000000" pitchFamily="2" charset="2"/>
                  <a:buChar char="Ø"/>
                  <a:tabLst>
                    <a:tab pos="306070" algn="l"/>
                  </a:tabLst>
                </a:pPr>
                <a:r>
                  <a:rPr lang="en-IN" sz="2800" spc="-5" dirty="0">
                    <a:latin typeface="Times New Roman" panose="02020603050405020304" pitchFamily="18" charset="0"/>
                    <a:cs typeface="Times New Roman" panose="02020603050405020304" pitchFamily="18" charset="0"/>
                  </a:rPr>
                  <a:t>Mathematically:-</a:t>
                </a:r>
                <a:endParaRPr lang="en-IN" sz="2800" dirty="0">
                  <a:latin typeface="Times New Roman" panose="02020603050405020304" pitchFamily="18" charset="0"/>
                  <a:cs typeface="Times New Roman" panose="02020603050405020304" pitchFamily="18" charset="0"/>
                </a:endParaRPr>
              </a:p>
              <a:p>
                <a:pPr marL="50800">
                  <a:lnSpc>
                    <a:spcPct val="100000"/>
                  </a:lnSpc>
                  <a:spcBef>
                    <a:spcPts val="135"/>
                  </a:spcBef>
                  <a:buClr>
                    <a:srgbClr val="2CA1BE"/>
                  </a:buClr>
                  <a:buSzPct val="66666"/>
                  <a:tabLst>
                    <a:tab pos="306070" algn="l"/>
                  </a:tabLst>
                </a:pPr>
                <a:r>
                  <a:rPr lang="en-IN" sz="2800" spc="-5" dirty="0">
                    <a:latin typeface="Times New Roman" panose="02020603050405020304" pitchFamily="18" charset="0"/>
                    <a:cs typeface="Times New Roman" panose="02020603050405020304" pitchFamily="18" charset="0"/>
                  </a:rPr>
                  <a:t>		% Voltage regulation:-</a:t>
                </a:r>
                <a:r>
                  <a:rPr lang="en-IN" sz="2800" spc="-15" dirty="0">
                    <a:latin typeface="Times New Roman" panose="02020603050405020304" pitchFamily="18" charset="0"/>
                    <a:cs typeface="Times New Roman" panose="02020603050405020304" pitchFamily="18" charset="0"/>
                  </a:rPr>
                  <a:t> </a:t>
                </a:r>
                <a14:m>
                  <m:oMath xmlns:m="http://schemas.openxmlformats.org/officeDocument/2006/math">
                    <m:f>
                      <m:fPr>
                        <m:ctrlPr>
                          <a:rPr lang="ar-AE" sz="2800" i="1" spc="-5" smtClean="0">
                            <a:latin typeface="Cambria Math" panose="02040503050406030204" pitchFamily="18" charset="0"/>
                            <a:cs typeface="Arial"/>
                          </a:rPr>
                        </m:ctrlPr>
                      </m:fPr>
                      <m:num>
                        <m:sSub>
                          <m:sSubPr>
                            <m:ctrlPr>
                              <a:rPr lang="ar-AE" sz="2800" i="1" spc="-5" smtClean="0">
                                <a:latin typeface="Cambria Math" panose="02040503050406030204" pitchFamily="18" charset="0"/>
                                <a:cs typeface="Arial"/>
                              </a:rPr>
                            </m:ctrlPr>
                          </m:sSubPr>
                          <m:e>
                            <m:r>
                              <a:rPr lang="en-IN" sz="2800" b="0" i="1" spc="-5" smtClean="0">
                                <a:latin typeface="Cambria Math" panose="02040503050406030204" pitchFamily="18" charset="0"/>
                                <a:cs typeface="Arial"/>
                              </a:rPr>
                              <m:t>𝑉</m:t>
                            </m:r>
                          </m:e>
                          <m:sub>
                            <m:r>
                              <a:rPr lang="en-IN" sz="2800" b="0" i="1" spc="-5" smtClean="0">
                                <a:latin typeface="Cambria Math" panose="02040503050406030204" pitchFamily="18" charset="0"/>
                                <a:cs typeface="Arial"/>
                              </a:rPr>
                              <m:t>𝑠</m:t>
                            </m:r>
                          </m:sub>
                        </m:sSub>
                        <m:r>
                          <a:rPr lang="ar-AE" sz="2800" b="0" i="1" spc="-5" smtClean="0">
                            <a:latin typeface="Cambria Math" panose="02040503050406030204" pitchFamily="18" charset="0"/>
                            <a:cs typeface="Arial"/>
                          </a:rPr>
                          <m:t>−</m:t>
                        </m:r>
                        <m:sSub>
                          <m:sSubPr>
                            <m:ctrlPr>
                              <a:rPr lang="ar-AE" sz="2800" i="1" spc="-5" smtClean="0">
                                <a:latin typeface="Cambria Math" panose="02040503050406030204" pitchFamily="18" charset="0"/>
                                <a:cs typeface="Arial"/>
                              </a:rPr>
                            </m:ctrlPr>
                          </m:sSubPr>
                          <m:e>
                            <m:r>
                              <a:rPr lang="en-IN" sz="2800" b="0" i="1" spc="-5" smtClean="0">
                                <a:latin typeface="Cambria Math" panose="02040503050406030204" pitchFamily="18" charset="0"/>
                                <a:cs typeface="Arial"/>
                              </a:rPr>
                              <m:t>𝑉</m:t>
                            </m:r>
                          </m:e>
                          <m:sub>
                            <m:r>
                              <a:rPr lang="en-IN" sz="2800" b="0" i="1" spc="-5" smtClean="0">
                                <a:latin typeface="Cambria Math" panose="02040503050406030204" pitchFamily="18" charset="0"/>
                                <a:cs typeface="Arial"/>
                              </a:rPr>
                              <m:t>𝑟</m:t>
                            </m:r>
                          </m:sub>
                        </m:sSub>
                      </m:num>
                      <m:den>
                        <m:sSub>
                          <m:sSubPr>
                            <m:ctrlPr>
                              <a:rPr lang="ar-AE" sz="2800" i="1" spc="-5" smtClean="0">
                                <a:latin typeface="Cambria Math" panose="02040503050406030204" pitchFamily="18" charset="0"/>
                                <a:cs typeface="Arial"/>
                              </a:rPr>
                            </m:ctrlPr>
                          </m:sSubPr>
                          <m:e>
                            <m:r>
                              <a:rPr lang="en-IN" sz="2800" b="0" i="1" spc="-5" smtClean="0">
                                <a:latin typeface="Cambria Math" panose="02040503050406030204" pitchFamily="18" charset="0"/>
                                <a:cs typeface="Arial"/>
                              </a:rPr>
                              <m:t>𝑉</m:t>
                            </m:r>
                          </m:e>
                          <m:sub>
                            <m:r>
                              <a:rPr lang="en-IN" sz="2800" b="0" i="1" spc="-5" smtClean="0">
                                <a:latin typeface="Cambria Math" panose="02040503050406030204" pitchFamily="18" charset="0"/>
                                <a:cs typeface="Arial"/>
                              </a:rPr>
                              <m:t>𝑟</m:t>
                            </m:r>
                          </m:sub>
                        </m:sSub>
                      </m:den>
                    </m:f>
                  </m:oMath>
                </a14:m>
                <a:r>
                  <a:rPr lang="en-IN"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IN"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sz="2800" dirty="0">
                    <a:latin typeface="Times New Roman" panose="02020603050405020304" pitchFamily="18" charset="0"/>
                    <a:cs typeface="Times New Roman" panose="02020603050405020304" pitchFamily="18" charset="0"/>
                  </a:rPr>
                  <a:t>100</a:t>
                </a:r>
              </a:p>
            </p:txBody>
          </p:sp>
        </mc:Choice>
        <mc:Fallback xmlns="">
          <p:sp>
            <p:nvSpPr>
              <p:cNvPr id="6" name="object 6"/>
              <p:cNvSpPr txBox="1">
                <a:spLocks noRot="1" noChangeAspect="1" noMove="1" noResize="1" noEditPoints="1" noAdjustHandles="1" noChangeArrowheads="1" noChangeShapeType="1" noTextEdit="1"/>
              </p:cNvSpPr>
              <p:nvPr/>
            </p:nvSpPr>
            <p:spPr>
              <a:xfrm>
                <a:off x="228600" y="1305808"/>
                <a:ext cx="8686800" cy="4031168"/>
              </a:xfrm>
              <a:prstGeom prst="rect">
                <a:avLst/>
              </a:prstGeom>
              <a:blipFill>
                <a:blip r:embed="rId7"/>
                <a:stretch>
                  <a:fillRect l="-982" t="-3631" r="-1684" b="-908"/>
                </a:stretch>
              </a:blipFill>
            </p:spPr>
            <p:txBody>
              <a:bodyPr/>
              <a:lstStyle/>
              <a:p>
                <a:r>
                  <a:rPr lang="en-IN">
                    <a:noFill/>
                  </a:rPr>
                  <a:t> </a:t>
                </a:r>
              </a:p>
            </p:txBody>
          </p:sp>
        </mc:Fallback>
      </mc:AlternateContent>
      <p:sp>
        <p:nvSpPr>
          <p:cNvPr id="7" name="object 11">
            <a:extLst>
              <a:ext uri="{FF2B5EF4-FFF2-40B4-BE49-F238E27FC236}">
                <a16:creationId xmlns:a16="http://schemas.microsoft.com/office/drawing/2014/main" id="{5DBC540E-7A02-4C48-AEA2-D7ED7B1574ED}"/>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06F471A-4003-483D-BC07-16EE5505087D}"/>
              </a:ext>
            </a:extLst>
          </p:cNvPr>
          <p:cNvSpPr/>
          <p:nvPr/>
        </p:nvSpPr>
        <p:spPr>
          <a:xfrm>
            <a:off x="228600" y="457200"/>
            <a:ext cx="8610600" cy="769441"/>
          </a:xfrm>
          <a:prstGeom prst="rect">
            <a:avLst/>
          </a:prstGeom>
          <a:noFill/>
        </p:spPr>
        <p:txBody>
          <a:bodyPr wrap="square" lIns="91440" tIns="45720" rIns="91440" bIns="45720">
            <a:spAutoFit/>
          </a:bodyPr>
          <a:lstStyle/>
          <a:p>
            <a:pPr algn="ctr"/>
            <a:r>
              <a:rPr sz="44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Voltage </a:t>
            </a:r>
            <a:r>
              <a:rPr lang="en-IN" sz="4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Regulation</a:t>
            </a:r>
            <a:r>
              <a:rPr sz="44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IN" sz="44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0" name="object 12">
            <a:extLst>
              <a:ext uri="{FF2B5EF4-FFF2-40B4-BE49-F238E27FC236}">
                <a16:creationId xmlns:a16="http://schemas.microsoft.com/office/drawing/2014/main" id="{F140CB04-28C6-451A-BB23-5D7F3042C89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2" name="Slide Number Placeholder 1">
            <a:extLst>
              <a:ext uri="{FF2B5EF4-FFF2-40B4-BE49-F238E27FC236}">
                <a16:creationId xmlns:a16="http://schemas.microsoft.com/office/drawing/2014/main" id="{1360AD9E-B4A5-4C13-81A6-227F53018057}"/>
              </a:ext>
            </a:extLst>
          </p:cNvPr>
          <p:cNvSpPr>
            <a:spLocks noGrp="1"/>
          </p:cNvSpPr>
          <p:nvPr>
            <p:ph type="sldNum" sz="quarter" idx="7"/>
          </p:nvPr>
        </p:nvSpPr>
        <p:spPr/>
        <p:txBody>
          <a:bodyPr/>
          <a:lstStyle/>
          <a:p>
            <a:pPr marL="38100">
              <a:lnSpc>
                <a:spcPts val="1240"/>
              </a:lnSpc>
            </a:pPr>
            <a:fld id="{81D60167-4931-47E6-BA6A-407CBD079E47}" type="slidenum">
              <a:rPr lang="en-IN" spc="-120" smtClean="0"/>
              <a:t>45</a:t>
            </a:fld>
            <a:endParaRPr lang="en-IN" spc="-120" dirty="0"/>
          </a:p>
        </p:txBody>
      </p:sp>
    </p:spTree>
    <p:extLst>
      <p:ext uri="{BB962C8B-B14F-4D97-AF65-F5344CB8AC3E}">
        <p14:creationId xmlns:p14="http://schemas.microsoft.com/office/powerpoint/2010/main" val="129308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84C23489-58D3-48AC-8EDC-476216802178}"/>
              </a:ext>
            </a:extLst>
          </p:cNvPr>
          <p:cNvGrpSpPr/>
          <p:nvPr/>
        </p:nvGrpSpPr>
        <p:grpSpPr>
          <a:xfrm>
            <a:off x="-953" y="76200"/>
            <a:ext cx="9145905" cy="6858000"/>
            <a:chOff x="-654" y="0"/>
            <a:chExt cx="9145905" cy="6858000"/>
          </a:xfrm>
        </p:grpSpPr>
        <p:sp>
          <p:nvSpPr>
            <p:cNvPr id="10" name="object 3">
              <a:extLst>
                <a:ext uri="{FF2B5EF4-FFF2-40B4-BE49-F238E27FC236}">
                  <a16:creationId xmlns:a16="http://schemas.microsoft.com/office/drawing/2014/main" id="{57085544-2937-49A2-933D-0B06D108567D}"/>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46</a:t>
              </a:fld>
              <a:endParaRPr dirty="0"/>
            </a:p>
          </p:txBody>
        </p:sp>
        <p:sp>
          <p:nvSpPr>
            <p:cNvPr id="11" name="object 4">
              <a:extLst>
                <a:ext uri="{FF2B5EF4-FFF2-40B4-BE49-F238E27FC236}">
                  <a16:creationId xmlns:a16="http://schemas.microsoft.com/office/drawing/2014/main" id="{F8115572-A279-428C-8AB3-F2B20D6F1367}"/>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2" name="object 5">
              <a:extLst>
                <a:ext uri="{FF2B5EF4-FFF2-40B4-BE49-F238E27FC236}">
                  <a16:creationId xmlns:a16="http://schemas.microsoft.com/office/drawing/2014/main" id="{CEB00BFA-D95C-4ADD-8B91-F52BC0779F2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3" name="object 6">
              <a:extLst>
                <a:ext uri="{FF2B5EF4-FFF2-40B4-BE49-F238E27FC236}">
                  <a16:creationId xmlns:a16="http://schemas.microsoft.com/office/drawing/2014/main" id="{59B3C629-BB4D-40DB-9B10-B1D9929C4755}"/>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4" name="object 7">
              <a:extLst>
                <a:ext uri="{FF2B5EF4-FFF2-40B4-BE49-F238E27FC236}">
                  <a16:creationId xmlns:a16="http://schemas.microsoft.com/office/drawing/2014/main" id="{E5528D41-0319-49F4-94F2-28921C4EDC87}"/>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3" name="object 3"/>
              <p:cNvSpPr txBox="1">
                <a:spLocks noGrp="1"/>
              </p:cNvSpPr>
              <p:nvPr>
                <p:ph type="body" idx="1"/>
              </p:nvPr>
            </p:nvSpPr>
            <p:spPr>
              <a:xfrm>
                <a:off x="536244" y="1957273"/>
                <a:ext cx="8455356" cy="3969228"/>
              </a:xfrm>
              <a:prstGeom prst="rect">
                <a:avLst/>
              </a:prstGeom>
            </p:spPr>
            <p:txBody>
              <a:bodyPr vert="horz" wrap="square" lIns="0" tIns="12700" rIns="0" bIns="0" rtlCol="0">
                <a:spAutoFit/>
              </a:bodyPr>
              <a:lstStyle/>
              <a:p>
                <a:pPr marL="482600" marR="100965" indent="-457200">
                  <a:spcBef>
                    <a:spcPts val="400"/>
                  </a:spcBef>
                  <a:buClr>
                    <a:srgbClr val="2CA1BE"/>
                  </a:buClr>
                  <a:buSzPct val="66666"/>
                  <a:buFont typeface="Wingdings" panose="05000000000000000000" pitchFamily="2" charset="2"/>
                  <a:buChar char="Ø"/>
                  <a:tabLst>
                    <a:tab pos="280670" algn="l"/>
                  </a:tabLst>
                </a:pPr>
                <a:r>
                  <a:rPr lang="en-US" dirty="0">
                    <a:latin typeface="Times New Roman" panose="02020603050405020304" pitchFamily="18" charset="0"/>
                    <a:cs typeface="Times New Roman" panose="02020603050405020304" pitchFamily="18" charset="0"/>
                  </a:rPr>
                  <a:t>The </a:t>
                </a:r>
                <a:r>
                  <a:rPr lang="en-US" spc="-10" dirty="0">
                    <a:latin typeface="Times New Roman" panose="02020603050405020304" pitchFamily="18" charset="0"/>
                    <a:cs typeface="Times New Roman" panose="02020603050405020304" pitchFamily="18" charset="0"/>
                  </a:rPr>
                  <a:t>power obtained </a:t>
                </a:r>
                <a:r>
                  <a:rPr lang="en-US" dirty="0">
                    <a:latin typeface="Times New Roman" panose="02020603050405020304" pitchFamily="18" charset="0"/>
                    <a:cs typeface="Times New Roman" panose="02020603050405020304" pitchFamily="18" charset="0"/>
                  </a:rPr>
                  <a:t>at </a:t>
                </a:r>
                <a:r>
                  <a:rPr lang="en-US" spc="-5" dirty="0">
                    <a:latin typeface="Times New Roman" panose="02020603050405020304" pitchFamily="18" charset="0"/>
                    <a:cs typeface="Times New Roman" panose="02020603050405020304" pitchFamily="18" charset="0"/>
                  </a:rPr>
                  <a:t>the  receiving end of </a:t>
                </a:r>
                <a:r>
                  <a:rPr lang="en-US" dirty="0">
                    <a:latin typeface="Times New Roman" panose="02020603050405020304" pitchFamily="18" charset="0"/>
                    <a:cs typeface="Times New Roman" panose="02020603050405020304" pitchFamily="18" charset="0"/>
                  </a:rPr>
                  <a:t>a </a:t>
                </a:r>
                <a:r>
                  <a:rPr lang="en-US" spc="-5" dirty="0">
                    <a:latin typeface="Times New Roman" panose="02020603050405020304" pitchFamily="18" charset="0"/>
                    <a:cs typeface="Times New Roman" panose="02020603050405020304" pitchFamily="18" charset="0"/>
                  </a:rPr>
                  <a:t>transmission line is </a:t>
                </a:r>
                <a:r>
                  <a:rPr lang="en-US" spc="-10" dirty="0">
                    <a:latin typeface="Times New Roman" panose="02020603050405020304" pitchFamily="18" charset="0"/>
                    <a:cs typeface="Times New Roman" panose="02020603050405020304" pitchFamily="18" charset="0"/>
                  </a:rPr>
                  <a:t>generally less  </a:t>
                </a:r>
                <a:r>
                  <a:rPr lang="en-US" spc="-5" dirty="0">
                    <a:latin typeface="Times New Roman" panose="02020603050405020304" pitchFamily="18" charset="0"/>
                    <a:cs typeface="Times New Roman" panose="02020603050405020304" pitchFamily="18" charset="0"/>
                  </a:rPr>
                  <a:t>than </a:t>
                </a:r>
                <a:r>
                  <a:rPr lang="en-US" dirty="0">
                    <a:latin typeface="Times New Roman" panose="02020603050405020304" pitchFamily="18" charset="0"/>
                    <a:cs typeface="Times New Roman" panose="02020603050405020304" pitchFamily="18" charset="0"/>
                  </a:rPr>
                  <a:t>the </a:t>
                </a:r>
                <a:r>
                  <a:rPr lang="en-US" spc="-5" dirty="0">
                    <a:latin typeface="Times New Roman" panose="02020603050405020304" pitchFamily="18" charset="0"/>
                    <a:cs typeface="Times New Roman" panose="02020603050405020304" pitchFamily="18" charset="0"/>
                  </a:rPr>
                  <a:t>sending end power due </a:t>
                </a:r>
                <a:r>
                  <a:rPr lang="en-US" dirty="0">
                    <a:latin typeface="Times New Roman" panose="02020603050405020304" pitchFamily="18" charset="0"/>
                    <a:cs typeface="Times New Roman" panose="02020603050405020304" pitchFamily="18" charset="0"/>
                  </a:rPr>
                  <a:t>to </a:t>
                </a:r>
                <a:r>
                  <a:rPr lang="en-US" spc="-5" dirty="0">
                    <a:latin typeface="Times New Roman" panose="02020603050405020304" pitchFamily="18" charset="0"/>
                    <a:cs typeface="Times New Roman" panose="02020603050405020304" pitchFamily="18" charset="0"/>
                  </a:rPr>
                  <a:t>losses in </a:t>
                </a:r>
                <a:r>
                  <a:rPr lang="en-US" dirty="0">
                    <a:latin typeface="Times New Roman" panose="02020603050405020304" pitchFamily="18" charset="0"/>
                    <a:cs typeface="Times New Roman" panose="02020603050405020304" pitchFamily="18" charset="0"/>
                  </a:rPr>
                  <a:t>the </a:t>
                </a:r>
                <a:r>
                  <a:rPr lang="en-US" spc="-5" dirty="0">
                    <a:latin typeface="Times New Roman" panose="02020603050405020304" pitchFamily="18" charset="0"/>
                    <a:cs typeface="Times New Roman" panose="02020603050405020304" pitchFamily="18" charset="0"/>
                  </a:rPr>
                  <a:t>line  resistance.</a:t>
                </a:r>
              </a:p>
              <a:p>
                <a:pPr marL="482600" marR="100965" indent="-457200">
                  <a:lnSpc>
                    <a:spcPct val="100000"/>
                  </a:lnSpc>
                  <a:spcBef>
                    <a:spcPts val="400"/>
                  </a:spcBef>
                  <a:buClr>
                    <a:srgbClr val="2CA1BE"/>
                  </a:buClr>
                  <a:buSzPct val="66666"/>
                  <a:buFont typeface="Wingdings" panose="05000000000000000000" pitchFamily="2" charset="2"/>
                  <a:buChar char="Ø"/>
                  <a:tabLst>
                    <a:tab pos="280670" algn="l"/>
                  </a:tabLst>
                </a:pPr>
                <a:r>
                  <a:rPr dirty="0">
                    <a:latin typeface="Times New Roman" panose="02020603050405020304" pitchFamily="18" charset="0"/>
                    <a:cs typeface="Times New Roman" panose="02020603050405020304" pitchFamily="18" charset="0"/>
                  </a:rPr>
                  <a:t>The </a:t>
                </a:r>
                <a:r>
                  <a:rPr spc="-5" dirty="0">
                    <a:latin typeface="Times New Roman" panose="02020603050405020304" pitchFamily="18" charset="0"/>
                    <a:cs typeface="Times New Roman" panose="02020603050405020304" pitchFamily="18" charset="0"/>
                  </a:rPr>
                  <a:t>ratio of receiving end </a:t>
                </a:r>
                <a:r>
                  <a:rPr spc="-10" dirty="0">
                    <a:latin typeface="Times New Roman" panose="02020603050405020304" pitchFamily="18" charset="0"/>
                    <a:cs typeface="Times New Roman" panose="02020603050405020304" pitchFamily="18" charset="0"/>
                  </a:rPr>
                  <a:t>power </a:t>
                </a:r>
                <a:r>
                  <a:rPr dirty="0">
                    <a:latin typeface="Times New Roman" panose="02020603050405020304" pitchFamily="18" charset="0"/>
                    <a:cs typeface="Times New Roman" panose="02020603050405020304" pitchFamily="18" charset="0"/>
                  </a:rPr>
                  <a:t>to </a:t>
                </a:r>
                <a:r>
                  <a:rPr spc="-5" dirty="0">
                    <a:latin typeface="Times New Roman" panose="02020603050405020304" pitchFamily="18" charset="0"/>
                    <a:cs typeface="Times New Roman" panose="02020603050405020304" pitchFamily="18" charset="0"/>
                  </a:rPr>
                  <a:t>the </a:t>
                </a:r>
                <a:r>
                  <a:rPr spc="-10" dirty="0">
                    <a:latin typeface="Times New Roman" panose="02020603050405020304" pitchFamily="18" charset="0"/>
                    <a:cs typeface="Times New Roman" panose="02020603050405020304" pitchFamily="18" charset="0"/>
                  </a:rPr>
                  <a:t>sending </a:t>
                </a:r>
                <a:r>
                  <a:rPr spc="-5" dirty="0">
                    <a:latin typeface="Times New Roman" panose="02020603050405020304" pitchFamily="18" charset="0"/>
                    <a:cs typeface="Times New Roman" panose="02020603050405020304" pitchFamily="18" charset="0"/>
                  </a:rPr>
                  <a:t>end  power of </a:t>
                </a:r>
                <a:r>
                  <a:rPr dirty="0">
                    <a:latin typeface="Times New Roman" panose="02020603050405020304" pitchFamily="18" charset="0"/>
                    <a:cs typeface="Times New Roman" panose="02020603050405020304" pitchFamily="18" charset="0"/>
                  </a:rPr>
                  <a:t>a </a:t>
                </a:r>
                <a:r>
                  <a:rPr spc="-5" dirty="0">
                    <a:latin typeface="Times New Roman" panose="02020603050405020304" pitchFamily="18" charset="0"/>
                    <a:cs typeface="Times New Roman" panose="02020603050405020304" pitchFamily="18" charset="0"/>
                  </a:rPr>
                  <a:t>transmission </a:t>
                </a:r>
                <a:r>
                  <a:rPr spc="-10" dirty="0">
                    <a:latin typeface="Times New Roman" panose="02020603050405020304" pitchFamily="18" charset="0"/>
                    <a:cs typeface="Times New Roman" panose="02020603050405020304" pitchFamily="18" charset="0"/>
                  </a:rPr>
                  <a:t>line </a:t>
                </a:r>
                <a:r>
                  <a:rPr spc="-5" dirty="0">
                    <a:latin typeface="Times New Roman" panose="02020603050405020304" pitchFamily="18" charset="0"/>
                    <a:cs typeface="Times New Roman" panose="02020603050405020304" pitchFamily="18" charset="0"/>
                  </a:rPr>
                  <a:t>is known as the  </a:t>
                </a:r>
                <a:r>
                  <a:rPr dirty="0">
                    <a:latin typeface="Times New Roman" panose="02020603050405020304" pitchFamily="18" charset="0"/>
                    <a:cs typeface="Times New Roman" panose="02020603050405020304" pitchFamily="18" charset="0"/>
                  </a:rPr>
                  <a:t>transmission </a:t>
                </a:r>
                <a:r>
                  <a:rPr spc="-5" dirty="0">
                    <a:latin typeface="Times New Roman" panose="02020603050405020304" pitchFamily="18" charset="0"/>
                    <a:cs typeface="Times New Roman" panose="02020603050405020304" pitchFamily="18" charset="0"/>
                  </a:rPr>
                  <a:t>efficiency </a:t>
                </a:r>
                <a:r>
                  <a:rPr dirty="0">
                    <a:latin typeface="Times New Roman" panose="02020603050405020304" pitchFamily="18" charset="0"/>
                    <a:cs typeface="Times New Roman" panose="02020603050405020304" pitchFamily="18" charset="0"/>
                  </a:rPr>
                  <a:t>of </a:t>
                </a:r>
                <a:r>
                  <a:rPr spc="-5" dirty="0">
                    <a:latin typeface="Times New Roman" panose="02020603050405020304" pitchFamily="18" charset="0"/>
                    <a:cs typeface="Times New Roman" panose="02020603050405020304" pitchFamily="18" charset="0"/>
                  </a:rPr>
                  <a:t>the</a:t>
                </a:r>
                <a:r>
                  <a:rPr spc="-10" dirty="0">
                    <a:latin typeface="Times New Roman" panose="02020603050405020304" pitchFamily="18" charset="0"/>
                    <a:cs typeface="Times New Roman" panose="02020603050405020304" pitchFamily="18" charset="0"/>
                  </a:rPr>
                  <a:t> line.</a:t>
                </a:r>
                <a:endParaRPr dirty="0">
                  <a:latin typeface="Times New Roman" panose="02020603050405020304" pitchFamily="18" charset="0"/>
                  <a:cs typeface="Times New Roman" panose="02020603050405020304" pitchFamily="18" charset="0"/>
                </a:endParaRPr>
              </a:p>
              <a:p>
                <a:pPr marL="482600" indent="-457200">
                  <a:lnSpc>
                    <a:spcPct val="100000"/>
                  </a:lnSpc>
                  <a:spcBef>
                    <a:spcPts val="400"/>
                  </a:spcBef>
                  <a:buClr>
                    <a:srgbClr val="2CA1BE"/>
                  </a:buClr>
                  <a:buSzPct val="66666"/>
                  <a:buFont typeface="Wingdings" panose="05000000000000000000" pitchFamily="2" charset="2"/>
                  <a:buChar char="Ø"/>
                  <a:tabLst>
                    <a:tab pos="280670" algn="l"/>
                  </a:tabLst>
                </a:pPr>
                <a:r>
                  <a:rPr spc="-5" dirty="0">
                    <a:latin typeface="Times New Roman" panose="02020603050405020304" pitchFamily="18" charset="0"/>
                    <a:cs typeface="Times New Roman" panose="02020603050405020304" pitchFamily="18" charset="0"/>
                  </a:rPr>
                  <a:t>%</a:t>
                </a:r>
                <a:r>
                  <a:rPr lang="en-IN" spc="-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Transmission efficiency:-</a:t>
                </a:r>
                <a:endParaRPr lang="en-IN" spc="-5" dirty="0">
                  <a:latin typeface="Times New Roman" panose="02020603050405020304" pitchFamily="18" charset="0"/>
                  <a:cs typeface="Times New Roman" panose="02020603050405020304" pitchFamily="18" charset="0"/>
                </a:endParaRPr>
              </a:p>
              <a:p>
                <a:pPr marL="25400">
                  <a:lnSpc>
                    <a:spcPct val="100000"/>
                  </a:lnSpc>
                  <a:spcBef>
                    <a:spcPts val="400"/>
                  </a:spcBef>
                  <a:buClr>
                    <a:srgbClr val="2CA1BE"/>
                  </a:buClr>
                  <a:buSzPct val="66666"/>
                  <a:tabLst>
                    <a:tab pos="280670" algn="l"/>
                  </a:tabLst>
                </a:pPr>
                <a:r>
                  <a:rPr lang="en-IN" i="1" spc="-5"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i="1" spc="-5" smtClean="0">
                            <a:latin typeface="Cambria Math" panose="02040503050406030204" pitchFamily="18" charset="0"/>
                          </a:rPr>
                        </m:ctrlPr>
                      </m:fPr>
                      <m:num>
                        <m:r>
                          <m:rPr>
                            <m:nor/>
                          </m:rPr>
                          <a:rPr lang="en-IN" spc="-10" dirty="0">
                            <a:latin typeface="Times New Roman" panose="02020603050405020304" pitchFamily="18" charset="0"/>
                            <a:cs typeface="Times New Roman" panose="02020603050405020304" pitchFamily="18" charset="0"/>
                          </a:rPr>
                          <m:t>Receiving</m:t>
                        </m:r>
                        <m:r>
                          <m:rPr>
                            <m:nor/>
                          </m:rPr>
                          <a:rPr lang="en-IN" spc="-10" dirty="0">
                            <a:latin typeface="Times New Roman" panose="02020603050405020304" pitchFamily="18" charset="0"/>
                            <a:cs typeface="Times New Roman" panose="02020603050405020304" pitchFamily="18" charset="0"/>
                          </a:rPr>
                          <m:t> </m:t>
                        </m:r>
                        <m:r>
                          <m:rPr>
                            <m:nor/>
                          </m:rPr>
                          <a:rPr lang="en-IN" spc="-5" dirty="0">
                            <a:latin typeface="Times New Roman" panose="02020603050405020304" pitchFamily="18" charset="0"/>
                            <a:cs typeface="Times New Roman" panose="02020603050405020304" pitchFamily="18" charset="0"/>
                          </a:rPr>
                          <m:t>end</m:t>
                        </m:r>
                        <m:r>
                          <m:rPr>
                            <m:nor/>
                          </m:rPr>
                          <a:rPr lang="en-IN" spc="-10" dirty="0">
                            <a:latin typeface="Times New Roman" panose="02020603050405020304" pitchFamily="18" charset="0"/>
                            <a:cs typeface="Times New Roman" panose="02020603050405020304" pitchFamily="18" charset="0"/>
                          </a:rPr>
                          <m:t> </m:t>
                        </m:r>
                        <m:r>
                          <m:rPr>
                            <m:nor/>
                          </m:rPr>
                          <a:rPr lang="en-IN" spc="-5" dirty="0">
                            <a:latin typeface="Times New Roman" panose="02020603050405020304" pitchFamily="18" charset="0"/>
                            <a:cs typeface="Times New Roman" panose="02020603050405020304" pitchFamily="18" charset="0"/>
                          </a:rPr>
                          <m:t>power</m:t>
                        </m:r>
                        <m:r>
                          <m:rPr>
                            <m:nor/>
                          </m:rPr>
                          <a:rPr lang="en-IN" spc="-5" dirty="0">
                            <a:latin typeface="Times New Roman" panose="02020603050405020304" pitchFamily="18" charset="0"/>
                            <a:cs typeface="Times New Roman" panose="02020603050405020304" pitchFamily="18" charset="0"/>
                          </a:rPr>
                          <m:t> </m:t>
                        </m:r>
                      </m:num>
                      <m:den>
                        <m:r>
                          <m:rPr>
                            <m:nor/>
                          </m:rPr>
                          <a:rPr lang="en-IN" spc="-10" dirty="0">
                            <a:latin typeface="Times New Roman" panose="02020603050405020304" pitchFamily="18" charset="0"/>
                            <a:cs typeface="Times New Roman" panose="02020603050405020304" pitchFamily="18" charset="0"/>
                          </a:rPr>
                          <m:t>Sending</m:t>
                        </m:r>
                        <m:r>
                          <m:rPr>
                            <m:nor/>
                          </m:rPr>
                          <a:rPr lang="en-IN" spc="-10" dirty="0">
                            <a:latin typeface="Times New Roman" panose="02020603050405020304" pitchFamily="18" charset="0"/>
                            <a:cs typeface="Times New Roman" panose="02020603050405020304" pitchFamily="18" charset="0"/>
                          </a:rPr>
                          <m:t> </m:t>
                        </m:r>
                        <m:r>
                          <m:rPr>
                            <m:nor/>
                          </m:rPr>
                          <a:rPr lang="en-IN" spc="-5" dirty="0">
                            <a:latin typeface="Times New Roman" panose="02020603050405020304" pitchFamily="18" charset="0"/>
                            <a:cs typeface="Times New Roman" panose="02020603050405020304" pitchFamily="18" charset="0"/>
                          </a:rPr>
                          <m:t>end</m:t>
                        </m:r>
                        <m:r>
                          <m:rPr>
                            <m:nor/>
                          </m:rPr>
                          <a:rPr lang="en-IN" spc="-65" dirty="0">
                            <a:latin typeface="Times New Roman" panose="02020603050405020304" pitchFamily="18" charset="0"/>
                            <a:cs typeface="Times New Roman" panose="02020603050405020304" pitchFamily="18" charset="0"/>
                          </a:rPr>
                          <m:t> </m:t>
                        </m:r>
                        <m:r>
                          <m:rPr>
                            <m:nor/>
                          </m:rPr>
                          <a:rPr lang="en-IN" spc="-5" dirty="0">
                            <a:latin typeface="Times New Roman" panose="02020603050405020304" pitchFamily="18" charset="0"/>
                            <a:cs typeface="Times New Roman" panose="02020603050405020304" pitchFamily="18" charset="0"/>
                          </a:rPr>
                          <m:t>power</m:t>
                        </m:r>
                        <m:r>
                          <m:rPr>
                            <m:nor/>
                          </m:rPr>
                          <a:rPr lang="en-IN" dirty="0">
                            <a:latin typeface="Times New Roman" panose="02020603050405020304" pitchFamily="18" charset="0"/>
                            <a:cs typeface="Times New Roman" panose="02020603050405020304" pitchFamily="18" charset="0"/>
                          </a:rPr>
                          <m:t> </m:t>
                        </m:r>
                      </m:den>
                    </m:f>
                  </m:oMath>
                </a14:m>
                <a:r>
                  <a:rPr lang="en-IN"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IN" i="1">
                        <a:latin typeface="Cambria Math" panose="02040503050406030204" pitchFamily="18" charset="0"/>
                        <a:ea typeface="Cambria Math" panose="02040503050406030204" pitchFamily="18" charset="0"/>
                        <a:cs typeface="Times New Roman" panose="02020603050405020304" pitchFamily="18" charset="0"/>
                      </a:rPr>
                      <m:t>×</m:t>
                    </m:r>
                  </m:oMath>
                </a14:m>
                <a:r>
                  <a:rPr lang="en-IN" dirty="0">
                    <a:latin typeface="Times New Roman" panose="02020603050405020304" pitchFamily="18" charset="0"/>
                    <a:cs typeface="Times New Roman" panose="02020603050405020304" pitchFamily="18" charset="0"/>
                  </a:rPr>
                  <a:t>100</a:t>
                </a:r>
                <a:endParaRPr dirty="0">
                  <a:latin typeface="Times New Roman" panose="02020603050405020304" pitchFamily="18" charset="0"/>
                  <a:cs typeface="Times New Roman" panose="02020603050405020304" pitchFamily="18" charset="0"/>
                </a:endParaRPr>
              </a:p>
            </p:txBody>
          </p:sp>
        </mc:Choice>
        <mc:Fallback xmlns="">
          <p:sp>
            <p:nvSpPr>
              <p:cNvPr id="3" name="object 3"/>
              <p:cNvSpPr txBox="1">
                <a:spLocks noGrp="1" noRot="1" noChangeAspect="1" noMove="1" noResize="1" noEditPoints="1" noAdjustHandles="1" noChangeArrowheads="1" noChangeShapeType="1" noTextEdit="1"/>
              </p:cNvSpPr>
              <p:nvPr>
                <p:ph type="body" idx="1"/>
              </p:nvPr>
            </p:nvSpPr>
            <p:spPr>
              <a:xfrm>
                <a:off x="536244" y="1957273"/>
                <a:ext cx="8455356" cy="3969228"/>
              </a:xfrm>
              <a:prstGeom prst="rect">
                <a:avLst/>
              </a:prstGeom>
              <a:blipFill>
                <a:blip r:embed="rId7"/>
                <a:stretch>
                  <a:fillRect l="-1298" t="-2458" r="-1947"/>
                </a:stretch>
              </a:blipFill>
            </p:spPr>
            <p:txBody>
              <a:bodyPr/>
              <a:lstStyle/>
              <a:p>
                <a:r>
                  <a:rPr lang="en-IN">
                    <a:noFill/>
                  </a:rPr>
                  <a:t> </a:t>
                </a:r>
              </a:p>
            </p:txBody>
          </p:sp>
        </mc:Fallback>
      </mc:AlternateContent>
      <p:sp>
        <p:nvSpPr>
          <p:cNvPr id="7" name="object 11">
            <a:extLst>
              <a:ext uri="{FF2B5EF4-FFF2-40B4-BE49-F238E27FC236}">
                <a16:creationId xmlns:a16="http://schemas.microsoft.com/office/drawing/2014/main" id="{6CAF81AB-CDB6-4F57-A327-B3B8E49A635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F5B989F-51CC-4B74-B72E-FA8D3FB7A4D8}"/>
              </a:ext>
            </a:extLst>
          </p:cNvPr>
          <p:cNvSpPr/>
          <p:nvPr/>
        </p:nvSpPr>
        <p:spPr>
          <a:xfrm>
            <a:off x="930186" y="489402"/>
            <a:ext cx="6938118" cy="923330"/>
          </a:xfrm>
          <a:prstGeom prst="rect">
            <a:avLst/>
          </a:prstGeom>
          <a:noFill/>
        </p:spPr>
        <p:txBody>
          <a:bodyPr wrap="none" lIns="91440" tIns="45720" rIns="91440" bIns="45720">
            <a:spAutoFit/>
          </a:bodyPr>
          <a:lstStyle/>
          <a:p>
            <a:pPr algn="ctr"/>
            <a:r>
              <a:rPr lang="en-IN" sz="5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Transmission E</a:t>
            </a:r>
            <a:r>
              <a:rPr lang="en-IN"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fficiency</a:t>
            </a:r>
          </a:p>
        </p:txBody>
      </p:sp>
      <p:sp>
        <p:nvSpPr>
          <p:cNvPr id="18" name="object 12">
            <a:extLst>
              <a:ext uri="{FF2B5EF4-FFF2-40B4-BE49-F238E27FC236}">
                <a16:creationId xmlns:a16="http://schemas.microsoft.com/office/drawing/2014/main" id="{DA6596B5-9E55-4A5E-B297-71E25A7B0274}"/>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2" name="Slide Number Placeholder 1">
            <a:extLst>
              <a:ext uri="{FF2B5EF4-FFF2-40B4-BE49-F238E27FC236}">
                <a16:creationId xmlns:a16="http://schemas.microsoft.com/office/drawing/2014/main" id="{89DB3E6F-CE21-448B-8CEC-A9D82FE75B6C}"/>
              </a:ext>
            </a:extLst>
          </p:cNvPr>
          <p:cNvSpPr>
            <a:spLocks noGrp="1"/>
          </p:cNvSpPr>
          <p:nvPr>
            <p:ph type="sldNum" sz="quarter" idx="7"/>
          </p:nvPr>
        </p:nvSpPr>
        <p:spPr/>
        <p:txBody>
          <a:bodyPr/>
          <a:lstStyle/>
          <a:p>
            <a:pPr marL="38100">
              <a:lnSpc>
                <a:spcPts val="1240"/>
              </a:lnSpc>
            </a:pPr>
            <a:fld id="{81D60167-4931-47E6-BA6A-407CBD079E47}" type="slidenum">
              <a:rPr lang="en-IN" spc="-120" smtClean="0"/>
              <a:t>46</a:t>
            </a:fld>
            <a:endParaRPr lang="en-IN" spc="-120" dirty="0"/>
          </a:p>
        </p:txBody>
      </p:sp>
    </p:spTree>
    <p:extLst>
      <p:ext uri="{BB962C8B-B14F-4D97-AF65-F5344CB8AC3E}">
        <p14:creationId xmlns:p14="http://schemas.microsoft.com/office/powerpoint/2010/main" val="443110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D7DCD110-DFE9-43BC-A10F-B869BE65186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B5F52EC1-AA03-4A0C-A569-55C5036E4E6F}"/>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47</a:t>
              </a:fld>
              <a:endParaRPr dirty="0"/>
            </a:p>
          </p:txBody>
        </p:sp>
        <p:sp>
          <p:nvSpPr>
            <p:cNvPr id="8" name="object 4">
              <a:extLst>
                <a:ext uri="{FF2B5EF4-FFF2-40B4-BE49-F238E27FC236}">
                  <a16:creationId xmlns:a16="http://schemas.microsoft.com/office/drawing/2014/main" id="{1D92C6A4-B944-48F3-B26D-E96A04915C5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063E619-531C-48B5-830D-29CFB698B56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E475B53E-B096-4A96-BB33-B1FE9CBDA66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FD3CA1E-16C4-47E3-8358-D227D36545F0}"/>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619759" y="1513840"/>
            <a:ext cx="7898765" cy="4957767"/>
          </a:xfrm>
          <a:prstGeom prst="rect">
            <a:avLst/>
          </a:prstGeom>
        </p:spPr>
        <p:txBody>
          <a:bodyPr vert="horz" wrap="square" lIns="0" tIns="12700" rIns="0" bIns="0" rtlCol="0">
            <a:spAutoFit/>
          </a:bodyPr>
          <a:lstStyle/>
          <a:p>
            <a:pPr marL="495300" marR="181610" indent="-457200" algn="just">
              <a:lnSpc>
                <a:spcPct val="100000"/>
              </a:lnSpc>
              <a:spcBef>
                <a:spcPts val="100"/>
              </a:spcBef>
              <a:buFont typeface="Wingdings" panose="05000000000000000000" pitchFamily="2" charset="2"/>
              <a:buChar char="Ø"/>
            </a:pPr>
            <a:r>
              <a:rPr sz="2800" spc="-5" dirty="0">
                <a:latin typeface="Times New Roman" panose="02020603050405020304" pitchFamily="18" charset="0"/>
                <a:cs typeface="Times New Roman" panose="02020603050405020304" pitchFamily="18" charset="0"/>
              </a:rPr>
              <a:t>As stated earlier, the effects of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line capacitance are  neglected for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transmission</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line.</a:t>
            </a:r>
            <a:endParaRPr sz="2800" dirty="0">
              <a:latin typeface="Times New Roman" panose="02020603050405020304" pitchFamily="18" charset="0"/>
              <a:cs typeface="Times New Roman" panose="02020603050405020304" pitchFamily="18" charset="0"/>
            </a:endParaRPr>
          </a:p>
          <a:p>
            <a:pPr marL="495300" marR="83820" indent="-457200" algn="just">
              <a:lnSpc>
                <a:spcPct val="100000"/>
              </a:lnSpc>
              <a:spcBef>
                <a:spcPts val="400"/>
              </a:spcBef>
              <a:buFont typeface="Wingdings" panose="05000000000000000000" pitchFamily="2" charset="2"/>
              <a:buChar char="Ø"/>
            </a:pPr>
            <a:r>
              <a:rPr sz="2800" spc="-5" dirty="0">
                <a:latin typeface="Times New Roman" panose="02020603050405020304" pitchFamily="18" charset="0"/>
                <a:cs typeface="Times New Roman" panose="02020603050405020304" pitchFamily="18" charset="0"/>
              </a:rPr>
              <a:t>Therefore while studying the performance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such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line  only resistance and inductance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the line are taken into  account.</a:t>
            </a:r>
            <a:endParaRPr sz="2800" dirty="0">
              <a:latin typeface="Times New Roman" panose="02020603050405020304" pitchFamily="18" charset="0"/>
              <a:cs typeface="Times New Roman" panose="02020603050405020304" pitchFamily="18" charset="0"/>
            </a:endParaRPr>
          </a:p>
          <a:p>
            <a:pPr marL="495300" marR="30480" indent="-457200" algn="just">
              <a:lnSpc>
                <a:spcPct val="100000"/>
              </a:lnSpc>
              <a:spcBef>
                <a:spcPts val="400"/>
              </a:spcBef>
              <a:buFont typeface="Wingdings" panose="05000000000000000000" pitchFamily="2" charset="2"/>
              <a:buChar char="Ø"/>
            </a:pPr>
            <a:r>
              <a:rPr sz="2800"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equivalent </a:t>
            </a:r>
            <a:r>
              <a:rPr sz="2800" spc="-5" dirty="0">
                <a:latin typeface="Times New Roman" panose="02020603050405020304" pitchFamily="18" charset="0"/>
                <a:cs typeface="Times New Roman" panose="02020603050405020304" pitchFamily="18" charset="0"/>
              </a:rPr>
              <a:t>circuit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single phase short </a:t>
            </a:r>
            <a:r>
              <a:rPr sz="2800" dirty="0">
                <a:latin typeface="Times New Roman" panose="02020603050405020304" pitchFamily="18" charset="0"/>
                <a:cs typeface="Times New Roman" panose="02020603050405020304" pitchFamily="18" charset="0"/>
              </a:rPr>
              <a:t>transmission  </a:t>
            </a:r>
            <a:r>
              <a:rPr sz="2800" spc="-5" dirty="0">
                <a:latin typeface="Times New Roman" panose="02020603050405020304" pitchFamily="18" charset="0"/>
                <a:cs typeface="Times New Roman" panose="02020603050405020304" pitchFamily="18" charset="0"/>
              </a:rPr>
              <a:t>line is shown in</a:t>
            </a:r>
            <a:r>
              <a:rPr sz="2800" spc="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fig.</a:t>
            </a:r>
            <a:endParaRPr sz="2800" dirty="0">
              <a:latin typeface="Times New Roman" panose="02020603050405020304" pitchFamily="18" charset="0"/>
              <a:cs typeface="Times New Roman" panose="02020603050405020304" pitchFamily="18" charset="0"/>
            </a:endParaRPr>
          </a:p>
          <a:p>
            <a:pPr marL="495300" marR="250825" indent="-457200" algn="just">
              <a:lnSpc>
                <a:spcPct val="100000"/>
              </a:lnSpc>
              <a:spcBef>
                <a:spcPts val="400"/>
              </a:spcBef>
              <a:buFont typeface="Wingdings" panose="05000000000000000000" pitchFamily="2" charset="2"/>
              <a:buChar char="Ø"/>
            </a:pPr>
            <a:r>
              <a:rPr sz="2800" spc="-5" dirty="0">
                <a:latin typeface="Times New Roman" panose="02020603050405020304" pitchFamily="18" charset="0"/>
                <a:cs typeface="Times New Roman" panose="02020603050405020304" pitchFamily="18" charset="0"/>
              </a:rPr>
              <a:t>Here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total resistance and inductance </a:t>
            </a:r>
            <a:r>
              <a:rPr sz="2800" dirty="0">
                <a:latin typeface="Times New Roman" panose="02020603050405020304" pitchFamily="18" charset="0"/>
                <a:cs typeface="Times New Roman" panose="02020603050405020304" pitchFamily="18" charset="0"/>
              </a:rPr>
              <a:t>are </a:t>
            </a:r>
            <a:r>
              <a:rPr sz="2800" spc="-5" dirty="0">
                <a:latin typeface="Times New Roman" panose="02020603050405020304" pitchFamily="18" charset="0"/>
                <a:cs typeface="Times New Roman" panose="02020603050405020304" pitchFamily="18" charset="0"/>
              </a:rPr>
              <a:t>shown </a:t>
            </a:r>
            <a:r>
              <a:rPr sz="2800" dirty="0">
                <a:latin typeface="Times New Roman" panose="02020603050405020304" pitchFamily="18" charset="0"/>
                <a:cs typeface="Times New Roman" panose="02020603050405020304" pitchFamily="18" charset="0"/>
              </a:rPr>
              <a:t>as  </a:t>
            </a:r>
            <a:r>
              <a:rPr sz="2800" spc="-5" dirty="0">
                <a:latin typeface="Times New Roman" panose="02020603050405020304" pitchFamily="18" charset="0"/>
                <a:cs typeface="Times New Roman" panose="02020603050405020304" pitchFamily="18" charset="0"/>
              </a:rPr>
              <a:t>concentrated or lumped instead of </a:t>
            </a:r>
            <a:r>
              <a:rPr sz="2800" spc="-10" dirty="0">
                <a:latin typeface="Times New Roman" panose="02020603050405020304" pitchFamily="18" charset="0"/>
                <a:cs typeface="Times New Roman" panose="02020603050405020304" pitchFamily="18" charset="0"/>
              </a:rPr>
              <a:t>being</a:t>
            </a:r>
            <a:r>
              <a:rPr sz="2800" spc="2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d</a:t>
            </a:r>
            <a:r>
              <a:rPr lang="en-IN" sz="2800" spc="-5" dirty="0" err="1">
                <a:latin typeface="Times New Roman" panose="02020603050405020304" pitchFamily="18" charset="0"/>
                <a:cs typeface="Times New Roman" panose="02020603050405020304" pitchFamily="18" charset="0"/>
              </a:rPr>
              <a:t>i</a:t>
            </a:r>
            <a:r>
              <a:rPr sz="2800" spc="-5" dirty="0" err="1">
                <a:latin typeface="Times New Roman" panose="02020603050405020304" pitchFamily="18" charset="0"/>
                <a:cs typeface="Times New Roman" panose="02020603050405020304" pitchFamily="18" charset="0"/>
              </a:rPr>
              <a:t>stributed</a:t>
            </a:r>
            <a:r>
              <a:rPr sz="2800" spc="-5"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95300" indent="-457200" algn="just">
              <a:lnSpc>
                <a:spcPct val="100000"/>
              </a:lnSpc>
              <a:spcBef>
                <a:spcPts val="400"/>
              </a:spcBef>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a:t>
            </a:r>
            <a:r>
              <a:rPr lang="en-US" sz="2800" spc="-5" dirty="0">
                <a:latin typeface="Times New Roman" panose="02020603050405020304" pitchFamily="18" charset="0"/>
                <a:cs typeface="Times New Roman" panose="02020603050405020304" pitchFamily="18" charset="0"/>
              </a:rPr>
              <a:t>circuit is </a:t>
            </a:r>
            <a:r>
              <a:rPr lang="en-US" sz="2800" dirty="0">
                <a:latin typeface="Times New Roman" panose="02020603050405020304" pitchFamily="18" charset="0"/>
                <a:cs typeface="Times New Roman" panose="02020603050405020304" pitchFamily="18" charset="0"/>
              </a:rPr>
              <a:t>a </a:t>
            </a:r>
            <a:r>
              <a:rPr lang="en-US" sz="2800" spc="-5" dirty="0">
                <a:latin typeface="Times New Roman" panose="02020603050405020304" pitchFamily="18" charset="0"/>
                <a:cs typeface="Times New Roman" panose="02020603050405020304" pitchFamily="18" charset="0"/>
              </a:rPr>
              <a:t>simple </a:t>
            </a:r>
            <a:r>
              <a:rPr lang="en-US" sz="2800" spc="-5" dirty="0" err="1">
                <a:latin typeface="Times New Roman" panose="02020603050405020304" pitchFamily="18" charset="0"/>
                <a:cs typeface="Times New Roman" panose="02020603050405020304" pitchFamily="18" charset="0"/>
              </a:rPr>
              <a:t>a.c</a:t>
            </a:r>
            <a:r>
              <a:rPr lang="en-US" sz="2800" spc="-5" dirty="0">
                <a:latin typeface="Times New Roman" panose="02020603050405020304" pitchFamily="18" charset="0"/>
                <a:cs typeface="Times New Roman" panose="02020603050405020304" pitchFamily="18" charset="0"/>
              </a:rPr>
              <a:t>.</a:t>
            </a:r>
            <a:r>
              <a:rPr lang="en-US" sz="2800" spc="2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circuit.</a:t>
            </a:r>
            <a:endParaRPr lang="en-US" sz="2800" dirty="0">
              <a:latin typeface="Times New Roman" panose="02020603050405020304" pitchFamily="18" charset="0"/>
              <a:cs typeface="Times New Roman" panose="02020603050405020304" pitchFamily="18" charset="0"/>
            </a:endParaRPr>
          </a:p>
        </p:txBody>
      </p:sp>
      <p:sp>
        <p:nvSpPr>
          <p:cNvPr id="4" name="object 11">
            <a:extLst>
              <a:ext uri="{FF2B5EF4-FFF2-40B4-BE49-F238E27FC236}">
                <a16:creationId xmlns:a16="http://schemas.microsoft.com/office/drawing/2014/main" id="{4D481354-7F00-489D-89DD-41B4D6E616F3}"/>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39C19AC-B59C-45E4-9D2C-A05DA8CEF326}"/>
              </a:ext>
            </a:extLst>
          </p:cNvPr>
          <p:cNvSpPr/>
          <p:nvPr/>
        </p:nvSpPr>
        <p:spPr>
          <a:xfrm>
            <a:off x="-34667" y="762000"/>
            <a:ext cx="9213356"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Performance of Single phase Short Transmission Lines</a:t>
            </a:r>
          </a:p>
        </p:txBody>
      </p:sp>
      <p:sp>
        <p:nvSpPr>
          <p:cNvPr id="14" name="object 12">
            <a:extLst>
              <a:ext uri="{FF2B5EF4-FFF2-40B4-BE49-F238E27FC236}">
                <a16:creationId xmlns:a16="http://schemas.microsoft.com/office/drawing/2014/main" id="{BFFE2FEB-3D5E-4212-8809-85F295551689}"/>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3" name="Slide Number Placeholder 2">
            <a:extLst>
              <a:ext uri="{FF2B5EF4-FFF2-40B4-BE49-F238E27FC236}">
                <a16:creationId xmlns:a16="http://schemas.microsoft.com/office/drawing/2014/main" id="{9AB85954-AA5F-4931-B583-F5E49528EA0C}"/>
              </a:ext>
            </a:extLst>
          </p:cNvPr>
          <p:cNvSpPr>
            <a:spLocks noGrp="1"/>
          </p:cNvSpPr>
          <p:nvPr>
            <p:ph type="sldNum" sz="quarter" idx="7"/>
          </p:nvPr>
        </p:nvSpPr>
        <p:spPr/>
        <p:txBody>
          <a:bodyPr/>
          <a:lstStyle/>
          <a:p>
            <a:pPr marL="38100">
              <a:lnSpc>
                <a:spcPts val="1240"/>
              </a:lnSpc>
            </a:pPr>
            <a:fld id="{81D60167-4931-47E6-BA6A-407CBD079E47}" type="slidenum">
              <a:rPr lang="en-IN" spc="-120" smtClean="0"/>
              <a:t>47</a:t>
            </a:fld>
            <a:endParaRPr lang="en-IN" spc="-120" dirty="0"/>
          </a:p>
        </p:txBody>
      </p:sp>
    </p:spTree>
    <p:extLst>
      <p:ext uri="{BB962C8B-B14F-4D97-AF65-F5344CB8AC3E}">
        <p14:creationId xmlns:p14="http://schemas.microsoft.com/office/powerpoint/2010/main" val="381176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329E2F19-486B-4516-BE30-8F1079DC17C9}"/>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17A61EF2-FFE5-4252-9D55-A106DD4E124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48</a:t>
              </a:fld>
              <a:endParaRPr dirty="0"/>
            </a:p>
          </p:txBody>
        </p:sp>
        <p:sp>
          <p:nvSpPr>
            <p:cNvPr id="8" name="object 4">
              <a:extLst>
                <a:ext uri="{FF2B5EF4-FFF2-40B4-BE49-F238E27FC236}">
                  <a16:creationId xmlns:a16="http://schemas.microsoft.com/office/drawing/2014/main" id="{E92795BD-D37C-4652-B475-87C833A261B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8E3A0F13-BA02-4CAC-B81E-82E6BE006CDA}"/>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66AB7B16-1737-4C81-BD8A-7B141C0A6B30}"/>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67CD1444-DAFD-4893-BB2A-26DADE20947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p:nvPr/>
        </p:nvSpPr>
        <p:spPr>
          <a:xfrm>
            <a:off x="279400" y="838201"/>
            <a:ext cx="8864600" cy="4559192"/>
          </a:xfrm>
          <a:prstGeom prst="rect">
            <a:avLst/>
          </a:prstGeom>
          <a:blipFill>
            <a:blip r:embed="rId7" cstate="print"/>
            <a:stretch>
              <a:fillRect/>
            </a:stretch>
          </a:blipFill>
        </p:spPr>
        <p:txBody>
          <a:bodyPr wrap="square" lIns="0" tIns="0" rIns="0" bIns="0" rtlCol="0"/>
          <a:lstStyle/>
          <a:p>
            <a:endParaRPr/>
          </a:p>
        </p:txBody>
      </p:sp>
      <p:sp>
        <p:nvSpPr>
          <p:cNvPr id="3" name="object 3"/>
          <p:cNvSpPr txBox="1"/>
          <p:nvPr/>
        </p:nvSpPr>
        <p:spPr>
          <a:xfrm>
            <a:off x="517207" y="5521404"/>
            <a:ext cx="8388985"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phasor diagram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the line </a:t>
            </a:r>
            <a:r>
              <a:rPr sz="2400" dirty="0">
                <a:latin typeface="Times New Roman" panose="02020603050405020304" pitchFamily="18" charset="0"/>
                <a:cs typeface="Times New Roman" panose="02020603050405020304" pitchFamily="18" charset="0"/>
              </a:rPr>
              <a:t>for </a:t>
            </a:r>
            <a:r>
              <a:rPr sz="2400" spc="-10" dirty="0">
                <a:latin typeface="Times New Roman" panose="02020603050405020304" pitchFamily="18" charset="0"/>
                <a:cs typeface="Times New Roman" panose="02020603050405020304" pitchFamily="18" charset="0"/>
              </a:rPr>
              <a:t>lagging load </a:t>
            </a:r>
            <a:r>
              <a:rPr sz="2400" spc="-5" dirty="0">
                <a:latin typeface="Times New Roman" panose="02020603050405020304" pitchFamily="18" charset="0"/>
                <a:cs typeface="Times New Roman" panose="02020603050405020304" pitchFamily="18" charset="0"/>
              </a:rPr>
              <a:t>power factor is  shown in. fig. from the right angle traingle ODC, </a:t>
            </a:r>
            <a:r>
              <a:rPr sz="2400" spc="5" dirty="0">
                <a:latin typeface="Times New Roman" panose="02020603050405020304" pitchFamily="18" charset="0"/>
                <a:cs typeface="Times New Roman" panose="02020603050405020304" pitchFamily="18" charset="0"/>
              </a:rPr>
              <a:t>we</a:t>
            </a:r>
            <a:r>
              <a:rPr sz="2400" spc="5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get</a:t>
            </a:r>
            <a:endParaRPr sz="2400" dirty="0">
              <a:latin typeface="Times New Roman" panose="02020603050405020304" pitchFamily="18" charset="0"/>
              <a:cs typeface="Times New Roman" panose="02020603050405020304" pitchFamily="18" charset="0"/>
            </a:endParaRPr>
          </a:p>
        </p:txBody>
      </p:sp>
      <p:sp>
        <p:nvSpPr>
          <p:cNvPr id="4" name="object 11">
            <a:extLst>
              <a:ext uri="{FF2B5EF4-FFF2-40B4-BE49-F238E27FC236}">
                <a16:creationId xmlns:a16="http://schemas.microsoft.com/office/drawing/2014/main" id="{99E0BC1B-549E-4D5F-B77A-9C78DAED8D03}"/>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object 12">
            <a:extLst>
              <a:ext uri="{FF2B5EF4-FFF2-40B4-BE49-F238E27FC236}">
                <a16:creationId xmlns:a16="http://schemas.microsoft.com/office/drawing/2014/main" id="{0674BDE1-EF94-4680-ABDC-54E5AF2D5D1B}"/>
              </a:ext>
            </a:extLst>
          </p:cNvPr>
          <p:cNvSpPr txBox="1"/>
          <p:nvPr/>
        </p:nvSpPr>
        <p:spPr>
          <a:xfrm>
            <a:off x="6837618"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Slide Number Placeholder 12">
            <a:extLst>
              <a:ext uri="{FF2B5EF4-FFF2-40B4-BE49-F238E27FC236}">
                <a16:creationId xmlns:a16="http://schemas.microsoft.com/office/drawing/2014/main" id="{26B30EBA-5DA1-47F3-9888-0DA807C65C76}"/>
              </a:ext>
            </a:extLst>
          </p:cNvPr>
          <p:cNvSpPr>
            <a:spLocks noGrp="1"/>
          </p:cNvSpPr>
          <p:nvPr>
            <p:ph type="sldNum" sz="quarter" idx="7"/>
          </p:nvPr>
        </p:nvSpPr>
        <p:spPr/>
        <p:txBody>
          <a:bodyPr/>
          <a:lstStyle/>
          <a:p>
            <a:pPr marL="38100">
              <a:lnSpc>
                <a:spcPts val="1240"/>
              </a:lnSpc>
            </a:pPr>
            <a:fld id="{81D60167-4931-47E6-BA6A-407CBD079E47}" type="slidenum">
              <a:rPr lang="en-IN" spc="-120" smtClean="0"/>
              <a:t>48</a:t>
            </a:fld>
            <a:endParaRPr lang="en-IN" spc="-120" dirty="0"/>
          </a:p>
        </p:txBody>
      </p:sp>
    </p:spTree>
    <p:extLst>
      <p:ext uri="{BB962C8B-B14F-4D97-AF65-F5344CB8AC3E}">
        <p14:creationId xmlns:p14="http://schemas.microsoft.com/office/powerpoint/2010/main" val="807523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28CF9D55-C449-4668-A7DD-73F7D15AA425}"/>
              </a:ext>
            </a:extLst>
          </p:cNvPr>
          <p:cNvGrpSpPr/>
          <p:nvPr/>
        </p:nvGrpSpPr>
        <p:grpSpPr>
          <a:xfrm>
            <a:off x="-654" y="0"/>
            <a:ext cx="9145905" cy="6858000"/>
            <a:chOff x="-654" y="0"/>
            <a:chExt cx="9145905" cy="6858000"/>
          </a:xfrm>
        </p:grpSpPr>
        <p:sp>
          <p:nvSpPr>
            <p:cNvPr id="6" name="object 3">
              <a:extLst>
                <a:ext uri="{FF2B5EF4-FFF2-40B4-BE49-F238E27FC236}">
                  <a16:creationId xmlns:a16="http://schemas.microsoft.com/office/drawing/2014/main" id="{86123C0D-54BB-446A-B811-973CA5192DB4}"/>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49</a:t>
              </a:fld>
              <a:endParaRPr dirty="0"/>
            </a:p>
          </p:txBody>
        </p:sp>
        <p:sp>
          <p:nvSpPr>
            <p:cNvPr id="7" name="object 4">
              <a:extLst>
                <a:ext uri="{FF2B5EF4-FFF2-40B4-BE49-F238E27FC236}">
                  <a16:creationId xmlns:a16="http://schemas.microsoft.com/office/drawing/2014/main" id="{0D1C886B-7BDC-4D9E-BCB3-DB0D6A34E11D}"/>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1336F02C-A50B-4B7F-BA0B-C74492F657D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CFF9DD72-8B30-4E19-9097-89E1EBC6337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3C3C0B24-B19F-4664-8ED3-B795C3F473A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p:nvPr/>
        </p:nvSpPr>
        <p:spPr>
          <a:xfrm>
            <a:off x="297179" y="87630"/>
            <a:ext cx="8770620" cy="5779770"/>
          </a:xfrm>
          <a:prstGeom prst="rect">
            <a:avLst/>
          </a:prstGeom>
          <a:blipFill>
            <a:blip r:embed="rId7" cstate="print"/>
            <a:stretch>
              <a:fillRect/>
            </a:stretch>
          </a:blipFill>
        </p:spPr>
        <p:txBody>
          <a:bodyPr wrap="square" lIns="0" tIns="0" rIns="0" bIns="0" rtlCol="0"/>
          <a:lstStyle/>
          <a:p>
            <a:endParaRPr/>
          </a:p>
        </p:txBody>
      </p:sp>
      <p:sp>
        <p:nvSpPr>
          <p:cNvPr id="3" name="object 11">
            <a:extLst>
              <a:ext uri="{FF2B5EF4-FFF2-40B4-BE49-F238E27FC236}">
                <a16:creationId xmlns:a16="http://schemas.microsoft.com/office/drawing/2014/main" id="{AA845687-0304-4170-BFE4-6F67CE5D354B}"/>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2">
            <a:extLst>
              <a:ext uri="{FF2B5EF4-FFF2-40B4-BE49-F238E27FC236}">
                <a16:creationId xmlns:a16="http://schemas.microsoft.com/office/drawing/2014/main" id="{46F31EDC-1060-444C-825F-6B05C2DDC070}"/>
              </a:ext>
            </a:extLst>
          </p:cNvPr>
          <p:cNvSpPr txBox="1"/>
          <p:nvPr/>
        </p:nvSpPr>
        <p:spPr>
          <a:xfrm>
            <a:off x="67818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2" name="Slide Number Placeholder 11">
            <a:extLst>
              <a:ext uri="{FF2B5EF4-FFF2-40B4-BE49-F238E27FC236}">
                <a16:creationId xmlns:a16="http://schemas.microsoft.com/office/drawing/2014/main" id="{85034EBC-140C-49EB-A787-B29EC830C7F5}"/>
              </a:ext>
            </a:extLst>
          </p:cNvPr>
          <p:cNvSpPr>
            <a:spLocks noGrp="1"/>
          </p:cNvSpPr>
          <p:nvPr>
            <p:ph type="sldNum" sz="quarter" idx="7"/>
          </p:nvPr>
        </p:nvSpPr>
        <p:spPr/>
        <p:txBody>
          <a:bodyPr/>
          <a:lstStyle/>
          <a:p>
            <a:pPr marL="38100">
              <a:lnSpc>
                <a:spcPts val="1240"/>
              </a:lnSpc>
            </a:pPr>
            <a:fld id="{81D60167-4931-47E6-BA6A-407CBD079E47}" type="slidenum">
              <a:rPr lang="en-IN" spc="-120" smtClean="0"/>
              <a:t>49</a:t>
            </a:fld>
            <a:endParaRPr lang="en-IN" spc="-120" dirty="0"/>
          </a:p>
        </p:txBody>
      </p:sp>
    </p:spTree>
    <p:extLst>
      <p:ext uri="{BB962C8B-B14F-4D97-AF65-F5344CB8AC3E}">
        <p14:creationId xmlns:p14="http://schemas.microsoft.com/office/powerpoint/2010/main" val="289007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Syllabus For Chapter-3</a:t>
            </a:r>
            <a:endParaRPr lang="en-IN" sz="3200" dirty="0">
              <a:solidFill>
                <a:schemeClr val="accent1">
                  <a:lumMod val="75000"/>
                </a:schemeClr>
              </a:solidFill>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488223" y="1545685"/>
            <a:ext cx="8070595" cy="4247317"/>
          </a:xfrm>
          <a:prstGeom prst="rect">
            <a:avLst/>
          </a:prstGeom>
          <a:noFill/>
        </p:spPr>
        <p:txBody>
          <a:bodyPr wrap="square">
            <a:spAutoFit/>
          </a:bodyPr>
          <a:lstStyle/>
          <a:p>
            <a:pPr marL="342900" indent="-342900" algn="just">
              <a:buFont typeface="Wingdings" panose="05000000000000000000" pitchFamily="2" charset="2"/>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Power System Components: Overhead Transmission Lines and Cables: Electrical and Magnetic Fields around conductors, Corona. Parameters of lines and cables. Capacitance and Inductance calculations for simple configurations. Travelling-wave Equations. Sinusoidal Steady state representation of Lines: Short, medium and long lines. Power Transfer, Voltage profile and Reactive Power. Characteristics of transmission lines. Surge Impedance Loading. Series and Shunt Compensation of transmission lines. Transformers: Three-phase connections and Phase-shifts. Three winding transformers, autotransformers, Neutral Grounding transformers. Tap-Changing in transformers. Transformer Parameters. Single phase equivalent of three-phase transformers. Synchronous Machines: Steady-state performance characteristics. Operation when connected to infinite bus. Real and Reactive Power Capability Curve of generators. Typical waveform under balanced terminal short circuit conditions – steady state, transient and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subtransient</a:t>
            </a:r>
            <a:r>
              <a:rPr lang="en-US" b="0" i="0" u="none" strike="noStrike" dirty="0">
                <a:solidFill>
                  <a:srgbClr val="000000"/>
                </a:solidFill>
                <a:effectLst/>
                <a:latin typeface="Times New Roman" panose="02020603050405020304" pitchFamily="18" charset="0"/>
                <a:cs typeface="Times New Roman" panose="02020603050405020304" pitchFamily="18" charset="0"/>
              </a:rPr>
              <a:t> equivalent circuits. Loads: Types, Voltage and Frequency Dependence of Loads. Per-unit System and per-unit calculations. </a:t>
            </a:r>
          </a:p>
        </p:txBody>
      </p:sp>
      <p:sp>
        <p:nvSpPr>
          <p:cNvPr id="13" name="object 11">
            <a:extLst>
              <a:ext uri="{FF2B5EF4-FFF2-40B4-BE49-F238E27FC236}">
                <a16:creationId xmlns:a16="http://schemas.microsoft.com/office/drawing/2014/main" id="{DD87D272-F854-4901-9957-2E112FE53F33}"/>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E7F73980-33DD-452A-8498-B60B5080321A}"/>
              </a:ext>
            </a:extLst>
          </p:cNvPr>
          <p:cNvSpPr>
            <a:spLocks noGrp="1"/>
          </p:cNvSpPr>
          <p:nvPr>
            <p:ph type="sldNum" sz="quarter" idx="7"/>
          </p:nvPr>
        </p:nvSpPr>
        <p:spPr/>
        <p:txBody>
          <a:bodyPr/>
          <a:lstStyle/>
          <a:p>
            <a:pPr marL="38100">
              <a:lnSpc>
                <a:spcPts val="1240"/>
              </a:lnSpc>
            </a:pPr>
            <a:fld id="{81D60167-4931-47E6-BA6A-407CBD079E47}" type="slidenum">
              <a:rPr lang="en-IN" spc="-120" smtClean="0"/>
              <a:t>5</a:t>
            </a:fld>
            <a:endParaRPr lang="en-IN" spc="-120" dirty="0"/>
          </a:p>
        </p:txBody>
      </p:sp>
    </p:spTree>
    <p:extLst>
      <p:ext uri="{BB962C8B-B14F-4D97-AF65-F5344CB8AC3E}">
        <p14:creationId xmlns:p14="http://schemas.microsoft.com/office/powerpoint/2010/main" val="342703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65AF306C-A0F1-44A0-AC19-AC9CF35F4AA2}"/>
              </a:ext>
            </a:extLst>
          </p:cNvPr>
          <p:cNvGrpSpPr/>
          <p:nvPr/>
        </p:nvGrpSpPr>
        <p:grpSpPr>
          <a:xfrm>
            <a:off x="-953" y="0"/>
            <a:ext cx="9145905" cy="6858000"/>
            <a:chOff x="-654" y="0"/>
            <a:chExt cx="9145905" cy="6858000"/>
          </a:xfrm>
        </p:grpSpPr>
        <p:sp>
          <p:nvSpPr>
            <p:cNvPr id="6" name="object 3">
              <a:extLst>
                <a:ext uri="{FF2B5EF4-FFF2-40B4-BE49-F238E27FC236}">
                  <a16:creationId xmlns:a16="http://schemas.microsoft.com/office/drawing/2014/main" id="{F1398B00-2E9F-490C-9EA8-16783A43E29F}"/>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50</a:t>
              </a:fld>
              <a:endParaRPr dirty="0"/>
            </a:p>
          </p:txBody>
        </p:sp>
        <p:sp>
          <p:nvSpPr>
            <p:cNvPr id="7" name="object 4">
              <a:extLst>
                <a:ext uri="{FF2B5EF4-FFF2-40B4-BE49-F238E27FC236}">
                  <a16:creationId xmlns:a16="http://schemas.microsoft.com/office/drawing/2014/main" id="{4C2B4094-62B8-4098-93AA-656BD9366235}"/>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03832700-0A54-42A9-8770-31DF06F2E76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5A7B589F-5B79-4394-8B91-787F1377CD85}"/>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5F6DFF41-2111-4333-88CC-7708386CC57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Rectangle 2">
            <a:extLst>
              <a:ext uri="{FF2B5EF4-FFF2-40B4-BE49-F238E27FC236}">
                <a16:creationId xmlns:a16="http://schemas.microsoft.com/office/drawing/2014/main" id="{580F8512-DE9A-4132-9B48-ADD0BE8AC347}"/>
              </a:ext>
            </a:extLst>
          </p:cNvPr>
          <p:cNvSpPr/>
          <p:nvPr/>
        </p:nvSpPr>
        <p:spPr>
          <a:xfrm>
            <a:off x="304800" y="762000"/>
            <a:ext cx="8305800" cy="677108"/>
          </a:xfrm>
          <a:prstGeom prst="rect">
            <a:avLst/>
          </a:prstGeom>
          <a:noFill/>
        </p:spPr>
        <p:txBody>
          <a:bodyPr wrap="square" lIns="91440" tIns="45720" rIns="91440" bIns="45720">
            <a:spAutoFit/>
          </a:bodyPr>
          <a:lstStyle/>
          <a:p>
            <a:pPr algn="ctr"/>
            <a:r>
              <a:rPr lang="en-US" sz="3800"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Generalized </a:t>
            </a:r>
            <a:r>
              <a:rPr lang="en-US" sz="3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Network Constants</a:t>
            </a:r>
          </a:p>
        </p:txBody>
      </p:sp>
      <p:sp>
        <p:nvSpPr>
          <p:cNvPr id="4" name="object 11">
            <a:extLst>
              <a:ext uri="{FF2B5EF4-FFF2-40B4-BE49-F238E27FC236}">
                <a16:creationId xmlns:a16="http://schemas.microsoft.com/office/drawing/2014/main" id="{3AF64EB3-4ED2-4FBB-8540-A19BD63DFBC0}"/>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FFF643F-7AE5-4238-BE3C-38A80B8FBDFB}"/>
              </a:ext>
            </a:extLst>
          </p:cNvPr>
          <p:cNvSpPr txBox="1"/>
          <p:nvPr/>
        </p:nvSpPr>
        <p:spPr>
          <a:xfrm>
            <a:off x="76199" y="1515070"/>
            <a:ext cx="9012261" cy="507831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400" b="0" i="0" dirty="0">
                <a:effectLst/>
                <a:latin typeface="Times New Roman" panose="02020603050405020304" pitchFamily="18" charset="0"/>
                <a:cs typeface="Times New Roman" panose="02020603050405020304" pitchFamily="18" charset="0"/>
              </a:rPr>
              <a:t>As we know that, the effect of shunt capacitance in short transmission line is neglected.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For a transmission line, it is better to call input voltage and </a:t>
            </a:r>
            <a:r>
              <a:rPr lang="en-US" altLang="en-US" sz="2400" dirty="0">
                <a:solidFill>
                  <a:srgbClr val="1E73BE"/>
                </a:solidFill>
                <a:latin typeface="Times New Roman" panose="02020603050405020304" pitchFamily="18" charset="0"/>
                <a:cs typeface="Times New Roman" panose="02020603050405020304" pitchFamily="18" charset="0"/>
              </a:rPr>
              <a:t>current </a:t>
            </a: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as Sending end voltage and current. Similarly, output voltage as receiving end voltage and current.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Let</a:t>
            </a: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V</a:t>
            </a:r>
            <a:r>
              <a:rPr kumimoji="0" lang="en-US" altLang="en-US" sz="2400" b="0" i="0" u="none" strike="noStrike" cap="none" normalizeH="0" baseline="-30000" dirty="0">
                <a:ln>
                  <a:noFill/>
                </a:ln>
                <a:solidFill>
                  <a:srgbClr val="3A3A3A"/>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 = Receiving end voltage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V</a:t>
            </a:r>
            <a:r>
              <a:rPr kumimoji="0" lang="en-US" altLang="en-US" sz="2400" b="0" i="0" u="none" strike="noStrike" cap="none" normalizeH="0" baseline="-30000" dirty="0">
                <a:ln>
                  <a:noFill/>
                </a:ln>
                <a:solidFill>
                  <a:srgbClr val="3A3A3A"/>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 = Sending end voltage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a:ln>
                  <a:noFill/>
                </a:ln>
                <a:solidFill>
                  <a:srgbClr val="3A3A3A"/>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 = Sending end current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a:ln>
                  <a:noFill/>
                </a:ln>
                <a:solidFill>
                  <a:srgbClr val="3A3A3A"/>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 = Receiving end current</a:t>
            </a:r>
            <a:endParaRPr kumimoji="0" lang="en-US" altLang="en-US" sz="2400" u="none" strike="noStrike" cap="none" normalizeH="0" baseline="0" dirty="0">
              <a:ln>
                <a:noFill/>
              </a:ln>
              <a:solidFill>
                <a:srgbClr val="3A3A3A"/>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b="0" i="0" dirty="0">
                <a:solidFill>
                  <a:srgbClr val="3A3A3A"/>
                </a:solidFill>
                <a:effectLst/>
                <a:latin typeface="Times New Roman" panose="02020603050405020304" pitchFamily="18" charset="0"/>
                <a:cs typeface="Times New Roman" panose="02020603050405020304" pitchFamily="18" charset="0"/>
              </a:rPr>
              <a:t>The ste</a:t>
            </a:r>
            <a:r>
              <a:rPr lang="en-US" sz="2400" dirty="0">
                <a:solidFill>
                  <a:srgbClr val="3A3A3A"/>
                </a:solidFill>
                <a:latin typeface="Times New Roman" panose="02020603050405020304" pitchFamily="18" charset="0"/>
                <a:cs typeface="Times New Roman" panose="02020603050405020304" pitchFamily="18" charset="0"/>
              </a:rPr>
              <a:t>ady state voltages at the sending ad receiving ends are expressed in terms of voltage and current at receiving end.</a:t>
            </a:r>
          </a:p>
          <a:p>
            <a:pPr marL="0" marR="0" lvl="0" indent="0" algn="just" defTabSz="914400" rtl="0" eaLnBrk="0" fontAlgn="base" latinLnBrk="0" hangingPunct="0">
              <a:lnSpc>
                <a:spcPct val="100000"/>
              </a:lnSpc>
              <a:spcBef>
                <a:spcPct val="0"/>
              </a:spcBef>
              <a:spcAft>
                <a:spcPct val="0"/>
              </a:spcAft>
              <a:buClrTx/>
              <a:buSzTx/>
              <a:buFontTx/>
              <a:buNone/>
              <a:tabLst/>
            </a:pPr>
            <a:r>
              <a:rPr lang="en-US" sz="2400" b="0" i="0" dirty="0">
                <a:solidFill>
                  <a:srgbClr val="3A3A3A"/>
                </a:solidFill>
                <a:effectLst/>
                <a:latin typeface="Times New Roman" panose="02020603050405020304" pitchFamily="18" charset="0"/>
                <a:cs typeface="Times New Roman" panose="02020603050405020304" pitchFamily="18" charset="0"/>
              </a:rPr>
              <a:t>They are expressed as</a:t>
            </a:r>
            <a:endParaRPr lang="en-US" sz="2400" b="0" i="0" dirty="0">
              <a:effectLst/>
              <a:latin typeface="Times New Roman" panose="02020603050405020304" pitchFamily="18" charset="0"/>
              <a:cs typeface="Times New Roman" panose="02020603050405020304" pitchFamily="18" charset="0"/>
            </a:endParaRPr>
          </a:p>
          <a:p>
            <a:pPr algn="just"/>
            <a:r>
              <a:rPr lang="en-US" sz="1800" b="1" i="0" dirty="0">
                <a:solidFill>
                  <a:srgbClr val="3A3A3A"/>
                </a:solidFill>
                <a:effectLst/>
                <a:latin typeface="Times New Roman" panose="02020603050405020304" pitchFamily="18" charset="0"/>
                <a:cs typeface="Times New Roman" panose="02020603050405020304" pitchFamily="18" charset="0"/>
              </a:rPr>
              <a:t>			V</a:t>
            </a:r>
            <a:r>
              <a:rPr lang="en-US" sz="1800" b="1" i="0" baseline="-25000" dirty="0">
                <a:solidFill>
                  <a:srgbClr val="3A3A3A"/>
                </a:solidFill>
                <a:effectLst/>
                <a:latin typeface="Times New Roman" panose="02020603050405020304" pitchFamily="18" charset="0"/>
                <a:cs typeface="Times New Roman" panose="02020603050405020304" pitchFamily="18" charset="0"/>
              </a:rPr>
              <a:t>s</a:t>
            </a:r>
            <a:r>
              <a:rPr lang="en-US" sz="1800" b="0" i="0" dirty="0">
                <a:solidFill>
                  <a:srgbClr val="3A3A3A"/>
                </a:solidFill>
                <a:effectLst/>
                <a:latin typeface="Times New Roman" panose="02020603050405020304" pitchFamily="18" charset="0"/>
                <a:cs typeface="Times New Roman" panose="02020603050405020304" pitchFamily="18" charset="0"/>
              </a:rPr>
              <a:t> = </a:t>
            </a:r>
            <a:r>
              <a:rPr lang="en-US" sz="1800" b="1" i="0" dirty="0">
                <a:solidFill>
                  <a:srgbClr val="3A3A3A"/>
                </a:solidFill>
                <a:effectLst/>
                <a:latin typeface="Times New Roman" panose="02020603050405020304" pitchFamily="18" charset="0"/>
                <a:cs typeface="Times New Roman" panose="02020603050405020304" pitchFamily="18" charset="0"/>
              </a:rPr>
              <a:t>AV</a:t>
            </a:r>
            <a:r>
              <a:rPr lang="en-US" sz="1800" b="1" i="0" baseline="-25000" dirty="0">
                <a:solidFill>
                  <a:srgbClr val="3A3A3A"/>
                </a:solidFill>
                <a:effectLst/>
                <a:latin typeface="Times New Roman" panose="02020603050405020304" pitchFamily="18" charset="0"/>
                <a:cs typeface="Times New Roman" panose="02020603050405020304" pitchFamily="18" charset="0"/>
              </a:rPr>
              <a:t>R</a:t>
            </a:r>
            <a:r>
              <a:rPr lang="en-US" sz="1800" b="0" i="0" dirty="0">
                <a:solidFill>
                  <a:srgbClr val="3A3A3A"/>
                </a:solidFill>
                <a:effectLst/>
                <a:latin typeface="Times New Roman" panose="02020603050405020304" pitchFamily="18" charset="0"/>
                <a:cs typeface="Times New Roman" panose="02020603050405020304" pitchFamily="18" charset="0"/>
              </a:rPr>
              <a:t> + </a:t>
            </a:r>
            <a:r>
              <a:rPr lang="en-US" sz="1800" b="1" i="0" dirty="0">
                <a:solidFill>
                  <a:srgbClr val="3A3A3A"/>
                </a:solidFill>
                <a:effectLst/>
                <a:latin typeface="Times New Roman" panose="02020603050405020304" pitchFamily="18" charset="0"/>
                <a:cs typeface="Times New Roman" panose="02020603050405020304" pitchFamily="18" charset="0"/>
              </a:rPr>
              <a:t>BI</a:t>
            </a:r>
            <a:r>
              <a:rPr lang="en-US" sz="1800" b="1" i="0" baseline="-25000" dirty="0">
                <a:solidFill>
                  <a:srgbClr val="3A3A3A"/>
                </a:solidFill>
                <a:effectLst/>
                <a:latin typeface="Times New Roman" panose="02020603050405020304" pitchFamily="18" charset="0"/>
                <a:cs typeface="Times New Roman" panose="02020603050405020304" pitchFamily="18" charset="0"/>
              </a:rPr>
              <a:t>R</a:t>
            </a:r>
            <a:r>
              <a:rPr lang="en-US" sz="1800" b="0" i="0" dirty="0">
                <a:solidFill>
                  <a:srgbClr val="3A3A3A"/>
                </a:solidFill>
                <a:effectLst/>
                <a:latin typeface="Times New Roman" panose="02020603050405020304" pitchFamily="18" charset="0"/>
                <a:cs typeface="Times New Roman" panose="02020603050405020304" pitchFamily="18" charset="0"/>
              </a:rPr>
              <a:t> …………………..(1)</a:t>
            </a:r>
            <a:endParaRPr lang="en-US" sz="2400" b="0" i="0" dirty="0">
              <a:solidFill>
                <a:srgbClr val="3A3A3A"/>
              </a:solidFill>
              <a:effectLst/>
              <a:latin typeface="Times New Roman" panose="02020603050405020304" pitchFamily="18" charset="0"/>
              <a:cs typeface="Times New Roman" panose="02020603050405020304" pitchFamily="18" charset="0"/>
            </a:endParaRPr>
          </a:p>
          <a:p>
            <a:pPr algn="just"/>
            <a:r>
              <a:rPr lang="en-US" sz="1800" b="1" i="0" dirty="0">
                <a:solidFill>
                  <a:srgbClr val="3A3A3A"/>
                </a:solidFill>
                <a:effectLst/>
                <a:latin typeface="Times New Roman" panose="02020603050405020304" pitchFamily="18" charset="0"/>
                <a:cs typeface="Times New Roman" panose="02020603050405020304" pitchFamily="18" charset="0"/>
              </a:rPr>
              <a:t>			I</a:t>
            </a:r>
            <a:r>
              <a:rPr lang="en-US" sz="1800" b="1" i="0" baseline="-25000" dirty="0">
                <a:solidFill>
                  <a:srgbClr val="3A3A3A"/>
                </a:solidFill>
                <a:effectLst/>
                <a:latin typeface="Times New Roman" panose="02020603050405020304" pitchFamily="18" charset="0"/>
                <a:cs typeface="Times New Roman" panose="02020603050405020304" pitchFamily="18" charset="0"/>
              </a:rPr>
              <a:t>s</a:t>
            </a:r>
            <a:r>
              <a:rPr lang="en-US" sz="1800" b="0" i="0" dirty="0">
                <a:solidFill>
                  <a:srgbClr val="3A3A3A"/>
                </a:solidFill>
                <a:effectLst/>
                <a:latin typeface="Times New Roman" panose="02020603050405020304" pitchFamily="18" charset="0"/>
                <a:cs typeface="Times New Roman" panose="02020603050405020304" pitchFamily="18" charset="0"/>
              </a:rPr>
              <a:t> = </a:t>
            </a:r>
            <a:r>
              <a:rPr lang="en-US" sz="1800" b="1" i="0" dirty="0">
                <a:solidFill>
                  <a:srgbClr val="3A3A3A"/>
                </a:solidFill>
                <a:effectLst/>
                <a:latin typeface="Times New Roman" panose="02020603050405020304" pitchFamily="18" charset="0"/>
                <a:cs typeface="Times New Roman" panose="02020603050405020304" pitchFamily="18" charset="0"/>
              </a:rPr>
              <a:t>CV</a:t>
            </a:r>
            <a:r>
              <a:rPr lang="en-US" sz="1800" b="1" i="0" baseline="-25000" dirty="0">
                <a:solidFill>
                  <a:srgbClr val="3A3A3A"/>
                </a:solidFill>
                <a:effectLst/>
                <a:latin typeface="Times New Roman" panose="02020603050405020304" pitchFamily="18" charset="0"/>
                <a:cs typeface="Times New Roman" panose="02020603050405020304" pitchFamily="18" charset="0"/>
              </a:rPr>
              <a:t>R</a:t>
            </a:r>
            <a:r>
              <a:rPr lang="en-US" sz="1800" b="0" i="0" dirty="0">
                <a:solidFill>
                  <a:srgbClr val="3A3A3A"/>
                </a:solidFill>
                <a:effectLst/>
                <a:latin typeface="Times New Roman" panose="02020603050405020304" pitchFamily="18" charset="0"/>
                <a:cs typeface="Times New Roman" panose="02020603050405020304" pitchFamily="18" charset="0"/>
              </a:rPr>
              <a:t> + </a:t>
            </a:r>
            <a:r>
              <a:rPr lang="en-US" sz="1800" b="1" i="0" dirty="0">
                <a:solidFill>
                  <a:srgbClr val="3A3A3A"/>
                </a:solidFill>
                <a:effectLst/>
                <a:latin typeface="Times New Roman" panose="02020603050405020304" pitchFamily="18" charset="0"/>
                <a:cs typeface="Times New Roman" panose="02020603050405020304" pitchFamily="18" charset="0"/>
              </a:rPr>
              <a:t>DI</a:t>
            </a:r>
            <a:r>
              <a:rPr lang="en-US" sz="1800" b="1" i="0" baseline="-25000" dirty="0">
                <a:solidFill>
                  <a:srgbClr val="3A3A3A"/>
                </a:solidFill>
                <a:effectLst/>
                <a:latin typeface="Times New Roman" panose="02020603050405020304" pitchFamily="18" charset="0"/>
                <a:cs typeface="Times New Roman" panose="02020603050405020304" pitchFamily="18" charset="0"/>
              </a:rPr>
              <a:t>R</a:t>
            </a:r>
            <a:r>
              <a:rPr lang="en-US" sz="1800" b="0" i="0" dirty="0">
                <a:solidFill>
                  <a:srgbClr val="3A3A3A"/>
                </a:solidFill>
                <a:effectLst/>
                <a:latin typeface="Times New Roman" panose="02020603050405020304" pitchFamily="18" charset="0"/>
                <a:cs typeface="Times New Roman" panose="02020603050405020304" pitchFamily="18" charset="0"/>
              </a:rPr>
              <a:t> ……………………(2)</a:t>
            </a:r>
          </a:p>
        </p:txBody>
      </p:sp>
      <p:sp>
        <p:nvSpPr>
          <p:cNvPr id="16" name="object 12">
            <a:extLst>
              <a:ext uri="{FF2B5EF4-FFF2-40B4-BE49-F238E27FC236}">
                <a16:creationId xmlns:a16="http://schemas.microsoft.com/office/drawing/2014/main" id="{40E0718B-5639-4330-A984-1E6A638B7D9D}"/>
              </a:ext>
            </a:extLst>
          </p:cNvPr>
          <p:cNvSpPr txBox="1"/>
          <p:nvPr/>
        </p:nvSpPr>
        <p:spPr>
          <a:xfrm>
            <a:off x="6781800" y="64758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1" name="Slide Number Placeholder 10">
            <a:extLst>
              <a:ext uri="{FF2B5EF4-FFF2-40B4-BE49-F238E27FC236}">
                <a16:creationId xmlns:a16="http://schemas.microsoft.com/office/drawing/2014/main" id="{B81CB6EB-046E-4478-91AA-82A16FEA3D7F}"/>
              </a:ext>
            </a:extLst>
          </p:cNvPr>
          <p:cNvSpPr>
            <a:spLocks noGrp="1"/>
          </p:cNvSpPr>
          <p:nvPr>
            <p:ph type="sldNum" sz="quarter" idx="7"/>
          </p:nvPr>
        </p:nvSpPr>
        <p:spPr/>
        <p:txBody>
          <a:bodyPr/>
          <a:lstStyle/>
          <a:p>
            <a:pPr marL="38100">
              <a:lnSpc>
                <a:spcPts val="1240"/>
              </a:lnSpc>
            </a:pPr>
            <a:fld id="{81D60167-4931-47E6-BA6A-407CBD079E47}" type="slidenum">
              <a:rPr lang="en-IN" spc="-120" smtClean="0"/>
              <a:t>50</a:t>
            </a:fld>
            <a:endParaRPr lang="en-IN" spc="-120" dirty="0"/>
          </a:p>
        </p:txBody>
      </p:sp>
    </p:spTree>
    <p:extLst>
      <p:ext uri="{BB962C8B-B14F-4D97-AF65-F5344CB8AC3E}">
        <p14:creationId xmlns:p14="http://schemas.microsoft.com/office/powerpoint/2010/main" val="3470387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193F8E00-4F6F-4B29-9C56-B9C33F23C636}"/>
              </a:ext>
            </a:extLst>
          </p:cNvPr>
          <p:cNvGrpSpPr/>
          <p:nvPr/>
        </p:nvGrpSpPr>
        <p:grpSpPr>
          <a:xfrm>
            <a:off x="-953" y="0"/>
            <a:ext cx="9145905" cy="6858000"/>
            <a:chOff x="-654" y="0"/>
            <a:chExt cx="9145905" cy="6858000"/>
          </a:xfrm>
        </p:grpSpPr>
        <p:sp>
          <p:nvSpPr>
            <p:cNvPr id="7" name="object 3">
              <a:extLst>
                <a:ext uri="{FF2B5EF4-FFF2-40B4-BE49-F238E27FC236}">
                  <a16:creationId xmlns:a16="http://schemas.microsoft.com/office/drawing/2014/main" id="{3BA9EF3C-B1CA-4E33-839E-5825FBC95FE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51</a:t>
              </a:fld>
              <a:endParaRPr dirty="0"/>
            </a:p>
          </p:txBody>
        </p:sp>
        <p:sp>
          <p:nvSpPr>
            <p:cNvPr id="8" name="object 4">
              <a:extLst>
                <a:ext uri="{FF2B5EF4-FFF2-40B4-BE49-F238E27FC236}">
                  <a16:creationId xmlns:a16="http://schemas.microsoft.com/office/drawing/2014/main" id="{060AFCCB-2A96-4979-B6C9-8D05BAC9CFE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78CBF4ED-8243-4A61-932B-38A3F1B20682}"/>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F492ABCD-D6F7-4F27-867B-71C5F265B93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04A96C49-D25C-4D41-9E46-59386CB8411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4" name="TextBox 3">
            <a:extLst>
              <a:ext uri="{FF2B5EF4-FFF2-40B4-BE49-F238E27FC236}">
                <a16:creationId xmlns:a16="http://schemas.microsoft.com/office/drawing/2014/main" id="{07220D5C-EDA8-4918-9A48-28FB61340D8F}"/>
              </a:ext>
            </a:extLst>
          </p:cNvPr>
          <p:cNvSpPr txBox="1"/>
          <p:nvPr/>
        </p:nvSpPr>
        <p:spPr>
          <a:xfrm>
            <a:off x="55838" y="928389"/>
            <a:ext cx="4591599" cy="4401205"/>
          </a:xfrm>
          <a:prstGeom prst="rect">
            <a:avLst/>
          </a:prstGeom>
          <a:noFill/>
        </p:spPr>
        <p:txBody>
          <a:bodyPr wrap="square">
            <a:spAutoFit/>
          </a:bodyPr>
          <a:lstStyle/>
          <a:p>
            <a:pPr algn="just"/>
            <a:r>
              <a:rPr lang="en-US" sz="2800" b="0" i="0" dirty="0">
                <a:solidFill>
                  <a:srgbClr val="3A3A3A"/>
                </a:solidFill>
                <a:effectLst/>
                <a:latin typeface="Times New Roman" panose="02020603050405020304" pitchFamily="18" charset="0"/>
                <a:cs typeface="Times New Roman" panose="02020603050405020304" pitchFamily="18" charset="0"/>
              </a:rPr>
              <a:t>From the network shown in figure, We may write</a:t>
            </a:r>
          </a:p>
          <a:p>
            <a:pPr algn="just"/>
            <a:r>
              <a:rPr lang="en-US" sz="2800" b="1" i="0" dirty="0">
                <a:solidFill>
                  <a:srgbClr val="3A3A3A"/>
                </a:solidFill>
                <a:effectLst/>
                <a:latin typeface="Times New Roman" panose="02020603050405020304" pitchFamily="18" charset="0"/>
                <a:cs typeface="Times New Roman" panose="02020603050405020304" pitchFamily="18" charset="0"/>
              </a:rPr>
              <a:t>I</a:t>
            </a:r>
            <a:r>
              <a:rPr lang="en-US" sz="2800" b="1" i="0" baseline="-25000" dirty="0">
                <a:solidFill>
                  <a:srgbClr val="3A3A3A"/>
                </a:solidFill>
                <a:effectLst/>
                <a:latin typeface="Times New Roman" panose="02020603050405020304" pitchFamily="18" charset="0"/>
                <a:cs typeface="Times New Roman" panose="02020603050405020304" pitchFamily="18" charset="0"/>
              </a:rPr>
              <a:t>s</a:t>
            </a:r>
            <a:r>
              <a:rPr lang="en-US" sz="2800" b="0" i="0" dirty="0">
                <a:solidFill>
                  <a:srgbClr val="3A3A3A"/>
                </a:solidFill>
                <a:effectLst/>
                <a:latin typeface="Times New Roman" panose="02020603050405020304" pitchFamily="18" charset="0"/>
                <a:cs typeface="Times New Roman" panose="02020603050405020304" pitchFamily="18" charset="0"/>
              </a:rPr>
              <a:t> = </a:t>
            </a:r>
            <a:r>
              <a:rPr lang="en-US" sz="2800" b="1" i="0" dirty="0">
                <a:solidFill>
                  <a:srgbClr val="3A3A3A"/>
                </a:solidFill>
                <a:effectLst/>
                <a:latin typeface="Times New Roman" panose="02020603050405020304" pitchFamily="18" charset="0"/>
                <a:cs typeface="Times New Roman" panose="02020603050405020304" pitchFamily="18" charset="0"/>
              </a:rPr>
              <a:t>I</a:t>
            </a:r>
            <a:r>
              <a:rPr lang="en-US" sz="2800" b="1" i="0" baseline="-25000" dirty="0">
                <a:solidFill>
                  <a:srgbClr val="3A3A3A"/>
                </a:solidFill>
                <a:effectLst/>
                <a:latin typeface="Times New Roman" panose="02020603050405020304" pitchFamily="18" charset="0"/>
                <a:cs typeface="Times New Roman" panose="02020603050405020304" pitchFamily="18" charset="0"/>
              </a:rPr>
              <a:t>R</a:t>
            </a:r>
            <a:r>
              <a:rPr lang="en-US" sz="2800" b="0" i="0" dirty="0">
                <a:solidFill>
                  <a:srgbClr val="3A3A3A"/>
                </a:solidFill>
                <a:effectLst/>
                <a:latin typeface="Times New Roman" panose="02020603050405020304" pitchFamily="18" charset="0"/>
                <a:cs typeface="Times New Roman" panose="02020603050405020304" pitchFamily="18" charset="0"/>
              </a:rPr>
              <a:t>  ………(3)</a:t>
            </a:r>
          </a:p>
          <a:p>
            <a:pPr algn="just"/>
            <a:r>
              <a:rPr lang="en-US" sz="2800" b="0" i="0" dirty="0">
                <a:solidFill>
                  <a:srgbClr val="3A3A3A"/>
                </a:solidFill>
                <a:effectLst/>
                <a:latin typeface="Times New Roman" panose="02020603050405020304" pitchFamily="18" charset="0"/>
                <a:cs typeface="Times New Roman" panose="02020603050405020304" pitchFamily="18" charset="0"/>
              </a:rPr>
              <a:t>and </a:t>
            </a:r>
            <a:r>
              <a:rPr lang="en-US" sz="2800" b="1" i="0" dirty="0">
                <a:solidFill>
                  <a:srgbClr val="3A3A3A"/>
                </a:solidFill>
                <a:effectLst/>
                <a:latin typeface="Times New Roman" panose="02020603050405020304" pitchFamily="18" charset="0"/>
                <a:cs typeface="Times New Roman" panose="02020603050405020304" pitchFamily="18" charset="0"/>
              </a:rPr>
              <a:t>V</a:t>
            </a:r>
            <a:r>
              <a:rPr lang="en-US" sz="2800" b="1" i="0" baseline="-25000" dirty="0">
                <a:solidFill>
                  <a:srgbClr val="3A3A3A"/>
                </a:solidFill>
                <a:effectLst/>
                <a:latin typeface="Times New Roman" panose="02020603050405020304" pitchFamily="18" charset="0"/>
                <a:cs typeface="Times New Roman" panose="02020603050405020304" pitchFamily="18" charset="0"/>
              </a:rPr>
              <a:t>s</a:t>
            </a:r>
            <a:r>
              <a:rPr lang="en-US" sz="2800" b="0" i="0" dirty="0">
                <a:solidFill>
                  <a:srgbClr val="3A3A3A"/>
                </a:solidFill>
                <a:effectLst/>
                <a:latin typeface="Times New Roman" panose="02020603050405020304" pitchFamily="18" charset="0"/>
                <a:cs typeface="Times New Roman" panose="02020603050405020304" pitchFamily="18" charset="0"/>
              </a:rPr>
              <a:t> = </a:t>
            </a:r>
            <a:r>
              <a:rPr lang="en-US" sz="2800" b="1" i="0" dirty="0">
                <a:solidFill>
                  <a:srgbClr val="3A3A3A"/>
                </a:solidFill>
                <a:effectLst/>
                <a:latin typeface="Times New Roman" panose="02020603050405020304" pitchFamily="18" charset="0"/>
                <a:cs typeface="Times New Roman" panose="02020603050405020304" pitchFamily="18" charset="0"/>
              </a:rPr>
              <a:t>V</a:t>
            </a:r>
            <a:r>
              <a:rPr lang="en-US" sz="2800" b="1" i="0" baseline="-25000" dirty="0">
                <a:solidFill>
                  <a:srgbClr val="3A3A3A"/>
                </a:solidFill>
                <a:effectLst/>
                <a:latin typeface="Times New Roman" panose="02020603050405020304" pitchFamily="18" charset="0"/>
                <a:cs typeface="Times New Roman" panose="02020603050405020304" pitchFamily="18" charset="0"/>
              </a:rPr>
              <a:t>R</a:t>
            </a:r>
            <a:r>
              <a:rPr lang="en-US" sz="2800" b="0" i="0" dirty="0">
                <a:solidFill>
                  <a:srgbClr val="3A3A3A"/>
                </a:solidFill>
                <a:effectLst/>
                <a:latin typeface="Times New Roman" panose="02020603050405020304" pitchFamily="18" charset="0"/>
                <a:cs typeface="Times New Roman" panose="02020603050405020304" pitchFamily="18" charset="0"/>
              </a:rPr>
              <a:t> + </a:t>
            </a:r>
            <a:r>
              <a:rPr lang="en-US" sz="2800" b="1" i="0" dirty="0">
                <a:solidFill>
                  <a:srgbClr val="3A3A3A"/>
                </a:solidFill>
                <a:effectLst/>
                <a:latin typeface="Times New Roman" panose="02020603050405020304" pitchFamily="18" charset="0"/>
                <a:cs typeface="Times New Roman" panose="02020603050405020304" pitchFamily="18" charset="0"/>
              </a:rPr>
              <a:t>I</a:t>
            </a:r>
            <a:r>
              <a:rPr lang="en-US" sz="2800" b="1" i="0" baseline="-25000" dirty="0">
                <a:solidFill>
                  <a:srgbClr val="3A3A3A"/>
                </a:solidFill>
                <a:effectLst/>
                <a:latin typeface="Times New Roman" panose="02020603050405020304" pitchFamily="18" charset="0"/>
                <a:cs typeface="Times New Roman" panose="02020603050405020304" pitchFamily="18" charset="0"/>
              </a:rPr>
              <a:t>R</a:t>
            </a:r>
            <a:r>
              <a:rPr lang="en-US" sz="2800" b="1" i="0" dirty="0">
                <a:solidFill>
                  <a:srgbClr val="3A3A3A"/>
                </a:solidFill>
                <a:effectLst/>
                <a:latin typeface="Times New Roman" panose="02020603050405020304" pitchFamily="18" charset="0"/>
                <a:cs typeface="Times New Roman" panose="02020603050405020304" pitchFamily="18" charset="0"/>
              </a:rPr>
              <a:t>Z</a:t>
            </a:r>
            <a:r>
              <a:rPr lang="en-US" sz="2800" b="0" i="0" dirty="0">
                <a:solidFill>
                  <a:srgbClr val="3A3A3A"/>
                </a:solidFill>
                <a:effectLst/>
                <a:latin typeface="Times New Roman" panose="02020603050405020304" pitchFamily="18" charset="0"/>
                <a:cs typeface="Times New Roman" panose="02020603050405020304" pitchFamily="18" charset="0"/>
              </a:rPr>
              <a:t>  ……..(4)</a:t>
            </a:r>
          </a:p>
          <a:p>
            <a:pPr algn="just"/>
            <a:r>
              <a:rPr lang="en-US" sz="2800" b="0" i="0" dirty="0">
                <a:solidFill>
                  <a:srgbClr val="3A3A3A"/>
                </a:solidFill>
                <a:effectLst/>
                <a:latin typeface="Times New Roman" panose="02020603050405020304" pitchFamily="18" charset="0"/>
                <a:cs typeface="Times New Roman" panose="02020603050405020304" pitchFamily="18" charset="0"/>
              </a:rPr>
              <a:t>Comparing equation (3) &amp; (4) with equation (1) &amp; (2), we get</a:t>
            </a:r>
          </a:p>
          <a:p>
            <a:pPr algn="just"/>
            <a:r>
              <a:rPr lang="en-US" sz="2800" b="1" i="1" dirty="0">
                <a:solidFill>
                  <a:srgbClr val="3A3A3A"/>
                </a:solidFill>
                <a:effectLst/>
                <a:latin typeface="Times New Roman" panose="02020603050405020304" pitchFamily="18" charset="0"/>
                <a:cs typeface="Times New Roman" panose="02020603050405020304" pitchFamily="18" charset="0"/>
              </a:rPr>
              <a:t>A = 1, B = Z, C = 0 and D = 1</a:t>
            </a:r>
            <a:endParaRPr lang="en-US" sz="2800" b="0" i="0" dirty="0">
              <a:solidFill>
                <a:srgbClr val="3A3A3A"/>
              </a:solidFill>
              <a:effectLst/>
              <a:latin typeface="Times New Roman" panose="02020603050405020304" pitchFamily="18" charset="0"/>
              <a:cs typeface="Times New Roman" panose="02020603050405020304" pitchFamily="18" charset="0"/>
            </a:endParaRPr>
          </a:p>
          <a:p>
            <a:pPr algn="just"/>
            <a:r>
              <a:rPr lang="en-US" sz="2800" b="0" i="0" dirty="0">
                <a:solidFill>
                  <a:srgbClr val="3A3A3A"/>
                </a:solidFill>
                <a:effectLst/>
                <a:latin typeface="Times New Roman" panose="02020603050405020304" pitchFamily="18" charset="0"/>
                <a:cs typeface="Times New Roman" panose="02020603050405020304" pitchFamily="18" charset="0"/>
              </a:rPr>
              <a:t>Thus we see that, A = D and AD – BC = 1</a:t>
            </a:r>
            <a:endParaRPr lang="en-IN"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C1115A6-5D60-4A62-A16E-515E59650F6E}"/>
              </a:ext>
            </a:extLst>
          </p:cNvPr>
          <p:cNvPicPr>
            <a:picLocks noChangeAspect="1"/>
          </p:cNvPicPr>
          <p:nvPr/>
        </p:nvPicPr>
        <p:blipFill>
          <a:blip r:embed="rId7"/>
          <a:stretch>
            <a:fillRect/>
          </a:stretch>
        </p:blipFill>
        <p:spPr>
          <a:xfrm>
            <a:off x="4648200" y="1219200"/>
            <a:ext cx="4439961" cy="3657600"/>
          </a:xfrm>
          <a:prstGeom prst="rect">
            <a:avLst/>
          </a:prstGeom>
        </p:spPr>
      </p:pic>
      <p:sp>
        <p:nvSpPr>
          <p:cNvPr id="13" name="TextBox 12">
            <a:extLst>
              <a:ext uri="{FF2B5EF4-FFF2-40B4-BE49-F238E27FC236}">
                <a16:creationId xmlns:a16="http://schemas.microsoft.com/office/drawing/2014/main" id="{7465CC17-F4B0-48F2-99B3-42FCD4769E1D}"/>
              </a:ext>
            </a:extLst>
          </p:cNvPr>
          <p:cNvSpPr txBox="1"/>
          <p:nvPr/>
        </p:nvSpPr>
        <p:spPr>
          <a:xfrm>
            <a:off x="4835159" y="4953000"/>
            <a:ext cx="4308841" cy="369332"/>
          </a:xfrm>
          <a:prstGeom prst="rect">
            <a:avLst/>
          </a:prstGeom>
          <a:noFill/>
        </p:spPr>
        <p:txBody>
          <a:bodyPr wrap="square">
            <a:spAutoFit/>
          </a:bodyPr>
          <a:lstStyle/>
          <a:p>
            <a:r>
              <a:rPr lang="en-US" sz="1800" b="0" i="0" dirty="0">
                <a:effectLst/>
                <a:latin typeface="Times New Roman" panose="02020603050405020304" pitchFamily="18" charset="0"/>
                <a:cs typeface="Times New Roman" panose="02020603050405020304" pitchFamily="18" charset="0"/>
              </a:rPr>
              <a:t>Short Transmission Line model</a:t>
            </a:r>
            <a:endParaRPr lang="en-IN" dirty="0"/>
          </a:p>
        </p:txBody>
      </p:sp>
      <p:sp>
        <p:nvSpPr>
          <p:cNvPr id="14" name="object 11">
            <a:extLst>
              <a:ext uri="{FF2B5EF4-FFF2-40B4-BE49-F238E27FC236}">
                <a16:creationId xmlns:a16="http://schemas.microsoft.com/office/drawing/2014/main" id="{E3F98067-6D56-4B36-B98F-F4D10D4956D6}"/>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object 12">
            <a:extLst>
              <a:ext uri="{FF2B5EF4-FFF2-40B4-BE49-F238E27FC236}">
                <a16:creationId xmlns:a16="http://schemas.microsoft.com/office/drawing/2014/main" id="{84820EC1-7370-4909-9F30-EC92F335C35B}"/>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3" name="Slide Number Placeholder 2">
            <a:extLst>
              <a:ext uri="{FF2B5EF4-FFF2-40B4-BE49-F238E27FC236}">
                <a16:creationId xmlns:a16="http://schemas.microsoft.com/office/drawing/2014/main" id="{7E539DB8-BFB2-4EE1-B2E2-6A11B5DF3B32}"/>
              </a:ext>
            </a:extLst>
          </p:cNvPr>
          <p:cNvSpPr>
            <a:spLocks noGrp="1"/>
          </p:cNvSpPr>
          <p:nvPr>
            <p:ph type="sldNum" sz="quarter" idx="7"/>
          </p:nvPr>
        </p:nvSpPr>
        <p:spPr/>
        <p:txBody>
          <a:bodyPr/>
          <a:lstStyle/>
          <a:p>
            <a:pPr marL="38100">
              <a:lnSpc>
                <a:spcPts val="1240"/>
              </a:lnSpc>
            </a:pPr>
            <a:fld id="{81D60167-4931-47E6-BA6A-407CBD079E47}" type="slidenum">
              <a:rPr lang="en-IN" spc="-120" smtClean="0"/>
              <a:t>51</a:t>
            </a:fld>
            <a:endParaRPr lang="en-IN" spc="-120" dirty="0"/>
          </a:p>
        </p:txBody>
      </p:sp>
    </p:spTree>
    <p:extLst>
      <p:ext uri="{BB962C8B-B14F-4D97-AF65-F5344CB8AC3E}">
        <p14:creationId xmlns:p14="http://schemas.microsoft.com/office/powerpoint/2010/main" val="1021107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2FA1469F-74DF-4461-864B-FF4BBC5F33F0}"/>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4D24C35C-EFEE-4C5D-8AA2-43F36A8E3560}"/>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52</a:t>
              </a:fld>
              <a:endParaRPr dirty="0"/>
            </a:p>
          </p:txBody>
        </p:sp>
        <p:sp>
          <p:nvSpPr>
            <p:cNvPr id="8" name="object 4">
              <a:extLst>
                <a:ext uri="{FF2B5EF4-FFF2-40B4-BE49-F238E27FC236}">
                  <a16:creationId xmlns:a16="http://schemas.microsoft.com/office/drawing/2014/main" id="{C9C58EFB-C4DA-48D6-A343-CC42FB5B948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58E1CAF1-1F9D-47DF-8F76-A079EB38F2D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8FFE0D7E-C0A6-46D0-BD8F-8A077445D0D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F85BF22-98F6-4594-BC70-A73E852E9A9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619759" y="1484629"/>
            <a:ext cx="7671434" cy="4389150"/>
          </a:xfrm>
          <a:prstGeom prst="rect">
            <a:avLst/>
          </a:prstGeom>
        </p:spPr>
        <p:txBody>
          <a:bodyPr vert="horz" wrap="square" lIns="0" tIns="45085" rIns="0" bIns="0" rtlCol="0">
            <a:spAutoFit/>
          </a:bodyPr>
          <a:lstStyle/>
          <a:p>
            <a:pPr marL="381000" marR="133350" indent="-342900">
              <a:lnSpc>
                <a:spcPts val="2680"/>
              </a:lnSpc>
              <a:spcBef>
                <a:spcPts val="355"/>
              </a:spcBef>
              <a:buFont typeface="Wingdings" panose="05000000000000000000" pitchFamily="2" charset="2"/>
              <a:buChar char="Ø"/>
            </a:pPr>
            <a:r>
              <a:rPr sz="2400" dirty="0">
                <a:latin typeface="Times New Roman" panose="02020603050405020304" pitchFamily="18" charset="0"/>
                <a:cs typeface="Times New Roman" panose="02020603050405020304" pitchFamily="18" charset="0"/>
              </a:rPr>
              <a:t>for </a:t>
            </a:r>
            <a:r>
              <a:rPr sz="2400" spc="-5" dirty="0">
                <a:latin typeface="Times New Roman" panose="02020603050405020304" pitchFamily="18" charset="0"/>
                <a:cs typeface="Times New Roman" panose="02020603050405020304" pitchFamily="18" charset="0"/>
              </a:rPr>
              <a:t>reasons associated with economy, transmission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electric power is </a:t>
            </a:r>
            <a:r>
              <a:rPr sz="2400" spc="-10" dirty="0">
                <a:latin typeface="Times New Roman" panose="02020603050405020304" pitchFamily="18" charset="0"/>
                <a:cs typeface="Times New Roman" panose="02020603050405020304" pitchFamily="18" charset="0"/>
              </a:rPr>
              <a:t>done </a:t>
            </a:r>
            <a:r>
              <a:rPr sz="2400" dirty="0">
                <a:latin typeface="Times New Roman" panose="02020603050405020304" pitchFamily="18" charset="0"/>
                <a:cs typeface="Times New Roman" panose="02020603050405020304" pitchFamily="18" charset="0"/>
              </a:rPr>
              <a:t>by </a:t>
            </a:r>
            <a:r>
              <a:rPr sz="2400" spc="-5" dirty="0">
                <a:latin typeface="Times New Roman" panose="02020603050405020304" pitchFamily="18" charset="0"/>
                <a:cs typeface="Times New Roman" panose="02020603050405020304" pitchFamily="18" charset="0"/>
              </a:rPr>
              <a:t>3-phase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system.</a:t>
            </a:r>
          </a:p>
          <a:p>
            <a:pPr marL="381000" marR="172720" indent="-342900">
              <a:lnSpc>
                <a:spcPct val="92900"/>
              </a:lnSpc>
              <a:spcBef>
                <a:spcPts val="340"/>
              </a:spcBef>
              <a:buFont typeface="Wingdings" panose="05000000000000000000" pitchFamily="2" charset="2"/>
              <a:buChar char="Ø"/>
            </a:pPr>
            <a:r>
              <a:rPr sz="2400" spc="-5" dirty="0">
                <a:latin typeface="Times New Roman" panose="02020603050405020304" pitchFamily="18" charset="0"/>
                <a:cs typeface="Times New Roman" panose="02020603050405020304" pitchFamily="18" charset="0"/>
              </a:rPr>
              <a:t>This </a:t>
            </a:r>
            <a:r>
              <a:rPr sz="2400" dirty="0">
                <a:latin typeface="Times New Roman" panose="02020603050405020304" pitchFamily="18" charset="0"/>
                <a:cs typeface="Times New Roman" panose="02020603050405020304" pitchFamily="18" charset="0"/>
              </a:rPr>
              <a:t>system </a:t>
            </a:r>
            <a:r>
              <a:rPr sz="2400" spc="5" dirty="0">
                <a:latin typeface="Times New Roman" panose="02020603050405020304" pitchFamily="18" charset="0"/>
                <a:cs typeface="Times New Roman" panose="02020603050405020304" pitchFamily="18" charset="0"/>
              </a:rPr>
              <a:t>may </a:t>
            </a:r>
            <a:r>
              <a:rPr sz="2400" spc="-5" dirty="0">
                <a:latin typeface="Times New Roman" panose="02020603050405020304" pitchFamily="18" charset="0"/>
                <a:cs typeface="Times New Roman" panose="02020603050405020304" pitchFamily="18" charset="0"/>
              </a:rPr>
              <a:t>be regarded as consisting of three  single phase units, each </a:t>
            </a:r>
            <a:r>
              <a:rPr sz="2400" dirty="0">
                <a:latin typeface="Times New Roman" panose="02020603050405020304" pitchFamily="18" charset="0"/>
                <a:cs typeface="Times New Roman" panose="02020603050405020304" pitchFamily="18" charset="0"/>
              </a:rPr>
              <a:t>wire </a:t>
            </a:r>
            <a:r>
              <a:rPr sz="2400" spc="-5" dirty="0">
                <a:latin typeface="Times New Roman" panose="02020603050405020304" pitchFamily="18" charset="0"/>
                <a:cs typeface="Times New Roman" panose="02020603050405020304" pitchFamily="18" charset="0"/>
              </a:rPr>
              <a:t>transmitting one-third </a:t>
            </a:r>
            <a:r>
              <a:rPr sz="2400" dirty="0">
                <a:latin typeface="Times New Roman" panose="02020603050405020304" pitchFamily="18" charset="0"/>
                <a:cs typeface="Times New Roman" panose="02020603050405020304" pitchFamily="18" charset="0"/>
              </a:rPr>
              <a:t>of  the </a:t>
            </a:r>
            <a:r>
              <a:rPr sz="2400" spc="-5" dirty="0">
                <a:latin typeface="Times New Roman" panose="02020603050405020304" pitchFamily="18" charset="0"/>
                <a:cs typeface="Times New Roman" panose="02020603050405020304" pitchFamily="18" charset="0"/>
              </a:rPr>
              <a:t>total</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power.</a:t>
            </a:r>
            <a:endParaRPr sz="2400" dirty="0">
              <a:latin typeface="Times New Roman" panose="02020603050405020304" pitchFamily="18" charset="0"/>
              <a:cs typeface="Times New Roman" panose="02020603050405020304" pitchFamily="18" charset="0"/>
            </a:endParaRPr>
          </a:p>
          <a:p>
            <a:pPr marL="381000" marR="158750" indent="-342900">
              <a:lnSpc>
                <a:spcPts val="2680"/>
              </a:lnSpc>
              <a:spcBef>
                <a:spcPts val="455"/>
              </a:spcBef>
              <a:buFont typeface="Wingdings" panose="05000000000000000000" pitchFamily="2" charset="2"/>
              <a:buChar char="Ø"/>
            </a:pPr>
            <a:r>
              <a:rPr sz="2400" spc="-5" dirty="0">
                <a:latin typeface="Times New Roman" panose="02020603050405020304" pitchFamily="18" charset="0"/>
                <a:cs typeface="Times New Roman" panose="02020603050405020304" pitchFamily="18" charset="0"/>
              </a:rPr>
              <a:t>As </a:t>
            </a:r>
            <a:r>
              <a:rPr sz="2400" dirty="0">
                <a:latin typeface="Times New Roman" panose="02020603050405020304" pitchFamily="18" charset="0"/>
                <a:cs typeface="Times New Roman" panose="02020603050405020304" pitchFamily="18" charset="0"/>
              </a:rPr>
              <a:t>a matter </a:t>
            </a:r>
            <a:r>
              <a:rPr sz="2400" spc="-5"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convenience, </a:t>
            </a:r>
            <a:r>
              <a:rPr sz="2400" dirty="0">
                <a:latin typeface="Times New Roman" panose="02020603050405020304" pitchFamily="18" charset="0"/>
                <a:cs typeface="Times New Roman" panose="02020603050405020304" pitchFamily="18" charset="0"/>
              </a:rPr>
              <a:t>we </a:t>
            </a:r>
            <a:r>
              <a:rPr sz="2400" spc="-10" dirty="0">
                <a:latin typeface="Times New Roman" panose="02020603050405020304" pitchFamily="18" charset="0"/>
                <a:cs typeface="Times New Roman" panose="02020603050405020304" pitchFamily="18" charset="0"/>
              </a:rPr>
              <a:t>generally </a:t>
            </a:r>
            <a:r>
              <a:rPr sz="2400" spc="-5" dirty="0">
                <a:latin typeface="Times New Roman" panose="02020603050405020304" pitchFamily="18" charset="0"/>
                <a:cs typeface="Times New Roman" panose="02020603050405020304" pitchFamily="18" charset="0"/>
              </a:rPr>
              <a:t>analyses </a:t>
            </a:r>
            <a:r>
              <a:rPr sz="2400" dirty="0">
                <a:latin typeface="Times New Roman" panose="02020603050405020304" pitchFamily="18" charset="0"/>
                <a:cs typeface="Times New Roman" panose="02020603050405020304" pitchFamily="18" charset="0"/>
              </a:rPr>
              <a:t>3-  </a:t>
            </a:r>
            <a:r>
              <a:rPr sz="2400" spc="-5" dirty="0">
                <a:latin typeface="Times New Roman" panose="02020603050405020304" pitchFamily="18" charset="0"/>
                <a:cs typeface="Times New Roman" panose="02020603050405020304" pitchFamily="18" charset="0"/>
              </a:rPr>
              <a:t>phase system by considering </a:t>
            </a:r>
            <a:r>
              <a:rPr sz="2400" spc="-10" dirty="0">
                <a:latin typeface="Times New Roman" panose="02020603050405020304" pitchFamily="18" charset="0"/>
                <a:cs typeface="Times New Roman" panose="02020603050405020304" pitchFamily="18" charset="0"/>
              </a:rPr>
              <a:t>one </a:t>
            </a:r>
            <a:r>
              <a:rPr sz="2400" spc="-5" dirty="0">
                <a:latin typeface="Times New Roman" panose="02020603050405020304" pitchFamily="18" charset="0"/>
                <a:cs typeface="Times New Roman" panose="02020603050405020304" pitchFamily="18" charset="0"/>
              </a:rPr>
              <a:t>phase</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only.</a:t>
            </a:r>
            <a:endParaRPr sz="2400" dirty="0">
              <a:latin typeface="Times New Roman" panose="02020603050405020304" pitchFamily="18" charset="0"/>
              <a:cs typeface="Times New Roman" panose="02020603050405020304" pitchFamily="18" charset="0"/>
            </a:endParaRPr>
          </a:p>
          <a:p>
            <a:pPr marL="381000" marR="30480" indent="-342900">
              <a:lnSpc>
                <a:spcPct val="92900"/>
              </a:lnSpc>
              <a:spcBef>
                <a:spcPts val="335"/>
              </a:spcBef>
              <a:buFont typeface="Wingdings" panose="05000000000000000000" pitchFamily="2" charset="2"/>
              <a:buChar char="Ø"/>
            </a:pPr>
            <a:r>
              <a:rPr sz="2400" spc="-5" dirty="0">
                <a:latin typeface="Times New Roman" panose="02020603050405020304" pitchFamily="18" charset="0"/>
                <a:cs typeface="Times New Roman" panose="02020603050405020304" pitchFamily="18" charset="0"/>
              </a:rPr>
              <a:t>Therefore expression </a:t>
            </a:r>
            <a:r>
              <a:rPr sz="2400" dirty="0">
                <a:latin typeface="Times New Roman" panose="02020603050405020304" pitchFamily="18" charset="0"/>
                <a:cs typeface="Times New Roman" panose="02020603050405020304" pitchFamily="18" charset="0"/>
              </a:rPr>
              <a:t>for </a:t>
            </a:r>
            <a:r>
              <a:rPr sz="2400" spc="-5" dirty="0">
                <a:latin typeface="Times New Roman" panose="02020603050405020304" pitchFamily="18" charset="0"/>
                <a:cs typeface="Times New Roman" panose="02020603050405020304" pitchFamily="18" charset="0"/>
              </a:rPr>
              <a:t>regulation, efficiency etc.  derived for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single phase line can also </a:t>
            </a:r>
            <a:r>
              <a:rPr sz="2400"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applied </a:t>
            </a:r>
            <a:r>
              <a:rPr sz="2400" dirty="0">
                <a:latin typeface="Times New Roman" panose="02020603050405020304" pitchFamily="18" charset="0"/>
                <a:cs typeface="Times New Roman" panose="02020603050405020304" pitchFamily="18" charset="0"/>
              </a:rPr>
              <a:t>to a  </a:t>
            </a:r>
            <a:r>
              <a:rPr sz="2400" spc="-5" dirty="0">
                <a:latin typeface="Times New Roman" panose="02020603050405020304" pitchFamily="18" charset="0"/>
                <a:cs typeface="Times New Roman" panose="02020603050405020304" pitchFamily="18" charset="0"/>
              </a:rPr>
              <a:t>3-phase</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system.</a:t>
            </a:r>
          </a:p>
          <a:p>
            <a:pPr marL="381000" marR="79375" indent="-342900">
              <a:lnSpc>
                <a:spcPts val="2670"/>
              </a:lnSpc>
              <a:spcBef>
                <a:spcPts val="465"/>
              </a:spcBef>
              <a:buFont typeface="Wingdings" panose="05000000000000000000" pitchFamily="2" charset="2"/>
              <a:buChar char="Ø"/>
            </a:pPr>
            <a:r>
              <a:rPr sz="2400" spc="-5" dirty="0">
                <a:latin typeface="Times New Roman" panose="02020603050405020304" pitchFamily="18" charset="0"/>
                <a:cs typeface="Times New Roman" panose="02020603050405020304" pitchFamily="18" charset="0"/>
              </a:rPr>
              <a:t>Since </a:t>
            </a:r>
            <a:r>
              <a:rPr sz="2400" spc="-10" dirty="0">
                <a:latin typeface="Times New Roman" panose="02020603050405020304" pitchFamily="18" charset="0"/>
                <a:cs typeface="Times New Roman" panose="02020603050405020304" pitchFamily="18" charset="0"/>
              </a:rPr>
              <a:t>only one phase is </a:t>
            </a:r>
            <a:r>
              <a:rPr sz="2400" spc="-5" dirty="0">
                <a:latin typeface="Times New Roman" panose="02020603050405020304" pitchFamily="18" charset="0"/>
                <a:cs typeface="Times New Roman" panose="02020603050405020304" pitchFamily="18" charset="0"/>
              </a:rPr>
              <a:t>considered, </a:t>
            </a:r>
            <a:r>
              <a:rPr sz="2400" spc="-10" dirty="0">
                <a:latin typeface="Times New Roman" panose="02020603050405020304" pitchFamily="18" charset="0"/>
                <a:cs typeface="Times New Roman" panose="02020603050405020304" pitchFamily="18" charset="0"/>
              </a:rPr>
              <a:t>phase value </a:t>
            </a:r>
            <a:r>
              <a:rPr sz="2400" spc="-5" dirty="0">
                <a:latin typeface="Times New Roman" panose="02020603050405020304" pitchFamily="18" charset="0"/>
                <a:cs typeface="Times New Roman" panose="02020603050405020304" pitchFamily="18" charset="0"/>
              </a:rPr>
              <a:t>of 3-  phase system </a:t>
            </a:r>
            <a:r>
              <a:rPr sz="240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be</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taken.</a:t>
            </a:r>
            <a:endParaRPr sz="2400" dirty="0">
              <a:latin typeface="Times New Roman" panose="02020603050405020304" pitchFamily="18" charset="0"/>
              <a:cs typeface="Times New Roman" panose="02020603050405020304" pitchFamily="18" charset="0"/>
            </a:endParaRPr>
          </a:p>
        </p:txBody>
      </p:sp>
      <p:sp>
        <p:nvSpPr>
          <p:cNvPr id="4" name="object 11">
            <a:extLst>
              <a:ext uri="{FF2B5EF4-FFF2-40B4-BE49-F238E27FC236}">
                <a16:creationId xmlns:a16="http://schemas.microsoft.com/office/drawing/2014/main" id="{640F13A2-73E8-4259-8D03-66CC8758DFE6}"/>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DA38E36-810D-4208-AA8A-41691DDFC089}"/>
              </a:ext>
            </a:extLst>
          </p:cNvPr>
          <p:cNvSpPr/>
          <p:nvPr/>
        </p:nvSpPr>
        <p:spPr>
          <a:xfrm>
            <a:off x="807324" y="694492"/>
            <a:ext cx="7529369" cy="677108"/>
          </a:xfrm>
          <a:prstGeom prst="rect">
            <a:avLst/>
          </a:prstGeom>
          <a:noFill/>
        </p:spPr>
        <p:txBody>
          <a:bodyPr wrap="none" lIns="91440" tIns="45720" rIns="91440" bIns="45720">
            <a:spAutoFit/>
          </a:bodyPr>
          <a:lstStyle/>
          <a:p>
            <a:pPr algn="ctr"/>
            <a:r>
              <a:rPr lang="en-US" sz="3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Three-Phase Short Transmission Line</a:t>
            </a:r>
          </a:p>
        </p:txBody>
      </p:sp>
      <p:sp>
        <p:nvSpPr>
          <p:cNvPr id="13" name="object 12">
            <a:extLst>
              <a:ext uri="{FF2B5EF4-FFF2-40B4-BE49-F238E27FC236}">
                <a16:creationId xmlns:a16="http://schemas.microsoft.com/office/drawing/2014/main" id="{BEAFEC62-A9B2-4C76-9F50-B2E7659353DA}"/>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3" name="Slide Number Placeholder 2">
            <a:extLst>
              <a:ext uri="{FF2B5EF4-FFF2-40B4-BE49-F238E27FC236}">
                <a16:creationId xmlns:a16="http://schemas.microsoft.com/office/drawing/2014/main" id="{B3A2E643-9337-4EA7-8BD1-237391892259}"/>
              </a:ext>
            </a:extLst>
          </p:cNvPr>
          <p:cNvSpPr>
            <a:spLocks noGrp="1"/>
          </p:cNvSpPr>
          <p:nvPr>
            <p:ph type="sldNum" sz="quarter" idx="7"/>
          </p:nvPr>
        </p:nvSpPr>
        <p:spPr/>
        <p:txBody>
          <a:bodyPr/>
          <a:lstStyle/>
          <a:p>
            <a:pPr marL="38100">
              <a:lnSpc>
                <a:spcPts val="1240"/>
              </a:lnSpc>
            </a:pPr>
            <a:fld id="{81D60167-4931-47E6-BA6A-407CBD079E47}" type="slidenum">
              <a:rPr lang="en-IN" spc="-120" smtClean="0"/>
              <a:t>52</a:t>
            </a:fld>
            <a:endParaRPr lang="en-IN" spc="-120" dirty="0"/>
          </a:p>
        </p:txBody>
      </p:sp>
    </p:spTree>
    <p:extLst>
      <p:ext uri="{BB962C8B-B14F-4D97-AF65-F5344CB8AC3E}">
        <p14:creationId xmlns:p14="http://schemas.microsoft.com/office/powerpoint/2010/main" val="1322565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123FE4B2-86BE-4994-92FB-697A89202543}"/>
              </a:ext>
            </a:extLst>
          </p:cNvPr>
          <p:cNvGrpSpPr/>
          <p:nvPr/>
        </p:nvGrpSpPr>
        <p:grpSpPr>
          <a:xfrm>
            <a:off x="-654" y="-76200"/>
            <a:ext cx="9145905" cy="6858000"/>
            <a:chOff x="-654" y="0"/>
            <a:chExt cx="9145905" cy="6858000"/>
          </a:xfrm>
        </p:grpSpPr>
        <p:sp>
          <p:nvSpPr>
            <p:cNvPr id="7" name="object 3">
              <a:extLst>
                <a:ext uri="{FF2B5EF4-FFF2-40B4-BE49-F238E27FC236}">
                  <a16:creationId xmlns:a16="http://schemas.microsoft.com/office/drawing/2014/main" id="{1CF2CA9A-AFEB-4F69-A615-F46DE860FC45}"/>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53</a:t>
              </a:fld>
              <a:endParaRPr dirty="0"/>
            </a:p>
          </p:txBody>
        </p:sp>
        <p:sp>
          <p:nvSpPr>
            <p:cNvPr id="8" name="object 4">
              <a:extLst>
                <a:ext uri="{FF2B5EF4-FFF2-40B4-BE49-F238E27FC236}">
                  <a16:creationId xmlns:a16="http://schemas.microsoft.com/office/drawing/2014/main" id="{59A00045-9738-4947-A11B-8933C69F2C0D}"/>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1AF3B43-1314-4150-8694-ADF04BEF59D0}"/>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4DD084CE-1635-40E7-A84A-9FDA17EAFE9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9057B9F9-5410-49BD-97AF-F0103B6AB7B1}"/>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p:nvPr/>
        </p:nvSpPr>
        <p:spPr>
          <a:xfrm>
            <a:off x="0" y="381000"/>
            <a:ext cx="9144000" cy="2971800"/>
          </a:xfrm>
          <a:prstGeom prst="rect">
            <a:avLst/>
          </a:prstGeom>
          <a:blipFill>
            <a:blip r:embed="rId7" cstate="print"/>
            <a:stretch>
              <a:fillRect/>
            </a:stretch>
          </a:blipFill>
        </p:spPr>
        <p:txBody>
          <a:bodyPr wrap="square" lIns="0" tIns="0" rIns="0" bIns="0" rtlCol="0"/>
          <a:lstStyle/>
          <a:p>
            <a:endParaRPr/>
          </a:p>
        </p:txBody>
      </p:sp>
      <p:sp>
        <p:nvSpPr>
          <p:cNvPr id="3" name="object 3"/>
          <p:cNvSpPr txBox="1"/>
          <p:nvPr/>
        </p:nvSpPr>
        <p:spPr>
          <a:xfrm>
            <a:off x="280670" y="3463290"/>
            <a:ext cx="8001634" cy="2487861"/>
          </a:xfrm>
          <a:prstGeom prst="rect">
            <a:avLst/>
          </a:prstGeom>
        </p:spPr>
        <p:txBody>
          <a:bodyPr vert="horz" wrap="square" lIns="0" tIns="12700" rIns="0" bIns="0" rtlCol="0">
            <a:spAutoFit/>
          </a:bodyPr>
          <a:lstStyle/>
          <a:p>
            <a:pPr marL="494665" marR="30480" indent="-457200">
              <a:lnSpc>
                <a:spcPct val="100000"/>
              </a:lnSpc>
              <a:spcBef>
                <a:spcPts val="100"/>
              </a:spcBef>
              <a:buFont typeface="Wingdings" panose="05000000000000000000" pitchFamily="2" charset="2"/>
              <a:buChar char="Ø"/>
            </a:pPr>
            <a:r>
              <a:rPr sz="3200" spc="-90" dirty="0">
                <a:latin typeface="Times New Roman" panose="02020603050405020304" pitchFamily="18" charset="0"/>
                <a:cs typeface="Times New Roman" panose="02020603050405020304" pitchFamily="18" charset="0"/>
              </a:rPr>
              <a:t>Shows </a:t>
            </a:r>
            <a:r>
              <a:rPr sz="3200" dirty="0">
                <a:latin typeface="Times New Roman" panose="02020603050405020304" pitchFamily="18" charset="0"/>
                <a:cs typeface="Times New Roman" panose="02020603050405020304" pitchFamily="18" charset="0"/>
              </a:rPr>
              <a:t>a </a:t>
            </a:r>
            <a:r>
              <a:rPr sz="3200" spc="-5" dirty="0">
                <a:latin typeface="Times New Roman" panose="02020603050405020304" pitchFamily="18" charset="0"/>
                <a:cs typeface="Times New Roman" panose="02020603050405020304" pitchFamily="18" charset="0"/>
              </a:rPr>
              <a:t>Y-connected generator supplying </a:t>
            </a:r>
            <a:r>
              <a:rPr sz="3200" dirty="0">
                <a:latin typeface="Times New Roman" panose="02020603050405020304" pitchFamily="18" charset="0"/>
                <a:cs typeface="Times New Roman" panose="02020603050405020304" pitchFamily="18" charset="0"/>
              </a:rPr>
              <a:t>a </a:t>
            </a:r>
            <a:r>
              <a:rPr sz="3200" spc="-5" dirty="0">
                <a:latin typeface="Times New Roman" panose="02020603050405020304" pitchFamily="18" charset="0"/>
                <a:cs typeface="Times New Roman" panose="02020603050405020304" pitchFamily="18" charset="0"/>
              </a:rPr>
              <a:t>balanced </a:t>
            </a:r>
            <a:r>
              <a:rPr sz="3200" dirty="0">
                <a:latin typeface="Times New Roman" panose="02020603050405020304" pitchFamily="18" charset="0"/>
                <a:cs typeface="Times New Roman" panose="02020603050405020304" pitchFamily="18" charset="0"/>
              </a:rPr>
              <a:t>Y-  </a:t>
            </a:r>
            <a:r>
              <a:rPr sz="3200" spc="-5" dirty="0">
                <a:latin typeface="Times New Roman" panose="02020603050405020304" pitchFamily="18" charset="0"/>
                <a:cs typeface="Times New Roman" panose="02020603050405020304" pitchFamily="18" charset="0"/>
              </a:rPr>
              <a:t>connected load through </a:t>
            </a:r>
            <a:r>
              <a:rPr sz="3200" dirty="0">
                <a:latin typeface="Times New Roman" panose="02020603050405020304" pitchFamily="18" charset="0"/>
                <a:cs typeface="Times New Roman" panose="02020603050405020304" pitchFamily="18" charset="0"/>
              </a:rPr>
              <a:t>a transmission</a:t>
            </a:r>
            <a:r>
              <a:rPr sz="3200" spc="-2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line.</a:t>
            </a:r>
            <a:endParaRPr lang="en-IN" sz="3200" dirty="0">
              <a:latin typeface="Times New Roman" panose="02020603050405020304" pitchFamily="18" charset="0"/>
              <a:cs typeface="Times New Roman" panose="02020603050405020304" pitchFamily="18" charset="0"/>
            </a:endParaRPr>
          </a:p>
          <a:p>
            <a:pPr marL="494665" marR="30480" indent="-457200">
              <a:lnSpc>
                <a:spcPct val="100000"/>
              </a:lnSpc>
              <a:spcBef>
                <a:spcPts val="100"/>
              </a:spcBef>
              <a:buFont typeface="Wingdings" panose="05000000000000000000" pitchFamily="2" charset="2"/>
              <a:buChar char="Ø"/>
            </a:pPr>
            <a:r>
              <a:rPr sz="3200" spc="-105" dirty="0">
                <a:latin typeface="Times New Roman" panose="02020603050405020304" pitchFamily="18" charset="0"/>
                <a:cs typeface="Times New Roman" panose="02020603050405020304" pitchFamily="18" charset="0"/>
              </a:rPr>
              <a:t>Each </a:t>
            </a:r>
            <a:r>
              <a:rPr sz="3200" spc="-5" dirty="0">
                <a:latin typeface="Times New Roman" panose="02020603050405020304" pitchFamily="18" charset="0"/>
                <a:cs typeface="Times New Roman" panose="02020603050405020304" pitchFamily="18" charset="0"/>
              </a:rPr>
              <a:t>conductor </a:t>
            </a:r>
            <a:r>
              <a:rPr sz="3200" spc="-10" dirty="0">
                <a:latin typeface="Times New Roman" panose="02020603050405020304" pitchFamily="18" charset="0"/>
                <a:cs typeface="Times New Roman" panose="02020603050405020304" pitchFamily="18" charset="0"/>
              </a:rPr>
              <a:t>has </a:t>
            </a:r>
            <a:r>
              <a:rPr sz="3200" dirty="0">
                <a:latin typeface="Times New Roman" panose="02020603050405020304" pitchFamily="18" charset="0"/>
                <a:cs typeface="Times New Roman" panose="02020603050405020304" pitchFamily="18" charset="0"/>
              </a:rPr>
              <a:t>a </a:t>
            </a:r>
            <a:r>
              <a:rPr sz="3200" spc="-5" dirty="0">
                <a:latin typeface="Times New Roman" panose="02020603050405020304" pitchFamily="18" charset="0"/>
                <a:cs typeface="Times New Roman" panose="02020603050405020304" pitchFamily="18" charset="0"/>
              </a:rPr>
              <a:t>resistance </a:t>
            </a:r>
            <a:r>
              <a:rPr sz="3200" dirty="0">
                <a:latin typeface="Times New Roman" panose="02020603050405020304" pitchFamily="18" charset="0"/>
                <a:cs typeface="Times New Roman" panose="02020603050405020304" pitchFamily="18" charset="0"/>
              </a:rPr>
              <a:t>of </a:t>
            </a:r>
            <a:r>
              <a:rPr sz="3200" spc="-75" dirty="0">
                <a:latin typeface="Times New Roman" panose="02020603050405020304" pitchFamily="18" charset="0"/>
                <a:cs typeface="Times New Roman" panose="02020603050405020304" pitchFamily="18" charset="0"/>
              </a:rPr>
              <a:t>RΩ </a:t>
            </a:r>
            <a:r>
              <a:rPr sz="3200" spc="-5" dirty="0">
                <a:latin typeface="Times New Roman" panose="02020603050405020304" pitchFamily="18" charset="0"/>
                <a:cs typeface="Times New Roman" panose="02020603050405020304" pitchFamily="18" charset="0"/>
              </a:rPr>
              <a:t>and inductive  reactance </a:t>
            </a:r>
            <a:r>
              <a:rPr sz="3200" dirty="0">
                <a:latin typeface="Times New Roman" panose="02020603050405020304" pitchFamily="18" charset="0"/>
                <a:cs typeface="Times New Roman" panose="02020603050405020304" pitchFamily="18" charset="0"/>
              </a:rPr>
              <a:t>of</a:t>
            </a:r>
            <a:r>
              <a:rPr sz="3200" spc="-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XlΩ.</a:t>
            </a:r>
          </a:p>
        </p:txBody>
      </p:sp>
      <p:sp>
        <p:nvSpPr>
          <p:cNvPr id="4" name="object 11">
            <a:extLst>
              <a:ext uri="{FF2B5EF4-FFF2-40B4-BE49-F238E27FC236}">
                <a16:creationId xmlns:a16="http://schemas.microsoft.com/office/drawing/2014/main" id="{465760DE-44EE-435D-A151-374FA795D01F}"/>
              </a:ext>
            </a:extLst>
          </p:cNvPr>
          <p:cNvSpPr txBox="1"/>
          <p:nvPr/>
        </p:nvSpPr>
        <p:spPr>
          <a:xfrm>
            <a:off x="228600" y="65081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object 12">
            <a:extLst>
              <a:ext uri="{FF2B5EF4-FFF2-40B4-BE49-F238E27FC236}">
                <a16:creationId xmlns:a16="http://schemas.microsoft.com/office/drawing/2014/main" id="{08CE9B20-6315-4929-9FC8-47097C103F91}"/>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Slide Number Placeholder 12">
            <a:extLst>
              <a:ext uri="{FF2B5EF4-FFF2-40B4-BE49-F238E27FC236}">
                <a16:creationId xmlns:a16="http://schemas.microsoft.com/office/drawing/2014/main" id="{858EFBC0-2FDC-4E76-9C28-C94EEFC5BCF6}"/>
              </a:ext>
            </a:extLst>
          </p:cNvPr>
          <p:cNvSpPr>
            <a:spLocks noGrp="1"/>
          </p:cNvSpPr>
          <p:nvPr>
            <p:ph type="sldNum" sz="quarter" idx="7"/>
          </p:nvPr>
        </p:nvSpPr>
        <p:spPr/>
        <p:txBody>
          <a:bodyPr/>
          <a:lstStyle/>
          <a:p>
            <a:pPr marL="38100">
              <a:lnSpc>
                <a:spcPts val="1240"/>
              </a:lnSpc>
            </a:pPr>
            <a:fld id="{81D60167-4931-47E6-BA6A-407CBD079E47}" type="slidenum">
              <a:rPr lang="en-IN" spc="-120" smtClean="0"/>
              <a:t>53</a:t>
            </a:fld>
            <a:endParaRPr lang="en-IN" spc="-120" dirty="0"/>
          </a:p>
        </p:txBody>
      </p:sp>
    </p:spTree>
    <p:extLst>
      <p:ext uri="{BB962C8B-B14F-4D97-AF65-F5344CB8AC3E}">
        <p14:creationId xmlns:p14="http://schemas.microsoft.com/office/powerpoint/2010/main" val="1913816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54</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619759" y="1513840"/>
            <a:ext cx="7859395" cy="3784600"/>
          </a:xfrm>
          <a:prstGeom prst="rect">
            <a:avLst/>
          </a:prstGeom>
        </p:spPr>
        <p:txBody>
          <a:bodyPr vert="horz" wrap="square" lIns="0" tIns="12700" rIns="0" bIns="0" rtlCol="0">
            <a:spAutoFit/>
          </a:bodyPr>
          <a:lstStyle/>
          <a:p>
            <a:pPr marL="381000" marR="30480" indent="-342900">
              <a:lnSpc>
                <a:spcPct val="100000"/>
              </a:lnSpc>
              <a:spcBef>
                <a:spcPts val="100"/>
              </a:spcBef>
              <a:buFont typeface="Wingdings" panose="05000000000000000000" pitchFamily="2" charset="2"/>
              <a:buChar char="Ø"/>
            </a:pPr>
            <a:r>
              <a:rPr sz="2400" spc="5" dirty="0">
                <a:latin typeface="Arial"/>
                <a:cs typeface="Arial"/>
              </a:rPr>
              <a:t>In </a:t>
            </a:r>
            <a:r>
              <a:rPr sz="2400" spc="-5" dirty="0">
                <a:latin typeface="Arial"/>
                <a:cs typeface="Arial"/>
              </a:rPr>
              <a:t>short transmission line </a:t>
            </a:r>
            <a:r>
              <a:rPr sz="2400" spc="-10" dirty="0">
                <a:latin typeface="Arial"/>
                <a:cs typeface="Arial"/>
              </a:rPr>
              <a:t>calculations, </a:t>
            </a:r>
            <a:r>
              <a:rPr sz="2400" dirty="0">
                <a:latin typeface="Arial"/>
                <a:cs typeface="Arial"/>
              </a:rPr>
              <a:t>the </a:t>
            </a:r>
            <a:r>
              <a:rPr sz="2400" spc="-5" dirty="0">
                <a:latin typeface="Arial"/>
                <a:cs typeface="Arial"/>
              </a:rPr>
              <a:t>effect of </a:t>
            </a:r>
            <a:r>
              <a:rPr sz="2400" dirty="0">
                <a:latin typeface="Arial"/>
                <a:cs typeface="Arial"/>
              </a:rPr>
              <a:t>the  </a:t>
            </a:r>
            <a:r>
              <a:rPr sz="2400" spc="-5" dirty="0">
                <a:latin typeface="Arial"/>
                <a:cs typeface="Arial"/>
              </a:rPr>
              <a:t>line capacitance are neglected because such </a:t>
            </a:r>
            <a:r>
              <a:rPr sz="2400" spc="-10" dirty="0">
                <a:latin typeface="Arial"/>
                <a:cs typeface="Arial"/>
              </a:rPr>
              <a:t>lines </a:t>
            </a:r>
            <a:r>
              <a:rPr sz="2400" spc="-5" dirty="0">
                <a:latin typeface="Arial"/>
                <a:cs typeface="Arial"/>
              </a:rPr>
              <a:t>have  smaller lengths </a:t>
            </a:r>
            <a:r>
              <a:rPr sz="2400" spc="-10" dirty="0">
                <a:latin typeface="Arial"/>
                <a:cs typeface="Arial"/>
              </a:rPr>
              <a:t>and </a:t>
            </a:r>
            <a:r>
              <a:rPr sz="2400" dirty="0">
                <a:latin typeface="Arial"/>
                <a:cs typeface="Arial"/>
              </a:rPr>
              <a:t>transmit </a:t>
            </a:r>
            <a:r>
              <a:rPr sz="2400" spc="-10" dirty="0">
                <a:latin typeface="Arial"/>
                <a:cs typeface="Arial"/>
              </a:rPr>
              <a:t>power </a:t>
            </a:r>
            <a:r>
              <a:rPr sz="2400" spc="-5" dirty="0">
                <a:latin typeface="Arial"/>
                <a:cs typeface="Arial"/>
              </a:rPr>
              <a:t>at relatively low  </a:t>
            </a:r>
            <a:r>
              <a:rPr sz="2400" spc="-10" dirty="0">
                <a:latin typeface="Arial"/>
                <a:cs typeface="Arial"/>
              </a:rPr>
              <a:t>voltage.</a:t>
            </a:r>
            <a:endParaRPr sz="2400" dirty="0">
              <a:latin typeface="Arial"/>
              <a:cs typeface="Arial"/>
            </a:endParaRPr>
          </a:p>
          <a:p>
            <a:pPr marL="381000" marR="175260" indent="-342900" algn="just">
              <a:lnSpc>
                <a:spcPct val="100000"/>
              </a:lnSpc>
              <a:spcBef>
                <a:spcPts val="400"/>
              </a:spcBef>
              <a:buFont typeface="Wingdings" panose="05000000000000000000" pitchFamily="2" charset="2"/>
              <a:buChar char="Ø"/>
            </a:pPr>
            <a:r>
              <a:rPr sz="2400" spc="-5" dirty="0">
                <a:latin typeface="Arial"/>
                <a:cs typeface="Arial"/>
              </a:rPr>
              <a:t>Since medium transmission </a:t>
            </a:r>
            <a:r>
              <a:rPr sz="2400" spc="-10" dirty="0">
                <a:latin typeface="Arial"/>
                <a:cs typeface="Arial"/>
              </a:rPr>
              <a:t>lines have </a:t>
            </a:r>
            <a:r>
              <a:rPr sz="2400" spc="-5" dirty="0">
                <a:latin typeface="Arial"/>
                <a:cs typeface="Arial"/>
              </a:rPr>
              <a:t>sufficient </a:t>
            </a:r>
            <a:r>
              <a:rPr sz="2400" spc="-10" dirty="0">
                <a:latin typeface="Arial"/>
                <a:cs typeface="Arial"/>
              </a:rPr>
              <a:t>length  </a:t>
            </a:r>
            <a:r>
              <a:rPr sz="2400" spc="-5" dirty="0">
                <a:latin typeface="Arial"/>
                <a:cs typeface="Arial"/>
              </a:rPr>
              <a:t>and </a:t>
            </a:r>
            <a:r>
              <a:rPr sz="2400" spc="-10" dirty="0">
                <a:latin typeface="Arial"/>
                <a:cs typeface="Arial"/>
              </a:rPr>
              <a:t>usually </a:t>
            </a:r>
            <a:r>
              <a:rPr sz="2400" spc="-5" dirty="0">
                <a:latin typeface="Arial"/>
                <a:cs typeface="Arial"/>
              </a:rPr>
              <a:t>operate </a:t>
            </a:r>
            <a:r>
              <a:rPr sz="2400" dirty="0">
                <a:latin typeface="Arial"/>
                <a:cs typeface="Arial"/>
              </a:rPr>
              <a:t>at </a:t>
            </a:r>
            <a:r>
              <a:rPr sz="2400" spc="-10" dirty="0">
                <a:latin typeface="Arial"/>
                <a:cs typeface="Arial"/>
              </a:rPr>
              <a:t>voltages </a:t>
            </a:r>
            <a:r>
              <a:rPr sz="2400" spc="-5" dirty="0">
                <a:latin typeface="Arial"/>
                <a:cs typeface="Arial"/>
              </a:rPr>
              <a:t>greater than </a:t>
            </a:r>
            <a:r>
              <a:rPr sz="2400" spc="-10" dirty="0">
                <a:latin typeface="Arial"/>
                <a:cs typeface="Arial"/>
              </a:rPr>
              <a:t>20KV, </a:t>
            </a:r>
            <a:r>
              <a:rPr sz="2400" spc="-5" dirty="0">
                <a:latin typeface="Arial"/>
                <a:cs typeface="Arial"/>
              </a:rPr>
              <a:t>the  effect capacitance cannot be</a:t>
            </a:r>
            <a:r>
              <a:rPr sz="2400" spc="15" dirty="0">
                <a:latin typeface="Arial"/>
                <a:cs typeface="Arial"/>
              </a:rPr>
              <a:t> </a:t>
            </a:r>
            <a:r>
              <a:rPr sz="2400" spc="-10" dirty="0">
                <a:latin typeface="Arial"/>
                <a:cs typeface="Arial"/>
              </a:rPr>
              <a:t>neglected.</a:t>
            </a:r>
            <a:endParaRPr sz="2400" dirty="0">
              <a:latin typeface="Arial"/>
              <a:cs typeface="Arial"/>
            </a:endParaRPr>
          </a:p>
          <a:p>
            <a:pPr marL="381000" marR="650240" indent="-342900">
              <a:lnSpc>
                <a:spcPct val="100000"/>
              </a:lnSpc>
              <a:spcBef>
                <a:spcPts val="400"/>
              </a:spcBef>
              <a:buFont typeface="Wingdings" panose="05000000000000000000" pitchFamily="2" charset="2"/>
              <a:buChar char="Ø"/>
            </a:pPr>
            <a:r>
              <a:rPr sz="2400" spc="-5" dirty="0">
                <a:latin typeface="Arial"/>
                <a:cs typeface="Arial"/>
              </a:rPr>
              <a:t>Therefore in order </a:t>
            </a:r>
            <a:r>
              <a:rPr sz="2400" dirty="0">
                <a:latin typeface="Arial"/>
                <a:cs typeface="Arial"/>
              </a:rPr>
              <a:t>to </a:t>
            </a:r>
            <a:r>
              <a:rPr sz="2400" spc="-10" dirty="0">
                <a:latin typeface="Arial"/>
                <a:cs typeface="Arial"/>
              </a:rPr>
              <a:t>obtain reasonable </a:t>
            </a:r>
            <a:r>
              <a:rPr sz="2400" spc="-5" dirty="0">
                <a:latin typeface="Arial"/>
                <a:cs typeface="Arial"/>
              </a:rPr>
              <a:t>accuracy in  </a:t>
            </a:r>
            <a:r>
              <a:rPr sz="2400" dirty="0">
                <a:latin typeface="Arial"/>
                <a:cs typeface="Arial"/>
              </a:rPr>
              <a:t>medium </a:t>
            </a:r>
            <a:r>
              <a:rPr sz="2400" spc="-5" dirty="0">
                <a:latin typeface="Arial"/>
                <a:cs typeface="Arial"/>
              </a:rPr>
              <a:t>transmission line calculations, the line  capacitance </a:t>
            </a:r>
            <a:r>
              <a:rPr sz="2400" dirty="0">
                <a:latin typeface="Arial"/>
                <a:cs typeface="Arial"/>
              </a:rPr>
              <a:t>must be </a:t>
            </a:r>
            <a:r>
              <a:rPr sz="2400" spc="-5" dirty="0">
                <a:latin typeface="Arial"/>
                <a:cs typeface="Arial"/>
              </a:rPr>
              <a:t>taken into</a:t>
            </a:r>
            <a:r>
              <a:rPr sz="2400" spc="-25" dirty="0">
                <a:latin typeface="Arial"/>
                <a:cs typeface="Arial"/>
              </a:rPr>
              <a:t> </a:t>
            </a:r>
            <a:r>
              <a:rPr sz="2400" spc="-5" dirty="0">
                <a:latin typeface="Arial"/>
                <a:cs typeface="Arial"/>
              </a:rPr>
              <a:t>consideration.</a:t>
            </a:r>
            <a:endParaRPr sz="2400" dirty="0">
              <a:latin typeface="Arial"/>
              <a:cs typeface="Arial"/>
            </a:endParaRPr>
          </a:p>
        </p:txBody>
      </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2" name="Rectangle 11">
            <a:extLst>
              <a:ext uri="{FF2B5EF4-FFF2-40B4-BE49-F238E27FC236}">
                <a16:creationId xmlns:a16="http://schemas.microsoft.com/office/drawing/2014/main" id="{D5DB58E7-7CFC-4676-902F-A73BDC515092}"/>
              </a:ext>
            </a:extLst>
          </p:cNvPr>
          <p:cNvSpPr/>
          <p:nvPr/>
        </p:nvSpPr>
        <p:spPr>
          <a:xfrm>
            <a:off x="957427" y="533400"/>
            <a:ext cx="7229160"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Medium Transmission Lines</a:t>
            </a: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2EA9F7B-E3EA-4A6E-A56F-A2AD995FBF74}"/>
              </a:ext>
            </a:extLst>
          </p:cNvPr>
          <p:cNvSpPr>
            <a:spLocks noGrp="1"/>
          </p:cNvSpPr>
          <p:nvPr>
            <p:ph type="sldNum" sz="quarter" idx="7"/>
          </p:nvPr>
        </p:nvSpPr>
        <p:spPr/>
        <p:txBody>
          <a:bodyPr/>
          <a:lstStyle/>
          <a:p>
            <a:pPr marL="38100">
              <a:lnSpc>
                <a:spcPts val="1240"/>
              </a:lnSpc>
            </a:pPr>
            <a:fld id="{81D60167-4931-47E6-BA6A-407CBD079E47}" type="slidenum">
              <a:rPr lang="en-IN" spc="-120" smtClean="0"/>
              <a:t>54</a:t>
            </a:fld>
            <a:endParaRPr lang="en-IN" spc="-120" dirty="0"/>
          </a:p>
        </p:txBody>
      </p:sp>
    </p:spTree>
    <p:extLst>
      <p:ext uri="{BB962C8B-B14F-4D97-AF65-F5344CB8AC3E}">
        <p14:creationId xmlns:p14="http://schemas.microsoft.com/office/powerpoint/2010/main" val="504592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19DF8426-3C1B-4CDC-BDE9-DD036262D86C}"/>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5D27A2E0-57CC-4CEA-B182-B8C997C68809}"/>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55</a:t>
              </a:fld>
              <a:endParaRPr dirty="0"/>
            </a:p>
          </p:txBody>
        </p:sp>
        <p:sp>
          <p:nvSpPr>
            <p:cNvPr id="6" name="object 4">
              <a:extLst>
                <a:ext uri="{FF2B5EF4-FFF2-40B4-BE49-F238E27FC236}">
                  <a16:creationId xmlns:a16="http://schemas.microsoft.com/office/drawing/2014/main" id="{01D9A3C5-E9F4-450F-A60A-50575E39F886}"/>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863816FD-C82B-49A9-8929-D5DB25F6FFE3}"/>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EAD8FC26-5423-46CC-93BE-473229F0EF5A}"/>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C52BC0AD-7F51-4EA1-9B69-76F45C9A72F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619759" y="1484629"/>
            <a:ext cx="7936865" cy="4115870"/>
          </a:xfrm>
          <a:prstGeom prst="rect">
            <a:avLst/>
          </a:prstGeom>
        </p:spPr>
        <p:txBody>
          <a:bodyPr vert="horz" wrap="square" lIns="0" tIns="45085" rIns="0" bIns="0" rtlCol="0">
            <a:spAutoFit/>
          </a:bodyPr>
          <a:lstStyle/>
          <a:p>
            <a:pPr marL="293370" marR="254000" indent="-255270">
              <a:lnSpc>
                <a:spcPts val="2680"/>
              </a:lnSpc>
              <a:spcBef>
                <a:spcPts val="355"/>
              </a:spcBef>
            </a:pPr>
            <a:r>
              <a:rPr sz="2400" dirty="0">
                <a:latin typeface="Arial"/>
                <a:cs typeface="Arial"/>
              </a:rPr>
              <a:t>The </a:t>
            </a:r>
            <a:r>
              <a:rPr sz="2400" spc="-5" dirty="0">
                <a:latin typeface="Arial"/>
                <a:cs typeface="Arial"/>
              </a:rPr>
              <a:t>capacitance is uniformly distributed over </a:t>
            </a:r>
            <a:r>
              <a:rPr sz="2400" dirty="0">
                <a:latin typeface="Arial"/>
                <a:cs typeface="Arial"/>
              </a:rPr>
              <a:t>the </a:t>
            </a:r>
            <a:r>
              <a:rPr sz="2400" spc="-5" dirty="0">
                <a:latin typeface="Arial"/>
                <a:cs typeface="Arial"/>
              </a:rPr>
              <a:t>entire  length </a:t>
            </a:r>
            <a:r>
              <a:rPr sz="2400" dirty="0">
                <a:latin typeface="Arial"/>
                <a:cs typeface="Arial"/>
              </a:rPr>
              <a:t>of </a:t>
            </a:r>
            <a:r>
              <a:rPr sz="2400" spc="-5" dirty="0">
                <a:latin typeface="Arial"/>
                <a:cs typeface="Arial"/>
              </a:rPr>
              <a:t>the </a:t>
            </a:r>
            <a:r>
              <a:rPr sz="2400" spc="-10" dirty="0">
                <a:latin typeface="Arial"/>
                <a:cs typeface="Arial"/>
              </a:rPr>
              <a:t>line.</a:t>
            </a:r>
            <a:endParaRPr lang="en-IN" sz="2400" dirty="0">
              <a:latin typeface="Arial"/>
              <a:cs typeface="Arial"/>
            </a:endParaRPr>
          </a:p>
          <a:p>
            <a:pPr marL="293370" marR="254000" indent="-255270">
              <a:lnSpc>
                <a:spcPts val="2680"/>
              </a:lnSpc>
              <a:spcBef>
                <a:spcPts val="355"/>
              </a:spcBef>
            </a:pPr>
            <a:r>
              <a:rPr sz="2400" spc="-5" dirty="0">
                <a:latin typeface="Arial"/>
                <a:cs typeface="Arial"/>
              </a:rPr>
              <a:t>However, in order </a:t>
            </a:r>
            <a:r>
              <a:rPr sz="2400" dirty="0">
                <a:latin typeface="Arial"/>
                <a:cs typeface="Arial"/>
              </a:rPr>
              <a:t>to make the </a:t>
            </a:r>
            <a:r>
              <a:rPr sz="2400" spc="-5" dirty="0">
                <a:latin typeface="Arial"/>
                <a:cs typeface="Arial"/>
              </a:rPr>
              <a:t>calculations simple, </a:t>
            </a:r>
            <a:r>
              <a:rPr sz="2400" dirty="0">
                <a:latin typeface="Arial"/>
                <a:cs typeface="Arial"/>
              </a:rPr>
              <a:t>the  </a:t>
            </a:r>
            <a:r>
              <a:rPr sz="2400" spc="-5" dirty="0">
                <a:latin typeface="Arial"/>
                <a:cs typeface="Arial"/>
              </a:rPr>
              <a:t>line capacitance is </a:t>
            </a:r>
            <a:r>
              <a:rPr sz="2400" dirty="0">
                <a:latin typeface="Arial"/>
                <a:cs typeface="Arial"/>
              </a:rPr>
              <a:t>assumed to </a:t>
            </a:r>
            <a:r>
              <a:rPr sz="2400" spc="-5" dirty="0">
                <a:latin typeface="Arial"/>
                <a:cs typeface="Arial"/>
              </a:rPr>
              <a:t>be lumped or  concentrated in the form of capacitor shunted across the  line at one or </a:t>
            </a:r>
            <a:r>
              <a:rPr sz="2400" dirty="0">
                <a:latin typeface="Arial"/>
                <a:cs typeface="Arial"/>
              </a:rPr>
              <a:t>more</a:t>
            </a:r>
            <a:r>
              <a:rPr sz="2400" spc="15" dirty="0">
                <a:latin typeface="Arial"/>
                <a:cs typeface="Arial"/>
              </a:rPr>
              <a:t> </a:t>
            </a:r>
            <a:r>
              <a:rPr sz="2400" spc="-5" dirty="0">
                <a:latin typeface="Arial"/>
                <a:cs typeface="Arial"/>
              </a:rPr>
              <a:t>points.</a:t>
            </a:r>
            <a:endParaRPr sz="2400" dirty="0">
              <a:latin typeface="Arial"/>
              <a:cs typeface="Arial"/>
            </a:endParaRPr>
          </a:p>
          <a:p>
            <a:pPr marL="293370" marR="461645" indent="-255270">
              <a:lnSpc>
                <a:spcPts val="2670"/>
              </a:lnSpc>
              <a:spcBef>
                <a:spcPts val="459"/>
              </a:spcBef>
            </a:pPr>
            <a:r>
              <a:rPr sz="2400" dirty="0">
                <a:latin typeface="Arial"/>
                <a:cs typeface="Arial"/>
              </a:rPr>
              <a:t>The most commonly </a:t>
            </a:r>
            <a:r>
              <a:rPr sz="2400" spc="-5" dirty="0">
                <a:latin typeface="Arial"/>
                <a:cs typeface="Arial"/>
              </a:rPr>
              <a:t>used methods </a:t>
            </a:r>
            <a:r>
              <a:rPr sz="2400" dirty="0">
                <a:latin typeface="Arial"/>
                <a:cs typeface="Arial"/>
              </a:rPr>
              <a:t>for </a:t>
            </a:r>
            <a:r>
              <a:rPr sz="2400" spc="-5" dirty="0">
                <a:latin typeface="Arial"/>
                <a:cs typeface="Arial"/>
              </a:rPr>
              <a:t>the solution of  </a:t>
            </a:r>
            <a:r>
              <a:rPr sz="2400" dirty="0">
                <a:latin typeface="Arial"/>
                <a:cs typeface="Arial"/>
              </a:rPr>
              <a:t>medium </a:t>
            </a:r>
            <a:r>
              <a:rPr sz="2400" spc="-5" dirty="0">
                <a:latin typeface="Arial"/>
                <a:cs typeface="Arial"/>
              </a:rPr>
              <a:t>transmission</a:t>
            </a:r>
            <a:r>
              <a:rPr sz="2400" spc="20" dirty="0">
                <a:latin typeface="Arial"/>
                <a:cs typeface="Arial"/>
              </a:rPr>
              <a:t> </a:t>
            </a:r>
            <a:r>
              <a:rPr sz="2400" spc="-5" dirty="0">
                <a:latin typeface="Arial"/>
                <a:cs typeface="Arial"/>
              </a:rPr>
              <a:t>are.</a:t>
            </a:r>
            <a:endParaRPr sz="2400" dirty="0">
              <a:latin typeface="Arial"/>
              <a:cs typeface="Arial"/>
            </a:endParaRPr>
          </a:p>
          <a:p>
            <a:pPr marL="293370" indent="-255270">
              <a:lnSpc>
                <a:spcPct val="100000"/>
              </a:lnSpc>
              <a:spcBef>
                <a:spcPts val="150"/>
              </a:spcBef>
              <a:buClr>
                <a:srgbClr val="2CA1BE"/>
              </a:buClr>
              <a:buSzPct val="66666"/>
              <a:buAutoNum type="arabicParenR"/>
              <a:tabLst>
                <a:tab pos="293370" algn="l"/>
              </a:tabLst>
            </a:pPr>
            <a:r>
              <a:rPr sz="2400" spc="-5" dirty="0">
                <a:latin typeface="Arial"/>
                <a:cs typeface="Arial"/>
              </a:rPr>
              <a:t>End condenser</a:t>
            </a:r>
            <a:r>
              <a:rPr sz="2400" spc="10" dirty="0">
                <a:latin typeface="Arial"/>
                <a:cs typeface="Arial"/>
              </a:rPr>
              <a:t> </a:t>
            </a:r>
            <a:r>
              <a:rPr sz="2400" spc="-5" dirty="0">
                <a:latin typeface="Arial"/>
                <a:cs typeface="Arial"/>
              </a:rPr>
              <a:t>method</a:t>
            </a:r>
            <a:endParaRPr sz="2400" dirty="0">
              <a:latin typeface="Arial"/>
              <a:cs typeface="Arial"/>
            </a:endParaRPr>
          </a:p>
          <a:p>
            <a:pPr marL="293370" indent="-255270">
              <a:lnSpc>
                <a:spcPct val="100000"/>
              </a:lnSpc>
              <a:spcBef>
                <a:spcPts val="190"/>
              </a:spcBef>
              <a:buClr>
                <a:srgbClr val="2CA1BE"/>
              </a:buClr>
              <a:buSzPct val="66666"/>
              <a:buAutoNum type="arabicParenR"/>
              <a:tabLst>
                <a:tab pos="293370" algn="l"/>
              </a:tabLst>
            </a:pPr>
            <a:r>
              <a:rPr sz="2400" spc="-5" dirty="0">
                <a:latin typeface="Arial"/>
                <a:cs typeface="Arial"/>
              </a:rPr>
              <a:t>Nominal </a:t>
            </a:r>
            <a:r>
              <a:rPr sz="2400" dirty="0">
                <a:latin typeface="Arial"/>
                <a:cs typeface="Arial"/>
              </a:rPr>
              <a:t>T</a:t>
            </a:r>
            <a:r>
              <a:rPr sz="2400" spc="-65" dirty="0">
                <a:latin typeface="Arial"/>
                <a:cs typeface="Arial"/>
              </a:rPr>
              <a:t> </a:t>
            </a:r>
            <a:r>
              <a:rPr sz="2400" dirty="0">
                <a:latin typeface="Arial"/>
                <a:cs typeface="Arial"/>
              </a:rPr>
              <a:t>method</a:t>
            </a:r>
          </a:p>
          <a:p>
            <a:pPr marL="293370" indent="-255270">
              <a:lnSpc>
                <a:spcPct val="100000"/>
              </a:lnSpc>
              <a:spcBef>
                <a:spcPts val="200"/>
              </a:spcBef>
              <a:buClr>
                <a:srgbClr val="2CA1BE"/>
              </a:buClr>
              <a:buSzPct val="66666"/>
              <a:buAutoNum type="arabicParenR"/>
              <a:tabLst>
                <a:tab pos="293370" algn="l"/>
              </a:tabLst>
            </a:pPr>
            <a:r>
              <a:rPr sz="2400" spc="-5" dirty="0">
                <a:latin typeface="Arial"/>
                <a:cs typeface="Arial"/>
              </a:rPr>
              <a:t>Nominal </a:t>
            </a:r>
            <a:r>
              <a:rPr sz="2400" dirty="0">
                <a:latin typeface="Arial"/>
                <a:cs typeface="Arial"/>
              </a:rPr>
              <a:t>π</a:t>
            </a:r>
            <a:r>
              <a:rPr sz="2400" spc="-70" dirty="0">
                <a:latin typeface="Arial"/>
                <a:cs typeface="Arial"/>
              </a:rPr>
              <a:t> </a:t>
            </a:r>
            <a:r>
              <a:rPr sz="2400" dirty="0">
                <a:latin typeface="Arial"/>
                <a:cs typeface="Arial"/>
              </a:rPr>
              <a:t>method</a:t>
            </a:r>
          </a:p>
        </p:txBody>
      </p:sp>
      <p:sp>
        <p:nvSpPr>
          <p:cNvPr id="10" name="object 11">
            <a:extLst>
              <a:ext uri="{FF2B5EF4-FFF2-40B4-BE49-F238E27FC236}">
                <a16:creationId xmlns:a16="http://schemas.microsoft.com/office/drawing/2014/main" id="{0D969C90-1081-469D-B605-C9DBC7F90706}"/>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object 12">
            <a:extLst>
              <a:ext uri="{FF2B5EF4-FFF2-40B4-BE49-F238E27FC236}">
                <a16:creationId xmlns:a16="http://schemas.microsoft.com/office/drawing/2014/main" id="{160B764C-9465-4B82-9329-0BADCDDD7DFD}"/>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2" name="Slide Number Placeholder 11">
            <a:extLst>
              <a:ext uri="{FF2B5EF4-FFF2-40B4-BE49-F238E27FC236}">
                <a16:creationId xmlns:a16="http://schemas.microsoft.com/office/drawing/2014/main" id="{3CEA7B1D-209C-4218-A0B0-FC1BD646C1A6}"/>
              </a:ext>
            </a:extLst>
          </p:cNvPr>
          <p:cNvSpPr>
            <a:spLocks noGrp="1"/>
          </p:cNvSpPr>
          <p:nvPr>
            <p:ph type="sldNum" sz="quarter" idx="7"/>
          </p:nvPr>
        </p:nvSpPr>
        <p:spPr/>
        <p:txBody>
          <a:bodyPr/>
          <a:lstStyle/>
          <a:p>
            <a:pPr marL="38100">
              <a:lnSpc>
                <a:spcPts val="1240"/>
              </a:lnSpc>
            </a:pPr>
            <a:fld id="{81D60167-4931-47E6-BA6A-407CBD079E47}" type="slidenum">
              <a:rPr lang="en-IN" spc="-120" smtClean="0"/>
              <a:t>55</a:t>
            </a:fld>
            <a:endParaRPr lang="en-IN" spc="-120" dirty="0"/>
          </a:p>
        </p:txBody>
      </p:sp>
    </p:spTree>
    <p:extLst>
      <p:ext uri="{BB962C8B-B14F-4D97-AF65-F5344CB8AC3E}">
        <p14:creationId xmlns:p14="http://schemas.microsoft.com/office/powerpoint/2010/main" val="2629177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70E0A86-9DD4-4F62-B834-A721A4E8CE10}"/>
              </a:ext>
            </a:extLst>
          </p:cNvPr>
          <p:cNvGrpSpPr/>
          <p:nvPr/>
        </p:nvGrpSpPr>
        <p:grpSpPr>
          <a:xfrm>
            <a:off x="-654" y="0"/>
            <a:ext cx="9145905" cy="6858000"/>
            <a:chOff x="-654" y="0"/>
            <a:chExt cx="9145905" cy="6858000"/>
          </a:xfrm>
        </p:grpSpPr>
        <p:sp>
          <p:nvSpPr>
            <p:cNvPr id="8" name="object 3">
              <a:extLst>
                <a:ext uri="{FF2B5EF4-FFF2-40B4-BE49-F238E27FC236}">
                  <a16:creationId xmlns:a16="http://schemas.microsoft.com/office/drawing/2014/main" id="{C7DA4CFA-6D19-4B3F-ACE0-98C9CA19EF3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56</a:t>
              </a:fld>
              <a:endParaRPr dirty="0"/>
            </a:p>
          </p:txBody>
        </p:sp>
        <p:sp>
          <p:nvSpPr>
            <p:cNvPr id="9" name="object 4">
              <a:extLst>
                <a:ext uri="{FF2B5EF4-FFF2-40B4-BE49-F238E27FC236}">
                  <a16:creationId xmlns:a16="http://schemas.microsoft.com/office/drawing/2014/main" id="{E782E3A6-059F-49D1-BCD1-7C89F6BCC74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72BC9BBF-EC1F-4A7A-BE12-5E33D099C78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9A3F1612-02E6-425A-B21C-2C81D303888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C1BE44C7-A134-4881-B3CD-93FA60DE43E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5" name="object 5"/>
          <p:cNvSpPr txBox="1"/>
          <p:nvPr/>
        </p:nvSpPr>
        <p:spPr>
          <a:xfrm>
            <a:off x="228600" y="3768090"/>
            <a:ext cx="8182609" cy="874598"/>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Times New Roman" panose="02020603050405020304" pitchFamily="18" charset="0"/>
                <a:cs typeface="Times New Roman" panose="02020603050405020304" pitchFamily="18" charset="0"/>
              </a:rPr>
              <a:t>In </a:t>
            </a:r>
            <a:r>
              <a:rPr sz="2800" spc="-5" dirty="0">
                <a:latin typeface="Times New Roman" panose="02020603050405020304" pitchFamily="18" charset="0"/>
                <a:cs typeface="Times New Roman" panose="02020603050405020304" pitchFamily="18" charset="0"/>
              </a:rPr>
              <a:t>this method, the capacitance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line is </a:t>
            </a:r>
            <a:r>
              <a:rPr sz="2800" spc="-5" dirty="0">
                <a:latin typeface="Times New Roman" panose="02020603050405020304" pitchFamily="18" charset="0"/>
                <a:cs typeface="Times New Roman" panose="02020603050405020304" pitchFamily="18" charset="0"/>
              </a:rPr>
              <a:t>lumped </a:t>
            </a:r>
            <a:r>
              <a:rPr sz="2800" dirty="0">
                <a:latin typeface="Times New Roman" panose="02020603050405020304" pitchFamily="18" charset="0"/>
                <a:cs typeface="Times New Roman" panose="02020603050405020304" pitchFamily="18" charset="0"/>
              </a:rPr>
              <a:t>or  </a:t>
            </a:r>
            <a:r>
              <a:rPr sz="2800" spc="-5" dirty="0">
                <a:latin typeface="Times New Roman" panose="02020603050405020304" pitchFamily="18" charset="0"/>
                <a:cs typeface="Times New Roman" panose="02020603050405020304" pitchFamily="18" charset="0"/>
              </a:rPr>
              <a:t>concentrated at the receiving </a:t>
            </a:r>
            <a:r>
              <a:rPr sz="2800" dirty="0">
                <a:latin typeface="Times New Roman" panose="02020603050405020304" pitchFamily="18" charset="0"/>
                <a:cs typeface="Times New Roman" panose="02020603050405020304" pitchFamily="18" charset="0"/>
              </a:rPr>
              <a:t>or </a:t>
            </a:r>
            <a:r>
              <a:rPr sz="2800" spc="-10" dirty="0">
                <a:latin typeface="Times New Roman" panose="02020603050405020304" pitchFamily="18" charset="0"/>
                <a:cs typeface="Times New Roman" panose="02020603050405020304" pitchFamily="18" charset="0"/>
              </a:rPr>
              <a:t>load end </a:t>
            </a:r>
            <a:r>
              <a:rPr sz="2800" dirty="0">
                <a:latin typeface="Times New Roman" panose="02020603050405020304" pitchFamily="18" charset="0"/>
                <a:cs typeface="Times New Roman" panose="02020603050405020304" pitchFamily="18" charset="0"/>
              </a:rPr>
              <a:t>as </a:t>
            </a:r>
            <a:r>
              <a:rPr sz="2800" spc="-5" dirty="0">
                <a:latin typeface="Times New Roman" panose="02020603050405020304" pitchFamily="18" charset="0"/>
                <a:cs typeface="Times New Roman" panose="02020603050405020304" pitchFamily="18" charset="0"/>
              </a:rPr>
              <a:t>shown in</a:t>
            </a:r>
            <a:r>
              <a:rPr sz="2800" spc="2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fig.</a:t>
            </a:r>
            <a:endParaRPr sz="2800" dirty="0">
              <a:latin typeface="Times New Roman" panose="02020603050405020304" pitchFamily="18" charset="0"/>
              <a:cs typeface="Times New Roman" panose="02020603050405020304" pitchFamily="18" charset="0"/>
            </a:endParaRPr>
          </a:p>
        </p:txBody>
      </p:sp>
      <p:sp>
        <p:nvSpPr>
          <p:cNvPr id="13" name="object 11">
            <a:extLst>
              <a:ext uri="{FF2B5EF4-FFF2-40B4-BE49-F238E27FC236}">
                <a16:creationId xmlns:a16="http://schemas.microsoft.com/office/drawing/2014/main" id="{3491FBDD-945F-4868-B8C7-CC99F84AAB40}"/>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object 12">
            <a:extLst>
              <a:ext uri="{FF2B5EF4-FFF2-40B4-BE49-F238E27FC236}">
                <a16:creationId xmlns:a16="http://schemas.microsoft.com/office/drawing/2014/main" id="{ED29C0B2-CDFE-44EF-A19B-43DDC7181E9F}"/>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5" name="Rectangle 14">
            <a:extLst>
              <a:ext uri="{FF2B5EF4-FFF2-40B4-BE49-F238E27FC236}">
                <a16:creationId xmlns:a16="http://schemas.microsoft.com/office/drawing/2014/main" id="{9B0CAD76-0997-441F-8531-3B38669F9B02}"/>
              </a:ext>
            </a:extLst>
          </p:cNvPr>
          <p:cNvSpPr/>
          <p:nvPr/>
        </p:nvSpPr>
        <p:spPr>
          <a:xfrm>
            <a:off x="1800250" y="609600"/>
            <a:ext cx="5543505" cy="769441"/>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End</a:t>
            </a:r>
            <a:r>
              <a:rPr lang="en-US" sz="4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Condenser Method</a:t>
            </a:r>
          </a:p>
        </p:txBody>
      </p:sp>
      <p:pic>
        <p:nvPicPr>
          <p:cNvPr id="16" name="Picture 15">
            <a:extLst>
              <a:ext uri="{FF2B5EF4-FFF2-40B4-BE49-F238E27FC236}">
                <a16:creationId xmlns:a16="http://schemas.microsoft.com/office/drawing/2014/main" id="{30C55276-EC10-4C90-A2B7-83A913DC1986}"/>
              </a:ext>
            </a:extLst>
          </p:cNvPr>
          <p:cNvPicPr>
            <a:picLocks noChangeAspect="1"/>
          </p:cNvPicPr>
          <p:nvPr/>
        </p:nvPicPr>
        <p:blipFill>
          <a:blip r:embed="rId7"/>
          <a:stretch>
            <a:fillRect/>
          </a:stretch>
        </p:blipFill>
        <p:spPr>
          <a:xfrm>
            <a:off x="2133600" y="1379041"/>
            <a:ext cx="4143375" cy="2362200"/>
          </a:xfrm>
          <a:prstGeom prst="rect">
            <a:avLst/>
          </a:prstGeom>
        </p:spPr>
      </p:pic>
      <p:sp>
        <p:nvSpPr>
          <p:cNvPr id="2" name="Slide Number Placeholder 1">
            <a:extLst>
              <a:ext uri="{FF2B5EF4-FFF2-40B4-BE49-F238E27FC236}">
                <a16:creationId xmlns:a16="http://schemas.microsoft.com/office/drawing/2014/main" id="{D67756C6-33E0-42F7-9EC7-B052E0A59162}"/>
              </a:ext>
            </a:extLst>
          </p:cNvPr>
          <p:cNvSpPr>
            <a:spLocks noGrp="1"/>
          </p:cNvSpPr>
          <p:nvPr>
            <p:ph type="sldNum" sz="quarter" idx="7"/>
          </p:nvPr>
        </p:nvSpPr>
        <p:spPr/>
        <p:txBody>
          <a:bodyPr/>
          <a:lstStyle/>
          <a:p>
            <a:pPr marL="38100">
              <a:lnSpc>
                <a:spcPts val="1240"/>
              </a:lnSpc>
            </a:pPr>
            <a:fld id="{81D60167-4931-47E6-BA6A-407CBD079E47}" type="slidenum">
              <a:rPr lang="en-IN" spc="-120" smtClean="0"/>
              <a:t>56</a:t>
            </a:fld>
            <a:endParaRPr lang="en-IN" spc="-120" dirty="0"/>
          </a:p>
        </p:txBody>
      </p:sp>
    </p:spTree>
    <p:extLst>
      <p:ext uri="{BB962C8B-B14F-4D97-AF65-F5344CB8AC3E}">
        <p14:creationId xmlns:p14="http://schemas.microsoft.com/office/powerpoint/2010/main" val="3876540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70E0A86-9DD4-4F62-B834-A721A4E8CE10}"/>
              </a:ext>
            </a:extLst>
          </p:cNvPr>
          <p:cNvGrpSpPr/>
          <p:nvPr/>
        </p:nvGrpSpPr>
        <p:grpSpPr>
          <a:xfrm>
            <a:off x="-654" y="0"/>
            <a:ext cx="9145905" cy="6858000"/>
            <a:chOff x="-654" y="0"/>
            <a:chExt cx="9145905" cy="6858000"/>
          </a:xfrm>
        </p:grpSpPr>
        <p:sp>
          <p:nvSpPr>
            <p:cNvPr id="8" name="object 3">
              <a:extLst>
                <a:ext uri="{FF2B5EF4-FFF2-40B4-BE49-F238E27FC236}">
                  <a16:creationId xmlns:a16="http://schemas.microsoft.com/office/drawing/2014/main" id="{C7DA4CFA-6D19-4B3F-ACE0-98C9CA19EF3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57</a:t>
              </a:fld>
              <a:endParaRPr dirty="0"/>
            </a:p>
          </p:txBody>
        </p:sp>
        <p:sp>
          <p:nvSpPr>
            <p:cNvPr id="9" name="object 4">
              <a:extLst>
                <a:ext uri="{FF2B5EF4-FFF2-40B4-BE49-F238E27FC236}">
                  <a16:creationId xmlns:a16="http://schemas.microsoft.com/office/drawing/2014/main" id="{E782E3A6-059F-49D1-BCD1-7C89F6BCC74F}"/>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72BC9BBF-EC1F-4A7A-BE12-5E33D099C78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9A3F1612-02E6-425A-B21C-2C81D303888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C1BE44C7-A134-4881-B3CD-93FA60DE43EF}"/>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5" name="object 5"/>
          <p:cNvSpPr txBox="1"/>
          <p:nvPr/>
        </p:nvSpPr>
        <p:spPr>
          <a:xfrm>
            <a:off x="709929" y="4574974"/>
            <a:ext cx="7724140" cy="874598"/>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Times New Roman" panose="02020603050405020304" pitchFamily="18" charset="0"/>
                <a:cs typeface="Times New Roman" panose="02020603050405020304" pitchFamily="18" charset="0"/>
              </a:rPr>
              <a:t>In </a:t>
            </a:r>
            <a:r>
              <a:rPr sz="2800" spc="-5" dirty="0">
                <a:latin typeface="Times New Roman" panose="02020603050405020304" pitchFamily="18" charset="0"/>
                <a:cs typeface="Times New Roman" panose="02020603050405020304" pitchFamily="18" charset="0"/>
              </a:rPr>
              <a:t>this method, the capacitance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line is </a:t>
            </a:r>
            <a:r>
              <a:rPr sz="2800" spc="-5" dirty="0">
                <a:latin typeface="Times New Roman" panose="02020603050405020304" pitchFamily="18" charset="0"/>
                <a:cs typeface="Times New Roman" panose="02020603050405020304" pitchFamily="18" charset="0"/>
              </a:rPr>
              <a:t>lumped </a:t>
            </a:r>
            <a:r>
              <a:rPr sz="2800" dirty="0">
                <a:latin typeface="Times New Roman" panose="02020603050405020304" pitchFamily="18" charset="0"/>
                <a:cs typeface="Times New Roman" panose="02020603050405020304" pitchFamily="18" charset="0"/>
              </a:rPr>
              <a:t>or  </a:t>
            </a:r>
            <a:r>
              <a:rPr sz="2800" spc="-5" dirty="0">
                <a:latin typeface="Times New Roman" panose="02020603050405020304" pitchFamily="18" charset="0"/>
                <a:cs typeface="Times New Roman" panose="02020603050405020304" pitchFamily="18" charset="0"/>
              </a:rPr>
              <a:t>concentrated at the </a:t>
            </a:r>
            <a:r>
              <a:rPr lang="en-IN" sz="2800" spc="-5" dirty="0">
                <a:latin typeface="Times New Roman" panose="02020603050405020304" pitchFamily="18" charset="0"/>
                <a:cs typeface="Times New Roman" panose="02020603050405020304" pitchFamily="18" charset="0"/>
              </a:rPr>
              <a:t>send</a:t>
            </a:r>
            <a:r>
              <a:rPr sz="2800" spc="-5" dirty="0" err="1">
                <a:latin typeface="Times New Roman" panose="02020603050405020304" pitchFamily="18" charset="0"/>
                <a:cs typeface="Times New Roman" panose="02020603050405020304" pitchFamily="18" charset="0"/>
              </a:rPr>
              <a:t>ing</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end </a:t>
            </a:r>
            <a:r>
              <a:rPr sz="2800" dirty="0">
                <a:latin typeface="Times New Roman" panose="02020603050405020304" pitchFamily="18" charset="0"/>
                <a:cs typeface="Times New Roman" panose="02020603050405020304" pitchFamily="18" charset="0"/>
              </a:rPr>
              <a:t>as </a:t>
            </a:r>
            <a:r>
              <a:rPr sz="2800" spc="-5" dirty="0">
                <a:latin typeface="Times New Roman" panose="02020603050405020304" pitchFamily="18" charset="0"/>
                <a:cs typeface="Times New Roman" panose="02020603050405020304" pitchFamily="18" charset="0"/>
              </a:rPr>
              <a:t>shown in</a:t>
            </a:r>
            <a:r>
              <a:rPr sz="2800" spc="2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fig.</a:t>
            </a:r>
            <a:endParaRPr sz="2800" dirty="0">
              <a:latin typeface="Times New Roman" panose="02020603050405020304" pitchFamily="18" charset="0"/>
              <a:cs typeface="Times New Roman" panose="02020603050405020304" pitchFamily="18" charset="0"/>
            </a:endParaRPr>
          </a:p>
        </p:txBody>
      </p:sp>
      <p:sp>
        <p:nvSpPr>
          <p:cNvPr id="13" name="object 11">
            <a:extLst>
              <a:ext uri="{FF2B5EF4-FFF2-40B4-BE49-F238E27FC236}">
                <a16:creationId xmlns:a16="http://schemas.microsoft.com/office/drawing/2014/main" id="{3491FBDD-945F-4868-B8C7-CC99F84AAB40}"/>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object 12">
            <a:extLst>
              <a:ext uri="{FF2B5EF4-FFF2-40B4-BE49-F238E27FC236}">
                <a16:creationId xmlns:a16="http://schemas.microsoft.com/office/drawing/2014/main" id="{ED29C0B2-CDFE-44EF-A19B-43DDC7181E9F}"/>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5" name="Rectangle 14">
            <a:extLst>
              <a:ext uri="{FF2B5EF4-FFF2-40B4-BE49-F238E27FC236}">
                <a16:creationId xmlns:a16="http://schemas.microsoft.com/office/drawing/2014/main" id="{00679826-F3A8-4FAC-947E-06C2CB73C456}"/>
              </a:ext>
            </a:extLst>
          </p:cNvPr>
          <p:cNvSpPr/>
          <p:nvPr/>
        </p:nvSpPr>
        <p:spPr>
          <a:xfrm>
            <a:off x="957111" y="592118"/>
            <a:ext cx="6745757"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Source Condenser Method</a:t>
            </a:r>
          </a:p>
        </p:txBody>
      </p:sp>
      <p:pic>
        <p:nvPicPr>
          <p:cNvPr id="16" name="Picture 15">
            <a:extLst>
              <a:ext uri="{FF2B5EF4-FFF2-40B4-BE49-F238E27FC236}">
                <a16:creationId xmlns:a16="http://schemas.microsoft.com/office/drawing/2014/main" id="{D40A4CDC-02AE-4F2C-90A6-A942AA7FE12E}"/>
              </a:ext>
            </a:extLst>
          </p:cNvPr>
          <p:cNvPicPr>
            <a:picLocks noChangeAspect="1"/>
          </p:cNvPicPr>
          <p:nvPr/>
        </p:nvPicPr>
        <p:blipFill>
          <a:blip r:embed="rId7"/>
          <a:stretch>
            <a:fillRect/>
          </a:stretch>
        </p:blipFill>
        <p:spPr>
          <a:xfrm>
            <a:off x="1028700" y="1590675"/>
            <a:ext cx="7086600" cy="2676525"/>
          </a:xfrm>
          <a:prstGeom prst="rect">
            <a:avLst/>
          </a:prstGeom>
        </p:spPr>
      </p:pic>
      <p:sp>
        <p:nvSpPr>
          <p:cNvPr id="2" name="Slide Number Placeholder 1">
            <a:extLst>
              <a:ext uri="{FF2B5EF4-FFF2-40B4-BE49-F238E27FC236}">
                <a16:creationId xmlns:a16="http://schemas.microsoft.com/office/drawing/2014/main" id="{5ACEAEDB-4BF3-4CF5-A7AB-543375493A8A}"/>
              </a:ext>
            </a:extLst>
          </p:cNvPr>
          <p:cNvSpPr>
            <a:spLocks noGrp="1"/>
          </p:cNvSpPr>
          <p:nvPr>
            <p:ph type="sldNum" sz="quarter" idx="7"/>
          </p:nvPr>
        </p:nvSpPr>
        <p:spPr/>
        <p:txBody>
          <a:bodyPr/>
          <a:lstStyle/>
          <a:p>
            <a:pPr marL="38100">
              <a:lnSpc>
                <a:spcPts val="1240"/>
              </a:lnSpc>
            </a:pPr>
            <a:fld id="{81D60167-4931-47E6-BA6A-407CBD079E47}" type="slidenum">
              <a:rPr lang="en-IN" spc="-120" smtClean="0"/>
              <a:t>57</a:t>
            </a:fld>
            <a:endParaRPr lang="en-IN" spc="-120" dirty="0"/>
          </a:p>
        </p:txBody>
      </p:sp>
    </p:spTree>
    <p:extLst>
      <p:ext uri="{BB962C8B-B14F-4D97-AF65-F5344CB8AC3E}">
        <p14:creationId xmlns:p14="http://schemas.microsoft.com/office/powerpoint/2010/main" val="1671802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67892D49-0FEC-4EC4-9F75-94A8D376D86D}"/>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941DF211-A150-439D-BA7A-B821451E6DB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58</a:t>
              </a:fld>
              <a:endParaRPr dirty="0"/>
            </a:p>
          </p:txBody>
        </p:sp>
        <p:sp>
          <p:nvSpPr>
            <p:cNvPr id="8" name="object 4">
              <a:extLst>
                <a:ext uri="{FF2B5EF4-FFF2-40B4-BE49-F238E27FC236}">
                  <a16:creationId xmlns:a16="http://schemas.microsoft.com/office/drawing/2014/main" id="{2230EFFF-678D-435C-BD44-8DA63A6EFE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C014D41-C0D5-4DCA-999C-32649E0DA5F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B1E7001D-331C-4E20-B971-6FF09BA79F7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ACC67C1B-3F8C-4021-8F7A-0F25DED1BA5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4" name="object 4"/>
          <p:cNvSpPr txBox="1"/>
          <p:nvPr/>
        </p:nvSpPr>
        <p:spPr>
          <a:xfrm>
            <a:off x="687069" y="4149090"/>
            <a:ext cx="7761605" cy="148844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a:cs typeface="Arial"/>
              </a:rPr>
              <a:t>In </a:t>
            </a:r>
            <a:r>
              <a:rPr sz="2400" spc="-5" dirty="0">
                <a:latin typeface="Arial"/>
                <a:cs typeface="Arial"/>
              </a:rPr>
              <a:t>this method, the whole line capacitance is </a:t>
            </a:r>
            <a:r>
              <a:rPr sz="2400" dirty="0">
                <a:latin typeface="Arial"/>
                <a:cs typeface="Arial"/>
              </a:rPr>
              <a:t>assumed to  </a:t>
            </a:r>
            <a:r>
              <a:rPr sz="2400" spc="-5" dirty="0">
                <a:latin typeface="Arial"/>
                <a:cs typeface="Arial"/>
              </a:rPr>
              <a:t>be concentrated at </a:t>
            </a:r>
            <a:r>
              <a:rPr sz="2400" dirty="0">
                <a:latin typeface="Arial"/>
                <a:cs typeface="Arial"/>
              </a:rPr>
              <a:t>the </a:t>
            </a:r>
            <a:r>
              <a:rPr sz="2400" spc="-5" dirty="0">
                <a:latin typeface="Arial"/>
                <a:cs typeface="Arial"/>
              </a:rPr>
              <a:t>middle point of the line </a:t>
            </a:r>
            <a:r>
              <a:rPr sz="2400" spc="-10" dirty="0">
                <a:latin typeface="Arial"/>
                <a:cs typeface="Arial"/>
              </a:rPr>
              <a:t>and half  </a:t>
            </a:r>
            <a:r>
              <a:rPr sz="2400" spc="-5" dirty="0">
                <a:latin typeface="Arial"/>
                <a:cs typeface="Arial"/>
              </a:rPr>
              <a:t>the </a:t>
            </a:r>
            <a:r>
              <a:rPr sz="2400" spc="-10" dirty="0">
                <a:latin typeface="Arial"/>
                <a:cs typeface="Arial"/>
              </a:rPr>
              <a:t>line </a:t>
            </a:r>
            <a:r>
              <a:rPr sz="2400" spc="-5" dirty="0">
                <a:latin typeface="Arial"/>
                <a:cs typeface="Arial"/>
              </a:rPr>
              <a:t>resistance and reactance are lumped </a:t>
            </a:r>
            <a:r>
              <a:rPr sz="2400" spc="-10" dirty="0">
                <a:latin typeface="Arial"/>
                <a:cs typeface="Arial"/>
              </a:rPr>
              <a:t>on </a:t>
            </a:r>
            <a:r>
              <a:rPr sz="2400" spc="-5" dirty="0">
                <a:latin typeface="Arial"/>
                <a:cs typeface="Arial"/>
              </a:rPr>
              <a:t>its either  side as shown in</a:t>
            </a:r>
            <a:r>
              <a:rPr sz="2400" spc="10" dirty="0">
                <a:latin typeface="Arial"/>
                <a:cs typeface="Arial"/>
              </a:rPr>
              <a:t> </a:t>
            </a:r>
            <a:r>
              <a:rPr sz="2400" spc="-5" dirty="0">
                <a:latin typeface="Arial"/>
                <a:cs typeface="Arial"/>
              </a:rPr>
              <a:t>fig.</a:t>
            </a:r>
            <a:endParaRPr sz="2400" dirty="0">
              <a:latin typeface="Arial"/>
              <a:cs typeface="Arial"/>
            </a:endParaRPr>
          </a:p>
        </p:txBody>
      </p:sp>
      <p:sp>
        <p:nvSpPr>
          <p:cNvPr id="12" name="object 11">
            <a:extLst>
              <a:ext uri="{FF2B5EF4-FFF2-40B4-BE49-F238E27FC236}">
                <a16:creationId xmlns:a16="http://schemas.microsoft.com/office/drawing/2014/main" id="{7A34FFCA-7746-40FD-84BC-82CD565EBA95}"/>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C1CA0B79-DC56-47DC-93B9-940D88CB9294}"/>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4" name="Picture 13">
            <a:extLst>
              <a:ext uri="{FF2B5EF4-FFF2-40B4-BE49-F238E27FC236}">
                <a16:creationId xmlns:a16="http://schemas.microsoft.com/office/drawing/2014/main" id="{6969DB0D-721C-49E6-A6FE-5CBD238B491E}"/>
              </a:ext>
            </a:extLst>
          </p:cNvPr>
          <p:cNvPicPr>
            <a:picLocks noChangeAspect="1"/>
          </p:cNvPicPr>
          <p:nvPr/>
        </p:nvPicPr>
        <p:blipFill>
          <a:blip r:embed="rId7"/>
          <a:stretch>
            <a:fillRect/>
          </a:stretch>
        </p:blipFill>
        <p:spPr>
          <a:xfrm>
            <a:off x="609600" y="1311937"/>
            <a:ext cx="7458075" cy="2752725"/>
          </a:xfrm>
          <a:prstGeom prst="rect">
            <a:avLst/>
          </a:prstGeom>
        </p:spPr>
      </p:pic>
      <p:sp>
        <p:nvSpPr>
          <p:cNvPr id="15" name="Rectangle 14">
            <a:extLst>
              <a:ext uri="{FF2B5EF4-FFF2-40B4-BE49-F238E27FC236}">
                <a16:creationId xmlns:a16="http://schemas.microsoft.com/office/drawing/2014/main" id="{116AD632-8854-4F56-B795-24E3B7ACDAB9}"/>
              </a:ext>
            </a:extLst>
          </p:cNvPr>
          <p:cNvSpPr/>
          <p:nvPr/>
        </p:nvSpPr>
        <p:spPr>
          <a:xfrm>
            <a:off x="1177658" y="618292"/>
            <a:ext cx="3927742" cy="677108"/>
          </a:xfrm>
          <a:prstGeom prst="rect">
            <a:avLst/>
          </a:prstGeom>
          <a:noFill/>
        </p:spPr>
        <p:txBody>
          <a:bodyPr wrap="none" lIns="91440" tIns="45720" rIns="91440" bIns="45720">
            <a:spAutoFit/>
          </a:bodyPr>
          <a:lstStyle/>
          <a:p>
            <a:pPr algn="ctr"/>
            <a:r>
              <a:rPr lang="en-US" sz="3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Nominal T Method</a:t>
            </a:r>
          </a:p>
        </p:txBody>
      </p:sp>
      <p:sp>
        <p:nvSpPr>
          <p:cNvPr id="2" name="Slide Number Placeholder 1">
            <a:extLst>
              <a:ext uri="{FF2B5EF4-FFF2-40B4-BE49-F238E27FC236}">
                <a16:creationId xmlns:a16="http://schemas.microsoft.com/office/drawing/2014/main" id="{E3C84917-4780-4CA7-A78A-A807734AF5ED}"/>
              </a:ext>
            </a:extLst>
          </p:cNvPr>
          <p:cNvSpPr>
            <a:spLocks noGrp="1"/>
          </p:cNvSpPr>
          <p:nvPr>
            <p:ph type="sldNum" sz="quarter" idx="7"/>
          </p:nvPr>
        </p:nvSpPr>
        <p:spPr/>
        <p:txBody>
          <a:bodyPr/>
          <a:lstStyle/>
          <a:p>
            <a:pPr marL="38100">
              <a:lnSpc>
                <a:spcPts val="1240"/>
              </a:lnSpc>
            </a:pPr>
            <a:fld id="{81D60167-4931-47E6-BA6A-407CBD079E47}" type="slidenum">
              <a:rPr lang="en-IN" spc="-120" smtClean="0"/>
              <a:t>58</a:t>
            </a:fld>
            <a:endParaRPr lang="en-IN" spc="-120" dirty="0"/>
          </a:p>
        </p:txBody>
      </p:sp>
    </p:spTree>
    <p:extLst>
      <p:ext uri="{BB962C8B-B14F-4D97-AF65-F5344CB8AC3E}">
        <p14:creationId xmlns:p14="http://schemas.microsoft.com/office/powerpoint/2010/main" val="3407432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67892D49-0FEC-4EC4-9F75-94A8D376D86D}"/>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941DF211-A150-439D-BA7A-B821451E6DB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59</a:t>
              </a:fld>
              <a:endParaRPr dirty="0"/>
            </a:p>
          </p:txBody>
        </p:sp>
        <p:sp>
          <p:nvSpPr>
            <p:cNvPr id="8" name="object 4">
              <a:extLst>
                <a:ext uri="{FF2B5EF4-FFF2-40B4-BE49-F238E27FC236}">
                  <a16:creationId xmlns:a16="http://schemas.microsoft.com/office/drawing/2014/main" id="{2230EFFF-678D-435C-BD44-8DA63A6EFE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C014D41-C0D5-4DCA-999C-32649E0DA5F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B1E7001D-331C-4E20-B971-6FF09BA79F7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ACC67C1B-3F8C-4021-8F7A-0F25DED1BA5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7A34FFCA-7746-40FD-84BC-82CD565EBA95}"/>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C1CA0B79-DC56-47DC-93B9-940D88CB9294}"/>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8" name="TextBox 17">
            <a:extLst>
              <a:ext uri="{FF2B5EF4-FFF2-40B4-BE49-F238E27FC236}">
                <a16:creationId xmlns:a16="http://schemas.microsoft.com/office/drawing/2014/main" id="{7D079164-A7CA-4470-B555-E1223E22DB73}"/>
              </a:ext>
            </a:extLst>
          </p:cNvPr>
          <p:cNvSpPr txBox="1"/>
          <p:nvPr/>
        </p:nvSpPr>
        <p:spPr>
          <a:xfrm>
            <a:off x="-56301" y="1005981"/>
            <a:ext cx="9144762" cy="4401205"/>
          </a:xfrm>
          <a:prstGeom prst="rect">
            <a:avLst/>
          </a:prstGeom>
          <a:noFill/>
        </p:spPr>
        <p:txBody>
          <a:bodyPr wrap="square">
            <a:spAutoFit/>
          </a:bodyPr>
          <a:lstStyle/>
          <a:p>
            <a:pPr algn="l"/>
            <a:r>
              <a:rPr lang="en-US" sz="2800" b="0" i="0" dirty="0">
                <a:solidFill>
                  <a:srgbClr val="000000"/>
                </a:solidFill>
                <a:effectLst/>
                <a:latin typeface="Times New Roman" panose="02020603050405020304" pitchFamily="18" charset="0"/>
                <a:cs typeface="Times New Roman" panose="02020603050405020304" pitchFamily="18" charset="0"/>
              </a:rPr>
              <a:t>Here,</a:t>
            </a:r>
          </a:p>
          <a:p>
            <a:pPr algn="l"/>
            <a:r>
              <a:rPr lang="en-US" sz="2800" b="0" i="0" dirty="0">
                <a:solidFill>
                  <a:srgbClr val="000000"/>
                </a:solidFill>
                <a:effectLst/>
                <a:latin typeface="Times New Roman" panose="02020603050405020304" pitchFamily="18" charset="0"/>
                <a:cs typeface="Times New Roman" panose="02020603050405020304" pitchFamily="18" charset="0"/>
              </a:rPr>
              <a:t>Series impedance of the line Z = R + </a:t>
            </a:r>
            <a:r>
              <a:rPr lang="en-US" sz="2800" b="0" i="0" dirty="0" err="1">
                <a:solidFill>
                  <a:srgbClr val="000000"/>
                </a:solidFill>
                <a:effectLst/>
                <a:latin typeface="Times New Roman" panose="02020603050405020304" pitchFamily="18" charset="0"/>
                <a:cs typeface="Times New Roman" panose="02020603050405020304" pitchFamily="18" charset="0"/>
              </a:rPr>
              <a:t>jX</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Shunt admittance of the line Y = </a:t>
            </a:r>
            <a:r>
              <a:rPr lang="en-US" sz="2800" b="0" i="0" dirty="0" err="1">
                <a:solidFill>
                  <a:srgbClr val="000000"/>
                </a:solidFill>
                <a:effectLst/>
                <a:latin typeface="Times New Roman" panose="02020603050405020304" pitchFamily="18" charset="0"/>
                <a:cs typeface="Times New Roman" panose="02020603050405020304" pitchFamily="18" charset="0"/>
              </a:rPr>
              <a:t>jwc</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Receiving end voltage = </a:t>
            </a:r>
            <a:r>
              <a:rPr lang="en-US" sz="2800" b="0" i="0" dirty="0" err="1">
                <a:solidFill>
                  <a:srgbClr val="000000"/>
                </a:solidFill>
                <a:effectLst/>
                <a:latin typeface="Times New Roman" panose="02020603050405020304" pitchFamily="18" charset="0"/>
                <a:cs typeface="Times New Roman" panose="02020603050405020304" pitchFamily="18" charset="0"/>
              </a:rPr>
              <a:t>V</a:t>
            </a:r>
            <a:r>
              <a:rPr lang="en-US" sz="2800" b="0" i="0" baseline="-25000" dirty="0" err="1">
                <a:solidFill>
                  <a:srgbClr val="000000"/>
                </a:solidFill>
                <a:effectLst/>
                <a:latin typeface="Times New Roman" panose="02020603050405020304" pitchFamily="18" charset="0"/>
                <a:cs typeface="Times New Roman" panose="02020603050405020304" pitchFamily="18" charset="0"/>
              </a:rPr>
              <a:t>r</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Receiving end current = </a:t>
            </a:r>
            <a:r>
              <a:rPr lang="en-US" sz="2800" b="0" i="0" dirty="0" err="1">
                <a:solidFill>
                  <a:srgbClr val="000000"/>
                </a:solidFill>
                <a:effectLst/>
                <a:latin typeface="Times New Roman" panose="02020603050405020304" pitchFamily="18" charset="0"/>
                <a:cs typeface="Times New Roman" panose="02020603050405020304" pitchFamily="18" charset="0"/>
              </a:rPr>
              <a:t>I</a:t>
            </a:r>
            <a:r>
              <a:rPr lang="en-US" sz="2800" b="0" i="0" baseline="-25000" dirty="0" err="1">
                <a:solidFill>
                  <a:srgbClr val="000000"/>
                </a:solidFill>
                <a:effectLst/>
                <a:latin typeface="Times New Roman" panose="02020603050405020304" pitchFamily="18" charset="0"/>
                <a:cs typeface="Times New Roman" panose="02020603050405020304" pitchFamily="18" charset="0"/>
              </a:rPr>
              <a:t>r</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Current in the capacitor = </a:t>
            </a:r>
            <a:r>
              <a:rPr lang="en-US" sz="2800" b="0" i="0" dirty="0" err="1">
                <a:solidFill>
                  <a:srgbClr val="000000"/>
                </a:solidFill>
                <a:effectLst/>
                <a:latin typeface="Times New Roman" panose="02020603050405020304" pitchFamily="18" charset="0"/>
                <a:cs typeface="Times New Roman" panose="02020603050405020304" pitchFamily="18" charset="0"/>
              </a:rPr>
              <a:t>I</a:t>
            </a:r>
            <a:r>
              <a:rPr lang="en-US" sz="2800" b="0" i="0" baseline="-25000" dirty="0" err="1">
                <a:solidFill>
                  <a:srgbClr val="000000"/>
                </a:solidFill>
                <a:effectLst/>
                <a:latin typeface="Times New Roman" panose="02020603050405020304" pitchFamily="18" charset="0"/>
                <a:cs typeface="Times New Roman" panose="02020603050405020304" pitchFamily="18" charset="0"/>
              </a:rPr>
              <a:t>ab</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Sending end voltage = V</a:t>
            </a:r>
            <a:r>
              <a:rPr lang="en-US" sz="2800" b="0" i="0" baseline="-25000" dirty="0">
                <a:solidFill>
                  <a:srgbClr val="000000"/>
                </a:solidFill>
                <a:effectLst/>
                <a:latin typeface="Times New Roman" panose="02020603050405020304" pitchFamily="18" charset="0"/>
                <a:cs typeface="Times New Roman" panose="02020603050405020304" pitchFamily="18" charset="0"/>
              </a:rPr>
              <a:t>s</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Sending end current = I</a:t>
            </a:r>
            <a:r>
              <a:rPr lang="en-US" sz="2800" b="0" i="0" baseline="-25000" dirty="0">
                <a:solidFill>
                  <a:srgbClr val="000000"/>
                </a:solidFill>
                <a:effectLst/>
                <a:latin typeface="Times New Roman" panose="02020603050405020304" pitchFamily="18" charset="0"/>
                <a:cs typeface="Times New Roman" panose="02020603050405020304" pitchFamily="18" charset="0"/>
              </a:rPr>
              <a:t>s</a:t>
            </a:r>
          </a:p>
          <a:p>
            <a:pPr algn="l"/>
            <a:r>
              <a:rPr lang="en-US" sz="2800" b="0" i="0" dirty="0">
                <a:solidFill>
                  <a:srgbClr val="000000"/>
                </a:solidFill>
                <a:effectLst/>
                <a:latin typeface="Times New Roman" panose="02020603050405020304" pitchFamily="18" charset="0"/>
                <a:cs typeface="Times New Roman" panose="02020603050405020304" pitchFamily="18" charset="0"/>
              </a:rPr>
              <a:t>Sending end voltage and current can be obtained by application of KVL and KCL. to the circuit shown below</a:t>
            </a:r>
          </a:p>
        </p:txBody>
      </p:sp>
      <p:pic>
        <p:nvPicPr>
          <p:cNvPr id="11268" name="Picture 4">
            <a:extLst>
              <a:ext uri="{FF2B5EF4-FFF2-40B4-BE49-F238E27FC236}">
                <a16:creationId xmlns:a16="http://schemas.microsoft.com/office/drawing/2014/main" id="{7C68B6A3-38F8-4475-A6E8-70A413B5B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5410200"/>
            <a:ext cx="3048000" cy="9894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F608450-568C-4CE9-9C4B-CF4BE827D428}"/>
              </a:ext>
            </a:extLst>
          </p:cNvPr>
          <p:cNvSpPr>
            <a:spLocks noGrp="1"/>
          </p:cNvSpPr>
          <p:nvPr>
            <p:ph type="sldNum" sz="quarter" idx="7"/>
          </p:nvPr>
        </p:nvSpPr>
        <p:spPr/>
        <p:txBody>
          <a:bodyPr/>
          <a:lstStyle/>
          <a:p>
            <a:pPr marL="38100">
              <a:lnSpc>
                <a:spcPts val="1240"/>
              </a:lnSpc>
            </a:pPr>
            <a:fld id="{81D60167-4931-47E6-BA6A-407CBD079E47}" type="slidenum">
              <a:rPr lang="en-IN" spc="-120" smtClean="0"/>
              <a:t>59</a:t>
            </a:fld>
            <a:endParaRPr lang="en-IN" spc="-120" dirty="0"/>
          </a:p>
        </p:txBody>
      </p:sp>
    </p:spTree>
    <p:extLst>
      <p:ext uri="{BB962C8B-B14F-4D97-AF65-F5344CB8AC3E}">
        <p14:creationId xmlns:p14="http://schemas.microsoft.com/office/powerpoint/2010/main" val="78965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Syllabus of  power System-1</a:t>
            </a:r>
            <a:endParaRPr lang="en-IN" sz="3200" dirty="0">
              <a:solidFill>
                <a:schemeClr val="accent1">
                  <a:lumMod val="75000"/>
                </a:schemeClr>
              </a:solidFill>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488223" y="1545685"/>
            <a:ext cx="8070595" cy="2031325"/>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Over-voltages and Insulation Requirements Generation of Over-voltages: Lightning and Switching Surges. Protection against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Overvoltages</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Insulation Coordination. Propagation of Surges. Voltages produced by traveling surges. Bewley Diagrams.</a:t>
            </a:r>
            <a:endParaRPr lang="en-IN" sz="2800" b="0" i="0" u="none" strike="noStrike" dirty="0">
              <a:solidFill>
                <a:srgbClr val="000000"/>
              </a:solidFill>
              <a:latin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Fault Analysis and Protection Systems Method of Symmetrical Components (positive, negative and zero sequences). Balanced and Unbalanced Faults. Representation of generators, lines and transformers in sequence networks. </a:t>
            </a:r>
            <a:endParaRPr lang="en-IN" dirty="0">
              <a:latin typeface="Times New Roman" panose="02020603050405020304" pitchFamily="18" charset="0"/>
              <a:cs typeface="Times New Roman" panose="02020603050405020304" pitchFamily="18" charset="0"/>
            </a:endParaRPr>
          </a:p>
        </p:txBody>
      </p:sp>
      <p:sp>
        <p:nvSpPr>
          <p:cNvPr id="15" name="object 11">
            <a:extLst>
              <a:ext uri="{FF2B5EF4-FFF2-40B4-BE49-F238E27FC236}">
                <a16:creationId xmlns:a16="http://schemas.microsoft.com/office/drawing/2014/main" id="{63E993C4-C685-4B3D-8F8F-3A45939E1C65}"/>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B88A3034-2A9A-469B-8862-BBAF62E0A648}"/>
              </a:ext>
            </a:extLst>
          </p:cNvPr>
          <p:cNvSpPr>
            <a:spLocks noGrp="1"/>
          </p:cNvSpPr>
          <p:nvPr>
            <p:ph type="sldNum" sz="quarter" idx="7"/>
          </p:nvPr>
        </p:nvSpPr>
        <p:spPr/>
        <p:txBody>
          <a:bodyPr/>
          <a:lstStyle/>
          <a:p>
            <a:pPr marL="38100">
              <a:lnSpc>
                <a:spcPts val="1240"/>
              </a:lnSpc>
            </a:pPr>
            <a:fld id="{81D60167-4931-47E6-BA6A-407CBD079E47}" type="slidenum">
              <a:rPr lang="en-IN" spc="-120" smtClean="0"/>
              <a:t>6</a:t>
            </a:fld>
            <a:endParaRPr lang="en-IN" spc="-120" dirty="0"/>
          </a:p>
        </p:txBody>
      </p:sp>
    </p:spTree>
    <p:extLst>
      <p:ext uri="{BB962C8B-B14F-4D97-AF65-F5344CB8AC3E}">
        <p14:creationId xmlns:p14="http://schemas.microsoft.com/office/powerpoint/2010/main" val="3547789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67892D49-0FEC-4EC4-9F75-94A8D376D86D}"/>
              </a:ext>
            </a:extLst>
          </p:cNvPr>
          <p:cNvGrpSpPr/>
          <p:nvPr/>
        </p:nvGrpSpPr>
        <p:grpSpPr>
          <a:xfrm>
            <a:off x="20974" y="10998"/>
            <a:ext cx="9145905" cy="6858000"/>
            <a:chOff x="-654" y="0"/>
            <a:chExt cx="9145905" cy="6858000"/>
          </a:xfrm>
        </p:grpSpPr>
        <p:sp>
          <p:nvSpPr>
            <p:cNvPr id="7" name="object 3">
              <a:extLst>
                <a:ext uri="{FF2B5EF4-FFF2-40B4-BE49-F238E27FC236}">
                  <a16:creationId xmlns:a16="http://schemas.microsoft.com/office/drawing/2014/main" id="{941DF211-A150-439D-BA7A-B821451E6DB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60</a:t>
              </a:fld>
              <a:endParaRPr dirty="0"/>
            </a:p>
          </p:txBody>
        </p:sp>
        <p:sp>
          <p:nvSpPr>
            <p:cNvPr id="8" name="object 4">
              <a:extLst>
                <a:ext uri="{FF2B5EF4-FFF2-40B4-BE49-F238E27FC236}">
                  <a16:creationId xmlns:a16="http://schemas.microsoft.com/office/drawing/2014/main" id="{2230EFFF-678D-435C-BD44-8DA63A6EFE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C014D41-C0D5-4DCA-999C-32649E0DA5F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B1E7001D-331C-4E20-B971-6FF09BA79F7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ACC67C1B-3F8C-4021-8F7A-0F25DED1BA5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7A34FFCA-7746-40FD-84BC-82CD565EBA95}"/>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C1CA0B79-DC56-47DC-93B9-940D88CB9294}"/>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21" name="TextBox 20">
            <a:extLst>
              <a:ext uri="{FF2B5EF4-FFF2-40B4-BE49-F238E27FC236}">
                <a16:creationId xmlns:a16="http://schemas.microsoft.com/office/drawing/2014/main" id="{B3E3A3F0-E88F-40CC-A155-E719EBE1E57E}"/>
              </a:ext>
            </a:extLst>
          </p:cNvPr>
          <p:cNvSpPr txBox="1"/>
          <p:nvPr/>
        </p:nvSpPr>
        <p:spPr>
          <a:xfrm>
            <a:off x="87747" y="954150"/>
            <a:ext cx="9000714" cy="523220"/>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Current in the capacitor can be given as,</a:t>
            </a:r>
            <a:endParaRPr lang="en-IN" sz="2800" dirty="0">
              <a:latin typeface="Times New Roman" panose="02020603050405020304" pitchFamily="18" charset="0"/>
              <a:cs typeface="Times New Roman" panose="02020603050405020304" pitchFamily="18" charset="0"/>
            </a:endParaRPr>
          </a:p>
        </p:txBody>
      </p:sp>
      <p:pic>
        <p:nvPicPr>
          <p:cNvPr id="12297" name="Picture 9">
            <a:extLst>
              <a:ext uri="{FF2B5EF4-FFF2-40B4-BE49-F238E27FC236}">
                <a16:creationId xmlns:a16="http://schemas.microsoft.com/office/drawing/2014/main" id="{F0FBC676-24D0-47EE-B181-34EF3BA3CE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3797" y="1547081"/>
            <a:ext cx="3077803" cy="79057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BF7160C-E070-4F21-879E-7D2B6DE59272}"/>
              </a:ext>
            </a:extLst>
          </p:cNvPr>
          <p:cNvSpPr txBox="1"/>
          <p:nvPr/>
        </p:nvSpPr>
        <p:spPr>
          <a:xfrm>
            <a:off x="20866" y="2286000"/>
            <a:ext cx="6805759" cy="523220"/>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By </a:t>
            </a:r>
            <a:r>
              <a:rPr lang="en-US" sz="2800" b="0" i="0" dirty="0" err="1">
                <a:solidFill>
                  <a:srgbClr val="000000"/>
                </a:solidFill>
                <a:effectLst/>
                <a:latin typeface="Times New Roman" panose="02020603050405020304" pitchFamily="18" charset="0"/>
                <a:cs typeface="Times New Roman" panose="02020603050405020304" pitchFamily="18" charset="0"/>
              </a:rPr>
              <a:t>Kirchoff’s</a:t>
            </a:r>
            <a:r>
              <a:rPr lang="en-US" sz="2800" b="0" i="0" dirty="0">
                <a:solidFill>
                  <a:srgbClr val="000000"/>
                </a:solidFill>
                <a:effectLst/>
                <a:latin typeface="Times New Roman" panose="02020603050405020304" pitchFamily="18" charset="0"/>
                <a:cs typeface="Times New Roman" panose="02020603050405020304" pitchFamily="18" charset="0"/>
              </a:rPr>
              <a:t> current law at node a,</a:t>
            </a:r>
            <a:endParaRPr lang="en-IN" sz="2800" dirty="0">
              <a:latin typeface="Times New Roman" panose="02020603050405020304" pitchFamily="18" charset="0"/>
              <a:cs typeface="Times New Roman" panose="02020603050405020304" pitchFamily="18" charset="0"/>
            </a:endParaRPr>
          </a:p>
        </p:txBody>
      </p:sp>
      <p:pic>
        <p:nvPicPr>
          <p:cNvPr id="12299" name="Picture 11" descr="fIfth-equ-compressor">
            <a:extLst>
              <a:ext uri="{FF2B5EF4-FFF2-40B4-BE49-F238E27FC236}">
                <a16:creationId xmlns:a16="http://schemas.microsoft.com/office/drawing/2014/main" id="{366035EA-5E02-4E41-9501-47FCAC6F49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917297"/>
            <a:ext cx="3809999" cy="18097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CAB2AD8-387B-4FC3-9595-67C2CF20C1DF}"/>
              </a:ext>
            </a:extLst>
          </p:cNvPr>
          <p:cNvSpPr txBox="1"/>
          <p:nvPr/>
        </p:nvSpPr>
        <p:spPr>
          <a:xfrm>
            <a:off x="40383" y="4607168"/>
            <a:ext cx="4722828" cy="954107"/>
          </a:xfrm>
          <a:prstGeom prst="rect">
            <a:avLst/>
          </a:prstGeom>
          <a:noFill/>
        </p:spPr>
        <p:txBody>
          <a:bodyPr wrap="square">
            <a:spAutoFit/>
          </a:bodyPr>
          <a:lstStyle/>
          <a:p>
            <a:pPr algn="ctr"/>
            <a:r>
              <a:rPr lang="en-US" sz="2800" b="0" i="0" dirty="0">
                <a:solidFill>
                  <a:srgbClr val="000000"/>
                </a:solidFill>
                <a:effectLst/>
                <a:latin typeface="Times New Roman" panose="02020603050405020304" pitchFamily="18" charset="0"/>
                <a:cs typeface="Times New Roman" panose="02020603050405020304" pitchFamily="18" charset="0"/>
              </a:rPr>
              <a:t>or</a:t>
            </a:r>
          </a:p>
          <a:p>
            <a:pPr algn="l"/>
            <a:r>
              <a:rPr lang="en-US" sz="2800" b="0" i="0" dirty="0">
                <a:solidFill>
                  <a:srgbClr val="000000"/>
                </a:solidFill>
                <a:effectLst/>
                <a:latin typeface="Times New Roman" panose="02020603050405020304" pitchFamily="18" charset="0"/>
                <a:cs typeface="Times New Roman" panose="02020603050405020304" pitchFamily="18" charset="0"/>
              </a:rPr>
              <a:t>By </a:t>
            </a:r>
            <a:r>
              <a:rPr lang="en-US" sz="2800" b="0" i="0" dirty="0" err="1">
                <a:solidFill>
                  <a:srgbClr val="000000"/>
                </a:solidFill>
                <a:effectLst/>
                <a:latin typeface="Times New Roman" panose="02020603050405020304" pitchFamily="18" charset="0"/>
                <a:cs typeface="Times New Roman" panose="02020603050405020304" pitchFamily="18" charset="0"/>
              </a:rPr>
              <a:t>Kirchoff’s</a:t>
            </a:r>
            <a:r>
              <a:rPr lang="en-US" sz="2800" b="0" i="0" dirty="0">
                <a:solidFill>
                  <a:srgbClr val="000000"/>
                </a:solidFill>
                <a:effectLst/>
                <a:latin typeface="Times New Roman" panose="02020603050405020304" pitchFamily="18" charset="0"/>
                <a:cs typeface="Times New Roman" panose="02020603050405020304" pitchFamily="18" charset="0"/>
              </a:rPr>
              <a:t> voltage law</a:t>
            </a:r>
          </a:p>
        </p:txBody>
      </p:sp>
      <p:pic>
        <p:nvPicPr>
          <p:cNvPr id="12301" name="Picture 13" descr="medium-line-fourth">
            <a:extLst>
              <a:ext uri="{FF2B5EF4-FFF2-40B4-BE49-F238E27FC236}">
                <a16:creationId xmlns:a16="http://schemas.microsoft.com/office/drawing/2014/main" id="{349FAE96-1A3B-4942-B904-9DD9EC9F39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1" y="4555572"/>
            <a:ext cx="4862510" cy="1861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3ECBF20-93BC-45E1-95FE-BEB6E6B67A4B}"/>
              </a:ext>
            </a:extLst>
          </p:cNvPr>
          <p:cNvSpPr>
            <a:spLocks noGrp="1"/>
          </p:cNvSpPr>
          <p:nvPr>
            <p:ph type="sldNum" sz="quarter" idx="7"/>
          </p:nvPr>
        </p:nvSpPr>
        <p:spPr/>
        <p:txBody>
          <a:bodyPr/>
          <a:lstStyle/>
          <a:p>
            <a:pPr marL="38100">
              <a:lnSpc>
                <a:spcPts val="1240"/>
              </a:lnSpc>
            </a:pPr>
            <a:fld id="{81D60167-4931-47E6-BA6A-407CBD079E47}" type="slidenum">
              <a:rPr lang="en-IN" spc="-120" smtClean="0"/>
              <a:t>60</a:t>
            </a:fld>
            <a:endParaRPr lang="en-IN" spc="-120" dirty="0"/>
          </a:p>
        </p:txBody>
      </p:sp>
    </p:spTree>
    <p:extLst>
      <p:ext uri="{BB962C8B-B14F-4D97-AF65-F5344CB8AC3E}">
        <p14:creationId xmlns:p14="http://schemas.microsoft.com/office/powerpoint/2010/main" val="2140962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61</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5" name="TextBox 24">
            <a:extLst>
              <a:ext uri="{FF2B5EF4-FFF2-40B4-BE49-F238E27FC236}">
                <a16:creationId xmlns:a16="http://schemas.microsoft.com/office/drawing/2014/main" id="{A9EB5944-DA9C-4438-9A39-59D52C1E3B03}"/>
              </a:ext>
            </a:extLst>
          </p:cNvPr>
          <p:cNvSpPr txBox="1"/>
          <p:nvPr/>
        </p:nvSpPr>
        <p:spPr>
          <a:xfrm>
            <a:off x="20866" y="914400"/>
            <a:ext cx="9123134" cy="954107"/>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Equation of Sending end voltage V</a:t>
            </a:r>
            <a:r>
              <a:rPr lang="en-US" sz="2800" b="0" i="0" baseline="-25000" dirty="0">
                <a:solidFill>
                  <a:srgbClr val="000000"/>
                </a:solidFill>
                <a:effectLst/>
                <a:latin typeface="Times New Roman" panose="02020603050405020304" pitchFamily="18" charset="0"/>
                <a:cs typeface="Times New Roman" panose="02020603050405020304" pitchFamily="18" charset="0"/>
              </a:rPr>
              <a:t>s</a:t>
            </a:r>
            <a:r>
              <a:rPr lang="en-US" sz="2800" b="0" i="0" dirty="0">
                <a:solidFill>
                  <a:srgbClr val="000000"/>
                </a:solidFill>
                <a:effectLst/>
                <a:latin typeface="Times New Roman" panose="02020603050405020304" pitchFamily="18" charset="0"/>
                <a:cs typeface="Times New Roman" panose="02020603050405020304" pitchFamily="18" charset="0"/>
              </a:rPr>
              <a:t> and current I</a:t>
            </a:r>
            <a:r>
              <a:rPr lang="en-US" sz="2800" b="0" i="0" baseline="-25000" dirty="0">
                <a:solidFill>
                  <a:srgbClr val="000000"/>
                </a:solidFill>
                <a:effectLst/>
                <a:latin typeface="Times New Roman" panose="02020603050405020304" pitchFamily="18" charset="0"/>
                <a:cs typeface="Times New Roman" panose="02020603050405020304" pitchFamily="18" charset="0"/>
              </a:rPr>
              <a:t>s</a:t>
            </a:r>
            <a:r>
              <a:rPr lang="en-US" sz="2800" b="0" i="0" dirty="0">
                <a:solidFill>
                  <a:srgbClr val="000000"/>
                </a:solidFill>
                <a:effectLst/>
                <a:latin typeface="Times New Roman" panose="02020603050405020304" pitchFamily="18" charset="0"/>
                <a:cs typeface="Times New Roman" panose="02020603050405020304" pitchFamily="18" charset="0"/>
              </a:rPr>
              <a:t> can be written in the matrix form as</a:t>
            </a:r>
            <a:endParaRPr lang="en-IN" sz="2800" dirty="0">
              <a:latin typeface="Times New Roman" panose="02020603050405020304" pitchFamily="18" charset="0"/>
              <a:cs typeface="Times New Roman" panose="02020603050405020304" pitchFamily="18" charset="0"/>
            </a:endParaRPr>
          </a:p>
        </p:txBody>
      </p:sp>
      <p:pic>
        <p:nvPicPr>
          <p:cNvPr id="13314" name="Picture 2" descr="medium-line-sixth">
            <a:extLst>
              <a:ext uri="{FF2B5EF4-FFF2-40B4-BE49-F238E27FC236}">
                <a16:creationId xmlns:a16="http://schemas.microsoft.com/office/drawing/2014/main" id="{6BFE5DDA-B83F-443F-8E78-BFA8EFE165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905474"/>
            <a:ext cx="7162800" cy="20941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8E9ACD1-5925-4E86-9941-DB7CE7E4742B}"/>
              </a:ext>
            </a:extLst>
          </p:cNvPr>
          <p:cNvSpPr txBox="1"/>
          <p:nvPr/>
        </p:nvSpPr>
        <p:spPr>
          <a:xfrm>
            <a:off x="228600" y="3944658"/>
            <a:ext cx="4727642" cy="633097"/>
          </a:xfrm>
          <a:prstGeom prst="rect">
            <a:avLst/>
          </a:prstGeom>
          <a:noFill/>
        </p:spPr>
        <p:txBody>
          <a:bodyPr wrap="square">
            <a:spAutoFit/>
          </a:bodyPr>
          <a:lstStyle/>
          <a:p>
            <a:r>
              <a:rPr lang="en-IN" sz="2800" b="0" i="0" dirty="0">
                <a:solidFill>
                  <a:srgbClr val="000000"/>
                </a:solidFill>
                <a:effectLst/>
                <a:latin typeface="Times New Roman" panose="02020603050405020304" pitchFamily="18" charset="0"/>
                <a:cs typeface="Times New Roman" panose="02020603050405020304" pitchFamily="18" charset="0"/>
              </a:rPr>
              <a:t>Also,</a:t>
            </a:r>
            <a:endParaRPr lang="en-IN" sz="2800" dirty="0">
              <a:latin typeface="Times New Roman" panose="02020603050405020304" pitchFamily="18" charset="0"/>
              <a:cs typeface="Times New Roman" panose="02020603050405020304" pitchFamily="18" charset="0"/>
            </a:endParaRPr>
          </a:p>
        </p:txBody>
      </p:sp>
      <p:pic>
        <p:nvPicPr>
          <p:cNvPr id="13316" name="Picture 4" descr="medium-line-seven">
            <a:extLst>
              <a:ext uri="{FF2B5EF4-FFF2-40B4-BE49-F238E27FC236}">
                <a16:creationId xmlns:a16="http://schemas.microsoft.com/office/drawing/2014/main" id="{84D51360-BC77-47BD-B48B-EEAA3E0AAF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114800"/>
            <a:ext cx="37338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6E430CB-5C5B-40B2-81ED-9D84F91CB84E}"/>
              </a:ext>
            </a:extLst>
          </p:cNvPr>
          <p:cNvSpPr>
            <a:spLocks noGrp="1"/>
          </p:cNvSpPr>
          <p:nvPr>
            <p:ph type="sldNum" sz="quarter" idx="7"/>
          </p:nvPr>
        </p:nvSpPr>
        <p:spPr/>
        <p:txBody>
          <a:bodyPr/>
          <a:lstStyle/>
          <a:p>
            <a:pPr marL="38100">
              <a:lnSpc>
                <a:spcPts val="1240"/>
              </a:lnSpc>
            </a:pPr>
            <a:fld id="{81D60167-4931-47E6-BA6A-407CBD079E47}" type="slidenum">
              <a:rPr lang="en-IN" spc="-120" smtClean="0"/>
              <a:t>61</a:t>
            </a:fld>
            <a:endParaRPr lang="en-IN" spc="-120" dirty="0"/>
          </a:p>
        </p:txBody>
      </p:sp>
    </p:spTree>
    <p:extLst>
      <p:ext uri="{BB962C8B-B14F-4D97-AF65-F5344CB8AC3E}">
        <p14:creationId xmlns:p14="http://schemas.microsoft.com/office/powerpoint/2010/main" val="109723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62</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5" name="TextBox 24">
            <a:extLst>
              <a:ext uri="{FF2B5EF4-FFF2-40B4-BE49-F238E27FC236}">
                <a16:creationId xmlns:a16="http://schemas.microsoft.com/office/drawing/2014/main" id="{A9EB5944-DA9C-4438-9A39-59D52C1E3B03}"/>
              </a:ext>
            </a:extLst>
          </p:cNvPr>
          <p:cNvSpPr txBox="1"/>
          <p:nvPr/>
        </p:nvSpPr>
        <p:spPr>
          <a:xfrm>
            <a:off x="20866" y="914400"/>
            <a:ext cx="9123134" cy="954107"/>
          </a:xfrm>
          <a:prstGeom prst="rect">
            <a:avLst/>
          </a:prstGeom>
          <a:noFill/>
        </p:spPr>
        <p:txBody>
          <a:bodyPr wrap="square">
            <a:spAutoFit/>
          </a:bodyPr>
          <a:lstStyle/>
          <a:p>
            <a:pPr algn="l"/>
            <a:r>
              <a:rPr lang="en-US" sz="2800" b="0" i="0" dirty="0">
                <a:solidFill>
                  <a:srgbClr val="000000"/>
                </a:solidFill>
                <a:effectLst/>
                <a:latin typeface="Times New Roman" panose="02020603050405020304" pitchFamily="18" charset="0"/>
                <a:cs typeface="Times New Roman" panose="02020603050405020304" pitchFamily="18" charset="0"/>
              </a:rPr>
              <a:t>Hence, the ABCD constant of the nominal T-circuit model of a medium line are</a:t>
            </a:r>
          </a:p>
        </p:txBody>
      </p:sp>
      <p:sp>
        <p:nvSpPr>
          <p:cNvPr id="28" name="TextBox 27">
            <a:extLst>
              <a:ext uri="{FF2B5EF4-FFF2-40B4-BE49-F238E27FC236}">
                <a16:creationId xmlns:a16="http://schemas.microsoft.com/office/drawing/2014/main" id="{F8E9ACD1-5925-4E86-9941-DB7CE7E4742B}"/>
              </a:ext>
            </a:extLst>
          </p:cNvPr>
          <p:cNvSpPr txBox="1"/>
          <p:nvPr/>
        </p:nvSpPr>
        <p:spPr>
          <a:xfrm>
            <a:off x="228599" y="3999596"/>
            <a:ext cx="8881381" cy="954107"/>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The phasor diagram of the nominal T-circuit is shown below. It is drawn for a lagging power factor.</a:t>
            </a:r>
            <a:endParaRPr lang="en-IN" sz="2800" dirty="0">
              <a:latin typeface="Times New Roman" panose="02020603050405020304" pitchFamily="18" charset="0"/>
              <a:cs typeface="Times New Roman" panose="02020603050405020304" pitchFamily="18" charset="0"/>
            </a:endParaRPr>
          </a:p>
        </p:txBody>
      </p:sp>
      <p:pic>
        <p:nvPicPr>
          <p:cNvPr id="14340" name="Picture 4">
            <a:extLst>
              <a:ext uri="{FF2B5EF4-FFF2-40B4-BE49-F238E27FC236}">
                <a16:creationId xmlns:a16="http://schemas.microsoft.com/office/drawing/2014/main" id="{7A430C52-8475-4D53-ADF7-1AB5F4296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935142"/>
            <a:ext cx="3886200" cy="1962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AFB5777-9E8D-445E-960C-17C454FF2A99}"/>
              </a:ext>
            </a:extLst>
          </p:cNvPr>
          <p:cNvSpPr>
            <a:spLocks noGrp="1"/>
          </p:cNvSpPr>
          <p:nvPr>
            <p:ph type="sldNum" sz="quarter" idx="7"/>
          </p:nvPr>
        </p:nvSpPr>
        <p:spPr/>
        <p:txBody>
          <a:bodyPr/>
          <a:lstStyle/>
          <a:p>
            <a:pPr marL="38100">
              <a:lnSpc>
                <a:spcPts val="1240"/>
              </a:lnSpc>
            </a:pPr>
            <a:fld id="{81D60167-4931-47E6-BA6A-407CBD079E47}" type="slidenum">
              <a:rPr lang="en-IN" spc="-120" smtClean="0"/>
              <a:t>62</a:t>
            </a:fld>
            <a:endParaRPr lang="en-IN" spc="-120" dirty="0"/>
          </a:p>
        </p:txBody>
      </p:sp>
    </p:spTree>
    <p:extLst>
      <p:ext uri="{BB962C8B-B14F-4D97-AF65-F5344CB8AC3E}">
        <p14:creationId xmlns:p14="http://schemas.microsoft.com/office/powerpoint/2010/main" val="884107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63</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pic>
        <p:nvPicPr>
          <p:cNvPr id="15362" name="Picture 2" descr="medium-8">
            <a:extLst>
              <a:ext uri="{FF2B5EF4-FFF2-40B4-BE49-F238E27FC236}">
                <a16:creationId xmlns:a16="http://schemas.microsoft.com/office/drawing/2014/main" id="{9B1E80A4-DC49-4B0E-94B4-C98973951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1519238"/>
            <a:ext cx="8936919" cy="43481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26818DD-BA6A-48DD-A875-36BF88F0ABDF}"/>
              </a:ext>
            </a:extLst>
          </p:cNvPr>
          <p:cNvSpPr>
            <a:spLocks noGrp="1"/>
          </p:cNvSpPr>
          <p:nvPr>
            <p:ph type="sldNum" sz="quarter" idx="7"/>
          </p:nvPr>
        </p:nvSpPr>
        <p:spPr/>
        <p:txBody>
          <a:bodyPr/>
          <a:lstStyle/>
          <a:p>
            <a:pPr marL="38100">
              <a:lnSpc>
                <a:spcPts val="1240"/>
              </a:lnSpc>
            </a:pPr>
            <a:fld id="{81D60167-4931-47E6-BA6A-407CBD079E47}" type="slidenum">
              <a:rPr lang="en-IN" spc="-120" smtClean="0"/>
              <a:t>63</a:t>
            </a:fld>
            <a:endParaRPr lang="en-IN" spc="-120" dirty="0"/>
          </a:p>
        </p:txBody>
      </p:sp>
    </p:spTree>
    <p:extLst>
      <p:ext uri="{BB962C8B-B14F-4D97-AF65-F5344CB8AC3E}">
        <p14:creationId xmlns:p14="http://schemas.microsoft.com/office/powerpoint/2010/main" val="3616482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64</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TextBox 11">
            <a:extLst>
              <a:ext uri="{FF2B5EF4-FFF2-40B4-BE49-F238E27FC236}">
                <a16:creationId xmlns:a16="http://schemas.microsoft.com/office/drawing/2014/main" id="{54452E6B-3F5B-41C7-B2BA-E13B3A548B92}"/>
              </a:ext>
            </a:extLst>
          </p:cNvPr>
          <p:cNvSpPr txBox="1"/>
          <p:nvPr/>
        </p:nvSpPr>
        <p:spPr>
          <a:xfrm>
            <a:off x="42182" y="671691"/>
            <a:ext cx="9178018" cy="6186309"/>
          </a:xfrm>
          <a:prstGeom prst="rect">
            <a:avLst/>
          </a:prstGeom>
          <a:noFill/>
        </p:spPr>
        <p:txBody>
          <a:bodyPr wrap="square">
            <a:spAutoFit/>
          </a:bodyPr>
          <a:lstStyle/>
          <a:p>
            <a:pPr algn="l"/>
            <a:r>
              <a:rPr lang="en-US" sz="2200" b="0" i="0" dirty="0">
                <a:solidFill>
                  <a:srgbClr val="000000"/>
                </a:solidFill>
                <a:effectLst/>
                <a:latin typeface="Times New Roman" panose="02020603050405020304" pitchFamily="18" charset="0"/>
                <a:cs typeface="Times New Roman" panose="02020603050405020304" pitchFamily="18" charset="0"/>
              </a:rPr>
              <a:t>In the phasor diagram:</a:t>
            </a:r>
          </a:p>
          <a:p>
            <a:pPr algn="l"/>
            <a:r>
              <a:rPr lang="en-US" sz="2200" b="0" i="0" dirty="0">
                <a:solidFill>
                  <a:srgbClr val="000000"/>
                </a:solidFill>
                <a:effectLst/>
                <a:latin typeface="Times New Roman" panose="02020603050405020304" pitchFamily="18" charset="0"/>
                <a:cs typeface="Times New Roman" panose="02020603050405020304" pitchFamily="18" charset="0"/>
              </a:rPr>
              <a:t>OA = </a:t>
            </a:r>
            <a:r>
              <a:rPr lang="en-US" sz="2200" b="0" i="0" dirty="0" err="1">
                <a:solidFill>
                  <a:srgbClr val="000000"/>
                </a:solidFill>
                <a:effectLst/>
                <a:latin typeface="Times New Roman" panose="02020603050405020304" pitchFamily="18" charset="0"/>
                <a:cs typeface="Times New Roman" panose="02020603050405020304" pitchFamily="18" charset="0"/>
              </a:rPr>
              <a:t>V</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r</a:t>
            </a:r>
            <a:r>
              <a:rPr lang="en-US" sz="2200" b="0" i="0" dirty="0">
                <a:solidFill>
                  <a:srgbClr val="000000"/>
                </a:solidFill>
                <a:effectLst/>
                <a:latin typeface="Times New Roman" panose="02020603050405020304" pitchFamily="18" charset="0"/>
                <a:cs typeface="Times New Roman" panose="02020603050405020304" pitchFamily="18" charset="0"/>
              </a:rPr>
              <a:t> – receiving end voltage to neutral. It is taken as a reference phasor.</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OB = </a:t>
            </a:r>
            <a:r>
              <a:rPr lang="en-US" sz="2200" b="0" i="0" dirty="0" err="1">
                <a:solidFill>
                  <a:srgbClr val="000000"/>
                </a:solidFill>
                <a:effectLst/>
                <a:latin typeface="Times New Roman" panose="02020603050405020304" pitchFamily="18" charset="0"/>
                <a:cs typeface="Times New Roman" panose="02020603050405020304" pitchFamily="18" charset="0"/>
              </a:rPr>
              <a:t>I</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r</a:t>
            </a:r>
            <a:r>
              <a:rPr lang="en-US" sz="2200" b="0" i="0" dirty="0">
                <a:solidFill>
                  <a:srgbClr val="000000"/>
                </a:solidFill>
                <a:effectLst/>
                <a:latin typeface="Times New Roman" panose="02020603050405020304" pitchFamily="18" charset="0"/>
                <a:cs typeface="Times New Roman" panose="02020603050405020304" pitchFamily="18" charset="0"/>
              </a:rPr>
              <a:t> – load current lagging behind </a:t>
            </a:r>
            <a:r>
              <a:rPr lang="en-US" sz="2200" b="0" i="0" dirty="0" err="1">
                <a:solidFill>
                  <a:srgbClr val="000000"/>
                </a:solidFill>
                <a:effectLst/>
                <a:latin typeface="Times New Roman" panose="02020603050405020304" pitchFamily="18" charset="0"/>
                <a:cs typeface="Times New Roman" panose="02020603050405020304" pitchFamily="18" charset="0"/>
              </a:rPr>
              <a:t>V</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r</a:t>
            </a:r>
            <a:r>
              <a:rPr lang="en-US" sz="2200" b="0" i="0" dirty="0">
                <a:solidFill>
                  <a:srgbClr val="000000"/>
                </a:solidFill>
                <a:effectLst/>
                <a:latin typeface="Times New Roman" panose="02020603050405020304" pitchFamily="18" charset="0"/>
                <a:cs typeface="Times New Roman" panose="02020603050405020304" pitchFamily="18" charset="0"/>
              </a:rPr>
              <a:t> by an angle ∅. cos∅ is the power factor of the load.</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AC = </a:t>
            </a:r>
            <a:r>
              <a:rPr lang="en-US" sz="2200" b="0" i="0" dirty="0" err="1">
                <a:solidFill>
                  <a:srgbClr val="000000"/>
                </a:solidFill>
                <a:effectLst/>
                <a:latin typeface="Times New Roman" panose="02020603050405020304" pitchFamily="18" charset="0"/>
                <a:cs typeface="Times New Roman" panose="02020603050405020304" pitchFamily="18" charset="0"/>
              </a:rPr>
              <a:t>I</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r</a:t>
            </a:r>
            <a:r>
              <a:rPr lang="en-US" sz="2200" b="0" i="0" dirty="0" err="1">
                <a:solidFill>
                  <a:srgbClr val="000000"/>
                </a:solidFill>
                <a:effectLst/>
                <a:latin typeface="Times New Roman" panose="02020603050405020304" pitchFamily="18" charset="0"/>
                <a:cs typeface="Times New Roman" panose="02020603050405020304" pitchFamily="18" charset="0"/>
              </a:rPr>
              <a:t>R</a:t>
            </a:r>
            <a:r>
              <a:rPr lang="en-US" sz="2200" b="0" i="0" dirty="0">
                <a:solidFill>
                  <a:srgbClr val="000000"/>
                </a:solidFill>
                <a:effectLst/>
                <a:latin typeface="Times New Roman" panose="02020603050405020304" pitchFamily="18" charset="0"/>
                <a:cs typeface="Times New Roman" panose="02020603050405020304" pitchFamily="18" charset="0"/>
              </a:rPr>
              <a:t>/2 – Voltage drop in the reactance of the right-hand half of the </a:t>
            </a:r>
            <a:r>
              <a:rPr lang="en-US" sz="2200" b="0" i="0" dirty="0" err="1">
                <a:solidFill>
                  <a:srgbClr val="000000"/>
                </a:solidFill>
                <a:effectLst/>
                <a:latin typeface="Times New Roman" panose="02020603050405020304" pitchFamily="18" charset="0"/>
                <a:cs typeface="Times New Roman" panose="02020603050405020304" pitchFamily="18" charset="0"/>
              </a:rPr>
              <a:t>line.It</a:t>
            </a:r>
            <a:r>
              <a:rPr lang="en-US" sz="2200" b="0" i="0" dirty="0">
                <a:solidFill>
                  <a:srgbClr val="000000"/>
                </a:solidFill>
                <a:effectLst/>
                <a:latin typeface="Times New Roman" panose="02020603050405020304" pitchFamily="18" charset="0"/>
                <a:cs typeface="Times New Roman" panose="02020603050405020304" pitchFamily="18" charset="0"/>
              </a:rPr>
              <a:t> is perpendicular to OB, i.e., Ir.</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OD</a:t>
            </a:r>
            <a:r>
              <a:rPr lang="en-US" sz="2200" b="0" i="0" baseline="-25000" dirty="0">
                <a:solidFill>
                  <a:srgbClr val="000000"/>
                </a:solidFill>
                <a:effectLst/>
                <a:latin typeface="Times New Roman" panose="02020603050405020304" pitchFamily="18" charset="0"/>
                <a:cs typeface="Times New Roman" panose="02020603050405020304" pitchFamily="18" charset="0"/>
              </a:rPr>
              <a:t>1</a:t>
            </a:r>
            <a:r>
              <a:rPr lang="en-US" sz="2200" b="0" i="0" dirty="0">
                <a:solidFill>
                  <a:srgbClr val="000000"/>
                </a:solidFill>
                <a:effectLst/>
                <a:latin typeface="Times New Roman" panose="02020603050405020304" pitchFamily="18" charset="0"/>
                <a:cs typeface="Times New Roman" panose="02020603050405020304" pitchFamily="18" charset="0"/>
              </a:rPr>
              <a:t> = </a:t>
            </a:r>
            <a:r>
              <a:rPr lang="en-US" sz="2200" b="0" i="0" dirty="0" err="1">
                <a:solidFill>
                  <a:srgbClr val="000000"/>
                </a:solidFill>
                <a:effectLst/>
                <a:latin typeface="Times New Roman" panose="02020603050405020304" pitchFamily="18" charset="0"/>
                <a:cs typeface="Times New Roman" panose="02020603050405020304" pitchFamily="18" charset="0"/>
              </a:rPr>
              <a:t>V</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ab</a:t>
            </a:r>
            <a:r>
              <a:rPr lang="en-US" sz="2200" b="0" i="0" baseline="-25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 voltage at the midpoint of the line across the capacitance C.</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BE = </a:t>
            </a:r>
            <a:r>
              <a:rPr lang="en-US" sz="2200" b="0" i="0" dirty="0" err="1">
                <a:solidFill>
                  <a:srgbClr val="000000"/>
                </a:solidFill>
                <a:effectLst/>
                <a:latin typeface="Times New Roman" panose="02020603050405020304" pitchFamily="18" charset="0"/>
                <a:cs typeface="Times New Roman" panose="02020603050405020304" pitchFamily="18" charset="0"/>
              </a:rPr>
              <a:t>I</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ab</a:t>
            </a:r>
            <a:r>
              <a:rPr lang="en-US" sz="2200" b="0" i="0" dirty="0">
                <a:solidFill>
                  <a:srgbClr val="000000"/>
                </a:solidFill>
                <a:effectLst/>
                <a:latin typeface="Times New Roman" panose="02020603050405020304" pitchFamily="18" charset="0"/>
                <a:cs typeface="Times New Roman" panose="02020603050405020304" pitchFamily="18" charset="0"/>
              </a:rPr>
              <a:t> – current in the capacitor. It leads the voltage </a:t>
            </a:r>
            <a:r>
              <a:rPr lang="en-US" sz="2200" b="0" i="0" dirty="0" err="1">
                <a:solidFill>
                  <a:srgbClr val="000000"/>
                </a:solidFill>
                <a:effectLst/>
                <a:latin typeface="Times New Roman" panose="02020603050405020304" pitchFamily="18" charset="0"/>
                <a:cs typeface="Times New Roman" panose="02020603050405020304" pitchFamily="18" charset="0"/>
              </a:rPr>
              <a:t>V</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ab</a:t>
            </a:r>
            <a:r>
              <a:rPr lang="en-US" sz="2200" b="0" i="0" dirty="0">
                <a:solidFill>
                  <a:srgbClr val="000000"/>
                </a:solidFill>
                <a:effectLst/>
                <a:latin typeface="Times New Roman" panose="02020603050405020304" pitchFamily="18" charset="0"/>
                <a:cs typeface="Times New Roman" panose="02020603050405020304" pitchFamily="18" charset="0"/>
              </a:rPr>
              <a:t> by 90.</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OE = I</a:t>
            </a:r>
            <a:r>
              <a:rPr lang="en-US" sz="2200" b="0" i="0" baseline="-25000" dirty="0">
                <a:solidFill>
                  <a:srgbClr val="000000"/>
                </a:solidFill>
                <a:effectLst/>
                <a:latin typeface="Times New Roman" panose="02020603050405020304" pitchFamily="18" charset="0"/>
                <a:cs typeface="Times New Roman" panose="02020603050405020304" pitchFamily="18" charset="0"/>
              </a:rPr>
              <a:t>s</a:t>
            </a:r>
            <a:r>
              <a:rPr lang="en-US" sz="2200" b="0" i="0" dirty="0">
                <a:solidFill>
                  <a:srgbClr val="000000"/>
                </a:solidFill>
                <a:effectLst/>
                <a:latin typeface="Times New Roman" panose="02020603050405020304" pitchFamily="18" charset="0"/>
                <a:cs typeface="Times New Roman" panose="02020603050405020304" pitchFamily="18" charset="0"/>
              </a:rPr>
              <a:t> -sending-end current, the phasor sum of load current and capacitor current.</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D</a:t>
            </a:r>
            <a:r>
              <a:rPr lang="en-US" sz="2200" b="0" i="0" baseline="-25000" dirty="0">
                <a:solidFill>
                  <a:srgbClr val="000000"/>
                </a:solidFill>
                <a:effectLst/>
                <a:latin typeface="Times New Roman" panose="02020603050405020304" pitchFamily="18" charset="0"/>
                <a:cs typeface="Times New Roman" panose="02020603050405020304" pitchFamily="18" charset="0"/>
              </a:rPr>
              <a:t>1</a:t>
            </a:r>
            <a:r>
              <a:rPr lang="en-US" sz="2200" b="0" i="0" dirty="0">
                <a:solidFill>
                  <a:srgbClr val="000000"/>
                </a:solidFill>
                <a:effectLst/>
                <a:latin typeface="Times New Roman" panose="02020603050405020304" pitchFamily="18" charset="0"/>
                <a:cs typeface="Times New Roman" panose="02020603050405020304" pitchFamily="18" charset="0"/>
              </a:rPr>
              <a:t>C</a:t>
            </a:r>
            <a:r>
              <a:rPr lang="en-US" sz="2200" b="0" i="0" baseline="-25000" dirty="0">
                <a:solidFill>
                  <a:srgbClr val="000000"/>
                </a:solidFill>
                <a:effectLst/>
                <a:latin typeface="Times New Roman" panose="02020603050405020304" pitchFamily="18" charset="0"/>
                <a:cs typeface="Times New Roman" panose="02020603050405020304" pitchFamily="18" charset="0"/>
              </a:rPr>
              <a:t>1</a:t>
            </a:r>
            <a:r>
              <a:rPr lang="en-US" sz="2200" b="0" i="0" dirty="0">
                <a:solidFill>
                  <a:srgbClr val="000000"/>
                </a:solidFill>
                <a:effectLst/>
                <a:latin typeface="Times New Roman" panose="02020603050405020304" pitchFamily="18" charset="0"/>
                <a:cs typeface="Times New Roman" panose="02020603050405020304" pitchFamily="18" charset="0"/>
              </a:rPr>
              <a:t> = </a:t>
            </a:r>
            <a:r>
              <a:rPr lang="en-US" sz="2200" b="0" i="0" dirty="0" err="1">
                <a:solidFill>
                  <a:srgbClr val="000000"/>
                </a:solidFill>
                <a:effectLst/>
                <a:latin typeface="Times New Roman" panose="02020603050405020304" pitchFamily="18" charset="0"/>
                <a:cs typeface="Times New Roman" panose="02020603050405020304" pitchFamily="18" charset="0"/>
              </a:rPr>
              <a:t>I</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s</a:t>
            </a:r>
            <a:r>
              <a:rPr lang="en-US" sz="2200" b="0" i="0" dirty="0" err="1">
                <a:solidFill>
                  <a:srgbClr val="000000"/>
                </a:solidFill>
                <a:effectLst/>
                <a:latin typeface="Times New Roman" panose="02020603050405020304" pitchFamily="18" charset="0"/>
                <a:cs typeface="Times New Roman" panose="02020603050405020304" pitchFamily="18" charset="0"/>
              </a:rPr>
              <a:t>R</a:t>
            </a:r>
            <a:r>
              <a:rPr lang="en-US" sz="2200" b="0" i="0" dirty="0">
                <a:solidFill>
                  <a:srgbClr val="000000"/>
                </a:solidFill>
                <a:effectLst/>
                <a:latin typeface="Times New Roman" panose="02020603050405020304" pitchFamily="18" charset="0"/>
                <a:cs typeface="Times New Roman" panose="02020603050405020304" pitchFamily="18" charset="0"/>
              </a:rPr>
              <a:t>/2 – voltage drop in the resistance on the left-hand side of the </a:t>
            </a:r>
            <a:r>
              <a:rPr lang="en-US" sz="2200" b="0" i="0" dirty="0" err="1">
                <a:solidFill>
                  <a:srgbClr val="000000"/>
                </a:solidFill>
                <a:effectLst/>
                <a:latin typeface="Times New Roman" panose="02020603050405020304" pitchFamily="18" charset="0"/>
                <a:cs typeface="Times New Roman" panose="02020603050405020304" pitchFamily="18" charset="0"/>
              </a:rPr>
              <a:t>lines.It</a:t>
            </a:r>
            <a:r>
              <a:rPr lang="en-US" sz="2200" b="0" i="0" dirty="0">
                <a:solidFill>
                  <a:srgbClr val="000000"/>
                </a:solidFill>
                <a:effectLst/>
                <a:latin typeface="Times New Roman" panose="02020603050405020304" pitchFamily="18" charset="0"/>
                <a:cs typeface="Times New Roman" panose="02020603050405020304" pitchFamily="18" charset="0"/>
              </a:rPr>
              <a:t> is perpendicular to Is.</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C</a:t>
            </a:r>
            <a:r>
              <a:rPr lang="en-US" sz="2200" b="0" i="0" baseline="-25000" dirty="0">
                <a:solidFill>
                  <a:srgbClr val="000000"/>
                </a:solidFill>
                <a:effectLst/>
                <a:latin typeface="Times New Roman" panose="02020603050405020304" pitchFamily="18" charset="0"/>
                <a:cs typeface="Times New Roman" panose="02020603050405020304" pitchFamily="18" charset="0"/>
              </a:rPr>
              <a:t>1</a:t>
            </a:r>
            <a:r>
              <a:rPr lang="en-US" sz="2200" b="0" i="0" dirty="0">
                <a:solidFill>
                  <a:srgbClr val="000000"/>
                </a:solidFill>
                <a:effectLst/>
                <a:latin typeface="Times New Roman" panose="02020603050405020304" pitchFamily="18" charset="0"/>
                <a:cs typeface="Times New Roman" panose="02020603050405020304" pitchFamily="18" charset="0"/>
              </a:rPr>
              <a:t>D = I</a:t>
            </a:r>
            <a:r>
              <a:rPr lang="en-US" sz="2200" b="0" i="0" baseline="-25000" dirty="0">
                <a:solidFill>
                  <a:srgbClr val="000000"/>
                </a:solidFill>
                <a:effectLst/>
                <a:latin typeface="Times New Roman" panose="02020603050405020304" pitchFamily="18" charset="0"/>
                <a:cs typeface="Times New Roman" panose="02020603050405020304" pitchFamily="18" charset="0"/>
              </a:rPr>
              <a:t>s</a:t>
            </a:r>
            <a:r>
              <a:rPr lang="en-US" sz="2200" b="0" i="0" dirty="0">
                <a:solidFill>
                  <a:srgbClr val="000000"/>
                </a:solidFill>
                <a:effectLst/>
                <a:latin typeface="Times New Roman" panose="02020603050405020304" pitchFamily="18" charset="0"/>
                <a:cs typeface="Times New Roman" panose="02020603050405020304" pitchFamily="18" charset="0"/>
              </a:rPr>
              <a:t> X/2 – voltage drop in the reactance in the left half of the line. It is perpendicular to Is</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OD = V</a:t>
            </a:r>
            <a:r>
              <a:rPr lang="en-US" sz="2200" b="0" i="0" baseline="-25000" dirty="0">
                <a:solidFill>
                  <a:srgbClr val="000000"/>
                </a:solidFill>
                <a:effectLst/>
                <a:latin typeface="Times New Roman" panose="02020603050405020304" pitchFamily="18" charset="0"/>
                <a:cs typeface="Times New Roman" panose="02020603050405020304" pitchFamily="18" charset="0"/>
              </a:rPr>
              <a:t>s</a:t>
            </a:r>
            <a:r>
              <a:rPr lang="en-US" sz="2200" b="0" i="0" dirty="0">
                <a:solidFill>
                  <a:srgbClr val="000000"/>
                </a:solidFill>
                <a:effectLst/>
                <a:latin typeface="Times New Roman" panose="02020603050405020304" pitchFamily="18" charset="0"/>
                <a:cs typeface="Times New Roman" panose="02020603050405020304" pitchFamily="18" charset="0"/>
              </a:rPr>
              <a:t> – sending end voltage. It is the phasor sum of the of </a:t>
            </a:r>
            <a:r>
              <a:rPr lang="en-US" sz="2200" b="0" i="0" dirty="0" err="1">
                <a:solidFill>
                  <a:srgbClr val="000000"/>
                </a:solidFill>
                <a:effectLst/>
                <a:latin typeface="Times New Roman" panose="02020603050405020304" pitchFamily="18" charset="0"/>
                <a:cs typeface="Times New Roman" panose="02020603050405020304" pitchFamily="18" charset="0"/>
              </a:rPr>
              <a:t>V</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ab</a:t>
            </a:r>
            <a:r>
              <a:rPr lang="en-US" sz="2200" b="0" i="0" dirty="0">
                <a:solidFill>
                  <a:srgbClr val="000000"/>
                </a:solidFill>
                <a:effectLst/>
                <a:latin typeface="Times New Roman" panose="02020603050405020304" pitchFamily="18" charset="0"/>
                <a:cs typeface="Times New Roman" panose="02020603050405020304" pitchFamily="18" charset="0"/>
              </a:rPr>
              <a:t> and the impedance voltage drop in the left-hand half of the line.</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a:t>
            </a:r>
            <a:r>
              <a:rPr lang="en-US" sz="2200" b="0" i="0" baseline="-25000" dirty="0">
                <a:solidFill>
                  <a:srgbClr val="000000"/>
                </a:solidFill>
                <a:effectLst/>
                <a:latin typeface="Times New Roman" panose="02020603050405020304" pitchFamily="18" charset="0"/>
                <a:cs typeface="Times New Roman" panose="02020603050405020304" pitchFamily="18" charset="0"/>
              </a:rPr>
              <a:t>s</a:t>
            </a:r>
            <a:r>
              <a:rPr lang="en-US" sz="2200" b="0" i="0" dirty="0">
                <a:solidFill>
                  <a:srgbClr val="000000"/>
                </a:solidFill>
                <a:effectLst/>
                <a:latin typeface="Times New Roman" panose="02020603050405020304" pitchFamily="18" charset="0"/>
                <a:cs typeface="Times New Roman" panose="02020603050405020304" pitchFamily="18" charset="0"/>
              </a:rPr>
              <a:t> – phase angle at the sending end. </a:t>
            </a:r>
            <a:r>
              <a:rPr lang="en-US" sz="2200" b="0" i="0" dirty="0" err="1">
                <a:solidFill>
                  <a:srgbClr val="000000"/>
                </a:solidFill>
                <a:effectLst/>
                <a:latin typeface="Times New Roman" panose="02020603050405020304" pitchFamily="18" charset="0"/>
                <a:cs typeface="Times New Roman" panose="02020603050405020304" pitchFamily="18" charset="0"/>
              </a:rPr>
              <a:t>cos∅</a:t>
            </a:r>
            <a:r>
              <a:rPr lang="en-US" sz="2200" b="0" i="0" baseline="-25000" dirty="0" err="1">
                <a:solidFill>
                  <a:srgbClr val="000000"/>
                </a:solidFill>
                <a:effectLst/>
                <a:latin typeface="Times New Roman" panose="02020603050405020304" pitchFamily="18" charset="0"/>
                <a:cs typeface="Times New Roman" panose="02020603050405020304" pitchFamily="18" charset="0"/>
              </a:rPr>
              <a:t>s</a:t>
            </a:r>
            <a:r>
              <a:rPr lang="en-US" sz="2200" b="0" i="0" dirty="0">
                <a:solidFill>
                  <a:srgbClr val="000000"/>
                </a:solidFill>
                <a:effectLst/>
                <a:latin typeface="Times New Roman" panose="02020603050405020304" pitchFamily="18" charset="0"/>
                <a:cs typeface="Times New Roman" panose="02020603050405020304" pitchFamily="18" charset="0"/>
              </a:rPr>
              <a:t> is the power factor at the sending end of the line.</a:t>
            </a:r>
          </a:p>
        </p:txBody>
      </p:sp>
      <p:sp>
        <p:nvSpPr>
          <p:cNvPr id="2" name="Slide Number Placeholder 1">
            <a:extLst>
              <a:ext uri="{FF2B5EF4-FFF2-40B4-BE49-F238E27FC236}">
                <a16:creationId xmlns:a16="http://schemas.microsoft.com/office/drawing/2014/main" id="{0DC78279-C2EE-483A-8C26-334FDB37EA2B}"/>
              </a:ext>
            </a:extLst>
          </p:cNvPr>
          <p:cNvSpPr>
            <a:spLocks noGrp="1"/>
          </p:cNvSpPr>
          <p:nvPr>
            <p:ph type="sldNum" sz="quarter" idx="7"/>
          </p:nvPr>
        </p:nvSpPr>
        <p:spPr/>
        <p:txBody>
          <a:bodyPr/>
          <a:lstStyle/>
          <a:p>
            <a:pPr marL="38100">
              <a:lnSpc>
                <a:spcPts val="1240"/>
              </a:lnSpc>
            </a:pPr>
            <a:fld id="{81D60167-4931-47E6-BA6A-407CBD079E47}" type="slidenum">
              <a:rPr lang="en-IN" spc="-120" smtClean="0"/>
              <a:t>64</a:t>
            </a:fld>
            <a:endParaRPr lang="en-IN" spc="-120" dirty="0"/>
          </a:p>
        </p:txBody>
      </p:sp>
    </p:spTree>
    <p:extLst>
      <p:ext uri="{BB962C8B-B14F-4D97-AF65-F5344CB8AC3E}">
        <p14:creationId xmlns:p14="http://schemas.microsoft.com/office/powerpoint/2010/main" val="3050138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5D83DDCA-28E9-4B57-859F-37FCB5F840D9}"/>
              </a:ext>
            </a:extLst>
          </p:cNvPr>
          <p:cNvGrpSpPr/>
          <p:nvPr/>
        </p:nvGrpSpPr>
        <p:grpSpPr>
          <a:xfrm>
            <a:off x="-654" y="-76200"/>
            <a:ext cx="9145905" cy="6858000"/>
            <a:chOff x="-654" y="0"/>
            <a:chExt cx="9145905" cy="6858000"/>
          </a:xfrm>
        </p:grpSpPr>
        <p:sp>
          <p:nvSpPr>
            <p:cNvPr id="8" name="object 3">
              <a:extLst>
                <a:ext uri="{FF2B5EF4-FFF2-40B4-BE49-F238E27FC236}">
                  <a16:creationId xmlns:a16="http://schemas.microsoft.com/office/drawing/2014/main" id="{26DBFC3D-502C-404F-B5CE-819A6831C342}"/>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65</a:t>
              </a:fld>
              <a:endParaRPr dirty="0"/>
            </a:p>
          </p:txBody>
        </p:sp>
        <p:sp>
          <p:nvSpPr>
            <p:cNvPr id="9" name="object 4">
              <a:extLst>
                <a:ext uri="{FF2B5EF4-FFF2-40B4-BE49-F238E27FC236}">
                  <a16:creationId xmlns:a16="http://schemas.microsoft.com/office/drawing/2014/main" id="{5F5F1CC2-43FC-44D0-A209-0457E60EE343}"/>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2FB1A086-85C7-4085-9623-CC6E243F11E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EFC06B7D-5CC4-40DB-90A4-8A40E96074D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AC679914-4F26-4F9A-856A-8743A28960CD}"/>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5" name="object 5"/>
          <p:cNvSpPr txBox="1"/>
          <p:nvPr/>
        </p:nvSpPr>
        <p:spPr>
          <a:xfrm>
            <a:off x="228600" y="4225290"/>
            <a:ext cx="8686799" cy="1305486"/>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Times New Roman" panose="02020603050405020304" pitchFamily="18" charset="0"/>
                <a:cs typeface="Times New Roman" panose="02020603050405020304" pitchFamily="18" charset="0"/>
              </a:rPr>
              <a:t>In </a:t>
            </a:r>
            <a:r>
              <a:rPr sz="2800" spc="-5" dirty="0">
                <a:latin typeface="Times New Roman" panose="02020603050405020304" pitchFamily="18" charset="0"/>
                <a:cs typeface="Times New Roman" panose="02020603050405020304" pitchFamily="18" charset="0"/>
              </a:rPr>
              <a:t>this method, the capacitance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each conductor is  </a:t>
            </a:r>
            <a:r>
              <a:rPr sz="2800" spc="-10" dirty="0">
                <a:latin typeface="Times New Roman" panose="02020603050405020304" pitchFamily="18" charset="0"/>
                <a:cs typeface="Times New Roman" panose="02020603050405020304" pitchFamily="18" charset="0"/>
              </a:rPr>
              <a:t>divided </a:t>
            </a:r>
            <a:r>
              <a:rPr sz="2800" spc="-5" dirty="0">
                <a:latin typeface="Times New Roman" panose="02020603050405020304" pitchFamily="18" charset="0"/>
                <a:cs typeface="Times New Roman" panose="02020603050405020304" pitchFamily="18" charset="0"/>
              </a:rPr>
              <a:t>into </a:t>
            </a:r>
            <a:r>
              <a:rPr sz="2800" dirty="0">
                <a:latin typeface="Times New Roman" panose="02020603050405020304" pitchFamily="18" charset="0"/>
                <a:cs typeface="Times New Roman" panose="02020603050405020304" pitchFamily="18" charset="0"/>
              </a:rPr>
              <a:t>two </a:t>
            </a:r>
            <a:r>
              <a:rPr sz="2800" spc="-5" dirty="0">
                <a:latin typeface="Times New Roman" panose="02020603050405020304" pitchFamily="18" charset="0"/>
                <a:cs typeface="Times New Roman" panose="02020603050405020304" pitchFamily="18" charset="0"/>
              </a:rPr>
              <a:t>halves; </a:t>
            </a:r>
            <a:r>
              <a:rPr sz="2800" spc="-10" dirty="0">
                <a:latin typeface="Times New Roman" panose="02020603050405020304" pitchFamily="18" charset="0"/>
                <a:cs typeface="Times New Roman" panose="02020603050405020304" pitchFamily="18" charset="0"/>
              </a:rPr>
              <a:t>one half </a:t>
            </a:r>
            <a:r>
              <a:rPr sz="2800" spc="-5" dirty="0">
                <a:latin typeface="Times New Roman" panose="02020603050405020304" pitchFamily="18" charset="0"/>
                <a:cs typeface="Times New Roman" panose="02020603050405020304" pitchFamily="18" charset="0"/>
              </a:rPr>
              <a:t>being lumped at </a:t>
            </a:r>
            <a:r>
              <a:rPr sz="2800"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sending end and </a:t>
            </a: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other </a:t>
            </a:r>
            <a:r>
              <a:rPr sz="2800" spc="-10" dirty="0">
                <a:latin typeface="Times New Roman" panose="02020603050405020304" pitchFamily="18" charset="0"/>
                <a:cs typeface="Times New Roman" panose="02020603050405020304" pitchFamily="18" charset="0"/>
              </a:rPr>
              <a:t>half </a:t>
            </a:r>
            <a:r>
              <a:rPr sz="2800" spc="-5" dirty="0">
                <a:latin typeface="Times New Roman" panose="02020603050405020304" pitchFamily="18" charset="0"/>
                <a:cs typeface="Times New Roman" panose="02020603050405020304" pitchFamily="18" charset="0"/>
              </a:rPr>
              <a:t>at the receiving end as  shown </a:t>
            </a:r>
            <a:r>
              <a:rPr sz="2800" spc="-10" dirty="0">
                <a:latin typeface="Times New Roman" panose="02020603050405020304" pitchFamily="18" charset="0"/>
                <a:cs typeface="Times New Roman" panose="02020603050405020304" pitchFamily="18" charset="0"/>
              </a:rPr>
              <a:t>in</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fig.</a:t>
            </a:r>
            <a:endParaRPr sz="2800" dirty="0">
              <a:latin typeface="Times New Roman" panose="02020603050405020304" pitchFamily="18" charset="0"/>
              <a:cs typeface="Times New Roman" panose="02020603050405020304" pitchFamily="18" charset="0"/>
            </a:endParaRPr>
          </a:p>
        </p:txBody>
      </p:sp>
      <p:sp>
        <p:nvSpPr>
          <p:cNvPr id="13" name="object 11">
            <a:extLst>
              <a:ext uri="{FF2B5EF4-FFF2-40B4-BE49-F238E27FC236}">
                <a16:creationId xmlns:a16="http://schemas.microsoft.com/office/drawing/2014/main" id="{DF0F44EC-F230-45EA-9FC9-EAB8C83F1315}"/>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object 12">
            <a:extLst>
              <a:ext uri="{FF2B5EF4-FFF2-40B4-BE49-F238E27FC236}">
                <a16:creationId xmlns:a16="http://schemas.microsoft.com/office/drawing/2014/main" id="{465CF0E0-A635-43A7-B8AD-7F7B7FE39E39}"/>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5" name="Picture 14">
            <a:extLst>
              <a:ext uri="{FF2B5EF4-FFF2-40B4-BE49-F238E27FC236}">
                <a16:creationId xmlns:a16="http://schemas.microsoft.com/office/drawing/2014/main" id="{DB13B67A-A674-4BDA-B7D9-E7A85B02B7C6}"/>
              </a:ext>
            </a:extLst>
          </p:cNvPr>
          <p:cNvPicPr>
            <a:picLocks noChangeAspect="1"/>
          </p:cNvPicPr>
          <p:nvPr/>
        </p:nvPicPr>
        <p:blipFill>
          <a:blip r:embed="rId7"/>
          <a:stretch>
            <a:fillRect/>
          </a:stretch>
        </p:blipFill>
        <p:spPr>
          <a:xfrm>
            <a:off x="1281112" y="1409700"/>
            <a:ext cx="6581775" cy="2476500"/>
          </a:xfrm>
          <a:prstGeom prst="rect">
            <a:avLst/>
          </a:prstGeom>
        </p:spPr>
      </p:pic>
      <p:sp>
        <p:nvSpPr>
          <p:cNvPr id="17" name="TextBox 16">
            <a:extLst>
              <a:ext uri="{FF2B5EF4-FFF2-40B4-BE49-F238E27FC236}">
                <a16:creationId xmlns:a16="http://schemas.microsoft.com/office/drawing/2014/main" id="{9F94AAE6-35ED-454E-B55F-E0E9B011A6AE}"/>
              </a:ext>
            </a:extLst>
          </p:cNvPr>
          <p:cNvSpPr txBox="1"/>
          <p:nvPr/>
        </p:nvSpPr>
        <p:spPr>
          <a:xfrm>
            <a:off x="838200" y="649069"/>
            <a:ext cx="4642700" cy="646331"/>
          </a:xfrm>
          <a:prstGeom prst="rect">
            <a:avLst/>
          </a:prstGeom>
          <a:noFill/>
        </p:spPr>
        <p:txBody>
          <a:bodyPr wrap="square">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Nominal </a:t>
            </a:r>
            <a:r>
              <a:rPr lang="el-GR" sz="3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π</a:t>
            </a:r>
            <a:r>
              <a:rPr lang="en-US" sz="36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Method</a:t>
            </a:r>
          </a:p>
        </p:txBody>
      </p:sp>
      <p:sp>
        <p:nvSpPr>
          <p:cNvPr id="2" name="Slide Number Placeholder 1">
            <a:extLst>
              <a:ext uri="{FF2B5EF4-FFF2-40B4-BE49-F238E27FC236}">
                <a16:creationId xmlns:a16="http://schemas.microsoft.com/office/drawing/2014/main" id="{357E9BB9-289B-4075-9538-F778B54171B2}"/>
              </a:ext>
            </a:extLst>
          </p:cNvPr>
          <p:cNvSpPr>
            <a:spLocks noGrp="1"/>
          </p:cNvSpPr>
          <p:nvPr>
            <p:ph type="sldNum" sz="quarter" idx="7"/>
          </p:nvPr>
        </p:nvSpPr>
        <p:spPr/>
        <p:txBody>
          <a:bodyPr/>
          <a:lstStyle/>
          <a:p>
            <a:pPr marL="38100">
              <a:lnSpc>
                <a:spcPts val="1240"/>
              </a:lnSpc>
            </a:pPr>
            <a:fld id="{81D60167-4931-47E6-BA6A-407CBD079E47}" type="slidenum">
              <a:rPr lang="en-IN" spc="-120" smtClean="0"/>
              <a:t>65</a:t>
            </a:fld>
            <a:endParaRPr lang="en-IN" spc="-120" dirty="0"/>
          </a:p>
        </p:txBody>
      </p:sp>
    </p:spTree>
    <p:extLst>
      <p:ext uri="{BB962C8B-B14F-4D97-AF65-F5344CB8AC3E}">
        <p14:creationId xmlns:p14="http://schemas.microsoft.com/office/powerpoint/2010/main" val="1579958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67892D49-0FEC-4EC4-9F75-94A8D376D86D}"/>
              </a:ext>
            </a:extLst>
          </p:cNvPr>
          <p:cNvGrpSpPr/>
          <p:nvPr/>
        </p:nvGrpSpPr>
        <p:grpSpPr>
          <a:xfrm>
            <a:off x="-953" y="0"/>
            <a:ext cx="9145905" cy="6858000"/>
            <a:chOff x="-654" y="0"/>
            <a:chExt cx="9145905" cy="6858000"/>
          </a:xfrm>
        </p:grpSpPr>
        <p:sp>
          <p:nvSpPr>
            <p:cNvPr id="7" name="object 3">
              <a:extLst>
                <a:ext uri="{FF2B5EF4-FFF2-40B4-BE49-F238E27FC236}">
                  <a16:creationId xmlns:a16="http://schemas.microsoft.com/office/drawing/2014/main" id="{941DF211-A150-439D-BA7A-B821451E6DB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b="1" smtClean="0"/>
                <a:t>66</a:t>
              </a:fld>
              <a:endParaRPr b="1" dirty="0"/>
            </a:p>
          </p:txBody>
        </p:sp>
        <p:sp>
          <p:nvSpPr>
            <p:cNvPr id="8" name="object 4">
              <a:extLst>
                <a:ext uri="{FF2B5EF4-FFF2-40B4-BE49-F238E27FC236}">
                  <a16:creationId xmlns:a16="http://schemas.microsoft.com/office/drawing/2014/main" id="{2230EFFF-678D-435C-BD44-8DA63A6EFE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9" name="object 5">
              <a:extLst>
                <a:ext uri="{FF2B5EF4-FFF2-40B4-BE49-F238E27FC236}">
                  <a16:creationId xmlns:a16="http://schemas.microsoft.com/office/drawing/2014/main" id="{AC014D41-C0D5-4DCA-999C-32649E0DA5F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0" name="object 6">
              <a:extLst>
                <a:ext uri="{FF2B5EF4-FFF2-40B4-BE49-F238E27FC236}">
                  <a16:creationId xmlns:a16="http://schemas.microsoft.com/office/drawing/2014/main" id="{B1E7001D-331C-4E20-B971-6FF09BA79F7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1" name="object 7">
              <a:extLst>
                <a:ext uri="{FF2B5EF4-FFF2-40B4-BE49-F238E27FC236}">
                  <a16:creationId xmlns:a16="http://schemas.microsoft.com/office/drawing/2014/main" id="{ACC67C1B-3F8C-4021-8F7A-0F25DED1BA5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12" name="object 11">
            <a:extLst>
              <a:ext uri="{FF2B5EF4-FFF2-40B4-BE49-F238E27FC236}">
                <a16:creationId xmlns:a16="http://schemas.microsoft.com/office/drawing/2014/main" id="{7A34FFCA-7746-40FD-84BC-82CD565EBA95}"/>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C1CA0B79-DC56-47DC-93B9-940D88CB9294}"/>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F053A33-A617-4529-A143-74C08D16DAF0}"/>
              </a:ext>
            </a:extLst>
          </p:cNvPr>
          <p:cNvSpPr txBox="1"/>
          <p:nvPr/>
        </p:nvSpPr>
        <p:spPr>
          <a:xfrm>
            <a:off x="-50825" y="967876"/>
            <a:ext cx="4642700" cy="523220"/>
          </a:xfrm>
          <a:prstGeom prst="rect">
            <a:avLst/>
          </a:prstGeom>
          <a:noFill/>
        </p:spPr>
        <p:txBody>
          <a:bodyPr wrap="square">
            <a:spAutoFit/>
          </a:bodyPr>
          <a:lstStyle/>
          <a:p>
            <a:r>
              <a:rPr lang="en-IN" sz="2800" b="0" i="0" dirty="0">
                <a:solidFill>
                  <a:srgbClr val="000000"/>
                </a:solidFill>
                <a:effectLst/>
                <a:latin typeface="Times New Roman" panose="02020603050405020304" pitchFamily="18" charset="0"/>
                <a:cs typeface="Times New Roman" panose="02020603050405020304" pitchFamily="18" charset="0"/>
              </a:rPr>
              <a:t>In this circuit,</a:t>
            </a:r>
            <a:endParaRPr lang="en-IN" sz="2800" dirty="0">
              <a:latin typeface="Times New Roman" panose="02020603050405020304" pitchFamily="18" charset="0"/>
              <a:cs typeface="Times New Roman" panose="02020603050405020304" pitchFamily="18" charset="0"/>
            </a:endParaRPr>
          </a:p>
        </p:txBody>
      </p:sp>
      <p:pic>
        <p:nvPicPr>
          <p:cNvPr id="16386" name="Picture 2" descr="pi-model-equ-1">
            <a:extLst>
              <a:ext uri="{FF2B5EF4-FFF2-40B4-BE49-F238E27FC236}">
                <a16:creationId xmlns:a16="http://schemas.microsoft.com/office/drawing/2014/main" id="{C431595C-A38F-4D56-9EDC-34564ED65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487191"/>
            <a:ext cx="2743200" cy="57412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00A2DA3-3644-4066-B0CE-5DC6A492F570}"/>
              </a:ext>
            </a:extLst>
          </p:cNvPr>
          <p:cNvSpPr txBox="1"/>
          <p:nvPr/>
        </p:nvSpPr>
        <p:spPr>
          <a:xfrm>
            <a:off x="-97959" y="2137512"/>
            <a:ext cx="4736968" cy="523220"/>
          </a:xfrm>
          <a:prstGeom prst="rect">
            <a:avLst/>
          </a:prstGeom>
          <a:noFill/>
        </p:spPr>
        <p:txBody>
          <a:bodyPr wrap="square">
            <a:spAutoFit/>
          </a:bodyPr>
          <a:lstStyle/>
          <a:p>
            <a:r>
              <a:rPr lang="en-IN" sz="2800" b="0" i="0" dirty="0">
                <a:solidFill>
                  <a:srgbClr val="000000"/>
                </a:solidFill>
                <a:effectLst/>
                <a:latin typeface="Times New Roman" panose="02020603050405020304" pitchFamily="18" charset="0"/>
                <a:cs typeface="Times New Roman" panose="02020603050405020304" pitchFamily="18" charset="0"/>
              </a:rPr>
              <a:t>By Ohm’s law</a:t>
            </a:r>
            <a:endParaRPr lang="en-IN" sz="2800" dirty="0">
              <a:latin typeface="Times New Roman" panose="02020603050405020304" pitchFamily="18" charset="0"/>
              <a:cs typeface="Times New Roman" panose="02020603050405020304" pitchFamily="18" charset="0"/>
            </a:endParaRPr>
          </a:p>
        </p:txBody>
      </p:sp>
      <p:pic>
        <p:nvPicPr>
          <p:cNvPr id="16388" name="Picture 4" descr="pi-model-equ-2">
            <a:extLst>
              <a:ext uri="{FF2B5EF4-FFF2-40B4-BE49-F238E27FC236}">
                <a16:creationId xmlns:a16="http://schemas.microsoft.com/office/drawing/2014/main" id="{D7C22B0F-5E20-41A3-A644-07CF3B5A12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40574"/>
            <a:ext cx="28956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8ECC989-6C12-4FBE-925F-570ED0673AF4}"/>
              </a:ext>
            </a:extLst>
          </p:cNvPr>
          <p:cNvSpPr txBox="1"/>
          <p:nvPr/>
        </p:nvSpPr>
        <p:spPr>
          <a:xfrm>
            <a:off x="0" y="3531339"/>
            <a:ext cx="4736968" cy="523220"/>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By KCL at node a,</a:t>
            </a:r>
            <a:endParaRPr lang="en-IN" sz="2800" dirty="0">
              <a:latin typeface="Times New Roman" panose="02020603050405020304" pitchFamily="18" charset="0"/>
              <a:cs typeface="Times New Roman" panose="02020603050405020304" pitchFamily="18" charset="0"/>
            </a:endParaRPr>
          </a:p>
        </p:txBody>
      </p:sp>
      <p:pic>
        <p:nvPicPr>
          <p:cNvPr id="16390" name="Picture 6" descr="pi-model-equ-3">
            <a:extLst>
              <a:ext uri="{FF2B5EF4-FFF2-40B4-BE49-F238E27FC236}">
                <a16:creationId xmlns:a16="http://schemas.microsoft.com/office/drawing/2014/main" id="{2C4AA824-0836-4B2E-BD81-006ABE1E02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085553"/>
            <a:ext cx="3724609" cy="10198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FD90319-2397-428A-AC06-32CFD0885A47}"/>
              </a:ext>
            </a:extLst>
          </p:cNvPr>
          <p:cNvSpPr txBox="1"/>
          <p:nvPr/>
        </p:nvSpPr>
        <p:spPr>
          <a:xfrm>
            <a:off x="-11784" y="5251277"/>
            <a:ext cx="4760536" cy="523220"/>
          </a:xfrm>
          <a:prstGeom prst="rect">
            <a:avLst/>
          </a:prstGeom>
          <a:noFill/>
        </p:spPr>
        <p:txBody>
          <a:bodyPr wrap="square">
            <a:spAutoFit/>
          </a:bodyPr>
          <a:lstStyle/>
          <a:p>
            <a:r>
              <a:rPr lang="en-IN" sz="2800" b="0" i="0" dirty="0">
                <a:solidFill>
                  <a:srgbClr val="000000"/>
                </a:solidFill>
                <a:effectLst/>
                <a:latin typeface="Times New Roman" panose="02020603050405020304" pitchFamily="18" charset="0"/>
                <a:cs typeface="Times New Roman" panose="02020603050405020304" pitchFamily="18" charset="0"/>
              </a:rPr>
              <a:t>Voltage at the sending end</a:t>
            </a:r>
            <a:endParaRPr lang="en-IN"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D77CB30-E032-4F4B-8D7B-1BC93F530EE3}"/>
              </a:ext>
            </a:extLst>
          </p:cNvPr>
          <p:cNvSpPr>
            <a:spLocks noGrp="1"/>
          </p:cNvSpPr>
          <p:nvPr>
            <p:ph type="sldNum" sz="quarter" idx="7"/>
          </p:nvPr>
        </p:nvSpPr>
        <p:spPr/>
        <p:txBody>
          <a:bodyPr/>
          <a:lstStyle/>
          <a:p>
            <a:pPr marL="38100">
              <a:lnSpc>
                <a:spcPts val="1240"/>
              </a:lnSpc>
            </a:pPr>
            <a:fld id="{81D60167-4931-47E6-BA6A-407CBD079E47}" type="slidenum">
              <a:rPr lang="en-IN" spc="-120" smtClean="0"/>
              <a:t>66</a:t>
            </a:fld>
            <a:endParaRPr lang="en-IN" spc="-120" dirty="0"/>
          </a:p>
        </p:txBody>
      </p:sp>
    </p:spTree>
    <p:extLst>
      <p:ext uri="{BB962C8B-B14F-4D97-AF65-F5344CB8AC3E}">
        <p14:creationId xmlns:p14="http://schemas.microsoft.com/office/powerpoint/2010/main" val="3271827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67892D49-0FEC-4EC4-9F75-94A8D376D86D}"/>
              </a:ext>
            </a:extLst>
          </p:cNvPr>
          <p:cNvGrpSpPr/>
          <p:nvPr/>
        </p:nvGrpSpPr>
        <p:grpSpPr>
          <a:xfrm>
            <a:off x="-17670" y="0"/>
            <a:ext cx="9085470" cy="9671285"/>
            <a:chOff x="-654" y="0"/>
            <a:chExt cx="9145905" cy="6858000"/>
          </a:xfrm>
        </p:grpSpPr>
        <p:sp>
          <p:nvSpPr>
            <p:cNvPr id="7" name="object 3">
              <a:extLst>
                <a:ext uri="{FF2B5EF4-FFF2-40B4-BE49-F238E27FC236}">
                  <a16:creationId xmlns:a16="http://schemas.microsoft.com/office/drawing/2014/main" id="{941DF211-A150-439D-BA7A-B821451E6DB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67</a:t>
              </a:fld>
              <a:endParaRPr dirty="0"/>
            </a:p>
          </p:txBody>
        </p:sp>
        <p:sp>
          <p:nvSpPr>
            <p:cNvPr id="8" name="object 4">
              <a:extLst>
                <a:ext uri="{FF2B5EF4-FFF2-40B4-BE49-F238E27FC236}">
                  <a16:creationId xmlns:a16="http://schemas.microsoft.com/office/drawing/2014/main" id="{2230EFFF-678D-435C-BD44-8DA63A6EFE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C014D41-C0D5-4DCA-999C-32649E0DA5FB}"/>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B1E7001D-331C-4E20-B971-6FF09BA79F76}"/>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ACC67C1B-3F8C-4021-8F7A-0F25DED1BA53}"/>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7A34FFCA-7746-40FD-84BC-82CD565EBA95}"/>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C1CA0B79-DC56-47DC-93B9-940D88CB9294}"/>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7410" name="Picture 2" descr="pi-model-equ-4">
            <a:extLst>
              <a:ext uri="{FF2B5EF4-FFF2-40B4-BE49-F238E27FC236}">
                <a16:creationId xmlns:a16="http://schemas.microsoft.com/office/drawing/2014/main" id="{2076FC81-F2C0-400A-A19B-59D9E16A40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983216"/>
            <a:ext cx="6400800" cy="15788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C0E8BFD-BCC3-4260-9687-81A723A6F7F3}"/>
              </a:ext>
            </a:extLst>
          </p:cNvPr>
          <p:cNvSpPr txBox="1"/>
          <p:nvPr/>
        </p:nvSpPr>
        <p:spPr>
          <a:xfrm>
            <a:off x="0" y="2590800"/>
            <a:ext cx="4722828" cy="523220"/>
          </a:xfrm>
          <a:prstGeom prst="rect">
            <a:avLst/>
          </a:prstGeom>
          <a:noFill/>
        </p:spPr>
        <p:txBody>
          <a:bodyPr wrap="square">
            <a:spAutoFit/>
          </a:bodyPr>
          <a:lstStyle/>
          <a:p>
            <a:pPr algn="l"/>
            <a:r>
              <a:rPr lang="en-IN" sz="2800" b="0" i="0" dirty="0">
                <a:solidFill>
                  <a:srgbClr val="000000"/>
                </a:solidFill>
                <a:effectLst/>
                <a:latin typeface="Times New Roman" panose="02020603050405020304" pitchFamily="18" charset="0"/>
                <a:cs typeface="Times New Roman" panose="02020603050405020304" pitchFamily="18" charset="0"/>
              </a:rPr>
              <a:t>By ohm’s law</a:t>
            </a:r>
          </a:p>
        </p:txBody>
      </p:sp>
      <p:pic>
        <p:nvPicPr>
          <p:cNvPr id="17412" name="Picture 4">
            <a:extLst>
              <a:ext uri="{FF2B5EF4-FFF2-40B4-BE49-F238E27FC236}">
                <a16:creationId xmlns:a16="http://schemas.microsoft.com/office/drawing/2014/main" id="{585CBA23-493F-4AD8-9966-598235B302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257" y="3054932"/>
            <a:ext cx="5585143" cy="1608546"/>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41F6D791-5DBD-4015-A7CB-34554836C9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347668"/>
            <a:ext cx="5410200" cy="82453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7276667-1673-4C4D-A68F-958A87A756B8}"/>
              </a:ext>
            </a:extLst>
          </p:cNvPr>
          <p:cNvSpPr txBox="1"/>
          <p:nvPr/>
        </p:nvSpPr>
        <p:spPr>
          <a:xfrm>
            <a:off x="228599" y="4711686"/>
            <a:ext cx="8881865" cy="523220"/>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Sending-end current is found by applying KCL at node c</a:t>
            </a:r>
            <a:endParaRPr lang="en-IN"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254A7B7-F9FA-4A19-96E4-974BE671A978}"/>
              </a:ext>
            </a:extLst>
          </p:cNvPr>
          <p:cNvSpPr>
            <a:spLocks noGrp="1"/>
          </p:cNvSpPr>
          <p:nvPr>
            <p:ph type="sldNum" sz="quarter" idx="7"/>
          </p:nvPr>
        </p:nvSpPr>
        <p:spPr/>
        <p:txBody>
          <a:bodyPr/>
          <a:lstStyle/>
          <a:p>
            <a:pPr marL="38100">
              <a:lnSpc>
                <a:spcPts val="1240"/>
              </a:lnSpc>
            </a:pPr>
            <a:fld id="{81D60167-4931-47E6-BA6A-407CBD079E47}" type="slidenum">
              <a:rPr lang="en-IN" spc="-120" smtClean="0"/>
              <a:t>67</a:t>
            </a:fld>
            <a:endParaRPr lang="en-IN" spc="-120" dirty="0"/>
          </a:p>
        </p:txBody>
      </p:sp>
    </p:spTree>
    <p:extLst>
      <p:ext uri="{BB962C8B-B14F-4D97-AF65-F5344CB8AC3E}">
        <p14:creationId xmlns:p14="http://schemas.microsoft.com/office/powerpoint/2010/main" val="534265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68</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pic>
        <p:nvPicPr>
          <p:cNvPr id="18434" name="Picture 2" descr="pi-model-equ-6">
            <a:extLst>
              <a:ext uri="{FF2B5EF4-FFF2-40B4-BE49-F238E27FC236}">
                <a16:creationId xmlns:a16="http://schemas.microsoft.com/office/drawing/2014/main" id="{43BB7AA1-9DE2-46D7-912E-C5BD360EB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0"/>
            <a:ext cx="5181600" cy="10274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6CE8133-CAB5-49A4-AB5B-6574A0BB9DDC}"/>
              </a:ext>
            </a:extLst>
          </p:cNvPr>
          <p:cNvSpPr txBox="1"/>
          <p:nvPr/>
        </p:nvSpPr>
        <p:spPr>
          <a:xfrm>
            <a:off x="20758" y="990600"/>
            <a:ext cx="6820745" cy="523220"/>
          </a:xfrm>
          <a:prstGeom prst="rect">
            <a:avLst/>
          </a:prstGeom>
          <a:noFill/>
        </p:spPr>
        <p:txBody>
          <a:bodyPr wrap="square">
            <a:spAutoFit/>
          </a:bodyPr>
          <a:lstStyle/>
          <a:p>
            <a:pPr algn="l"/>
            <a:r>
              <a:rPr lang="en-US" sz="2800" b="0" i="0" dirty="0">
                <a:solidFill>
                  <a:srgbClr val="000000"/>
                </a:solidFill>
                <a:effectLst/>
                <a:latin typeface="Times New Roman" panose="02020603050405020304" pitchFamily="18" charset="0"/>
                <a:cs typeface="Times New Roman" panose="02020603050405020304" pitchFamily="18" charset="0"/>
              </a:rPr>
              <a:t>Equations can be written in matrix form as</a:t>
            </a:r>
          </a:p>
        </p:txBody>
      </p:sp>
      <p:pic>
        <p:nvPicPr>
          <p:cNvPr id="18436" name="Picture 4" descr="pi-model-equation">
            <a:extLst>
              <a:ext uri="{FF2B5EF4-FFF2-40B4-BE49-F238E27FC236}">
                <a16:creationId xmlns:a16="http://schemas.microsoft.com/office/drawing/2014/main" id="{FC73BA53-3B1B-4FCF-83B5-810DA79FDD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1507403"/>
            <a:ext cx="4272699" cy="16167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89816AB-8099-4467-99C2-ADF64AC524B1}"/>
              </a:ext>
            </a:extLst>
          </p:cNvPr>
          <p:cNvSpPr txBox="1"/>
          <p:nvPr/>
        </p:nvSpPr>
        <p:spPr>
          <a:xfrm>
            <a:off x="228600" y="2971800"/>
            <a:ext cx="4727642" cy="633097"/>
          </a:xfrm>
          <a:prstGeom prst="rect">
            <a:avLst/>
          </a:prstGeom>
          <a:noFill/>
        </p:spPr>
        <p:txBody>
          <a:bodyPr wrap="square">
            <a:spAutoFit/>
          </a:bodyPr>
          <a:lstStyle/>
          <a:p>
            <a:r>
              <a:rPr lang="en-IN" sz="2800" b="0" i="0" dirty="0">
                <a:solidFill>
                  <a:srgbClr val="000000"/>
                </a:solidFill>
                <a:effectLst/>
                <a:latin typeface="Times New Roman" panose="02020603050405020304" pitchFamily="18" charset="0"/>
                <a:cs typeface="Times New Roman" panose="02020603050405020304" pitchFamily="18" charset="0"/>
              </a:rPr>
              <a:t>Also,</a:t>
            </a:r>
            <a:endParaRPr lang="en-IN" sz="2800" dirty="0">
              <a:latin typeface="Times New Roman" panose="02020603050405020304" pitchFamily="18" charset="0"/>
              <a:cs typeface="Times New Roman" panose="02020603050405020304" pitchFamily="18" charset="0"/>
            </a:endParaRPr>
          </a:p>
        </p:txBody>
      </p:sp>
      <p:pic>
        <p:nvPicPr>
          <p:cNvPr id="24" name="Picture 4" descr="medium-line-seven">
            <a:extLst>
              <a:ext uri="{FF2B5EF4-FFF2-40B4-BE49-F238E27FC236}">
                <a16:creationId xmlns:a16="http://schemas.microsoft.com/office/drawing/2014/main" id="{7BC3909B-2BAF-41E7-AEE3-3D66C8B0A3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124200"/>
            <a:ext cx="3048000" cy="9906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49B29FC-7DAA-4A56-8B18-5E16AB802AEC}"/>
              </a:ext>
            </a:extLst>
          </p:cNvPr>
          <p:cNvSpPr txBox="1"/>
          <p:nvPr/>
        </p:nvSpPr>
        <p:spPr>
          <a:xfrm>
            <a:off x="-1" y="4038600"/>
            <a:ext cx="9165519" cy="954107"/>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Hence, the ABCD constants for nominal pi-circuit model of a medium line are</a:t>
            </a:r>
            <a:endParaRPr lang="en-IN" sz="2800" dirty="0">
              <a:latin typeface="Times New Roman" panose="02020603050405020304" pitchFamily="18" charset="0"/>
              <a:cs typeface="Times New Roman" panose="02020603050405020304" pitchFamily="18" charset="0"/>
            </a:endParaRPr>
          </a:p>
        </p:txBody>
      </p:sp>
      <p:pic>
        <p:nvPicPr>
          <p:cNvPr id="18440" name="Picture 8" descr="pi-model-equ-9">
            <a:extLst>
              <a:ext uri="{FF2B5EF4-FFF2-40B4-BE49-F238E27FC236}">
                <a16:creationId xmlns:a16="http://schemas.microsoft.com/office/drawing/2014/main" id="{7803FF2B-6D34-4B57-9295-1641DA6E25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5019675"/>
            <a:ext cx="5410200" cy="11100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1AC29F1-ECCA-42F7-996D-229201448C25}"/>
              </a:ext>
            </a:extLst>
          </p:cNvPr>
          <p:cNvSpPr>
            <a:spLocks noGrp="1"/>
          </p:cNvSpPr>
          <p:nvPr>
            <p:ph type="sldNum" sz="quarter" idx="7"/>
          </p:nvPr>
        </p:nvSpPr>
        <p:spPr/>
        <p:txBody>
          <a:bodyPr/>
          <a:lstStyle/>
          <a:p>
            <a:pPr marL="38100">
              <a:lnSpc>
                <a:spcPts val="1240"/>
              </a:lnSpc>
            </a:pPr>
            <a:fld id="{81D60167-4931-47E6-BA6A-407CBD079E47}" type="slidenum">
              <a:rPr lang="en-IN" spc="-120" smtClean="0"/>
              <a:t>68</a:t>
            </a:fld>
            <a:endParaRPr lang="en-IN" spc="-120" dirty="0"/>
          </a:p>
        </p:txBody>
      </p:sp>
    </p:spTree>
    <p:extLst>
      <p:ext uri="{BB962C8B-B14F-4D97-AF65-F5344CB8AC3E}">
        <p14:creationId xmlns:p14="http://schemas.microsoft.com/office/powerpoint/2010/main" val="39142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69</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Rectangle 1">
            <a:extLst>
              <a:ext uri="{FF2B5EF4-FFF2-40B4-BE49-F238E27FC236}">
                <a16:creationId xmlns:a16="http://schemas.microsoft.com/office/drawing/2014/main" id="{6F3B5C3C-4E99-4510-AE76-D7728354501D}"/>
              </a:ext>
            </a:extLst>
          </p:cNvPr>
          <p:cNvSpPr/>
          <p:nvPr/>
        </p:nvSpPr>
        <p:spPr>
          <a:xfrm>
            <a:off x="457062" y="609600"/>
            <a:ext cx="7696338" cy="707886"/>
          </a:xfrm>
          <a:prstGeom prst="rect">
            <a:avLst/>
          </a:prstGeom>
          <a:noFill/>
        </p:spPr>
        <p:txBody>
          <a:bodyPr wrap="none" lIns="91440" tIns="45720" rIns="91440" bIns="45720">
            <a:spAutoFit/>
          </a:bodyPr>
          <a:lstStyle/>
          <a:p>
            <a:pPr algn="l"/>
            <a:r>
              <a:rPr lang="en-US" sz="4000" b="0" i="0" dirty="0">
                <a:solidFill>
                  <a:schemeClr val="tx2">
                    <a:lumMod val="60000"/>
                    <a:lumOff val="40000"/>
                  </a:schemeClr>
                </a:solidFill>
                <a:effectLst/>
                <a:latin typeface="Times New Roman" panose="02020603050405020304" pitchFamily="18" charset="0"/>
                <a:cs typeface="Times New Roman" panose="02020603050405020304" pitchFamily="18" charset="0"/>
              </a:rPr>
              <a:t>Phasor diagram of nominal pi model</a:t>
            </a:r>
          </a:p>
        </p:txBody>
      </p:sp>
      <p:pic>
        <p:nvPicPr>
          <p:cNvPr id="19458" name="Picture 2" descr="pi-model-equation">
            <a:extLst>
              <a:ext uri="{FF2B5EF4-FFF2-40B4-BE49-F238E27FC236}">
                <a16:creationId xmlns:a16="http://schemas.microsoft.com/office/drawing/2014/main" id="{02CDDABC-C85E-49D9-B83A-5930237466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376363"/>
            <a:ext cx="8382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44D1845-1575-4FDC-9A89-17198BD06EF6}"/>
              </a:ext>
            </a:extLst>
          </p:cNvPr>
          <p:cNvSpPr>
            <a:spLocks noGrp="1"/>
          </p:cNvSpPr>
          <p:nvPr>
            <p:ph type="sldNum" sz="quarter" idx="7"/>
          </p:nvPr>
        </p:nvSpPr>
        <p:spPr/>
        <p:txBody>
          <a:bodyPr/>
          <a:lstStyle/>
          <a:p>
            <a:pPr marL="38100">
              <a:lnSpc>
                <a:spcPts val="1240"/>
              </a:lnSpc>
            </a:pPr>
            <a:fld id="{81D60167-4931-47E6-BA6A-407CBD079E47}" type="slidenum">
              <a:rPr lang="en-IN" spc="-120" smtClean="0"/>
              <a:t>69</a:t>
            </a:fld>
            <a:endParaRPr lang="en-IN" spc="-120" dirty="0"/>
          </a:p>
        </p:txBody>
      </p:sp>
    </p:spTree>
    <p:extLst>
      <p:ext uri="{BB962C8B-B14F-4D97-AF65-F5344CB8AC3E}">
        <p14:creationId xmlns:p14="http://schemas.microsoft.com/office/powerpoint/2010/main" val="203887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Syllabus of  power System-1</a:t>
            </a:r>
            <a:endParaRPr lang="en-IN" sz="3200" dirty="0">
              <a:solidFill>
                <a:schemeClr val="accent1">
                  <a:lumMod val="75000"/>
                </a:schemeClr>
              </a:solidFill>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TextBox 13">
            <a:extLst>
              <a:ext uri="{FF2B5EF4-FFF2-40B4-BE49-F238E27FC236}">
                <a16:creationId xmlns:a16="http://schemas.microsoft.com/office/drawing/2014/main" id="{300ACB2C-6566-4536-8F91-098E05EFA908}"/>
              </a:ext>
            </a:extLst>
          </p:cNvPr>
          <p:cNvSpPr txBox="1"/>
          <p:nvPr/>
        </p:nvSpPr>
        <p:spPr>
          <a:xfrm>
            <a:off x="488223" y="1545685"/>
            <a:ext cx="8070595" cy="3416320"/>
          </a:xfrm>
          <a:prstGeom prst="rect">
            <a:avLst/>
          </a:prstGeom>
          <a:noFill/>
        </p:spPr>
        <p:txBody>
          <a:bodyPr wrap="square">
            <a:spAutoFit/>
          </a:bodyPr>
          <a:lstStyle/>
          <a:p>
            <a:pPr marL="342900" lvl="0" indent="-342900">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Computation of Fault Currents. Neutral Grounding. Switchgear: Types of Circuit Breakers. Attributes of Protection schemes, Back-up Protection. Protection schemes (Over-current, directional, distance protection, differential protection) and their application. </a:t>
            </a:r>
          </a:p>
          <a:p>
            <a:pPr marL="342900" lvl="0" indent="-342900">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 to DC Transmission &amp; Renewable Energy Systems DC Transmission Systems: Line-Commutated Converters (LCC) and Voltage Source Converters (VSC). LCC and VSC based dc link, Real Power Flow control in a dc link. Comparison of ac and dc transmission. Solar PV systems: I-V and P-V characteristics of PV panels, power electronic interface of PV to the grid. Wind Energy Systems: Power curve of wind turbine. Fixed and variable speed turbines. Permanent Magnetic Synchronous Generators and Induction Generators. Power Electronics interfaces of wind generators to the grid </a:t>
            </a:r>
            <a:endParaRPr lang="en-IN" dirty="0">
              <a:latin typeface="Times New Roman" panose="02020603050405020304" pitchFamily="18" charset="0"/>
              <a:cs typeface="Times New Roman" panose="02020603050405020304" pitchFamily="18" charset="0"/>
            </a:endParaRPr>
          </a:p>
        </p:txBody>
      </p:sp>
      <p:sp>
        <p:nvSpPr>
          <p:cNvPr id="13" name="object 11">
            <a:extLst>
              <a:ext uri="{FF2B5EF4-FFF2-40B4-BE49-F238E27FC236}">
                <a16:creationId xmlns:a16="http://schemas.microsoft.com/office/drawing/2014/main" id="{A2B7AB4C-0818-4796-9DC9-B09DA7D2BE0D}"/>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93940AF7-5AFB-4FF5-9E45-328FEB183DA0}"/>
              </a:ext>
            </a:extLst>
          </p:cNvPr>
          <p:cNvSpPr>
            <a:spLocks noGrp="1"/>
          </p:cNvSpPr>
          <p:nvPr>
            <p:ph type="sldNum" sz="quarter" idx="7"/>
          </p:nvPr>
        </p:nvSpPr>
        <p:spPr/>
        <p:txBody>
          <a:bodyPr/>
          <a:lstStyle/>
          <a:p>
            <a:pPr marL="38100">
              <a:lnSpc>
                <a:spcPts val="1240"/>
              </a:lnSpc>
            </a:pPr>
            <a:fld id="{81D60167-4931-47E6-BA6A-407CBD079E47}" type="slidenum">
              <a:rPr lang="en-IN" spc="-120" smtClean="0"/>
              <a:t>7</a:t>
            </a:fld>
            <a:endParaRPr lang="en-IN" spc="-120" dirty="0"/>
          </a:p>
        </p:txBody>
      </p:sp>
    </p:spTree>
    <p:extLst>
      <p:ext uri="{BB962C8B-B14F-4D97-AF65-F5344CB8AC3E}">
        <p14:creationId xmlns:p14="http://schemas.microsoft.com/office/powerpoint/2010/main" val="2015993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
            <a:extLst>
              <a:ext uri="{FF2B5EF4-FFF2-40B4-BE49-F238E27FC236}">
                <a16:creationId xmlns:a16="http://schemas.microsoft.com/office/drawing/2014/main" id="{E2649C23-D841-46AB-B4E2-DA17882D19BF}"/>
              </a:ext>
            </a:extLst>
          </p:cNvPr>
          <p:cNvGrpSpPr/>
          <p:nvPr/>
        </p:nvGrpSpPr>
        <p:grpSpPr>
          <a:xfrm>
            <a:off x="20866" y="11349"/>
            <a:ext cx="9145905" cy="6858000"/>
            <a:chOff x="-654" y="0"/>
            <a:chExt cx="9145905" cy="6858000"/>
          </a:xfrm>
        </p:grpSpPr>
        <p:sp>
          <p:nvSpPr>
            <p:cNvPr id="18" name="object 3">
              <a:extLst>
                <a:ext uri="{FF2B5EF4-FFF2-40B4-BE49-F238E27FC236}">
                  <a16:creationId xmlns:a16="http://schemas.microsoft.com/office/drawing/2014/main" id="{2E0E751A-3E70-42DC-9F78-21CED6EA800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70</a:t>
              </a:fld>
              <a:endParaRPr dirty="0"/>
            </a:p>
          </p:txBody>
        </p:sp>
        <p:sp>
          <p:nvSpPr>
            <p:cNvPr id="19" name="object 4">
              <a:extLst>
                <a:ext uri="{FF2B5EF4-FFF2-40B4-BE49-F238E27FC236}">
                  <a16:creationId xmlns:a16="http://schemas.microsoft.com/office/drawing/2014/main" id="{A69F5D6E-8A44-4EFD-8C9E-95601C4ECB7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0" name="object 5">
              <a:extLst>
                <a:ext uri="{FF2B5EF4-FFF2-40B4-BE49-F238E27FC236}">
                  <a16:creationId xmlns:a16="http://schemas.microsoft.com/office/drawing/2014/main" id="{FE4C08B2-F52F-4ABC-8D62-6ED248844AA6}"/>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id="{0CCC7AF1-0A87-4D15-9616-FF31EB2E232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3" name="object 7">
              <a:extLst>
                <a:ext uri="{FF2B5EF4-FFF2-40B4-BE49-F238E27FC236}">
                  <a16:creationId xmlns:a16="http://schemas.microsoft.com/office/drawing/2014/main" id="{98B9BB24-D459-4B8F-A190-8F7FF320FC2B}"/>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3" name="Rectangle 2">
            <a:extLst>
              <a:ext uri="{FF2B5EF4-FFF2-40B4-BE49-F238E27FC236}">
                <a16:creationId xmlns:a16="http://schemas.microsoft.com/office/drawing/2014/main" id="{84130E16-1198-4C1C-8D3E-FFBAC686C6AA}"/>
              </a:ext>
            </a:extLst>
          </p:cNvPr>
          <p:cNvSpPr>
            <a:spLocks noChangeArrowheads="1"/>
          </p:cNvSpPr>
          <p:nvPr/>
        </p:nvSpPr>
        <p:spPr bwMode="auto">
          <a:xfrm>
            <a:off x="34018" y="381000"/>
            <a:ext cx="9109982" cy="60016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It is also drawn for a lagging power factor of the load. In the phasor diagram the quantities shown are as follows;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OA =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receiving end voltage. It is taken as reference phasor.</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OB =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load current lagging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by an angle ∅</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BE =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ab</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current in receiving-end capacitance. It leads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by 90°.</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line current I is the phasor sum of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ab</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It is shown by OE in the diagram.</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AC = IR – voltage drop in the resistance of the line. It is parallel to I.</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CD = IX -inductive voltage drop in the line. It is perpendicular to I.</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AD = IZ – voltage drop in the line impedance.</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OD = V</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sending–end voltage to neutral. It is phasor sum of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r</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IZ.</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current taken by the capacitance at the sending end is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cd</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It leads the sending–end voltage V</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by 90</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OF = I</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the sending–end current. It is the phasor sum of I and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cd</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b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 – phase angle between V</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I</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the sending end, and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cos∅s</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will give the sending-end power factor.</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34A5E42-D40E-4DC1-961A-12C9ECEE5EA2}"/>
              </a:ext>
            </a:extLst>
          </p:cNvPr>
          <p:cNvSpPr>
            <a:spLocks noGrp="1"/>
          </p:cNvSpPr>
          <p:nvPr>
            <p:ph type="sldNum" sz="quarter" idx="7"/>
          </p:nvPr>
        </p:nvSpPr>
        <p:spPr/>
        <p:txBody>
          <a:bodyPr/>
          <a:lstStyle/>
          <a:p>
            <a:pPr marL="38100">
              <a:lnSpc>
                <a:spcPts val="1240"/>
              </a:lnSpc>
            </a:pPr>
            <a:fld id="{81D60167-4931-47E6-BA6A-407CBD079E47}" type="slidenum">
              <a:rPr lang="en-IN" spc="-120" smtClean="0"/>
              <a:t>70</a:t>
            </a:fld>
            <a:endParaRPr lang="en-IN" spc="-120" dirty="0"/>
          </a:p>
        </p:txBody>
      </p:sp>
    </p:spTree>
    <p:extLst>
      <p:ext uri="{BB962C8B-B14F-4D97-AF65-F5344CB8AC3E}">
        <p14:creationId xmlns:p14="http://schemas.microsoft.com/office/powerpoint/2010/main" val="21581238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71</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543559" y="1497214"/>
            <a:ext cx="7859395" cy="3031599"/>
          </a:xfrm>
          <a:prstGeom prst="rect">
            <a:avLst/>
          </a:prstGeom>
        </p:spPr>
        <p:txBody>
          <a:bodyPr vert="horz" wrap="square" lIns="0" tIns="12700" rIns="0" bIns="0" rtlCol="0">
            <a:spAutoFit/>
          </a:bodyPr>
          <a:lstStyle/>
          <a:p>
            <a:pPr marL="381000" marR="30480" indent="-342900">
              <a:lnSpc>
                <a:spcPct val="100000"/>
              </a:lnSpc>
              <a:spcBef>
                <a:spcPts val="100"/>
              </a:spcBef>
              <a:buFont typeface="Wingdings" panose="05000000000000000000" pitchFamily="2" charset="2"/>
              <a:buChar char="Ø"/>
            </a:pPr>
            <a:r>
              <a:rPr lang="en-IN" sz="2400" spc="-5" dirty="0">
                <a:latin typeface="Times New Roman" panose="02020603050405020304" pitchFamily="18" charset="0"/>
                <a:cs typeface="Times New Roman" panose="02020603050405020304" pitchFamily="18" charset="0"/>
              </a:rPr>
              <a:t>Series and parallel Parameters of overhead transmission lines distributed uniformly over the whole length of the line</a:t>
            </a:r>
            <a:r>
              <a:rPr sz="2400" spc="-5" dirty="0">
                <a:latin typeface="Times New Roman" panose="02020603050405020304" pitchFamily="18" charset="0"/>
                <a:cs typeface="Times New Roman" panose="02020603050405020304" pitchFamily="18" charset="0"/>
              </a:rPr>
              <a:t>.</a:t>
            </a:r>
            <a:endParaRPr lang="en-IN" sz="2400" spc="-5" dirty="0">
              <a:latin typeface="Times New Roman" panose="02020603050405020304" pitchFamily="18" charset="0"/>
              <a:cs typeface="Times New Roman" panose="02020603050405020304" pitchFamily="18" charset="0"/>
            </a:endParaRPr>
          </a:p>
          <a:p>
            <a:pPr marL="381000" marR="30480" indent="-342900">
              <a:lnSpc>
                <a:spcPct val="100000"/>
              </a:lnSpc>
              <a:spcBef>
                <a:spcPts val="100"/>
              </a:spcBef>
              <a:buFont typeface="Wingdings" panose="05000000000000000000" pitchFamily="2" charset="2"/>
              <a:buChar char="Ø"/>
            </a:pPr>
            <a:r>
              <a:rPr lang="en-IN" sz="2400" spc="-5" dirty="0">
                <a:latin typeface="Times New Roman" panose="02020603050405020304" pitchFamily="18" charset="0"/>
                <a:cs typeface="Times New Roman" panose="02020603050405020304" pitchFamily="18" charset="0"/>
              </a:rPr>
              <a:t>The voltage and current change in every point.</a:t>
            </a:r>
          </a:p>
          <a:p>
            <a:pPr marL="38100" marR="30480">
              <a:lnSpc>
                <a:spcPct val="100000"/>
              </a:lnSpc>
              <a:spcBef>
                <a:spcPts val="100"/>
              </a:spcBef>
            </a:pPr>
            <a:r>
              <a:rPr lang="en-IN" sz="2400" spc="-5" dirty="0">
                <a:latin typeface="Times New Roman" panose="02020603050405020304" pitchFamily="18" charset="0"/>
                <a:cs typeface="Times New Roman" panose="02020603050405020304" pitchFamily="18" charset="0"/>
              </a:rPr>
              <a:t> 	V,I=f(X)</a:t>
            </a:r>
          </a:p>
          <a:p>
            <a:pPr marL="381000" marR="30480" indent="-342900">
              <a:spcBef>
                <a:spcPts val="100"/>
              </a:spcBef>
              <a:buFont typeface="Wingdings" panose="05000000000000000000" pitchFamily="2" charset="2"/>
              <a:buChar char="Ø"/>
            </a:pPr>
            <a:r>
              <a:rPr lang="en-IN" sz="2400" spc="-5" dirty="0">
                <a:latin typeface="Times New Roman" panose="02020603050405020304" pitchFamily="18" charset="0"/>
                <a:cs typeface="Times New Roman" panose="02020603050405020304" pitchFamily="18" charset="0"/>
              </a:rPr>
              <a:t>Large number of short section are connect in long transmission line.</a:t>
            </a:r>
          </a:p>
          <a:p>
            <a:pPr marL="38100" marR="30480">
              <a:lnSpc>
                <a:spcPct val="100000"/>
              </a:lnSpc>
              <a:spcBef>
                <a:spcPts val="100"/>
              </a:spcBef>
            </a:pPr>
            <a:endParaRPr lang="en-IN" sz="2400" spc="-5" dirty="0">
              <a:latin typeface="Times New Roman" panose="02020603050405020304" pitchFamily="18" charset="0"/>
              <a:cs typeface="Times New Roman" panose="02020603050405020304" pitchFamily="18" charset="0"/>
            </a:endParaRPr>
          </a:p>
          <a:p>
            <a:pPr marL="38100" marR="30480">
              <a:lnSpc>
                <a:spcPct val="100000"/>
              </a:lnSpc>
              <a:spcBef>
                <a:spcPts val="100"/>
              </a:spcBef>
            </a:pPr>
            <a:endParaRPr lang="en-IN" sz="2400" spc="-5" dirty="0">
              <a:latin typeface="Times New Roman" panose="02020603050405020304" pitchFamily="18" charset="0"/>
              <a:cs typeface="Times New Roman" panose="02020603050405020304" pitchFamily="18" charset="0"/>
            </a:endParaRPr>
          </a:p>
        </p:txBody>
      </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2" name="Rectangle 11">
            <a:extLst>
              <a:ext uri="{FF2B5EF4-FFF2-40B4-BE49-F238E27FC236}">
                <a16:creationId xmlns:a16="http://schemas.microsoft.com/office/drawing/2014/main" id="{D5DB58E7-7CFC-4676-902F-A73BDC515092}"/>
              </a:ext>
            </a:extLst>
          </p:cNvPr>
          <p:cNvSpPr/>
          <p:nvPr/>
        </p:nvSpPr>
        <p:spPr>
          <a:xfrm>
            <a:off x="1350164" y="533400"/>
            <a:ext cx="6443687"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Long Transmission Lines</a:t>
            </a: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Long Transmission Line">
            <a:extLst>
              <a:ext uri="{FF2B5EF4-FFF2-40B4-BE49-F238E27FC236}">
                <a16:creationId xmlns:a16="http://schemas.microsoft.com/office/drawing/2014/main" id="{7E9FAE07-2E1C-47E5-8F63-3E9799FDA6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256" y="3799319"/>
            <a:ext cx="5334000" cy="2524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B3A9C31-EBF3-43E3-A8BA-CA80E27DAEC5}"/>
              </a:ext>
            </a:extLst>
          </p:cNvPr>
          <p:cNvSpPr>
            <a:spLocks noGrp="1"/>
          </p:cNvSpPr>
          <p:nvPr>
            <p:ph type="sldNum" sz="quarter" idx="7"/>
          </p:nvPr>
        </p:nvSpPr>
        <p:spPr/>
        <p:txBody>
          <a:bodyPr/>
          <a:lstStyle/>
          <a:p>
            <a:pPr marL="38100">
              <a:lnSpc>
                <a:spcPts val="1240"/>
              </a:lnSpc>
            </a:pPr>
            <a:fld id="{81D60167-4931-47E6-BA6A-407CBD079E47}" type="slidenum">
              <a:rPr lang="en-IN" spc="-120" smtClean="0"/>
              <a:t>71</a:t>
            </a:fld>
            <a:endParaRPr lang="en-IN" spc="-120" dirty="0"/>
          </a:p>
        </p:txBody>
      </p:sp>
    </p:spTree>
    <p:extLst>
      <p:ext uri="{BB962C8B-B14F-4D97-AF65-F5344CB8AC3E}">
        <p14:creationId xmlns:p14="http://schemas.microsoft.com/office/powerpoint/2010/main" val="1131267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72</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543559" y="832421"/>
            <a:ext cx="7859395" cy="1910779"/>
          </a:xfrm>
          <a:prstGeom prst="rect">
            <a:avLst/>
          </a:prstGeom>
        </p:spPr>
        <p:txBody>
          <a:bodyPr vert="horz" wrap="square" lIns="0" tIns="12700" rIns="0" bIns="0" rtlCol="0">
            <a:spAutoFit/>
          </a:bodyPr>
          <a:lstStyle/>
          <a:p>
            <a:pPr marL="381000" marR="30480" indent="-342900">
              <a:lnSpc>
                <a:spcPct val="100000"/>
              </a:lnSpc>
              <a:spcBef>
                <a:spcPts val="100"/>
              </a:spcBef>
              <a:buFont typeface="Wingdings" panose="05000000000000000000" pitchFamily="2" charset="2"/>
              <a:buChar char="Ø"/>
            </a:pPr>
            <a:r>
              <a:rPr lang="en-IN" sz="2400" spc="-5" dirty="0" err="1">
                <a:latin typeface="Times New Roman" panose="02020603050405020304" pitchFamily="18" charset="0"/>
                <a:cs typeface="Times New Roman" panose="02020603050405020304" pitchFamily="18" charset="0"/>
              </a:rPr>
              <a:t>Zseries</a:t>
            </a:r>
            <a:r>
              <a:rPr lang="en-IN" sz="2400" spc="-5" dirty="0">
                <a:latin typeface="Times New Roman" panose="02020603050405020304" pitchFamily="18" charset="0"/>
                <a:cs typeface="Times New Roman" panose="02020603050405020304" pitchFamily="18" charset="0"/>
              </a:rPr>
              <a:t>=R+JWL{per unit </a:t>
            </a:r>
            <a:r>
              <a:rPr lang="en-IN" sz="2400" spc="-5" dirty="0" err="1">
                <a:latin typeface="Times New Roman" panose="02020603050405020304" pitchFamily="18" charset="0"/>
                <a:cs typeface="Times New Roman" panose="02020603050405020304" pitchFamily="18" charset="0"/>
              </a:rPr>
              <a:t>lenth</a:t>
            </a:r>
            <a:r>
              <a:rPr lang="en-IN" sz="2400" spc="-5" dirty="0">
                <a:latin typeface="Times New Roman" panose="02020603050405020304" pitchFamily="18" charset="0"/>
                <a:cs typeface="Times New Roman" panose="02020603050405020304" pitchFamily="18" charset="0"/>
              </a:rPr>
              <a:t>}</a:t>
            </a:r>
          </a:p>
          <a:p>
            <a:pPr marL="381000" marR="30480" indent="-342900">
              <a:lnSpc>
                <a:spcPct val="100000"/>
              </a:lnSpc>
              <a:spcBef>
                <a:spcPts val="100"/>
              </a:spcBef>
              <a:buFont typeface="Wingdings" panose="05000000000000000000" pitchFamily="2" charset="2"/>
              <a:buChar char="Ø"/>
            </a:pPr>
            <a:r>
              <a:rPr lang="en-IN" sz="2400" spc="-5" dirty="0" err="1">
                <a:latin typeface="Times New Roman" panose="02020603050405020304" pitchFamily="18" charset="0"/>
                <a:cs typeface="Times New Roman" panose="02020603050405020304" pitchFamily="18" charset="0"/>
              </a:rPr>
              <a:t>Zparallel</a:t>
            </a:r>
            <a:r>
              <a:rPr lang="en-IN" sz="2400" spc="-5" dirty="0">
                <a:latin typeface="Times New Roman" panose="02020603050405020304" pitchFamily="18" charset="0"/>
                <a:cs typeface="Times New Roman" panose="02020603050405020304" pitchFamily="18" charset="0"/>
              </a:rPr>
              <a:t>=</a:t>
            </a:r>
            <a:r>
              <a:rPr lang="en-IN" sz="2400" spc="-5" dirty="0" err="1">
                <a:latin typeface="Times New Roman" panose="02020603050405020304" pitchFamily="18" charset="0"/>
                <a:cs typeface="Times New Roman" panose="02020603050405020304" pitchFamily="18" charset="0"/>
              </a:rPr>
              <a:t>g+jwc</a:t>
            </a:r>
            <a:r>
              <a:rPr lang="en-IN" sz="2400" spc="-5" dirty="0">
                <a:latin typeface="Times New Roman" panose="02020603050405020304" pitchFamily="18" charset="0"/>
                <a:cs typeface="Times New Roman" panose="02020603050405020304" pitchFamily="18" charset="0"/>
              </a:rPr>
              <a:t>{per unit length}</a:t>
            </a:r>
          </a:p>
          <a:p>
            <a:pPr marL="381000" marR="30480" indent="-342900">
              <a:lnSpc>
                <a:spcPct val="100000"/>
              </a:lnSpc>
              <a:spcBef>
                <a:spcPts val="100"/>
              </a:spcBef>
              <a:buFont typeface="Wingdings" panose="05000000000000000000" pitchFamily="2" charset="2"/>
              <a:buChar char="Ø"/>
            </a:pPr>
            <a:r>
              <a:rPr lang="en-IN" sz="2400" spc="-5" dirty="0">
                <a:latin typeface="Times New Roman" panose="02020603050405020304" pitchFamily="18" charset="0"/>
                <a:cs typeface="Times New Roman" panose="02020603050405020304" pitchFamily="18" charset="0"/>
              </a:rPr>
              <a:t>Due to uniformly distributed the element did not lumped.</a:t>
            </a:r>
          </a:p>
          <a:p>
            <a:pPr marL="381000" marR="30480" indent="-342900">
              <a:lnSpc>
                <a:spcPct val="100000"/>
              </a:lnSpc>
              <a:spcBef>
                <a:spcPts val="100"/>
              </a:spcBef>
              <a:buFont typeface="Wingdings" panose="05000000000000000000" pitchFamily="2" charset="2"/>
              <a:buChar char="Ø"/>
            </a:pPr>
            <a:r>
              <a:rPr lang="en-IN" sz="2400" spc="-5" dirty="0">
                <a:latin typeface="Times New Roman" panose="02020603050405020304" pitchFamily="18" charset="0"/>
                <a:cs typeface="Times New Roman" panose="02020603050405020304" pitchFamily="18" charset="0"/>
              </a:rPr>
              <a:t>In hole transmission line the small section will be consider.</a:t>
            </a:r>
          </a:p>
          <a:p>
            <a:pPr marL="38100" marR="30480">
              <a:lnSpc>
                <a:spcPct val="100000"/>
              </a:lnSpc>
              <a:spcBef>
                <a:spcPts val="100"/>
              </a:spcBef>
            </a:pPr>
            <a:endParaRPr lang="en-IN" sz="2400" spc="-5" dirty="0">
              <a:latin typeface="Times New Roman" panose="02020603050405020304" pitchFamily="18" charset="0"/>
              <a:cs typeface="Times New Roman" panose="02020603050405020304" pitchFamily="18" charset="0"/>
            </a:endParaRPr>
          </a:p>
        </p:txBody>
      </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0" name="Picture 2" descr="ABCD parameters for long transmission line">
            <a:extLst>
              <a:ext uri="{FF2B5EF4-FFF2-40B4-BE49-F238E27FC236}">
                <a16:creationId xmlns:a16="http://schemas.microsoft.com/office/drawing/2014/main" id="{A9DB74A0-7F66-4757-9605-592047247D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25" y="2971800"/>
            <a:ext cx="5238750" cy="31623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279DE32-CE6F-47BE-9256-B6EB17E721EC}"/>
              </a:ext>
            </a:extLst>
          </p:cNvPr>
          <p:cNvSpPr>
            <a:spLocks noGrp="1"/>
          </p:cNvSpPr>
          <p:nvPr>
            <p:ph type="sldNum" sz="quarter" idx="7"/>
          </p:nvPr>
        </p:nvSpPr>
        <p:spPr/>
        <p:txBody>
          <a:bodyPr/>
          <a:lstStyle/>
          <a:p>
            <a:pPr marL="38100">
              <a:lnSpc>
                <a:spcPts val="1240"/>
              </a:lnSpc>
            </a:pPr>
            <a:fld id="{81D60167-4931-47E6-BA6A-407CBD079E47}" type="slidenum">
              <a:rPr lang="en-IN" spc="-120" smtClean="0"/>
              <a:t>72</a:t>
            </a:fld>
            <a:endParaRPr lang="en-IN" spc="-120" dirty="0"/>
          </a:p>
        </p:txBody>
      </p:sp>
    </p:spTree>
    <p:extLst>
      <p:ext uri="{BB962C8B-B14F-4D97-AF65-F5344CB8AC3E}">
        <p14:creationId xmlns:p14="http://schemas.microsoft.com/office/powerpoint/2010/main" val="10743894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73</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228601" y="631066"/>
            <a:ext cx="8915398" cy="5922134"/>
          </a:xfrm>
          <a:prstGeom prst="rect">
            <a:avLst/>
          </a:prstGeom>
        </p:spPr>
        <p:txBody>
          <a:bodyPr vert="horz" wrap="square" lIns="0" tIns="12700" rIns="0" bIns="0" rtlCol="0">
            <a:spAutoFit/>
          </a:bodyPr>
          <a:lstStyle/>
          <a:p>
            <a:pPr algn="l"/>
            <a:r>
              <a:rPr lang="en-US" sz="2400" b="0" i="0" dirty="0">
                <a:effectLst/>
                <a:latin typeface="Times New Roman" panose="02020603050405020304" pitchFamily="18" charset="0"/>
                <a:cs typeface="Times New Roman" panose="02020603050405020304" pitchFamily="18" charset="0"/>
              </a:rPr>
              <a:t>Here a line of length l &gt; 250km is supplied with a sending end </a:t>
            </a:r>
            <a:r>
              <a:rPr lang="en-US" sz="2400" b="0" i="0" u="none" strike="noStrike" dirty="0">
                <a:solidFill>
                  <a:srgbClr val="BE9E5F"/>
                </a:solidFill>
                <a:effectLst/>
                <a:latin typeface="Times New Roman" panose="02020603050405020304" pitchFamily="18" charset="0"/>
                <a:cs typeface="Times New Roman" panose="02020603050405020304" pitchFamily="18" charset="0"/>
                <a:hlinkClick r:id="rId7" tooltip="Voltage or Electric Potential Difference"/>
              </a:rPr>
              <a:t>voltage</a:t>
            </a:r>
            <a:r>
              <a:rPr lang="en-US" sz="2400" b="0" i="0" dirty="0">
                <a:effectLst/>
                <a:latin typeface="Times New Roman" panose="02020603050405020304" pitchFamily="18" charset="0"/>
                <a:cs typeface="Times New Roman" panose="02020603050405020304" pitchFamily="18" charset="0"/>
              </a:rPr>
              <a:t> and </a:t>
            </a:r>
            <a:r>
              <a:rPr lang="en-US" sz="2400" b="0" i="0" u="none" strike="noStrike" dirty="0">
                <a:solidFill>
                  <a:srgbClr val="BE9E5F"/>
                </a:solidFill>
                <a:effectLst/>
                <a:latin typeface="Times New Roman" panose="02020603050405020304" pitchFamily="18" charset="0"/>
                <a:cs typeface="Times New Roman" panose="02020603050405020304" pitchFamily="18" charset="0"/>
                <a:hlinkClick r:id="rId8" tooltip="Electric Current"/>
              </a:rPr>
              <a:t>current</a:t>
            </a:r>
            <a:r>
              <a:rPr lang="en-US" sz="2400" b="0" i="0" dirty="0">
                <a:effectLst/>
                <a:latin typeface="Times New Roman" panose="02020603050405020304" pitchFamily="18" charset="0"/>
                <a:cs typeface="Times New Roman" panose="02020603050405020304" pitchFamily="18" charset="0"/>
              </a:rPr>
              <a:t> of V</a:t>
            </a:r>
            <a:r>
              <a:rPr lang="en-US" sz="2400" b="0" i="0" baseline="-25000" dirty="0">
                <a:effectLst/>
                <a:latin typeface="Times New Roman" panose="02020603050405020304" pitchFamily="18" charset="0"/>
                <a:cs typeface="Times New Roman" panose="02020603050405020304" pitchFamily="18" charset="0"/>
              </a:rPr>
              <a:t>S</a:t>
            </a:r>
            <a:r>
              <a:rPr lang="en-US" sz="2400" b="0" i="0" dirty="0">
                <a:effectLst/>
                <a:latin typeface="Times New Roman" panose="02020603050405020304" pitchFamily="18" charset="0"/>
                <a:cs typeface="Times New Roman" panose="02020603050405020304" pitchFamily="18" charset="0"/>
              </a:rPr>
              <a:t> and I</a:t>
            </a:r>
            <a:r>
              <a:rPr lang="en-US" sz="2400" b="0" i="0" baseline="-25000" dirty="0">
                <a:effectLst/>
                <a:latin typeface="Times New Roman" panose="02020603050405020304" pitchFamily="18" charset="0"/>
                <a:cs typeface="Times New Roman" panose="02020603050405020304" pitchFamily="18" charset="0"/>
              </a:rPr>
              <a:t>S</a:t>
            </a:r>
            <a:r>
              <a:rPr lang="en-US" sz="2400" b="0" i="0" dirty="0">
                <a:effectLst/>
                <a:latin typeface="Times New Roman" panose="02020603050405020304" pitchFamily="18" charset="0"/>
                <a:cs typeface="Times New Roman" panose="02020603050405020304" pitchFamily="18" charset="0"/>
              </a:rPr>
              <a:t> respectively, whereas the V</a:t>
            </a:r>
            <a:r>
              <a:rPr lang="en-US" sz="2400" b="0" i="0" baseline="-25000" dirty="0">
                <a:effectLst/>
                <a:latin typeface="Times New Roman" panose="02020603050405020304" pitchFamily="18" charset="0"/>
                <a:cs typeface="Times New Roman" panose="02020603050405020304" pitchFamily="18" charset="0"/>
              </a:rPr>
              <a:t>R</a:t>
            </a:r>
            <a:r>
              <a:rPr lang="en-US" sz="2400" b="0" i="0" dirty="0">
                <a:effectLst/>
                <a:latin typeface="Times New Roman" panose="02020603050405020304" pitchFamily="18" charset="0"/>
                <a:cs typeface="Times New Roman" panose="02020603050405020304" pitchFamily="18" charset="0"/>
              </a:rPr>
              <a:t> and I</a:t>
            </a:r>
            <a:r>
              <a:rPr lang="en-US" sz="2400" b="0" i="0" baseline="-25000" dirty="0">
                <a:effectLst/>
                <a:latin typeface="Times New Roman" panose="02020603050405020304" pitchFamily="18" charset="0"/>
                <a:cs typeface="Times New Roman" panose="02020603050405020304" pitchFamily="18" charset="0"/>
              </a:rPr>
              <a:t>R</a:t>
            </a:r>
            <a:r>
              <a:rPr lang="en-US" sz="2400" b="0" i="0" dirty="0">
                <a:effectLst/>
                <a:latin typeface="Times New Roman" panose="02020603050405020304" pitchFamily="18" charset="0"/>
                <a:cs typeface="Times New Roman" panose="02020603050405020304" pitchFamily="18" charset="0"/>
              </a:rPr>
              <a:t> are the values of voltage and current obtained from the receiving end. Lets us now consider an element of infinitely small length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 at a distance x from the receiving end as shown in the figure where.</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V = value of voltage just before entering the element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I = value of current just before entering the element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V+ΔV = voltage leaving the element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I+ΔI = current leaving the element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ΔV = voltage drop across element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a:t>
            </a:r>
            <a:br>
              <a:rPr lang="en-US" sz="2400" b="0" i="0" dirty="0">
                <a:effectLst/>
                <a:latin typeface="Times New Roman" panose="02020603050405020304" pitchFamily="18" charset="0"/>
                <a:cs typeface="Times New Roman" panose="02020603050405020304" pitchFamily="18" charset="0"/>
              </a:rPr>
            </a:br>
            <a:r>
              <a:rPr lang="en-US" sz="2400" b="0" i="0" dirty="0" err="1">
                <a:effectLst/>
                <a:latin typeface="Times New Roman" panose="02020603050405020304" pitchFamily="18" charset="0"/>
                <a:cs typeface="Times New Roman" panose="02020603050405020304" pitchFamily="18" charset="0"/>
              </a:rPr>
              <a:t>zΔx</a:t>
            </a:r>
            <a:r>
              <a:rPr lang="en-US" sz="2400" b="0" i="0" dirty="0">
                <a:effectLst/>
                <a:latin typeface="Times New Roman" panose="02020603050405020304" pitchFamily="18" charset="0"/>
                <a:cs typeface="Times New Roman" panose="02020603050405020304" pitchFamily="18" charset="0"/>
              </a:rPr>
              <a:t> = series impedance of element </a:t>
            </a:r>
            <a:r>
              <a:rPr lang="en-US" sz="2400" b="0" i="0" dirty="0" err="1">
                <a:effectLst/>
                <a:latin typeface="Times New Roman" panose="02020603050405020304" pitchFamily="18" charset="0"/>
                <a:cs typeface="Times New Roman" panose="02020603050405020304" pitchFamily="18" charset="0"/>
              </a:rPr>
              <a:t>Δx</a:t>
            </a:r>
            <a:br>
              <a:rPr lang="en-US" sz="2400" b="0" i="0" dirty="0">
                <a:effectLst/>
                <a:latin typeface="Times New Roman" panose="02020603050405020304" pitchFamily="18" charset="0"/>
                <a:cs typeface="Times New Roman" panose="02020603050405020304" pitchFamily="18" charset="0"/>
              </a:rPr>
            </a:br>
            <a:r>
              <a:rPr lang="en-US" sz="2400" b="0" i="0" dirty="0" err="1">
                <a:effectLst/>
                <a:latin typeface="Times New Roman" panose="02020603050405020304" pitchFamily="18" charset="0"/>
                <a:cs typeface="Times New Roman" panose="02020603050405020304" pitchFamily="18" charset="0"/>
              </a:rPr>
              <a:t>yΔx</a:t>
            </a:r>
            <a:r>
              <a:rPr lang="en-US" sz="2400" b="0" i="0" dirty="0">
                <a:effectLst/>
                <a:latin typeface="Times New Roman" panose="02020603050405020304" pitchFamily="18" charset="0"/>
                <a:cs typeface="Times New Roman" panose="02020603050405020304" pitchFamily="18" charset="0"/>
              </a:rPr>
              <a:t> = shunt admittance of element </a:t>
            </a:r>
            <a:r>
              <a:rPr lang="en-US" sz="2400" b="0" i="0" dirty="0" err="1">
                <a:effectLst/>
                <a:latin typeface="Times New Roman" panose="02020603050405020304" pitchFamily="18" charset="0"/>
                <a:cs typeface="Times New Roman" panose="02020603050405020304" pitchFamily="18" charset="0"/>
              </a:rPr>
              <a:t>Δx</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Where, Z = z l and Y = y l are the values of total impedance and admittance of the long transmission line.</a:t>
            </a:r>
          </a:p>
          <a:p>
            <a:pPr algn="l"/>
            <a:r>
              <a:rPr lang="en-US" sz="2400" b="0" i="0" dirty="0">
                <a:effectLst/>
                <a:latin typeface="Times New Roman" panose="02020603050405020304" pitchFamily="18" charset="0"/>
                <a:cs typeface="Times New Roman" panose="02020603050405020304" pitchFamily="18" charset="0"/>
              </a:rPr>
              <a:t>Therefore, the voltage drop across the infinitely small element </a:t>
            </a:r>
            <a:r>
              <a:rPr lang="en-US" sz="2400" b="0" i="0" dirty="0" err="1">
                <a:effectLst/>
                <a:latin typeface="Times New Roman" panose="02020603050405020304" pitchFamily="18" charset="0"/>
                <a:cs typeface="Times New Roman" panose="02020603050405020304" pitchFamily="18" charset="0"/>
              </a:rPr>
              <a:t>Δx</a:t>
            </a:r>
            <a:r>
              <a:rPr lang="en-US" sz="2400" b="0" i="0" dirty="0">
                <a:effectLst/>
                <a:latin typeface="Times New Roman" panose="02020603050405020304" pitchFamily="18" charset="0"/>
                <a:cs typeface="Times New Roman" panose="02020603050405020304" pitchFamily="18" charset="0"/>
              </a:rPr>
              <a:t> is given by</a:t>
            </a:r>
          </a:p>
        </p:txBody>
      </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8A0178-F3BE-4826-B2AB-F2B80E7E19DE}"/>
              </a:ext>
            </a:extLst>
          </p:cNvPr>
          <p:cNvSpPr>
            <a:spLocks noGrp="1"/>
          </p:cNvSpPr>
          <p:nvPr>
            <p:ph type="sldNum" sz="quarter" idx="7"/>
          </p:nvPr>
        </p:nvSpPr>
        <p:spPr/>
        <p:txBody>
          <a:bodyPr/>
          <a:lstStyle/>
          <a:p>
            <a:pPr marL="38100">
              <a:lnSpc>
                <a:spcPts val="1240"/>
              </a:lnSpc>
            </a:pPr>
            <a:fld id="{81D60167-4931-47E6-BA6A-407CBD079E47}" type="slidenum">
              <a:rPr lang="en-IN" spc="-120" smtClean="0"/>
              <a:t>73</a:t>
            </a:fld>
            <a:endParaRPr lang="en-IN" spc="-120" dirty="0"/>
          </a:p>
        </p:txBody>
      </p:sp>
    </p:spTree>
    <p:extLst>
      <p:ext uri="{BB962C8B-B14F-4D97-AF65-F5344CB8AC3E}">
        <p14:creationId xmlns:p14="http://schemas.microsoft.com/office/powerpoint/2010/main" val="1997002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76200" y="-41635"/>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74</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38526F32-8322-4B06-BE48-83B1A6D66F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895350"/>
            <a:ext cx="1971675" cy="13906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0BDF4F9-EE6E-44B9-8485-4A5F66D4109A}"/>
              </a:ext>
            </a:extLst>
          </p:cNvPr>
          <p:cNvSpPr txBox="1"/>
          <p:nvPr/>
        </p:nvSpPr>
        <p:spPr>
          <a:xfrm>
            <a:off x="-762" y="2438400"/>
            <a:ext cx="9144762" cy="646331"/>
          </a:xfrm>
          <a:prstGeom prst="rect">
            <a:avLst/>
          </a:prstGeom>
          <a:noFill/>
        </p:spPr>
        <p:txBody>
          <a:bodyPr wrap="square">
            <a:spAutoFit/>
          </a:bodyPr>
          <a:lstStyle/>
          <a:p>
            <a:r>
              <a:rPr lang="en-US" b="0" i="0" dirty="0">
                <a:effectLst/>
                <a:latin typeface="Palatino Linotype" panose="02040502050505030304" pitchFamily="18" charset="0"/>
              </a:rPr>
              <a:t>Now to determine the current ΔI, we apply </a:t>
            </a:r>
            <a:r>
              <a:rPr lang="en-US" b="0" i="0" u="none" strike="noStrike" dirty="0">
                <a:solidFill>
                  <a:srgbClr val="BE9E5F"/>
                </a:solidFill>
                <a:effectLst/>
                <a:latin typeface="Palatino Linotype" panose="02040502050505030304" pitchFamily="18" charset="0"/>
                <a:hlinkClick r:id="rId8"/>
              </a:rPr>
              <a:t>KCL</a:t>
            </a:r>
            <a:r>
              <a:rPr lang="en-US" b="0" i="0" dirty="0">
                <a:effectLst/>
                <a:latin typeface="Palatino Linotype" panose="02040502050505030304" pitchFamily="18" charset="0"/>
              </a:rPr>
              <a:t> to node A.</a:t>
            </a:r>
            <a:br>
              <a:rPr lang="en-US" dirty="0"/>
            </a:br>
            <a:endParaRPr lang="en-IN" dirty="0"/>
          </a:p>
        </p:txBody>
      </p:sp>
      <p:pic>
        <p:nvPicPr>
          <p:cNvPr id="3076" name="Picture 4">
            <a:extLst>
              <a:ext uri="{FF2B5EF4-FFF2-40B4-BE49-F238E27FC236}">
                <a16:creationId xmlns:a16="http://schemas.microsoft.com/office/drawing/2014/main" id="{C0ECA1B3-9BAB-48FA-958D-1F1C2730A3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011269"/>
            <a:ext cx="3548717" cy="3415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D670E45-1CAD-4125-8050-842315E651F2}"/>
              </a:ext>
            </a:extLst>
          </p:cNvPr>
          <p:cNvSpPr txBox="1"/>
          <p:nvPr/>
        </p:nvSpPr>
        <p:spPr>
          <a:xfrm>
            <a:off x="-762" y="3429000"/>
            <a:ext cx="9144762" cy="923330"/>
          </a:xfrm>
          <a:prstGeom prst="rect">
            <a:avLst/>
          </a:prstGeom>
          <a:noFill/>
        </p:spPr>
        <p:txBody>
          <a:bodyPr wrap="square">
            <a:spAutoFit/>
          </a:bodyPr>
          <a:lstStyle/>
          <a:p>
            <a:r>
              <a:rPr lang="en-US" b="0" i="0" dirty="0">
                <a:effectLst/>
                <a:latin typeface="Palatino Linotype" panose="02040502050505030304" pitchFamily="18" charset="0"/>
              </a:rPr>
              <a:t>Since the term ΔV </a:t>
            </a:r>
            <a:r>
              <a:rPr lang="en-US" b="0" i="0" dirty="0" err="1">
                <a:effectLst/>
                <a:latin typeface="Palatino Linotype" panose="02040502050505030304" pitchFamily="18" charset="0"/>
              </a:rPr>
              <a:t>yΔx</a:t>
            </a:r>
            <a:r>
              <a:rPr lang="en-US" b="0" i="0" dirty="0">
                <a:effectLst/>
                <a:latin typeface="Palatino Linotype" panose="02040502050505030304" pitchFamily="18" charset="0"/>
              </a:rPr>
              <a:t> is the product of 2 infinitely small values, we can ignore it for the sake of easier calculation.</a:t>
            </a:r>
            <a:br>
              <a:rPr lang="en-US" dirty="0"/>
            </a:br>
            <a:r>
              <a:rPr lang="en-US" b="0" i="0" dirty="0">
                <a:effectLst/>
                <a:latin typeface="Palatino Linotype" panose="02040502050505030304" pitchFamily="18" charset="0"/>
              </a:rPr>
              <a:t>Therefore, we can write</a:t>
            </a:r>
            <a:endParaRPr lang="en-IN" dirty="0"/>
          </a:p>
        </p:txBody>
      </p:sp>
      <p:pic>
        <p:nvPicPr>
          <p:cNvPr id="3078" name="Picture 6">
            <a:extLst>
              <a:ext uri="{FF2B5EF4-FFF2-40B4-BE49-F238E27FC236}">
                <a16:creationId xmlns:a16="http://schemas.microsoft.com/office/drawing/2014/main" id="{5F6246A0-69C7-4E03-A59A-327654DFE7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6980" y="4428530"/>
            <a:ext cx="1581150" cy="6768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68BD95B-DD65-4FCB-B5D5-F1726ADF3BEE}"/>
              </a:ext>
            </a:extLst>
          </p:cNvPr>
          <p:cNvSpPr txBox="1"/>
          <p:nvPr/>
        </p:nvSpPr>
        <p:spPr>
          <a:xfrm>
            <a:off x="-44875" y="5316319"/>
            <a:ext cx="4722828" cy="646331"/>
          </a:xfrm>
          <a:prstGeom prst="rect">
            <a:avLst/>
          </a:prstGeom>
          <a:noFill/>
        </p:spPr>
        <p:txBody>
          <a:bodyPr wrap="square">
            <a:spAutoFit/>
          </a:bodyPr>
          <a:lstStyle/>
          <a:p>
            <a:r>
              <a:rPr lang="en-US" b="0" i="0" dirty="0">
                <a:effectLst/>
                <a:latin typeface="Palatino Linotype" panose="02040502050505030304" pitchFamily="18" charset="0"/>
              </a:rPr>
              <a:t>Now </a:t>
            </a:r>
            <a:r>
              <a:rPr lang="en-US" b="0" i="0" dirty="0" err="1">
                <a:effectLst/>
                <a:latin typeface="Palatino Linotype" panose="02040502050505030304" pitchFamily="18" charset="0"/>
              </a:rPr>
              <a:t>derivating</a:t>
            </a:r>
            <a:r>
              <a:rPr lang="en-US" b="0" i="0" dirty="0">
                <a:effectLst/>
                <a:latin typeface="Palatino Linotype" panose="02040502050505030304" pitchFamily="18" charset="0"/>
              </a:rPr>
              <a:t> both sides of eq (1) w.r.t x,</a:t>
            </a:r>
            <a:br>
              <a:rPr lang="en-US" dirty="0"/>
            </a:br>
            <a:endParaRPr lang="en-IN" dirty="0"/>
          </a:p>
        </p:txBody>
      </p:sp>
      <p:pic>
        <p:nvPicPr>
          <p:cNvPr id="3080" name="Picture 8">
            <a:extLst>
              <a:ext uri="{FF2B5EF4-FFF2-40B4-BE49-F238E27FC236}">
                <a16:creationId xmlns:a16="http://schemas.microsoft.com/office/drawing/2014/main" id="{604FE183-44D0-4980-9264-9E4361C63D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1" y="5403608"/>
            <a:ext cx="1355090" cy="7685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6D7D7C0-73FC-4DB2-845A-7B695E857601}"/>
              </a:ext>
            </a:extLst>
          </p:cNvPr>
          <p:cNvSpPr>
            <a:spLocks noGrp="1"/>
          </p:cNvSpPr>
          <p:nvPr>
            <p:ph type="sldNum" sz="quarter" idx="7"/>
          </p:nvPr>
        </p:nvSpPr>
        <p:spPr/>
        <p:txBody>
          <a:bodyPr/>
          <a:lstStyle/>
          <a:p>
            <a:pPr marL="38100">
              <a:lnSpc>
                <a:spcPts val="1240"/>
              </a:lnSpc>
            </a:pPr>
            <a:fld id="{81D60167-4931-47E6-BA6A-407CBD079E47}" type="slidenum">
              <a:rPr lang="en-IN" spc="-120" smtClean="0"/>
              <a:t>74</a:t>
            </a:fld>
            <a:endParaRPr lang="en-IN" spc="-120" dirty="0"/>
          </a:p>
        </p:txBody>
      </p:sp>
    </p:spTree>
    <p:extLst>
      <p:ext uri="{BB962C8B-B14F-4D97-AF65-F5344CB8AC3E}">
        <p14:creationId xmlns:p14="http://schemas.microsoft.com/office/powerpoint/2010/main" val="1459338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76200" y="-41635"/>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b="1" smtClean="0"/>
                <a:t>75</a:t>
              </a:fld>
              <a:endParaRPr b="1"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9414FFFE-F0F0-4F57-9C48-91B76182A7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901125"/>
            <a:ext cx="628650" cy="5847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3992A98-C09E-443F-B2D8-42B9152006FC}"/>
              </a:ext>
            </a:extLst>
          </p:cNvPr>
          <p:cNvSpPr txBox="1"/>
          <p:nvPr/>
        </p:nvSpPr>
        <p:spPr>
          <a:xfrm>
            <a:off x="-104977" y="639560"/>
            <a:ext cx="4722828" cy="584775"/>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Now substituting</a:t>
            </a:r>
            <a:r>
              <a:rPr kumimoji="0" lang="en-US" altLang="en-US" sz="800" b="0" i="0" u="none" strike="noStrike" cap="none" normalizeH="0" baseline="0" dirty="0">
                <a:ln>
                  <a:noFill/>
                </a:ln>
                <a:solidFill>
                  <a:schemeClr val="tx1"/>
                </a:solidFill>
                <a:effectLst/>
              </a:rPr>
              <a:t>  </a:t>
            </a:r>
            <a:r>
              <a:rPr kumimoji="0" lang="en-US" altLang="en-US" sz="3200" b="0" i="0" u="none" strike="noStrike" cap="none" normalizeH="0" baseline="0" dirty="0">
                <a:ln>
                  <a:noFill/>
                </a:ln>
                <a:solidFill>
                  <a:schemeClr val="tx1"/>
                </a:solidFill>
                <a:effectLst/>
              </a:rPr>
              <a:t>         </a:t>
            </a:r>
            <a:endParaRPr lang="en-IN" dirty="0"/>
          </a:p>
        </p:txBody>
      </p:sp>
      <p:sp>
        <p:nvSpPr>
          <p:cNvPr id="24" name="TextBox 23">
            <a:extLst>
              <a:ext uri="{FF2B5EF4-FFF2-40B4-BE49-F238E27FC236}">
                <a16:creationId xmlns:a16="http://schemas.microsoft.com/office/drawing/2014/main" id="{E4D00B3A-B8B2-4AFF-AE97-5ECD3A3C11E4}"/>
              </a:ext>
            </a:extLst>
          </p:cNvPr>
          <p:cNvSpPr txBox="1"/>
          <p:nvPr/>
        </p:nvSpPr>
        <p:spPr>
          <a:xfrm>
            <a:off x="75546" y="1743224"/>
            <a:ext cx="4722828"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Palatino Linotype" panose="02040502050505030304" pitchFamily="18" charset="0"/>
              </a:rPr>
              <a:t>from equation (2)</a:t>
            </a:r>
            <a:r>
              <a:rPr kumimoji="0" lang="en-US" altLang="en-US" sz="8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4102" name="Picture 6">
            <a:extLst>
              <a:ext uri="{FF2B5EF4-FFF2-40B4-BE49-F238E27FC236}">
                <a16:creationId xmlns:a16="http://schemas.microsoft.com/office/drawing/2014/main" id="{3D78BB56-8565-4FA8-9C98-B5C580D549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900" y="2076450"/>
            <a:ext cx="31623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91D4AB22-5D18-4752-A9D6-E1B1C00058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429000"/>
            <a:ext cx="2667000" cy="4324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2A2FEE7-09A2-48A7-99EC-077BB662D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9325" y="4371975"/>
            <a:ext cx="3495675" cy="50671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54AA5587-01CB-47F3-9B4F-7B0F5A5AC0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5572125"/>
            <a:ext cx="3429000" cy="72929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504F286-2DBE-4DF6-831C-810799B63A7A}"/>
              </a:ext>
            </a:extLst>
          </p:cNvPr>
          <p:cNvSpPr txBox="1"/>
          <p:nvPr/>
        </p:nvSpPr>
        <p:spPr>
          <a:xfrm>
            <a:off x="75546" y="5040868"/>
            <a:ext cx="6782453" cy="369332"/>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Now comparing equation (1) with equation (5)</a:t>
            </a:r>
            <a:endParaRPr lang="en-IN" dirty="0"/>
          </a:p>
        </p:txBody>
      </p:sp>
      <p:sp>
        <p:nvSpPr>
          <p:cNvPr id="33" name="TextBox 32">
            <a:extLst>
              <a:ext uri="{FF2B5EF4-FFF2-40B4-BE49-F238E27FC236}">
                <a16:creationId xmlns:a16="http://schemas.microsoft.com/office/drawing/2014/main" id="{E8D5AE33-789D-47D6-AD92-AE6FC559C8BC}"/>
              </a:ext>
            </a:extLst>
          </p:cNvPr>
          <p:cNvSpPr txBox="1"/>
          <p:nvPr/>
        </p:nvSpPr>
        <p:spPr>
          <a:xfrm>
            <a:off x="77772" y="3897868"/>
            <a:ext cx="4722828" cy="369332"/>
          </a:xfrm>
          <a:prstGeom prst="rect">
            <a:avLst/>
          </a:prstGeom>
          <a:noFill/>
        </p:spPr>
        <p:txBody>
          <a:bodyPr wrap="square">
            <a:spAutoFit/>
          </a:bodyPr>
          <a:lstStyle/>
          <a:p>
            <a:r>
              <a:rPr kumimoji="0" lang="en-US" altLang="en-US" sz="1800" b="0" i="0" u="none" strike="noStrike" cap="none" normalizeH="0" baseline="0" dirty="0" err="1">
                <a:ln>
                  <a:noFill/>
                </a:ln>
                <a:solidFill>
                  <a:schemeClr val="tx1"/>
                </a:solidFill>
                <a:effectLst/>
                <a:latin typeface="Palatino Linotype" panose="02040502050505030304" pitchFamily="18" charset="0"/>
              </a:rPr>
              <a:t>Derivating</a:t>
            </a:r>
            <a:r>
              <a:rPr kumimoji="0" lang="en-US" altLang="en-US" sz="1800" b="0" i="0" u="none" strike="noStrike" cap="none" normalizeH="0" baseline="0" dirty="0">
                <a:ln>
                  <a:noFill/>
                </a:ln>
                <a:solidFill>
                  <a:schemeClr val="tx1"/>
                </a:solidFill>
                <a:effectLst/>
                <a:latin typeface="Palatino Linotype" panose="02040502050505030304" pitchFamily="18" charset="0"/>
              </a:rPr>
              <a:t> equation (4) w.r.to x.</a:t>
            </a:r>
            <a:endParaRPr lang="en-IN" dirty="0"/>
          </a:p>
        </p:txBody>
      </p:sp>
      <p:sp>
        <p:nvSpPr>
          <p:cNvPr id="35" name="TextBox 34">
            <a:extLst>
              <a:ext uri="{FF2B5EF4-FFF2-40B4-BE49-F238E27FC236}">
                <a16:creationId xmlns:a16="http://schemas.microsoft.com/office/drawing/2014/main" id="{BE1A5273-C368-481F-AF1B-F72E564A9F31}"/>
              </a:ext>
            </a:extLst>
          </p:cNvPr>
          <p:cNvSpPr txBox="1"/>
          <p:nvPr/>
        </p:nvSpPr>
        <p:spPr>
          <a:xfrm>
            <a:off x="0" y="2971800"/>
            <a:ext cx="9220200" cy="646331"/>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The solution of the above second order differential equation is given by.</a:t>
            </a:r>
            <a:br>
              <a:rPr kumimoji="0" lang="en-US" altLang="en-US" sz="800" b="0" i="0" u="none" strike="noStrike" cap="none" normalizeH="0" baseline="0" dirty="0">
                <a:ln>
                  <a:noFill/>
                </a:ln>
                <a:solidFill>
                  <a:schemeClr val="tx1"/>
                </a:solidFill>
                <a:effectLst/>
              </a:rPr>
            </a:br>
            <a:endParaRPr lang="en-IN" dirty="0"/>
          </a:p>
        </p:txBody>
      </p:sp>
      <p:sp>
        <p:nvSpPr>
          <p:cNvPr id="2" name="Slide Number Placeholder 1">
            <a:extLst>
              <a:ext uri="{FF2B5EF4-FFF2-40B4-BE49-F238E27FC236}">
                <a16:creationId xmlns:a16="http://schemas.microsoft.com/office/drawing/2014/main" id="{07B5F9B2-DCE7-40C9-B824-C6F5217BB84E}"/>
              </a:ext>
            </a:extLst>
          </p:cNvPr>
          <p:cNvSpPr>
            <a:spLocks noGrp="1"/>
          </p:cNvSpPr>
          <p:nvPr>
            <p:ph type="sldNum" sz="quarter" idx="7"/>
          </p:nvPr>
        </p:nvSpPr>
        <p:spPr/>
        <p:txBody>
          <a:bodyPr/>
          <a:lstStyle/>
          <a:p>
            <a:pPr marL="38100">
              <a:lnSpc>
                <a:spcPts val="1240"/>
              </a:lnSpc>
            </a:pPr>
            <a:fld id="{81D60167-4931-47E6-BA6A-407CBD079E47}" type="slidenum">
              <a:rPr lang="en-IN" spc="-120" smtClean="0"/>
              <a:t>75</a:t>
            </a:fld>
            <a:endParaRPr lang="en-IN" spc="-120" dirty="0"/>
          </a:p>
        </p:txBody>
      </p:sp>
    </p:spTree>
    <p:extLst>
      <p:ext uri="{BB962C8B-B14F-4D97-AF65-F5344CB8AC3E}">
        <p14:creationId xmlns:p14="http://schemas.microsoft.com/office/powerpoint/2010/main" val="1041357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76200" y="-41635"/>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76</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1043D60-3625-423D-BB6B-6CD0913B415F}"/>
              </a:ext>
            </a:extLst>
          </p:cNvPr>
          <p:cNvSpPr txBox="1"/>
          <p:nvPr/>
        </p:nvSpPr>
        <p:spPr>
          <a:xfrm>
            <a:off x="-131084" y="685800"/>
            <a:ext cx="9275084" cy="646331"/>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Now to go further let us define the characteristic impedance </a:t>
            </a:r>
            <a:r>
              <a:rPr kumimoji="0" lang="en-US" altLang="en-US" sz="1800" b="0" i="0" u="none" strike="noStrike" cap="none" normalizeH="0" baseline="0" dirty="0" err="1">
                <a:ln>
                  <a:noFill/>
                </a:ln>
                <a:solidFill>
                  <a:schemeClr val="tx1"/>
                </a:solidFill>
                <a:effectLst/>
                <a:latin typeface="Palatino Linotype" panose="02040502050505030304" pitchFamily="18" charset="0"/>
              </a:rPr>
              <a:t>Z</a:t>
            </a:r>
            <a:r>
              <a:rPr kumimoji="0" lang="en-US" altLang="en-US" sz="1050" b="0" i="0" u="none" strike="noStrike" cap="none" normalizeH="0" baseline="-30000" dirty="0" err="1">
                <a:ln>
                  <a:noFill/>
                </a:ln>
                <a:solidFill>
                  <a:schemeClr val="tx1"/>
                </a:solidFill>
                <a:effectLst/>
                <a:latin typeface="Palatino Linotype" panose="02040502050505030304" pitchFamily="18" charset="0"/>
              </a:rPr>
              <a:t>c</a:t>
            </a:r>
            <a:r>
              <a:rPr kumimoji="0" lang="en-US" altLang="en-US" sz="1800" b="0" i="0" u="none" strike="noStrike" cap="none" normalizeH="0" baseline="0" dirty="0">
                <a:ln>
                  <a:noFill/>
                </a:ln>
                <a:solidFill>
                  <a:schemeClr val="tx1"/>
                </a:solidFill>
                <a:effectLst/>
                <a:latin typeface="Palatino Linotype" panose="02040502050505030304" pitchFamily="18" charset="0"/>
              </a:rPr>
              <a:t> and propagation constant δ of a </a:t>
            </a:r>
            <a:r>
              <a:rPr kumimoji="0" lang="en-US" altLang="en-US" sz="1800" b="1" i="0" u="none" strike="noStrike" cap="none" normalizeH="0" baseline="0" dirty="0">
                <a:ln>
                  <a:noFill/>
                </a:ln>
                <a:solidFill>
                  <a:schemeClr val="tx1"/>
                </a:solidFill>
                <a:effectLst/>
                <a:latin typeface="Palatino Linotype" panose="02040502050505030304" pitchFamily="18" charset="0"/>
              </a:rPr>
              <a:t>long transmission line</a:t>
            </a:r>
            <a:r>
              <a:rPr kumimoji="0" lang="en-US" altLang="en-US" sz="1800" b="0" i="0" u="none" strike="noStrike" cap="none" normalizeH="0" baseline="0" dirty="0">
                <a:ln>
                  <a:noFill/>
                </a:ln>
                <a:solidFill>
                  <a:schemeClr val="tx1"/>
                </a:solidFill>
                <a:effectLst/>
                <a:latin typeface="Palatino Linotype" panose="02040502050505030304" pitchFamily="18" charset="0"/>
              </a:rPr>
              <a:t> as</a:t>
            </a:r>
            <a:endParaRPr lang="en-IN" dirty="0"/>
          </a:p>
        </p:txBody>
      </p:sp>
      <p:pic>
        <p:nvPicPr>
          <p:cNvPr id="21" name="Picture 2">
            <a:extLst>
              <a:ext uri="{FF2B5EF4-FFF2-40B4-BE49-F238E27FC236}">
                <a16:creationId xmlns:a16="http://schemas.microsoft.com/office/drawing/2014/main" id="{FFD713DE-23EB-47E4-8613-5056C8539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689" y="1459489"/>
            <a:ext cx="2143125" cy="8279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9E8EE6D-0C84-4F0F-8695-97D0905592F9}"/>
              </a:ext>
            </a:extLst>
          </p:cNvPr>
          <p:cNvSpPr txBox="1"/>
          <p:nvPr/>
        </p:nvSpPr>
        <p:spPr>
          <a:xfrm>
            <a:off x="-76308" y="2325469"/>
            <a:ext cx="9220308" cy="646331"/>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Then the voltage and current equation can be expressed in terms of characteristic impedance and propagation constant as</a:t>
            </a:r>
            <a:endParaRPr lang="en-IN" dirty="0"/>
          </a:p>
        </p:txBody>
      </p:sp>
      <p:pic>
        <p:nvPicPr>
          <p:cNvPr id="24" name="Picture 3">
            <a:extLst>
              <a:ext uri="{FF2B5EF4-FFF2-40B4-BE49-F238E27FC236}">
                <a16:creationId xmlns:a16="http://schemas.microsoft.com/office/drawing/2014/main" id="{5777ED92-5417-4807-ACE4-21FF10A7C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971800"/>
            <a:ext cx="3171825" cy="10098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4CCEBF8-119C-491A-9424-DCDA3FDCD209}"/>
              </a:ext>
            </a:extLst>
          </p:cNvPr>
          <p:cNvSpPr txBox="1"/>
          <p:nvPr/>
        </p:nvSpPr>
        <p:spPr>
          <a:xfrm>
            <a:off x="-131084" y="4038600"/>
            <a:ext cx="9275084" cy="923330"/>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Now at x=0, V= V</a:t>
            </a:r>
            <a:r>
              <a:rPr kumimoji="0" lang="en-US" altLang="en-US" sz="1050" b="0" i="0" u="none" strike="noStrike" cap="none" normalizeH="0" baseline="-30000" dirty="0">
                <a:ln>
                  <a:noFill/>
                </a:ln>
                <a:solidFill>
                  <a:schemeClr val="tx1"/>
                </a:solidFill>
                <a:effectLst/>
                <a:latin typeface="Palatino Linotype" panose="02040502050505030304" pitchFamily="18" charset="0"/>
              </a:rPr>
              <a:t>R</a:t>
            </a:r>
            <a:r>
              <a:rPr kumimoji="0" lang="en-US" altLang="en-US" sz="1800" b="0" i="0" u="none" strike="noStrike" cap="none" normalizeH="0" baseline="0" dirty="0">
                <a:ln>
                  <a:noFill/>
                </a:ln>
                <a:solidFill>
                  <a:schemeClr val="tx1"/>
                </a:solidFill>
                <a:effectLst/>
                <a:latin typeface="Palatino Linotype" panose="02040502050505030304" pitchFamily="18" charset="0"/>
              </a:rPr>
              <a:t> and I= I</a:t>
            </a:r>
            <a:r>
              <a:rPr kumimoji="0" lang="en-US" altLang="en-US" sz="1050" b="0" i="0" u="none" strike="noStrike" cap="none" normalizeH="0" baseline="-30000" dirty="0">
                <a:ln>
                  <a:noFill/>
                </a:ln>
                <a:solidFill>
                  <a:schemeClr val="tx1"/>
                </a:solidFill>
                <a:effectLst/>
                <a:latin typeface="Palatino Linotype" panose="02040502050505030304" pitchFamily="18" charset="0"/>
              </a:rPr>
              <a:t>r</a:t>
            </a:r>
            <a:r>
              <a:rPr kumimoji="0" lang="en-US" altLang="en-US" sz="1800" b="0" i="0" u="none" strike="noStrike" cap="none" normalizeH="0" baseline="0" dirty="0">
                <a:ln>
                  <a:noFill/>
                </a:ln>
                <a:solidFill>
                  <a:schemeClr val="tx1"/>
                </a:solidFill>
                <a:effectLst/>
                <a:latin typeface="Palatino Linotype" panose="02040502050505030304" pitchFamily="18" charset="0"/>
              </a:rPr>
              <a:t>. Substituting these conditions to equation (7) and (8) respectively.</a:t>
            </a:r>
            <a:br>
              <a:rPr kumimoji="0" lang="en-US" altLang="en-US" sz="800" b="0" i="0" u="none" strike="noStrike" cap="none" normalizeH="0" baseline="0" dirty="0">
                <a:ln>
                  <a:noFill/>
                </a:ln>
                <a:solidFill>
                  <a:schemeClr val="tx1"/>
                </a:solidFill>
                <a:effectLst/>
              </a:rPr>
            </a:br>
            <a:endParaRPr lang="en-IN" dirty="0"/>
          </a:p>
        </p:txBody>
      </p:sp>
      <p:pic>
        <p:nvPicPr>
          <p:cNvPr id="29" name="Picture 4">
            <a:extLst>
              <a:ext uri="{FF2B5EF4-FFF2-40B4-BE49-F238E27FC236}">
                <a16:creationId xmlns:a16="http://schemas.microsoft.com/office/drawing/2014/main" id="{1CA006EE-0533-47FB-A964-2D62892E57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833170"/>
            <a:ext cx="2800350" cy="11104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85966C2-7192-42BB-B20F-5E856831572F}"/>
              </a:ext>
            </a:extLst>
          </p:cNvPr>
          <p:cNvSpPr>
            <a:spLocks noGrp="1"/>
          </p:cNvSpPr>
          <p:nvPr>
            <p:ph type="sldNum" sz="quarter" idx="7"/>
          </p:nvPr>
        </p:nvSpPr>
        <p:spPr/>
        <p:txBody>
          <a:bodyPr/>
          <a:lstStyle/>
          <a:p>
            <a:pPr marL="38100">
              <a:lnSpc>
                <a:spcPts val="1240"/>
              </a:lnSpc>
            </a:pPr>
            <a:fld id="{81D60167-4931-47E6-BA6A-407CBD079E47}" type="slidenum">
              <a:rPr lang="en-IN" spc="-120" smtClean="0"/>
              <a:t>76</a:t>
            </a:fld>
            <a:endParaRPr lang="en-IN" spc="-120" dirty="0"/>
          </a:p>
        </p:txBody>
      </p:sp>
    </p:spTree>
    <p:extLst>
      <p:ext uri="{BB962C8B-B14F-4D97-AF65-F5344CB8AC3E}">
        <p14:creationId xmlns:p14="http://schemas.microsoft.com/office/powerpoint/2010/main" val="2425894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8D6392-2A43-4601-9BC2-D9C1C1EF5576}"/>
              </a:ext>
            </a:extLst>
          </p:cNvPr>
          <p:cNvGrpSpPr/>
          <p:nvPr/>
        </p:nvGrpSpPr>
        <p:grpSpPr>
          <a:xfrm>
            <a:off x="-91912" y="-72454"/>
            <a:ext cx="9145905" cy="6858000"/>
            <a:chOff x="-654" y="0"/>
            <a:chExt cx="9145905" cy="6858000"/>
          </a:xfrm>
        </p:grpSpPr>
        <p:sp>
          <p:nvSpPr>
            <p:cNvPr id="7" name="object 3">
              <a:extLst>
                <a:ext uri="{FF2B5EF4-FFF2-40B4-BE49-F238E27FC236}">
                  <a16:creationId xmlns:a16="http://schemas.microsoft.com/office/drawing/2014/main" id="{A6DBC312-EB86-4D73-94C9-4D092E29937E}"/>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smtClean="0"/>
                <a:t>77</a:t>
              </a:fld>
              <a:endParaRPr dirty="0"/>
            </a:p>
          </p:txBody>
        </p:sp>
        <p:sp>
          <p:nvSpPr>
            <p:cNvPr id="8" name="object 4">
              <a:extLst>
                <a:ext uri="{FF2B5EF4-FFF2-40B4-BE49-F238E27FC236}">
                  <a16:creationId xmlns:a16="http://schemas.microsoft.com/office/drawing/2014/main" id="{3F8D96BE-F0A6-4E6D-A49B-07B46411DE4C}"/>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167BCCB3-FB57-4C97-8F37-77315DB5C70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AFE7E48A-BBA1-4B97-BDE5-1AB92340E34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8A7425BA-3836-4746-953A-67F1A29909B8}"/>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5" name="object 12">
            <a:extLst>
              <a:ext uri="{FF2B5EF4-FFF2-40B4-BE49-F238E27FC236}">
                <a16:creationId xmlns:a16="http://schemas.microsoft.com/office/drawing/2014/main" id="{886580E8-03C4-4911-9CEA-AA61A5605C1E}"/>
              </a:ext>
            </a:extLst>
          </p:cNvPr>
          <p:cNvSpPr txBox="1"/>
          <p:nvPr/>
        </p:nvSpPr>
        <p:spPr>
          <a:xfrm>
            <a:off x="6629400" y="6399644"/>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3" name="object 11">
            <a:extLst>
              <a:ext uri="{FF2B5EF4-FFF2-40B4-BE49-F238E27FC236}">
                <a16:creationId xmlns:a16="http://schemas.microsoft.com/office/drawing/2014/main" id="{3688A9C0-117A-409A-972C-A8D55A8BD142}"/>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3" name="Picture 6">
            <a:extLst>
              <a:ext uri="{FF2B5EF4-FFF2-40B4-BE49-F238E27FC236}">
                <a16:creationId xmlns:a16="http://schemas.microsoft.com/office/drawing/2014/main" id="{DEFD60FA-2F0E-4438-B44F-23C2211A5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886200"/>
            <a:ext cx="4325809" cy="12954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9CD2431-E258-4704-B681-36C67EDF6746}"/>
              </a:ext>
            </a:extLst>
          </p:cNvPr>
          <p:cNvSpPr txBox="1"/>
          <p:nvPr/>
        </p:nvSpPr>
        <p:spPr>
          <a:xfrm>
            <a:off x="-106838" y="912515"/>
            <a:ext cx="9250837" cy="923330"/>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Solving equation (9) and (10),</a:t>
            </a:r>
            <a:br>
              <a:rPr kumimoji="0" lang="en-US" altLang="en-US" sz="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latin typeface="Palatino Linotype" panose="02040502050505030304" pitchFamily="18" charset="0"/>
              </a:rPr>
              <a:t>We get values of A</a:t>
            </a:r>
            <a:r>
              <a:rPr kumimoji="0" lang="en-US" altLang="en-US" sz="1050" b="0" i="0" u="none" strike="noStrike" cap="none" normalizeH="0" baseline="-30000" dirty="0">
                <a:ln>
                  <a:noFill/>
                </a:ln>
                <a:solidFill>
                  <a:schemeClr val="tx1"/>
                </a:solidFill>
                <a:effectLst/>
                <a:latin typeface="Palatino Linotype" panose="02040502050505030304" pitchFamily="18" charset="0"/>
              </a:rPr>
              <a:t>1</a:t>
            </a:r>
            <a:r>
              <a:rPr kumimoji="0" lang="en-US" altLang="en-US" sz="1800" b="0" i="0" u="none" strike="noStrike" cap="none" normalizeH="0" baseline="0" dirty="0">
                <a:ln>
                  <a:noFill/>
                </a:ln>
                <a:solidFill>
                  <a:schemeClr val="tx1"/>
                </a:solidFill>
                <a:effectLst/>
                <a:latin typeface="Palatino Linotype" panose="02040502050505030304" pitchFamily="18" charset="0"/>
              </a:rPr>
              <a:t> and A</a:t>
            </a:r>
            <a:r>
              <a:rPr kumimoji="0" lang="en-US" altLang="en-US" sz="1050" b="0" i="0" u="none" strike="noStrike" cap="none" normalizeH="0" baseline="-30000" dirty="0">
                <a:ln>
                  <a:noFill/>
                </a:ln>
                <a:solidFill>
                  <a:schemeClr val="tx1"/>
                </a:solidFill>
                <a:effectLst/>
                <a:latin typeface="Palatino Linotype" panose="02040502050505030304" pitchFamily="18" charset="0"/>
              </a:rPr>
              <a:t>2</a:t>
            </a:r>
            <a:r>
              <a:rPr kumimoji="0" lang="en-US" altLang="en-US" sz="1800" b="0" i="0" u="none" strike="noStrike" cap="none" normalizeH="0" baseline="0" dirty="0">
                <a:ln>
                  <a:noFill/>
                </a:ln>
                <a:solidFill>
                  <a:schemeClr val="tx1"/>
                </a:solidFill>
                <a:effectLst/>
                <a:latin typeface="Palatino Linotype" panose="02040502050505030304" pitchFamily="18" charset="0"/>
              </a:rPr>
              <a:t> as,</a:t>
            </a:r>
            <a:br>
              <a:rPr kumimoji="0" lang="en-US" altLang="en-US" sz="800" b="0" i="0" u="none" strike="noStrike" cap="none" normalizeH="0" baseline="0" dirty="0">
                <a:ln>
                  <a:noFill/>
                </a:ln>
                <a:solidFill>
                  <a:schemeClr val="tx1"/>
                </a:solidFill>
                <a:effectLst/>
              </a:rPr>
            </a:br>
            <a:endParaRPr lang="en-IN" dirty="0"/>
          </a:p>
        </p:txBody>
      </p:sp>
      <p:pic>
        <p:nvPicPr>
          <p:cNvPr id="20" name="Picture 5">
            <a:extLst>
              <a:ext uri="{FF2B5EF4-FFF2-40B4-BE49-F238E27FC236}">
                <a16:creationId xmlns:a16="http://schemas.microsoft.com/office/drawing/2014/main" id="{B8C3668D-0FA8-4F35-8D9F-6D95BEBDFD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824183"/>
            <a:ext cx="3505200" cy="91323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8DBA80B-CDA0-4509-94C9-086A846BBBC1}"/>
              </a:ext>
            </a:extLst>
          </p:cNvPr>
          <p:cNvSpPr txBox="1"/>
          <p:nvPr/>
        </p:nvSpPr>
        <p:spPr>
          <a:xfrm>
            <a:off x="-106838" y="2762071"/>
            <a:ext cx="9250838" cy="1200329"/>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Now applying another extreme condition at x = l, we have V = V</a:t>
            </a:r>
            <a:r>
              <a:rPr kumimoji="0" lang="en-US" altLang="en-US" sz="1050" b="0" i="0" u="none" strike="noStrike" cap="none" normalizeH="0" baseline="-30000" dirty="0">
                <a:ln>
                  <a:noFill/>
                </a:ln>
                <a:solidFill>
                  <a:schemeClr val="tx1"/>
                </a:solidFill>
                <a:effectLst/>
                <a:latin typeface="Palatino Linotype" panose="02040502050505030304" pitchFamily="18" charset="0"/>
              </a:rPr>
              <a:t>S</a:t>
            </a:r>
            <a:r>
              <a:rPr kumimoji="0" lang="en-US" altLang="en-US" sz="1800" b="0" i="0" u="none" strike="noStrike" cap="none" normalizeH="0" baseline="0" dirty="0">
                <a:ln>
                  <a:noFill/>
                </a:ln>
                <a:solidFill>
                  <a:schemeClr val="tx1"/>
                </a:solidFill>
                <a:effectLst/>
                <a:latin typeface="Palatino Linotype" panose="02040502050505030304" pitchFamily="18" charset="0"/>
              </a:rPr>
              <a:t> and I = I</a:t>
            </a:r>
            <a:r>
              <a:rPr kumimoji="0" lang="en-US" altLang="en-US" sz="1050" b="0" i="0" u="none" strike="noStrike" cap="none" normalizeH="0" baseline="-30000" dirty="0">
                <a:ln>
                  <a:noFill/>
                </a:ln>
                <a:solidFill>
                  <a:schemeClr val="tx1"/>
                </a:solidFill>
                <a:effectLst/>
                <a:latin typeface="Palatino Linotype" panose="02040502050505030304" pitchFamily="18" charset="0"/>
              </a:rPr>
              <a:t>S</a:t>
            </a:r>
            <a:r>
              <a:rPr kumimoji="0" lang="en-US" altLang="en-US" sz="1800" b="0" i="0" u="none" strike="noStrike" cap="none" normalizeH="0" baseline="0" dirty="0">
                <a:ln>
                  <a:noFill/>
                </a:ln>
                <a:solidFill>
                  <a:schemeClr val="tx1"/>
                </a:solidFill>
                <a:effectLst/>
                <a:latin typeface="Palatino Linotype" panose="02040502050505030304" pitchFamily="18" charset="0"/>
              </a:rPr>
              <a:t>.</a:t>
            </a:r>
            <a:br>
              <a:rPr kumimoji="0" lang="en-US" altLang="en-US" sz="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latin typeface="Palatino Linotype" panose="02040502050505030304" pitchFamily="18" charset="0"/>
              </a:rPr>
              <a:t>Now to determine V</a:t>
            </a:r>
            <a:r>
              <a:rPr kumimoji="0" lang="en-US" altLang="en-US" sz="1050" b="0" i="0" u="none" strike="noStrike" cap="none" normalizeH="0" baseline="-30000" dirty="0">
                <a:ln>
                  <a:noFill/>
                </a:ln>
                <a:solidFill>
                  <a:schemeClr val="tx1"/>
                </a:solidFill>
                <a:effectLst/>
                <a:latin typeface="Palatino Linotype" panose="02040502050505030304" pitchFamily="18" charset="0"/>
              </a:rPr>
              <a:t>S</a:t>
            </a:r>
            <a:r>
              <a:rPr kumimoji="0" lang="en-US" altLang="en-US" sz="1800" b="0" i="0" u="none" strike="noStrike" cap="none" normalizeH="0" baseline="0" dirty="0">
                <a:ln>
                  <a:noFill/>
                </a:ln>
                <a:solidFill>
                  <a:schemeClr val="tx1"/>
                </a:solidFill>
                <a:effectLst/>
                <a:latin typeface="Palatino Linotype" panose="02040502050505030304" pitchFamily="18" charset="0"/>
              </a:rPr>
              <a:t> and I</a:t>
            </a:r>
            <a:r>
              <a:rPr kumimoji="0" lang="en-US" altLang="en-US" sz="1050" b="0" i="0" u="none" strike="noStrike" cap="none" normalizeH="0" baseline="-30000" dirty="0">
                <a:ln>
                  <a:noFill/>
                </a:ln>
                <a:solidFill>
                  <a:schemeClr val="tx1"/>
                </a:solidFill>
                <a:effectLst/>
                <a:latin typeface="Palatino Linotype" panose="02040502050505030304" pitchFamily="18" charset="0"/>
              </a:rPr>
              <a:t>S</a:t>
            </a:r>
            <a:r>
              <a:rPr kumimoji="0" lang="en-US" altLang="en-US" sz="1800" b="0" i="0" u="none" strike="noStrike" cap="none" normalizeH="0" baseline="0" dirty="0">
                <a:ln>
                  <a:noFill/>
                </a:ln>
                <a:solidFill>
                  <a:schemeClr val="tx1"/>
                </a:solidFill>
                <a:effectLst/>
                <a:latin typeface="Palatino Linotype" panose="02040502050505030304" pitchFamily="18" charset="0"/>
              </a:rPr>
              <a:t> we substitute x by l and put the values of A</a:t>
            </a:r>
            <a:r>
              <a:rPr kumimoji="0" lang="en-US" altLang="en-US" sz="1050" b="0" i="0" u="none" strike="noStrike" cap="none" normalizeH="0" baseline="-30000" dirty="0">
                <a:ln>
                  <a:noFill/>
                </a:ln>
                <a:solidFill>
                  <a:schemeClr val="tx1"/>
                </a:solidFill>
                <a:effectLst/>
                <a:latin typeface="Palatino Linotype" panose="02040502050505030304" pitchFamily="18" charset="0"/>
              </a:rPr>
              <a:t>1</a:t>
            </a:r>
            <a:r>
              <a:rPr kumimoji="0" lang="en-US" altLang="en-US" sz="1800" b="0" i="0" u="none" strike="noStrike" cap="none" normalizeH="0" baseline="0" dirty="0">
                <a:ln>
                  <a:noFill/>
                </a:ln>
                <a:solidFill>
                  <a:schemeClr val="tx1"/>
                </a:solidFill>
                <a:effectLst/>
                <a:latin typeface="Palatino Linotype" panose="02040502050505030304" pitchFamily="18" charset="0"/>
              </a:rPr>
              <a:t> and</a:t>
            </a:r>
            <a:br>
              <a:rPr kumimoji="0" lang="en-US" altLang="en-US" sz="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latin typeface="Palatino Linotype" panose="02040502050505030304" pitchFamily="18" charset="0"/>
              </a:rPr>
              <a:t>A</a:t>
            </a:r>
            <a:r>
              <a:rPr kumimoji="0" lang="en-US" altLang="en-US" sz="1050" b="0" i="0" u="none" strike="noStrike" cap="none" normalizeH="0" baseline="-30000" dirty="0">
                <a:ln>
                  <a:noFill/>
                </a:ln>
                <a:solidFill>
                  <a:schemeClr val="tx1"/>
                </a:solidFill>
                <a:effectLst/>
                <a:latin typeface="Palatino Linotype" panose="02040502050505030304" pitchFamily="18" charset="0"/>
              </a:rPr>
              <a:t>2</a:t>
            </a:r>
            <a:r>
              <a:rPr kumimoji="0" lang="en-US" altLang="en-US" sz="1800" b="0" i="0" u="none" strike="noStrike" cap="none" normalizeH="0" baseline="0" dirty="0">
                <a:ln>
                  <a:noFill/>
                </a:ln>
                <a:solidFill>
                  <a:schemeClr val="tx1"/>
                </a:solidFill>
                <a:effectLst/>
                <a:latin typeface="Palatino Linotype" panose="02040502050505030304" pitchFamily="18" charset="0"/>
              </a:rPr>
              <a:t> in equation (7) and (8) we get</a:t>
            </a:r>
            <a:br>
              <a:rPr kumimoji="0" lang="en-US" altLang="en-US" sz="800" b="0" i="0" u="none" strike="noStrike" cap="none" normalizeH="0" baseline="0" dirty="0">
                <a:ln>
                  <a:noFill/>
                </a:ln>
                <a:solidFill>
                  <a:schemeClr val="tx1"/>
                </a:solidFill>
                <a:effectLst/>
              </a:rPr>
            </a:br>
            <a:endParaRPr lang="en-IN" dirty="0"/>
          </a:p>
        </p:txBody>
      </p:sp>
      <p:sp>
        <p:nvSpPr>
          <p:cNvPr id="27" name="TextBox 26">
            <a:extLst>
              <a:ext uri="{FF2B5EF4-FFF2-40B4-BE49-F238E27FC236}">
                <a16:creationId xmlns:a16="http://schemas.microsoft.com/office/drawing/2014/main" id="{50271DE6-558F-49DF-916F-33018BC43DCA}"/>
              </a:ext>
            </a:extLst>
          </p:cNvPr>
          <p:cNvSpPr txBox="1"/>
          <p:nvPr/>
        </p:nvSpPr>
        <p:spPr>
          <a:xfrm>
            <a:off x="-93909" y="5297269"/>
            <a:ext cx="5774343" cy="646331"/>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By trigonometric and exponential operators we know</a:t>
            </a:r>
            <a:br>
              <a:rPr kumimoji="0" lang="en-US" altLang="en-US" sz="800" b="0" i="0" u="none" strike="noStrike" cap="none" normalizeH="0" baseline="0" dirty="0">
                <a:ln>
                  <a:noFill/>
                </a:ln>
                <a:solidFill>
                  <a:schemeClr val="tx1"/>
                </a:solidFill>
                <a:effectLst/>
              </a:rPr>
            </a:br>
            <a:endParaRPr lang="en-IN" dirty="0"/>
          </a:p>
        </p:txBody>
      </p:sp>
      <p:pic>
        <p:nvPicPr>
          <p:cNvPr id="30" name="Picture 7">
            <a:extLst>
              <a:ext uri="{FF2B5EF4-FFF2-40B4-BE49-F238E27FC236}">
                <a16:creationId xmlns:a16="http://schemas.microsoft.com/office/drawing/2014/main" id="{A3B335C4-0E1E-4268-B66B-BF88099942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5638801"/>
            <a:ext cx="3539241" cy="8776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AF26A7A-B01F-4C3D-9C05-BF8AD7FC3CC0}"/>
              </a:ext>
            </a:extLst>
          </p:cNvPr>
          <p:cNvSpPr>
            <a:spLocks noGrp="1"/>
          </p:cNvSpPr>
          <p:nvPr>
            <p:ph type="sldNum" sz="quarter" idx="7"/>
          </p:nvPr>
        </p:nvSpPr>
        <p:spPr/>
        <p:txBody>
          <a:bodyPr/>
          <a:lstStyle/>
          <a:p>
            <a:pPr marL="38100">
              <a:lnSpc>
                <a:spcPts val="1240"/>
              </a:lnSpc>
            </a:pPr>
            <a:fld id="{81D60167-4931-47E6-BA6A-407CBD079E47}" type="slidenum">
              <a:rPr lang="en-IN" spc="-120" smtClean="0"/>
              <a:t>77</a:t>
            </a:fld>
            <a:endParaRPr lang="en-IN" spc="-120" dirty="0"/>
          </a:p>
        </p:txBody>
      </p:sp>
    </p:spTree>
    <p:extLst>
      <p:ext uri="{BB962C8B-B14F-4D97-AF65-F5344CB8AC3E}">
        <p14:creationId xmlns:p14="http://schemas.microsoft.com/office/powerpoint/2010/main" val="42280381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object 2">
            <a:extLst>
              <a:ext uri="{FF2B5EF4-FFF2-40B4-BE49-F238E27FC236}">
                <a16:creationId xmlns:a16="http://schemas.microsoft.com/office/drawing/2014/main" id="{B5C64FAF-27A9-4F33-8192-04D2342A8408}"/>
              </a:ext>
            </a:extLst>
          </p:cNvPr>
          <p:cNvGrpSpPr/>
          <p:nvPr/>
        </p:nvGrpSpPr>
        <p:grpSpPr>
          <a:xfrm>
            <a:off x="-76200" y="-41635"/>
            <a:ext cx="9145905" cy="6858000"/>
            <a:chOff x="-654" y="0"/>
            <a:chExt cx="9145905" cy="6858000"/>
          </a:xfrm>
        </p:grpSpPr>
        <p:sp>
          <p:nvSpPr>
            <p:cNvPr id="36" name="object 3">
              <a:extLst>
                <a:ext uri="{FF2B5EF4-FFF2-40B4-BE49-F238E27FC236}">
                  <a16:creationId xmlns:a16="http://schemas.microsoft.com/office/drawing/2014/main" id="{66E5F044-8FB7-47CA-9AFA-EDC8D7A5F699}"/>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fld id="{4AEBFA56-B53B-473D-A127-3BCD5B3BA1C9}" type="slidenum">
                <a:rPr lang="en-IN" b="1" smtClean="0"/>
                <a:t>78</a:t>
              </a:fld>
              <a:endParaRPr b="1" dirty="0"/>
            </a:p>
          </p:txBody>
        </p:sp>
        <p:sp>
          <p:nvSpPr>
            <p:cNvPr id="37" name="object 4">
              <a:extLst>
                <a:ext uri="{FF2B5EF4-FFF2-40B4-BE49-F238E27FC236}">
                  <a16:creationId xmlns:a16="http://schemas.microsoft.com/office/drawing/2014/main" id="{D89C5ABF-4B2B-403D-B34F-14434B12046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b="1"/>
            </a:p>
          </p:txBody>
        </p:sp>
        <p:sp>
          <p:nvSpPr>
            <p:cNvPr id="38" name="object 5">
              <a:extLst>
                <a:ext uri="{FF2B5EF4-FFF2-40B4-BE49-F238E27FC236}">
                  <a16:creationId xmlns:a16="http://schemas.microsoft.com/office/drawing/2014/main" id="{9F6153E0-07C7-448C-8AD4-6D8299AA0548}"/>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b="1"/>
            </a:p>
          </p:txBody>
        </p:sp>
        <p:sp>
          <p:nvSpPr>
            <p:cNvPr id="39" name="object 6">
              <a:extLst>
                <a:ext uri="{FF2B5EF4-FFF2-40B4-BE49-F238E27FC236}">
                  <a16:creationId xmlns:a16="http://schemas.microsoft.com/office/drawing/2014/main" id="{9C7B29BD-D916-460E-8BC2-27F5241CD34B}"/>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b="1"/>
            </a:p>
          </p:txBody>
        </p:sp>
        <p:sp>
          <p:nvSpPr>
            <p:cNvPr id="40" name="object 7">
              <a:extLst>
                <a:ext uri="{FF2B5EF4-FFF2-40B4-BE49-F238E27FC236}">
                  <a16:creationId xmlns:a16="http://schemas.microsoft.com/office/drawing/2014/main" id="{C8757ED0-BB37-46B3-8975-C04DD03A60C7}"/>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b="1"/>
            </a:p>
          </p:txBody>
        </p:sp>
      </p:grpSp>
      <p:pic>
        <p:nvPicPr>
          <p:cNvPr id="5128" name="Picture 8">
            <a:extLst>
              <a:ext uri="{FF2B5EF4-FFF2-40B4-BE49-F238E27FC236}">
                <a16:creationId xmlns:a16="http://schemas.microsoft.com/office/drawing/2014/main" id="{D8C71B8F-1FE9-4480-A48E-D81381535A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652020"/>
            <a:ext cx="4438650" cy="87651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a16="http://schemas.microsoft.com/office/drawing/2014/main" id="{7F0CCE53-9F38-4236-A6FE-0901E606B6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404266"/>
            <a:ext cx="1676400" cy="147253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5D078C06-E1D0-4008-993C-5408B15B60F1}"/>
              </a:ext>
            </a:extLst>
          </p:cNvPr>
          <p:cNvSpPr txBox="1"/>
          <p:nvPr/>
        </p:nvSpPr>
        <p:spPr>
          <a:xfrm>
            <a:off x="126999" y="1015606"/>
            <a:ext cx="8941453" cy="369332"/>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Palatino Linotype" panose="02040502050505030304" pitchFamily="18" charset="0"/>
              </a:rPr>
              <a:t>Therefore, equation (11) and (12) can be re-written as</a:t>
            </a:r>
            <a:endParaRPr lang="en-IN" dirty="0"/>
          </a:p>
        </p:txBody>
      </p:sp>
      <p:sp>
        <p:nvSpPr>
          <p:cNvPr id="52" name="TextBox 51">
            <a:extLst>
              <a:ext uri="{FF2B5EF4-FFF2-40B4-BE49-F238E27FC236}">
                <a16:creationId xmlns:a16="http://schemas.microsoft.com/office/drawing/2014/main" id="{F52D05CD-C015-4FD7-AFB1-CB492139D37C}"/>
              </a:ext>
            </a:extLst>
          </p:cNvPr>
          <p:cNvSpPr txBox="1"/>
          <p:nvPr/>
        </p:nvSpPr>
        <p:spPr>
          <a:xfrm>
            <a:off x="-76308" y="2528534"/>
            <a:ext cx="922030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Palatino Linotype" panose="02040502050505030304" pitchFamily="18" charset="0"/>
              </a:rPr>
              <a:t>Thus compared with the general circuit parameters equation, we get the ABCD parameters of a </a:t>
            </a:r>
            <a:r>
              <a:rPr kumimoji="0" lang="en-US" altLang="en-US" sz="1800" b="1" i="0" u="none" strike="noStrike" cap="none" normalizeH="0" baseline="0" dirty="0">
                <a:ln>
                  <a:noFill/>
                </a:ln>
                <a:solidFill>
                  <a:schemeClr val="tx1"/>
                </a:solidFill>
                <a:effectLst/>
                <a:latin typeface="Palatino Linotype" panose="02040502050505030304" pitchFamily="18" charset="0"/>
              </a:rPr>
              <a:t>long transmission line</a:t>
            </a:r>
            <a:r>
              <a:rPr kumimoji="0" lang="en-US" altLang="en-US" sz="1800" b="0" i="0" u="none" strike="noStrike" cap="none" normalizeH="0" baseline="0" dirty="0">
                <a:ln>
                  <a:noFill/>
                </a:ln>
                <a:solidFill>
                  <a:schemeClr val="tx1"/>
                </a:solidFill>
                <a:effectLst/>
                <a:latin typeface="Palatino Linotype" panose="02040502050505030304" pitchFamily="18" charset="0"/>
              </a:rPr>
              <a:t> as,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43B0BF5E-77E4-4FCE-8A05-74C68093429C}"/>
              </a:ext>
            </a:extLst>
          </p:cNvPr>
          <p:cNvSpPr>
            <a:spLocks noGrp="1"/>
          </p:cNvSpPr>
          <p:nvPr>
            <p:ph type="sldNum" sz="quarter" idx="7"/>
          </p:nvPr>
        </p:nvSpPr>
        <p:spPr/>
        <p:txBody>
          <a:bodyPr/>
          <a:lstStyle/>
          <a:p>
            <a:pPr marL="38100">
              <a:lnSpc>
                <a:spcPts val="1240"/>
              </a:lnSpc>
            </a:pPr>
            <a:fld id="{81D60167-4931-47E6-BA6A-407CBD079E47}" type="slidenum">
              <a:rPr lang="en-IN" spc="-120" smtClean="0"/>
              <a:t>78</a:t>
            </a:fld>
            <a:endParaRPr lang="en-IN" spc="-120" dirty="0"/>
          </a:p>
        </p:txBody>
      </p:sp>
    </p:spTree>
    <p:extLst>
      <p:ext uri="{BB962C8B-B14F-4D97-AF65-F5344CB8AC3E}">
        <p14:creationId xmlns:p14="http://schemas.microsoft.com/office/powerpoint/2010/main" val="2067571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dirty="0"/>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dirty="0"/>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dirty="0"/>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dirty="0"/>
            </a:p>
          </p:txBody>
        </p:sp>
      </p:gr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4" name="Rectangle 24">
            <a:extLst>
              <a:ext uri="{FF2B5EF4-FFF2-40B4-BE49-F238E27FC236}">
                <a16:creationId xmlns:a16="http://schemas.microsoft.com/office/drawing/2014/main" id="{93F492A8-086A-4C3C-A833-42610FC572D9}"/>
              </a:ext>
            </a:extLst>
          </p:cNvPr>
          <p:cNvSpPr>
            <a:spLocks noChangeArrowheads="1"/>
          </p:cNvSpPr>
          <p:nvPr/>
        </p:nvSpPr>
        <p:spPr bwMode="auto">
          <a:xfrm>
            <a:off x="0" y="1474112"/>
            <a:ext cx="91440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en-US" sz="2000" b="0" i="0" u="none" strike="noStrike" cap="none" normalizeH="0" baseline="0" dirty="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he transmission line performance equation was presented in the form of voltage and current relationships between sending-and receiving-ends. Since loads are more often expressed in terms of real (watts/kW) and reactive (VARs/ </a:t>
            </a:r>
            <a:r>
              <a:rPr kumimoji="0" lang="en-US" altLang="en-US" sz="2000" b="0" i="0" u="none" strike="noStrike" cap="none" normalizeH="0" baseline="0" dirty="0" err="1">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kVAR</a:t>
            </a:r>
            <a:r>
              <a:rPr kumimoji="0" lang="en-US" altLang="en-US" sz="2000" b="0" i="0" u="none" strike="noStrike" cap="none" normalizeH="0" baseline="0" dirty="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power, it is convenient to deal with transmission line equations in the form of sending- and receiving-end complex power and voltages. While the problem of Power Flow through a Transmission Line in a general network will be discussed later, the Power Flow through Transmission Line principles involved are illustrated here through a single transmission line (2-node/2-bus system) as shown in Fig.</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67" name="Picture 21" descr="Power Flow through a Transmission Line">
            <a:hlinkClick r:id="rId7"/>
            <a:extLst>
              <a:ext uri="{FF2B5EF4-FFF2-40B4-BE49-F238E27FC236}">
                <a16:creationId xmlns:a16="http://schemas.microsoft.com/office/drawing/2014/main" id="{5318E6EB-7800-4C70-9E81-3787A4975A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19337"/>
          <a:stretch>
            <a:fillRect/>
          </a:stretch>
        </p:blipFill>
        <p:spPr bwMode="auto">
          <a:xfrm>
            <a:off x="2685402" y="4038600"/>
            <a:ext cx="4553598" cy="17224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5">
            <a:extLst>
              <a:ext uri="{FF2B5EF4-FFF2-40B4-BE49-F238E27FC236}">
                <a16:creationId xmlns:a16="http://schemas.microsoft.com/office/drawing/2014/main" id="{F4613731-D459-4D44-9529-E2773D10E935}"/>
              </a:ext>
            </a:extLst>
          </p:cNvPr>
          <p:cNvSpPr>
            <a:spLocks noChangeArrowheads="1"/>
          </p:cNvSpPr>
          <p:nvPr/>
        </p:nvSpPr>
        <p:spPr bwMode="auto">
          <a:xfrm>
            <a:off x="932907" y="5892160"/>
            <a:ext cx="6934200" cy="29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Fig A two Bus System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2AB4F90B-812C-4C82-B77A-F885A3095EB3}"/>
              </a:ext>
            </a:extLst>
          </p:cNvPr>
          <p:cNvSpPr/>
          <p:nvPr/>
        </p:nvSpPr>
        <p:spPr>
          <a:xfrm>
            <a:off x="402461" y="739914"/>
            <a:ext cx="8339078" cy="707886"/>
          </a:xfrm>
          <a:prstGeom prst="rect">
            <a:avLst/>
          </a:prstGeom>
          <a:noFill/>
        </p:spPr>
        <p:txBody>
          <a:bodyPr wrap="none" lIns="91440" tIns="45720" rIns="91440" bIns="45720">
            <a:spAutoFit/>
          </a:bodyPr>
          <a:lstStyle/>
          <a:p>
            <a:pPr algn="ctr"/>
            <a:r>
              <a:rPr lang="en-US" sz="4000" b="0" i="0" strike="noStrike" cap="none" spc="0" dirty="0">
                <a:ln w="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Power Flow through Transmission Line</a:t>
            </a:r>
            <a:endParaRPr lang="en-IN" sz="4000" b="0" cap="none" spc="0" dirty="0">
              <a:ln w="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CA09183-43EE-4B4B-ADB6-8854F6387803}"/>
              </a:ext>
            </a:extLst>
          </p:cNvPr>
          <p:cNvSpPr>
            <a:spLocks noGrp="1"/>
          </p:cNvSpPr>
          <p:nvPr>
            <p:ph type="sldNum" sz="quarter" idx="7"/>
          </p:nvPr>
        </p:nvSpPr>
        <p:spPr/>
        <p:txBody>
          <a:bodyPr/>
          <a:lstStyle/>
          <a:p>
            <a:pPr marL="38100">
              <a:lnSpc>
                <a:spcPts val="1240"/>
              </a:lnSpc>
            </a:pPr>
            <a:fld id="{81D60167-4931-47E6-BA6A-407CBD079E47}" type="slidenum">
              <a:rPr lang="en-IN" spc="-120" smtClean="0"/>
              <a:t>79</a:t>
            </a:fld>
            <a:endParaRPr lang="en-IN" spc="-120" dirty="0"/>
          </a:p>
        </p:txBody>
      </p:sp>
    </p:spTree>
    <p:extLst>
      <p:ext uri="{BB962C8B-B14F-4D97-AF65-F5344CB8AC3E}">
        <p14:creationId xmlns:p14="http://schemas.microsoft.com/office/powerpoint/2010/main" val="143464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7"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16" y="943816"/>
            <a:ext cx="9062382" cy="503984"/>
          </a:xfrm>
          <a:prstGeom prst="rect">
            <a:avLst/>
          </a:prstGeom>
        </p:spPr>
        <p:txBody>
          <a:bodyPr vert="horz" wrap="square" lIns="0" tIns="11430" rIns="0" bIns="0" rtlCol="0">
            <a:spAutoFit/>
          </a:bodyPr>
          <a:lstStyle/>
          <a:p>
            <a:r>
              <a:rPr lang="en-US" sz="3200" dirty="0">
                <a:solidFill>
                  <a:schemeClr val="accent1">
                    <a:lumMod val="75000"/>
                  </a:schemeClr>
                </a:solidFill>
              </a:rPr>
              <a:t>Power System Components</a:t>
            </a:r>
            <a:endParaRPr lang="en-IN" sz="3200" dirty="0">
              <a:solidFill>
                <a:schemeClr val="accent1">
                  <a:lumMod val="75000"/>
                </a:schemeClr>
              </a:solidFill>
            </a:endParaRPr>
          </a:p>
        </p:txBody>
      </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6" name="object 10">
            <a:extLst>
              <a:ext uri="{FF2B5EF4-FFF2-40B4-BE49-F238E27FC236}">
                <a16:creationId xmlns:a16="http://schemas.microsoft.com/office/drawing/2014/main" id="{7D8B7938-7B8B-4CB4-A7E1-310AE7017E0A}"/>
              </a:ext>
            </a:extLst>
          </p:cNvPr>
          <p:cNvSpPr txBox="1"/>
          <p:nvPr/>
        </p:nvSpPr>
        <p:spPr>
          <a:xfrm>
            <a:off x="311559" y="1675226"/>
            <a:ext cx="8832440" cy="4867358"/>
          </a:xfrm>
          <a:prstGeom prst="rect">
            <a:avLst/>
          </a:prstGeom>
        </p:spPr>
        <p:txBody>
          <a:bodyPr vert="horz" wrap="square" lIns="0" tIns="85725" rIns="0" bIns="0" rtlCol="0">
            <a:spAutoFit/>
          </a:bodyPr>
          <a:lstStyle/>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Electrical and Magnetic Fields around conductors</a:t>
            </a:r>
          </a:p>
          <a:p>
            <a:pPr marL="469900" indent="-457200">
              <a:lnSpc>
                <a:spcPct val="100000"/>
              </a:lnSpc>
              <a:spcBef>
                <a:spcPts val="675"/>
              </a:spcBef>
              <a:buClr>
                <a:srgbClr val="0E6EC5"/>
              </a:buClr>
              <a:buSzPct val="85416"/>
              <a:buFont typeface="Wingdings"/>
              <a:buChar char=""/>
              <a:tabLst>
                <a:tab pos="469265" algn="l"/>
                <a:tab pos="469900" algn="l"/>
              </a:tabLst>
            </a:pPr>
            <a:r>
              <a:rPr lang="en-IN" sz="2400" spc="-25" dirty="0">
                <a:solidFill>
                  <a:schemeClr val="tx1">
                    <a:lumMod val="95000"/>
                    <a:lumOff val="5000"/>
                  </a:schemeClr>
                </a:solidFill>
                <a:latin typeface="Times New Roman" panose="02020603050405020304" pitchFamily="18" charset="0"/>
                <a:cs typeface="Times New Roman" panose="02020603050405020304" pitchFamily="18" charset="0"/>
              </a:rPr>
              <a:t>Corona</a:t>
            </a: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Parameters of lines and cables</a:t>
            </a:r>
            <a:endParaRPr lang="en-IN" sz="2400" spc="-25" dirty="0">
              <a:solidFill>
                <a:schemeClr val="tx1">
                  <a:lumMod val="95000"/>
                  <a:lumOff val="5000"/>
                </a:schemeClr>
              </a:solidFill>
              <a:latin typeface="Times New Roman" panose="02020603050405020304" pitchFamily="18" charset="0"/>
              <a:cs typeface="Times New Roman" panose="02020603050405020304" pitchFamily="18" charset="0"/>
            </a:endParaRP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Capacitance and Inductance calculations for simple configurations</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Travelling-wave Equations. </a:t>
            </a: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Sinusoidal Steady state representation of Lines: Short, medium and long lines.</a:t>
            </a: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Power Transfer, Voltage profile and Reactive Power. Characteristics of transmission lines. </a:t>
            </a: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Surge Impedance Loading. </a:t>
            </a:r>
          </a:p>
          <a:p>
            <a:pPr marL="469900" indent="-457200">
              <a:lnSpc>
                <a:spcPct val="100000"/>
              </a:lnSpc>
              <a:spcBef>
                <a:spcPts val="675"/>
              </a:spcBef>
              <a:buClr>
                <a:srgbClr val="0E6EC5"/>
              </a:buClr>
              <a:buSzPct val="85416"/>
              <a:buFont typeface="Wingdings"/>
              <a:buChar char=""/>
              <a:tabLst>
                <a:tab pos="469265" algn="l"/>
                <a:tab pos="469900" algn="l"/>
              </a:tabLst>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Series and Shunt Compensation of transmission lines</a:t>
            </a:r>
            <a:endParaRPr lang="en-IN" sz="2400" spc="-25"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object 11">
            <a:extLst>
              <a:ext uri="{FF2B5EF4-FFF2-40B4-BE49-F238E27FC236}">
                <a16:creationId xmlns:a16="http://schemas.microsoft.com/office/drawing/2014/main" id="{24212FA3-F3D0-40F6-94B1-0E7688B3912D}"/>
              </a:ext>
            </a:extLst>
          </p:cNvPr>
          <p:cNvSpPr txBox="1"/>
          <p:nvPr/>
        </p:nvSpPr>
        <p:spPr>
          <a:xfrm>
            <a:off x="440310" y="662940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86D25375-717B-48FD-AECB-A4D37B31D0B1}"/>
              </a:ext>
            </a:extLst>
          </p:cNvPr>
          <p:cNvSpPr>
            <a:spLocks noGrp="1"/>
          </p:cNvSpPr>
          <p:nvPr>
            <p:ph type="sldNum" sz="quarter" idx="7"/>
          </p:nvPr>
        </p:nvSpPr>
        <p:spPr/>
        <p:txBody>
          <a:bodyPr/>
          <a:lstStyle/>
          <a:p>
            <a:pPr marL="38100">
              <a:lnSpc>
                <a:spcPts val="1240"/>
              </a:lnSpc>
            </a:pPr>
            <a:fld id="{81D60167-4931-47E6-BA6A-407CBD079E47}" type="slidenum">
              <a:rPr lang="en-IN" spc="-120" smtClean="0"/>
              <a:t>8</a:t>
            </a:fld>
            <a:endParaRPr lang="en-IN" spc="-120" dirty="0"/>
          </a:p>
        </p:txBody>
      </p:sp>
    </p:spTree>
    <p:extLst>
      <p:ext uri="{BB962C8B-B14F-4D97-AF65-F5344CB8AC3E}">
        <p14:creationId xmlns:p14="http://schemas.microsoft.com/office/powerpoint/2010/main" val="5091988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9219" name="Picture 20" descr="Power Flow through a Transmission Line">
            <a:hlinkClick r:id="rId7"/>
            <a:extLst>
              <a:ext uri="{FF2B5EF4-FFF2-40B4-BE49-F238E27FC236}">
                <a16:creationId xmlns:a16="http://schemas.microsoft.com/office/drawing/2014/main" id="{6EA4897F-2F20-49F1-AF28-8FD0426B82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737" y="2057400"/>
            <a:ext cx="5173663" cy="5794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19" descr="Power Flow through a Transmission Line">
            <a:hlinkClick r:id="rId9"/>
            <a:extLst>
              <a:ext uri="{FF2B5EF4-FFF2-40B4-BE49-F238E27FC236}">
                <a16:creationId xmlns:a16="http://schemas.microsoft.com/office/drawing/2014/main" id="{B0192BAA-5234-4E92-A0A6-092F3073E7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537" y="3200400"/>
            <a:ext cx="4183063" cy="960437"/>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8" descr="Power Flow through a Transmission Line">
            <a:hlinkClick r:id="rId11"/>
            <a:extLst>
              <a:ext uri="{FF2B5EF4-FFF2-40B4-BE49-F238E27FC236}">
                <a16:creationId xmlns:a16="http://schemas.microsoft.com/office/drawing/2014/main" id="{F6A66438-718A-4398-801F-522E8D1863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825" y="4800600"/>
            <a:ext cx="3711575" cy="30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9D5E845B-7D88-431E-B195-BD96B46C0340}"/>
              </a:ext>
            </a:extLst>
          </p:cNvPr>
          <p:cNvSpPr>
            <a:spLocks noChangeArrowheads="1"/>
          </p:cNvSpPr>
          <p:nvPr/>
        </p:nvSpPr>
        <p:spPr bwMode="auto">
          <a:xfrm>
            <a:off x="-90889" y="923617"/>
            <a:ext cx="92348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Let us take the receiving-end voltage as a reference phasor (V</a:t>
            </a:r>
            <a:r>
              <a:rPr kumimoji="0" lang="en-US" altLang="en-US" sz="1300" b="0" i="0" u="none" strike="noStrike" cap="none" normalizeH="0" baseline="-3000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R</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=|V</a:t>
            </a:r>
            <a:r>
              <a:rPr kumimoji="0" lang="en-US" altLang="en-US" sz="1300" b="0" i="0" u="none" strike="noStrike" cap="none" normalizeH="0" baseline="-3000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R</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1300" b="0" i="0" u="none" strike="noStrike" cap="none" normalizeH="0" baseline="0" dirty="0">
                <a:ln>
                  <a:noFill/>
                </a:ln>
                <a:solidFill>
                  <a:srgbClr val="232323"/>
                </a:solidFill>
                <a:effectLst/>
                <a:latin typeface="Calibri" panose="020F0502020204030204" pitchFamily="34" charset="0"/>
                <a:ea typeface="Times New Roman" panose="02020603050405020304" pitchFamily="18" charset="0"/>
                <a:cs typeface="Cambria Math" panose="02040503050406030204" pitchFamily="18" charset="0"/>
              </a:rPr>
              <a:t>∠</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0</a:t>
            </a:r>
            <a:r>
              <a:rPr kumimoji="0" lang="en-US" altLang="en-US" sz="1300" b="0" i="0" u="none" strike="noStrike" cap="none" normalizeH="0" baseline="3000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 and let the sending-end voltage lead it by an angle δ(V</a:t>
            </a:r>
            <a:r>
              <a:rPr kumimoji="0" lang="en-US" altLang="en-US" sz="1300" b="0" i="0" u="none" strike="noStrike" cap="none" normalizeH="0" baseline="-3000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=|V</a:t>
            </a:r>
            <a:r>
              <a:rPr kumimoji="0" lang="en-US" altLang="en-US" sz="1300" b="0" i="0" u="none" strike="noStrike" cap="none" normalizeH="0" baseline="-3000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1300" b="0" i="0" u="none" strike="noStrike" cap="none" normalizeH="0" baseline="0" dirty="0">
                <a:ln>
                  <a:noFill/>
                </a:ln>
                <a:solidFill>
                  <a:srgbClr val="232323"/>
                </a:solidFill>
                <a:effectLst/>
                <a:latin typeface="Calibri" panose="020F0502020204030204" pitchFamily="34" charset="0"/>
                <a:ea typeface="Times New Roman" panose="02020603050405020304" pitchFamily="18" charset="0"/>
                <a:cs typeface="Cambria Math" panose="02040503050406030204" pitchFamily="18" charset="0"/>
              </a:rPr>
              <a:t>∠</a:t>
            </a: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δ). The angle δ is known as the torque angle.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The complex power leaving the receiving-end and entering the sending-end of the transmission line can be expressed as (on per phase basis)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5">
            <a:extLst>
              <a:ext uri="{FF2B5EF4-FFF2-40B4-BE49-F238E27FC236}">
                <a16:creationId xmlns:a16="http://schemas.microsoft.com/office/drawing/2014/main" id="{9A6AF223-5A66-479D-ABF1-B5D7DA0837A3}"/>
              </a:ext>
            </a:extLst>
          </p:cNvPr>
          <p:cNvSpPr>
            <a:spLocks noChangeArrowheads="1"/>
          </p:cNvSpPr>
          <p:nvPr/>
        </p:nvSpPr>
        <p:spPr bwMode="auto">
          <a:xfrm>
            <a:off x="0" y="3048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Receiving- and sending-end currents can, however, be expressed in terms of receiving- and sending-end voltages as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6">
            <a:extLst>
              <a:ext uri="{FF2B5EF4-FFF2-40B4-BE49-F238E27FC236}">
                <a16:creationId xmlns:a16="http://schemas.microsoft.com/office/drawing/2014/main" id="{29D89719-D5F6-458E-B008-839D13B9BDE2}"/>
              </a:ext>
            </a:extLst>
          </p:cNvPr>
          <p:cNvSpPr>
            <a:spLocks noChangeArrowheads="1"/>
          </p:cNvSpPr>
          <p:nvPr/>
        </p:nvSpPr>
        <p:spPr bwMode="auto">
          <a:xfrm>
            <a:off x="0" y="4495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Let A, B, D, the transmission line constants, be written as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7">
            <a:extLst>
              <a:ext uri="{FF2B5EF4-FFF2-40B4-BE49-F238E27FC236}">
                <a16:creationId xmlns:a16="http://schemas.microsoft.com/office/drawing/2014/main" id="{BFD5FC59-D91D-4FED-913C-DE3C063EE239}"/>
              </a:ext>
            </a:extLst>
          </p:cNvPr>
          <p:cNvSpPr>
            <a:spLocks noChangeArrowheads="1"/>
          </p:cNvSpPr>
          <p:nvPr/>
        </p:nvSpPr>
        <p:spPr bwMode="auto">
          <a:xfrm>
            <a:off x="0" y="23399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 name="Slide Number Placeholder 2">
            <a:extLst>
              <a:ext uri="{FF2B5EF4-FFF2-40B4-BE49-F238E27FC236}">
                <a16:creationId xmlns:a16="http://schemas.microsoft.com/office/drawing/2014/main" id="{1A62997F-7921-4896-85DC-04FFE7EF6AD6}"/>
              </a:ext>
            </a:extLst>
          </p:cNvPr>
          <p:cNvSpPr>
            <a:spLocks noGrp="1"/>
          </p:cNvSpPr>
          <p:nvPr>
            <p:ph type="sldNum" sz="quarter" idx="7"/>
          </p:nvPr>
        </p:nvSpPr>
        <p:spPr/>
        <p:txBody>
          <a:bodyPr/>
          <a:lstStyle/>
          <a:p>
            <a:pPr marL="38100">
              <a:lnSpc>
                <a:spcPts val="1240"/>
              </a:lnSpc>
            </a:pPr>
            <a:fld id="{81D60167-4931-47E6-BA6A-407CBD079E47}" type="slidenum">
              <a:rPr lang="en-IN" spc="-120" smtClean="0"/>
              <a:t>80</a:t>
            </a:fld>
            <a:endParaRPr lang="en-IN" spc="-120" dirty="0"/>
          </a:p>
        </p:txBody>
      </p:sp>
    </p:spTree>
    <p:extLst>
      <p:ext uri="{BB962C8B-B14F-4D97-AF65-F5344CB8AC3E}">
        <p14:creationId xmlns:p14="http://schemas.microsoft.com/office/powerpoint/2010/main" val="2137448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pic>
        <p:nvPicPr>
          <p:cNvPr id="10242" name="Picture 17" descr="Power Flow through a Transmission Line">
            <a:hlinkClick r:id="rId7"/>
            <a:extLst>
              <a:ext uri="{FF2B5EF4-FFF2-40B4-BE49-F238E27FC236}">
                <a16:creationId xmlns:a16="http://schemas.microsoft.com/office/drawing/2014/main" id="{11F58CCB-64C4-4F06-9284-C5D4786FC7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03893"/>
            <a:ext cx="6019800" cy="1227138"/>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6" descr="Power Flow through a Transmission Line">
            <a:hlinkClick r:id="rId9"/>
            <a:extLst>
              <a:ext uri="{FF2B5EF4-FFF2-40B4-BE49-F238E27FC236}">
                <a16:creationId xmlns:a16="http://schemas.microsoft.com/office/drawing/2014/main" id="{1BBA6D1B-03E6-452B-A4EE-F159EADF20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731031"/>
            <a:ext cx="578944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61BF47-34EB-415D-9693-5F8A7B484771}"/>
              </a:ext>
            </a:extLst>
          </p:cNvPr>
          <p:cNvSpPr>
            <a:spLocks noChangeArrowheads="1"/>
          </p:cNvSpPr>
          <p:nvPr/>
        </p:nvSpPr>
        <p:spPr bwMode="auto">
          <a:xfrm>
            <a:off x="-1" y="990600"/>
            <a:ext cx="12517707"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32323"/>
                </a:solidFill>
                <a:effectLst/>
                <a:latin typeface="Arial" panose="020B0604020202020204" pitchFamily="34" charset="0"/>
                <a:ea typeface="Times New Roman" panose="02020603050405020304" pitchFamily="18" charset="0"/>
                <a:cs typeface="Arial" panose="020B0604020202020204" pitchFamily="34" charset="0"/>
              </a:rPr>
              <a:t>Therefore, we can write</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4">
            <a:extLst>
              <a:ext uri="{FF2B5EF4-FFF2-40B4-BE49-F238E27FC236}">
                <a16:creationId xmlns:a16="http://schemas.microsoft.com/office/drawing/2014/main" id="{11F6A82B-2E6D-48C2-8F0F-CF6C1FF371F3}"/>
              </a:ext>
            </a:extLst>
          </p:cNvPr>
          <p:cNvSpPr>
            <a:spLocks noChangeArrowheads="1"/>
          </p:cNvSpPr>
          <p:nvPr/>
        </p:nvSpPr>
        <p:spPr bwMode="auto">
          <a:xfrm>
            <a:off x="-1" y="2769131"/>
            <a:ext cx="12517707"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15" name="Rectangle 5">
            <a:extLst>
              <a:ext uri="{FF2B5EF4-FFF2-40B4-BE49-F238E27FC236}">
                <a16:creationId xmlns:a16="http://schemas.microsoft.com/office/drawing/2014/main" id="{168E5AE5-106A-4BD9-9D38-7303E9C76836}"/>
              </a:ext>
            </a:extLst>
          </p:cNvPr>
          <p:cNvSpPr>
            <a:spLocks noChangeArrowheads="1"/>
          </p:cNvSpPr>
          <p:nvPr/>
        </p:nvSpPr>
        <p:spPr bwMode="auto">
          <a:xfrm>
            <a:off x="-1" y="4293131"/>
            <a:ext cx="12517707"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3" name="Slide Number Placeholder 2">
            <a:extLst>
              <a:ext uri="{FF2B5EF4-FFF2-40B4-BE49-F238E27FC236}">
                <a16:creationId xmlns:a16="http://schemas.microsoft.com/office/drawing/2014/main" id="{A49657FF-02FC-45EE-80CC-7CF909982F06}"/>
              </a:ext>
            </a:extLst>
          </p:cNvPr>
          <p:cNvSpPr>
            <a:spLocks noGrp="1"/>
          </p:cNvSpPr>
          <p:nvPr>
            <p:ph type="sldNum" sz="quarter" idx="7"/>
          </p:nvPr>
        </p:nvSpPr>
        <p:spPr/>
        <p:txBody>
          <a:bodyPr/>
          <a:lstStyle/>
          <a:p>
            <a:pPr marL="38100">
              <a:lnSpc>
                <a:spcPts val="1240"/>
              </a:lnSpc>
            </a:pPr>
            <a:fld id="{81D60167-4931-47E6-BA6A-407CBD079E47}" type="slidenum">
              <a:rPr lang="en-IN" spc="-120" smtClean="0"/>
              <a:t>81</a:t>
            </a:fld>
            <a:endParaRPr lang="en-IN" spc="-120" dirty="0"/>
          </a:p>
        </p:txBody>
      </p:sp>
    </p:spTree>
    <p:extLst>
      <p:ext uri="{BB962C8B-B14F-4D97-AF65-F5344CB8AC3E}">
        <p14:creationId xmlns:p14="http://schemas.microsoft.com/office/powerpoint/2010/main" val="38296147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15" name="Rectangle 14">
            <a:extLst>
              <a:ext uri="{FF2B5EF4-FFF2-40B4-BE49-F238E27FC236}">
                <a16:creationId xmlns:a16="http://schemas.microsoft.com/office/drawing/2014/main" id="{DB8C1DB2-50FA-4139-AA11-3F44DFBB1293}"/>
              </a:ext>
            </a:extLst>
          </p:cNvPr>
          <p:cNvSpPr/>
          <p:nvPr/>
        </p:nvSpPr>
        <p:spPr>
          <a:xfrm>
            <a:off x="848069" y="739914"/>
            <a:ext cx="7447873" cy="707886"/>
          </a:xfrm>
          <a:prstGeom prst="rect">
            <a:avLst/>
          </a:prstGeom>
          <a:noFill/>
        </p:spPr>
        <p:txBody>
          <a:bodyPr wrap="none" lIns="91440" tIns="45720" rIns="91440" bIns="45720">
            <a:spAutoFit/>
          </a:bodyPr>
          <a:lstStyle/>
          <a:p>
            <a:pPr algn="ctr"/>
            <a:r>
              <a:rPr lang="en-US" sz="4000" b="0" i="0" strike="noStrike" cap="none" spc="0" dirty="0">
                <a:ln w="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SURGE IMPEDANCE LOADING</a:t>
            </a:r>
            <a:endParaRPr lang="en-IN" sz="4000" b="0" cap="none" spc="0" dirty="0">
              <a:ln w="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972C600-0BBE-4F35-ADCE-490BC6D5AA7A}"/>
                  </a:ext>
                </a:extLst>
              </p:cNvPr>
              <p:cNvSpPr txBox="1"/>
              <p:nvPr/>
            </p:nvSpPr>
            <p:spPr>
              <a:xfrm>
                <a:off x="76200" y="1822636"/>
                <a:ext cx="8915400" cy="4315990"/>
              </a:xfrm>
              <a:prstGeom prst="rect">
                <a:avLst/>
              </a:prstGeom>
              <a:noFill/>
            </p:spPr>
            <p:txBody>
              <a:bodyPr wrap="square">
                <a:spAutoFit/>
              </a:bodyPr>
              <a:lstStyle/>
              <a:p>
                <a:pPr marL="424180" marR="5080" indent="-412115">
                  <a:lnSpc>
                    <a:spcPct val="100000"/>
                  </a:lnSpc>
                  <a:spcBef>
                    <a:spcPts val="95"/>
                  </a:spcBef>
                </a:pPr>
                <a:r>
                  <a:rPr lang="en-US" sz="2000" spc="-105" dirty="0">
                    <a:solidFill>
                      <a:schemeClr val="tx1"/>
                    </a:solidFill>
                    <a:latin typeface="Times New Roman" panose="02020603050405020304" pitchFamily="18" charset="0"/>
                    <a:cs typeface="Times New Roman" panose="02020603050405020304" pitchFamily="18" charset="0"/>
                  </a:rPr>
                  <a:t>It </a:t>
                </a:r>
                <a:r>
                  <a:rPr lang="en-US" sz="2000" spc="-20" dirty="0">
                    <a:solidFill>
                      <a:schemeClr val="tx1"/>
                    </a:solidFill>
                    <a:latin typeface="Times New Roman" panose="02020603050405020304" pitchFamily="18" charset="0"/>
                    <a:cs typeface="Times New Roman" panose="02020603050405020304" pitchFamily="18" charset="0"/>
                  </a:rPr>
                  <a:t>is </a:t>
                </a:r>
                <a:r>
                  <a:rPr lang="en-US" sz="2000" spc="20" dirty="0">
                    <a:solidFill>
                      <a:schemeClr val="tx1"/>
                    </a:solidFill>
                    <a:latin typeface="Times New Roman" panose="02020603050405020304" pitchFamily="18" charset="0"/>
                    <a:cs typeface="Times New Roman" panose="02020603050405020304" pitchFamily="18" charset="0"/>
                  </a:rPr>
                  <a:t>defined </a:t>
                </a:r>
                <a:r>
                  <a:rPr lang="en-US" sz="2000" spc="-20" dirty="0">
                    <a:solidFill>
                      <a:schemeClr val="tx1"/>
                    </a:solidFill>
                    <a:latin typeface="Times New Roman" panose="02020603050405020304" pitchFamily="18" charset="0"/>
                    <a:cs typeface="Times New Roman" panose="02020603050405020304" pitchFamily="18" charset="0"/>
                  </a:rPr>
                  <a:t>as </a:t>
                </a:r>
                <a:r>
                  <a:rPr lang="en-US" sz="2000" spc="-30" dirty="0">
                    <a:solidFill>
                      <a:schemeClr val="tx1"/>
                    </a:solidFill>
                    <a:latin typeface="Times New Roman" panose="02020603050405020304" pitchFamily="18" charset="0"/>
                    <a:cs typeface="Times New Roman" panose="02020603050405020304" pitchFamily="18" charset="0"/>
                  </a:rPr>
                  <a:t>the </a:t>
                </a:r>
                <a:r>
                  <a:rPr lang="en-US" sz="2000" spc="30" dirty="0">
                    <a:solidFill>
                      <a:schemeClr val="tx1"/>
                    </a:solidFill>
                    <a:latin typeface="Times New Roman" panose="02020603050405020304" pitchFamily="18" charset="0"/>
                    <a:cs typeface="Times New Roman" panose="02020603050405020304" pitchFamily="18" charset="0"/>
                  </a:rPr>
                  <a:t>load </a:t>
                </a:r>
                <a:r>
                  <a:rPr lang="en-US" sz="2000" spc="-35" dirty="0">
                    <a:solidFill>
                      <a:schemeClr val="tx1"/>
                    </a:solidFill>
                    <a:latin typeface="Times New Roman" panose="02020603050405020304" pitchFamily="18" charset="0"/>
                    <a:cs typeface="Times New Roman" panose="02020603050405020304" pitchFamily="18" charset="0"/>
                  </a:rPr>
                  <a:t>that </a:t>
                </a:r>
                <a:r>
                  <a:rPr lang="en-US" sz="2000" spc="-25" dirty="0">
                    <a:solidFill>
                      <a:schemeClr val="tx1"/>
                    </a:solidFill>
                    <a:latin typeface="Times New Roman" panose="02020603050405020304" pitchFamily="18" charset="0"/>
                    <a:cs typeface="Times New Roman" panose="02020603050405020304" pitchFamily="18" charset="0"/>
                  </a:rPr>
                  <a:t>can be </a:t>
                </a:r>
                <a:r>
                  <a:rPr lang="en-US" sz="2000" spc="30" dirty="0">
                    <a:solidFill>
                      <a:schemeClr val="tx1"/>
                    </a:solidFill>
                    <a:latin typeface="Times New Roman" panose="02020603050405020304" pitchFamily="18" charset="0"/>
                    <a:cs typeface="Times New Roman" panose="02020603050405020304" pitchFamily="18" charset="0"/>
                  </a:rPr>
                  <a:t>delivered </a:t>
                </a:r>
                <a:r>
                  <a:rPr lang="en-US" sz="2000" spc="70" dirty="0">
                    <a:solidFill>
                      <a:schemeClr val="tx1"/>
                    </a:solidFill>
                    <a:latin typeface="Times New Roman" panose="02020603050405020304" pitchFamily="18" charset="0"/>
                    <a:cs typeface="Times New Roman" panose="02020603050405020304" pitchFamily="18" charset="0"/>
                  </a:rPr>
                  <a:t>by  </a:t>
                </a:r>
                <a:r>
                  <a:rPr lang="en-US" sz="2000" spc="-30" dirty="0">
                    <a:solidFill>
                      <a:schemeClr val="tx1"/>
                    </a:solidFill>
                    <a:latin typeface="Times New Roman" panose="02020603050405020304" pitchFamily="18" charset="0"/>
                    <a:cs typeface="Times New Roman" panose="02020603050405020304" pitchFamily="18" charset="0"/>
                  </a:rPr>
                  <a:t>the </a:t>
                </a:r>
                <a:r>
                  <a:rPr lang="en-US" sz="2000" spc="-10" dirty="0">
                    <a:solidFill>
                      <a:schemeClr val="tx1"/>
                    </a:solidFill>
                    <a:latin typeface="Times New Roman" panose="02020603050405020304" pitchFamily="18" charset="0"/>
                    <a:cs typeface="Times New Roman" panose="02020603050405020304" pitchFamily="18" charset="0"/>
                  </a:rPr>
                  <a:t>line </a:t>
                </a:r>
                <a:r>
                  <a:rPr lang="en-US" sz="2000" spc="45" dirty="0">
                    <a:solidFill>
                      <a:schemeClr val="tx1"/>
                    </a:solidFill>
                    <a:latin typeface="Times New Roman" panose="02020603050405020304" pitchFamily="18" charset="0"/>
                    <a:cs typeface="Times New Roman" panose="02020603050405020304" pitchFamily="18" charset="0"/>
                  </a:rPr>
                  <a:t>having </a:t>
                </a:r>
                <a:r>
                  <a:rPr lang="en-US" sz="2000" spc="-10" dirty="0">
                    <a:solidFill>
                      <a:schemeClr val="tx1"/>
                    </a:solidFill>
                    <a:latin typeface="Times New Roman" panose="02020603050405020304" pitchFamily="18" charset="0"/>
                    <a:cs typeface="Times New Roman" panose="02020603050405020304" pitchFamily="18" charset="0"/>
                  </a:rPr>
                  <a:t>no </a:t>
                </a:r>
                <a:r>
                  <a:rPr lang="en-US" sz="2000" spc="-30" dirty="0">
                    <a:solidFill>
                      <a:schemeClr val="tx1"/>
                    </a:solidFill>
                    <a:latin typeface="Times New Roman" panose="02020603050405020304" pitchFamily="18" charset="0"/>
                    <a:cs typeface="Times New Roman" panose="02020603050405020304" pitchFamily="18" charset="0"/>
                  </a:rPr>
                  <a:t>resistance, the </a:t>
                </a:r>
                <a:r>
                  <a:rPr lang="en-US" sz="2000" spc="25" dirty="0">
                    <a:solidFill>
                      <a:schemeClr val="tx1"/>
                    </a:solidFill>
                    <a:latin typeface="Times New Roman" panose="02020603050405020304" pitchFamily="18" charset="0"/>
                    <a:cs typeface="Times New Roman" panose="02020603050405020304" pitchFamily="18" charset="0"/>
                  </a:rPr>
                  <a:t>load </a:t>
                </a:r>
                <a:r>
                  <a:rPr lang="en-US" sz="2000" spc="10" dirty="0">
                    <a:solidFill>
                      <a:schemeClr val="tx1"/>
                    </a:solidFill>
                    <a:latin typeface="Times New Roman" panose="02020603050405020304" pitchFamily="18" charset="0"/>
                    <a:cs typeface="Times New Roman" panose="02020603050405020304" pitchFamily="18" charset="0"/>
                  </a:rPr>
                  <a:t>being </a:t>
                </a:r>
                <a:r>
                  <a:rPr lang="en-US" sz="2000" spc="-35" dirty="0">
                    <a:solidFill>
                      <a:schemeClr val="tx1"/>
                    </a:solidFill>
                    <a:latin typeface="Times New Roman" panose="02020603050405020304" pitchFamily="18" charset="0"/>
                    <a:cs typeface="Times New Roman" panose="02020603050405020304" pitchFamily="18" charset="0"/>
                  </a:rPr>
                  <a:t>at  </a:t>
                </a:r>
                <a:r>
                  <a:rPr lang="en-US" sz="2000" spc="30" dirty="0">
                    <a:solidFill>
                      <a:schemeClr val="tx1"/>
                    </a:solidFill>
                    <a:latin typeface="Times New Roman" panose="02020603050405020304" pitchFamily="18" charset="0"/>
                    <a:cs typeface="Times New Roman" panose="02020603050405020304" pitchFamily="18" charset="0"/>
                  </a:rPr>
                  <a:t>unity </a:t>
                </a:r>
                <a:r>
                  <a:rPr lang="en-US" sz="2000" spc="55" dirty="0">
                    <a:solidFill>
                      <a:schemeClr val="tx1"/>
                    </a:solidFill>
                    <a:latin typeface="Times New Roman" panose="02020603050405020304" pitchFamily="18" charset="0"/>
                    <a:cs typeface="Times New Roman" panose="02020603050405020304" pitchFamily="18" charset="0"/>
                  </a:rPr>
                  <a:t>power</a:t>
                </a:r>
                <a:r>
                  <a:rPr lang="en-US" sz="2000" spc="10" dirty="0">
                    <a:solidFill>
                      <a:schemeClr val="tx1"/>
                    </a:solidFill>
                    <a:latin typeface="Times New Roman" panose="02020603050405020304" pitchFamily="18" charset="0"/>
                    <a:cs typeface="Times New Roman" panose="02020603050405020304" pitchFamily="18" charset="0"/>
                  </a:rPr>
                  <a:t> </a:t>
                </a:r>
                <a:r>
                  <a:rPr lang="en-US" sz="2000" spc="-25" dirty="0">
                    <a:solidFill>
                      <a:schemeClr val="tx1"/>
                    </a:solidFill>
                    <a:latin typeface="Times New Roman" panose="02020603050405020304" pitchFamily="18" charset="0"/>
                    <a:cs typeface="Times New Roman" panose="02020603050405020304" pitchFamily="18" charset="0"/>
                  </a:rPr>
                  <a:t>factor.</a:t>
                </a:r>
                <a:endParaRPr lang="en-US" sz="2000" dirty="0">
                  <a:solidFill>
                    <a:schemeClr val="tx1"/>
                  </a:solidFill>
                  <a:latin typeface="Times New Roman" panose="02020603050405020304" pitchFamily="18" charset="0"/>
                  <a:cs typeface="Times New Roman" panose="02020603050405020304" pitchFamily="18" charset="0"/>
                </a:endParaRPr>
              </a:p>
              <a:p>
                <a:pPr marL="12700" algn="ctr">
                  <a:spcBef>
                    <a:spcPts val="675"/>
                  </a:spcBef>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
                </a:r>
                <a:r>
                  <a:rPr lang="en-US" sz="18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en-IN"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IN"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m:t>V</m:t>
                            </m:r>
                            <m:r>
                              <m:rPr>
                                <m:nor/>
                              </m:rPr>
                              <a:rPr lang="en-US" baseline="-25000"/>
                              <m:t>R</m:t>
                            </m:r>
                            <m:r>
                              <a:rPr lang="en-IN"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IN"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𝑀𝑊</m:t>
                    </m:r>
                  </m:oMath>
                </a14:m>
                <a:r>
                  <a:rPr lang="en-US" sz="2000" spc="-60"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marL="424180" marR="52705" indent="-412115" algn="just">
                  <a:lnSpc>
                    <a:spcPct val="100000"/>
                  </a:lnSpc>
                  <a:spcBef>
                    <a:spcPts val="675"/>
                  </a:spcBef>
                </a:pPr>
                <a:r>
                  <a:rPr lang="en-US" sz="2000" spc="-5" dirty="0">
                    <a:solidFill>
                      <a:schemeClr val="tx1"/>
                    </a:solidFill>
                    <a:latin typeface="Times New Roman" panose="02020603050405020304" pitchFamily="18" charset="0"/>
                    <a:cs typeface="Times New Roman" panose="02020603050405020304" pitchFamily="18" charset="0"/>
                  </a:rPr>
                  <a:t>Where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V</a:t>
                </a:r>
                <a:r>
                  <a:rPr lang="en-US" sz="1800" baseline="-25000"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2000" spc="40" dirty="0">
                    <a:solidFill>
                      <a:schemeClr val="tx1"/>
                    </a:solidFill>
                    <a:latin typeface="Times New Roman" panose="02020603050405020304" pitchFamily="18" charset="0"/>
                    <a:cs typeface="Times New Roman" panose="02020603050405020304" pitchFamily="18" charset="0"/>
                  </a:rPr>
                  <a:t> </a:t>
                </a:r>
                <a:r>
                  <a:rPr lang="en-US" sz="2000" spc="-20" dirty="0">
                    <a:solidFill>
                      <a:schemeClr val="tx1"/>
                    </a:solidFill>
                    <a:latin typeface="Times New Roman" panose="02020603050405020304" pitchFamily="18" charset="0"/>
                    <a:cs typeface="Times New Roman" panose="02020603050405020304" pitchFamily="18" charset="0"/>
                  </a:rPr>
                  <a:t>is </a:t>
                </a:r>
                <a:r>
                  <a:rPr lang="en-US" sz="2000" spc="-30" dirty="0">
                    <a:solidFill>
                      <a:schemeClr val="tx1"/>
                    </a:solidFill>
                    <a:latin typeface="Times New Roman" panose="02020603050405020304" pitchFamily="18" charset="0"/>
                    <a:cs typeface="Times New Roman" panose="02020603050405020304" pitchFamily="18" charset="0"/>
                  </a:rPr>
                  <a:t>the </a:t>
                </a:r>
                <a:r>
                  <a:rPr lang="en-US" sz="2000" spc="15" dirty="0">
                    <a:solidFill>
                      <a:schemeClr val="tx1"/>
                    </a:solidFill>
                    <a:latin typeface="Times New Roman" panose="02020603050405020304" pitchFamily="18" charset="0"/>
                    <a:cs typeface="Times New Roman" panose="02020603050405020304" pitchFamily="18" charset="0"/>
                  </a:rPr>
                  <a:t>receiving </a:t>
                </a:r>
                <a:r>
                  <a:rPr lang="en-US" sz="2000" spc="20" dirty="0">
                    <a:solidFill>
                      <a:schemeClr val="tx1"/>
                    </a:solidFill>
                    <a:latin typeface="Times New Roman" panose="02020603050405020304" pitchFamily="18" charset="0"/>
                    <a:cs typeface="Times New Roman" panose="02020603050405020304" pitchFamily="18" charset="0"/>
                  </a:rPr>
                  <a:t>end </a:t>
                </a:r>
                <a:r>
                  <a:rPr lang="en-US" sz="2000" spc="-15" dirty="0">
                    <a:solidFill>
                      <a:schemeClr val="tx1"/>
                    </a:solidFill>
                    <a:latin typeface="Times New Roman" panose="02020603050405020304" pitchFamily="18" charset="0"/>
                    <a:cs typeface="Times New Roman" panose="02020603050405020304" pitchFamily="18" charset="0"/>
                  </a:rPr>
                  <a:t>line </a:t>
                </a:r>
                <a:r>
                  <a:rPr lang="en-US" sz="2000" spc="35" dirty="0">
                    <a:solidFill>
                      <a:schemeClr val="tx1"/>
                    </a:solidFill>
                    <a:latin typeface="Times New Roman" panose="02020603050405020304" pitchFamily="18" charset="0"/>
                    <a:cs typeface="Times New Roman" panose="02020603050405020304" pitchFamily="18" charset="0"/>
                  </a:rPr>
                  <a:t>voltage </a:t>
                </a:r>
                <a:r>
                  <a:rPr lang="en-US" sz="2000" spc="-20" dirty="0">
                    <a:solidFill>
                      <a:schemeClr val="tx1"/>
                    </a:solidFill>
                    <a:latin typeface="Times New Roman" panose="02020603050405020304" pitchFamily="18" charset="0"/>
                    <a:cs typeface="Times New Roman" panose="02020603050405020304" pitchFamily="18" charset="0"/>
                  </a:rPr>
                  <a:t>in </a:t>
                </a:r>
                <a:r>
                  <a:rPr lang="en-US" sz="2000" spc="110" dirty="0">
                    <a:solidFill>
                      <a:schemeClr val="tx1"/>
                    </a:solidFill>
                    <a:latin typeface="Times New Roman" panose="02020603050405020304" pitchFamily="18" charset="0"/>
                    <a:cs typeface="Times New Roman" panose="02020603050405020304" pitchFamily="18" charset="0"/>
                  </a:rPr>
                  <a:t>KV  </a:t>
                </a:r>
                <a:r>
                  <a:rPr lang="en-US" sz="2000" spc="20" dirty="0">
                    <a:solidFill>
                      <a:schemeClr val="tx1"/>
                    </a:solidFill>
                    <a:latin typeface="Times New Roman" panose="02020603050405020304" pitchFamily="18" charset="0"/>
                    <a:cs typeface="Times New Roman" panose="02020603050405020304" pitchFamily="18" charset="0"/>
                  </a:rPr>
                  <a:t>and </a:t>
                </a:r>
                <a:r>
                  <a:rPr lang="en-US" sz="2000" spc="95" dirty="0">
                    <a:solidFill>
                      <a:schemeClr val="tx1"/>
                    </a:solidFill>
                    <a:latin typeface="Times New Roman" panose="02020603050405020304" pitchFamily="18" charset="0"/>
                    <a:cs typeface="Times New Roman" panose="02020603050405020304" pitchFamily="18" charset="0"/>
                  </a:rPr>
                  <a:t>Zo </a:t>
                </a:r>
                <a:r>
                  <a:rPr lang="en-US" sz="2000" spc="-20" dirty="0">
                    <a:solidFill>
                      <a:schemeClr val="tx1"/>
                    </a:solidFill>
                    <a:latin typeface="Times New Roman" panose="02020603050405020304" pitchFamily="18" charset="0"/>
                    <a:cs typeface="Times New Roman" panose="02020603050405020304" pitchFamily="18" charset="0"/>
                  </a:rPr>
                  <a:t>is </a:t>
                </a:r>
                <a:r>
                  <a:rPr lang="en-US" sz="2000" spc="-30" dirty="0">
                    <a:solidFill>
                      <a:schemeClr val="tx1"/>
                    </a:solidFill>
                    <a:latin typeface="Times New Roman" panose="02020603050405020304" pitchFamily="18" charset="0"/>
                    <a:cs typeface="Times New Roman" panose="02020603050405020304" pitchFamily="18" charset="0"/>
                  </a:rPr>
                  <a:t>the </a:t>
                </a:r>
                <a:r>
                  <a:rPr lang="en-US" sz="2000" spc="20" dirty="0">
                    <a:solidFill>
                      <a:schemeClr val="tx1"/>
                    </a:solidFill>
                    <a:latin typeface="Times New Roman" panose="02020603050405020304" pitchFamily="18" charset="0"/>
                    <a:cs typeface="Times New Roman" panose="02020603050405020304" pitchFamily="18" charset="0"/>
                  </a:rPr>
                  <a:t>surge </a:t>
                </a:r>
                <a:r>
                  <a:rPr lang="en-US" sz="2000" spc="5" dirty="0">
                    <a:solidFill>
                      <a:schemeClr val="tx1"/>
                    </a:solidFill>
                    <a:latin typeface="Times New Roman" panose="02020603050405020304" pitchFamily="18" charset="0"/>
                    <a:cs typeface="Times New Roman" panose="02020603050405020304" pitchFamily="18" charset="0"/>
                  </a:rPr>
                  <a:t>impedance </a:t>
                </a:r>
                <a:r>
                  <a:rPr lang="en-US" sz="2000" spc="15" dirty="0">
                    <a:solidFill>
                      <a:schemeClr val="tx1"/>
                    </a:solidFill>
                    <a:latin typeface="Times New Roman" panose="02020603050405020304" pitchFamily="18" charset="0"/>
                    <a:cs typeface="Times New Roman" panose="02020603050405020304" pitchFamily="18" charset="0"/>
                  </a:rPr>
                  <a:t>of </a:t>
                </a:r>
                <a:r>
                  <a:rPr lang="en-US" sz="2000" spc="-30" dirty="0">
                    <a:solidFill>
                      <a:schemeClr val="tx1"/>
                    </a:solidFill>
                    <a:latin typeface="Times New Roman" panose="02020603050405020304" pitchFamily="18" charset="0"/>
                    <a:cs typeface="Times New Roman" panose="02020603050405020304" pitchFamily="18" charset="0"/>
                  </a:rPr>
                  <a:t>the </a:t>
                </a:r>
                <a:r>
                  <a:rPr lang="en-US" sz="2000" spc="-10" dirty="0">
                    <a:solidFill>
                      <a:schemeClr val="tx1"/>
                    </a:solidFill>
                    <a:latin typeface="Times New Roman" panose="02020603050405020304" pitchFamily="18" charset="0"/>
                    <a:cs typeface="Times New Roman" panose="02020603050405020304" pitchFamily="18" charset="0"/>
                  </a:rPr>
                  <a:t>line </a:t>
                </a:r>
                <a:r>
                  <a:rPr lang="en-US" sz="2000" spc="-25" dirty="0">
                    <a:solidFill>
                      <a:schemeClr val="tx1"/>
                    </a:solidFill>
                    <a:latin typeface="Times New Roman" panose="02020603050405020304" pitchFamily="18" charset="0"/>
                    <a:cs typeface="Times New Roman" panose="02020603050405020304" pitchFamily="18" charset="0"/>
                  </a:rPr>
                  <a:t>in  </a:t>
                </a:r>
                <a:r>
                  <a:rPr lang="en-US" sz="2000" spc="-15" dirty="0">
                    <a:solidFill>
                      <a:schemeClr val="tx1"/>
                    </a:solidFill>
                    <a:latin typeface="Times New Roman" panose="02020603050405020304" pitchFamily="18" charset="0"/>
                    <a:cs typeface="Times New Roman" panose="02020603050405020304" pitchFamily="18" charset="0"/>
                  </a:rPr>
                  <a:t>ohms. </a:t>
                </a:r>
                <a:r>
                  <a:rPr lang="en-US" spc="-15" dirty="0">
                    <a:solidFill>
                      <a:schemeClr val="tx1"/>
                    </a:solidFill>
                    <a:latin typeface="Calibri" panose="020F0502020204030204" pitchFamily="34" charset="0"/>
                    <a:cs typeface="Times New Roman" panose="02020603050405020304" pitchFamily="18" charset="0"/>
                  </a:rPr>
                  <a:t>P</a:t>
                </a:r>
                <a:r>
                  <a:rPr lang="en-US" sz="1800" baseline="-25000"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2000" spc="-45" dirty="0">
                    <a:solidFill>
                      <a:schemeClr val="tx1"/>
                    </a:solidFill>
                    <a:latin typeface="Times New Roman" panose="02020603050405020304" pitchFamily="18" charset="0"/>
                    <a:cs typeface="Times New Roman" panose="02020603050405020304" pitchFamily="18" charset="0"/>
                  </a:rPr>
                  <a:t> </a:t>
                </a:r>
                <a:r>
                  <a:rPr lang="en-US" sz="2000" spc="-20" dirty="0">
                    <a:solidFill>
                      <a:schemeClr val="tx1"/>
                    </a:solidFill>
                    <a:latin typeface="Times New Roman" panose="02020603050405020304" pitchFamily="18" charset="0"/>
                    <a:cs typeface="Times New Roman" panose="02020603050405020304" pitchFamily="18" charset="0"/>
                  </a:rPr>
                  <a:t>is </a:t>
                </a:r>
                <a:r>
                  <a:rPr lang="en-US" sz="2000" spc="55" dirty="0">
                    <a:solidFill>
                      <a:schemeClr val="tx1"/>
                    </a:solidFill>
                    <a:latin typeface="Times New Roman" panose="02020603050405020304" pitchFamily="18" charset="0"/>
                    <a:cs typeface="Times New Roman" panose="02020603050405020304" pitchFamily="18" charset="0"/>
                  </a:rPr>
                  <a:t>known </a:t>
                </a:r>
                <a:r>
                  <a:rPr lang="en-US" sz="2000" spc="-20" dirty="0">
                    <a:solidFill>
                      <a:schemeClr val="tx1"/>
                    </a:solidFill>
                    <a:latin typeface="Times New Roman" panose="02020603050405020304" pitchFamily="18" charset="0"/>
                    <a:cs typeface="Times New Roman" panose="02020603050405020304" pitchFamily="18" charset="0"/>
                  </a:rPr>
                  <a:t>as </a:t>
                </a:r>
                <a:r>
                  <a:rPr lang="en-US" sz="2000" spc="-30" dirty="0">
                    <a:solidFill>
                      <a:schemeClr val="tx1"/>
                    </a:solidFill>
                    <a:latin typeface="Times New Roman" panose="02020603050405020304" pitchFamily="18" charset="0"/>
                    <a:cs typeface="Times New Roman" panose="02020603050405020304" pitchFamily="18" charset="0"/>
                  </a:rPr>
                  <a:t>the </a:t>
                </a:r>
                <a:r>
                  <a:rPr lang="en-US" sz="2000" spc="25" dirty="0">
                    <a:solidFill>
                      <a:schemeClr val="tx1"/>
                    </a:solidFill>
                    <a:latin typeface="Times New Roman" panose="02020603050405020304" pitchFamily="18" charset="0"/>
                    <a:cs typeface="Times New Roman" panose="02020603050405020304" pitchFamily="18" charset="0"/>
                  </a:rPr>
                  <a:t>surge </a:t>
                </a:r>
                <a:r>
                  <a:rPr lang="en-US" sz="2000" spc="5" dirty="0">
                    <a:solidFill>
                      <a:schemeClr val="tx1"/>
                    </a:solidFill>
                    <a:latin typeface="Times New Roman" panose="02020603050405020304" pitchFamily="18" charset="0"/>
                    <a:cs typeface="Times New Roman" panose="02020603050405020304" pitchFamily="18" charset="0"/>
                  </a:rPr>
                  <a:t>impedance  </a:t>
                </a:r>
                <a:r>
                  <a:rPr lang="en-US" sz="2000" spc="-10" dirty="0">
                    <a:solidFill>
                      <a:schemeClr val="tx1"/>
                    </a:solidFill>
                    <a:latin typeface="Times New Roman" panose="02020603050405020304" pitchFamily="18" charset="0"/>
                    <a:cs typeface="Times New Roman" panose="02020603050405020304" pitchFamily="18" charset="0"/>
                  </a:rPr>
                  <a:t>loading, </a:t>
                </a:r>
                <a:r>
                  <a:rPr lang="en-US" sz="2000" spc="-5" dirty="0">
                    <a:solidFill>
                      <a:schemeClr val="tx1"/>
                    </a:solidFill>
                    <a:latin typeface="Times New Roman" panose="02020603050405020304" pitchFamily="18" charset="0"/>
                    <a:cs typeface="Times New Roman" panose="02020603050405020304" pitchFamily="18" charset="0"/>
                  </a:rPr>
                  <a:t>also called “Natural </a:t>
                </a:r>
                <a:r>
                  <a:rPr lang="en-US" sz="2000" spc="-10" dirty="0">
                    <a:solidFill>
                      <a:schemeClr val="tx1"/>
                    </a:solidFill>
                    <a:latin typeface="Times New Roman" panose="02020603050405020304" pitchFamily="18" charset="0"/>
                    <a:cs typeface="Times New Roman" panose="02020603050405020304" pitchFamily="18" charset="0"/>
                  </a:rPr>
                  <a:t>power” </a:t>
                </a:r>
                <a:r>
                  <a:rPr lang="en-US" sz="2000" spc="-5" dirty="0">
                    <a:solidFill>
                      <a:schemeClr val="tx1"/>
                    </a:solidFill>
                    <a:latin typeface="Times New Roman" panose="02020603050405020304" pitchFamily="18" charset="0"/>
                    <a:cs typeface="Times New Roman" panose="02020603050405020304" pitchFamily="18" charset="0"/>
                  </a:rPr>
                  <a:t>of </a:t>
                </a:r>
                <a:r>
                  <a:rPr lang="en-US" sz="2000" spc="-10" dirty="0">
                    <a:solidFill>
                      <a:schemeClr val="tx1"/>
                    </a:solidFill>
                    <a:latin typeface="Times New Roman" panose="02020603050405020304" pitchFamily="18" charset="0"/>
                    <a:cs typeface="Times New Roman" panose="02020603050405020304" pitchFamily="18" charset="0"/>
                  </a:rPr>
                  <a:t>the  </a:t>
                </a:r>
                <a:r>
                  <a:rPr lang="en-US" sz="2000" spc="-20" dirty="0">
                    <a:solidFill>
                      <a:schemeClr val="tx1"/>
                    </a:solidFill>
                    <a:latin typeface="Times New Roman" panose="02020603050405020304" pitchFamily="18" charset="0"/>
                    <a:cs typeface="Times New Roman" panose="02020603050405020304" pitchFamily="18" charset="0"/>
                  </a:rPr>
                  <a:t>line.</a:t>
                </a:r>
              </a:p>
              <a:p>
                <a:pPr marL="12700" algn="ctr">
                  <a:lnSpc>
                    <a:spcPct val="100000"/>
                  </a:lnSpc>
                  <a:spcBef>
                    <a:spcPts val="775"/>
                  </a:spcBef>
                </a:pPr>
                <a:r>
                  <a:rPr lang="en-US" sz="2000" spc="-55" dirty="0">
                    <a:solidFill>
                      <a:schemeClr val="tx1"/>
                    </a:solidFill>
                    <a:latin typeface="Georgia"/>
                    <a:cs typeface="Georgia"/>
                  </a:rPr>
                  <a:t>For </a:t>
                </a:r>
                <a:r>
                  <a:rPr lang="en-US" sz="2000" spc="-125" dirty="0">
                    <a:solidFill>
                      <a:schemeClr val="tx1"/>
                    </a:solidFill>
                    <a:latin typeface="Georgia"/>
                    <a:cs typeface="Georgia"/>
                  </a:rPr>
                  <a:t>Zo=400 </a:t>
                </a:r>
                <a:r>
                  <a:rPr lang="en-US" sz="2000" spc="-15" dirty="0">
                    <a:solidFill>
                      <a:schemeClr val="tx1"/>
                    </a:solidFill>
                    <a:latin typeface="Georgia"/>
                    <a:cs typeface="Georgia"/>
                  </a:rPr>
                  <a:t>ohms,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
                </a:r>
                <a:r>
                  <a:rPr lang="en-US" sz="20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IN" sz="2000" dirty="0">
                    <a:ea typeface="Calibri" panose="020F0502020204030204" pitchFamily="34" charset="0"/>
                    <a:cs typeface="Times New Roman" panose="02020603050405020304" pitchFamily="18" charset="0"/>
                  </a:rPr>
                  <a:t> </a:t>
                </a:r>
                <a14:m>
                  <m:oMath xmlns:m="http://schemas.openxmlformats.org/officeDocument/2006/math">
                    <m:sSup>
                      <m:sSupPr>
                        <m:ctrlPr>
                          <a:rPr lang="en-IN" sz="2000" i="1">
                            <a:latin typeface="Cambria Math" panose="02040503050406030204" pitchFamily="18" charset="0"/>
                            <a:ea typeface="Calibri" panose="020F0502020204030204" pitchFamily="34" charset="0"/>
                            <a:cs typeface="Times New Roman" panose="02020603050405020304" pitchFamily="18" charset="0"/>
                          </a:rPr>
                        </m:ctrlPr>
                      </m:sSupPr>
                      <m:e>
                        <m:r>
                          <a:rPr lang="en-IN" sz="2000" b="0" i="1" smtClean="0">
                            <a:latin typeface="Cambria Math" panose="02040503050406030204" pitchFamily="18" charset="0"/>
                            <a:ea typeface="Calibri" panose="020F0502020204030204" pitchFamily="34" charset="0"/>
                            <a:cs typeface="Times New Roman" panose="02020603050405020304" pitchFamily="18" charset="0"/>
                          </a:rPr>
                          <m:t>2.5</m:t>
                        </m:r>
                        <m:r>
                          <a:rPr lang="en-IN" sz="2000" i="1">
                            <a:latin typeface="Cambria Math" panose="02040503050406030204" pitchFamily="18" charset="0"/>
                            <a:ea typeface="Calibri" panose="020F0502020204030204" pitchFamily="34" charset="0"/>
                            <a:cs typeface="Times New Roman" panose="02020603050405020304" pitchFamily="18" charset="0"/>
                          </a:rPr>
                          <m:t>(</m:t>
                        </m:r>
                        <m:r>
                          <m:rPr>
                            <m:nor/>
                          </m:rPr>
                          <a:rPr lang="en-US"/>
                          <m:t>V</m:t>
                        </m:r>
                        <m:r>
                          <m:rPr>
                            <m:nor/>
                          </m:rPr>
                          <a:rPr lang="en-US" baseline="-25000"/>
                          <m:t>R</m:t>
                        </m:r>
                        <m:r>
                          <a:rPr lang="en-IN" sz="2000" i="1">
                            <a:latin typeface="Cambria Math" panose="02040503050406030204" pitchFamily="18" charset="0"/>
                            <a:ea typeface="Calibri" panose="020F0502020204030204" pitchFamily="34" charset="0"/>
                            <a:cs typeface="Times New Roman" panose="02020603050405020304" pitchFamily="18" charset="0"/>
                          </a:rPr>
                          <m:t>)</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 </m:t>
                    </m:r>
                    <m:r>
                      <a:rPr lang="en-IN"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𝑊</m:t>
                    </m:r>
                  </m:oMath>
                </a14:m>
                <a:r>
                  <a:rPr lang="en-US" sz="2000" spc="25" dirty="0">
                    <a:solidFill>
                      <a:schemeClr val="tx1"/>
                    </a:solidFill>
                    <a:latin typeface="Georgia"/>
                    <a:cs typeface="Georgia"/>
                  </a:rPr>
                  <a:t>.</a:t>
                </a:r>
                <a:endParaRPr lang="en-US" sz="2000" dirty="0">
                  <a:solidFill>
                    <a:schemeClr val="tx1"/>
                  </a:solidFill>
                  <a:latin typeface="Georgia"/>
                  <a:cs typeface="Georgia"/>
                </a:endParaRPr>
              </a:p>
              <a:p>
                <a:pPr marL="424180" marR="5080" indent="-411480">
                  <a:lnSpc>
                    <a:spcPct val="100000"/>
                  </a:lnSpc>
                  <a:spcBef>
                    <a:spcPts val="675"/>
                  </a:spcBef>
                </a:pPr>
                <a:r>
                  <a:rPr lang="en-US" sz="2000" spc="-15" dirty="0">
                    <a:solidFill>
                      <a:schemeClr val="tx1"/>
                    </a:solidFill>
                    <a:latin typeface="Georgia"/>
                    <a:cs typeface="Georgia"/>
                  </a:rPr>
                  <a:t>The </a:t>
                </a:r>
                <a:r>
                  <a:rPr lang="en-US" sz="2000" spc="30" dirty="0">
                    <a:solidFill>
                      <a:schemeClr val="tx1"/>
                    </a:solidFill>
                    <a:latin typeface="Georgia"/>
                    <a:cs typeface="Georgia"/>
                  </a:rPr>
                  <a:t>above </a:t>
                </a:r>
                <a:r>
                  <a:rPr lang="en-US" sz="2000" spc="-15" dirty="0" err="1">
                    <a:solidFill>
                      <a:schemeClr val="tx1"/>
                    </a:solidFill>
                    <a:latin typeface="Georgia"/>
                    <a:cs typeface="Georgia"/>
                  </a:rPr>
                  <a:t>eqn</a:t>
                </a:r>
                <a:r>
                  <a:rPr lang="en-US" sz="2000" spc="-15" dirty="0">
                    <a:solidFill>
                      <a:schemeClr val="tx1"/>
                    </a:solidFill>
                    <a:latin typeface="Georgia"/>
                    <a:cs typeface="Georgia"/>
                  </a:rPr>
                  <a:t> </a:t>
                </a:r>
                <a:r>
                  <a:rPr lang="en-US" sz="2000" spc="50" dirty="0">
                    <a:solidFill>
                      <a:schemeClr val="tx1"/>
                    </a:solidFill>
                    <a:latin typeface="Georgia"/>
                    <a:cs typeface="Georgia"/>
                  </a:rPr>
                  <a:t>gives </a:t>
                </a:r>
                <a:r>
                  <a:rPr lang="en-US" sz="2000" spc="-15" dirty="0">
                    <a:solidFill>
                      <a:schemeClr val="tx1"/>
                    </a:solidFill>
                    <a:latin typeface="Georgia"/>
                    <a:cs typeface="Georgia"/>
                  </a:rPr>
                  <a:t>a limit </a:t>
                </a:r>
                <a:r>
                  <a:rPr lang="en-US" sz="2000" spc="-25" dirty="0">
                    <a:solidFill>
                      <a:schemeClr val="tx1"/>
                    </a:solidFill>
                    <a:latin typeface="Georgia"/>
                    <a:cs typeface="Georgia"/>
                  </a:rPr>
                  <a:t>to </a:t>
                </a:r>
                <a:r>
                  <a:rPr lang="en-US" sz="2000" spc="-30" dirty="0">
                    <a:solidFill>
                      <a:schemeClr val="tx1"/>
                    </a:solidFill>
                    <a:latin typeface="Georgia"/>
                    <a:cs typeface="Georgia"/>
                  </a:rPr>
                  <a:t>the </a:t>
                </a:r>
                <a:r>
                  <a:rPr lang="en-US" sz="2000" spc="10" dirty="0">
                    <a:solidFill>
                      <a:schemeClr val="tx1"/>
                    </a:solidFill>
                    <a:latin typeface="Georgia"/>
                    <a:cs typeface="Georgia"/>
                  </a:rPr>
                  <a:t>maximum </a:t>
                </a:r>
                <a:r>
                  <a:rPr lang="en-US" sz="2000" spc="55" dirty="0">
                    <a:solidFill>
                      <a:schemeClr val="tx1"/>
                    </a:solidFill>
                    <a:latin typeface="Georgia"/>
                    <a:cs typeface="Georgia"/>
                  </a:rPr>
                  <a:t>power  </a:t>
                </a:r>
                <a:r>
                  <a:rPr lang="en-US" sz="2000" spc="-35" dirty="0">
                    <a:solidFill>
                      <a:schemeClr val="tx1"/>
                    </a:solidFill>
                    <a:latin typeface="Georgia"/>
                    <a:cs typeface="Georgia"/>
                  </a:rPr>
                  <a:t>that </a:t>
                </a:r>
                <a:r>
                  <a:rPr lang="en-US" sz="2000" spc="-25" dirty="0">
                    <a:solidFill>
                      <a:schemeClr val="tx1"/>
                    </a:solidFill>
                    <a:latin typeface="Georgia"/>
                    <a:cs typeface="Georgia"/>
                  </a:rPr>
                  <a:t>can be </a:t>
                </a:r>
                <a:r>
                  <a:rPr lang="en-US" sz="2000" spc="30" dirty="0">
                    <a:solidFill>
                      <a:schemeClr val="tx1"/>
                    </a:solidFill>
                    <a:latin typeface="Georgia"/>
                    <a:cs typeface="Georgia"/>
                  </a:rPr>
                  <a:t>delivered </a:t>
                </a:r>
                <a:r>
                  <a:rPr lang="en-US" sz="2000" spc="20" dirty="0">
                    <a:solidFill>
                      <a:schemeClr val="tx1"/>
                    </a:solidFill>
                    <a:latin typeface="Georgia"/>
                    <a:cs typeface="Georgia"/>
                  </a:rPr>
                  <a:t>and </a:t>
                </a:r>
                <a:r>
                  <a:rPr lang="en-US" sz="2000" spc="-20" dirty="0">
                    <a:solidFill>
                      <a:schemeClr val="tx1"/>
                    </a:solidFill>
                    <a:latin typeface="Georgia"/>
                    <a:cs typeface="Georgia"/>
                  </a:rPr>
                  <a:t>is </a:t>
                </a:r>
                <a:r>
                  <a:rPr lang="en-US" sz="2000" spc="20" dirty="0">
                    <a:solidFill>
                      <a:schemeClr val="tx1"/>
                    </a:solidFill>
                    <a:latin typeface="Georgia"/>
                    <a:cs typeface="Georgia"/>
                  </a:rPr>
                  <a:t>useful </a:t>
                </a:r>
                <a:r>
                  <a:rPr lang="en-US" sz="2000" spc="-20" dirty="0">
                    <a:solidFill>
                      <a:schemeClr val="tx1"/>
                    </a:solidFill>
                    <a:latin typeface="Georgia"/>
                    <a:cs typeface="Georgia"/>
                  </a:rPr>
                  <a:t>in </a:t>
                </a:r>
                <a:r>
                  <a:rPr lang="en-US" sz="2000" spc="-25" dirty="0">
                    <a:solidFill>
                      <a:schemeClr val="tx1"/>
                    </a:solidFill>
                    <a:latin typeface="Georgia"/>
                    <a:cs typeface="Georgia"/>
                  </a:rPr>
                  <a:t>the </a:t>
                </a:r>
                <a:r>
                  <a:rPr lang="en-US" sz="2000" spc="25" dirty="0">
                    <a:solidFill>
                      <a:schemeClr val="tx1"/>
                    </a:solidFill>
                    <a:latin typeface="Georgia"/>
                    <a:cs typeface="Georgia"/>
                  </a:rPr>
                  <a:t>design </a:t>
                </a:r>
                <a:r>
                  <a:rPr lang="en-US" sz="2000" spc="15" dirty="0">
                    <a:solidFill>
                      <a:schemeClr val="tx1"/>
                    </a:solidFill>
                    <a:latin typeface="Georgia"/>
                    <a:cs typeface="Georgia"/>
                  </a:rPr>
                  <a:t>of  </a:t>
                </a:r>
                <a:r>
                  <a:rPr lang="en-US" sz="2000" spc="-20" dirty="0">
                    <a:solidFill>
                      <a:schemeClr val="tx1"/>
                    </a:solidFill>
                    <a:latin typeface="Georgia"/>
                    <a:cs typeface="Georgia"/>
                  </a:rPr>
                  <a:t>transmission lines. </a:t>
                </a:r>
                <a:r>
                  <a:rPr lang="en-US" sz="2000" spc="-15" dirty="0">
                    <a:solidFill>
                      <a:schemeClr val="tx1"/>
                    </a:solidFill>
                    <a:latin typeface="Georgia"/>
                    <a:cs typeface="Georgia"/>
                  </a:rPr>
                  <a:t>This </a:t>
                </a:r>
                <a:r>
                  <a:rPr lang="en-US" sz="2000" spc="55" dirty="0">
                    <a:solidFill>
                      <a:schemeClr val="tx1"/>
                    </a:solidFill>
                    <a:latin typeface="Georgia"/>
                    <a:cs typeface="Georgia"/>
                  </a:rPr>
                  <a:t>may </a:t>
                </a:r>
                <a:r>
                  <a:rPr lang="en-US" sz="2000" spc="-25" dirty="0">
                    <a:solidFill>
                      <a:schemeClr val="tx1"/>
                    </a:solidFill>
                    <a:latin typeface="Georgia"/>
                    <a:cs typeface="Georgia"/>
                  </a:rPr>
                  <a:t>not be </a:t>
                </a:r>
                <a:r>
                  <a:rPr lang="en-US" sz="2000" spc="-5" dirty="0">
                    <a:solidFill>
                      <a:schemeClr val="tx1"/>
                    </a:solidFill>
                    <a:latin typeface="Georgia"/>
                    <a:cs typeface="Georgia"/>
                  </a:rPr>
                  <a:t>necessarily </a:t>
                </a:r>
                <a:r>
                  <a:rPr lang="en-US" sz="2000" spc="-25" dirty="0">
                    <a:solidFill>
                      <a:schemeClr val="tx1"/>
                    </a:solidFill>
                    <a:latin typeface="Georgia"/>
                    <a:cs typeface="Georgia"/>
                  </a:rPr>
                  <a:t>be  </a:t>
                </a:r>
                <a:r>
                  <a:rPr lang="en-US" sz="2000" spc="-30" dirty="0">
                    <a:solidFill>
                      <a:schemeClr val="tx1"/>
                    </a:solidFill>
                    <a:latin typeface="Georgia"/>
                    <a:cs typeface="Georgia"/>
                  </a:rPr>
                  <a:t>the </a:t>
                </a:r>
                <a:r>
                  <a:rPr lang="en-US" sz="2000" spc="10" dirty="0">
                    <a:solidFill>
                      <a:schemeClr val="tx1"/>
                    </a:solidFill>
                    <a:latin typeface="Georgia"/>
                    <a:cs typeface="Georgia"/>
                  </a:rPr>
                  <a:t>maximum </a:t>
                </a:r>
                <a:r>
                  <a:rPr lang="en-US" sz="2000" spc="30" dirty="0">
                    <a:solidFill>
                      <a:schemeClr val="tx1"/>
                    </a:solidFill>
                    <a:latin typeface="Georgia"/>
                    <a:cs typeface="Georgia"/>
                  </a:rPr>
                  <a:t>loading </a:t>
                </a:r>
                <a:r>
                  <a:rPr lang="en-US" sz="2000" spc="-5" dirty="0">
                    <a:solidFill>
                      <a:schemeClr val="tx1"/>
                    </a:solidFill>
                    <a:latin typeface="Georgia"/>
                    <a:cs typeface="Georgia"/>
                  </a:rPr>
                  <a:t>on </a:t>
                </a:r>
                <a:r>
                  <a:rPr lang="en-US" sz="2000" spc="-30" dirty="0">
                    <a:solidFill>
                      <a:schemeClr val="tx1"/>
                    </a:solidFill>
                    <a:latin typeface="Georgia"/>
                    <a:cs typeface="Georgia"/>
                  </a:rPr>
                  <a:t>the </a:t>
                </a:r>
                <a:r>
                  <a:rPr lang="en-US" sz="2000" spc="-20" dirty="0">
                    <a:solidFill>
                      <a:schemeClr val="tx1"/>
                    </a:solidFill>
                    <a:latin typeface="Georgia"/>
                    <a:cs typeface="Georgia"/>
                  </a:rPr>
                  <a:t>line. </a:t>
                </a:r>
                <a:r>
                  <a:rPr lang="en-US" sz="2000" spc="5" dirty="0">
                    <a:solidFill>
                      <a:schemeClr val="tx1"/>
                    </a:solidFill>
                    <a:latin typeface="Georgia"/>
                    <a:cs typeface="Georgia"/>
                  </a:rPr>
                  <a:t>Surge  impedance </a:t>
                </a:r>
                <a:r>
                  <a:rPr lang="en-US" sz="2000" spc="30" dirty="0">
                    <a:solidFill>
                      <a:schemeClr val="tx1"/>
                    </a:solidFill>
                    <a:latin typeface="Georgia"/>
                    <a:cs typeface="Georgia"/>
                  </a:rPr>
                  <a:t>loading </a:t>
                </a:r>
                <a:r>
                  <a:rPr lang="en-US" sz="2000" spc="-25" dirty="0">
                    <a:solidFill>
                      <a:schemeClr val="tx1"/>
                    </a:solidFill>
                    <a:latin typeface="Georgia"/>
                    <a:cs typeface="Georgia"/>
                  </a:rPr>
                  <a:t>can be </a:t>
                </a:r>
                <a:r>
                  <a:rPr lang="en-US" sz="2000" spc="35" dirty="0">
                    <a:solidFill>
                      <a:schemeClr val="tx1"/>
                    </a:solidFill>
                    <a:latin typeface="Georgia"/>
                    <a:cs typeface="Georgia"/>
                  </a:rPr>
                  <a:t>used </a:t>
                </a:r>
                <a:r>
                  <a:rPr lang="en-US" sz="2000" spc="-5" dirty="0">
                    <a:solidFill>
                      <a:schemeClr val="tx1"/>
                    </a:solidFill>
                    <a:latin typeface="Georgia"/>
                    <a:cs typeface="Georgia"/>
                  </a:rPr>
                  <a:t>for </a:t>
                </a:r>
                <a:r>
                  <a:rPr lang="en-US" sz="2000" spc="-30" dirty="0">
                    <a:solidFill>
                      <a:schemeClr val="tx1"/>
                    </a:solidFill>
                    <a:latin typeface="Georgia"/>
                    <a:cs typeface="Georgia"/>
                  </a:rPr>
                  <a:t>the  </a:t>
                </a:r>
                <a:r>
                  <a:rPr lang="en-US" sz="2000" spc="-5" dirty="0">
                    <a:solidFill>
                      <a:schemeClr val="tx1"/>
                    </a:solidFill>
                    <a:latin typeface="Georgia"/>
                    <a:cs typeface="Georgia"/>
                  </a:rPr>
                  <a:t>comparison </a:t>
                </a:r>
                <a:r>
                  <a:rPr lang="en-US" sz="2000" spc="15" dirty="0">
                    <a:solidFill>
                      <a:schemeClr val="tx1"/>
                    </a:solidFill>
                    <a:latin typeface="Georgia"/>
                    <a:cs typeface="Georgia"/>
                  </a:rPr>
                  <a:t>of loads </a:t>
                </a:r>
                <a:r>
                  <a:rPr lang="en-US" sz="2000" spc="-35" dirty="0">
                    <a:solidFill>
                      <a:schemeClr val="tx1"/>
                    </a:solidFill>
                    <a:latin typeface="Georgia"/>
                    <a:cs typeface="Georgia"/>
                  </a:rPr>
                  <a:t>that </a:t>
                </a:r>
                <a:r>
                  <a:rPr lang="en-US" sz="2000" spc="-25" dirty="0">
                    <a:solidFill>
                      <a:schemeClr val="tx1"/>
                    </a:solidFill>
                    <a:latin typeface="Georgia"/>
                    <a:cs typeface="Georgia"/>
                  </a:rPr>
                  <a:t>can be </a:t>
                </a:r>
                <a:r>
                  <a:rPr lang="en-US" sz="2000" spc="-10" dirty="0">
                    <a:solidFill>
                      <a:schemeClr val="tx1"/>
                    </a:solidFill>
                    <a:latin typeface="Georgia"/>
                    <a:cs typeface="Georgia"/>
                  </a:rPr>
                  <a:t>carried </a:t>
                </a:r>
                <a:r>
                  <a:rPr lang="en-US" sz="2000" spc="-5" dirty="0">
                    <a:solidFill>
                      <a:schemeClr val="tx1"/>
                    </a:solidFill>
                    <a:latin typeface="Georgia"/>
                    <a:cs typeface="Georgia"/>
                  </a:rPr>
                  <a:t>on </a:t>
                </a:r>
                <a:r>
                  <a:rPr lang="en-US" sz="2000" spc="-30" dirty="0">
                    <a:solidFill>
                      <a:schemeClr val="tx1"/>
                    </a:solidFill>
                    <a:latin typeface="Georgia"/>
                    <a:cs typeface="Georgia"/>
                  </a:rPr>
                  <a:t>the  </a:t>
                </a:r>
                <a:r>
                  <a:rPr lang="en-US" sz="2000" spc="-5" dirty="0">
                    <a:solidFill>
                      <a:schemeClr val="tx1"/>
                    </a:solidFill>
                    <a:latin typeface="Georgia"/>
                    <a:cs typeface="Georgia"/>
                  </a:rPr>
                  <a:t>different</a:t>
                </a:r>
                <a:r>
                  <a:rPr lang="en-US" sz="2000" spc="5" dirty="0">
                    <a:solidFill>
                      <a:schemeClr val="tx1"/>
                    </a:solidFill>
                    <a:latin typeface="Georgia"/>
                    <a:cs typeface="Georgia"/>
                  </a:rPr>
                  <a:t> </a:t>
                </a:r>
                <a:r>
                  <a:rPr lang="en-US" sz="2000" spc="20" dirty="0">
                    <a:solidFill>
                      <a:schemeClr val="tx1"/>
                    </a:solidFill>
                    <a:latin typeface="Georgia"/>
                    <a:cs typeface="Georgia"/>
                  </a:rPr>
                  <a:t>voltages.</a:t>
                </a:r>
                <a:endParaRPr lang="en-US" sz="2000" dirty="0">
                  <a:solidFill>
                    <a:schemeClr val="tx1"/>
                  </a:solidFill>
                  <a:latin typeface="Georgia"/>
                  <a:cs typeface="Georgia"/>
                </a:endParaRPr>
              </a:p>
            </p:txBody>
          </p:sp>
        </mc:Choice>
        <mc:Fallback xmlns="">
          <p:sp>
            <p:nvSpPr>
              <p:cNvPr id="16" name="TextBox 15">
                <a:extLst>
                  <a:ext uri="{FF2B5EF4-FFF2-40B4-BE49-F238E27FC236}">
                    <a16:creationId xmlns:a16="http://schemas.microsoft.com/office/drawing/2014/main" id="{1972C600-0BBE-4F35-ADCE-490BC6D5AA7A}"/>
                  </a:ext>
                </a:extLst>
              </p:cNvPr>
              <p:cNvSpPr txBox="1">
                <a:spLocks noRot="1" noChangeAspect="1" noMove="1" noResize="1" noEditPoints="1" noAdjustHandles="1" noChangeArrowheads="1" noChangeShapeType="1" noTextEdit="1"/>
              </p:cNvSpPr>
              <p:nvPr/>
            </p:nvSpPr>
            <p:spPr>
              <a:xfrm>
                <a:off x="76200" y="1822636"/>
                <a:ext cx="8915400" cy="4315990"/>
              </a:xfrm>
              <a:prstGeom prst="rect">
                <a:avLst/>
              </a:prstGeom>
              <a:blipFill>
                <a:blip r:embed="rId7"/>
                <a:stretch>
                  <a:fillRect l="-616" t="-847" r="-1642" b="-1554"/>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98D8A861-E095-4F01-9C42-6661F5E68270}"/>
              </a:ext>
            </a:extLst>
          </p:cNvPr>
          <p:cNvSpPr>
            <a:spLocks noGrp="1"/>
          </p:cNvSpPr>
          <p:nvPr>
            <p:ph type="sldNum" sz="quarter" idx="7"/>
          </p:nvPr>
        </p:nvSpPr>
        <p:spPr/>
        <p:txBody>
          <a:bodyPr/>
          <a:lstStyle/>
          <a:p>
            <a:pPr marL="38100">
              <a:lnSpc>
                <a:spcPts val="1240"/>
              </a:lnSpc>
            </a:pPr>
            <a:fld id="{81D60167-4931-47E6-BA6A-407CBD079E47}" type="slidenum">
              <a:rPr lang="en-IN" spc="-120" smtClean="0"/>
              <a:t>82</a:t>
            </a:fld>
            <a:endParaRPr lang="en-IN" spc="-120" dirty="0"/>
          </a:p>
        </p:txBody>
      </p:sp>
    </p:spTree>
    <p:extLst>
      <p:ext uri="{BB962C8B-B14F-4D97-AF65-F5344CB8AC3E}">
        <p14:creationId xmlns:p14="http://schemas.microsoft.com/office/powerpoint/2010/main" val="37468105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C400BBC-45F4-461B-A31F-02EB77D5164E}"/>
              </a:ext>
            </a:extLst>
          </p:cNvPr>
          <p:cNvGrpSpPr/>
          <p:nvPr/>
        </p:nvGrpSpPr>
        <p:grpSpPr>
          <a:xfrm>
            <a:off x="-654" y="0"/>
            <a:ext cx="9145905" cy="6858000"/>
            <a:chOff x="-654" y="0"/>
            <a:chExt cx="9145905" cy="6858000"/>
          </a:xfrm>
        </p:grpSpPr>
        <p:sp>
          <p:nvSpPr>
            <p:cNvPr id="7" name="object 3">
              <a:extLst>
                <a:ext uri="{FF2B5EF4-FFF2-40B4-BE49-F238E27FC236}">
                  <a16:creationId xmlns:a16="http://schemas.microsoft.com/office/drawing/2014/main" id="{CE337D06-5D9F-4D10-B966-8AC7900232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D6B848E-95C0-4D34-93B2-F34174D7D439}"/>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B15D823B-B4BB-4FC5-AF47-05D78907082D}"/>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22D6A321-013B-453C-A796-A9297CB7B9AD}"/>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71C2444F-6996-4195-8151-566B5A7B1E9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2" name="object 11">
            <a:extLst>
              <a:ext uri="{FF2B5EF4-FFF2-40B4-BE49-F238E27FC236}">
                <a16:creationId xmlns:a16="http://schemas.microsoft.com/office/drawing/2014/main" id="{F7AC9DBF-7619-41B4-BE9C-5FEB84BF2E7A}"/>
              </a:ext>
            </a:extLst>
          </p:cNvPr>
          <p:cNvSpPr txBox="1"/>
          <p:nvPr/>
        </p:nvSpPr>
        <p:spPr>
          <a:xfrm>
            <a:off x="228600" y="6584310"/>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object 12">
            <a:extLst>
              <a:ext uri="{FF2B5EF4-FFF2-40B4-BE49-F238E27FC236}">
                <a16:creationId xmlns:a16="http://schemas.microsoft.com/office/drawing/2014/main" id="{9743C917-88AC-4CA6-93FC-D3E8DA374043}"/>
              </a:ext>
            </a:extLst>
          </p:cNvPr>
          <p:cNvSpPr txBox="1"/>
          <p:nvPr/>
        </p:nvSpPr>
        <p:spPr>
          <a:xfrm>
            <a:off x="6553200" y="6400800"/>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BFAB2DE-95DF-4BF9-8CF5-16209B99527B}"/>
                  </a:ext>
                </a:extLst>
              </p:cNvPr>
              <p:cNvSpPr txBox="1"/>
              <p:nvPr/>
            </p:nvSpPr>
            <p:spPr>
              <a:xfrm>
                <a:off x="-6982" y="993540"/>
                <a:ext cx="9088461" cy="6034409"/>
              </a:xfrm>
              <a:prstGeom prst="rect">
                <a:avLst/>
              </a:prstGeom>
              <a:noFill/>
            </p:spPr>
            <p:txBody>
              <a:bodyPr wrap="square">
                <a:spAutoFit/>
              </a:bodyPr>
              <a:lstStyle/>
              <a:p>
                <a:pPr marL="561340" marR="5080" indent="-323850">
                  <a:spcBef>
                    <a:spcPts val="95"/>
                  </a:spcBef>
                  <a:tabLst>
                    <a:tab pos="3786504" algn="l"/>
                    <a:tab pos="5335270" algn="l"/>
                  </a:tabLst>
                </a:pPr>
                <a:r>
                  <a:rPr lang="en-US" sz="1800" spc="-25" dirty="0">
                    <a:solidFill>
                      <a:schemeClr val="tx1"/>
                    </a:solidFill>
                    <a:latin typeface="Times New Roman" panose="02020603050405020304" pitchFamily="18" charset="0"/>
                    <a:cs typeface="Times New Roman" panose="02020603050405020304" pitchFamily="18" charset="0"/>
                  </a:rPr>
                  <a:t>In order to increase </a:t>
                </a:r>
                <a:r>
                  <a:rPr lang="en-US" sz="1800" spc="-30" dirty="0">
                    <a:solidFill>
                      <a:schemeClr val="tx1"/>
                    </a:solidFill>
                    <a:latin typeface="Times New Roman" panose="02020603050405020304" pitchFamily="18" charset="0"/>
                    <a:cs typeface="Times New Roman" panose="02020603050405020304" pitchFamily="18" charset="0"/>
                  </a:rPr>
                  <a:t>the </a:t>
                </a:r>
                <a:r>
                  <a:rPr lang="en-US" sz="1800" spc="55" dirty="0">
                    <a:solidFill>
                      <a:schemeClr val="tx1"/>
                    </a:solidFill>
                    <a:latin typeface="Times New Roman" panose="02020603050405020304" pitchFamily="18" charset="0"/>
                    <a:cs typeface="Times New Roman" panose="02020603050405020304" pitchFamily="18" charset="0"/>
                  </a:rPr>
                  <a:t>power </a:t>
                </a:r>
                <a:r>
                  <a:rPr lang="en-US" sz="1800" spc="-20" dirty="0">
                    <a:solidFill>
                      <a:schemeClr val="tx1"/>
                    </a:solidFill>
                    <a:latin typeface="Times New Roman" panose="02020603050405020304" pitchFamily="18" charset="0"/>
                    <a:cs typeface="Times New Roman" panose="02020603050405020304" pitchFamily="18" charset="0"/>
                  </a:rPr>
                  <a:t>transmitted </a:t>
                </a:r>
                <a:r>
                  <a:rPr lang="en-US" sz="1800" spc="10" dirty="0">
                    <a:solidFill>
                      <a:schemeClr val="tx1"/>
                    </a:solidFill>
                    <a:latin typeface="Times New Roman" panose="02020603050405020304" pitchFamily="18" charset="0"/>
                    <a:cs typeface="Times New Roman" panose="02020603050405020304" pitchFamily="18" charset="0"/>
                  </a:rPr>
                  <a:t>through </a:t>
                </a:r>
                <a:r>
                  <a:rPr lang="en-US" sz="1800" spc="-15" dirty="0">
                    <a:solidFill>
                      <a:schemeClr val="tx1"/>
                    </a:solidFill>
                    <a:latin typeface="Times New Roman" panose="02020603050405020304" pitchFamily="18" charset="0"/>
                    <a:cs typeface="Times New Roman" panose="02020603050405020304" pitchFamily="18" charset="0"/>
                  </a:rPr>
                  <a:t>a  </a:t>
                </a:r>
                <a:r>
                  <a:rPr lang="en-US" sz="1800" spc="30" dirty="0">
                    <a:solidFill>
                      <a:schemeClr val="tx1"/>
                    </a:solidFill>
                    <a:latin typeface="Times New Roman" panose="02020603050405020304" pitchFamily="18" charset="0"/>
                    <a:cs typeface="Times New Roman" panose="02020603050405020304" pitchFamily="18" charset="0"/>
                  </a:rPr>
                  <a:t>long </a:t>
                </a:r>
                <a:r>
                  <a:rPr lang="en-US" sz="1800" spc="-25" dirty="0">
                    <a:solidFill>
                      <a:schemeClr val="tx1"/>
                    </a:solidFill>
                    <a:latin typeface="Times New Roman" panose="02020603050405020304" pitchFamily="18" charset="0"/>
                    <a:cs typeface="Times New Roman" panose="02020603050405020304" pitchFamily="18" charset="0"/>
                  </a:rPr>
                  <a:t>transmission </a:t>
                </a:r>
                <a:r>
                  <a:rPr lang="en-US" sz="1800" spc="-10" dirty="0">
                    <a:solidFill>
                      <a:schemeClr val="tx1"/>
                    </a:solidFill>
                    <a:latin typeface="Times New Roman" panose="02020603050405020304" pitchFamily="18" charset="0"/>
                    <a:cs typeface="Times New Roman" panose="02020603050405020304" pitchFamily="18" charset="0"/>
                  </a:rPr>
                  <a:t>line </a:t>
                </a:r>
                <a:r>
                  <a:rPr lang="en-US" sz="1800" spc="-25" dirty="0">
                    <a:solidFill>
                      <a:schemeClr val="tx1"/>
                    </a:solidFill>
                    <a:latin typeface="Times New Roman" panose="02020603050405020304" pitchFamily="18" charset="0"/>
                    <a:cs typeface="Times New Roman" panose="02020603050405020304" pitchFamily="18" charset="0"/>
                  </a:rPr>
                  <a:t>either </a:t>
                </a:r>
                <a:r>
                  <a:rPr lang="en-US" sz="1800" spc="50" dirty="0">
                    <a:solidFill>
                      <a:schemeClr val="tx1"/>
                    </a:solidFill>
                    <a:latin typeface="Times New Roman" panose="02020603050405020304" pitchFamily="18" charset="0"/>
                    <a:cs typeface="Times New Roman" panose="02020603050405020304" pitchFamily="18" charset="0"/>
                  </a:rPr>
                  <a:t>value </a:t>
                </a:r>
                <a:r>
                  <a:rPr lang="en-US" sz="1800" spc="15" dirty="0">
                    <a:solidFill>
                      <a:schemeClr val="tx1"/>
                    </a:solidFill>
                    <a:latin typeface="Times New Roman" panose="02020603050405020304" pitchFamily="18" charset="0"/>
                    <a:cs typeface="Times New Roman" panose="02020603050405020304" pitchFamily="18" charset="0"/>
                  </a:rPr>
                  <a:t>of receiving  </a:t>
                </a:r>
                <a:r>
                  <a:rPr lang="en-US" sz="1800" spc="20" dirty="0">
                    <a:solidFill>
                      <a:schemeClr val="tx1"/>
                    </a:solidFill>
                    <a:latin typeface="Times New Roman" panose="02020603050405020304" pitchFamily="18" charset="0"/>
                    <a:cs typeface="Times New Roman" panose="02020603050405020304" pitchFamily="18" charset="0"/>
                  </a:rPr>
                  <a:t>end </a:t>
                </a:r>
                <a:r>
                  <a:rPr lang="en-US" sz="1800" spc="35" dirty="0">
                    <a:solidFill>
                      <a:schemeClr val="tx1"/>
                    </a:solidFill>
                    <a:latin typeface="Times New Roman" panose="02020603050405020304" pitchFamily="18" charset="0"/>
                    <a:cs typeface="Times New Roman" panose="02020603050405020304" pitchFamily="18" charset="0"/>
                  </a:rPr>
                  <a:t>voltage </a:t>
                </a:r>
                <a:r>
                  <a:rPr lang="en-US" sz="1800" spc="-20" dirty="0">
                    <a:solidFill>
                      <a:schemeClr val="tx1"/>
                    </a:solidFill>
                    <a:latin typeface="Times New Roman" panose="02020603050405020304" pitchFamily="18" charset="0"/>
                    <a:cs typeface="Times New Roman" panose="02020603050405020304" pitchFamily="18" charset="0"/>
                  </a:rPr>
                  <a:t>is </a:t>
                </a:r>
                <a:r>
                  <a:rPr lang="en-US" sz="1800" spc="-25" dirty="0">
                    <a:solidFill>
                      <a:schemeClr val="tx1"/>
                    </a:solidFill>
                    <a:latin typeface="Times New Roman" panose="02020603050405020304" pitchFamily="18" charset="0"/>
                    <a:cs typeface="Times New Roman" panose="02020603050405020304" pitchFamily="18" charset="0"/>
                  </a:rPr>
                  <a:t>to</a:t>
                </a:r>
                <a:r>
                  <a:rPr lang="en-US" sz="1800" spc="40" dirty="0">
                    <a:solidFill>
                      <a:schemeClr val="tx1"/>
                    </a:solidFill>
                    <a:latin typeface="Times New Roman" panose="02020603050405020304" pitchFamily="18" charset="0"/>
                    <a:cs typeface="Times New Roman" panose="02020603050405020304" pitchFamily="18" charset="0"/>
                  </a:rPr>
                  <a:t> </a:t>
                </a:r>
                <a:r>
                  <a:rPr lang="en-US" sz="1800" spc="-25" dirty="0">
                    <a:solidFill>
                      <a:schemeClr val="tx1"/>
                    </a:solidFill>
                    <a:latin typeface="Times New Roman" panose="02020603050405020304" pitchFamily="18" charset="0"/>
                    <a:cs typeface="Times New Roman" panose="02020603050405020304" pitchFamily="18" charset="0"/>
                  </a:rPr>
                  <a:t>be</a:t>
                </a:r>
                <a:r>
                  <a:rPr lang="en-US" dirty="0">
                    <a:solidFill>
                      <a:schemeClr val="tx1"/>
                    </a:solidFill>
                    <a:latin typeface="Times New Roman" panose="02020603050405020304" pitchFamily="18" charset="0"/>
                    <a:cs typeface="Times New Roman" panose="02020603050405020304" pitchFamily="18" charset="0"/>
                  </a:rPr>
                  <a:t> </a:t>
                </a:r>
                <a:r>
                  <a:rPr lang="en-US" spc="-10" dirty="0">
                    <a:solidFill>
                      <a:schemeClr val="tx1"/>
                    </a:solidFill>
                    <a:latin typeface="Times New Roman" panose="02020603050405020304" pitchFamily="18" charset="0"/>
                    <a:cs typeface="Times New Roman" panose="02020603050405020304" pitchFamily="18" charset="0"/>
                  </a:rPr>
                  <a:t>increased </a:t>
                </a:r>
                <a:r>
                  <a:rPr lang="en-US" spc="-15" dirty="0">
                    <a:solidFill>
                      <a:schemeClr val="tx1"/>
                    </a:solidFill>
                    <a:latin typeface="Times New Roman" panose="02020603050405020304" pitchFamily="18" charset="0"/>
                    <a:cs typeface="Times New Roman" panose="02020603050405020304" pitchFamily="18" charset="0"/>
                  </a:rPr>
                  <a:t>or </a:t>
                </a:r>
                <a:r>
                  <a:rPr lang="en-US" spc="-10" dirty="0">
                    <a:solidFill>
                      <a:schemeClr val="tx1"/>
                    </a:solidFill>
                    <a:latin typeface="Times New Roman" panose="02020603050405020304" pitchFamily="18" charset="0"/>
                    <a:cs typeface="Times New Roman" panose="02020603050405020304" pitchFamily="18" charset="0"/>
                  </a:rPr>
                  <a:t>more </a:t>
                </a:r>
                <a:r>
                  <a:rPr lang="en-US" spc="-30" dirty="0">
                    <a:solidFill>
                      <a:schemeClr val="tx1"/>
                    </a:solidFill>
                    <a:latin typeface="Times New Roman" panose="02020603050405020304" pitchFamily="18" charset="0"/>
                    <a:cs typeface="Times New Roman" panose="02020603050405020304" pitchFamily="18" charset="0"/>
                  </a:rPr>
                  <a:t>than </a:t>
                </a:r>
                <a:r>
                  <a:rPr lang="en-US" spc="-10" dirty="0">
                    <a:solidFill>
                      <a:schemeClr val="tx1"/>
                    </a:solidFill>
                    <a:latin typeface="Times New Roman" panose="02020603050405020304" pitchFamily="18" charset="0"/>
                    <a:cs typeface="Times New Roman" panose="02020603050405020304" pitchFamily="18" charset="0"/>
                  </a:rPr>
                  <a:t>one </a:t>
                </a:r>
                <a:r>
                  <a:rPr lang="en-US" spc="-25" dirty="0">
                    <a:solidFill>
                      <a:schemeClr val="tx1"/>
                    </a:solidFill>
                    <a:latin typeface="Times New Roman" panose="02020603050405020304" pitchFamily="18" charset="0"/>
                    <a:cs typeface="Times New Roman" panose="02020603050405020304" pitchFamily="18" charset="0"/>
                  </a:rPr>
                  <a:t>transmission </a:t>
                </a:r>
                <a:r>
                  <a:rPr lang="en-US" spc="-10" dirty="0">
                    <a:solidFill>
                      <a:schemeClr val="tx1"/>
                    </a:solidFill>
                    <a:latin typeface="Times New Roman" panose="02020603050405020304" pitchFamily="18" charset="0"/>
                    <a:cs typeface="Times New Roman" panose="02020603050405020304" pitchFamily="18" charset="0"/>
                  </a:rPr>
                  <a:t>line </a:t>
                </a:r>
                <a:r>
                  <a:rPr lang="en-US" spc="-25" dirty="0">
                    <a:solidFill>
                      <a:schemeClr val="tx1"/>
                    </a:solidFill>
                    <a:latin typeface="Times New Roman" panose="02020603050405020304" pitchFamily="18" charset="0"/>
                    <a:cs typeface="Times New Roman" panose="02020603050405020304" pitchFamily="18" charset="0"/>
                  </a:rPr>
                  <a:t>can  be </a:t>
                </a:r>
                <a:r>
                  <a:rPr lang="en-US" dirty="0">
                    <a:solidFill>
                      <a:schemeClr val="tx1"/>
                    </a:solidFill>
                    <a:latin typeface="Times New Roman" panose="02020603050405020304" pitchFamily="18" charset="0"/>
                    <a:cs typeface="Times New Roman" panose="02020603050405020304" pitchFamily="18" charset="0"/>
                  </a:rPr>
                  <a:t>run </a:t>
                </a:r>
                <a:r>
                  <a:rPr lang="en-US" spc="-20" dirty="0">
                    <a:solidFill>
                      <a:schemeClr val="tx1"/>
                    </a:solidFill>
                    <a:latin typeface="Times New Roman" panose="02020603050405020304" pitchFamily="18" charset="0"/>
                    <a:cs typeface="Times New Roman" panose="02020603050405020304" pitchFamily="18" charset="0"/>
                  </a:rPr>
                  <a:t>in </a:t>
                </a:r>
                <a:r>
                  <a:rPr lang="en-US" spc="-5" dirty="0">
                    <a:solidFill>
                      <a:schemeClr val="tx1"/>
                    </a:solidFill>
                    <a:latin typeface="Times New Roman" panose="02020603050405020304" pitchFamily="18" charset="0"/>
                    <a:cs typeface="Times New Roman" panose="02020603050405020304" pitchFamily="18" charset="0"/>
                  </a:rPr>
                  <a:t>parallel. </a:t>
                </a:r>
                <a:r>
                  <a:rPr lang="en-US" spc="-15" dirty="0">
                    <a:solidFill>
                      <a:schemeClr val="tx1"/>
                    </a:solidFill>
                    <a:latin typeface="Times New Roman" panose="02020603050405020304" pitchFamily="18" charset="0"/>
                    <a:cs typeface="Times New Roman" panose="02020603050405020304" pitchFamily="18" charset="0"/>
                  </a:rPr>
                  <a:t>The </a:t>
                </a:r>
                <a:r>
                  <a:rPr lang="en-US" spc="-30" dirty="0">
                    <a:solidFill>
                      <a:schemeClr val="tx1"/>
                    </a:solidFill>
                    <a:latin typeface="Times New Roman" panose="02020603050405020304" pitchFamily="18" charset="0"/>
                    <a:cs typeface="Times New Roman" panose="02020603050405020304" pitchFamily="18" charset="0"/>
                  </a:rPr>
                  <a:t>latter </a:t>
                </a:r>
                <a:r>
                  <a:rPr lang="en-US" spc="5" dirty="0">
                    <a:solidFill>
                      <a:schemeClr val="tx1"/>
                    </a:solidFill>
                    <a:latin typeface="Times New Roman" panose="02020603050405020304" pitchFamily="18" charset="0"/>
                    <a:cs typeface="Times New Roman" panose="02020603050405020304" pitchFamily="18" charset="0"/>
                  </a:rPr>
                  <a:t>method </a:t>
                </a:r>
                <a:r>
                  <a:rPr lang="en-US" spc="-20" dirty="0">
                    <a:solidFill>
                      <a:schemeClr val="tx1"/>
                    </a:solidFill>
                    <a:latin typeface="Times New Roman" panose="02020603050405020304" pitchFamily="18" charset="0"/>
                    <a:cs typeface="Times New Roman" panose="02020603050405020304" pitchFamily="18" charset="0"/>
                  </a:rPr>
                  <a:t>is </a:t>
                </a:r>
                <a:r>
                  <a:rPr lang="en-US" spc="55" dirty="0">
                    <a:solidFill>
                      <a:schemeClr val="tx1"/>
                    </a:solidFill>
                    <a:latin typeface="Times New Roman" panose="02020603050405020304" pitchFamily="18" charset="0"/>
                    <a:cs typeface="Times New Roman" panose="02020603050405020304" pitchFamily="18" charset="0"/>
                  </a:rPr>
                  <a:t>however  </a:t>
                </a:r>
                <a:r>
                  <a:rPr lang="en-US" spc="75" dirty="0">
                    <a:solidFill>
                      <a:schemeClr val="tx1"/>
                    </a:solidFill>
                    <a:latin typeface="Times New Roman" panose="02020603050405020304" pitchFamily="18" charset="0"/>
                    <a:cs typeface="Times New Roman" panose="02020603050405020304" pitchFamily="18" charset="0"/>
                  </a:rPr>
                  <a:t>very </a:t>
                </a:r>
                <a:r>
                  <a:rPr lang="en-US" spc="5" dirty="0">
                    <a:solidFill>
                      <a:schemeClr val="tx1"/>
                    </a:solidFill>
                    <a:latin typeface="Times New Roman" panose="02020603050405020304" pitchFamily="18" charset="0"/>
                    <a:cs typeface="Times New Roman" panose="02020603050405020304" pitchFamily="18" charset="0"/>
                  </a:rPr>
                  <a:t>costly. Thus </a:t>
                </a:r>
                <a:r>
                  <a:rPr lang="en-US" spc="-5" dirty="0">
                    <a:solidFill>
                      <a:schemeClr val="tx1"/>
                    </a:solidFill>
                    <a:latin typeface="Times New Roman" panose="02020603050405020304" pitchFamily="18" charset="0"/>
                    <a:cs typeface="Times New Roman" panose="02020603050405020304" pitchFamily="18" charset="0"/>
                  </a:rPr>
                  <a:t>from </a:t>
                </a:r>
                <a:r>
                  <a:rPr lang="en-US" spc="-30" dirty="0">
                    <a:solidFill>
                      <a:schemeClr val="tx1"/>
                    </a:solidFill>
                    <a:latin typeface="Times New Roman" panose="02020603050405020304" pitchFamily="18" charset="0"/>
                    <a:cs typeface="Times New Roman" panose="02020603050405020304" pitchFamily="18" charset="0"/>
                  </a:rPr>
                  <a:t>the </a:t>
                </a:r>
                <a:r>
                  <a:rPr lang="en-US" spc="30" dirty="0">
                    <a:solidFill>
                      <a:schemeClr val="tx1"/>
                    </a:solidFill>
                    <a:latin typeface="Times New Roman" panose="02020603050405020304" pitchFamily="18" charset="0"/>
                    <a:cs typeface="Times New Roman" panose="02020603050405020304" pitchFamily="18" charset="0"/>
                  </a:rPr>
                  <a:t>above </a:t>
                </a:r>
                <a:r>
                  <a:rPr lang="en-US" spc="-5" dirty="0">
                    <a:solidFill>
                      <a:schemeClr val="tx1"/>
                    </a:solidFill>
                    <a:latin typeface="Times New Roman" panose="02020603050405020304" pitchFamily="18" charset="0"/>
                    <a:cs typeface="Times New Roman" panose="02020603050405020304" pitchFamily="18" charset="0"/>
                  </a:rPr>
                  <a:t>equation </a:t>
                </a:r>
                <a:r>
                  <a:rPr lang="en-US" spc="-60" dirty="0">
                    <a:solidFill>
                      <a:schemeClr val="tx1"/>
                    </a:solidFill>
                    <a:latin typeface="Times New Roman" panose="02020603050405020304" pitchFamily="18" charset="0"/>
                    <a:cs typeface="Times New Roman" panose="02020603050405020304" pitchFamily="18" charset="0"/>
                  </a:rPr>
                  <a:t>, </a:t>
                </a:r>
                <a:r>
                  <a:rPr lang="en-US" spc="-20" dirty="0">
                    <a:solidFill>
                      <a:schemeClr val="tx1"/>
                    </a:solidFill>
                    <a:latin typeface="Times New Roman" panose="02020603050405020304" pitchFamily="18" charset="0"/>
                    <a:cs typeface="Times New Roman" panose="02020603050405020304" pitchFamily="18" charset="0"/>
                  </a:rPr>
                  <a:t>in  </a:t>
                </a:r>
                <a:r>
                  <a:rPr lang="en-US" dirty="0">
                    <a:solidFill>
                      <a:schemeClr val="tx1"/>
                    </a:solidFill>
                    <a:latin typeface="Times New Roman" panose="02020603050405020304" pitchFamily="18" charset="0"/>
                    <a:cs typeface="Times New Roman" panose="02020603050405020304" pitchFamily="18" charset="0"/>
                  </a:rPr>
                  <a:t>order </a:t>
                </a:r>
                <a:r>
                  <a:rPr lang="en-US" spc="-25" dirty="0">
                    <a:solidFill>
                      <a:schemeClr val="tx1"/>
                    </a:solidFill>
                    <a:latin typeface="Times New Roman" panose="02020603050405020304" pitchFamily="18" charset="0"/>
                    <a:cs typeface="Times New Roman" panose="02020603050405020304" pitchFamily="18" charset="0"/>
                  </a:rPr>
                  <a:t>to</a:t>
                </a:r>
                <a:r>
                  <a:rPr lang="en-US" spc="55" dirty="0">
                    <a:solidFill>
                      <a:schemeClr val="tx1"/>
                    </a:solidFill>
                    <a:latin typeface="Times New Roman" panose="02020603050405020304" pitchFamily="18" charset="0"/>
                    <a:cs typeface="Times New Roman" panose="02020603050405020304" pitchFamily="18" charset="0"/>
                  </a:rPr>
                  <a:t> </a:t>
                </a:r>
                <a:r>
                  <a:rPr lang="en-US" spc="-25" dirty="0">
                    <a:solidFill>
                      <a:schemeClr val="tx1"/>
                    </a:solidFill>
                    <a:latin typeface="Times New Roman" panose="02020603050405020304" pitchFamily="18" charset="0"/>
                    <a:cs typeface="Times New Roman" panose="02020603050405020304" pitchFamily="18" charset="0"/>
                  </a:rPr>
                  <a:t>increase</a:t>
                </a:r>
                <a:r>
                  <a:rPr lang="en-US" spc="20" dirty="0">
                    <a:solidFill>
                      <a:schemeClr val="tx1"/>
                    </a:solidFill>
                    <a:latin typeface="Times New Roman" panose="02020603050405020304" pitchFamily="18" charset="0"/>
                    <a:cs typeface="Times New Roman" panose="02020603050405020304" pitchFamily="18" charset="0"/>
                  </a:rPr>
                  <a:t> </a:t>
                </a:r>
                <a:r>
                  <a:rPr lang="en-US" spc="-40" dirty="0">
                    <a:solidFill>
                      <a:schemeClr val="tx1"/>
                    </a:solidFill>
                    <a:latin typeface="Times New Roman" panose="02020603050405020304" pitchFamily="18" charset="0"/>
                    <a:cs typeface="Times New Roman" panose="02020603050405020304" pitchFamily="18" charset="0"/>
                  </a:rPr>
                  <a:t>PR </a:t>
                </a:r>
                <a:r>
                  <a:rPr lang="en-US" spc="-25" dirty="0">
                    <a:solidFill>
                      <a:schemeClr val="tx1"/>
                    </a:solidFill>
                    <a:latin typeface="Times New Roman" panose="02020603050405020304" pitchFamily="18" charset="0"/>
                    <a:cs typeface="Times New Roman" panose="02020603050405020304" pitchFamily="18" charset="0"/>
                  </a:rPr>
                  <a:t>either</a:t>
                </a:r>
                <a:r>
                  <a:rPr lang="en-US" spc="5" dirty="0">
                    <a:solidFill>
                      <a:schemeClr val="tx1"/>
                    </a:solidFill>
                    <a:latin typeface="Times New Roman" panose="02020603050405020304" pitchFamily="18" charset="0"/>
                    <a:cs typeface="Times New Roman" panose="02020603050405020304" pitchFamily="18" charset="0"/>
                  </a:rPr>
                  <a:t> </a:t>
                </a:r>
                <a:r>
                  <a:rPr lang="en-US" spc="45" dirty="0">
                    <a:solidFill>
                      <a:schemeClr val="tx1"/>
                    </a:solidFill>
                    <a:latin typeface="Times New Roman" panose="02020603050405020304" pitchFamily="18" charset="0"/>
                    <a:cs typeface="Times New Roman" panose="02020603050405020304" pitchFamily="18" charset="0"/>
                  </a:rPr>
                  <a:t>VR </a:t>
                </a:r>
                <a:r>
                  <a:rPr lang="en-US" spc="-20" dirty="0">
                    <a:solidFill>
                      <a:schemeClr val="tx1"/>
                    </a:solidFill>
                    <a:latin typeface="Times New Roman" panose="02020603050405020304" pitchFamily="18" charset="0"/>
                    <a:cs typeface="Times New Roman" panose="02020603050405020304" pitchFamily="18" charset="0"/>
                  </a:rPr>
                  <a:t>is </a:t>
                </a:r>
                <a:r>
                  <a:rPr lang="en-US" spc="-25" dirty="0">
                    <a:solidFill>
                      <a:schemeClr val="tx1"/>
                    </a:solidFill>
                    <a:latin typeface="Times New Roman" panose="02020603050405020304" pitchFamily="18" charset="0"/>
                    <a:cs typeface="Times New Roman" panose="02020603050405020304" pitchFamily="18" charset="0"/>
                  </a:rPr>
                  <a:t>to be </a:t>
                </a:r>
                <a:r>
                  <a:rPr lang="en-US" spc="-10" dirty="0">
                    <a:solidFill>
                      <a:schemeClr val="tx1"/>
                    </a:solidFill>
                    <a:latin typeface="Times New Roman" panose="02020603050405020304" pitchFamily="18" charset="0"/>
                    <a:cs typeface="Times New Roman" panose="02020603050405020304" pitchFamily="18" charset="0"/>
                  </a:rPr>
                  <a:t>increased  </a:t>
                </a:r>
                <a:r>
                  <a:rPr lang="en-US" spc="-15" dirty="0">
                    <a:solidFill>
                      <a:schemeClr val="tx1"/>
                    </a:solidFill>
                    <a:latin typeface="Times New Roman" panose="02020603050405020304" pitchFamily="18" charset="0"/>
                    <a:cs typeface="Times New Roman" panose="02020603050405020304" pitchFamily="18" charset="0"/>
                  </a:rPr>
                  <a:t>or </a:t>
                </a:r>
                <a:r>
                  <a:rPr lang="en-US" spc="95" dirty="0">
                    <a:solidFill>
                      <a:schemeClr val="tx1"/>
                    </a:solidFill>
                    <a:latin typeface="Times New Roman" panose="02020603050405020304" pitchFamily="18" charset="0"/>
                    <a:cs typeface="Times New Roman" panose="02020603050405020304" pitchFamily="18" charset="0"/>
                  </a:rPr>
                  <a:t>Zo </a:t>
                </a:r>
                <a:r>
                  <a:rPr lang="en-US" spc="-20" dirty="0">
                    <a:solidFill>
                      <a:schemeClr val="tx1"/>
                    </a:solidFill>
                    <a:latin typeface="Times New Roman" panose="02020603050405020304" pitchFamily="18" charset="0"/>
                    <a:cs typeface="Times New Roman" panose="02020603050405020304" pitchFamily="18" charset="0"/>
                  </a:rPr>
                  <a:t>is </a:t>
                </a:r>
                <a:r>
                  <a:rPr lang="en-US" spc="-25" dirty="0">
                    <a:solidFill>
                      <a:schemeClr val="tx1"/>
                    </a:solidFill>
                    <a:latin typeface="Times New Roman" panose="02020603050405020304" pitchFamily="18" charset="0"/>
                    <a:cs typeface="Times New Roman" panose="02020603050405020304" pitchFamily="18" charset="0"/>
                  </a:rPr>
                  <a:t>to be</a:t>
                </a:r>
                <a:r>
                  <a:rPr lang="en-US" spc="6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decreased.</a:t>
                </a:r>
              </a:p>
              <a:p>
                <a:pPr marL="424180" marR="941705" indent="-412115">
                  <a:lnSpc>
                    <a:spcPct val="100000"/>
                  </a:lnSpc>
                  <a:spcBef>
                    <a:spcPts val="95"/>
                  </a:spcBef>
                </a:pPr>
                <a:r>
                  <a:rPr lang="en-US" spc="-50" dirty="0">
                    <a:solidFill>
                      <a:schemeClr val="tx1"/>
                    </a:solidFill>
                    <a:latin typeface="Times New Roman" panose="02020603050405020304" pitchFamily="18" charset="0"/>
                    <a:cs typeface="Times New Roman" panose="02020603050405020304" pitchFamily="18" charset="0"/>
                  </a:rPr>
                  <a:t>(</a:t>
                </a:r>
                <a:r>
                  <a:rPr lang="en-US" spc="-50" dirty="0" err="1">
                    <a:solidFill>
                      <a:schemeClr val="tx1"/>
                    </a:solidFill>
                    <a:latin typeface="Times New Roman" panose="02020603050405020304" pitchFamily="18" charset="0"/>
                    <a:cs typeface="Times New Roman" panose="02020603050405020304" pitchFamily="18" charset="0"/>
                  </a:rPr>
                  <a:t>i</a:t>
                </a:r>
                <a:r>
                  <a:rPr lang="en-US" spc="-50" dirty="0">
                    <a:solidFill>
                      <a:schemeClr val="tx1"/>
                    </a:solidFill>
                    <a:latin typeface="Times New Roman" panose="02020603050405020304" pitchFamily="18" charset="0"/>
                    <a:cs typeface="Times New Roman" panose="02020603050405020304" pitchFamily="18" charset="0"/>
                  </a:rPr>
                  <a:t>)	</a:t>
                </a:r>
                <a:r>
                  <a:rPr lang="en-US" spc="-40" dirty="0">
                    <a:solidFill>
                      <a:schemeClr val="tx1"/>
                    </a:solidFill>
                    <a:latin typeface="Times New Roman" panose="02020603050405020304" pitchFamily="18" charset="0"/>
                    <a:cs typeface="Times New Roman" panose="02020603050405020304" pitchFamily="18" charset="0"/>
                  </a:rPr>
                  <a:t>Increase </a:t>
                </a:r>
                <a:r>
                  <a:rPr lang="en-US" spc="-20" dirty="0">
                    <a:solidFill>
                      <a:schemeClr val="tx1"/>
                    </a:solidFill>
                    <a:latin typeface="Times New Roman" panose="02020603050405020304" pitchFamily="18" charset="0"/>
                    <a:cs typeface="Times New Roman" panose="02020603050405020304" pitchFamily="18" charset="0"/>
                  </a:rPr>
                  <a:t>in </a:t>
                </a:r>
                <a:r>
                  <a:rPr lang="en-US" spc="35" dirty="0">
                    <a:solidFill>
                      <a:schemeClr val="tx1"/>
                    </a:solidFill>
                    <a:latin typeface="Times New Roman" panose="02020603050405020304" pitchFamily="18" charset="0"/>
                    <a:cs typeface="Times New Roman" panose="02020603050405020304" pitchFamily="18" charset="0"/>
                  </a:rPr>
                  <a:t>voltage </a:t>
                </a:r>
                <a:r>
                  <a:rPr lang="en-US" spc="45" dirty="0">
                    <a:solidFill>
                      <a:schemeClr val="tx1"/>
                    </a:solidFill>
                    <a:latin typeface="Times New Roman" panose="02020603050405020304" pitchFamily="18" charset="0"/>
                    <a:cs typeface="Times New Roman" panose="02020603050405020304" pitchFamily="18" charset="0"/>
                  </a:rPr>
                  <a:t>VR</a:t>
                </a:r>
                <a:r>
                  <a:rPr lang="en-US" spc="320" dirty="0">
                    <a:solidFill>
                      <a:schemeClr val="tx1"/>
                    </a:solidFill>
                    <a:latin typeface="Times New Roman" panose="02020603050405020304" pitchFamily="18" charset="0"/>
                    <a:cs typeface="Times New Roman" panose="02020603050405020304" pitchFamily="18" charset="0"/>
                  </a:rPr>
                  <a:t> </a:t>
                </a:r>
                <a:r>
                  <a:rPr lang="en-US" spc="-180" dirty="0">
                    <a:solidFill>
                      <a:schemeClr val="tx1"/>
                    </a:solidFill>
                    <a:latin typeface="Times New Roman" panose="02020603050405020304" pitchFamily="18" charset="0"/>
                    <a:cs typeface="Times New Roman" panose="02020603050405020304" pitchFamily="18" charset="0"/>
                  </a:rPr>
                  <a:t>:</a:t>
                </a:r>
                <a:r>
                  <a:rPr lang="en-US" spc="80" dirty="0">
                    <a:solidFill>
                      <a:schemeClr val="tx1"/>
                    </a:solidFill>
                    <a:latin typeface="Times New Roman" panose="02020603050405020304" pitchFamily="18" charset="0"/>
                    <a:cs typeface="Times New Roman" panose="02020603050405020304" pitchFamily="18" charset="0"/>
                  </a:rPr>
                  <a:t>Nowadays </a:t>
                </a:r>
                <a:r>
                  <a:rPr lang="en-US" spc="-30" dirty="0">
                    <a:solidFill>
                      <a:schemeClr val="tx1"/>
                    </a:solidFill>
                    <a:latin typeface="Times New Roman" panose="02020603050405020304" pitchFamily="18" charset="0"/>
                    <a:cs typeface="Times New Roman" panose="02020603050405020304" pitchFamily="18" charset="0"/>
                  </a:rPr>
                  <a:t>the </a:t>
                </a:r>
                <a:r>
                  <a:rPr lang="en-US" spc="-10" dirty="0">
                    <a:solidFill>
                      <a:schemeClr val="tx1"/>
                    </a:solidFill>
                    <a:latin typeface="Times New Roman" panose="02020603050405020304" pitchFamily="18" charset="0"/>
                    <a:cs typeface="Times New Roman" panose="02020603050405020304" pitchFamily="18" charset="0"/>
                  </a:rPr>
                  <a:t>trend </a:t>
                </a:r>
                <a:r>
                  <a:rPr lang="en-US" spc="-20" dirty="0">
                    <a:solidFill>
                      <a:schemeClr val="tx1"/>
                    </a:solidFill>
                    <a:latin typeface="Times New Roman" panose="02020603050405020304" pitchFamily="18" charset="0"/>
                    <a:cs typeface="Times New Roman" panose="02020603050405020304" pitchFamily="18" charset="0"/>
                  </a:rPr>
                  <a:t>is </a:t>
                </a:r>
                <a:r>
                  <a:rPr lang="en-US" spc="-5" dirty="0">
                    <a:solidFill>
                      <a:schemeClr val="tx1"/>
                    </a:solidFill>
                    <a:latin typeface="Times New Roman" panose="02020603050405020304" pitchFamily="18" charset="0"/>
                    <a:cs typeface="Times New Roman" panose="02020603050405020304" pitchFamily="18" charset="0"/>
                  </a:rPr>
                  <a:t>for </a:t>
                </a:r>
                <a:r>
                  <a:rPr lang="en-US" spc="5" dirty="0">
                    <a:solidFill>
                      <a:schemeClr val="tx1"/>
                    </a:solidFill>
                    <a:latin typeface="Times New Roman" panose="02020603050405020304" pitchFamily="18" charset="0"/>
                    <a:cs typeface="Times New Roman" panose="02020603050405020304" pitchFamily="18" charset="0"/>
                  </a:rPr>
                  <a:t>higher </a:t>
                </a:r>
                <a:r>
                  <a:rPr lang="en-US" spc="20" dirty="0">
                    <a:solidFill>
                      <a:schemeClr val="tx1"/>
                    </a:solidFill>
                    <a:latin typeface="Times New Roman" panose="02020603050405020304" pitchFamily="18" charset="0"/>
                    <a:cs typeface="Times New Roman" panose="02020603050405020304" pitchFamily="18" charset="0"/>
                  </a:rPr>
                  <a:t>and  </a:t>
                </a:r>
                <a:r>
                  <a:rPr lang="en-US" spc="5" dirty="0">
                    <a:solidFill>
                      <a:schemeClr val="tx1"/>
                    </a:solidFill>
                    <a:latin typeface="Times New Roman" panose="02020603050405020304" pitchFamily="18" charset="0"/>
                    <a:cs typeface="Times New Roman" panose="02020603050405020304" pitchFamily="18" charset="0"/>
                  </a:rPr>
                  <a:t>higher </a:t>
                </a:r>
                <a:r>
                  <a:rPr lang="en-US" spc="30" dirty="0">
                    <a:solidFill>
                      <a:schemeClr val="tx1"/>
                    </a:solidFill>
                    <a:latin typeface="Times New Roman" panose="02020603050405020304" pitchFamily="18" charset="0"/>
                    <a:cs typeface="Times New Roman" panose="02020603050405020304" pitchFamily="18" charset="0"/>
                  </a:rPr>
                  <a:t>voltages </a:t>
                </a:r>
                <a:r>
                  <a:rPr lang="en-US" spc="-5" dirty="0">
                    <a:solidFill>
                      <a:schemeClr val="tx1"/>
                    </a:solidFill>
                    <a:latin typeface="Times New Roman" panose="02020603050405020304" pitchFamily="18" charset="0"/>
                    <a:cs typeface="Times New Roman" panose="02020603050405020304" pitchFamily="18" charset="0"/>
                  </a:rPr>
                  <a:t>so </a:t>
                </a:r>
                <a:r>
                  <a:rPr lang="en-US" spc="-35" dirty="0">
                    <a:solidFill>
                      <a:schemeClr val="tx1"/>
                    </a:solidFill>
                    <a:latin typeface="Times New Roman" panose="02020603050405020304" pitchFamily="18" charset="0"/>
                    <a:cs typeface="Times New Roman" panose="02020603050405020304" pitchFamily="18" charset="0"/>
                  </a:rPr>
                  <a:t>that </a:t>
                </a:r>
                <a:r>
                  <a:rPr lang="en-US" spc="-25" dirty="0">
                    <a:solidFill>
                      <a:schemeClr val="tx1"/>
                    </a:solidFill>
                    <a:latin typeface="Times New Roman" panose="02020603050405020304" pitchFamily="18" charset="0"/>
                    <a:cs typeface="Times New Roman" panose="02020603050405020304" pitchFamily="18" charset="0"/>
                  </a:rPr>
                  <a:t>this </a:t>
                </a:r>
                <a:r>
                  <a:rPr lang="en-US" spc="-20" dirty="0">
                    <a:solidFill>
                      <a:schemeClr val="tx1"/>
                    </a:solidFill>
                    <a:latin typeface="Times New Roman" panose="02020603050405020304" pitchFamily="18" charset="0"/>
                    <a:cs typeface="Times New Roman" panose="02020603050405020304" pitchFamily="18" charset="0"/>
                  </a:rPr>
                  <a:t>is </a:t>
                </a:r>
                <a:r>
                  <a:rPr lang="en-US" spc="-30" dirty="0">
                    <a:solidFill>
                      <a:schemeClr val="tx1"/>
                    </a:solidFill>
                    <a:latin typeface="Times New Roman" panose="02020603050405020304" pitchFamily="18" charset="0"/>
                    <a:cs typeface="Times New Roman" panose="02020603050405020304" pitchFamily="18" charset="0"/>
                  </a:rPr>
                  <a:t>the </a:t>
                </a:r>
                <a:r>
                  <a:rPr lang="en-US" spc="-15" dirty="0">
                    <a:solidFill>
                      <a:schemeClr val="tx1"/>
                    </a:solidFill>
                    <a:latin typeface="Times New Roman" panose="02020603050405020304" pitchFamily="18" charset="0"/>
                    <a:cs typeface="Times New Roman" panose="02020603050405020304" pitchFamily="18" charset="0"/>
                  </a:rPr>
                  <a:t>most </a:t>
                </a:r>
                <a:r>
                  <a:rPr lang="en-US" spc="80" dirty="0">
                    <a:solidFill>
                      <a:schemeClr val="tx1"/>
                    </a:solidFill>
                    <a:latin typeface="Times New Roman" panose="02020603050405020304" pitchFamily="18" charset="0"/>
                    <a:cs typeface="Times New Roman" panose="02020603050405020304" pitchFamily="18" charset="0"/>
                  </a:rPr>
                  <a:t>widely  </a:t>
                </a:r>
                <a:r>
                  <a:rPr lang="en-US" spc="30" dirty="0">
                    <a:solidFill>
                      <a:schemeClr val="tx1"/>
                    </a:solidFill>
                    <a:latin typeface="Times New Roman" panose="02020603050405020304" pitchFamily="18" charset="0"/>
                    <a:cs typeface="Times New Roman" panose="02020603050405020304" pitchFamily="18" charset="0"/>
                  </a:rPr>
                  <a:t>adopted </a:t>
                </a:r>
                <a:r>
                  <a:rPr lang="en-US" spc="5" dirty="0">
                    <a:solidFill>
                      <a:schemeClr val="tx1"/>
                    </a:solidFill>
                    <a:latin typeface="Times New Roman" panose="02020603050405020304" pitchFamily="18" charset="0"/>
                    <a:cs typeface="Times New Roman" panose="02020603050405020304" pitchFamily="18" charset="0"/>
                  </a:rPr>
                  <a:t>method </a:t>
                </a:r>
                <a:r>
                  <a:rPr lang="en-US" spc="-25" dirty="0">
                    <a:solidFill>
                      <a:schemeClr val="tx1"/>
                    </a:solidFill>
                    <a:latin typeface="Times New Roman" panose="02020603050405020304" pitchFamily="18" charset="0"/>
                    <a:cs typeface="Times New Roman" panose="02020603050405020304" pitchFamily="18" charset="0"/>
                  </a:rPr>
                  <a:t>to increase </a:t>
                </a:r>
                <a:r>
                  <a:rPr lang="en-US" spc="-30" dirty="0">
                    <a:solidFill>
                      <a:schemeClr val="tx1"/>
                    </a:solidFill>
                    <a:latin typeface="Times New Roman" panose="02020603050405020304" pitchFamily="18" charset="0"/>
                    <a:cs typeface="Times New Roman" panose="02020603050405020304" pitchFamily="18" charset="0"/>
                  </a:rPr>
                  <a:t>the </a:t>
                </a:r>
                <a:r>
                  <a:rPr lang="en-US" spc="55" dirty="0">
                    <a:solidFill>
                      <a:schemeClr val="tx1"/>
                    </a:solidFill>
                    <a:latin typeface="Times New Roman" panose="02020603050405020304" pitchFamily="18" charset="0"/>
                    <a:cs typeface="Times New Roman" panose="02020603050405020304" pitchFamily="18" charset="0"/>
                  </a:rPr>
                  <a:t>power </a:t>
                </a:r>
                <a:r>
                  <a:rPr lang="en-US" spc="-15" dirty="0">
                    <a:solidFill>
                      <a:schemeClr val="tx1"/>
                    </a:solidFill>
                    <a:latin typeface="Times New Roman" panose="02020603050405020304" pitchFamily="18" charset="0"/>
                    <a:cs typeface="Times New Roman" panose="02020603050405020304" pitchFamily="18" charset="0"/>
                  </a:rPr>
                  <a:t>limit </a:t>
                </a:r>
                <a:r>
                  <a:rPr lang="en-US" dirty="0">
                    <a:solidFill>
                      <a:schemeClr val="tx1"/>
                    </a:solidFill>
                    <a:latin typeface="Times New Roman" panose="02020603050405020304" pitchFamily="18" charset="0"/>
                    <a:cs typeface="Times New Roman" panose="02020603050405020304" pitchFamily="18" charset="0"/>
                  </a:rPr>
                  <a:t>for  </a:t>
                </a:r>
                <a:r>
                  <a:rPr lang="en-US" spc="45" dirty="0">
                    <a:solidFill>
                      <a:schemeClr val="tx1"/>
                    </a:solidFill>
                    <a:latin typeface="Times New Roman" panose="02020603050405020304" pitchFamily="18" charset="0"/>
                    <a:cs typeface="Times New Roman" panose="02020603050405020304" pitchFamily="18" charset="0"/>
                  </a:rPr>
                  <a:t>heavily </a:t>
                </a:r>
                <a:r>
                  <a:rPr lang="en-US" spc="25" dirty="0">
                    <a:solidFill>
                      <a:schemeClr val="tx1"/>
                    </a:solidFill>
                    <a:latin typeface="Times New Roman" panose="02020603050405020304" pitchFamily="18" charset="0"/>
                    <a:cs typeface="Times New Roman" panose="02020603050405020304" pitchFamily="18" charset="0"/>
                  </a:rPr>
                  <a:t>loaded </a:t>
                </a:r>
                <a:r>
                  <a:rPr lang="en-US" spc="30" dirty="0">
                    <a:solidFill>
                      <a:schemeClr val="tx1"/>
                    </a:solidFill>
                    <a:latin typeface="Times New Roman" panose="02020603050405020304" pitchFamily="18" charset="0"/>
                    <a:cs typeface="Times New Roman" panose="02020603050405020304" pitchFamily="18" charset="0"/>
                  </a:rPr>
                  <a:t>long </a:t>
                </a:r>
                <a:r>
                  <a:rPr lang="en-US" spc="-25" dirty="0">
                    <a:solidFill>
                      <a:schemeClr val="tx1"/>
                    </a:solidFill>
                    <a:latin typeface="Times New Roman" panose="02020603050405020304" pitchFamily="18" charset="0"/>
                    <a:cs typeface="Times New Roman" panose="02020603050405020304" pitchFamily="18" charset="0"/>
                  </a:rPr>
                  <a:t>transmission </a:t>
                </a:r>
                <a:r>
                  <a:rPr lang="en-US" spc="-20" dirty="0">
                    <a:solidFill>
                      <a:schemeClr val="tx1"/>
                    </a:solidFill>
                    <a:latin typeface="Times New Roman" panose="02020603050405020304" pitchFamily="18" charset="0"/>
                    <a:cs typeface="Times New Roman" panose="02020603050405020304" pitchFamily="18" charset="0"/>
                  </a:rPr>
                  <a:t>lines. </a:t>
                </a:r>
                <a:r>
                  <a:rPr lang="en-US" spc="-35" dirty="0">
                    <a:solidFill>
                      <a:schemeClr val="tx1"/>
                    </a:solidFill>
                    <a:latin typeface="Times New Roman" panose="02020603050405020304" pitchFamily="18" charset="0"/>
                    <a:cs typeface="Times New Roman" panose="02020603050405020304" pitchFamily="18" charset="0"/>
                  </a:rPr>
                  <a:t>But  </a:t>
                </a:r>
                <a:r>
                  <a:rPr lang="en-US" spc="-30" dirty="0">
                    <a:solidFill>
                      <a:schemeClr val="tx1"/>
                    </a:solidFill>
                    <a:latin typeface="Times New Roman" panose="02020603050405020304" pitchFamily="18" charset="0"/>
                    <a:cs typeface="Times New Roman" panose="02020603050405020304" pitchFamily="18" charset="0"/>
                  </a:rPr>
                  <a:t>there </a:t>
                </a:r>
                <a:r>
                  <a:rPr lang="en-US" spc="-25" dirty="0">
                    <a:solidFill>
                      <a:schemeClr val="tx1"/>
                    </a:solidFill>
                    <a:latin typeface="Times New Roman" panose="02020603050405020304" pitchFamily="18" charset="0"/>
                    <a:cs typeface="Times New Roman" panose="02020603050405020304" pitchFamily="18" charset="0"/>
                  </a:rPr>
                  <a:t>are</a:t>
                </a:r>
                <a:r>
                  <a:rPr lang="en-US" spc="40" dirty="0">
                    <a:solidFill>
                      <a:schemeClr val="tx1"/>
                    </a:solidFill>
                    <a:latin typeface="Times New Roman" panose="02020603050405020304" pitchFamily="18" charset="0"/>
                    <a:cs typeface="Times New Roman" panose="02020603050405020304" pitchFamily="18" charset="0"/>
                  </a:rPr>
                  <a:t> </a:t>
                </a:r>
                <a:r>
                  <a:rPr lang="en-US" spc="-5" dirty="0">
                    <a:solidFill>
                      <a:schemeClr val="tx1"/>
                    </a:solidFill>
                    <a:latin typeface="Times New Roman" panose="02020603050405020304" pitchFamily="18" charset="0"/>
                    <a:cs typeface="Times New Roman" panose="02020603050405020304" pitchFamily="18" charset="0"/>
                  </a:rPr>
                  <a:t>some </a:t>
                </a:r>
                <a:r>
                  <a:rPr lang="en-US" sz="1800" spc="-25" dirty="0">
                    <a:solidFill>
                      <a:schemeClr val="tx1"/>
                    </a:solidFill>
                    <a:latin typeface="Times New Roman" panose="02020603050405020304" pitchFamily="18" charset="0"/>
                    <a:cs typeface="Times New Roman" panose="02020603050405020304" pitchFamily="18" charset="0"/>
                  </a:rPr>
                  <a:t>Practical </a:t>
                </a:r>
                <a:r>
                  <a:rPr lang="en-US" sz="1800" spc="5" dirty="0">
                    <a:solidFill>
                      <a:schemeClr val="tx1"/>
                    </a:solidFill>
                    <a:latin typeface="Times New Roman" panose="02020603050405020304" pitchFamily="18" charset="0"/>
                    <a:cs typeface="Times New Roman" panose="02020603050405020304" pitchFamily="18" charset="0"/>
                  </a:rPr>
                  <a:t>difficulties </a:t>
                </a:r>
                <a:r>
                  <a:rPr lang="en-US" sz="1800" spc="-20" dirty="0">
                    <a:solidFill>
                      <a:schemeClr val="tx1"/>
                    </a:solidFill>
                    <a:latin typeface="Times New Roman" panose="02020603050405020304" pitchFamily="18" charset="0"/>
                    <a:cs typeface="Times New Roman" panose="02020603050405020304" pitchFamily="18" charset="0"/>
                  </a:rPr>
                  <a:t>in </a:t>
                </a:r>
                <a:r>
                  <a:rPr lang="en-US" sz="1800" spc="-25" dirty="0">
                    <a:solidFill>
                      <a:schemeClr val="tx1"/>
                    </a:solidFill>
                    <a:latin typeface="Times New Roman" panose="02020603050405020304" pitchFamily="18" charset="0"/>
                    <a:cs typeface="Times New Roman" panose="02020603050405020304" pitchFamily="18" charset="0"/>
                  </a:rPr>
                  <a:t>this </a:t>
                </a:r>
                <a:r>
                  <a:rPr lang="en-US" sz="1800" spc="10" dirty="0">
                    <a:solidFill>
                      <a:schemeClr val="tx1"/>
                    </a:solidFill>
                    <a:latin typeface="Times New Roman" panose="02020603050405020304" pitchFamily="18" charset="0"/>
                    <a:cs typeface="Times New Roman" panose="02020603050405020304" pitchFamily="18" charset="0"/>
                  </a:rPr>
                  <a:t>method </a:t>
                </a:r>
                <a:r>
                  <a:rPr lang="en-US" sz="1800" spc="20" dirty="0">
                    <a:solidFill>
                      <a:schemeClr val="tx1"/>
                    </a:solidFill>
                    <a:latin typeface="Times New Roman" panose="02020603050405020304" pitchFamily="18" charset="0"/>
                    <a:cs typeface="Times New Roman" panose="02020603050405020304" pitchFamily="18" charset="0"/>
                  </a:rPr>
                  <a:t>and </a:t>
                </a:r>
                <a:r>
                  <a:rPr lang="en-US" sz="1800" spc="-35" dirty="0">
                    <a:solidFill>
                      <a:schemeClr val="tx1"/>
                    </a:solidFill>
                    <a:latin typeface="Times New Roman" panose="02020603050405020304" pitchFamily="18" charset="0"/>
                    <a:cs typeface="Times New Roman" panose="02020603050405020304" pitchFamily="18" charset="0"/>
                  </a:rPr>
                  <a:t>it </a:t>
                </a:r>
                <a:r>
                  <a:rPr lang="en-US" sz="1800" spc="-20" dirty="0">
                    <a:solidFill>
                      <a:schemeClr val="tx1"/>
                    </a:solidFill>
                    <a:latin typeface="Times New Roman" panose="02020603050405020304" pitchFamily="18" charset="0"/>
                    <a:cs typeface="Times New Roman" panose="02020603050405020304" pitchFamily="18" charset="0"/>
                  </a:rPr>
                  <a:t>is  </a:t>
                </a:r>
                <a:r>
                  <a:rPr lang="en-US" sz="1800" spc="20" dirty="0">
                    <a:solidFill>
                      <a:schemeClr val="tx1"/>
                    </a:solidFill>
                    <a:latin typeface="Times New Roman" panose="02020603050405020304" pitchFamily="18" charset="0"/>
                    <a:cs typeface="Times New Roman" panose="02020603050405020304" pitchFamily="18" charset="0"/>
                  </a:rPr>
                  <a:t>expensive</a:t>
                </a:r>
                <a:r>
                  <a:rPr lang="en-US" sz="1800" spc="15" dirty="0">
                    <a:solidFill>
                      <a:schemeClr val="tx1"/>
                    </a:solidFill>
                    <a:latin typeface="Times New Roman" panose="02020603050405020304" pitchFamily="18" charset="0"/>
                    <a:cs typeface="Times New Roman" panose="02020603050405020304" pitchFamily="18" charset="0"/>
                  </a:rPr>
                  <a:t> </a:t>
                </a:r>
                <a:r>
                  <a:rPr lang="en-US" sz="1800" spc="-6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pPr marL="1612900" marR="1661160" indent="-1600835" algn="just">
                  <a:lnSpc>
                    <a:spcPct val="120000"/>
                  </a:lnSpc>
                  <a:spcBef>
                    <a:spcPts val="5"/>
                  </a:spcBef>
                </a:pPr>
                <a:r>
                  <a:rPr lang="en-US" sz="1800" spc="-65" dirty="0">
                    <a:solidFill>
                      <a:schemeClr val="tx1"/>
                    </a:solidFill>
                    <a:latin typeface="Times New Roman" panose="02020603050405020304" pitchFamily="18" charset="0"/>
                    <a:cs typeface="Times New Roman" panose="02020603050405020304" pitchFamily="18" charset="0"/>
                  </a:rPr>
                  <a:t>(ii) </a:t>
                </a:r>
                <a:r>
                  <a:rPr lang="en-US" sz="1800" spc="-15" dirty="0">
                    <a:solidFill>
                      <a:schemeClr val="tx1"/>
                    </a:solidFill>
                    <a:latin typeface="Times New Roman" panose="02020603050405020304" pitchFamily="18" charset="0"/>
                    <a:cs typeface="Times New Roman" panose="02020603050405020304" pitchFamily="18" charset="0"/>
                  </a:rPr>
                  <a:t>Decrease </a:t>
                </a:r>
                <a:r>
                  <a:rPr lang="en-US" sz="1800" spc="15" dirty="0">
                    <a:solidFill>
                      <a:schemeClr val="tx1"/>
                    </a:solidFill>
                    <a:latin typeface="Times New Roman" panose="02020603050405020304" pitchFamily="18" charset="0"/>
                    <a:cs typeface="Times New Roman" panose="02020603050405020304" pitchFamily="18" charset="0"/>
                  </a:rPr>
                  <a:t>of </a:t>
                </a:r>
                <a:r>
                  <a:rPr lang="en-US" sz="1800" spc="20" dirty="0">
                    <a:solidFill>
                      <a:schemeClr val="tx1"/>
                    </a:solidFill>
                    <a:latin typeface="Times New Roman" panose="02020603050405020304" pitchFamily="18" charset="0"/>
                    <a:cs typeface="Times New Roman" panose="02020603050405020304" pitchFamily="18" charset="0"/>
                  </a:rPr>
                  <a:t>surge </a:t>
                </a:r>
                <a:r>
                  <a:rPr lang="en-US" sz="1800" spc="5" dirty="0">
                    <a:solidFill>
                      <a:schemeClr val="tx1"/>
                    </a:solidFill>
                    <a:latin typeface="Times New Roman" panose="02020603050405020304" pitchFamily="18" charset="0"/>
                    <a:cs typeface="Times New Roman" panose="02020603050405020304" pitchFamily="18" charset="0"/>
                  </a:rPr>
                  <a:t>impedance </a:t>
                </a:r>
                <a:r>
                  <a:rPr lang="en-US" sz="1800" dirty="0">
                    <a:solidFill>
                      <a:schemeClr val="tx1"/>
                    </a:solidFill>
                    <a:latin typeface="Times New Roman" panose="02020603050405020304" pitchFamily="18" charset="0"/>
                    <a:cs typeface="Times New Roman" panose="02020603050405020304" pitchFamily="18" charset="0"/>
                  </a:rPr>
                  <a:t>Zo:  </a:t>
                </a:r>
                <a:r>
                  <a:rPr lang="en-US" sz="1800" spc="-20" dirty="0">
                    <a:solidFill>
                      <a:schemeClr val="tx1"/>
                    </a:solidFill>
                    <a:latin typeface="Times New Roman" panose="02020603050405020304" pitchFamily="18" charset="0"/>
                    <a:cs typeface="Times New Roman" panose="02020603050405020304" pitchFamily="18" charset="0"/>
                  </a:rPr>
                  <a:t>sine </a:t>
                </a:r>
                <a:r>
                  <a:rPr lang="en-US" sz="1800" spc="-30" dirty="0">
                    <a:solidFill>
                      <a:schemeClr val="tx1"/>
                    </a:solidFill>
                    <a:latin typeface="Times New Roman" panose="02020603050405020304" pitchFamily="18" charset="0"/>
                    <a:cs typeface="Times New Roman" panose="02020603050405020304" pitchFamily="18" charset="0"/>
                  </a:rPr>
                  <a:t>the </a:t>
                </a:r>
                <a:r>
                  <a:rPr lang="en-US" sz="1800" spc="15" dirty="0">
                    <a:solidFill>
                      <a:schemeClr val="tx1"/>
                    </a:solidFill>
                    <a:latin typeface="Times New Roman" panose="02020603050405020304" pitchFamily="18" charset="0"/>
                    <a:cs typeface="Times New Roman" panose="02020603050405020304" pitchFamily="18" charset="0"/>
                  </a:rPr>
                  <a:t>spacing between</a:t>
                </a:r>
                <a:r>
                  <a:rPr lang="en-US" sz="1800" spc="40" dirty="0">
                    <a:solidFill>
                      <a:schemeClr val="tx1"/>
                    </a:solidFill>
                    <a:latin typeface="Times New Roman" panose="02020603050405020304" pitchFamily="18" charset="0"/>
                    <a:cs typeface="Times New Roman" panose="02020603050405020304" pitchFamily="18" charset="0"/>
                  </a:rPr>
                  <a:t> </a:t>
                </a:r>
                <a:r>
                  <a:rPr lang="en-US" sz="1800" spc="-30" dirty="0">
                    <a:solidFill>
                      <a:schemeClr val="tx1"/>
                    </a:solidFill>
                    <a:latin typeface="Times New Roman" panose="02020603050405020304" pitchFamily="18" charset="0"/>
                    <a:cs typeface="Times New Roman" panose="02020603050405020304" pitchFamily="18" charset="0"/>
                  </a:rPr>
                  <a:t>the</a:t>
                </a:r>
                <a:r>
                  <a:rPr lang="en-US" dirty="0">
                    <a:solidFill>
                      <a:schemeClr val="tx1"/>
                    </a:solidFill>
                    <a:latin typeface="Times New Roman" panose="02020603050405020304" pitchFamily="18" charset="0"/>
                    <a:cs typeface="Times New Roman" panose="02020603050405020304" pitchFamily="18" charset="0"/>
                  </a:rPr>
                  <a:t> </a:t>
                </a:r>
                <a:r>
                  <a:rPr lang="en-US" sz="1800" spc="-5" dirty="0">
                    <a:solidFill>
                      <a:schemeClr val="tx1"/>
                    </a:solidFill>
                    <a:latin typeface="Times New Roman" panose="02020603050405020304" pitchFamily="18" charset="0"/>
                    <a:cs typeface="Times New Roman" panose="02020603050405020304" pitchFamily="18" charset="0"/>
                  </a:rPr>
                  <a:t>conductors </a:t>
                </a:r>
                <a:r>
                  <a:rPr lang="en-US" sz="1800" spc="-25" dirty="0">
                    <a:solidFill>
                      <a:schemeClr val="tx1"/>
                    </a:solidFill>
                    <a:latin typeface="Times New Roman" panose="02020603050405020304" pitchFamily="18" charset="0"/>
                    <a:cs typeface="Times New Roman" panose="02020603050405020304" pitchFamily="18" charset="0"/>
                  </a:rPr>
                  <a:t>cannot be </a:t>
                </a:r>
                <a:r>
                  <a:rPr lang="en-US" sz="1800" spc="5" dirty="0">
                    <a:solidFill>
                      <a:schemeClr val="tx1"/>
                    </a:solidFill>
                    <a:latin typeface="Times New Roman" panose="02020603050405020304" pitchFamily="18" charset="0"/>
                    <a:cs typeface="Times New Roman" panose="02020603050405020304" pitchFamily="18" charset="0"/>
                  </a:rPr>
                  <a:t>decreased </a:t>
                </a:r>
                <a:r>
                  <a:rPr lang="en-US" sz="1800" spc="-5" dirty="0">
                    <a:solidFill>
                      <a:schemeClr val="tx1"/>
                    </a:solidFill>
                    <a:latin typeface="Times New Roman" panose="02020603050405020304" pitchFamily="18" charset="0"/>
                    <a:cs typeface="Times New Roman" panose="02020603050405020304" pitchFamily="18" charset="0"/>
                  </a:rPr>
                  <a:t>much, </a:t>
                </a:r>
                <a:r>
                  <a:rPr lang="en-US" sz="1800" spc="-35" dirty="0">
                    <a:solidFill>
                      <a:schemeClr val="tx1"/>
                    </a:solidFill>
                    <a:latin typeface="Times New Roman" panose="02020603050405020304" pitchFamily="18" charset="0"/>
                    <a:cs typeface="Times New Roman" panose="02020603050405020304" pitchFamily="18" charset="0"/>
                  </a:rPr>
                  <a:t>it </a:t>
                </a:r>
                <a:r>
                  <a:rPr lang="en-US" sz="1800" spc="5" dirty="0">
                    <a:solidFill>
                      <a:schemeClr val="tx1"/>
                    </a:solidFill>
                    <a:latin typeface="Times New Roman" panose="02020603050405020304" pitchFamily="18" charset="0"/>
                    <a:cs typeface="Times New Roman" panose="02020603050405020304" pitchFamily="18" charset="0"/>
                  </a:rPr>
                  <a:t>being  </a:t>
                </a:r>
                <a:r>
                  <a:rPr lang="en-US" sz="1800" spc="15" dirty="0">
                    <a:solidFill>
                      <a:schemeClr val="tx1"/>
                    </a:solidFill>
                    <a:latin typeface="Times New Roman" panose="02020603050405020304" pitchFamily="18" charset="0"/>
                    <a:cs typeface="Times New Roman" panose="02020603050405020304" pitchFamily="18" charset="0"/>
                  </a:rPr>
                  <a:t>dependent </a:t>
                </a:r>
                <a:r>
                  <a:rPr lang="en-US" sz="1800" spc="-20" dirty="0">
                    <a:solidFill>
                      <a:schemeClr val="tx1"/>
                    </a:solidFill>
                    <a:latin typeface="Times New Roman" panose="02020603050405020304" pitchFamily="18" charset="0"/>
                    <a:cs typeface="Times New Roman" panose="02020603050405020304" pitchFamily="18" charset="0"/>
                  </a:rPr>
                  <a:t>in </a:t>
                </a:r>
                <a:r>
                  <a:rPr lang="en-US" sz="1800" spc="-30" dirty="0">
                    <a:solidFill>
                      <a:schemeClr val="tx1"/>
                    </a:solidFill>
                    <a:latin typeface="Times New Roman" panose="02020603050405020304" pitchFamily="18" charset="0"/>
                    <a:cs typeface="Times New Roman" panose="02020603050405020304" pitchFamily="18" charset="0"/>
                  </a:rPr>
                  <a:t>the </a:t>
                </a:r>
                <a:r>
                  <a:rPr lang="en-US" sz="1800" spc="-10" dirty="0">
                    <a:solidFill>
                      <a:schemeClr val="tx1"/>
                    </a:solidFill>
                    <a:latin typeface="Times New Roman" panose="02020603050405020304" pitchFamily="18" charset="0"/>
                    <a:cs typeface="Times New Roman" panose="02020603050405020304" pitchFamily="18" charset="0"/>
                  </a:rPr>
                  <a:t>line </a:t>
                </a:r>
                <a:r>
                  <a:rPr lang="en-US" sz="1800" spc="30" dirty="0">
                    <a:solidFill>
                      <a:schemeClr val="tx1"/>
                    </a:solidFill>
                    <a:latin typeface="Times New Roman" panose="02020603050405020304" pitchFamily="18" charset="0"/>
                    <a:cs typeface="Times New Roman" panose="02020603050405020304" pitchFamily="18" charset="0"/>
                  </a:rPr>
                  <a:t>voltages </a:t>
                </a:r>
                <a:r>
                  <a:rPr lang="en-US" sz="1800" spc="20" dirty="0">
                    <a:solidFill>
                      <a:schemeClr val="tx1"/>
                    </a:solidFill>
                    <a:latin typeface="Times New Roman" panose="02020603050405020304" pitchFamily="18" charset="0"/>
                    <a:cs typeface="Times New Roman" panose="02020603050405020304" pitchFamily="18" charset="0"/>
                  </a:rPr>
                  <a:t>and </a:t>
                </a:r>
                <a:r>
                  <a:rPr lang="en-US" sz="1800" spc="-20" dirty="0">
                    <a:solidFill>
                      <a:schemeClr val="tx1"/>
                    </a:solidFill>
                    <a:latin typeface="Times New Roman" panose="02020603050405020304" pitchFamily="18" charset="0"/>
                    <a:cs typeface="Times New Roman" panose="02020603050405020304" pitchFamily="18" charset="0"/>
                  </a:rPr>
                  <a:t>corona </a:t>
                </a:r>
                <a:r>
                  <a:rPr lang="en-US" sz="1800" spc="-45" dirty="0">
                    <a:solidFill>
                      <a:schemeClr val="tx1"/>
                    </a:solidFill>
                    <a:latin typeface="Times New Roman" panose="02020603050405020304" pitchFamily="18" charset="0"/>
                    <a:cs typeface="Times New Roman" panose="02020603050405020304" pitchFamily="18" charset="0"/>
                  </a:rPr>
                  <a:t>etc.,  </a:t>
                </a:r>
                <a:r>
                  <a:rPr lang="en-US" sz="1800" spc="-30" dirty="0">
                    <a:solidFill>
                      <a:schemeClr val="tx1"/>
                    </a:solidFill>
                    <a:latin typeface="Times New Roman" panose="02020603050405020304" pitchFamily="18" charset="0"/>
                    <a:cs typeface="Times New Roman" panose="02020603050405020304" pitchFamily="18" charset="0"/>
                  </a:rPr>
                  <a:t>the </a:t>
                </a:r>
                <a:r>
                  <a:rPr lang="en-US" sz="1800" spc="50" dirty="0">
                    <a:solidFill>
                      <a:schemeClr val="tx1"/>
                    </a:solidFill>
                    <a:latin typeface="Times New Roman" panose="02020603050405020304" pitchFamily="18" charset="0"/>
                    <a:cs typeface="Times New Roman" panose="02020603050405020304" pitchFamily="18" charset="0"/>
                  </a:rPr>
                  <a:t>value </a:t>
                </a:r>
                <a:r>
                  <a:rPr lang="en-US" sz="1800" spc="15" dirty="0">
                    <a:solidFill>
                      <a:schemeClr val="tx1"/>
                    </a:solidFill>
                    <a:latin typeface="Times New Roman" panose="02020603050405020304" pitchFamily="18" charset="0"/>
                    <a:cs typeface="Times New Roman" panose="02020603050405020304" pitchFamily="18" charset="0"/>
                  </a:rPr>
                  <a:t>of </a:t>
                </a:r>
                <a:r>
                  <a:rPr lang="en-US" sz="1800" spc="95" dirty="0">
                    <a:solidFill>
                      <a:schemeClr val="tx1"/>
                    </a:solidFill>
                    <a:latin typeface="Times New Roman" panose="02020603050405020304" pitchFamily="18" charset="0"/>
                    <a:cs typeface="Times New Roman" panose="02020603050405020304" pitchFamily="18" charset="0"/>
                  </a:rPr>
                  <a:t>Zo </a:t>
                </a:r>
                <a:r>
                  <a:rPr lang="en-US" sz="1800" spc="-25" dirty="0">
                    <a:solidFill>
                      <a:schemeClr val="tx1"/>
                    </a:solidFill>
                    <a:latin typeface="Times New Roman" panose="02020603050405020304" pitchFamily="18" charset="0"/>
                    <a:cs typeface="Times New Roman" panose="02020603050405020304" pitchFamily="18" charset="0"/>
                  </a:rPr>
                  <a:t>cannot be </a:t>
                </a:r>
                <a:r>
                  <a:rPr lang="en-US" sz="1800" spc="30" dirty="0">
                    <a:solidFill>
                      <a:schemeClr val="tx1"/>
                    </a:solidFill>
                    <a:latin typeface="Times New Roman" panose="02020603050405020304" pitchFamily="18" charset="0"/>
                    <a:cs typeface="Times New Roman" panose="02020603050405020304" pitchFamily="18" charset="0"/>
                  </a:rPr>
                  <a:t>varied </a:t>
                </a:r>
                <a:r>
                  <a:rPr lang="en-US" sz="1800" spc="-20" dirty="0">
                    <a:solidFill>
                      <a:schemeClr val="tx1"/>
                    </a:solidFill>
                    <a:latin typeface="Times New Roman" panose="02020603050405020304" pitchFamily="18" charset="0"/>
                    <a:cs typeface="Times New Roman" panose="02020603050405020304" pitchFamily="18" charset="0"/>
                  </a:rPr>
                  <a:t>as </a:t>
                </a:r>
                <a:r>
                  <a:rPr lang="en-US" sz="1800" spc="-10" dirty="0">
                    <a:solidFill>
                      <a:schemeClr val="tx1"/>
                    </a:solidFill>
                    <a:latin typeface="Times New Roman" panose="02020603050405020304" pitchFamily="18" charset="0"/>
                    <a:cs typeface="Times New Roman" panose="02020603050405020304" pitchFamily="18" charset="0"/>
                  </a:rPr>
                  <a:t>such. </a:t>
                </a:r>
                <a:r>
                  <a:rPr lang="en-US" sz="1800" spc="-35" dirty="0">
                    <a:solidFill>
                      <a:schemeClr val="tx1"/>
                    </a:solidFill>
                    <a:latin typeface="Times New Roman" panose="02020603050405020304" pitchFamily="18" charset="0"/>
                    <a:cs typeface="Times New Roman" panose="02020603050405020304" pitchFamily="18" charset="0"/>
                  </a:rPr>
                  <a:t>But  </a:t>
                </a:r>
                <a:r>
                  <a:rPr lang="en-US" sz="1800" spc="-5" dirty="0">
                    <a:solidFill>
                      <a:schemeClr val="tx1"/>
                    </a:solidFill>
                    <a:latin typeface="Times New Roman" panose="02020603050405020304" pitchFamily="18" charset="0"/>
                    <a:cs typeface="Times New Roman" panose="02020603050405020304" pitchFamily="18" charset="0"/>
                  </a:rPr>
                  <a:t>some </a:t>
                </a:r>
                <a:r>
                  <a:rPr lang="en-US" sz="1800" spc="-25" dirty="0">
                    <a:solidFill>
                      <a:schemeClr val="tx1"/>
                    </a:solidFill>
                    <a:latin typeface="Times New Roman" panose="02020603050405020304" pitchFamily="18" charset="0"/>
                    <a:cs typeface="Times New Roman" panose="02020603050405020304" pitchFamily="18" charset="0"/>
                  </a:rPr>
                  <a:t>are </a:t>
                </a:r>
                <a:r>
                  <a:rPr lang="en-US" sz="1800" spc="-15" dirty="0">
                    <a:solidFill>
                      <a:schemeClr val="tx1"/>
                    </a:solidFill>
                    <a:latin typeface="Times New Roman" panose="02020603050405020304" pitchFamily="18" charset="0"/>
                    <a:cs typeface="Times New Roman" panose="02020603050405020304" pitchFamily="18" charset="0"/>
                  </a:rPr>
                  <a:t>artificial means </a:t>
                </a:r>
                <a:r>
                  <a:rPr lang="en-US" sz="1800" spc="-25" dirty="0">
                    <a:solidFill>
                      <a:schemeClr val="tx1"/>
                    </a:solidFill>
                    <a:latin typeface="Times New Roman" panose="02020603050405020304" pitchFamily="18" charset="0"/>
                    <a:cs typeface="Times New Roman" panose="02020603050405020304" pitchFamily="18" charset="0"/>
                  </a:rPr>
                  <a:t>are </a:t>
                </a:r>
                <a:r>
                  <a:rPr lang="en-US" sz="1800" spc="45" dirty="0">
                    <a:solidFill>
                      <a:schemeClr val="tx1"/>
                    </a:solidFill>
                    <a:latin typeface="Times New Roman" panose="02020603050405020304" pitchFamily="18" charset="0"/>
                    <a:cs typeface="Times New Roman" panose="02020603050405020304" pitchFamily="18" charset="0"/>
                  </a:rPr>
                  <a:t>employed </a:t>
                </a:r>
                <a:r>
                  <a:rPr lang="en-US" sz="1800" spc="-25" dirty="0">
                    <a:solidFill>
                      <a:schemeClr val="tx1"/>
                    </a:solidFill>
                    <a:latin typeface="Times New Roman" panose="02020603050405020304" pitchFamily="18" charset="0"/>
                    <a:cs typeface="Times New Roman" panose="02020603050405020304" pitchFamily="18" charset="0"/>
                  </a:rPr>
                  <a:t>to  </a:t>
                </a:r>
                <a:r>
                  <a:rPr lang="en-US" sz="1800" spc="-10" dirty="0">
                    <a:solidFill>
                      <a:schemeClr val="tx1"/>
                    </a:solidFill>
                    <a:latin typeface="Times New Roman" panose="02020603050405020304" pitchFamily="18" charset="0"/>
                    <a:cs typeface="Times New Roman" panose="02020603050405020304" pitchFamily="18" charset="0"/>
                  </a:rPr>
                  <a:t>decrease </a:t>
                </a:r>
                <a:r>
                  <a:rPr lang="en-US" sz="1800" spc="40" dirty="0">
                    <a:solidFill>
                      <a:schemeClr val="tx1"/>
                    </a:solidFill>
                    <a:latin typeface="Times New Roman" panose="02020603050405020304" pitchFamily="18" charset="0"/>
                    <a:cs typeface="Times New Roman" panose="02020603050405020304" pitchFamily="18" charset="0"/>
                  </a:rPr>
                  <a:t>Zo. </a:t>
                </a:r>
                <a:r>
                  <a:rPr lang="en-US" sz="1800" spc="-50" dirty="0">
                    <a:solidFill>
                      <a:schemeClr val="tx1"/>
                    </a:solidFill>
                    <a:latin typeface="Times New Roman" panose="02020603050405020304" pitchFamily="18" charset="0"/>
                    <a:cs typeface="Times New Roman" panose="02020603050405020304" pitchFamily="18" charset="0"/>
                  </a:rPr>
                  <a:t>For </a:t>
                </a:r>
                <a:r>
                  <a:rPr lang="en-US" sz="1800" spc="-15" dirty="0">
                    <a:solidFill>
                      <a:schemeClr val="tx1"/>
                    </a:solidFill>
                    <a:latin typeface="Times New Roman" panose="02020603050405020304" pitchFamily="18" charset="0"/>
                    <a:cs typeface="Times New Roman" panose="02020603050405020304" pitchFamily="18" charset="0"/>
                  </a:rPr>
                  <a:t>a </a:t>
                </a:r>
                <a:r>
                  <a:rPr lang="en-US" sz="1800" spc="-10" dirty="0">
                    <a:solidFill>
                      <a:schemeClr val="tx1"/>
                    </a:solidFill>
                    <a:latin typeface="Times New Roman" panose="02020603050405020304" pitchFamily="18" charset="0"/>
                    <a:cs typeface="Times New Roman" panose="02020603050405020304" pitchFamily="18" charset="0"/>
                  </a:rPr>
                  <a:t>lose less</a:t>
                </a:r>
                <a:r>
                  <a:rPr lang="en-US" sz="1800" spc="125" dirty="0">
                    <a:solidFill>
                      <a:schemeClr val="tx1"/>
                    </a:solidFill>
                    <a:latin typeface="Times New Roman" panose="02020603050405020304" pitchFamily="18" charset="0"/>
                    <a:cs typeface="Times New Roman" panose="02020603050405020304" pitchFamily="18" charset="0"/>
                  </a:rPr>
                  <a:t> </a:t>
                </a:r>
                <a:r>
                  <a:rPr lang="en-US" sz="1800" spc="-20" dirty="0">
                    <a:solidFill>
                      <a:schemeClr val="tx1"/>
                    </a:solidFill>
                    <a:latin typeface="Times New Roman" panose="02020603050405020304" pitchFamily="18" charset="0"/>
                    <a:cs typeface="Times New Roman" panose="02020603050405020304" pitchFamily="18" charset="0"/>
                  </a:rPr>
                  <a:t>transmission</a:t>
                </a:r>
                <a:endParaRPr lang="en-US" sz="1800" dirty="0">
                  <a:solidFill>
                    <a:schemeClr val="tx1"/>
                  </a:solidFill>
                  <a:latin typeface="Times New Roman" panose="02020603050405020304" pitchFamily="18" charset="0"/>
                  <a:cs typeface="Times New Roman" panose="02020603050405020304" pitchFamily="18" charset="0"/>
                </a:endParaRPr>
              </a:p>
              <a:p>
                <a:pPr marL="424180" marR="5080" indent="-412115">
                  <a:lnSpc>
                    <a:spcPct val="100000"/>
                  </a:lnSpc>
                  <a:spcBef>
                    <a:spcPts val="95"/>
                  </a:spcBef>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a:t>
                </a:r>
                <a14:m>
                  <m:oMath xmlns:m="http://schemas.openxmlformats.org/officeDocument/2006/math">
                    <m:rad>
                      <m:radPr>
                        <m:degHide m:val="on"/>
                        <m:ctrlPr>
                          <a:rPr lang="en-IN" i="1">
                            <a:solidFill>
                              <a:schemeClr val="tx1"/>
                            </a:solidFill>
                            <a:effectLst/>
                            <a:latin typeface="Cambria Math" panose="02040503050406030204" pitchFamily="18" charset="0"/>
                          </a:rPr>
                        </m:ctrlPr>
                      </m:radPr>
                      <m:deg/>
                      <m:e>
                        <m:f>
                          <m:fPr>
                            <m:ctrlPr>
                              <a:rPr lang="en-IN"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den>
                        </m:f>
                      </m:e>
                    </m:rad>
                  </m:oMath>
                </a14:m>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γ=</a:t>
                </a:r>
                <a14:m>
                  <m:oMath xmlns:m="http://schemas.openxmlformats.org/officeDocument/2006/math">
                    <m:rad>
                      <m:radPr>
                        <m:ctrlPr>
                          <a:rPr lang="en-IN" i="1">
                            <a:solidFill>
                              <a:schemeClr val="tx1"/>
                            </a:solidFill>
                            <a:effectLst/>
                            <a:latin typeface="Cambria Math" panose="02040503050406030204" pitchFamily="18" charset="0"/>
                          </a:rPr>
                        </m:ctrlPr>
                      </m:radPr>
                      <m:deg>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𝑗𝑤</m:t>
                        </m:r>
                      </m:deg>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𝐿𝐶</m:t>
                        </m:r>
                      </m:e>
                    </m:rad>
                    <m:r>
                      <a:rPr lang="en-IN"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m:rPr>
                        <m:nor/>
                      </m:rPr>
                      <a:rPr lang="en-US" spc="-5" dirty="0">
                        <a:solidFill>
                          <a:schemeClr val="tx1"/>
                        </a:solidFill>
                        <a:latin typeface="Times New Roman" panose="02020603050405020304" pitchFamily="18" charset="0"/>
                        <a:cs typeface="Times New Roman" panose="02020603050405020304" pitchFamily="18" charset="0"/>
                      </a:rPr>
                      <m:t>β</m:t>
                    </m:r>
                  </m:oMath>
                </a14:m>
                <a:r>
                  <a:rPr lang="en-US" sz="1800" spc="-20" dirty="0">
                    <a:solidFill>
                      <a:schemeClr val="tx1"/>
                    </a:solidFill>
                    <a:latin typeface="Times New Roman" panose="02020603050405020304" pitchFamily="18" charset="0"/>
                    <a:cs typeface="Times New Roman" panose="02020603050405020304" pitchFamily="18" charset="0"/>
                  </a:rPr>
                  <a:t>. </a:t>
                </a:r>
                <a:r>
                  <a:rPr lang="en-US" sz="1800" spc="25" dirty="0">
                    <a:solidFill>
                      <a:schemeClr val="tx1"/>
                    </a:solidFill>
                    <a:latin typeface="Times New Roman" panose="02020603050405020304" pitchFamily="18" charset="0"/>
                    <a:cs typeface="Times New Roman" panose="02020603050405020304" pitchFamily="18" charset="0"/>
                  </a:rPr>
                  <a:t>We </a:t>
                </a:r>
                <a:r>
                  <a:rPr lang="en-US" sz="1800" spc="75" dirty="0">
                    <a:solidFill>
                      <a:schemeClr val="tx1"/>
                    </a:solidFill>
                    <a:latin typeface="Times New Roman" panose="02020603050405020304" pitchFamily="18" charset="0"/>
                    <a:cs typeface="Times New Roman" panose="02020603050405020304" pitchFamily="18" charset="0"/>
                  </a:rPr>
                  <a:t>know  </a:t>
                </a:r>
                <a:r>
                  <a:rPr lang="en-US" sz="1800" spc="-35" dirty="0">
                    <a:solidFill>
                      <a:schemeClr val="tx1"/>
                    </a:solidFill>
                    <a:latin typeface="Times New Roman" panose="02020603050405020304" pitchFamily="18" charset="0"/>
                    <a:cs typeface="Times New Roman" panose="02020603050405020304" pitchFamily="18" charset="0"/>
                  </a:rPr>
                  <a:t>that </a:t>
                </a:r>
                <a:r>
                  <a:rPr lang="en-US" sz="1800" spc="-5" dirty="0">
                    <a:solidFill>
                      <a:schemeClr val="tx1"/>
                    </a:solidFill>
                    <a:latin typeface="Times New Roman" panose="02020603050405020304" pitchFamily="18" charset="0"/>
                    <a:cs typeface="Times New Roman" panose="02020603050405020304" pitchFamily="18" charset="0"/>
                  </a:rPr>
                  <a:t>γ </a:t>
                </a:r>
                <a:r>
                  <a:rPr lang="en-US" sz="1800" spc="-20" dirty="0">
                    <a:solidFill>
                      <a:schemeClr val="tx1"/>
                    </a:solidFill>
                    <a:latin typeface="Times New Roman" panose="02020603050405020304" pitchFamily="18" charset="0"/>
                    <a:cs typeface="Times New Roman" panose="02020603050405020304" pitchFamily="18" charset="0"/>
                  </a:rPr>
                  <a:t>is </a:t>
                </a:r>
                <a:r>
                  <a:rPr lang="en-US" sz="1800" spc="-30" dirty="0">
                    <a:solidFill>
                      <a:schemeClr val="tx1"/>
                    </a:solidFill>
                    <a:latin typeface="Times New Roman" panose="02020603050405020304" pitchFamily="18" charset="0"/>
                    <a:cs typeface="Times New Roman" panose="02020603050405020304" pitchFamily="18" charset="0"/>
                  </a:rPr>
                  <a:t>the </a:t>
                </a:r>
                <a:r>
                  <a:rPr lang="en-US" sz="1800" spc="10" dirty="0">
                    <a:solidFill>
                      <a:schemeClr val="tx1"/>
                    </a:solidFill>
                    <a:latin typeface="Times New Roman" panose="02020603050405020304" pitchFamily="18" charset="0"/>
                    <a:cs typeface="Times New Roman" panose="02020603050405020304" pitchFamily="18" charset="0"/>
                  </a:rPr>
                  <a:t>propagation </a:t>
                </a:r>
                <a:r>
                  <a:rPr lang="en-US" sz="1800" spc="-30" dirty="0">
                    <a:solidFill>
                      <a:schemeClr val="tx1"/>
                    </a:solidFill>
                    <a:latin typeface="Times New Roman" panose="02020603050405020304" pitchFamily="18" charset="0"/>
                    <a:cs typeface="Times New Roman" panose="02020603050405020304" pitchFamily="18" charset="0"/>
                  </a:rPr>
                  <a:t>constant </a:t>
                </a:r>
                <a:r>
                  <a:rPr lang="en-US" sz="1800" spc="20" dirty="0">
                    <a:solidFill>
                      <a:schemeClr val="tx1"/>
                    </a:solidFill>
                    <a:latin typeface="Times New Roman" panose="02020603050405020304" pitchFamily="18" charset="0"/>
                    <a:cs typeface="Times New Roman" panose="02020603050405020304" pitchFamily="18" charset="0"/>
                  </a:rPr>
                  <a:t>and </a:t>
                </a:r>
                <a:r>
                  <a:rPr lang="en-US" sz="1800" spc="-5" dirty="0">
                    <a:solidFill>
                      <a:schemeClr val="tx1"/>
                    </a:solidFill>
                    <a:latin typeface="Times New Roman" panose="02020603050405020304" pitchFamily="18" charset="0"/>
                    <a:cs typeface="Times New Roman" panose="02020603050405020304" pitchFamily="18" charset="0"/>
                  </a:rPr>
                  <a:t>β </a:t>
                </a:r>
                <a:r>
                  <a:rPr lang="en-US" sz="1800" spc="-20" dirty="0">
                    <a:solidFill>
                      <a:schemeClr val="tx1"/>
                    </a:solidFill>
                    <a:latin typeface="Times New Roman" panose="02020603050405020304" pitchFamily="18" charset="0"/>
                    <a:cs typeface="Times New Roman" panose="02020603050405020304" pitchFamily="18" charset="0"/>
                  </a:rPr>
                  <a:t>is </a:t>
                </a:r>
                <a:r>
                  <a:rPr lang="en-US" sz="1800" spc="-30" dirty="0">
                    <a:solidFill>
                      <a:schemeClr val="tx1"/>
                    </a:solidFill>
                    <a:latin typeface="Times New Roman" panose="02020603050405020304" pitchFamily="18" charset="0"/>
                    <a:cs typeface="Times New Roman" panose="02020603050405020304" pitchFamily="18" charset="0"/>
                  </a:rPr>
                  <a:t>the  </a:t>
                </a:r>
                <a:r>
                  <a:rPr lang="en-US" sz="1800" dirty="0">
                    <a:solidFill>
                      <a:schemeClr val="tx1"/>
                    </a:solidFill>
                    <a:latin typeface="Times New Roman" panose="02020603050405020304" pitchFamily="18" charset="0"/>
                    <a:cs typeface="Times New Roman" panose="02020603050405020304" pitchFamily="18" charset="0"/>
                  </a:rPr>
                  <a:t>phase </a:t>
                </a:r>
                <a:r>
                  <a:rPr lang="en-US" spc="-35" dirty="0">
                    <a:solidFill>
                      <a:schemeClr val="tx1"/>
                    </a:solidFill>
                    <a:latin typeface="Georgia"/>
                    <a:cs typeface="Georgia"/>
                  </a:rPr>
                  <a:t>Shift. </a:t>
                </a:r>
                <a:r>
                  <a:rPr lang="en-US" spc="-10" dirty="0">
                    <a:solidFill>
                      <a:schemeClr val="tx1"/>
                    </a:solidFill>
                    <a:latin typeface="Georgia"/>
                    <a:cs typeface="Georgia"/>
                  </a:rPr>
                  <a:t>The </a:t>
                </a:r>
                <a:r>
                  <a:rPr lang="en-US" spc="-30" dirty="0">
                    <a:solidFill>
                      <a:schemeClr val="tx1"/>
                    </a:solidFill>
                    <a:latin typeface="Georgia"/>
                    <a:cs typeface="Georgia"/>
                  </a:rPr>
                  <a:t>latter </a:t>
                </a:r>
                <a:r>
                  <a:rPr lang="en-US" spc="-10" dirty="0">
                    <a:solidFill>
                      <a:schemeClr val="tx1"/>
                    </a:solidFill>
                    <a:latin typeface="Georgia"/>
                    <a:cs typeface="Georgia"/>
                  </a:rPr>
                  <a:t>determines </a:t>
                </a:r>
                <a:r>
                  <a:rPr lang="en-US" spc="-30" dirty="0">
                    <a:solidFill>
                      <a:schemeClr val="tx1"/>
                    </a:solidFill>
                    <a:latin typeface="Georgia"/>
                    <a:cs typeface="Georgia"/>
                  </a:rPr>
                  <a:t>the </a:t>
                </a:r>
                <a:r>
                  <a:rPr lang="en-US" spc="-10" dirty="0">
                    <a:solidFill>
                      <a:schemeClr val="tx1"/>
                    </a:solidFill>
                    <a:latin typeface="Georgia"/>
                    <a:cs typeface="Georgia"/>
                  </a:rPr>
                  <a:t>torque </a:t>
                </a:r>
                <a:r>
                  <a:rPr lang="en-US" spc="5" dirty="0">
                    <a:solidFill>
                      <a:schemeClr val="tx1"/>
                    </a:solidFill>
                    <a:latin typeface="Georgia"/>
                    <a:cs typeface="Georgia"/>
                  </a:rPr>
                  <a:t>angle,  </a:t>
                </a:r>
                <a:r>
                  <a:rPr lang="en-US" spc="15" dirty="0">
                    <a:solidFill>
                      <a:schemeClr val="tx1"/>
                    </a:solidFill>
                    <a:latin typeface="Georgia"/>
                    <a:cs typeface="Georgia"/>
                  </a:rPr>
                  <a:t>between </a:t>
                </a:r>
                <a:r>
                  <a:rPr lang="en-US" spc="60" dirty="0">
                    <a:solidFill>
                      <a:schemeClr val="tx1"/>
                    </a:solidFill>
                    <a:latin typeface="Georgia"/>
                    <a:cs typeface="Georgia"/>
                  </a:rPr>
                  <a:t>Vs </a:t>
                </a:r>
                <a:r>
                  <a:rPr lang="en-US" spc="20" dirty="0">
                    <a:solidFill>
                      <a:schemeClr val="tx1"/>
                    </a:solidFill>
                    <a:latin typeface="Georgia"/>
                    <a:cs typeface="Georgia"/>
                  </a:rPr>
                  <a:t>and </a:t>
                </a:r>
                <a:r>
                  <a:rPr lang="en-US" spc="50" dirty="0" err="1">
                    <a:solidFill>
                      <a:schemeClr val="tx1"/>
                    </a:solidFill>
                    <a:latin typeface="Georgia"/>
                    <a:cs typeface="Georgia"/>
                  </a:rPr>
                  <a:t>Vr</a:t>
                </a:r>
                <a:r>
                  <a:rPr lang="en-US" spc="50" dirty="0">
                    <a:solidFill>
                      <a:schemeClr val="tx1"/>
                    </a:solidFill>
                    <a:latin typeface="Georgia"/>
                    <a:cs typeface="Georgia"/>
                  </a:rPr>
                  <a:t> </a:t>
                </a:r>
                <a:r>
                  <a:rPr lang="en-US" spc="20" dirty="0">
                    <a:solidFill>
                      <a:schemeClr val="tx1"/>
                    </a:solidFill>
                    <a:latin typeface="Georgia"/>
                    <a:cs typeface="Georgia"/>
                  </a:rPr>
                  <a:t>and </a:t>
                </a:r>
                <a:r>
                  <a:rPr lang="en-US" spc="-25" dirty="0">
                    <a:solidFill>
                      <a:schemeClr val="tx1"/>
                    </a:solidFill>
                    <a:latin typeface="Georgia"/>
                    <a:cs typeface="Georgia"/>
                  </a:rPr>
                  <a:t>hence </a:t>
                </a:r>
                <a:r>
                  <a:rPr lang="en-US" spc="5" dirty="0">
                    <a:solidFill>
                      <a:schemeClr val="tx1"/>
                    </a:solidFill>
                    <a:latin typeface="Georgia"/>
                    <a:cs typeface="Georgia"/>
                  </a:rPr>
                  <a:t>system</a:t>
                </a:r>
                <a:r>
                  <a:rPr lang="en-US" dirty="0">
                    <a:solidFill>
                      <a:schemeClr val="tx1"/>
                    </a:solidFill>
                    <a:latin typeface="Georgia"/>
                    <a:cs typeface="Georgia"/>
                  </a:rPr>
                  <a:t> </a:t>
                </a:r>
                <a:r>
                  <a:rPr lang="en-US" spc="-10" dirty="0">
                    <a:solidFill>
                      <a:schemeClr val="tx1"/>
                    </a:solidFill>
                    <a:latin typeface="Georgia"/>
                    <a:cs typeface="Georgia"/>
                  </a:rPr>
                  <a:t>stability. </a:t>
                </a:r>
                <a:r>
                  <a:rPr lang="en-US" spc="-5" dirty="0">
                    <a:solidFill>
                      <a:schemeClr val="tx1"/>
                    </a:solidFill>
                    <a:latin typeface="Georgia"/>
                    <a:cs typeface="Georgia"/>
                  </a:rPr>
                  <a:t>To </a:t>
                </a:r>
                <a:r>
                  <a:rPr lang="en-US" spc="-10" dirty="0">
                    <a:solidFill>
                      <a:schemeClr val="tx1"/>
                    </a:solidFill>
                    <a:latin typeface="Georgia"/>
                    <a:cs typeface="Georgia"/>
                  </a:rPr>
                  <a:t>decrease </a:t>
                </a:r>
                <a:r>
                  <a:rPr lang="en-US" spc="95" dirty="0">
                    <a:solidFill>
                      <a:schemeClr val="tx1"/>
                    </a:solidFill>
                    <a:latin typeface="Georgia"/>
                    <a:cs typeface="Georgia"/>
                  </a:rPr>
                  <a:t>Zo </a:t>
                </a:r>
                <a:r>
                  <a:rPr lang="en-US" spc="-25" dirty="0">
                    <a:solidFill>
                      <a:schemeClr val="tx1"/>
                    </a:solidFill>
                    <a:latin typeface="Georgia"/>
                    <a:cs typeface="Georgia"/>
                  </a:rPr>
                  <a:t>either </a:t>
                </a:r>
                <a:r>
                  <a:rPr lang="en-US" spc="10" dirty="0">
                    <a:solidFill>
                      <a:schemeClr val="tx1"/>
                    </a:solidFill>
                    <a:latin typeface="Georgia"/>
                    <a:cs typeface="Georgia"/>
                  </a:rPr>
                  <a:t>l </a:t>
                </a:r>
                <a:r>
                  <a:rPr lang="en-US" spc="-20" dirty="0">
                    <a:solidFill>
                      <a:schemeClr val="tx1"/>
                    </a:solidFill>
                    <a:latin typeface="Georgia"/>
                    <a:cs typeface="Georgia"/>
                  </a:rPr>
                  <a:t>is </a:t>
                </a:r>
                <a:r>
                  <a:rPr lang="en-US" spc="5" dirty="0">
                    <a:solidFill>
                      <a:schemeClr val="tx1"/>
                    </a:solidFill>
                    <a:latin typeface="Georgia"/>
                    <a:cs typeface="Georgia"/>
                  </a:rPr>
                  <a:t>decreased </a:t>
                </a:r>
                <a:r>
                  <a:rPr lang="en-US" spc="25" dirty="0">
                    <a:solidFill>
                      <a:schemeClr val="tx1"/>
                    </a:solidFill>
                    <a:latin typeface="Georgia"/>
                    <a:cs typeface="Georgia"/>
                  </a:rPr>
                  <a:t>using </a:t>
                </a:r>
                <a:r>
                  <a:rPr lang="en-US" spc="-25" dirty="0">
                    <a:solidFill>
                      <a:schemeClr val="tx1"/>
                    </a:solidFill>
                    <a:latin typeface="Georgia"/>
                    <a:cs typeface="Georgia"/>
                  </a:rPr>
                  <a:t>series  </a:t>
                </a:r>
                <a:r>
                  <a:rPr lang="en-US" spc="-10" dirty="0">
                    <a:solidFill>
                      <a:schemeClr val="tx1"/>
                    </a:solidFill>
                    <a:latin typeface="Georgia"/>
                    <a:cs typeface="Georgia"/>
                  </a:rPr>
                  <a:t>capacitor </a:t>
                </a:r>
                <a:r>
                  <a:rPr lang="en-US" spc="-15" dirty="0">
                    <a:solidFill>
                      <a:schemeClr val="tx1"/>
                    </a:solidFill>
                    <a:latin typeface="Georgia"/>
                    <a:cs typeface="Georgia"/>
                  </a:rPr>
                  <a:t>or </a:t>
                </a:r>
                <a:r>
                  <a:rPr lang="en-US" spc="185" dirty="0">
                    <a:solidFill>
                      <a:schemeClr val="tx1"/>
                    </a:solidFill>
                    <a:latin typeface="Georgia"/>
                    <a:cs typeface="Georgia"/>
                  </a:rPr>
                  <a:t>C </a:t>
                </a:r>
                <a:r>
                  <a:rPr lang="en-US" spc="-20" dirty="0">
                    <a:solidFill>
                      <a:schemeClr val="tx1"/>
                    </a:solidFill>
                    <a:latin typeface="Georgia"/>
                    <a:cs typeface="Georgia"/>
                  </a:rPr>
                  <a:t>is </a:t>
                </a:r>
                <a:r>
                  <a:rPr lang="en-US" spc="-10" dirty="0">
                    <a:solidFill>
                      <a:schemeClr val="tx1"/>
                    </a:solidFill>
                    <a:latin typeface="Georgia"/>
                    <a:cs typeface="Georgia"/>
                  </a:rPr>
                  <a:t>increased </a:t>
                </a:r>
                <a:r>
                  <a:rPr lang="en-US" spc="25" dirty="0">
                    <a:solidFill>
                      <a:schemeClr val="tx1"/>
                    </a:solidFill>
                    <a:latin typeface="Georgia"/>
                    <a:cs typeface="Georgia"/>
                  </a:rPr>
                  <a:t>using </a:t>
                </a:r>
                <a:r>
                  <a:rPr lang="en-US" spc="-10" dirty="0">
                    <a:solidFill>
                      <a:schemeClr val="tx1"/>
                    </a:solidFill>
                    <a:latin typeface="Georgia"/>
                    <a:cs typeface="Georgia"/>
                  </a:rPr>
                  <a:t>shunt  </a:t>
                </a:r>
                <a:r>
                  <a:rPr lang="en-US" spc="-20" dirty="0">
                    <a:solidFill>
                      <a:schemeClr val="tx1"/>
                    </a:solidFill>
                    <a:latin typeface="Georgia"/>
                    <a:cs typeface="Georgia"/>
                  </a:rPr>
                  <a:t>capacitance.</a:t>
                </a:r>
                <a:endParaRPr lang="en-US" dirty="0">
                  <a:solidFill>
                    <a:schemeClr val="tx1"/>
                  </a:solidFill>
                  <a:latin typeface="Georgia"/>
                  <a:cs typeface="Georgia"/>
                </a:endParaRPr>
              </a:p>
              <a:p>
                <a:pPr marL="424180" marR="81915" algn="just">
                  <a:lnSpc>
                    <a:spcPct val="99700"/>
                  </a:lnSpc>
                  <a:spcBef>
                    <a:spcPts val="40"/>
                  </a:spcBef>
                </a:pPr>
                <a:endParaRPr lang="en-US" sz="1800" dirty="0">
                  <a:solidFill>
                    <a:schemeClr val="tx1"/>
                  </a:solidFill>
                  <a:latin typeface="Times New Roman" panose="02020603050405020304" pitchFamily="18" charset="0"/>
                  <a:cs typeface="Times New Roman" panose="02020603050405020304" pitchFamily="18" charset="0"/>
                </a:endParaRPr>
              </a:p>
              <a:p>
                <a:pPr marL="12700">
                  <a:lnSpc>
                    <a:spcPct val="100000"/>
                  </a:lnSpc>
                  <a:spcBef>
                    <a:spcPts val="680"/>
                  </a:spcBef>
                  <a:tabLst>
                    <a:tab pos="584200" algn="l"/>
                  </a:tabLst>
                </a:pPr>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BFAB2DE-95DF-4BF9-8CF5-16209B99527B}"/>
                  </a:ext>
                </a:extLst>
              </p:cNvPr>
              <p:cNvSpPr txBox="1">
                <a:spLocks noRot="1" noChangeAspect="1" noMove="1" noResize="1" noEditPoints="1" noAdjustHandles="1" noChangeArrowheads="1" noChangeShapeType="1" noTextEdit="1"/>
              </p:cNvSpPr>
              <p:nvPr/>
            </p:nvSpPr>
            <p:spPr>
              <a:xfrm>
                <a:off x="-6982" y="993540"/>
                <a:ext cx="9088461" cy="6034409"/>
              </a:xfrm>
              <a:prstGeom prst="rect">
                <a:avLst/>
              </a:prstGeom>
              <a:blipFill>
                <a:blip r:embed="rId7"/>
                <a:stretch>
                  <a:fillRect l="-469" t="-606" r="-201"/>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00DE426E-B824-4BEA-9226-308F5BF5D048}"/>
              </a:ext>
            </a:extLst>
          </p:cNvPr>
          <p:cNvSpPr>
            <a:spLocks noGrp="1"/>
          </p:cNvSpPr>
          <p:nvPr>
            <p:ph type="sldNum" sz="quarter" idx="7"/>
          </p:nvPr>
        </p:nvSpPr>
        <p:spPr/>
        <p:txBody>
          <a:bodyPr/>
          <a:lstStyle/>
          <a:p>
            <a:pPr marL="38100">
              <a:lnSpc>
                <a:spcPts val="1240"/>
              </a:lnSpc>
            </a:pPr>
            <a:fld id="{81D60167-4931-47E6-BA6A-407CBD079E47}" type="slidenum">
              <a:rPr lang="en-IN" spc="-120" smtClean="0"/>
              <a:t>83</a:t>
            </a:fld>
            <a:endParaRPr lang="en-IN" spc="-120" dirty="0"/>
          </a:p>
        </p:txBody>
      </p:sp>
    </p:spTree>
    <p:extLst>
      <p:ext uri="{BB962C8B-B14F-4D97-AF65-F5344CB8AC3E}">
        <p14:creationId xmlns:p14="http://schemas.microsoft.com/office/powerpoint/2010/main" val="910954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CC6198FB-3CA3-408D-A121-D3389506917B}"/>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09A321A9-F2F7-4189-A837-D6606AFF6D36}"/>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D3954560-4C38-4BA6-9A58-25AE0576D037}"/>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FC48B4FF-0477-4419-B871-24A39DFB8EB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C2156FA0-1168-419F-9766-A45A171B8FE4}"/>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EE2649D5-FF13-454A-857D-94A17182BF69}"/>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1" y="478663"/>
            <a:ext cx="9143998" cy="629018"/>
          </a:xfrm>
          <a:prstGeom prst="rect">
            <a:avLst/>
          </a:prstGeom>
        </p:spPr>
        <p:txBody>
          <a:bodyPr vert="horz" wrap="square" lIns="0" tIns="13335" rIns="0" bIns="0" rtlCol="0">
            <a:spAutoFit/>
          </a:bodyPr>
          <a:lstStyle/>
          <a:p>
            <a:pPr marL="12700" algn="ctr">
              <a:lnSpc>
                <a:spcPct val="100000"/>
              </a:lnSpc>
              <a:spcBef>
                <a:spcPts val="105"/>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Series</a:t>
            </a:r>
            <a:r>
              <a:rPr sz="4000" i="0" spc="-85" dirty="0">
                <a:solidFill>
                  <a:schemeClr val="tx2">
                    <a:lumMod val="60000"/>
                    <a:lumOff val="40000"/>
                  </a:schemeClr>
                </a:solidFill>
                <a:latin typeface="Times New Roman" panose="02020603050405020304" pitchFamily="18" charset="0"/>
                <a:cs typeface="Times New Roman" panose="02020603050405020304" pitchFamily="18" charset="0"/>
              </a:rPr>
              <a:t> </a:t>
            </a:r>
            <a:r>
              <a:rPr sz="4000" i="0" dirty="0">
                <a:solidFill>
                  <a:schemeClr val="tx2">
                    <a:lumMod val="60000"/>
                    <a:lumOff val="40000"/>
                  </a:schemeClr>
                </a:solidFill>
                <a:latin typeface="Times New Roman" panose="02020603050405020304" pitchFamily="18" charset="0"/>
                <a:cs typeface="Times New Roman" panose="02020603050405020304" pitchFamily="18" charset="0"/>
              </a:rPr>
              <a:t>Compensation</a:t>
            </a:r>
          </a:p>
        </p:txBody>
      </p:sp>
      <p:sp>
        <p:nvSpPr>
          <p:cNvPr id="3" name="object 3"/>
          <p:cNvSpPr txBox="1"/>
          <p:nvPr/>
        </p:nvSpPr>
        <p:spPr>
          <a:xfrm>
            <a:off x="535940" y="1619452"/>
            <a:ext cx="8074025" cy="1978025"/>
          </a:xfrm>
          <a:prstGeom prst="rect">
            <a:avLst/>
          </a:prstGeom>
        </p:spPr>
        <p:txBody>
          <a:bodyPr vert="horz" wrap="square" lIns="0" tIns="13335" rIns="0" bIns="0" rtlCol="0">
            <a:spAutoFit/>
          </a:bodyPr>
          <a:lstStyle/>
          <a:p>
            <a:pPr marL="12700" marR="5080" algn="just">
              <a:lnSpc>
                <a:spcPct val="100000"/>
              </a:lnSpc>
              <a:spcBef>
                <a:spcPts val="105"/>
              </a:spcBef>
            </a:pPr>
            <a:r>
              <a:rPr sz="3200" dirty="0">
                <a:latin typeface="Times New Roman"/>
                <a:cs typeface="Times New Roman"/>
              </a:rPr>
              <a:t>Series compensation </a:t>
            </a:r>
            <a:r>
              <a:rPr sz="3200" spc="-5" dirty="0">
                <a:latin typeface="Times New Roman"/>
                <a:cs typeface="Times New Roman"/>
              </a:rPr>
              <a:t>is </a:t>
            </a:r>
            <a:r>
              <a:rPr sz="3200" dirty="0">
                <a:latin typeface="Times New Roman"/>
                <a:cs typeface="Times New Roman"/>
              </a:rPr>
              <a:t>basically a powerful </a:t>
            </a:r>
            <a:r>
              <a:rPr sz="3200" spc="-5" dirty="0">
                <a:latin typeface="Times New Roman"/>
                <a:cs typeface="Times New Roman"/>
              </a:rPr>
              <a:t>tool  to improve </a:t>
            </a:r>
            <a:r>
              <a:rPr sz="3200" dirty="0">
                <a:latin typeface="Times New Roman"/>
                <a:cs typeface="Times New Roman"/>
              </a:rPr>
              <a:t>the </a:t>
            </a:r>
            <a:r>
              <a:rPr sz="3200" spc="-5" dirty="0">
                <a:latin typeface="Times New Roman"/>
                <a:cs typeface="Times New Roman"/>
              </a:rPr>
              <a:t>performance </a:t>
            </a:r>
            <a:r>
              <a:rPr sz="3200" dirty="0">
                <a:latin typeface="Times New Roman"/>
                <a:cs typeface="Times New Roman"/>
              </a:rPr>
              <a:t>of </a:t>
            </a:r>
            <a:r>
              <a:rPr sz="3200" spc="-5" dirty="0">
                <a:latin typeface="Times New Roman"/>
                <a:cs typeface="Times New Roman"/>
              </a:rPr>
              <a:t>EHV lines. </a:t>
            </a:r>
            <a:r>
              <a:rPr sz="3200" dirty="0">
                <a:latin typeface="Times New Roman"/>
                <a:cs typeface="Times New Roman"/>
              </a:rPr>
              <a:t>It  consists of capacitors connected </a:t>
            </a:r>
            <a:r>
              <a:rPr sz="3200" spc="-10" dirty="0">
                <a:latin typeface="Times New Roman"/>
                <a:cs typeface="Times New Roman"/>
              </a:rPr>
              <a:t>in </a:t>
            </a:r>
            <a:r>
              <a:rPr sz="3200" spc="-5" dirty="0">
                <a:latin typeface="Times New Roman"/>
                <a:cs typeface="Times New Roman"/>
              </a:rPr>
              <a:t>series </a:t>
            </a:r>
            <a:r>
              <a:rPr sz="3200" dirty="0">
                <a:latin typeface="Times New Roman"/>
                <a:cs typeface="Times New Roman"/>
              </a:rPr>
              <a:t>with  the line at suitable</a:t>
            </a:r>
            <a:r>
              <a:rPr sz="3200" spc="-35" dirty="0">
                <a:latin typeface="Times New Roman"/>
                <a:cs typeface="Times New Roman"/>
              </a:rPr>
              <a:t> </a:t>
            </a:r>
            <a:r>
              <a:rPr sz="3200" dirty="0">
                <a:latin typeface="Times New Roman"/>
                <a:cs typeface="Times New Roman"/>
              </a:rPr>
              <a:t>locations.</a:t>
            </a:r>
            <a:endParaRPr sz="3200">
              <a:latin typeface="Times New Roman"/>
              <a:cs typeface="Times New Roman"/>
            </a:endParaRPr>
          </a:p>
        </p:txBody>
      </p:sp>
      <p:sp>
        <p:nvSpPr>
          <p:cNvPr id="10" name="TextBox 9">
            <a:extLst>
              <a:ext uri="{FF2B5EF4-FFF2-40B4-BE49-F238E27FC236}">
                <a16:creationId xmlns:a16="http://schemas.microsoft.com/office/drawing/2014/main" id="{AF29A0C1-194A-43D4-A83F-4322FC10571B}"/>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A2F9A71D-29D2-44CF-95D3-84D8A6D187D7}"/>
              </a:ext>
            </a:extLst>
          </p:cNvPr>
          <p:cNvSpPr>
            <a:spLocks noGrp="1"/>
          </p:cNvSpPr>
          <p:nvPr>
            <p:ph type="sldNum" sz="quarter" idx="7"/>
          </p:nvPr>
        </p:nvSpPr>
        <p:spPr/>
        <p:txBody>
          <a:bodyPr/>
          <a:lstStyle/>
          <a:p>
            <a:pPr marL="38100">
              <a:lnSpc>
                <a:spcPts val="1240"/>
              </a:lnSpc>
            </a:pPr>
            <a:fld id="{81D60167-4931-47E6-BA6A-407CBD079E47}" type="slidenum">
              <a:rPr lang="en-IN" spc="-120" smtClean="0"/>
              <a:t>84</a:t>
            </a:fld>
            <a:endParaRPr lang="en-IN" spc="-12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41856C6F-B184-43E3-8617-012D063A9A32}"/>
              </a:ext>
            </a:extLst>
          </p:cNvPr>
          <p:cNvGrpSpPr/>
          <p:nvPr/>
        </p:nvGrpSpPr>
        <p:grpSpPr>
          <a:xfrm>
            <a:off x="-654" y="0"/>
            <a:ext cx="9145905" cy="6858000"/>
            <a:chOff x="-654" y="0"/>
            <a:chExt cx="9145905" cy="6858000"/>
          </a:xfrm>
        </p:grpSpPr>
        <p:sp>
          <p:nvSpPr>
            <p:cNvPr id="4" name="object 3">
              <a:extLst>
                <a:ext uri="{FF2B5EF4-FFF2-40B4-BE49-F238E27FC236}">
                  <a16:creationId xmlns:a16="http://schemas.microsoft.com/office/drawing/2014/main" id="{05742F4F-BC9C-487E-9578-626E4DD6C9F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5B012540-E7CA-42A7-BD20-D4AB4BABF0C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ABAA3758-DB50-48EB-9F2C-A27B4BAC55C0}"/>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371630B1-7C7E-4EB1-94EC-90B5E4B1F028}"/>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EF999AFF-3566-4F00-9450-C0F2CC337C71}"/>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10" name="TextBox 9">
            <a:extLst>
              <a:ext uri="{FF2B5EF4-FFF2-40B4-BE49-F238E27FC236}">
                <a16:creationId xmlns:a16="http://schemas.microsoft.com/office/drawing/2014/main" id="{AE8658C8-44C2-4D30-A9D9-39641D0C0C2A}"/>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object 2">
            <a:extLst>
              <a:ext uri="{FF2B5EF4-FFF2-40B4-BE49-F238E27FC236}">
                <a16:creationId xmlns:a16="http://schemas.microsoft.com/office/drawing/2014/main" id="{B66CF80A-7868-4FA5-91BC-8077FC8181D7}"/>
              </a:ext>
            </a:extLst>
          </p:cNvPr>
          <p:cNvSpPr txBox="1">
            <a:spLocks/>
          </p:cNvSpPr>
          <p:nvPr/>
        </p:nvSpPr>
        <p:spPr>
          <a:xfrm>
            <a:off x="866038" y="575259"/>
            <a:ext cx="7407275" cy="627736"/>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IN" sz="4000" kern="0" spc="-5" dirty="0">
                <a:solidFill>
                  <a:schemeClr val="tx2">
                    <a:lumMod val="60000"/>
                    <a:lumOff val="40000"/>
                  </a:schemeClr>
                </a:solidFill>
                <a:latin typeface="Times New Roman" panose="02020603050405020304" pitchFamily="18" charset="0"/>
                <a:cs typeface="Times New Roman" panose="02020603050405020304" pitchFamily="18" charset="0"/>
              </a:rPr>
              <a:t>Advantages of </a:t>
            </a:r>
            <a:r>
              <a:rPr lang="en-IN" sz="4000" kern="0" dirty="0">
                <a:solidFill>
                  <a:schemeClr val="tx2">
                    <a:lumMod val="60000"/>
                    <a:lumOff val="40000"/>
                  </a:schemeClr>
                </a:solidFill>
                <a:latin typeface="Times New Roman" panose="02020603050405020304" pitchFamily="18" charset="0"/>
                <a:cs typeface="Times New Roman" panose="02020603050405020304" pitchFamily="18" charset="0"/>
              </a:rPr>
              <a:t>Series</a:t>
            </a:r>
            <a:r>
              <a:rPr lang="en-IN" sz="4000" kern="0" spc="-25"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IN" sz="4000" kern="0" dirty="0">
                <a:solidFill>
                  <a:schemeClr val="tx2">
                    <a:lumMod val="60000"/>
                    <a:lumOff val="40000"/>
                  </a:schemeClr>
                </a:solidFill>
                <a:latin typeface="Times New Roman" panose="02020603050405020304" pitchFamily="18" charset="0"/>
                <a:cs typeface="Times New Roman" panose="02020603050405020304" pitchFamily="18" charset="0"/>
              </a:rPr>
              <a:t>Compensation</a:t>
            </a:r>
          </a:p>
        </p:txBody>
      </p:sp>
      <p:sp>
        <p:nvSpPr>
          <p:cNvPr id="13" name="object 6">
            <a:extLst>
              <a:ext uri="{FF2B5EF4-FFF2-40B4-BE49-F238E27FC236}">
                <a16:creationId xmlns:a16="http://schemas.microsoft.com/office/drawing/2014/main" id="{593C8A0B-ACCE-464E-A1BF-0895BF15F730}"/>
              </a:ext>
            </a:extLst>
          </p:cNvPr>
          <p:cNvSpPr txBox="1"/>
          <p:nvPr/>
        </p:nvSpPr>
        <p:spPr>
          <a:xfrm>
            <a:off x="381000" y="4279316"/>
            <a:ext cx="7162800" cy="2003425"/>
          </a:xfrm>
          <a:prstGeom prst="rect">
            <a:avLst/>
          </a:prstGeom>
        </p:spPr>
        <p:txBody>
          <a:bodyPr vert="horz" wrap="square" lIns="0" tIns="97790" rIns="0" bIns="0" rtlCol="0">
            <a:spAutoFit/>
          </a:bodyPr>
          <a:lstStyle/>
          <a:p>
            <a:pPr marL="12700">
              <a:lnSpc>
                <a:spcPct val="100000"/>
              </a:lnSpc>
              <a:spcBef>
                <a:spcPts val="770"/>
              </a:spcBef>
            </a:pPr>
            <a:r>
              <a:rPr sz="2800" spc="-5" dirty="0">
                <a:latin typeface="Times New Roman"/>
                <a:cs typeface="Times New Roman"/>
              </a:rPr>
              <a:t>where, </a:t>
            </a:r>
            <a:r>
              <a:rPr sz="2800" i="1" spc="-5" dirty="0">
                <a:latin typeface="Times New Roman"/>
                <a:cs typeface="Times New Roman"/>
              </a:rPr>
              <a:t>E </a:t>
            </a:r>
            <a:r>
              <a:rPr sz="2800" spc="-5" dirty="0">
                <a:latin typeface="Times New Roman"/>
                <a:cs typeface="Times New Roman"/>
              </a:rPr>
              <a:t>is sending end</a:t>
            </a:r>
            <a:r>
              <a:rPr sz="2800" spc="-15" dirty="0">
                <a:latin typeface="Times New Roman"/>
                <a:cs typeface="Times New Roman"/>
              </a:rPr>
              <a:t> </a:t>
            </a:r>
            <a:r>
              <a:rPr sz="2800" spc="-5" dirty="0">
                <a:latin typeface="Times New Roman"/>
                <a:cs typeface="Times New Roman"/>
              </a:rPr>
              <a:t>voltage</a:t>
            </a:r>
            <a:endParaRPr sz="2800" dirty="0">
              <a:latin typeface="Times New Roman"/>
              <a:cs typeface="Times New Roman"/>
            </a:endParaRPr>
          </a:p>
          <a:p>
            <a:pPr marL="12700">
              <a:lnSpc>
                <a:spcPct val="100000"/>
              </a:lnSpc>
              <a:spcBef>
                <a:spcPts val="675"/>
              </a:spcBef>
            </a:pPr>
            <a:r>
              <a:rPr sz="2800" i="1" spc="-5" dirty="0">
                <a:latin typeface="Times New Roman"/>
                <a:cs typeface="Times New Roman"/>
              </a:rPr>
              <a:t>V </a:t>
            </a:r>
            <a:r>
              <a:rPr sz="2800" spc="-5" dirty="0">
                <a:latin typeface="Times New Roman"/>
                <a:cs typeface="Times New Roman"/>
              </a:rPr>
              <a:t>is receiving end</a:t>
            </a:r>
            <a:r>
              <a:rPr sz="2800" spc="-20" dirty="0">
                <a:latin typeface="Times New Roman"/>
                <a:cs typeface="Times New Roman"/>
              </a:rPr>
              <a:t> </a:t>
            </a:r>
            <a:r>
              <a:rPr sz="2800" spc="-5" dirty="0">
                <a:latin typeface="Times New Roman"/>
                <a:cs typeface="Times New Roman"/>
              </a:rPr>
              <a:t>voltage</a:t>
            </a:r>
            <a:endParaRPr sz="2800" dirty="0">
              <a:latin typeface="Times New Roman"/>
              <a:cs typeface="Times New Roman"/>
            </a:endParaRPr>
          </a:p>
          <a:p>
            <a:pPr marL="12700">
              <a:lnSpc>
                <a:spcPct val="100000"/>
              </a:lnSpc>
              <a:spcBef>
                <a:spcPts val="675"/>
              </a:spcBef>
            </a:pPr>
            <a:r>
              <a:rPr sz="2800" i="1" spc="-5" dirty="0">
                <a:latin typeface="Times New Roman"/>
                <a:cs typeface="Times New Roman"/>
              </a:rPr>
              <a:t>X </a:t>
            </a:r>
            <a:r>
              <a:rPr sz="2800" spc="-5" dirty="0">
                <a:latin typeface="Times New Roman"/>
                <a:cs typeface="Times New Roman"/>
              </a:rPr>
              <a:t>is reactance of</a:t>
            </a:r>
            <a:r>
              <a:rPr sz="2800" spc="-20" dirty="0">
                <a:latin typeface="Times New Roman"/>
                <a:cs typeface="Times New Roman"/>
              </a:rPr>
              <a:t> </a:t>
            </a:r>
            <a:r>
              <a:rPr sz="2800" spc="-5" dirty="0">
                <a:latin typeface="Times New Roman"/>
                <a:cs typeface="Times New Roman"/>
              </a:rPr>
              <a:t>line</a:t>
            </a:r>
            <a:endParaRPr sz="2800" dirty="0">
              <a:latin typeface="Times New Roman"/>
              <a:cs typeface="Times New Roman"/>
            </a:endParaRPr>
          </a:p>
          <a:p>
            <a:pPr marL="12700">
              <a:lnSpc>
                <a:spcPct val="100000"/>
              </a:lnSpc>
              <a:spcBef>
                <a:spcPts val="590"/>
              </a:spcBef>
            </a:pPr>
            <a:r>
              <a:rPr sz="2400" i="1" dirty="0">
                <a:latin typeface="Times New Roman"/>
                <a:cs typeface="Times New Roman"/>
              </a:rPr>
              <a:t>δ </a:t>
            </a:r>
            <a:r>
              <a:rPr sz="2400" spc="-5" dirty="0">
                <a:latin typeface="Times New Roman"/>
                <a:cs typeface="Times New Roman"/>
              </a:rPr>
              <a:t>is </a:t>
            </a:r>
            <a:r>
              <a:rPr sz="2400" dirty="0">
                <a:latin typeface="Times New Roman"/>
                <a:cs typeface="Times New Roman"/>
              </a:rPr>
              <a:t>phase angle between </a:t>
            </a:r>
            <a:r>
              <a:rPr sz="2400" i="1" dirty="0">
                <a:latin typeface="Times New Roman"/>
                <a:cs typeface="Times New Roman"/>
              </a:rPr>
              <a:t>E </a:t>
            </a:r>
            <a:r>
              <a:rPr sz="2400" dirty="0">
                <a:latin typeface="Times New Roman"/>
                <a:cs typeface="Times New Roman"/>
              </a:rPr>
              <a:t>and</a:t>
            </a:r>
            <a:r>
              <a:rPr sz="2400" spc="-75" dirty="0">
                <a:latin typeface="Times New Roman"/>
                <a:cs typeface="Times New Roman"/>
              </a:rPr>
              <a:t> </a:t>
            </a:r>
            <a:r>
              <a:rPr sz="2400" i="1" dirty="0">
                <a:latin typeface="Times New Roman"/>
                <a:cs typeface="Times New Roman"/>
              </a:rPr>
              <a:t>V</a:t>
            </a:r>
            <a:endParaRPr sz="2400" dirty="0">
              <a:latin typeface="Times New Roman"/>
              <a:cs typeface="Times New Roman"/>
            </a:endParaRPr>
          </a:p>
        </p:txBody>
      </p:sp>
      <mc:AlternateContent xmlns:mc="http://schemas.openxmlformats.org/markup-compatibility/2006" xmlns:a14="http://schemas.microsoft.com/office/drawing/2010/main">
        <mc:Choice Requires="a14">
          <p:sp>
            <p:nvSpPr>
              <p:cNvPr id="14" name="object 5">
                <a:extLst>
                  <a:ext uri="{FF2B5EF4-FFF2-40B4-BE49-F238E27FC236}">
                    <a16:creationId xmlns:a16="http://schemas.microsoft.com/office/drawing/2014/main" id="{07367733-1D8D-4571-BD32-7F811FF3EC72}"/>
                  </a:ext>
                </a:extLst>
              </p:cNvPr>
              <p:cNvSpPr txBox="1">
                <a:spLocks/>
              </p:cNvSpPr>
              <p:nvPr/>
            </p:nvSpPr>
            <p:spPr>
              <a:xfrm>
                <a:off x="654303" y="1598866"/>
                <a:ext cx="8075930" cy="2830390"/>
              </a:xfrm>
              <a:prstGeom prst="rect">
                <a:avLst/>
              </a:prstGeom>
            </p:spPr>
            <p:txBody>
              <a:bodyPr vert="horz" wrap="square" lIns="0" tIns="11239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8100">
                  <a:spcBef>
                    <a:spcPts val="885"/>
                  </a:spcBef>
                </a:pPr>
                <a:r>
                  <a:rPr lang="en-IN" sz="2800" kern="0" dirty="0">
                    <a:solidFill>
                      <a:sysClr val="windowText" lastClr="000000"/>
                    </a:solidFill>
                    <a:latin typeface="Times New Roman" panose="02020603050405020304" pitchFamily="18" charset="0"/>
                    <a:cs typeface="Times New Roman" panose="02020603050405020304" pitchFamily="18" charset="0"/>
                  </a:rPr>
                  <a:t>1. Increase in transmission</a:t>
                </a:r>
                <a:r>
                  <a:rPr lang="en-IN" sz="2800" kern="0" spc="-60" dirty="0">
                    <a:solidFill>
                      <a:sysClr val="windowText" lastClr="000000"/>
                    </a:solidFill>
                    <a:latin typeface="Times New Roman" panose="02020603050405020304" pitchFamily="18" charset="0"/>
                    <a:cs typeface="Times New Roman" panose="02020603050405020304" pitchFamily="18" charset="0"/>
                  </a:rPr>
                  <a:t> </a:t>
                </a:r>
                <a:r>
                  <a:rPr lang="en-IN" sz="2800" kern="0" dirty="0">
                    <a:solidFill>
                      <a:sysClr val="windowText" lastClr="000000"/>
                    </a:solidFill>
                    <a:latin typeface="Times New Roman" panose="02020603050405020304" pitchFamily="18" charset="0"/>
                    <a:cs typeface="Times New Roman" panose="02020603050405020304" pitchFamily="18" charset="0"/>
                  </a:rPr>
                  <a:t>capacity</a:t>
                </a:r>
              </a:p>
              <a:p>
                <a:pPr marL="495300">
                  <a:spcBef>
                    <a:spcPts val="680"/>
                  </a:spcBef>
                </a:pPr>
                <a:r>
                  <a:rPr lang="en-IN" sz="2800" kern="0" spc="-5" dirty="0">
                    <a:solidFill>
                      <a:sysClr val="windowText" lastClr="000000"/>
                    </a:solidFill>
                    <a:latin typeface="Times New Roman" panose="02020603050405020304" pitchFamily="18" charset="0"/>
                    <a:cs typeface="Times New Roman" panose="02020603050405020304" pitchFamily="18" charset="0"/>
                  </a:rPr>
                  <a:t>– The power transfer capacity </a:t>
                </a:r>
                <a:r>
                  <a:rPr lang="en-IN" sz="2800" kern="0" dirty="0">
                    <a:solidFill>
                      <a:sysClr val="windowText" lastClr="000000"/>
                    </a:solidFill>
                    <a:latin typeface="Times New Roman" panose="02020603050405020304" pitchFamily="18" charset="0"/>
                    <a:cs typeface="Times New Roman" panose="02020603050405020304" pitchFamily="18" charset="0"/>
                  </a:rPr>
                  <a:t>of </a:t>
                </a:r>
                <a:r>
                  <a:rPr lang="en-IN" sz="2800" kern="0" spc="-5" dirty="0">
                    <a:solidFill>
                      <a:sysClr val="windowText" lastClr="000000"/>
                    </a:solidFill>
                    <a:latin typeface="Times New Roman" panose="02020603050405020304" pitchFamily="18" charset="0"/>
                    <a:cs typeface="Times New Roman" panose="02020603050405020304" pitchFamily="18" charset="0"/>
                  </a:rPr>
                  <a:t>a line is given</a:t>
                </a:r>
                <a:r>
                  <a:rPr lang="en-IN" sz="2800" kern="0" spc="-75" dirty="0">
                    <a:solidFill>
                      <a:sysClr val="windowText" lastClr="000000"/>
                    </a:solidFill>
                    <a:latin typeface="Times New Roman" panose="02020603050405020304" pitchFamily="18" charset="0"/>
                    <a:cs typeface="Times New Roman" panose="02020603050405020304" pitchFamily="18" charset="0"/>
                  </a:rPr>
                  <a:t> </a:t>
                </a:r>
                <a:r>
                  <a:rPr lang="en-IN" sz="2800" kern="0" spc="-5" dirty="0">
                    <a:solidFill>
                      <a:sysClr val="windowText" lastClr="000000"/>
                    </a:solidFill>
                    <a:latin typeface="Times New Roman" panose="02020603050405020304" pitchFamily="18" charset="0"/>
                    <a:cs typeface="Times New Roman" panose="02020603050405020304" pitchFamily="18" charset="0"/>
                  </a:rPr>
                  <a:t>by</a:t>
                </a:r>
              </a:p>
              <a:p>
                <a:pPr marL="495300">
                  <a:spcBef>
                    <a:spcPts val="680"/>
                  </a:spcBef>
                </a:pPr>
                <a:endParaRPr lang="en-IN" sz="2800" i="1" kern="0" dirty="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endParaRPr>
              </a:p>
              <a:p>
                <a:pPr marL="495300">
                  <a:spcBef>
                    <a:spcPts val="680"/>
                  </a:spcBef>
                </a:pPr>
                <a14:m>
                  <m:oMathPara xmlns:m="http://schemas.openxmlformats.org/officeDocument/2006/math">
                    <m:oMathParaPr>
                      <m:jc m:val="centerGroup"/>
                    </m:oMathParaPr>
                    <m:oMath xmlns:m="http://schemas.openxmlformats.org/officeDocument/2006/math">
                      <m:r>
                        <a:rPr lang="en-IN" sz="2800" i="1" kern="0"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𝑃</m:t>
                      </m:r>
                      <m:r>
                        <a:rPr lang="en-IN" sz="2800" i="1" kern="0"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ar-AE" sz="2800" i="1" ker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ctrlPr>
                        </m:fPr>
                        <m:num>
                          <m:r>
                            <a:rPr lang="ar-AE" sz="2800" i="1" kern="0" baseline="3000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𝐸</m:t>
                          </m:r>
                          <m:r>
                            <a:rPr lang="ar-AE" sz="2800" i="1" kern="0" baseline="3000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m:t>
                          </m:r>
                          <m:r>
                            <a:rPr lang="ar-AE" sz="2800" i="1" kern="0" baseline="3000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𝑉</m:t>
                          </m:r>
                          <m:r>
                            <a:rPr lang="ar-AE" sz="2800" i="1" kern="0" baseline="3000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 </m:t>
                          </m:r>
                        </m:num>
                        <m:den>
                          <m:r>
                            <a:rPr lang="ar-AE" sz="2800" i="1" ker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𝑋</m:t>
                          </m:r>
                        </m:den>
                      </m:f>
                      <m:r>
                        <a:rPr lang="ar-AE" sz="2800" i="1" ker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𝑆𝑖𝑛</m:t>
                      </m:r>
                      <m:r>
                        <m:rPr>
                          <m:sty m:val="p"/>
                        </m:rPr>
                        <a:rPr lang="el-GR" sz="2800" kern="0">
                          <a:solidFill>
                            <a:srgbClr val="636363"/>
                          </a:solidFill>
                          <a:latin typeface="Cambria Math" panose="02040503050406030204" pitchFamily="18" charset="0"/>
                          <a:ea typeface="Calibri" panose="020F0502020204030204" pitchFamily="34" charset="0"/>
                          <a:cs typeface="Arial" panose="020B0604020202020204" pitchFamily="34" charset="0"/>
                        </a:rPr>
                        <m:t>δ</m:t>
                      </m:r>
                    </m:oMath>
                  </m:oMathPara>
                </a14:m>
                <a:endParaRPr lang="el-GR" sz="28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endParaRPr>
              </a:p>
              <a:p>
                <a:pPr marL="495300">
                  <a:spcBef>
                    <a:spcPts val="680"/>
                  </a:spcBef>
                </a:pPr>
                <a:endParaRPr lang="el-GR" sz="2800" kern="0" spc="-5"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4" name="object 5">
                <a:extLst>
                  <a:ext uri="{FF2B5EF4-FFF2-40B4-BE49-F238E27FC236}">
                    <a16:creationId xmlns:a16="http://schemas.microsoft.com/office/drawing/2014/main" id="{07367733-1D8D-4571-BD32-7F811FF3EC72}"/>
                  </a:ext>
                </a:extLst>
              </p:cNvPr>
              <p:cNvSpPr txBox="1">
                <a:spLocks noRot="1" noChangeAspect="1" noMove="1" noResize="1" noEditPoints="1" noAdjustHandles="1" noChangeArrowheads="1" noChangeShapeType="1" noTextEdit="1"/>
              </p:cNvSpPr>
              <p:nvPr/>
            </p:nvSpPr>
            <p:spPr>
              <a:xfrm>
                <a:off x="654303" y="1598866"/>
                <a:ext cx="8075930" cy="2830390"/>
              </a:xfrm>
              <a:prstGeom prst="rect">
                <a:avLst/>
              </a:prstGeom>
              <a:blipFill>
                <a:blip r:embed="rId7"/>
                <a:stretch>
                  <a:fillRect l="-2189"/>
                </a:stretch>
              </a:blipFill>
            </p:spPr>
            <p:txBody>
              <a:bodyPr/>
              <a:lstStyle/>
              <a:p>
                <a:r>
                  <a:rPr lang="en-IN">
                    <a:noFill/>
                  </a:rPr>
                  <a:t> </a:t>
                </a:r>
              </a:p>
            </p:txBody>
          </p:sp>
        </mc:Fallback>
      </mc:AlternateContent>
      <p:sp>
        <p:nvSpPr>
          <p:cNvPr id="15" name="Slide Number Placeholder 14">
            <a:extLst>
              <a:ext uri="{FF2B5EF4-FFF2-40B4-BE49-F238E27FC236}">
                <a16:creationId xmlns:a16="http://schemas.microsoft.com/office/drawing/2014/main" id="{BAA3AC07-9B26-4942-AB30-51B0078D6C43}"/>
              </a:ext>
            </a:extLst>
          </p:cNvPr>
          <p:cNvSpPr>
            <a:spLocks noGrp="1"/>
          </p:cNvSpPr>
          <p:nvPr>
            <p:ph type="sldNum" sz="quarter" idx="7"/>
          </p:nvPr>
        </p:nvSpPr>
        <p:spPr/>
        <p:txBody>
          <a:bodyPr/>
          <a:lstStyle/>
          <a:p>
            <a:pPr marL="38100">
              <a:lnSpc>
                <a:spcPts val="1240"/>
              </a:lnSpc>
            </a:pPr>
            <a:fld id="{81D60167-4931-47E6-BA6A-407CBD079E47}" type="slidenum">
              <a:rPr lang="en-IN" spc="-120" smtClean="0"/>
              <a:t>85</a:t>
            </a:fld>
            <a:endParaRPr lang="en-IN" spc="-120" dirty="0"/>
          </a:p>
        </p:txBody>
      </p:sp>
    </p:spTree>
    <p:extLst>
      <p:ext uri="{BB962C8B-B14F-4D97-AF65-F5344CB8AC3E}">
        <p14:creationId xmlns:p14="http://schemas.microsoft.com/office/powerpoint/2010/main" val="35245668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object 2">
            <a:extLst>
              <a:ext uri="{FF2B5EF4-FFF2-40B4-BE49-F238E27FC236}">
                <a16:creationId xmlns:a16="http://schemas.microsoft.com/office/drawing/2014/main" id="{D65D71B2-577F-46BF-8A2F-33EE12651D49}"/>
              </a:ext>
            </a:extLst>
          </p:cNvPr>
          <p:cNvGrpSpPr/>
          <p:nvPr/>
        </p:nvGrpSpPr>
        <p:grpSpPr>
          <a:xfrm>
            <a:off x="-654" y="0"/>
            <a:ext cx="9145416" cy="6858000"/>
            <a:chOff x="-654" y="0"/>
            <a:chExt cx="9145416" cy="6858000"/>
          </a:xfrm>
        </p:grpSpPr>
        <p:sp>
          <p:nvSpPr>
            <p:cNvPr id="25" name="object 3">
              <a:extLst>
                <a:ext uri="{FF2B5EF4-FFF2-40B4-BE49-F238E27FC236}">
                  <a16:creationId xmlns:a16="http://schemas.microsoft.com/office/drawing/2014/main" id="{3DAD1C93-EE69-4473-BE91-DC7B8B63D02C}"/>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6" name="object 4">
              <a:extLst>
                <a:ext uri="{FF2B5EF4-FFF2-40B4-BE49-F238E27FC236}">
                  <a16:creationId xmlns:a16="http://schemas.microsoft.com/office/drawing/2014/main" id="{729FAFC8-B5AB-437F-A963-911F3174AA33}"/>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7" name="object 5">
              <a:extLst>
                <a:ext uri="{FF2B5EF4-FFF2-40B4-BE49-F238E27FC236}">
                  <a16:creationId xmlns:a16="http://schemas.microsoft.com/office/drawing/2014/main" id="{6578F20A-41A0-4600-9F26-462AD0E83D37}"/>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9" name="object 7">
              <a:extLst>
                <a:ext uri="{FF2B5EF4-FFF2-40B4-BE49-F238E27FC236}">
                  <a16:creationId xmlns:a16="http://schemas.microsoft.com/office/drawing/2014/main" id="{AB172DD7-C9A8-42C1-8BBC-393B8A465198}"/>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a:p>
          </p:txBody>
        </p:sp>
      </p:grpSp>
      <p:sp>
        <p:nvSpPr>
          <p:cNvPr id="2" name="object 2"/>
          <p:cNvSpPr txBox="1"/>
          <p:nvPr/>
        </p:nvSpPr>
        <p:spPr>
          <a:xfrm>
            <a:off x="535940" y="1620977"/>
            <a:ext cx="7120890" cy="45212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dirty="0">
                <a:latin typeface="Times New Roman"/>
                <a:cs typeface="Times New Roman"/>
              </a:rPr>
              <a:t>Power transfer without </a:t>
            </a:r>
            <a:r>
              <a:rPr sz="2800" spc="-5" dirty="0">
                <a:latin typeface="Times New Roman"/>
                <a:cs typeface="Times New Roman"/>
              </a:rPr>
              <a:t>and with</a:t>
            </a:r>
            <a:r>
              <a:rPr sz="2800" spc="30" dirty="0">
                <a:latin typeface="Times New Roman"/>
                <a:cs typeface="Times New Roman"/>
              </a:rPr>
              <a:t> </a:t>
            </a:r>
            <a:r>
              <a:rPr sz="2800" spc="-5" dirty="0">
                <a:latin typeface="Times New Roman"/>
                <a:cs typeface="Times New Roman"/>
              </a:rPr>
              <a:t>compensation:</a:t>
            </a:r>
            <a:endParaRPr sz="2800">
              <a:latin typeface="Times New Roman"/>
              <a:cs typeface="Times New Roman"/>
            </a:endParaRPr>
          </a:p>
        </p:txBody>
      </p:sp>
      <p:sp>
        <p:nvSpPr>
          <p:cNvPr id="3" name="object 3"/>
          <p:cNvSpPr/>
          <p:nvPr/>
        </p:nvSpPr>
        <p:spPr>
          <a:xfrm>
            <a:off x="2145377" y="2622845"/>
            <a:ext cx="467995" cy="0"/>
          </a:xfrm>
          <a:custGeom>
            <a:avLst/>
            <a:gdLst/>
            <a:ahLst/>
            <a:cxnLst/>
            <a:rect l="l" t="t" r="r" b="b"/>
            <a:pathLst>
              <a:path w="467994">
                <a:moveTo>
                  <a:pt x="0" y="0"/>
                </a:moveTo>
                <a:lnTo>
                  <a:pt x="467976" y="0"/>
                </a:lnTo>
              </a:path>
            </a:pathLst>
          </a:custGeom>
          <a:ln w="11811">
            <a:solidFill>
              <a:srgbClr val="000000"/>
            </a:solidFill>
          </a:ln>
        </p:spPr>
        <p:txBody>
          <a:bodyPr wrap="square" lIns="0" tIns="0" rIns="0" bIns="0" rtlCol="0"/>
          <a:lstStyle/>
          <a:p>
            <a:endParaRPr/>
          </a:p>
        </p:txBody>
      </p:sp>
      <p:sp>
        <p:nvSpPr>
          <p:cNvPr id="4" name="object 4"/>
          <p:cNvSpPr/>
          <p:nvPr/>
        </p:nvSpPr>
        <p:spPr>
          <a:xfrm>
            <a:off x="2176359" y="3452509"/>
            <a:ext cx="1214120" cy="0"/>
          </a:xfrm>
          <a:custGeom>
            <a:avLst/>
            <a:gdLst/>
            <a:ahLst/>
            <a:cxnLst/>
            <a:rect l="l" t="t" r="r" b="b"/>
            <a:pathLst>
              <a:path w="1214120">
                <a:moveTo>
                  <a:pt x="0" y="0"/>
                </a:moveTo>
                <a:lnTo>
                  <a:pt x="1213526" y="0"/>
                </a:lnTo>
              </a:path>
            </a:pathLst>
          </a:custGeom>
          <a:ln w="11811">
            <a:solidFill>
              <a:srgbClr val="000000"/>
            </a:solidFill>
          </a:ln>
        </p:spPr>
        <p:txBody>
          <a:bodyPr wrap="square" lIns="0" tIns="0" rIns="0" bIns="0" rtlCol="0"/>
          <a:lstStyle/>
          <a:p>
            <a:endParaRPr/>
          </a:p>
        </p:txBody>
      </p:sp>
      <p:sp>
        <p:nvSpPr>
          <p:cNvPr id="5" name="object 5"/>
          <p:cNvSpPr/>
          <p:nvPr/>
        </p:nvSpPr>
        <p:spPr>
          <a:xfrm>
            <a:off x="1636785" y="4284387"/>
            <a:ext cx="285750" cy="0"/>
          </a:xfrm>
          <a:custGeom>
            <a:avLst/>
            <a:gdLst/>
            <a:ahLst/>
            <a:cxnLst/>
            <a:rect l="l" t="t" r="r" b="b"/>
            <a:pathLst>
              <a:path w="285750">
                <a:moveTo>
                  <a:pt x="0" y="0"/>
                </a:moveTo>
                <a:lnTo>
                  <a:pt x="285661" y="0"/>
                </a:lnTo>
              </a:path>
            </a:pathLst>
          </a:custGeom>
          <a:ln w="11811">
            <a:solidFill>
              <a:srgbClr val="000000"/>
            </a:solidFill>
          </a:ln>
        </p:spPr>
        <p:txBody>
          <a:bodyPr wrap="square" lIns="0" tIns="0" rIns="0" bIns="0" rtlCol="0"/>
          <a:lstStyle/>
          <a:p>
            <a:endParaRPr/>
          </a:p>
        </p:txBody>
      </p:sp>
      <p:sp>
        <p:nvSpPr>
          <p:cNvPr id="6" name="object 6"/>
          <p:cNvSpPr/>
          <p:nvPr/>
        </p:nvSpPr>
        <p:spPr>
          <a:xfrm>
            <a:off x="2223611" y="4284387"/>
            <a:ext cx="1214120" cy="0"/>
          </a:xfrm>
          <a:custGeom>
            <a:avLst/>
            <a:gdLst/>
            <a:ahLst/>
            <a:cxnLst/>
            <a:rect l="l" t="t" r="r" b="b"/>
            <a:pathLst>
              <a:path w="1214120">
                <a:moveTo>
                  <a:pt x="0" y="0"/>
                </a:moveTo>
                <a:lnTo>
                  <a:pt x="1213536" y="0"/>
                </a:lnTo>
              </a:path>
            </a:pathLst>
          </a:custGeom>
          <a:ln w="11811">
            <a:solidFill>
              <a:srgbClr val="000000"/>
            </a:solidFill>
          </a:ln>
        </p:spPr>
        <p:txBody>
          <a:bodyPr wrap="square" lIns="0" tIns="0" rIns="0" bIns="0" rtlCol="0"/>
          <a:lstStyle/>
          <a:p>
            <a:endParaRPr/>
          </a:p>
        </p:txBody>
      </p:sp>
      <p:sp>
        <p:nvSpPr>
          <p:cNvPr id="7" name="object 7"/>
          <p:cNvSpPr/>
          <p:nvPr/>
        </p:nvSpPr>
        <p:spPr>
          <a:xfrm>
            <a:off x="3738312" y="4284387"/>
            <a:ext cx="1470660" cy="0"/>
          </a:xfrm>
          <a:custGeom>
            <a:avLst/>
            <a:gdLst/>
            <a:ahLst/>
            <a:cxnLst/>
            <a:rect l="l" t="t" r="r" b="b"/>
            <a:pathLst>
              <a:path w="1470660">
                <a:moveTo>
                  <a:pt x="0" y="0"/>
                </a:moveTo>
                <a:lnTo>
                  <a:pt x="1470392" y="0"/>
                </a:lnTo>
              </a:path>
            </a:pathLst>
          </a:custGeom>
          <a:ln w="11811">
            <a:solidFill>
              <a:srgbClr val="000000"/>
            </a:solidFill>
          </a:ln>
        </p:spPr>
        <p:txBody>
          <a:bodyPr wrap="square" lIns="0" tIns="0" rIns="0" bIns="0" rtlCol="0"/>
          <a:lstStyle/>
          <a:p>
            <a:endParaRPr/>
          </a:p>
        </p:txBody>
      </p:sp>
      <p:sp>
        <p:nvSpPr>
          <p:cNvPr id="8" name="object 8"/>
          <p:cNvSpPr/>
          <p:nvPr/>
        </p:nvSpPr>
        <p:spPr>
          <a:xfrm>
            <a:off x="5509878" y="4284387"/>
            <a:ext cx="596900" cy="0"/>
          </a:xfrm>
          <a:custGeom>
            <a:avLst/>
            <a:gdLst/>
            <a:ahLst/>
            <a:cxnLst/>
            <a:rect l="l" t="t" r="r" b="b"/>
            <a:pathLst>
              <a:path w="596900">
                <a:moveTo>
                  <a:pt x="0" y="0"/>
                </a:moveTo>
                <a:lnTo>
                  <a:pt x="596424" y="0"/>
                </a:lnTo>
              </a:path>
            </a:pathLst>
          </a:custGeom>
          <a:ln w="11811">
            <a:solidFill>
              <a:srgbClr val="000000"/>
            </a:solidFill>
          </a:ln>
        </p:spPr>
        <p:txBody>
          <a:bodyPr wrap="square" lIns="0" tIns="0" rIns="0" bIns="0" rtlCol="0"/>
          <a:lstStyle/>
          <a:p>
            <a:endParaRPr/>
          </a:p>
        </p:txBody>
      </p:sp>
      <p:sp>
        <p:nvSpPr>
          <p:cNvPr id="9" name="object 9"/>
          <p:cNvSpPr txBox="1"/>
          <p:nvPr/>
        </p:nvSpPr>
        <p:spPr>
          <a:xfrm>
            <a:off x="2637996" y="3880133"/>
            <a:ext cx="381000" cy="366395"/>
          </a:xfrm>
          <a:prstGeom prst="rect">
            <a:avLst/>
          </a:prstGeom>
        </p:spPr>
        <p:txBody>
          <a:bodyPr vert="horz" wrap="square" lIns="0" tIns="17145" rIns="0" bIns="0" rtlCol="0">
            <a:spAutoFit/>
          </a:bodyPr>
          <a:lstStyle/>
          <a:p>
            <a:pPr marL="38100">
              <a:lnSpc>
                <a:spcPct val="100000"/>
              </a:lnSpc>
              <a:spcBef>
                <a:spcPts val="135"/>
              </a:spcBef>
            </a:pPr>
            <a:r>
              <a:rPr sz="2200" i="1" spc="160" dirty="0">
                <a:latin typeface="Times New Roman"/>
                <a:cs typeface="Times New Roman"/>
              </a:rPr>
              <a:t>X</a:t>
            </a:r>
            <a:r>
              <a:rPr sz="1950" i="1" spc="240" baseline="-23504" dirty="0">
                <a:latin typeface="Times New Roman"/>
                <a:cs typeface="Times New Roman"/>
              </a:rPr>
              <a:t>L</a:t>
            </a:r>
            <a:endParaRPr sz="1950" baseline="-23504">
              <a:latin typeface="Times New Roman"/>
              <a:cs typeface="Times New Roman"/>
            </a:endParaRPr>
          </a:p>
        </p:txBody>
      </p:sp>
      <p:sp>
        <p:nvSpPr>
          <p:cNvPr id="10" name="object 10"/>
          <p:cNvSpPr txBox="1"/>
          <p:nvPr/>
        </p:nvSpPr>
        <p:spPr>
          <a:xfrm>
            <a:off x="1626718" y="3880133"/>
            <a:ext cx="292100" cy="366395"/>
          </a:xfrm>
          <a:prstGeom prst="rect">
            <a:avLst/>
          </a:prstGeom>
        </p:spPr>
        <p:txBody>
          <a:bodyPr vert="horz" wrap="square" lIns="0" tIns="17145" rIns="0" bIns="0" rtlCol="0">
            <a:spAutoFit/>
          </a:bodyPr>
          <a:lstStyle/>
          <a:p>
            <a:pPr marL="38100">
              <a:lnSpc>
                <a:spcPct val="100000"/>
              </a:lnSpc>
              <a:spcBef>
                <a:spcPts val="135"/>
              </a:spcBef>
            </a:pPr>
            <a:r>
              <a:rPr sz="2200" i="1" spc="-150" dirty="0">
                <a:latin typeface="Times New Roman"/>
                <a:cs typeface="Times New Roman"/>
              </a:rPr>
              <a:t>P</a:t>
            </a:r>
            <a:r>
              <a:rPr sz="1950" spc="-225" baseline="-23504" dirty="0">
                <a:latin typeface="Times New Roman"/>
                <a:cs typeface="Times New Roman"/>
              </a:rPr>
              <a:t>2</a:t>
            </a:r>
            <a:endParaRPr sz="1950" baseline="-23504">
              <a:latin typeface="Times New Roman"/>
              <a:cs typeface="Times New Roman"/>
            </a:endParaRPr>
          </a:p>
        </p:txBody>
      </p:sp>
      <p:sp>
        <p:nvSpPr>
          <p:cNvPr id="11" name="object 11"/>
          <p:cNvSpPr txBox="1"/>
          <p:nvPr/>
        </p:nvSpPr>
        <p:spPr>
          <a:xfrm>
            <a:off x="2153032" y="3448331"/>
            <a:ext cx="1261745" cy="366395"/>
          </a:xfrm>
          <a:prstGeom prst="rect">
            <a:avLst/>
          </a:prstGeom>
        </p:spPr>
        <p:txBody>
          <a:bodyPr vert="horz" wrap="square" lIns="0" tIns="17145" rIns="0" bIns="0" rtlCol="0">
            <a:spAutoFit/>
          </a:bodyPr>
          <a:lstStyle/>
          <a:p>
            <a:pPr marL="38100">
              <a:lnSpc>
                <a:spcPct val="100000"/>
              </a:lnSpc>
              <a:spcBef>
                <a:spcPts val="135"/>
              </a:spcBef>
            </a:pPr>
            <a:r>
              <a:rPr sz="2200" spc="10" dirty="0">
                <a:latin typeface="Times New Roman"/>
                <a:cs typeface="Times New Roman"/>
              </a:rPr>
              <a:t>( </a:t>
            </a:r>
            <a:r>
              <a:rPr sz="2200" i="1" spc="160" dirty="0">
                <a:latin typeface="Times New Roman"/>
                <a:cs typeface="Times New Roman"/>
              </a:rPr>
              <a:t>X</a:t>
            </a:r>
            <a:r>
              <a:rPr sz="1950" i="1" spc="240" baseline="-23504" dirty="0">
                <a:latin typeface="Times New Roman"/>
                <a:cs typeface="Times New Roman"/>
              </a:rPr>
              <a:t>L </a:t>
            </a:r>
            <a:r>
              <a:rPr sz="2200" spc="15" dirty="0">
                <a:latin typeface="Symbol"/>
                <a:cs typeface="Symbol"/>
              </a:rPr>
              <a:t></a:t>
            </a:r>
            <a:r>
              <a:rPr sz="2200" spc="-375" dirty="0">
                <a:latin typeface="Times New Roman"/>
                <a:cs typeface="Times New Roman"/>
              </a:rPr>
              <a:t> </a:t>
            </a:r>
            <a:r>
              <a:rPr sz="2200" i="1" spc="125" dirty="0">
                <a:latin typeface="Times New Roman"/>
                <a:cs typeface="Times New Roman"/>
              </a:rPr>
              <a:t>X</a:t>
            </a:r>
            <a:r>
              <a:rPr sz="1950" i="1" spc="187" baseline="-23504" dirty="0">
                <a:latin typeface="Times New Roman"/>
                <a:cs typeface="Times New Roman"/>
              </a:rPr>
              <a:t>C </a:t>
            </a:r>
            <a:r>
              <a:rPr sz="2200" spc="10" dirty="0">
                <a:latin typeface="Times New Roman"/>
                <a:cs typeface="Times New Roman"/>
              </a:rPr>
              <a:t>)</a:t>
            </a:r>
            <a:endParaRPr sz="2200">
              <a:latin typeface="Times New Roman"/>
              <a:cs typeface="Times New Roman"/>
            </a:endParaRPr>
          </a:p>
        </p:txBody>
      </p:sp>
      <p:sp>
        <p:nvSpPr>
          <p:cNvPr id="12" name="object 12"/>
          <p:cNvSpPr txBox="1"/>
          <p:nvPr/>
        </p:nvSpPr>
        <p:spPr>
          <a:xfrm>
            <a:off x="2564484" y="3048255"/>
            <a:ext cx="411480" cy="366395"/>
          </a:xfrm>
          <a:prstGeom prst="rect">
            <a:avLst/>
          </a:prstGeom>
        </p:spPr>
        <p:txBody>
          <a:bodyPr vert="horz" wrap="square" lIns="0" tIns="17145" rIns="0" bIns="0" rtlCol="0">
            <a:spAutoFit/>
          </a:bodyPr>
          <a:lstStyle/>
          <a:p>
            <a:pPr marL="12700">
              <a:lnSpc>
                <a:spcPct val="100000"/>
              </a:lnSpc>
              <a:spcBef>
                <a:spcPts val="135"/>
              </a:spcBef>
            </a:pPr>
            <a:r>
              <a:rPr sz="2200" i="1" spc="45" dirty="0">
                <a:latin typeface="Times New Roman"/>
                <a:cs typeface="Times New Roman"/>
              </a:rPr>
              <a:t>E</a:t>
            </a:r>
            <a:r>
              <a:rPr sz="2200" spc="-275" dirty="0">
                <a:latin typeface="Times New Roman"/>
                <a:cs typeface="Times New Roman"/>
              </a:rPr>
              <a:t>.</a:t>
            </a:r>
            <a:r>
              <a:rPr sz="2200" i="1" spc="20" dirty="0">
                <a:latin typeface="Times New Roman"/>
                <a:cs typeface="Times New Roman"/>
              </a:rPr>
              <a:t>V</a:t>
            </a:r>
            <a:endParaRPr sz="2200">
              <a:latin typeface="Times New Roman"/>
              <a:cs typeface="Times New Roman"/>
            </a:endParaRPr>
          </a:p>
        </p:txBody>
      </p:sp>
      <p:sp>
        <p:nvSpPr>
          <p:cNvPr id="13" name="object 13"/>
          <p:cNvSpPr txBox="1"/>
          <p:nvPr/>
        </p:nvSpPr>
        <p:spPr>
          <a:xfrm>
            <a:off x="1628515" y="3226870"/>
            <a:ext cx="490855" cy="366395"/>
          </a:xfrm>
          <a:prstGeom prst="rect">
            <a:avLst/>
          </a:prstGeom>
        </p:spPr>
        <p:txBody>
          <a:bodyPr vert="horz" wrap="square" lIns="0" tIns="17145" rIns="0" bIns="0" rtlCol="0">
            <a:spAutoFit/>
          </a:bodyPr>
          <a:lstStyle/>
          <a:p>
            <a:pPr marL="12700">
              <a:lnSpc>
                <a:spcPct val="100000"/>
              </a:lnSpc>
              <a:spcBef>
                <a:spcPts val="135"/>
              </a:spcBef>
              <a:tabLst>
                <a:tab pos="321310" algn="l"/>
              </a:tabLst>
            </a:pPr>
            <a:r>
              <a:rPr sz="2200" i="1" spc="20" dirty="0">
                <a:latin typeface="Times New Roman"/>
                <a:cs typeface="Times New Roman"/>
              </a:rPr>
              <a:t>P	</a:t>
            </a:r>
            <a:r>
              <a:rPr sz="2200" spc="15" dirty="0">
                <a:latin typeface="Symbol"/>
                <a:cs typeface="Symbol"/>
              </a:rPr>
              <a:t></a:t>
            </a:r>
            <a:endParaRPr sz="2200">
              <a:latin typeface="Symbol"/>
              <a:cs typeface="Symbol"/>
            </a:endParaRPr>
          </a:p>
        </p:txBody>
      </p:sp>
      <p:sp>
        <p:nvSpPr>
          <p:cNvPr id="14" name="object 14"/>
          <p:cNvSpPr txBox="1"/>
          <p:nvPr/>
        </p:nvSpPr>
        <p:spPr>
          <a:xfrm>
            <a:off x="2212387" y="2618637"/>
            <a:ext cx="199390" cy="366395"/>
          </a:xfrm>
          <a:prstGeom prst="rect">
            <a:avLst/>
          </a:prstGeom>
        </p:spPr>
        <p:txBody>
          <a:bodyPr vert="horz" wrap="square" lIns="0" tIns="17145" rIns="0" bIns="0" rtlCol="0">
            <a:spAutoFit/>
          </a:bodyPr>
          <a:lstStyle/>
          <a:p>
            <a:pPr marL="12700">
              <a:lnSpc>
                <a:spcPct val="100000"/>
              </a:lnSpc>
              <a:spcBef>
                <a:spcPts val="135"/>
              </a:spcBef>
            </a:pPr>
            <a:r>
              <a:rPr sz="2200" i="1" spc="20" dirty="0">
                <a:latin typeface="Times New Roman"/>
                <a:cs typeface="Times New Roman"/>
              </a:rPr>
              <a:t>X</a:t>
            </a:r>
            <a:endParaRPr sz="2200">
              <a:latin typeface="Times New Roman"/>
              <a:cs typeface="Times New Roman"/>
            </a:endParaRPr>
          </a:p>
        </p:txBody>
      </p:sp>
      <p:sp>
        <p:nvSpPr>
          <p:cNvPr id="15" name="object 15"/>
          <p:cNvSpPr txBox="1"/>
          <p:nvPr/>
        </p:nvSpPr>
        <p:spPr>
          <a:xfrm>
            <a:off x="2424984" y="2807762"/>
            <a:ext cx="117475" cy="224154"/>
          </a:xfrm>
          <a:prstGeom prst="rect">
            <a:avLst/>
          </a:prstGeom>
        </p:spPr>
        <p:txBody>
          <a:bodyPr vert="horz" wrap="square" lIns="0" tIns="12700" rIns="0" bIns="0" rtlCol="0">
            <a:spAutoFit/>
          </a:bodyPr>
          <a:lstStyle/>
          <a:p>
            <a:pPr marL="12700">
              <a:lnSpc>
                <a:spcPct val="100000"/>
              </a:lnSpc>
              <a:spcBef>
                <a:spcPts val="100"/>
              </a:spcBef>
            </a:pPr>
            <a:r>
              <a:rPr sz="1300" i="1" dirty="0">
                <a:latin typeface="Times New Roman"/>
                <a:cs typeface="Times New Roman"/>
              </a:rPr>
              <a:t>L</a:t>
            </a:r>
            <a:endParaRPr sz="1300">
              <a:latin typeface="Times New Roman"/>
              <a:cs typeface="Times New Roman"/>
            </a:endParaRPr>
          </a:p>
        </p:txBody>
      </p:sp>
      <p:sp>
        <p:nvSpPr>
          <p:cNvPr id="16" name="object 16"/>
          <p:cNvSpPr txBox="1"/>
          <p:nvPr/>
        </p:nvSpPr>
        <p:spPr>
          <a:xfrm>
            <a:off x="1985037" y="4058748"/>
            <a:ext cx="3467735" cy="366395"/>
          </a:xfrm>
          <a:prstGeom prst="rect">
            <a:avLst/>
          </a:prstGeom>
        </p:spPr>
        <p:txBody>
          <a:bodyPr vert="horz" wrap="square" lIns="0" tIns="17145" rIns="0" bIns="0" rtlCol="0">
            <a:spAutoFit/>
          </a:bodyPr>
          <a:lstStyle/>
          <a:p>
            <a:pPr marL="12700">
              <a:lnSpc>
                <a:spcPct val="100000"/>
              </a:lnSpc>
              <a:spcBef>
                <a:spcPts val="135"/>
              </a:spcBef>
              <a:tabLst>
                <a:tab pos="1527175" algn="l"/>
                <a:tab pos="3298825" algn="l"/>
              </a:tabLst>
            </a:pPr>
            <a:r>
              <a:rPr sz="2200" spc="15" dirty="0">
                <a:latin typeface="Symbol"/>
                <a:cs typeface="Symbol"/>
              </a:rPr>
              <a:t></a:t>
            </a:r>
            <a:r>
              <a:rPr sz="2200" spc="15" dirty="0">
                <a:latin typeface="Times New Roman"/>
                <a:cs typeface="Times New Roman"/>
              </a:rPr>
              <a:t>	</a:t>
            </a:r>
            <a:r>
              <a:rPr sz="2200" spc="15" dirty="0">
                <a:latin typeface="Symbol"/>
                <a:cs typeface="Symbol"/>
              </a:rPr>
              <a:t></a:t>
            </a:r>
            <a:r>
              <a:rPr sz="2200" spc="15" dirty="0">
                <a:latin typeface="Times New Roman"/>
                <a:cs typeface="Times New Roman"/>
              </a:rPr>
              <a:t>	</a:t>
            </a:r>
            <a:r>
              <a:rPr sz="2200" spc="15" dirty="0">
                <a:latin typeface="Symbol"/>
                <a:cs typeface="Symbol"/>
              </a:rPr>
              <a:t></a:t>
            </a:r>
            <a:endParaRPr sz="2200">
              <a:latin typeface="Symbol"/>
              <a:cs typeface="Symbol"/>
            </a:endParaRPr>
          </a:p>
        </p:txBody>
      </p:sp>
      <p:sp>
        <p:nvSpPr>
          <p:cNvPr id="17" name="object 17"/>
          <p:cNvSpPr txBox="1"/>
          <p:nvPr/>
        </p:nvSpPr>
        <p:spPr>
          <a:xfrm>
            <a:off x="4389945" y="3880133"/>
            <a:ext cx="1502410" cy="366395"/>
          </a:xfrm>
          <a:prstGeom prst="rect">
            <a:avLst/>
          </a:prstGeom>
        </p:spPr>
        <p:txBody>
          <a:bodyPr vert="horz" wrap="square" lIns="0" tIns="17145" rIns="0" bIns="0" rtlCol="0">
            <a:spAutoFit/>
          </a:bodyPr>
          <a:lstStyle/>
          <a:p>
            <a:pPr marL="12700">
              <a:lnSpc>
                <a:spcPct val="100000"/>
              </a:lnSpc>
              <a:spcBef>
                <a:spcPts val="135"/>
              </a:spcBef>
              <a:tabLst>
                <a:tab pos="1346835" algn="l"/>
              </a:tabLst>
            </a:pPr>
            <a:r>
              <a:rPr sz="2200" spc="15" dirty="0">
                <a:latin typeface="Times New Roman"/>
                <a:cs typeface="Times New Roman"/>
              </a:rPr>
              <a:t>1	1</a:t>
            </a:r>
            <a:endParaRPr sz="2200">
              <a:latin typeface="Times New Roman"/>
              <a:cs typeface="Times New Roman"/>
            </a:endParaRPr>
          </a:p>
        </p:txBody>
      </p:sp>
      <p:sp>
        <p:nvSpPr>
          <p:cNvPr id="18" name="object 18"/>
          <p:cNvSpPr txBox="1"/>
          <p:nvPr/>
        </p:nvSpPr>
        <p:spPr>
          <a:xfrm>
            <a:off x="1616823" y="4280209"/>
            <a:ext cx="4498340" cy="366395"/>
          </a:xfrm>
          <a:prstGeom prst="rect">
            <a:avLst/>
          </a:prstGeom>
        </p:spPr>
        <p:txBody>
          <a:bodyPr vert="horz" wrap="square" lIns="0" tIns="17145" rIns="0" bIns="0" rtlCol="0">
            <a:spAutoFit/>
          </a:bodyPr>
          <a:lstStyle/>
          <a:p>
            <a:pPr marL="63500">
              <a:lnSpc>
                <a:spcPct val="100000"/>
              </a:lnSpc>
              <a:spcBef>
                <a:spcPts val="135"/>
              </a:spcBef>
              <a:tabLst>
                <a:tab pos="621030" algn="l"/>
                <a:tab pos="2136140" algn="l"/>
                <a:tab pos="3881120" algn="l"/>
              </a:tabLst>
            </a:pPr>
            <a:r>
              <a:rPr sz="2200" i="1" spc="-225" dirty="0">
                <a:latin typeface="Times New Roman"/>
                <a:cs typeface="Times New Roman"/>
              </a:rPr>
              <a:t>P</a:t>
            </a:r>
            <a:r>
              <a:rPr sz="1950" spc="-337" baseline="-23504" dirty="0">
                <a:latin typeface="Times New Roman"/>
                <a:cs typeface="Times New Roman"/>
              </a:rPr>
              <a:t>1	</a:t>
            </a:r>
            <a:r>
              <a:rPr sz="2200" spc="10" dirty="0">
                <a:latin typeface="Times New Roman"/>
                <a:cs typeface="Times New Roman"/>
              </a:rPr>
              <a:t>( </a:t>
            </a:r>
            <a:r>
              <a:rPr sz="2200" i="1" spc="160" dirty="0">
                <a:latin typeface="Times New Roman"/>
                <a:cs typeface="Times New Roman"/>
              </a:rPr>
              <a:t>X</a:t>
            </a:r>
            <a:r>
              <a:rPr sz="1950" i="1" spc="240" baseline="-23504" dirty="0">
                <a:latin typeface="Times New Roman"/>
                <a:cs typeface="Times New Roman"/>
              </a:rPr>
              <a:t>L </a:t>
            </a:r>
            <a:r>
              <a:rPr sz="2200" spc="15" dirty="0">
                <a:latin typeface="Symbol"/>
                <a:cs typeface="Symbol"/>
              </a:rPr>
              <a:t></a:t>
            </a:r>
            <a:r>
              <a:rPr sz="2200" spc="-185" dirty="0">
                <a:latin typeface="Times New Roman"/>
                <a:cs typeface="Times New Roman"/>
              </a:rPr>
              <a:t> </a:t>
            </a:r>
            <a:r>
              <a:rPr sz="2200" i="1" spc="125" dirty="0">
                <a:latin typeface="Times New Roman"/>
                <a:cs typeface="Times New Roman"/>
              </a:rPr>
              <a:t>X</a:t>
            </a:r>
            <a:r>
              <a:rPr sz="1950" i="1" spc="187" baseline="-23504" dirty="0">
                <a:latin typeface="Times New Roman"/>
                <a:cs typeface="Times New Roman"/>
              </a:rPr>
              <a:t>C</a:t>
            </a:r>
            <a:r>
              <a:rPr sz="1950" i="1" spc="22" baseline="-23504" dirty="0">
                <a:latin typeface="Times New Roman"/>
                <a:cs typeface="Times New Roman"/>
              </a:rPr>
              <a:t> </a:t>
            </a:r>
            <a:r>
              <a:rPr sz="2200" spc="10" dirty="0">
                <a:latin typeface="Times New Roman"/>
                <a:cs typeface="Times New Roman"/>
              </a:rPr>
              <a:t>)	</a:t>
            </a:r>
            <a:r>
              <a:rPr sz="2200" spc="5" dirty="0">
                <a:latin typeface="Times New Roman"/>
                <a:cs typeface="Times New Roman"/>
              </a:rPr>
              <a:t>(1</a:t>
            </a:r>
            <a:r>
              <a:rPr sz="2200" spc="5" dirty="0">
                <a:latin typeface="Symbol"/>
                <a:cs typeface="Symbol"/>
              </a:rPr>
              <a:t></a:t>
            </a:r>
            <a:r>
              <a:rPr sz="2200" spc="5" dirty="0">
                <a:latin typeface="Times New Roman"/>
                <a:cs typeface="Times New Roman"/>
              </a:rPr>
              <a:t> </a:t>
            </a:r>
            <a:r>
              <a:rPr sz="2200" i="1" spc="125" dirty="0">
                <a:latin typeface="Times New Roman"/>
                <a:cs typeface="Times New Roman"/>
              </a:rPr>
              <a:t>X</a:t>
            </a:r>
            <a:r>
              <a:rPr sz="1950" i="1" spc="187" baseline="-23504" dirty="0">
                <a:latin typeface="Times New Roman"/>
                <a:cs typeface="Times New Roman"/>
              </a:rPr>
              <a:t>C  </a:t>
            </a:r>
            <a:r>
              <a:rPr sz="2200" spc="5" dirty="0">
                <a:latin typeface="Times New Roman"/>
                <a:cs typeface="Times New Roman"/>
              </a:rPr>
              <a:t>/</a:t>
            </a:r>
            <a:r>
              <a:rPr sz="2200" spc="-229" dirty="0">
                <a:latin typeface="Times New Roman"/>
                <a:cs typeface="Times New Roman"/>
              </a:rPr>
              <a:t> </a:t>
            </a:r>
            <a:r>
              <a:rPr sz="2200" i="1" spc="160" dirty="0">
                <a:latin typeface="Times New Roman"/>
                <a:cs typeface="Times New Roman"/>
              </a:rPr>
              <a:t>X</a:t>
            </a:r>
            <a:r>
              <a:rPr sz="1950" i="1" spc="240" baseline="-23504" dirty="0">
                <a:latin typeface="Times New Roman"/>
                <a:cs typeface="Times New Roman"/>
              </a:rPr>
              <a:t>L</a:t>
            </a:r>
            <a:r>
              <a:rPr sz="1950" i="1" spc="-67" baseline="-23504" dirty="0">
                <a:latin typeface="Times New Roman"/>
                <a:cs typeface="Times New Roman"/>
              </a:rPr>
              <a:t> </a:t>
            </a:r>
            <a:r>
              <a:rPr sz="2200" spc="10" dirty="0">
                <a:latin typeface="Times New Roman"/>
                <a:cs typeface="Times New Roman"/>
              </a:rPr>
              <a:t>)	</a:t>
            </a:r>
            <a:r>
              <a:rPr sz="2200" spc="100" dirty="0">
                <a:latin typeface="Times New Roman"/>
                <a:cs typeface="Times New Roman"/>
              </a:rPr>
              <a:t>1</a:t>
            </a:r>
            <a:r>
              <a:rPr sz="2200" spc="100" dirty="0">
                <a:latin typeface="Symbol"/>
                <a:cs typeface="Symbol"/>
              </a:rPr>
              <a:t></a:t>
            </a:r>
            <a:r>
              <a:rPr sz="2200" spc="-150" dirty="0">
                <a:latin typeface="Times New Roman"/>
                <a:cs typeface="Times New Roman"/>
              </a:rPr>
              <a:t> </a:t>
            </a:r>
            <a:r>
              <a:rPr sz="2200" i="1" spc="20" dirty="0">
                <a:latin typeface="Times New Roman"/>
                <a:cs typeface="Times New Roman"/>
              </a:rPr>
              <a:t>K</a:t>
            </a:r>
            <a:endParaRPr sz="2200">
              <a:latin typeface="Times New Roman"/>
              <a:cs typeface="Times New Roman"/>
            </a:endParaRPr>
          </a:p>
        </p:txBody>
      </p:sp>
      <p:sp>
        <p:nvSpPr>
          <p:cNvPr id="19" name="object 19"/>
          <p:cNvSpPr txBox="1"/>
          <p:nvPr/>
        </p:nvSpPr>
        <p:spPr>
          <a:xfrm>
            <a:off x="3417056" y="3211518"/>
            <a:ext cx="624205" cy="384810"/>
          </a:xfrm>
          <a:prstGeom prst="rect">
            <a:avLst/>
          </a:prstGeom>
        </p:spPr>
        <p:txBody>
          <a:bodyPr vert="horz" wrap="square" lIns="0" tIns="13335" rIns="0" bIns="0" rtlCol="0">
            <a:spAutoFit/>
          </a:bodyPr>
          <a:lstStyle/>
          <a:p>
            <a:pPr marL="12700">
              <a:lnSpc>
                <a:spcPct val="100000"/>
              </a:lnSpc>
              <a:spcBef>
                <a:spcPts val="105"/>
              </a:spcBef>
            </a:pPr>
            <a:r>
              <a:rPr sz="2200" spc="15" dirty="0">
                <a:latin typeface="Times New Roman"/>
                <a:cs typeface="Times New Roman"/>
              </a:rPr>
              <a:t>sin</a:t>
            </a:r>
            <a:r>
              <a:rPr sz="2350" i="1" spc="15" dirty="0">
                <a:latin typeface="Symbol"/>
                <a:cs typeface="Symbol"/>
              </a:rPr>
              <a:t></a:t>
            </a:r>
            <a:endParaRPr sz="2350">
              <a:latin typeface="Symbol"/>
              <a:cs typeface="Symbol"/>
            </a:endParaRPr>
          </a:p>
        </p:txBody>
      </p:sp>
      <p:sp>
        <p:nvSpPr>
          <p:cNvPr id="20" name="object 20"/>
          <p:cNvSpPr txBox="1"/>
          <p:nvPr/>
        </p:nvSpPr>
        <p:spPr>
          <a:xfrm>
            <a:off x="1761369" y="3415975"/>
            <a:ext cx="108585" cy="224154"/>
          </a:xfrm>
          <a:prstGeom prst="rect">
            <a:avLst/>
          </a:prstGeom>
        </p:spPr>
        <p:txBody>
          <a:bodyPr vert="horz" wrap="square" lIns="0" tIns="12700" rIns="0" bIns="0" rtlCol="0">
            <a:spAutoFit/>
          </a:bodyPr>
          <a:lstStyle/>
          <a:p>
            <a:pPr marL="12700">
              <a:lnSpc>
                <a:spcPct val="100000"/>
              </a:lnSpc>
              <a:spcBef>
                <a:spcPts val="100"/>
              </a:spcBef>
            </a:pPr>
            <a:r>
              <a:rPr sz="1300" dirty="0">
                <a:latin typeface="Times New Roman"/>
                <a:cs typeface="Times New Roman"/>
              </a:rPr>
              <a:t>2</a:t>
            </a:r>
            <a:endParaRPr sz="1300">
              <a:latin typeface="Times New Roman"/>
              <a:cs typeface="Times New Roman"/>
            </a:endParaRPr>
          </a:p>
        </p:txBody>
      </p:sp>
      <p:sp>
        <p:nvSpPr>
          <p:cNvPr id="21" name="object 21"/>
          <p:cNvSpPr txBox="1"/>
          <p:nvPr/>
        </p:nvSpPr>
        <p:spPr>
          <a:xfrm>
            <a:off x="1742905" y="2586301"/>
            <a:ext cx="108585" cy="224154"/>
          </a:xfrm>
          <a:prstGeom prst="rect">
            <a:avLst/>
          </a:prstGeom>
        </p:spPr>
        <p:txBody>
          <a:bodyPr vert="horz" wrap="square" lIns="0" tIns="12700" rIns="0" bIns="0" rtlCol="0">
            <a:spAutoFit/>
          </a:bodyPr>
          <a:lstStyle/>
          <a:p>
            <a:pPr marL="12700">
              <a:lnSpc>
                <a:spcPct val="100000"/>
              </a:lnSpc>
              <a:spcBef>
                <a:spcPts val="100"/>
              </a:spcBef>
            </a:pPr>
            <a:r>
              <a:rPr sz="1300" dirty="0">
                <a:latin typeface="Times New Roman"/>
                <a:cs typeface="Times New Roman"/>
              </a:rPr>
              <a:t>1</a:t>
            </a:r>
            <a:endParaRPr sz="1300">
              <a:latin typeface="Times New Roman"/>
              <a:cs typeface="Times New Roman"/>
            </a:endParaRPr>
          </a:p>
        </p:txBody>
      </p:sp>
      <p:sp>
        <p:nvSpPr>
          <p:cNvPr id="22" name="object 22"/>
          <p:cNvSpPr txBox="1"/>
          <p:nvPr/>
        </p:nvSpPr>
        <p:spPr>
          <a:xfrm>
            <a:off x="1603115" y="2381853"/>
            <a:ext cx="1687195" cy="384810"/>
          </a:xfrm>
          <a:prstGeom prst="rect">
            <a:avLst/>
          </a:prstGeom>
        </p:spPr>
        <p:txBody>
          <a:bodyPr vert="horz" wrap="square" lIns="0" tIns="13335" rIns="0" bIns="0" rtlCol="0">
            <a:spAutoFit/>
          </a:bodyPr>
          <a:lstStyle/>
          <a:p>
            <a:pPr marL="38100">
              <a:lnSpc>
                <a:spcPct val="100000"/>
              </a:lnSpc>
              <a:spcBef>
                <a:spcPts val="105"/>
              </a:spcBef>
            </a:pPr>
            <a:r>
              <a:rPr sz="2200" i="1" spc="20" dirty="0">
                <a:latin typeface="Times New Roman"/>
                <a:cs typeface="Times New Roman"/>
              </a:rPr>
              <a:t>P </a:t>
            </a:r>
            <a:r>
              <a:rPr sz="2200" spc="15" dirty="0">
                <a:latin typeface="Symbol"/>
                <a:cs typeface="Symbol"/>
              </a:rPr>
              <a:t></a:t>
            </a:r>
            <a:r>
              <a:rPr sz="2200" spc="15" dirty="0">
                <a:latin typeface="Times New Roman"/>
                <a:cs typeface="Times New Roman"/>
              </a:rPr>
              <a:t> </a:t>
            </a:r>
            <a:r>
              <a:rPr sz="3300" i="1" spc="-104" baseline="35353" dirty="0">
                <a:latin typeface="Times New Roman"/>
                <a:cs typeface="Times New Roman"/>
              </a:rPr>
              <a:t>E</a:t>
            </a:r>
            <a:r>
              <a:rPr sz="3300" spc="-104" baseline="35353" dirty="0">
                <a:latin typeface="Times New Roman"/>
                <a:cs typeface="Times New Roman"/>
              </a:rPr>
              <a:t>.</a:t>
            </a:r>
            <a:r>
              <a:rPr sz="3300" i="1" spc="-104" baseline="35353" dirty="0">
                <a:latin typeface="Times New Roman"/>
                <a:cs typeface="Times New Roman"/>
              </a:rPr>
              <a:t>V</a:t>
            </a:r>
            <a:r>
              <a:rPr sz="3300" i="1" spc="30" baseline="35353" dirty="0">
                <a:latin typeface="Times New Roman"/>
                <a:cs typeface="Times New Roman"/>
              </a:rPr>
              <a:t> </a:t>
            </a:r>
            <a:r>
              <a:rPr sz="2200" spc="15" dirty="0">
                <a:latin typeface="Times New Roman"/>
                <a:cs typeface="Times New Roman"/>
              </a:rPr>
              <a:t>sin</a:t>
            </a:r>
            <a:r>
              <a:rPr sz="2350" i="1" spc="15" dirty="0">
                <a:latin typeface="Symbol"/>
                <a:cs typeface="Symbol"/>
              </a:rPr>
              <a:t></a:t>
            </a:r>
            <a:endParaRPr sz="2350">
              <a:latin typeface="Symbol"/>
              <a:cs typeface="Symbol"/>
            </a:endParaRPr>
          </a:p>
        </p:txBody>
      </p:sp>
      <p:sp>
        <p:nvSpPr>
          <p:cNvPr id="23" name="object 23"/>
          <p:cNvSpPr txBox="1"/>
          <p:nvPr/>
        </p:nvSpPr>
        <p:spPr>
          <a:xfrm>
            <a:off x="840739" y="4985651"/>
            <a:ext cx="7461250" cy="1233805"/>
          </a:xfrm>
          <a:prstGeom prst="rect">
            <a:avLst/>
          </a:prstGeom>
        </p:spPr>
        <p:txBody>
          <a:bodyPr vert="horz" wrap="square" lIns="0" tIns="80010" rIns="0" bIns="0" rtlCol="0">
            <a:spAutoFit/>
          </a:bodyPr>
          <a:lstStyle/>
          <a:p>
            <a:pPr marL="12700">
              <a:lnSpc>
                <a:spcPct val="100000"/>
              </a:lnSpc>
              <a:spcBef>
                <a:spcPts val="630"/>
              </a:spcBef>
            </a:pPr>
            <a:r>
              <a:rPr sz="2200" spc="-5" dirty="0">
                <a:latin typeface="Times New Roman"/>
                <a:cs typeface="Times New Roman"/>
              </a:rPr>
              <a:t>where </a:t>
            </a:r>
            <a:r>
              <a:rPr sz="2200" i="1" spc="-5" dirty="0">
                <a:latin typeface="Times New Roman"/>
                <a:cs typeface="Times New Roman"/>
              </a:rPr>
              <a:t>K </a:t>
            </a:r>
            <a:r>
              <a:rPr sz="2200" spc="-5" dirty="0">
                <a:latin typeface="Times New Roman"/>
                <a:cs typeface="Times New Roman"/>
              </a:rPr>
              <a:t>is degree of</a:t>
            </a:r>
            <a:r>
              <a:rPr sz="2200" spc="15" dirty="0">
                <a:latin typeface="Times New Roman"/>
                <a:cs typeface="Times New Roman"/>
              </a:rPr>
              <a:t> </a:t>
            </a:r>
            <a:r>
              <a:rPr sz="2200" spc="-5" dirty="0">
                <a:latin typeface="Times New Roman"/>
                <a:cs typeface="Times New Roman"/>
              </a:rPr>
              <a:t>compensation.</a:t>
            </a:r>
            <a:endParaRPr sz="2200">
              <a:latin typeface="Times New Roman"/>
              <a:cs typeface="Times New Roman"/>
            </a:endParaRPr>
          </a:p>
          <a:p>
            <a:pPr marL="12700" marR="5080">
              <a:lnSpc>
                <a:spcPct val="120000"/>
              </a:lnSpc>
              <a:spcBef>
                <a:spcPts val="5"/>
              </a:spcBef>
            </a:pPr>
            <a:r>
              <a:rPr sz="2200" dirty="0">
                <a:latin typeface="Times New Roman"/>
                <a:cs typeface="Times New Roman"/>
              </a:rPr>
              <a:t>The </a:t>
            </a:r>
            <a:r>
              <a:rPr sz="2200" spc="-5" dirty="0">
                <a:latin typeface="Times New Roman"/>
                <a:cs typeface="Times New Roman"/>
              </a:rPr>
              <a:t>economic degree </a:t>
            </a:r>
            <a:r>
              <a:rPr sz="2200" dirty="0">
                <a:latin typeface="Times New Roman"/>
                <a:cs typeface="Times New Roman"/>
              </a:rPr>
              <a:t>of </a:t>
            </a:r>
            <a:r>
              <a:rPr sz="2200" spc="-5" dirty="0">
                <a:latin typeface="Times New Roman"/>
                <a:cs typeface="Times New Roman"/>
              </a:rPr>
              <a:t>compensation lies in </a:t>
            </a:r>
            <a:r>
              <a:rPr sz="2200" dirty="0">
                <a:latin typeface="Times New Roman"/>
                <a:cs typeface="Times New Roman"/>
              </a:rPr>
              <a:t>the range of </a:t>
            </a:r>
            <a:r>
              <a:rPr sz="2200" spc="-15" dirty="0">
                <a:latin typeface="Times New Roman"/>
                <a:cs typeface="Times New Roman"/>
              </a:rPr>
              <a:t>40-70%  </a:t>
            </a:r>
            <a:r>
              <a:rPr sz="2200" spc="-5" dirty="0">
                <a:latin typeface="Times New Roman"/>
                <a:cs typeface="Times New Roman"/>
              </a:rPr>
              <a:t>(K &lt; 1, i.e.</a:t>
            </a:r>
            <a:r>
              <a:rPr sz="2200" spc="15" dirty="0">
                <a:latin typeface="Times New Roman"/>
                <a:cs typeface="Times New Roman"/>
              </a:rPr>
              <a:t> </a:t>
            </a:r>
            <a:r>
              <a:rPr sz="2200" dirty="0">
                <a:latin typeface="Times New Roman"/>
                <a:cs typeface="Times New Roman"/>
              </a:rPr>
              <a:t>0.4-0.7)</a:t>
            </a:r>
            <a:endParaRPr sz="2200">
              <a:latin typeface="Times New Roman"/>
              <a:cs typeface="Times New Roman"/>
            </a:endParaRPr>
          </a:p>
        </p:txBody>
      </p:sp>
      <p:sp>
        <p:nvSpPr>
          <p:cNvPr id="30" name="Slide Number Placeholder 29">
            <a:extLst>
              <a:ext uri="{FF2B5EF4-FFF2-40B4-BE49-F238E27FC236}">
                <a16:creationId xmlns:a16="http://schemas.microsoft.com/office/drawing/2014/main" id="{A077F472-686E-4F30-8FA4-6B694215C49F}"/>
              </a:ext>
            </a:extLst>
          </p:cNvPr>
          <p:cNvSpPr>
            <a:spLocks noGrp="1"/>
          </p:cNvSpPr>
          <p:nvPr>
            <p:ph type="sldNum" sz="quarter" idx="7"/>
          </p:nvPr>
        </p:nvSpPr>
        <p:spPr/>
        <p:txBody>
          <a:bodyPr/>
          <a:lstStyle/>
          <a:p>
            <a:pPr marL="38100">
              <a:lnSpc>
                <a:spcPts val="1240"/>
              </a:lnSpc>
            </a:pPr>
            <a:fld id="{81D60167-4931-47E6-BA6A-407CBD079E47}" type="slidenum">
              <a:rPr lang="en-IN" spc="-120" smtClean="0"/>
              <a:t>86</a:t>
            </a:fld>
            <a:endParaRPr lang="en-IN" spc="-120" dirty="0"/>
          </a:p>
        </p:txBody>
      </p:sp>
      <p:sp>
        <p:nvSpPr>
          <p:cNvPr id="31" name="TextBox 30">
            <a:extLst>
              <a:ext uri="{FF2B5EF4-FFF2-40B4-BE49-F238E27FC236}">
                <a16:creationId xmlns:a16="http://schemas.microsoft.com/office/drawing/2014/main" id="{DFC36260-0D2E-412B-B093-0877D5E3E430}"/>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
            <a:extLst>
              <a:ext uri="{FF2B5EF4-FFF2-40B4-BE49-F238E27FC236}">
                <a16:creationId xmlns:a16="http://schemas.microsoft.com/office/drawing/2014/main" id="{BF0C962F-14D8-40F5-B2F1-CE081139D706}"/>
              </a:ext>
            </a:extLst>
          </p:cNvPr>
          <p:cNvGrpSpPr/>
          <p:nvPr/>
        </p:nvGrpSpPr>
        <p:grpSpPr>
          <a:xfrm>
            <a:off x="-654" y="0"/>
            <a:ext cx="9145905" cy="6858000"/>
            <a:chOff x="-654" y="0"/>
            <a:chExt cx="9145905" cy="6858000"/>
          </a:xfrm>
        </p:grpSpPr>
        <p:sp>
          <p:nvSpPr>
            <p:cNvPr id="23" name="object 3">
              <a:extLst>
                <a:ext uri="{FF2B5EF4-FFF2-40B4-BE49-F238E27FC236}">
                  <a16:creationId xmlns:a16="http://schemas.microsoft.com/office/drawing/2014/main" id="{FB1FDA22-F1E1-4791-A770-671EEBD1B81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4" name="object 4">
              <a:extLst>
                <a:ext uri="{FF2B5EF4-FFF2-40B4-BE49-F238E27FC236}">
                  <a16:creationId xmlns:a16="http://schemas.microsoft.com/office/drawing/2014/main" id="{5B70D738-54C9-4649-9ED7-F04D709ADA11}"/>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25" name="object 5">
              <a:extLst>
                <a:ext uri="{FF2B5EF4-FFF2-40B4-BE49-F238E27FC236}">
                  <a16:creationId xmlns:a16="http://schemas.microsoft.com/office/drawing/2014/main" id="{A44A7F15-BD87-401E-A264-11FC7A055C3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6" name="object 6">
              <a:extLst>
                <a:ext uri="{FF2B5EF4-FFF2-40B4-BE49-F238E27FC236}">
                  <a16:creationId xmlns:a16="http://schemas.microsoft.com/office/drawing/2014/main" id="{222FFFE3-97B1-4BFE-9FBB-42C13090A25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7" name="object 7">
              <a:extLst>
                <a:ext uri="{FF2B5EF4-FFF2-40B4-BE49-F238E27FC236}">
                  <a16:creationId xmlns:a16="http://schemas.microsoft.com/office/drawing/2014/main" id="{A2D6515E-F1A1-4AEE-9C1E-498E4BA4246A}"/>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560933" y="762000"/>
            <a:ext cx="8024495" cy="628377"/>
          </a:xfrm>
          <a:prstGeom prst="rect">
            <a:avLst/>
          </a:prstGeom>
        </p:spPr>
        <p:txBody>
          <a:bodyPr vert="horz" wrap="square" lIns="0" tIns="12700" rIns="0" bIns="0" rtlCol="0">
            <a:spAutoFit/>
          </a:bodyPr>
          <a:lstStyle/>
          <a:p>
            <a:pPr marL="12700">
              <a:lnSpc>
                <a:spcPct val="100000"/>
              </a:lnSpc>
              <a:spcBef>
                <a:spcPts val="100"/>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2. Improvement of System</a:t>
            </a:r>
            <a:r>
              <a:rPr sz="4000" i="0" spc="-70" dirty="0">
                <a:solidFill>
                  <a:schemeClr val="tx2">
                    <a:lumMod val="60000"/>
                    <a:lumOff val="40000"/>
                  </a:schemeClr>
                </a:solidFill>
                <a:latin typeface="Times New Roman" panose="02020603050405020304" pitchFamily="18" charset="0"/>
                <a:cs typeface="Times New Roman" panose="02020603050405020304" pitchFamily="18" charset="0"/>
              </a:rPr>
              <a:t> </a:t>
            </a:r>
            <a:r>
              <a:rPr sz="4000" i="0" dirty="0">
                <a:solidFill>
                  <a:schemeClr val="tx2">
                    <a:lumMod val="60000"/>
                    <a:lumOff val="40000"/>
                  </a:schemeClr>
                </a:solidFill>
                <a:latin typeface="Times New Roman" panose="02020603050405020304" pitchFamily="18" charset="0"/>
                <a:cs typeface="Times New Roman" panose="02020603050405020304" pitchFamily="18" charset="0"/>
              </a:rPr>
              <a:t>Stability</a:t>
            </a:r>
          </a:p>
        </p:txBody>
      </p:sp>
      <p:sp>
        <p:nvSpPr>
          <p:cNvPr id="3" name="object 3"/>
          <p:cNvSpPr txBox="1"/>
          <p:nvPr/>
        </p:nvSpPr>
        <p:spPr>
          <a:xfrm>
            <a:off x="535940" y="1422907"/>
            <a:ext cx="7848600" cy="1215390"/>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5600" algn="l"/>
              </a:tabLst>
            </a:pPr>
            <a:r>
              <a:rPr sz="2600" spc="5" dirty="0">
                <a:latin typeface="Times New Roman"/>
                <a:cs typeface="Times New Roman"/>
              </a:rPr>
              <a:t>For </a:t>
            </a:r>
            <a:r>
              <a:rPr sz="2600" spc="-5" dirty="0">
                <a:latin typeface="Times New Roman"/>
                <a:cs typeface="Times New Roman"/>
              </a:rPr>
              <a:t>same </a:t>
            </a:r>
            <a:r>
              <a:rPr sz="2600" dirty="0">
                <a:latin typeface="Times New Roman"/>
                <a:cs typeface="Times New Roman"/>
              </a:rPr>
              <a:t>amount of power transfer and </a:t>
            </a:r>
            <a:r>
              <a:rPr sz="2600" spc="-5" dirty="0">
                <a:latin typeface="Times New Roman"/>
                <a:cs typeface="Times New Roman"/>
              </a:rPr>
              <a:t>same </a:t>
            </a:r>
            <a:r>
              <a:rPr sz="2600" dirty="0">
                <a:latin typeface="Times New Roman"/>
                <a:cs typeface="Times New Roman"/>
              </a:rPr>
              <a:t>value of </a:t>
            </a:r>
            <a:r>
              <a:rPr sz="2600" i="1" dirty="0">
                <a:latin typeface="Times New Roman"/>
                <a:cs typeface="Times New Roman"/>
              </a:rPr>
              <a:t>E  </a:t>
            </a:r>
            <a:r>
              <a:rPr sz="2600" dirty="0">
                <a:latin typeface="Times New Roman"/>
                <a:cs typeface="Times New Roman"/>
              </a:rPr>
              <a:t>and </a:t>
            </a:r>
            <a:r>
              <a:rPr sz="2600" i="1" dirty="0">
                <a:latin typeface="Times New Roman"/>
                <a:cs typeface="Times New Roman"/>
              </a:rPr>
              <a:t>V</a:t>
            </a:r>
            <a:r>
              <a:rPr sz="2600" dirty="0">
                <a:latin typeface="Times New Roman"/>
                <a:cs typeface="Times New Roman"/>
              </a:rPr>
              <a:t>, the </a:t>
            </a:r>
            <a:r>
              <a:rPr sz="2400" i="1" dirty="0">
                <a:latin typeface="Times New Roman"/>
                <a:cs typeface="Times New Roman"/>
              </a:rPr>
              <a:t>δ </a:t>
            </a:r>
            <a:r>
              <a:rPr sz="2600" dirty="0">
                <a:latin typeface="Times New Roman"/>
                <a:cs typeface="Times New Roman"/>
              </a:rPr>
              <a:t>in </a:t>
            </a:r>
            <a:r>
              <a:rPr sz="2600" spc="-5" dirty="0">
                <a:latin typeface="Times New Roman"/>
                <a:cs typeface="Times New Roman"/>
              </a:rPr>
              <a:t>the case </a:t>
            </a:r>
            <a:r>
              <a:rPr sz="2600" dirty="0">
                <a:latin typeface="Times New Roman"/>
                <a:cs typeface="Times New Roman"/>
              </a:rPr>
              <a:t>of </a:t>
            </a:r>
            <a:r>
              <a:rPr sz="2600" spc="-5" dirty="0">
                <a:latin typeface="Times New Roman"/>
                <a:cs typeface="Times New Roman"/>
              </a:rPr>
              <a:t>series </a:t>
            </a:r>
            <a:r>
              <a:rPr sz="2600" dirty="0">
                <a:latin typeface="Times New Roman"/>
                <a:cs typeface="Times New Roman"/>
              </a:rPr>
              <a:t>compensated </a:t>
            </a:r>
            <a:r>
              <a:rPr sz="2600" spc="-5" dirty="0">
                <a:latin typeface="Times New Roman"/>
                <a:cs typeface="Times New Roman"/>
              </a:rPr>
              <a:t>line is less  </a:t>
            </a:r>
            <a:r>
              <a:rPr sz="2600" dirty="0">
                <a:latin typeface="Times New Roman"/>
                <a:cs typeface="Times New Roman"/>
              </a:rPr>
              <a:t>than that of uncompensated</a:t>
            </a:r>
            <a:r>
              <a:rPr sz="2600" spc="-50" dirty="0">
                <a:latin typeface="Times New Roman"/>
                <a:cs typeface="Times New Roman"/>
              </a:rPr>
              <a:t> </a:t>
            </a:r>
            <a:r>
              <a:rPr sz="2600" dirty="0">
                <a:latin typeface="Times New Roman"/>
                <a:cs typeface="Times New Roman"/>
              </a:rPr>
              <a:t>line.</a:t>
            </a:r>
            <a:endParaRPr sz="2600">
              <a:latin typeface="Times New Roman"/>
              <a:cs typeface="Times New Roman"/>
            </a:endParaRPr>
          </a:p>
        </p:txBody>
      </p:sp>
      <p:sp>
        <p:nvSpPr>
          <p:cNvPr id="4" name="object 4"/>
          <p:cNvSpPr/>
          <p:nvPr/>
        </p:nvSpPr>
        <p:spPr>
          <a:xfrm>
            <a:off x="3124966" y="3006355"/>
            <a:ext cx="424180" cy="0"/>
          </a:xfrm>
          <a:custGeom>
            <a:avLst/>
            <a:gdLst/>
            <a:ahLst/>
            <a:cxnLst/>
            <a:rect l="l" t="t" r="r" b="b"/>
            <a:pathLst>
              <a:path w="424179">
                <a:moveTo>
                  <a:pt x="0" y="0"/>
                </a:moveTo>
                <a:lnTo>
                  <a:pt x="423571" y="0"/>
                </a:lnTo>
              </a:path>
            </a:pathLst>
          </a:custGeom>
          <a:ln w="10690">
            <a:solidFill>
              <a:srgbClr val="000000"/>
            </a:solidFill>
          </a:ln>
        </p:spPr>
        <p:txBody>
          <a:bodyPr wrap="square" lIns="0" tIns="0" rIns="0" bIns="0" rtlCol="0"/>
          <a:lstStyle/>
          <a:p>
            <a:endParaRPr/>
          </a:p>
        </p:txBody>
      </p:sp>
      <p:sp>
        <p:nvSpPr>
          <p:cNvPr id="5" name="object 5"/>
          <p:cNvSpPr/>
          <p:nvPr/>
        </p:nvSpPr>
        <p:spPr>
          <a:xfrm>
            <a:off x="3124966" y="3757274"/>
            <a:ext cx="1098550" cy="0"/>
          </a:xfrm>
          <a:custGeom>
            <a:avLst/>
            <a:gdLst/>
            <a:ahLst/>
            <a:cxnLst/>
            <a:rect l="l" t="t" r="r" b="b"/>
            <a:pathLst>
              <a:path w="1098550">
                <a:moveTo>
                  <a:pt x="0" y="0"/>
                </a:moveTo>
                <a:lnTo>
                  <a:pt x="1098342" y="0"/>
                </a:lnTo>
              </a:path>
            </a:pathLst>
          </a:custGeom>
          <a:ln w="10690">
            <a:solidFill>
              <a:srgbClr val="000000"/>
            </a:solidFill>
          </a:ln>
        </p:spPr>
        <p:txBody>
          <a:bodyPr wrap="square" lIns="0" tIns="0" rIns="0" bIns="0" rtlCol="0"/>
          <a:lstStyle/>
          <a:p>
            <a:endParaRPr/>
          </a:p>
        </p:txBody>
      </p:sp>
      <p:sp>
        <p:nvSpPr>
          <p:cNvPr id="6" name="object 6"/>
          <p:cNvSpPr/>
          <p:nvPr/>
        </p:nvSpPr>
        <p:spPr>
          <a:xfrm>
            <a:off x="2696044" y="4510865"/>
            <a:ext cx="600075" cy="0"/>
          </a:xfrm>
          <a:custGeom>
            <a:avLst/>
            <a:gdLst/>
            <a:ahLst/>
            <a:cxnLst/>
            <a:rect l="l" t="t" r="r" b="b"/>
            <a:pathLst>
              <a:path w="600075">
                <a:moveTo>
                  <a:pt x="0" y="0"/>
                </a:moveTo>
                <a:lnTo>
                  <a:pt x="599957" y="0"/>
                </a:lnTo>
              </a:path>
            </a:pathLst>
          </a:custGeom>
          <a:ln w="10690">
            <a:solidFill>
              <a:srgbClr val="000000"/>
            </a:solidFill>
          </a:ln>
        </p:spPr>
        <p:txBody>
          <a:bodyPr wrap="square" lIns="0" tIns="0" rIns="0" bIns="0" rtlCol="0"/>
          <a:lstStyle/>
          <a:p>
            <a:endParaRPr/>
          </a:p>
        </p:txBody>
      </p:sp>
      <p:sp>
        <p:nvSpPr>
          <p:cNvPr id="7" name="object 7"/>
          <p:cNvSpPr/>
          <p:nvPr/>
        </p:nvSpPr>
        <p:spPr>
          <a:xfrm>
            <a:off x="3568577" y="4510865"/>
            <a:ext cx="1098550" cy="0"/>
          </a:xfrm>
          <a:custGeom>
            <a:avLst/>
            <a:gdLst/>
            <a:ahLst/>
            <a:cxnLst/>
            <a:rect l="l" t="t" r="r" b="b"/>
            <a:pathLst>
              <a:path w="1098550">
                <a:moveTo>
                  <a:pt x="0" y="0"/>
                </a:moveTo>
                <a:lnTo>
                  <a:pt x="1098351" y="0"/>
                </a:lnTo>
              </a:path>
            </a:pathLst>
          </a:custGeom>
          <a:ln w="10690">
            <a:solidFill>
              <a:srgbClr val="000000"/>
            </a:solidFill>
          </a:ln>
        </p:spPr>
        <p:txBody>
          <a:bodyPr wrap="square" lIns="0" tIns="0" rIns="0" bIns="0" rtlCol="0"/>
          <a:lstStyle/>
          <a:p>
            <a:endParaRPr/>
          </a:p>
        </p:txBody>
      </p:sp>
      <p:sp>
        <p:nvSpPr>
          <p:cNvPr id="8" name="object 8"/>
          <p:cNvSpPr txBox="1"/>
          <p:nvPr/>
        </p:nvSpPr>
        <p:spPr>
          <a:xfrm>
            <a:off x="3940021" y="4505878"/>
            <a:ext cx="352425" cy="334010"/>
          </a:xfrm>
          <a:prstGeom prst="rect">
            <a:avLst/>
          </a:prstGeom>
        </p:spPr>
        <p:txBody>
          <a:bodyPr vert="horz" wrap="square" lIns="0" tIns="15240" rIns="0" bIns="0" rtlCol="0">
            <a:spAutoFit/>
          </a:bodyPr>
          <a:lstStyle/>
          <a:p>
            <a:pPr marL="38100">
              <a:lnSpc>
                <a:spcPct val="100000"/>
              </a:lnSpc>
              <a:spcBef>
                <a:spcPts val="120"/>
              </a:spcBef>
            </a:pPr>
            <a:r>
              <a:rPr sz="2000" i="1" spc="150" dirty="0">
                <a:latin typeface="Times New Roman"/>
                <a:cs typeface="Times New Roman"/>
              </a:rPr>
              <a:t>X</a:t>
            </a:r>
            <a:r>
              <a:rPr sz="1725" i="1" spc="225" baseline="-24154" dirty="0">
                <a:latin typeface="Times New Roman"/>
                <a:cs typeface="Times New Roman"/>
              </a:rPr>
              <a:t>L</a:t>
            </a:r>
            <a:endParaRPr sz="1725" baseline="-24154">
              <a:latin typeface="Times New Roman"/>
              <a:cs typeface="Times New Roman"/>
            </a:endParaRPr>
          </a:p>
        </p:txBody>
      </p:sp>
      <p:sp>
        <p:nvSpPr>
          <p:cNvPr id="9" name="object 9"/>
          <p:cNvSpPr txBox="1"/>
          <p:nvPr/>
        </p:nvSpPr>
        <p:spPr>
          <a:xfrm>
            <a:off x="3326034" y="4143106"/>
            <a:ext cx="1367155" cy="334010"/>
          </a:xfrm>
          <a:prstGeom prst="rect">
            <a:avLst/>
          </a:prstGeom>
        </p:spPr>
        <p:txBody>
          <a:bodyPr vert="horz" wrap="square" lIns="0" tIns="15240" rIns="0" bIns="0" rtlCol="0">
            <a:spAutoFit/>
          </a:bodyPr>
          <a:lstStyle/>
          <a:p>
            <a:pPr marL="38100">
              <a:lnSpc>
                <a:spcPct val="100000"/>
              </a:lnSpc>
              <a:spcBef>
                <a:spcPts val="120"/>
              </a:spcBef>
            </a:pPr>
            <a:r>
              <a:rPr sz="3000" spc="15" baseline="-36111" dirty="0">
                <a:latin typeface="Symbol"/>
                <a:cs typeface="Symbol"/>
              </a:rPr>
              <a:t></a:t>
            </a:r>
            <a:r>
              <a:rPr sz="3000" spc="15" baseline="-36111" dirty="0">
                <a:latin typeface="Times New Roman"/>
                <a:cs typeface="Times New Roman"/>
              </a:rPr>
              <a:t> </a:t>
            </a:r>
            <a:r>
              <a:rPr sz="2000" spc="5" dirty="0">
                <a:latin typeface="Times New Roman"/>
                <a:cs typeface="Times New Roman"/>
              </a:rPr>
              <a:t>( </a:t>
            </a:r>
            <a:r>
              <a:rPr sz="2000" i="1" spc="150" dirty="0">
                <a:latin typeface="Times New Roman"/>
                <a:cs typeface="Times New Roman"/>
              </a:rPr>
              <a:t>X</a:t>
            </a:r>
            <a:r>
              <a:rPr sz="1725" i="1" spc="225" baseline="-24154" dirty="0">
                <a:latin typeface="Times New Roman"/>
                <a:cs typeface="Times New Roman"/>
              </a:rPr>
              <a:t>L </a:t>
            </a:r>
            <a:r>
              <a:rPr sz="2000" spc="10" dirty="0">
                <a:latin typeface="Symbol"/>
                <a:cs typeface="Symbol"/>
              </a:rPr>
              <a:t></a:t>
            </a:r>
            <a:r>
              <a:rPr sz="2000" spc="10" dirty="0">
                <a:latin typeface="Times New Roman"/>
                <a:cs typeface="Times New Roman"/>
              </a:rPr>
              <a:t> </a:t>
            </a:r>
            <a:r>
              <a:rPr sz="2000" i="1" spc="120" dirty="0">
                <a:latin typeface="Times New Roman"/>
                <a:cs typeface="Times New Roman"/>
              </a:rPr>
              <a:t>X</a:t>
            </a:r>
            <a:r>
              <a:rPr sz="1725" i="1" spc="179" baseline="-24154" dirty="0">
                <a:latin typeface="Times New Roman"/>
                <a:cs typeface="Times New Roman"/>
              </a:rPr>
              <a:t>C</a:t>
            </a:r>
            <a:r>
              <a:rPr sz="1725" i="1" spc="-217" baseline="-24154" dirty="0">
                <a:latin typeface="Times New Roman"/>
                <a:cs typeface="Times New Roman"/>
              </a:rPr>
              <a:t> </a:t>
            </a:r>
            <a:r>
              <a:rPr sz="2000" spc="5" dirty="0">
                <a:latin typeface="Times New Roman"/>
                <a:cs typeface="Times New Roman"/>
              </a:rPr>
              <a:t>)</a:t>
            </a:r>
            <a:endParaRPr sz="2000">
              <a:latin typeface="Times New Roman"/>
              <a:cs typeface="Times New Roman"/>
            </a:endParaRPr>
          </a:p>
        </p:txBody>
      </p:sp>
      <p:sp>
        <p:nvSpPr>
          <p:cNvPr id="10" name="object 10"/>
          <p:cNvSpPr txBox="1"/>
          <p:nvPr/>
        </p:nvSpPr>
        <p:spPr>
          <a:xfrm>
            <a:off x="3376826" y="3172516"/>
            <a:ext cx="109220" cy="205740"/>
          </a:xfrm>
          <a:prstGeom prst="rect">
            <a:avLst/>
          </a:prstGeom>
        </p:spPr>
        <p:txBody>
          <a:bodyPr vert="horz" wrap="square" lIns="0" tIns="16510" rIns="0" bIns="0" rtlCol="0">
            <a:spAutoFit/>
          </a:bodyPr>
          <a:lstStyle/>
          <a:p>
            <a:pPr marL="12700">
              <a:lnSpc>
                <a:spcPct val="100000"/>
              </a:lnSpc>
              <a:spcBef>
                <a:spcPts val="130"/>
              </a:spcBef>
            </a:pPr>
            <a:r>
              <a:rPr sz="1150" i="1" spc="15" dirty="0">
                <a:latin typeface="Times New Roman"/>
                <a:cs typeface="Times New Roman"/>
              </a:rPr>
              <a:t>L</a:t>
            </a:r>
            <a:endParaRPr sz="1150">
              <a:latin typeface="Times New Roman"/>
              <a:cs typeface="Times New Roman"/>
            </a:endParaRPr>
          </a:p>
        </p:txBody>
      </p:sp>
      <p:sp>
        <p:nvSpPr>
          <p:cNvPr id="11" name="object 11"/>
          <p:cNvSpPr txBox="1"/>
          <p:nvPr/>
        </p:nvSpPr>
        <p:spPr>
          <a:xfrm>
            <a:off x="3475035" y="3390183"/>
            <a:ext cx="375285" cy="334010"/>
          </a:xfrm>
          <a:prstGeom prst="rect">
            <a:avLst/>
          </a:prstGeom>
        </p:spPr>
        <p:txBody>
          <a:bodyPr vert="horz" wrap="square" lIns="0" tIns="15240" rIns="0" bIns="0" rtlCol="0">
            <a:spAutoFit/>
          </a:bodyPr>
          <a:lstStyle/>
          <a:p>
            <a:pPr marL="12700">
              <a:lnSpc>
                <a:spcPct val="100000"/>
              </a:lnSpc>
              <a:spcBef>
                <a:spcPts val="120"/>
              </a:spcBef>
            </a:pPr>
            <a:r>
              <a:rPr sz="2000" i="1" spc="35" dirty="0">
                <a:latin typeface="Times New Roman"/>
                <a:cs typeface="Times New Roman"/>
              </a:rPr>
              <a:t>E</a:t>
            </a:r>
            <a:r>
              <a:rPr sz="2000" spc="-250" dirty="0">
                <a:latin typeface="Times New Roman"/>
                <a:cs typeface="Times New Roman"/>
              </a:rPr>
              <a:t>.</a:t>
            </a:r>
            <a:r>
              <a:rPr sz="2000" i="1" spc="10" dirty="0">
                <a:latin typeface="Times New Roman"/>
                <a:cs typeface="Times New Roman"/>
              </a:rPr>
              <a:t>V</a:t>
            </a:r>
            <a:endParaRPr sz="2000">
              <a:latin typeface="Times New Roman"/>
              <a:cs typeface="Times New Roman"/>
            </a:endParaRPr>
          </a:p>
        </p:txBody>
      </p:sp>
      <p:sp>
        <p:nvSpPr>
          <p:cNvPr id="12" name="object 12"/>
          <p:cNvSpPr txBox="1"/>
          <p:nvPr/>
        </p:nvSpPr>
        <p:spPr>
          <a:xfrm>
            <a:off x="2687353" y="3551845"/>
            <a:ext cx="387350" cy="334010"/>
          </a:xfrm>
          <a:prstGeom prst="rect">
            <a:avLst/>
          </a:prstGeom>
        </p:spPr>
        <p:txBody>
          <a:bodyPr vert="horz" wrap="square" lIns="0" tIns="15240" rIns="0" bIns="0" rtlCol="0">
            <a:spAutoFit/>
          </a:bodyPr>
          <a:lstStyle/>
          <a:p>
            <a:pPr marL="12700">
              <a:lnSpc>
                <a:spcPct val="100000"/>
              </a:lnSpc>
              <a:spcBef>
                <a:spcPts val="120"/>
              </a:spcBef>
            </a:pPr>
            <a:r>
              <a:rPr sz="2000" i="1" spc="10" dirty="0">
                <a:latin typeface="Times New Roman"/>
                <a:cs typeface="Times New Roman"/>
              </a:rPr>
              <a:t>P</a:t>
            </a:r>
            <a:r>
              <a:rPr sz="2000" i="1" spc="-80" dirty="0">
                <a:latin typeface="Times New Roman"/>
                <a:cs typeface="Times New Roman"/>
              </a:rPr>
              <a:t> </a:t>
            </a:r>
            <a:r>
              <a:rPr sz="2000" spc="10" dirty="0">
                <a:latin typeface="Symbol"/>
                <a:cs typeface="Symbol"/>
              </a:rPr>
              <a:t></a:t>
            </a:r>
            <a:endParaRPr sz="2000">
              <a:latin typeface="Symbol"/>
              <a:cs typeface="Symbol"/>
            </a:endParaRPr>
          </a:p>
        </p:txBody>
      </p:sp>
      <p:sp>
        <p:nvSpPr>
          <p:cNvPr id="13" name="object 13"/>
          <p:cNvSpPr txBox="1"/>
          <p:nvPr/>
        </p:nvSpPr>
        <p:spPr>
          <a:xfrm>
            <a:off x="3184425" y="3001341"/>
            <a:ext cx="182880" cy="334010"/>
          </a:xfrm>
          <a:prstGeom prst="rect">
            <a:avLst/>
          </a:prstGeom>
        </p:spPr>
        <p:txBody>
          <a:bodyPr vert="horz" wrap="square" lIns="0" tIns="15240" rIns="0" bIns="0" rtlCol="0">
            <a:spAutoFit/>
          </a:bodyPr>
          <a:lstStyle/>
          <a:p>
            <a:pPr marL="12700">
              <a:lnSpc>
                <a:spcPct val="100000"/>
              </a:lnSpc>
              <a:spcBef>
                <a:spcPts val="120"/>
              </a:spcBef>
            </a:pPr>
            <a:r>
              <a:rPr sz="2000" i="1" spc="10" dirty="0">
                <a:latin typeface="Times New Roman"/>
                <a:cs typeface="Times New Roman"/>
              </a:rPr>
              <a:t>X</a:t>
            </a:r>
            <a:endParaRPr sz="2000">
              <a:latin typeface="Times New Roman"/>
              <a:cs typeface="Times New Roman"/>
            </a:endParaRPr>
          </a:p>
        </p:txBody>
      </p:sp>
      <p:sp>
        <p:nvSpPr>
          <p:cNvPr id="14" name="object 14"/>
          <p:cNvSpPr txBox="1"/>
          <p:nvPr/>
        </p:nvSpPr>
        <p:spPr>
          <a:xfrm>
            <a:off x="2681328" y="4491988"/>
            <a:ext cx="618490" cy="350520"/>
          </a:xfrm>
          <a:prstGeom prst="rect">
            <a:avLst/>
          </a:prstGeom>
        </p:spPr>
        <p:txBody>
          <a:bodyPr vert="horz" wrap="square" lIns="0" tIns="16510" rIns="0" bIns="0" rtlCol="0">
            <a:spAutoFit/>
          </a:bodyPr>
          <a:lstStyle/>
          <a:p>
            <a:pPr marL="38100">
              <a:lnSpc>
                <a:spcPct val="100000"/>
              </a:lnSpc>
              <a:spcBef>
                <a:spcPts val="130"/>
              </a:spcBef>
            </a:pPr>
            <a:r>
              <a:rPr sz="2000" spc="-114" dirty="0">
                <a:latin typeface="Times New Roman"/>
                <a:cs typeface="Times New Roman"/>
              </a:rPr>
              <a:t>sin</a:t>
            </a:r>
            <a:r>
              <a:rPr sz="2100" i="1" spc="-114" dirty="0">
                <a:latin typeface="Symbol"/>
                <a:cs typeface="Symbol"/>
              </a:rPr>
              <a:t></a:t>
            </a:r>
            <a:r>
              <a:rPr sz="1725" spc="-172" baseline="-24154" dirty="0">
                <a:latin typeface="Times New Roman"/>
                <a:cs typeface="Times New Roman"/>
              </a:rPr>
              <a:t>1</a:t>
            </a:r>
            <a:endParaRPr sz="1725" baseline="-24154">
              <a:latin typeface="Times New Roman"/>
              <a:cs typeface="Times New Roman"/>
            </a:endParaRPr>
          </a:p>
        </p:txBody>
      </p:sp>
      <p:sp>
        <p:nvSpPr>
          <p:cNvPr id="15" name="object 15"/>
          <p:cNvSpPr txBox="1"/>
          <p:nvPr/>
        </p:nvSpPr>
        <p:spPr>
          <a:xfrm>
            <a:off x="2667297" y="4129884"/>
            <a:ext cx="629285" cy="350520"/>
          </a:xfrm>
          <a:prstGeom prst="rect">
            <a:avLst/>
          </a:prstGeom>
        </p:spPr>
        <p:txBody>
          <a:bodyPr vert="horz" wrap="square" lIns="0" tIns="16510" rIns="0" bIns="0" rtlCol="0">
            <a:spAutoFit/>
          </a:bodyPr>
          <a:lstStyle/>
          <a:p>
            <a:pPr marL="38100">
              <a:lnSpc>
                <a:spcPct val="100000"/>
              </a:lnSpc>
              <a:spcBef>
                <a:spcPts val="130"/>
              </a:spcBef>
            </a:pPr>
            <a:r>
              <a:rPr sz="2000" spc="-85" dirty="0">
                <a:latin typeface="Times New Roman"/>
                <a:cs typeface="Times New Roman"/>
              </a:rPr>
              <a:t>sin</a:t>
            </a:r>
            <a:r>
              <a:rPr sz="2100" i="1" spc="-85" dirty="0">
                <a:latin typeface="Symbol"/>
                <a:cs typeface="Symbol"/>
              </a:rPr>
              <a:t></a:t>
            </a:r>
            <a:r>
              <a:rPr sz="1725" spc="-127" baseline="-24154" dirty="0">
                <a:latin typeface="Times New Roman"/>
                <a:cs typeface="Times New Roman"/>
              </a:rPr>
              <a:t>2</a:t>
            </a:r>
            <a:endParaRPr sz="1725" baseline="-24154">
              <a:latin typeface="Times New Roman"/>
              <a:cs typeface="Times New Roman"/>
            </a:endParaRPr>
          </a:p>
        </p:txBody>
      </p:sp>
      <p:sp>
        <p:nvSpPr>
          <p:cNvPr id="16" name="object 16"/>
          <p:cNvSpPr txBox="1"/>
          <p:nvPr/>
        </p:nvSpPr>
        <p:spPr>
          <a:xfrm>
            <a:off x="4724374" y="3723002"/>
            <a:ext cx="100330" cy="205740"/>
          </a:xfrm>
          <a:prstGeom prst="rect">
            <a:avLst/>
          </a:prstGeom>
        </p:spPr>
        <p:txBody>
          <a:bodyPr vert="horz" wrap="square" lIns="0" tIns="16510" rIns="0" bIns="0" rtlCol="0">
            <a:spAutoFit/>
          </a:bodyPr>
          <a:lstStyle/>
          <a:p>
            <a:pPr marL="12700">
              <a:lnSpc>
                <a:spcPct val="100000"/>
              </a:lnSpc>
              <a:spcBef>
                <a:spcPts val="130"/>
              </a:spcBef>
            </a:pPr>
            <a:r>
              <a:rPr sz="1150" spc="10" dirty="0">
                <a:latin typeface="Times New Roman"/>
                <a:cs typeface="Times New Roman"/>
              </a:rPr>
              <a:t>2</a:t>
            </a:r>
            <a:endParaRPr sz="1150">
              <a:latin typeface="Times New Roman"/>
              <a:cs typeface="Times New Roman"/>
            </a:endParaRPr>
          </a:p>
        </p:txBody>
      </p:sp>
      <p:sp>
        <p:nvSpPr>
          <p:cNvPr id="17" name="object 17"/>
          <p:cNvSpPr txBox="1"/>
          <p:nvPr/>
        </p:nvSpPr>
        <p:spPr>
          <a:xfrm>
            <a:off x="3100226" y="3752287"/>
            <a:ext cx="1149350" cy="334010"/>
          </a:xfrm>
          <a:prstGeom prst="rect">
            <a:avLst/>
          </a:prstGeom>
        </p:spPr>
        <p:txBody>
          <a:bodyPr vert="horz" wrap="square" lIns="0" tIns="15240" rIns="0" bIns="0" rtlCol="0">
            <a:spAutoFit/>
          </a:bodyPr>
          <a:lstStyle/>
          <a:p>
            <a:pPr marL="38100">
              <a:lnSpc>
                <a:spcPct val="100000"/>
              </a:lnSpc>
              <a:spcBef>
                <a:spcPts val="120"/>
              </a:spcBef>
            </a:pPr>
            <a:r>
              <a:rPr sz="2000" spc="5" dirty="0">
                <a:latin typeface="Times New Roman"/>
                <a:cs typeface="Times New Roman"/>
              </a:rPr>
              <a:t>( </a:t>
            </a:r>
            <a:r>
              <a:rPr sz="2000" i="1" spc="150" dirty="0">
                <a:latin typeface="Times New Roman"/>
                <a:cs typeface="Times New Roman"/>
              </a:rPr>
              <a:t>X</a:t>
            </a:r>
            <a:r>
              <a:rPr sz="1725" i="1" spc="225" baseline="-24154" dirty="0">
                <a:latin typeface="Times New Roman"/>
                <a:cs typeface="Times New Roman"/>
              </a:rPr>
              <a:t>L </a:t>
            </a:r>
            <a:r>
              <a:rPr sz="2000" spc="10" dirty="0">
                <a:latin typeface="Symbol"/>
                <a:cs typeface="Symbol"/>
              </a:rPr>
              <a:t></a:t>
            </a:r>
            <a:r>
              <a:rPr sz="2000" spc="-350" dirty="0">
                <a:latin typeface="Times New Roman"/>
                <a:cs typeface="Times New Roman"/>
              </a:rPr>
              <a:t> </a:t>
            </a:r>
            <a:r>
              <a:rPr sz="2000" i="1" spc="120" dirty="0">
                <a:latin typeface="Times New Roman"/>
                <a:cs typeface="Times New Roman"/>
              </a:rPr>
              <a:t>X</a:t>
            </a:r>
            <a:r>
              <a:rPr sz="1725" i="1" spc="179" baseline="-24154" dirty="0">
                <a:latin typeface="Times New Roman"/>
                <a:cs typeface="Times New Roman"/>
              </a:rPr>
              <a:t>C </a:t>
            </a:r>
            <a:r>
              <a:rPr sz="2000" spc="5" dirty="0">
                <a:latin typeface="Times New Roman"/>
                <a:cs typeface="Times New Roman"/>
              </a:rPr>
              <a:t>)</a:t>
            </a:r>
            <a:endParaRPr sz="2000">
              <a:latin typeface="Times New Roman"/>
              <a:cs typeface="Times New Roman"/>
            </a:endParaRPr>
          </a:p>
        </p:txBody>
      </p:sp>
      <p:sp>
        <p:nvSpPr>
          <p:cNvPr id="18" name="object 18"/>
          <p:cNvSpPr txBox="1"/>
          <p:nvPr/>
        </p:nvSpPr>
        <p:spPr>
          <a:xfrm>
            <a:off x="4246688" y="3537955"/>
            <a:ext cx="567690" cy="350520"/>
          </a:xfrm>
          <a:prstGeom prst="rect">
            <a:avLst/>
          </a:prstGeom>
        </p:spPr>
        <p:txBody>
          <a:bodyPr vert="horz" wrap="square" lIns="0" tIns="16510" rIns="0" bIns="0" rtlCol="0">
            <a:spAutoFit/>
          </a:bodyPr>
          <a:lstStyle/>
          <a:p>
            <a:pPr marL="12700">
              <a:lnSpc>
                <a:spcPct val="100000"/>
              </a:lnSpc>
              <a:spcBef>
                <a:spcPts val="130"/>
              </a:spcBef>
            </a:pPr>
            <a:r>
              <a:rPr sz="2000" spc="15" dirty="0">
                <a:latin typeface="Times New Roman"/>
                <a:cs typeface="Times New Roman"/>
              </a:rPr>
              <a:t>sin</a:t>
            </a:r>
            <a:r>
              <a:rPr sz="2100" i="1" spc="15" dirty="0">
                <a:latin typeface="Symbol"/>
                <a:cs typeface="Symbol"/>
              </a:rPr>
              <a:t></a:t>
            </a:r>
            <a:endParaRPr sz="2100">
              <a:latin typeface="Symbol"/>
              <a:cs typeface="Symbol"/>
            </a:endParaRPr>
          </a:p>
        </p:txBody>
      </p:sp>
      <p:sp>
        <p:nvSpPr>
          <p:cNvPr id="19" name="object 19"/>
          <p:cNvSpPr txBox="1"/>
          <p:nvPr/>
        </p:nvSpPr>
        <p:spPr>
          <a:xfrm>
            <a:off x="4032903" y="2972075"/>
            <a:ext cx="100330" cy="205740"/>
          </a:xfrm>
          <a:prstGeom prst="rect">
            <a:avLst/>
          </a:prstGeom>
        </p:spPr>
        <p:txBody>
          <a:bodyPr vert="horz" wrap="square" lIns="0" tIns="16510" rIns="0" bIns="0" rtlCol="0">
            <a:spAutoFit/>
          </a:bodyPr>
          <a:lstStyle/>
          <a:p>
            <a:pPr marL="12700">
              <a:lnSpc>
                <a:spcPct val="100000"/>
              </a:lnSpc>
              <a:spcBef>
                <a:spcPts val="130"/>
              </a:spcBef>
            </a:pPr>
            <a:r>
              <a:rPr sz="1150" spc="10" dirty="0">
                <a:latin typeface="Times New Roman"/>
                <a:cs typeface="Times New Roman"/>
              </a:rPr>
              <a:t>1</a:t>
            </a:r>
            <a:endParaRPr sz="1150">
              <a:latin typeface="Times New Roman"/>
              <a:cs typeface="Times New Roman"/>
            </a:endParaRPr>
          </a:p>
        </p:txBody>
      </p:sp>
      <p:sp>
        <p:nvSpPr>
          <p:cNvPr id="20" name="object 20"/>
          <p:cNvSpPr txBox="1"/>
          <p:nvPr/>
        </p:nvSpPr>
        <p:spPr>
          <a:xfrm>
            <a:off x="2661953" y="2787036"/>
            <a:ext cx="1503045" cy="350520"/>
          </a:xfrm>
          <a:prstGeom prst="rect">
            <a:avLst/>
          </a:prstGeom>
        </p:spPr>
        <p:txBody>
          <a:bodyPr vert="horz" wrap="square" lIns="0" tIns="16510" rIns="0" bIns="0" rtlCol="0">
            <a:spAutoFit/>
          </a:bodyPr>
          <a:lstStyle/>
          <a:p>
            <a:pPr marL="38100">
              <a:lnSpc>
                <a:spcPct val="100000"/>
              </a:lnSpc>
              <a:spcBef>
                <a:spcPts val="130"/>
              </a:spcBef>
            </a:pPr>
            <a:r>
              <a:rPr sz="2000" i="1" spc="10" dirty="0">
                <a:latin typeface="Times New Roman"/>
                <a:cs typeface="Times New Roman"/>
              </a:rPr>
              <a:t>P </a:t>
            </a:r>
            <a:r>
              <a:rPr sz="2000" spc="10" dirty="0">
                <a:latin typeface="Symbol"/>
                <a:cs typeface="Symbol"/>
              </a:rPr>
              <a:t></a:t>
            </a:r>
            <a:r>
              <a:rPr sz="2000" spc="10" dirty="0">
                <a:latin typeface="Times New Roman"/>
                <a:cs typeface="Times New Roman"/>
              </a:rPr>
              <a:t> </a:t>
            </a:r>
            <a:r>
              <a:rPr sz="3000" i="1" spc="-104" baseline="34722" dirty="0">
                <a:latin typeface="Times New Roman"/>
                <a:cs typeface="Times New Roman"/>
              </a:rPr>
              <a:t>E</a:t>
            </a:r>
            <a:r>
              <a:rPr sz="3000" spc="-104" baseline="34722" dirty="0">
                <a:latin typeface="Times New Roman"/>
                <a:cs typeface="Times New Roman"/>
              </a:rPr>
              <a:t>.</a:t>
            </a:r>
            <a:r>
              <a:rPr sz="3000" i="1" spc="-104" baseline="34722" dirty="0">
                <a:latin typeface="Times New Roman"/>
                <a:cs typeface="Times New Roman"/>
              </a:rPr>
              <a:t>V</a:t>
            </a:r>
            <a:r>
              <a:rPr sz="3000" i="1" spc="434" baseline="34722" dirty="0">
                <a:latin typeface="Times New Roman"/>
                <a:cs typeface="Times New Roman"/>
              </a:rPr>
              <a:t> </a:t>
            </a:r>
            <a:r>
              <a:rPr sz="2000" spc="15" dirty="0">
                <a:latin typeface="Times New Roman"/>
                <a:cs typeface="Times New Roman"/>
              </a:rPr>
              <a:t>sin</a:t>
            </a:r>
            <a:r>
              <a:rPr sz="2100" i="1" spc="15" dirty="0">
                <a:latin typeface="Symbol"/>
                <a:cs typeface="Symbol"/>
              </a:rPr>
              <a:t></a:t>
            </a:r>
            <a:endParaRPr sz="2100">
              <a:latin typeface="Symbol"/>
              <a:cs typeface="Symbol"/>
            </a:endParaRPr>
          </a:p>
        </p:txBody>
      </p:sp>
      <p:sp>
        <p:nvSpPr>
          <p:cNvPr id="21" name="object 21"/>
          <p:cNvSpPr txBox="1"/>
          <p:nvPr/>
        </p:nvSpPr>
        <p:spPr>
          <a:xfrm>
            <a:off x="612140" y="4895164"/>
            <a:ext cx="7882890" cy="1770380"/>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600" dirty="0">
                <a:latin typeface="Times New Roman"/>
                <a:cs typeface="Times New Roman"/>
              </a:rPr>
              <a:t>A lower </a:t>
            </a:r>
            <a:r>
              <a:rPr sz="2600" i="1" dirty="0">
                <a:latin typeface="Times New Roman"/>
                <a:cs typeface="Times New Roman"/>
              </a:rPr>
              <a:t>δ </a:t>
            </a:r>
            <a:r>
              <a:rPr sz="2600" spc="-5" dirty="0">
                <a:latin typeface="Times New Roman"/>
                <a:cs typeface="Times New Roman"/>
              </a:rPr>
              <a:t>means better system</a:t>
            </a:r>
            <a:r>
              <a:rPr sz="2600" spc="-175" dirty="0">
                <a:latin typeface="Times New Roman"/>
                <a:cs typeface="Times New Roman"/>
              </a:rPr>
              <a:t> </a:t>
            </a:r>
            <a:r>
              <a:rPr sz="2600" spc="-5" dirty="0">
                <a:latin typeface="Times New Roman"/>
                <a:cs typeface="Times New Roman"/>
              </a:rPr>
              <a:t>stability</a:t>
            </a:r>
            <a:endParaRPr sz="2600">
              <a:latin typeface="Times New Roman"/>
              <a:cs typeface="Times New Roman"/>
            </a:endParaRPr>
          </a:p>
          <a:p>
            <a:pPr marL="355600" marR="5080" indent="-343535">
              <a:lnSpc>
                <a:spcPct val="80000"/>
              </a:lnSpc>
              <a:spcBef>
                <a:spcPts val="625"/>
              </a:spcBef>
              <a:buFont typeface="Arial"/>
              <a:buChar char="•"/>
              <a:tabLst>
                <a:tab pos="355600" algn="l"/>
                <a:tab pos="356235" algn="l"/>
              </a:tabLst>
            </a:pPr>
            <a:r>
              <a:rPr sz="2600" spc="-5" dirty="0">
                <a:latin typeface="Times New Roman"/>
                <a:cs typeface="Times New Roman"/>
              </a:rPr>
              <a:t>Series compensation </a:t>
            </a:r>
            <a:r>
              <a:rPr sz="2600" spc="-10" dirty="0">
                <a:latin typeface="Times New Roman"/>
                <a:cs typeface="Times New Roman"/>
              </a:rPr>
              <a:t>offers </a:t>
            </a:r>
            <a:r>
              <a:rPr sz="2600" spc="-5" dirty="0">
                <a:latin typeface="Times New Roman"/>
                <a:cs typeface="Times New Roman"/>
              </a:rPr>
              <a:t>most </a:t>
            </a:r>
            <a:r>
              <a:rPr sz="2600" dirty="0">
                <a:latin typeface="Times New Roman"/>
                <a:cs typeface="Times New Roman"/>
              </a:rPr>
              <a:t>economic solution </a:t>
            </a:r>
            <a:r>
              <a:rPr sz="2600" spc="-5" dirty="0">
                <a:latin typeface="Times New Roman"/>
                <a:cs typeface="Times New Roman"/>
              </a:rPr>
              <a:t>for  </a:t>
            </a:r>
            <a:r>
              <a:rPr sz="2600" dirty="0">
                <a:latin typeface="Times New Roman"/>
                <a:cs typeface="Times New Roman"/>
              </a:rPr>
              <a:t>system </a:t>
            </a:r>
            <a:r>
              <a:rPr sz="2600" spc="-5" dirty="0">
                <a:latin typeface="Times New Roman"/>
                <a:cs typeface="Times New Roman"/>
              </a:rPr>
              <a:t>stability </a:t>
            </a:r>
            <a:r>
              <a:rPr sz="2600" dirty="0">
                <a:latin typeface="Times New Roman"/>
                <a:cs typeface="Times New Roman"/>
              </a:rPr>
              <a:t>as compared to other </a:t>
            </a:r>
            <a:r>
              <a:rPr sz="2600" spc="-5" dirty="0">
                <a:latin typeface="Times New Roman"/>
                <a:cs typeface="Times New Roman"/>
              </a:rPr>
              <a:t>methods </a:t>
            </a:r>
            <a:r>
              <a:rPr sz="2600" dirty="0">
                <a:latin typeface="Times New Roman"/>
                <a:cs typeface="Times New Roman"/>
              </a:rPr>
              <a:t>(reducing  </a:t>
            </a:r>
            <a:r>
              <a:rPr sz="2600" spc="-15" dirty="0">
                <a:latin typeface="Times New Roman"/>
                <a:cs typeface="Times New Roman"/>
              </a:rPr>
              <a:t>generator, </a:t>
            </a:r>
            <a:r>
              <a:rPr sz="2600" spc="-5" dirty="0">
                <a:latin typeface="Times New Roman"/>
                <a:cs typeface="Times New Roman"/>
              </a:rPr>
              <a:t>x-mer reactance, </a:t>
            </a:r>
            <a:r>
              <a:rPr sz="2600" dirty="0">
                <a:latin typeface="Times New Roman"/>
                <a:cs typeface="Times New Roman"/>
              </a:rPr>
              <a:t>bundled conductors, </a:t>
            </a:r>
            <a:r>
              <a:rPr sz="2600" spc="-5" dirty="0">
                <a:latin typeface="Times New Roman"/>
                <a:cs typeface="Times New Roman"/>
              </a:rPr>
              <a:t>increase  </a:t>
            </a:r>
            <a:r>
              <a:rPr sz="2600" spc="5" dirty="0">
                <a:latin typeface="Times New Roman"/>
                <a:cs typeface="Times New Roman"/>
              </a:rPr>
              <a:t>no. </a:t>
            </a:r>
            <a:r>
              <a:rPr sz="2600" dirty="0">
                <a:latin typeface="Times New Roman"/>
                <a:cs typeface="Times New Roman"/>
              </a:rPr>
              <a:t>of </a:t>
            </a:r>
            <a:r>
              <a:rPr sz="2600" spc="-5" dirty="0">
                <a:latin typeface="Times New Roman"/>
                <a:cs typeface="Times New Roman"/>
              </a:rPr>
              <a:t>parallel</a:t>
            </a:r>
            <a:r>
              <a:rPr sz="2600" spc="-45" dirty="0">
                <a:latin typeface="Times New Roman"/>
                <a:cs typeface="Times New Roman"/>
              </a:rPr>
              <a:t> </a:t>
            </a:r>
            <a:r>
              <a:rPr sz="2600" spc="-5" dirty="0">
                <a:latin typeface="Times New Roman"/>
                <a:cs typeface="Times New Roman"/>
              </a:rPr>
              <a:t>circuits</a:t>
            </a:r>
            <a:endParaRPr sz="2600">
              <a:latin typeface="Times New Roman"/>
              <a:cs typeface="Times New Roman"/>
            </a:endParaRPr>
          </a:p>
        </p:txBody>
      </p:sp>
      <p:sp>
        <p:nvSpPr>
          <p:cNvPr id="28" name="Slide Number Placeholder 27">
            <a:extLst>
              <a:ext uri="{FF2B5EF4-FFF2-40B4-BE49-F238E27FC236}">
                <a16:creationId xmlns:a16="http://schemas.microsoft.com/office/drawing/2014/main" id="{1060D230-370D-475F-AD81-72FD00D44660}"/>
              </a:ext>
            </a:extLst>
          </p:cNvPr>
          <p:cNvSpPr>
            <a:spLocks noGrp="1"/>
          </p:cNvSpPr>
          <p:nvPr>
            <p:ph type="sldNum" sz="quarter" idx="7"/>
          </p:nvPr>
        </p:nvSpPr>
        <p:spPr/>
        <p:txBody>
          <a:bodyPr/>
          <a:lstStyle/>
          <a:p>
            <a:pPr marL="38100">
              <a:lnSpc>
                <a:spcPts val="1240"/>
              </a:lnSpc>
            </a:pPr>
            <a:fld id="{81D60167-4931-47E6-BA6A-407CBD079E47}" type="slidenum">
              <a:rPr lang="en-IN" spc="-120" smtClean="0"/>
              <a:t>87</a:t>
            </a:fld>
            <a:endParaRPr lang="en-IN" spc="-120" dirty="0"/>
          </a:p>
        </p:txBody>
      </p:sp>
      <p:sp>
        <p:nvSpPr>
          <p:cNvPr id="29" name="TextBox 28">
            <a:extLst>
              <a:ext uri="{FF2B5EF4-FFF2-40B4-BE49-F238E27FC236}">
                <a16:creationId xmlns:a16="http://schemas.microsoft.com/office/drawing/2014/main" id="{AA76EF28-F3B5-41C8-B020-652E96819167}"/>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AEE7934C-CDAA-4138-83D6-BBE141B33614}"/>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75EA8B7B-1CED-4828-BB2F-190884F32B3C}"/>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3F139B39-DE35-4012-806D-1B1D253BFE3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9A9E95FB-8EC9-4806-95E6-9E70CBB3D671}"/>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A1E1D320-DC08-44B7-863C-7FA80F538F7C}"/>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D5433303-74A2-4FC5-984F-017FCC79F70E}"/>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1094638" y="207391"/>
            <a:ext cx="6949440" cy="1244600"/>
          </a:xfrm>
          <a:prstGeom prst="rect">
            <a:avLst/>
          </a:prstGeom>
        </p:spPr>
        <p:txBody>
          <a:bodyPr vert="horz" wrap="square" lIns="0" tIns="12065" rIns="0" bIns="0" rtlCol="0">
            <a:spAutoFit/>
          </a:bodyPr>
          <a:lstStyle/>
          <a:p>
            <a:pPr marL="2672080" marR="5080" indent="-2660015" algn="ctr">
              <a:lnSpc>
                <a:spcPct val="100000"/>
              </a:lnSpc>
              <a:spcBef>
                <a:spcPts val="95"/>
              </a:spcBef>
            </a:pPr>
            <a:r>
              <a:rPr sz="4000" i="0" spc="-5" dirty="0">
                <a:solidFill>
                  <a:schemeClr val="tx2">
                    <a:lumMod val="60000"/>
                    <a:lumOff val="40000"/>
                  </a:schemeClr>
                </a:solidFill>
                <a:latin typeface="Times New Roman" panose="02020603050405020304" pitchFamily="18" charset="0"/>
                <a:cs typeface="Times New Roman" panose="02020603050405020304" pitchFamily="18" charset="0"/>
              </a:rPr>
              <a:t>3. Load </a:t>
            </a:r>
            <a:r>
              <a:rPr sz="4000" i="0" dirty="0">
                <a:solidFill>
                  <a:schemeClr val="tx2">
                    <a:lumMod val="60000"/>
                    <a:lumOff val="40000"/>
                  </a:schemeClr>
                </a:solidFill>
                <a:latin typeface="Times New Roman" panose="02020603050405020304" pitchFamily="18" charset="0"/>
                <a:cs typeface="Times New Roman" panose="02020603050405020304" pitchFamily="18" charset="0"/>
              </a:rPr>
              <a:t>Division </a:t>
            </a:r>
            <a:r>
              <a:rPr sz="4000" i="0" spc="-5" dirty="0">
                <a:solidFill>
                  <a:schemeClr val="tx2">
                    <a:lumMod val="60000"/>
                    <a:lumOff val="40000"/>
                  </a:schemeClr>
                </a:solidFill>
                <a:latin typeface="Times New Roman" panose="02020603050405020304" pitchFamily="18" charset="0"/>
                <a:cs typeface="Times New Roman" panose="02020603050405020304" pitchFamily="18" charset="0"/>
              </a:rPr>
              <a:t>between Parallel  Circuits</a:t>
            </a:r>
            <a:endParaRPr sz="4000" i="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535940" y="1573733"/>
            <a:ext cx="8039100" cy="4278630"/>
          </a:xfrm>
          <a:prstGeom prst="rect">
            <a:avLst/>
          </a:prstGeom>
        </p:spPr>
        <p:txBody>
          <a:bodyPr vert="horz" wrap="square" lIns="0" tIns="58419" rIns="0" bIns="0" rtlCol="0">
            <a:spAutoFit/>
          </a:bodyPr>
          <a:lstStyle/>
          <a:p>
            <a:pPr marL="355600" marR="5080" indent="-342900">
              <a:lnSpc>
                <a:spcPct val="90000"/>
              </a:lnSpc>
              <a:spcBef>
                <a:spcPts val="459"/>
              </a:spcBef>
              <a:buFont typeface="Arial"/>
              <a:buChar char="•"/>
              <a:tabLst>
                <a:tab pos="354965" algn="l"/>
                <a:tab pos="355600" algn="l"/>
              </a:tabLst>
            </a:pPr>
            <a:r>
              <a:rPr sz="3000" dirty="0">
                <a:latin typeface="Times New Roman"/>
                <a:cs typeface="Times New Roman"/>
              </a:rPr>
              <a:t>When a system is to be strengthen by the </a:t>
            </a:r>
            <a:r>
              <a:rPr sz="3000" spc="-5" dirty="0">
                <a:latin typeface="Times New Roman"/>
                <a:cs typeface="Times New Roman"/>
              </a:rPr>
              <a:t>addition  </a:t>
            </a:r>
            <a:r>
              <a:rPr sz="3000" dirty="0">
                <a:latin typeface="Times New Roman"/>
                <a:cs typeface="Times New Roman"/>
              </a:rPr>
              <a:t>of a new </a:t>
            </a:r>
            <a:r>
              <a:rPr sz="3000" spc="-5" dirty="0">
                <a:latin typeface="Times New Roman"/>
                <a:cs typeface="Times New Roman"/>
              </a:rPr>
              <a:t>line </a:t>
            </a:r>
            <a:r>
              <a:rPr sz="3000" dirty="0">
                <a:latin typeface="Times New Roman"/>
                <a:cs typeface="Times New Roman"/>
              </a:rPr>
              <a:t>or when one of the existing circuit </a:t>
            </a:r>
            <a:r>
              <a:rPr sz="3000" spc="-5" dirty="0">
                <a:latin typeface="Times New Roman"/>
                <a:cs typeface="Times New Roman"/>
              </a:rPr>
              <a:t>is  </a:t>
            </a:r>
            <a:r>
              <a:rPr sz="3000" dirty="0">
                <a:latin typeface="Times New Roman"/>
                <a:cs typeface="Times New Roman"/>
              </a:rPr>
              <a:t>to be adjusted for parallel operation in order to  achieve maximum power transfer or </a:t>
            </a:r>
            <a:r>
              <a:rPr sz="3000" spc="-5" dirty="0">
                <a:latin typeface="Times New Roman"/>
                <a:cs typeface="Times New Roman"/>
              </a:rPr>
              <a:t>minimize  </a:t>
            </a:r>
            <a:r>
              <a:rPr sz="3000" dirty="0">
                <a:latin typeface="Times New Roman"/>
                <a:cs typeface="Times New Roman"/>
              </a:rPr>
              <a:t>losses, series compensation can be</a:t>
            </a:r>
            <a:r>
              <a:rPr sz="3000" spc="55" dirty="0">
                <a:latin typeface="Times New Roman"/>
                <a:cs typeface="Times New Roman"/>
              </a:rPr>
              <a:t> </a:t>
            </a:r>
            <a:r>
              <a:rPr sz="3000" dirty="0">
                <a:latin typeface="Times New Roman"/>
                <a:cs typeface="Times New Roman"/>
              </a:rPr>
              <a:t>used.</a:t>
            </a:r>
            <a:endParaRPr sz="3000">
              <a:latin typeface="Times New Roman"/>
              <a:cs typeface="Times New Roman"/>
            </a:endParaRPr>
          </a:p>
          <a:p>
            <a:pPr marL="355600" marR="40640" indent="-342900">
              <a:lnSpc>
                <a:spcPct val="90000"/>
              </a:lnSpc>
              <a:spcBef>
                <a:spcPts val="725"/>
              </a:spcBef>
              <a:buFont typeface="Arial"/>
              <a:buChar char="•"/>
              <a:tabLst>
                <a:tab pos="354965" algn="l"/>
                <a:tab pos="355600" algn="l"/>
              </a:tabLst>
            </a:pPr>
            <a:r>
              <a:rPr sz="3000" dirty="0">
                <a:latin typeface="Times New Roman"/>
                <a:cs typeface="Times New Roman"/>
              </a:rPr>
              <a:t>It </a:t>
            </a:r>
            <a:r>
              <a:rPr sz="3000" spc="-5" dirty="0">
                <a:latin typeface="Times New Roman"/>
                <a:cs typeface="Times New Roman"/>
              </a:rPr>
              <a:t>is </a:t>
            </a:r>
            <a:r>
              <a:rPr sz="3000" dirty="0">
                <a:latin typeface="Times New Roman"/>
                <a:cs typeface="Times New Roman"/>
              </a:rPr>
              <a:t>observed in Sweden that the cost of the </a:t>
            </a:r>
            <a:r>
              <a:rPr sz="3000" spc="-5" dirty="0">
                <a:latin typeface="Times New Roman"/>
                <a:cs typeface="Times New Roman"/>
              </a:rPr>
              <a:t>series  </a:t>
            </a:r>
            <a:r>
              <a:rPr sz="3000" dirty="0">
                <a:latin typeface="Times New Roman"/>
                <a:cs typeface="Times New Roman"/>
              </a:rPr>
              <a:t>compensation in the </a:t>
            </a:r>
            <a:r>
              <a:rPr sz="3000" spc="-5" dirty="0">
                <a:latin typeface="Times New Roman"/>
                <a:cs typeface="Times New Roman"/>
              </a:rPr>
              <a:t>420 kV system </a:t>
            </a:r>
            <a:r>
              <a:rPr sz="3000" dirty="0">
                <a:latin typeface="Times New Roman"/>
                <a:cs typeface="Times New Roman"/>
              </a:rPr>
              <a:t>was entirely  recovered due to decrease in </a:t>
            </a:r>
            <a:r>
              <a:rPr sz="3000" spc="-5" dirty="0">
                <a:latin typeface="Times New Roman"/>
                <a:cs typeface="Times New Roman"/>
              </a:rPr>
              <a:t>losses </a:t>
            </a:r>
            <a:r>
              <a:rPr sz="3000" dirty="0">
                <a:latin typeface="Times New Roman"/>
                <a:cs typeface="Times New Roman"/>
              </a:rPr>
              <a:t>in the 220 </a:t>
            </a:r>
            <a:r>
              <a:rPr sz="3000" spc="-5" dirty="0">
                <a:latin typeface="Times New Roman"/>
                <a:cs typeface="Times New Roman"/>
              </a:rPr>
              <a:t>kV  </a:t>
            </a:r>
            <a:r>
              <a:rPr sz="3000" dirty="0">
                <a:latin typeface="Times New Roman"/>
                <a:cs typeface="Times New Roman"/>
              </a:rPr>
              <a:t>system operating in parallel with the 420 kV  </a:t>
            </a:r>
            <a:r>
              <a:rPr sz="3000" spc="-5" dirty="0">
                <a:latin typeface="Times New Roman"/>
                <a:cs typeface="Times New Roman"/>
              </a:rPr>
              <a:t>system.</a:t>
            </a:r>
            <a:endParaRPr sz="3000">
              <a:latin typeface="Times New Roman"/>
              <a:cs typeface="Times New Roman"/>
            </a:endParaRPr>
          </a:p>
        </p:txBody>
      </p:sp>
      <p:sp>
        <p:nvSpPr>
          <p:cNvPr id="10" name="Slide Number Placeholder 9">
            <a:extLst>
              <a:ext uri="{FF2B5EF4-FFF2-40B4-BE49-F238E27FC236}">
                <a16:creationId xmlns:a16="http://schemas.microsoft.com/office/drawing/2014/main" id="{5F6C7DFD-7599-4320-9D9E-D82C150FD77F}"/>
              </a:ext>
            </a:extLst>
          </p:cNvPr>
          <p:cNvSpPr>
            <a:spLocks noGrp="1"/>
          </p:cNvSpPr>
          <p:nvPr>
            <p:ph type="sldNum" sz="quarter" idx="7"/>
          </p:nvPr>
        </p:nvSpPr>
        <p:spPr/>
        <p:txBody>
          <a:bodyPr/>
          <a:lstStyle/>
          <a:p>
            <a:pPr marL="38100">
              <a:lnSpc>
                <a:spcPts val="1240"/>
              </a:lnSpc>
            </a:pPr>
            <a:fld id="{81D60167-4931-47E6-BA6A-407CBD079E47}" type="slidenum">
              <a:rPr lang="en-IN" spc="-120" smtClean="0"/>
              <a:t>88</a:t>
            </a:fld>
            <a:endParaRPr lang="en-IN" spc="-120" dirty="0"/>
          </a:p>
        </p:txBody>
      </p:sp>
      <p:sp>
        <p:nvSpPr>
          <p:cNvPr id="11" name="TextBox 10">
            <a:extLst>
              <a:ext uri="{FF2B5EF4-FFF2-40B4-BE49-F238E27FC236}">
                <a16:creationId xmlns:a16="http://schemas.microsoft.com/office/drawing/2014/main" id="{73B2785C-804A-4649-A50A-8D9AFF09AAD9}"/>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7249740F-4A3B-4F3D-8FF5-72F94D68FE24}"/>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DFA30F9B-6C63-426C-9415-FF32C7DD13A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EFD5F13F-9D89-4E54-B3D2-471871504FA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4058EB50-196D-49F2-911B-4251C34BE489}"/>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69C5A6BE-5927-4A52-A355-C652F9AB0B1F}"/>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57A9953D-E4E6-4BD6-86F0-D6122A23CC47}"/>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1810892" y="914400"/>
            <a:ext cx="5521325" cy="629018"/>
          </a:xfrm>
          <a:prstGeom prst="rect">
            <a:avLst/>
          </a:prstGeom>
        </p:spPr>
        <p:txBody>
          <a:bodyPr vert="horz" wrap="square" lIns="0" tIns="13335" rIns="0" bIns="0" rtlCol="0">
            <a:spAutoFit/>
          </a:bodyPr>
          <a:lstStyle/>
          <a:p>
            <a:pPr marL="12700">
              <a:lnSpc>
                <a:spcPct val="100000"/>
              </a:lnSpc>
              <a:spcBef>
                <a:spcPts val="105"/>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4. Less installation</a:t>
            </a:r>
            <a:r>
              <a:rPr sz="4000" i="0" spc="-190" dirty="0">
                <a:solidFill>
                  <a:schemeClr val="tx2">
                    <a:lumMod val="60000"/>
                    <a:lumOff val="40000"/>
                  </a:schemeClr>
                </a:solidFill>
                <a:latin typeface="Times New Roman" panose="02020603050405020304" pitchFamily="18" charset="0"/>
                <a:cs typeface="Times New Roman" panose="02020603050405020304" pitchFamily="18" charset="0"/>
              </a:rPr>
              <a:t> </a:t>
            </a:r>
            <a:r>
              <a:rPr sz="4000" i="0" spc="-40" dirty="0">
                <a:solidFill>
                  <a:schemeClr val="tx2">
                    <a:lumMod val="60000"/>
                    <a:lumOff val="40000"/>
                  </a:schemeClr>
                </a:solidFill>
                <a:latin typeface="Times New Roman" panose="02020603050405020304" pitchFamily="18" charset="0"/>
                <a:cs typeface="Times New Roman" panose="02020603050405020304" pitchFamily="18" charset="0"/>
              </a:rPr>
              <a:t>Time</a:t>
            </a:r>
          </a:p>
        </p:txBody>
      </p:sp>
      <p:sp>
        <p:nvSpPr>
          <p:cNvPr id="3" name="object 3"/>
          <p:cNvSpPr txBox="1"/>
          <p:nvPr/>
        </p:nvSpPr>
        <p:spPr>
          <a:xfrm>
            <a:off x="535940" y="1619452"/>
            <a:ext cx="7776209" cy="422148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Times New Roman"/>
                <a:cs typeface="Times New Roman"/>
              </a:rPr>
              <a:t>The installation time of the series capacitor is  smaller (2 years approx.) as </a:t>
            </a:r>
            <a:r>
              <a:rPr sz="3200" spc="5" dirty="0">
                <a:latin typeface="Times New Roman"/>
                <a:cs typeface="Times New Roman"/>
              </a:rPr>
              <a:t>compared </a:t>
            </a:r>
            <a:r>
              <a:rPr sz="3200" dirty="0">
                <a:latin typeface="Times New Roman"/>
                <a:cs typeface="Times New Roman"/>
              </a:rPr>
              <a:t>to  installation time of the parallel circuit line (5  years</a:t>
            </a:r>
            <a:r>
              <a:rPr sz="3200" spc="-15" dirty="0">
                <a:latin typeface="Times New Roman"/>
                <a:cs typeface="Times New Roman"/>
              </a:rPr>
              <a:t> </a:t>
            </a:r>
            <a:r>
              <a:rPr sz="3200" dirty="0">
                <a:latin typeface="Times New Roman"/>
                <a:cs typeface="Times New Roman"/>
              </a:rPr>
              <a:t>approx.)</a:t>
            </a:r>
            <a:endParaRPr sz="3200">
              <a:latin typeface="Times New Roman"/>
              <a:cs typeface="Times New Roman"/>
            </a:endParaRPr>
          </a:p>
          <a:p>
            <a:pPr marL="355600" indent="-342900">
              <a:lnSpc>
                <a:spcPct val="100000"/>
              </a:lnSpc>
              <a:spcBef>
                <a:spcPts val="775"/>
              </a:spcBef>
              <a:buFont typeface="Arial"/>
              <a:buChar char="•"/>
              <a:tabLst>
                <a:tab pos="354965" algn="l"/>
                <a:tab pos="355600" algn="l"/>
              </a:tabLst>
            </a:pPr>
            <a:r>
              <a:rPr sz="3200" dirty="0">
                <a:latin typeface="Times New Roman"/>
                <a:cs typeface="Times New Roman"/>
              </a:rPr>
              <a:t>This reduces the risk</a:t>
            </a:r>
            <a:r>
              <a:rPr sz="3200" spc="-10" dirty="0">
                <a:latin typeface="Times New Roman"/>
                <a:cs typeface="Times New Roman"/>
              </a:rPr>
              <a:t> </a:t>
            </a:r>
            <a:r>
              <a:rPr sz="3200" spc="-25" dirty="0">
                <a:latin typeface="Times New Roman"/>
                <a:cs typeface="Times New Roman"/>
              </a:rPr>
              <a:t>factor.</a:t>
            </a:r>
            <a:endParaRPr sz="3200">
              <a:latin typeface="Times New Roman"/>
              <a:cs typeface="Times New Roman"/>
            </a:endParaRPr>
          </a:p>
          <a:p>
            <a:pPr marL="355600" indent="-342900">
              <a:lnSpc>
                <a:spcPct val="100000"/>
              </a:lnSpc>
              <a:spcBef>
                <a:spcPts val="765"/>
              </a:spcBef>
              <a:buFont typeface="Arial"/>
              <a:buChar char="•"/>
              <a:tabLst>
                <a:tab pos="354965" algn="l"/>
                <a:tab pos="355600" algn="l"/>
              </a:tabLst>
            </a:pPr>
            <a:r>
              <a:rPr sz="3200" dirty="0">
                <a:latin typeface="Times New Roman"/>
                <a:cs typeface="Times New Roman"/>
              </a:rPr>
              <a:t>Hence used to hit the current thermal</a:t>
            </a:r>
            <a:r>
              <a:rPr sz="3200" spc="-70" dirty="0">
                <a:latin typeface="Times New Roman"/>
                <a:cs typeface="Times New Roman"/>
              </a:rPr>
              <a:t> </a:t>
            </a:r>
            <a:r>
              <a:rPr sz="3200" dirty="0">
                <a:latin typeface="Times New Roman"/>
                <a:cs typeface="Times New Roman"/>
              </a:rPr>
              <a:t>limit.</a:t>
            </a:r>
            <a:endParaRPr sz="3200">
              <a:latin typeface="Times New Roman"/>
              <a:cs typeface="Times New Roman"/>
            </a:endParaRPr>
          </a:p>
          <a:p>
            <a:pPr marL="355600" marR="626110" indent="-342900">
              <a:lnSpc>
                <a:spcPct val="100000"/>
              </a:lnSpc>
              <a:spcBef>
                <a:spcPts val="770"/>
              </a:spcBef>
              <a:buFont typeface="Arial"/>
              <a:buChar char="•"/>
              <a:tabLst>
                <a:tab pos="354965" algn="l"/>
                <a:tab pos="355600" algn="l"/>
              </a:tabLst>
            </a:pPr>
            <a:r>
              <a:rPr sz="3200" dirty="0">
                <a:latin typeface="Times New Roman"/>
                <a:cs typeface="Times New Roman"/>
              </a:rPr>
              <a:t>The life of </a:t>
            </a:r>
            <a:r>
              <a:rPr sz="3200" spc="-5" dirty="0">
                <a:latin typeface="Times New Roman"/>
                <a:cs typeface="Times New Roman"/>
              </a:rPr>
              <a:t>x-mission </a:t>
            </a:r>
            <a:r>
              <a:rPr sz="3200" dirty="0">
                <a:latin typeface="Times New Roman"/>
                <a:cs typeface="Times New Roman"/>
              </a:rPr>
              <a:t>line and capacitor</a:t>
            </a:r>
            <a:r>
              <a:rPr sz="3200" spc="-65" dirty="0">
                <a:latin typeface="Times New Roman"/>
                <a:cs typeface="Times New Roman"/>
              </a:rPr>
              <a:t> </a:t>
            </a:r>
            <a:r>
              <a:rPr sz="3200" dirty="0">
                <a:latin typeface="Times New Roman"/>
                <a:cs typeface="Times New Roman"/>
              </a:rPr>
              <a:t>is  generally 20-25</a:t>
            </a:r>
            <a:r>
              <a:rPr sz="3200" spc="-65" dirty="0">
                <a:latin typeface="Times New Roman"/>
                <a:cs typeface="Times New Roman"/>
              </a:rPr>
              <a:t> </a:t>
            </a:r>
            <a:r>
              <a:rPr sz="3200" dirty="0">
                <a:latin typeface="Times New Roman"/>
                <a:cs typeface="Times New Roman"/>
              </a:rPr>
              <a:t>years.</a:t>
            </a:r>
            <a:endParaRPr sz="3200">
              <a:latin typeface="Times New Roman"/>
              <a:cs typeface="Times New Roman"/>
            </a:endParaRPr>
          </a:p>
        </p:txBody>
      </p:sp>
      <p:sp>
        <p:nvSpPr>
          <p:cNvPr id="10" name="Slide Number Placeholder 9">
            <a:extLst>
              <a:ext uri="{FF2B5EF4-FFF2-40B4-BE49-F238E27FC236}">
                <a16:creationId xmlns:a16="http://schemas.microsoft.com/office/drawing/2014/main" id="{C3C5B011-1D91-4688-922D-DFAF301EC1FA}"/>
              </a:ext>
            </a:extLst>
          </p:cNvPr>
          <p:cNvSpPr>
            <a:spLocks noGrp="1"/>
          </p:cNvSpPr>
          <p:nvPr>
            <p:ph type="sldNum" sz="quarter" idx="7"/>
          </p:nvPr>
        </p:nvSpPr>
        <p:spPr/>
        <p:txBody>
          <a:bodyPr/>
          <a:lstStyle/>
          <a:p>
            <a:pPr marL="38100">
              <a:lnSpc>
                <a:spcPts val="1240"/>
              </a:lnSpc>
            </a:pPr>
            <a:fld id="{81D60167-4931-47E6-BA6A-407CBD079E47}" type="slidenum">
              <a:rPr lang="en-IN" spc="-120" smtClean="0"/>
              <a:t>89</a:t>
            </a:fld>
            <a:endParaRPr lang="en-IN" spc="-120" dirty="0"/>
          </a:p>
        </p:txBody>
      </p:sp>
      <p:sp>
        <p:nvSpPr>
          <p:cNvPr id="11" name="TextBox 10">
            <a:extLst>
              <a:ext uri="{FF2B5EF4-FFF2-40B4-BE49-F238E27FC236}">
                <a16:creationId xmlns:a16="http://schemas.microsoft.com/office/drawing/2014/main" id="{404FD773-750A-49CA-88D1-2963A25CC3D0}"/>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4" y="0"/>
            <a:ext cx="9145905" cy="6858000"/>
            <a:chOff x="-654" y="0"/>
            <a:chExt cx="9145905" cy="6858000"/>
          </a:xfrm>
        </p:grpSpPr>
        <p:sp>
          <p:nvSpPr>
            <p:cNvPr id="3" name="object 3"/>
            <p:cNvSpPr/>
            <p:nvPr/>
          </p:nvSpPr>
          <p:spPr>
            <a:xfrm>
              <a:off x="0" y="0"/>
              <a:ext cx="9144000" cy="6858000"/>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0" y="746"/>
              <a:ext cx="9143999" cy="1027429"/>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4400007" y="0"/>
              <a:ext cx="4743992" cy="600077"/>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0" y="0"/>
              <a:ext cx="9088461" cy="1020572"/>
            </a:xfrm>
            <a:prstGeom prst="rect">
              <a:avLst/>
            </a:prstGeom>
            <a:blipFill>
              <a:blip r:embed="rId8" cstate="print"/>
              <a:stretch>
                <a:fillRect/>
              </a:stretch>
            </a:blipFill>
          </p:spPr>
          <p:txBody>
            <a:bodyPr wrap="square" lIns="0" tIns="0" rIns="0" bIns="0" rtlCol="0"/>
            <a:lstStyle/>
            <a:p>
              <a:endParaRPr/>
            </a:p>
          </p:txBody>
        </p:sp>
        <p:sp>
          <p:nvSpPr>
            <p:cNvPr id="7" name="object 7"/>
            <p:cNvSpPr/>
            <p:nvPr/>
          </p:nvSpPr>
          <p:spPr>
            <a:xfrm>
              <a:off x="-654" y="52577"/>
              <a:ext cx="9145416" cy="901573"/>
            </a:xfrm>
            <a:prstGeom prst="rect">
              <a:avLst/>
            </a:prstGeom>
            <a:blipFill>
              <a:blip r:embed="rId9" cstate="print"/>
              <a:stretch>
                <a:fillRect/>
              </a:stretch>
            </a:blipFill>
          </p:spPr>
          <p:txBody>
            <a:bodyPr wrap="square" lIns="0" tIns="0" rIns="0" bIns="0" rtlCol="0"/>
            <a:lstStyle/>
            <a:p>
              <a:endParaRPr/>
            </a:p>
          </p:txBody>
        </p:sp>
      </p:grpSp>
      <p:sp>
        <p:nvSpPr>
          <p:cNvPr id="12" name="object 12"/>
          <p:cNvSpPr txBox="1"/>
          <p:nvPr/>
        </p:nvSpPr>
        <p:spPr>
          <a:xfrm>
            <a:off x="6969259" y="6407622"/>
            <a:ext cx="1544382" cy="382156"/>
          </a:xfrm>
          <a:prstGeom prst="rect">
            <a:avLst/>
          </a:prstGeom>
        </p:spPr>
        <p:txBody>
          <a:bodyPr vert="horz" wrap="square" lIns="0" tIns="12700" rIns="0" bIns="0" rtlCol="0">
            <a:spAutoFit/>
          </a:bodyPr>
          <a:lstStyle/>
          <a:p>
            <a:pPr marL="98425" marR="5080" indent="-86360">
              <a:lnSpc>
                <a:spcPct val="100000"/>
              </a:lnSpc>
              <a:spcBef>
                <a:spcPts val="100"/>
              </a:spcBef>
            </a:pPr>
            <a:r>
              <a:rPr lang="en-US" sz="1200" spc="-30" dirty="0">
                <a:solidFill>
                  <a:srgbClr val="045C75"/>
                </a:solidFill>
                <a:latin typeface="Georgia"/>
                <a:cs typeface="Georgia"/>
              </a:rPr>
              <a:t>Prepared by,  Mrs. Neha Agrawal</a:t>
            </a:r>
            <a:endParaRPr sz="1200" dirty="0">
              <a:latin typeface="Georgia"/>
              <a:cs typeface="Georgia"/>
            </a:endParaRPr>
          </a:p>
        </p:txBody>
      </p:sp>
      <p:sp>
        <p:nvSpPr>
          <p:cNvPr id="9" name="Rectangle 8">
            <a:extLst>
              <a:ext uri="{FF2B5EF4-FFF2-40B4-BE49-F238E27FC236}">
                <a16:creationId xmlns:a16="http://schemas.microsoft.com/office/drawing/2014/main" id="{83F6C241-7F55-4137-9D7E-32A52C8A5F22}"/>
              </a:ext>
            </a:extLst>
          </p:cNvPr>
          <p:cNvSpPr/>
          <p:nvPr/>
        </p:nvSpPr>
        <p:spPr>
          <a:xfrm>
            <a:off x="-1224439" y="927973"/>
            <a:ext cx="11248892" cy="584775"/>
          </a:xfrm>
          <a:prstGeom prst="rect">
            <a:avLst/>
          </a:prstGeom>
          <a:noFill/>
        </p:spPr>
        <p:txBody>
          <a:bodyPr wrap="square" lIns="91440" tIns="45720" rIns="91440" bIns="45720">
            <a:spAutoFit/>
          </a:bodyPr>
          <a:lstStyle/>
          <a:p>
            <a:pPr algn="ctr"/>
            <a:r>
              <a:rPr lang="en-US" sz="3200" i="0" u="none" strike="noStrike"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Electrical and Magnetic Fields around conductors</a:t>
            </a:r>
            <a:endParaRPr lang="en-IN" sz="3200" dirty="0">
              <a:ln w="0"/>
              <a:solidFill>
                <a:schemeClr val="accent1">
                  <a:lumMod val="75000"/>
                </a:schemeClr>
              </a:solidFill>
              <a:effectLst>
                <a:outerShdw blurRad="38100" dist="25400" dir="5400000" algn="ctr" rotWithShape="0">
                  <a:srgbClr val="6E747A">
                    <a:alpha val="43000"/>
                  </a:srgbClr>
                </a:outerShdw>
              </a:effectLst>
            </a:endParaRPr>
          </a:p>
        </p:txBody>
      </p:sp>
      <p:pic>
        <p:nvPicPr>
          <p:cNvPr id="15" name="WhatsApp Video 2020-07-10 at 08.20.13">
            <a:hlinkClick r:id="" action="ppaction://media"/>
            <a:extLst>
              <a:ext uri="{FF2B5EF4-FFF2-40B4-BE49-F238E27FC236}">
                <a16:creationId xmlns:a16="http://schemas.microsoft.com/office/drawing/2014/main" id="{EA222AF4-6766-4AC5-8505-5AA8A1FA7A9D}"/>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146425" y="1939943"/>
            <a:ext cx="6507163" cy="3657600"/>
          </a:xfrm>
          <a:prstGeom prst="rect">
            <a:avLst/>
          </a:prstGeom>
        </p:spPr>
      </p:pic>
      <p:sp>
        <p:nvSpPr>
          <p:cNvPr id="13" name="object 11">
            <a:extLst>
              <a:ext uri="{FF2B5EF4-FFF2-40B4-BE49-F238E27FC236}">
                <a16:creationId xmlns:a16="http://schemas.microsoft.com/office/drawing/2014/main" id="{D6380017-1AA3-46C9-A689-AB83632F2F15}"/>
              </a:ext>
            </a:extLst>
          </p:cNvPr>
          <p:cNvSpPr txBox="1"/>
          <p:nvPr/>
        </p:nvSpPr>
        <p:spPr>
          <a:xfrm>
            <a:off x="440310" y="6460607"/>
            <a:ext cx="5927090" cy="197490"/>
          </a:xfrm>
          <a:prstGeom prst="rect">
            <a:avLst/>
          </a:prstGeom>
        </p:spPr>
        <p:txBody>
          <a:bodyPr vert="horz" wrap="square" lIns="0" tIns="12700" rIns="0" bIns="0" rtlCol="0">
            <a:spAutoFit/>
          </a:bodyPr>
          <a:lstStyle/>
          <a:p>
            <a:pPr marL="12700">
              <a:lnSpc>
                <a:spcPct val="100000"/>
              </a:lnSpc>
              <a:spcBef>
                <a:spcPts val="100"/>
              </a:spcBef>
              <a:tabLst>
                <a:tab pos="4194810" algn="l"/>
              </a:tabLst>
            </a:pPr>
            <a:r>
              <a:rPr lang="en-US" sz="1200" spc="-25" dirty="0">
                <a:solidFill>
                  <a:srgbClr val="045C75"/>
                </a:solidFill>
                <a:latin typeface="Georgia"/>
                <a:cs typeface="Georgia"/>
              </a:rPr>
              <a:t>Jaipur Engineering College &amp; Research Center</a:t>
            </a:r>
            <a:r>
              <a:rPr lang="en-IN" sz="1200" spc="-15" dirty="0">
                <a:solidFill>
                  <a:srgbClr val="045C75"/>
                </a:solidFill>
                <a:latin typeface="Georgia"/>
                <a:cs typeface="Georgia"/>
              </a:rPr>
              <a:t>                 </a:t>
            </a:r>
            <a:r>
              <a:rPr lang="en-US" sz="1200" b="0" i="0" u="none" strike="noStrike" dirty="0">
                <a:solidFill>
                  <a:srgbClr val="000000"/>
                </a:solidFill>
                <a:effectLst/>
                <a:latin typeface="Calibri" panose="020F0502020204030204" pitchFamily="34"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a:t>
            </a:r>
            <a:endParaRPr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2CD1646B-83DC-4A6B-A52E-7377024493FC}"/>
              </a:ext>
            </a:extLst>
          </p:cNvPr>
          <p:cNvSpPr>
            <a:spLocks noGrp="1"/>
          </p:cNvSpPr>
          <p:nvPr>
            <p:ph type="sldNum" sz="quarter" idx="7"/>
          </p:nvPr>
        </p:nvSpPr>
        <p:spPr/>
        <p:txBody>
          <a:bodyPr/>
          <a:lstStyle/>
          <a:p>
            <a:pPr marL="38100">
              <a:lnSpc>
                <a:spcPts val="1240"/>
              </a:lnSpc>
            </a:pPr>
            <a:fld id="{81D60167-4931-47E6-BA6A-407CBD079E47}" type="slidenum">
              <a:rPr lang="en-IN" spc="-120" smtClean="0"/>
              <a:t>9</a:t>
            </a:fld>
            <a:endParaRPr lang="en-IN" spc="-120" dirty="0"/>
          </a:p>
        </p:txBody>
      </p:sp>
    </p:spTree>
    <p:extLst>
      <p:ext uri="{BB962C8B-B14F-4D97-AF65-F5344CB8AC3E}">
        <p14:creationId xmlns:p14="http://schemas.microsoft.com/office/powerpoint/2010/main" val="24649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79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0B9A72F9-A241-4674-8766-BE439B9D81FB}"/>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8AE9DD9C-7A32-4CF9-9FC8-29DAF706A706}"/>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EEB3141A-F375-4ED9-84E4-34F4F6A3FC2D}"/>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6100FEF7-F26C-4F79-8543-FBC178A373F0}"/>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D70F4C14-37BA-456A-B7ED-D2C11C8F6AE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FBE569A5-2FF0-4A05-BE03-F1DAEF25CAE6}"/>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2928366" y="838200"/>
            <a:ext cx="3289300" cy="629018"/>
          </a:xfrm>
          <a:prstGeom prst="rect">
            <a:avLst/>
          </a:prstGeom>
        </p:spPr>
        <p:txBody>
          <a:bodyPr vert="horz" wrap="square" lIns="0" tIns="13335" rIns="0" bIns="0" rtlCol="0">
            <a:spAutoFit/>
          </a:bodyPr>
          <a:lstStyle/>
          <a:p>
            <a:pPr marL="12700">
              <a:lnSpc>
                <a:spcPct val="100000"/>
              </a:lnSpc>
              <a:spcBef>
                <a:spcPts val="105"/>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Disadvantages</a:t>
            </a:r>
          </a:p>
        </p:txBody>
      </p:sp>
      <p:sp>
        <p:nvSpPr>
          <p:cNvPr id="3" name="object 3"/>
          <p:cNvSpPr txBox="1"/>
          <p:nvPr/>
        </p:nvSpPr>
        <p:spPr>
          <a:xfrm>
            <a:off x="535940" y="1522133"/>
            <a:ext cx="7893684" cy="2757805"/>
          </a:xfrm>
          <a:prstGeom prst="rect">
            <a:avLst/>
          </a:prstGeom>
        </p:spPr>
        <p:txBody>
          <a:bodyPr vert="horz" wrap="square" lIns="0" tIns="110489" rIns="0" bIns="0" rtlCol="0">
            <a:spAutoFit/>
          </a:bodyPr>
          <a:lstStyle/>
          <a:p>
            <a:pPr marL="527685" indent="-515620">
              <a:lnSpc>
                <a:spcPct val="100000"/>
              </a:lnSpc>
              <a:spcBef>
                <a:spcPts val="869"/>
              </a:spcBef>
              <a:buAutoNum type="arabicPeriod"/>
              <a:tabLst>
                <a:tab pos="527685" algn="l"/>
                <a:tab pos="528320" algn="l"/>
              </a:tabLst>
            </a:pPr>
            <a:r>
              <a:rPr sz="3200" dirty="0">
                <a:latin typeface="Times New Roman"/>
                <a:cs typeface="Times New Roman"/>
              </a:rPr>
              <a:t>Increase in fault</a:t>
            </a:r>
            <a:r>
              <a:rPr sz="3200" spc="-55" dirty="0">
                <a:latin typeface="Times New Roman"/>
                <a:cs typeface="Times New Roman"/>
              </a:rPr>
              <a:t> </a:t>
            </a:r>
            <a:r>
              <a:rPr sz="3200" dirty="0">
                <a:latin typeface="Times New Roman"/>
                <a:cs typeface="Times New Roman"/>
              </a:rPr>
              <a:t>current</a:t>
            </a:r>
            <a:endParaRPr sz="3200">
              <a:latin typeface="Times New Roman"/>
              <a:cs typeface="Times New Roman"/>
            </a:endParaRPr>
          </a:p>
          <a:p>
            <a:pPr marL="527685" marR="5080" indent="-515620">
              <a:lnSpc>
                <a:spcPct val="100000"/>
              </a:lnSpc>
              <a:spcBef>
                <a:spcPts val="770"/>
              </a:spcBef>
              <a:buAutoNum type="arabicPeriod"/>
              <a:tabLst>
                <a:tab pos="527685" algn="l"/>
                <a:tab pos="528320" algn="l"/>
              </a:tabLst>
            </a:pPr>
            <a:r>
              <a:rPr sz="3200" dirty="0">
                <a:latin typeface="Times New Roman"/>
                <a:cs typeface="Times New Roman"/>
              </a:rPr>
              <a:t>Mal operation of distance </a:t>
            </a:r>
            <a:r>
              <a:rPr sz="3200" spc="5" dirty="0">
                <a:latin typeface="Times New Roman"/>
                <a:cs typeface="Times New Roman"/>
              </a:rPr>
              <a:t>relay- </a:t>
            </a:r>
            <a:r>
              <a:rPr sz="3200" dirty="0">
                <a:latin typeface="Times New Roman"/>
                <a:cs typeface="Times New Roman"/>
              </a:rPr>
              <a:t>if the</a:t>
            </a:r>
            <a:r>
              <a:rPr sz="3200" spc="-130" dirty="0">
                <a:latin typeface="Times New Roman"/>
                <a:cs typeface="Times New Roman"/>
              </a:rPr>
              <a:t> </a:t>
            </a:r>
            <a:r>
              <a:rPr sz="3200" dirty="0">
                <a:latin typeface="Times New Roman"/>
                <a:cs typeface="Times New Roman"/>
              </a:rPr>
              <a:t>degree  of compensation and location is not</a:t>
            </a:r>
            <a:r>
              <a:rPr sz="3200" spc="-110" dirty="0">
                <a:latin typeface="Times New Roman"/>
                <a:cs typeface="Times New Roman"/>
              </a:rPr>
              <a:t> </a:t>
            </a:r>
            <a:r>
              <a:rPr sz="3200" spc="-25" dirty="0">
                <a:latin typeface="Times New Roman"/>
                <a:cs typeface="Times New Roman"/>
              </a:rPr>
              <a:t>proper.</a:t>
            </a:r>
            <a:endParaRPr sz="3200">
              <a:latin typeface="Times New Roman"/>
              <a:cs typeface="Times New Roman"/>
            </a:endParaRPr>
          </a:p>
          <a:p>
            <a:pPr marL="527685" marR="559435" indent="-515620">
              <a:lnSpc>
                <a:spcPct val="100000"/>
              </a:lnSpc>
              <a:spcBef>
                <a:spcPts val="770"/>
              </a:spcBef>
              <a:buAutoNum type="arabicPeriod"/>
              <a:tabLst>
                <a:tab pos="527685" algn="l"/>
                <a:tab pos="528320" algn="l"/>
              </a:tabLst>
            </a:pPr>
            <a:r>
              <a:rPr sz="3200" dirty="0">
                <a:latin typeface="Times New Roman"/>
                <a:cs typeface="Times New Roman"/>
              </a:rPr>
              <a:t>High recovery voltage of lines- across</a:t>
            </a:r>
            <a:r>
              <a:rPr sz="3200" spc="-100" dirty="0">
                <a:latin typeface="Times New Roman"/>
                <a:cs typeface="Times New Roman"/>
              </a:rPr>
              <a:t> </a:t>
            </a:r>
            <a:r>
              <a:rPr sz="3200" dirty="0">
                <a:latin typeface="Times New Roman"/>
                <a:cs typeface="Times New Roman"/>
              </a:rPr>
              <a:t>the  circuit breaker contacts and is</a:t>
            </a:r>
            <a:r>
              <a:rPr sz="3200" spc="-100" dirty="0">
                <a:latin typeface="Times New Roman"/>
                <a:cs typeface="Times New Roman"/>
              </a:rPr>
              <a:t> </a:t>
            </a:r>
            <a:r>
              <a:rPr sz="3200" dirty="0">
                <a:latin typeface="Times New Roman"/>
                <a:cs typeface="Times New Roman"/>
              </a:rPr>
              <a:t>harmful.</a:t>
            </a:r>
            <a:endParaRPr sz="3200">
              <a:latin typeface="Times New Roman"/>
              <a:cs typeface="Times New Roman"/>
            </a:endParaRPr>
          </a:p>
        </p:txBody>
      </p:sp>
      <p:sp>
        <p:nvSpPr>
          <p:cNvPr id="10" name="Slide Number Placeholder 9">
            <a:extLst>
              <a:ext uri="{FF2B5EF4-FFF2-40B4-BE49-F238E27FC236}">
                <a16:creationId xmlns:a16="http://schemas.microsoft.com/office/drawing/2014/main" id="{E67703B2-29F0-462D-A656-C8B7C3957A13}"/>
              </a:ext>
            </a:extLst>
          </p:cNvPr>
          <p:cNvSpPr>
            <a:spLocks noGrp="1"/>
          </p:cNvSpPr>
          <p:nvPr>
            <p:ph type="sldNum" sz="quarter" idx="7"/>
          </p:nvPr>
        </p:nvSpPr>
        <p:spPr/>
        <p:txBody>
          <a:bodyPr/>
          <a:lstStyle/>
          <a:p>
            <a:pPr marL="38100">
              <a:lnSpc>
                <a:spcPts val="1240"/>
              </a:lnSpc>
            </a:pPr>
            <a:fld id="{81D60167-4931-47E6-BA6A-407CBD079E47}" type="slidenum">
              <a:rPr lang="en-IN" spc="-120" smtClean="0"/>
              <a:t>90</a:t>
            </a:fld>
            <a:endParaRPr lang="en-IN" spc="-120" dirty="0"/>
          </a:p>
        </p:txBody>
      </p:sp>
      <p:sp>
        <p:nvSpPr>
          <p:cNvPr id="11" name="TextBox 10">
            <a:extLst>
              <a:ext uri="{FF2B5EF4-FFF2-40B4-BE49-F238E27FC236}">
                <a16:creationId xmlns:a16="http://schemas.microsoft.com/office/drawing/2014/main" id="{CDEEBCFB-B29F-417F-93AC-62D9CA049060}"/>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3985F37D-FA23-4D37-A14C-03EBF86F57EF}"/>
              </a:ext>
            </a:extLst>
          </p:cNvPr>
          <p:cNvGrpSpPr/>
          <p:nvPr/>
        </p:nvGrpSpPr>
        <p:grpSpPr>
          <a:xfrm>
            <a:off x="-654" y="0"/>
            <a:ext cx="9145905" cy="6858000"/>
            <a:chOff x="-654" y="0"/>
            <a:chExt cx="9145905" cy="6858000"/>
          </a:xfrm>
        </p:grpSpPr>
        <p:sp>
          <p:nvSpPr>
            <p:cNvPr id="5" name="object 3">
              <a:extLst>
                <a:ext uri="{FF2B5EF4-FFF2-40B4-BE49-F238E27FC236}">
                  <a16:creationId xmlns:a16="http://schemas.microsoft.com/office/drawing/2014/main" id="{F8323136-90C6-4DBF-BBEB-2D8A21F3F33A}"/>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86B4FB71-900C-4633-8228-4032C597C5C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359B906B-35CE-4843-973C-5EBD411C6375}"/>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689E55B0-BBDA-45DD-B8A9-8311F4AD3D00}"/>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489A2AF8-1251-4E4D-9888-287CACD07DC2}"/>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2219325" y="838200"/>
            <a:ext cx="4702175" cy="629018"/>
          </a:xfrm>
          <a:prstGeom prst="rect">
            <a:avLst/>
          </a:prstGeom>
        </p:spPr>
        <p:txBody>
          <a:bodyPr vert="horz" wrap="square" lIns="0" tIns="13335" rIns="0" bIns="0" rtlCol="0">
            <a:spAutoFit/>
          </a:bodyPr>
          <a:lstStyle/>
          <a:p>
            <a:pPr marL="12700">
              <a:lnSpc>
                <a:spcPct val="100000"/>
              </a:lnSpc>
              <a:spcBef>
                <a:spcPts val="105"/>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Shunt</a:t>
            </a:r>
            <a:r>
              <a:rPr sz="4000" i="0" spc="-75" dirty="0">
                <a:solidFill>
                  <a:schemeClr val="tx2">
                    <a:lumMod val="60000"/>
                    <a:lumOff val="40000"/>
                  </a:schemeClr>
                </a:solidFill>
                <a:latin typeface="Times New Roman" panose="02020603050405020304" pitchFamily="18" charset="0"/>
                <a:cs typeface="Times New Roman" panose="02020603050405020304" pitchFamily="18" charset="0"/>
              </a:rPr>
              <a:t> </a:t>
            </a:r>
            <a:r>
              <a:rPr sz="4000" i="0" dirty="0">
                <a:solidFill>
                  <a:schemeClr val="tx2">
                    <a:lumMod val="60000"/>
                    <a:lumOff val="40000"/>
                  </a:schemeClr>
                </a:solidFill>
                <a:latin typeface="Times New Roman" panose="02020603050405020304" pitchFamily="18" charset="0"/>
                <a:cs typeface="Times New Roman" panose="02020603050405020304" pitchFamily="18" charset="0"/>
              </a:rPr>
              <a:t>Compensation</a:t>
            </a:r>
          </a:p>
        </p:txBody>
      </p:sp>
      <p:sp>
        <p:nvSpPr>
          <p:cNvPr id="3" name="object 3"/>
          <p:cNvSpPr txBox="1"/>
          <p:nvPr/>
        </p:nvSpPr>
        <p:spPr>
          <a:xfrm>
            <a:off x="535940" y="1619453"/>
            <a:ext cx="8072755" cy="4232910"/>
          </a:xfrm>
          <a:prstGeom prst="rect">
            <a:avLst/>
          </a:prstGeom>
        </p:spPr>
        <p:txBody>
          <a:bodyPr vert="horz" wrap="square" lIns="0" tIns="12700" rIns="0" bIns="0" rtlCol="0">
            <a:spAutoFit/>
          </a:bodyPr>
          <a:lstStyle/>
          <a:p>
            <a:pPr marL="355600" marR="6985" indent="-342900" algn="just">
              <a:lnSpc>
                <a:spcPct val="100000"/>
              </a:lnSpc>
              <a:spcBef>
                <a:spcPts val="100"/>
              </a:spcBef>
              <a:buFont typeface="Arial"/>
              <a:buChar char="•"/>
              <a:tabLst>
                <a:tab pos="355600" algn="l"/>
              </a:tabLst>
            </a:pPr>
            <a:r>
              <a:rPr sz="3000" dirty="0">
                <a:latin typeface="Times New Roman"/>
                <a:cs typeface="Times New Roman"/>
              </a:rPr>
              <a:t>For </a:t>
            </a:r>
            <a:r>
              <a:rPr sz="3000" spc="-5" dirty="0">
                <a:latin typeface="Times New Roman"/>
                <a:cs typeface="Times New Roman"/>
              </a:rPr>
              <a:t>high voltage transmission line </a:t>
            </a:r>
            <a:r>
              <a:rPr sz="3000" dirty="0">
                <a:latin typeface="Times New Roman"/>
                <a:cs typeface="Times New Roman"/>
              </a:rPr>
              <a:t>the line  capacitance </a:t>
            </a:r>
            <a:r>
              <a:rPr sz="3000" spc="-10" dirty="0">
                <a:latin typeface="Times New Roman"/>
                <a:cs typeface="Times New Roman"/>
              </a:rPr>
              <a:t>is </a:t>
            </a:r>
            <a:r>
              <a:rPr sz="3000" dirty="0">
                <a:latin typeface="Times New Roman"/>
                <a:cs typeface="Times New Roman"/>
              </a:rPr>
              <a:t>high and plays a significant role </a:t>
            </a:r>
            <a:r>
              <a:rPr sz="3000" spc="-10" dirty="0">
                <a:latin typeface="Times New Roman"/>
                <a:cs typeface="Times New Roman"/>
              </a:rPr>
              <a:t>in  </a:t>
            </a:r>
            <a:r>
              <a:rPr sz="3000" dirty="0">
                <a:latin typeface="Times New Roman"/>
                <a:cs typeface="Times New Roman"/>
              </a:rPr>
              <a:t>voltage </a:t>
            </a:r>
            <a:r>
              <a:rPr sz="3000" spc="-5" dirty="0">
                <a:latin typeface="Times New Roman"/>
                <a:cs typeface="Times New Roman"/>
              </a:rPr>
              <a:t>conditions </a:t>
            </a:r>
            <a:r>
              <a:rPr sz="3000" dirty="0">
                <a:latin typeface="Times New Roman"/>
                <a:cs typeface="Times New Roman"/>
              </a:rPr>
              <a:t>of the </a:t>
            </a:r>
            <a:r>
              <a:rPr sz="3000" spc="-5" dirty="0">
                <a:latin typeface="Times New Roman"/>
                <a:cs typeface="Times New Roman"/>
              </a:rPr>
              <a:t>receiving</a:t>
            </a:r>
            <a:r>
              <a:rPr sz="3000" spc="85" dirty="0">
                <a:latin typeface="Times New Roman"/>
                <a:cs typeface="Times New Roman"/>
              </a:rPr>
              <a:t> </a:t>
            </a:r>
            <a:r>
              <a:rPr sz="3000" dirty="0">
                <a:latin typeface="Times New Roman"/>
                <a:cs typeface="Times New Roman"/>
              </a:rPr>
              <a:t>end.</a:t>
            </a:r>
          </a:p>
          <a:p>
            <a:pPr marL="355600" marR="5080" indent="-342900" algn="just">
              <a:lnSpc>
                <a:spcPct val="100000"/>
              </a:lnSpc>
              <a:spcBef>
                <a:spcPts val="725"/>
              </a:spcBef>
              <a:buFont typeface="Arial"/>
              <a:buChar char="•"/>
              <a:tabLst>
                <a:tab pos="355600" algn="l"/>
              </a:tabLst>
            </a:pPr>
            <a:r>
              <a:rPr sz="3000" dirty="0">
                <a:latin typeface="Times New Roman"/>
                <a:cs typeface="Times New Roman"/>
              </a:rPr>
              <a:t>When the </a:t>
            </a:r>
            <a:r>
              <a:rPr sz="3000" spc="-5" dirty="0">
                <a:latin typeface="Times New Roman"/>
                <a:cs typeface="Times New Roman"/>
              </a:rPr>
              <a:t>line is </a:t>
            </a:r>
            <a:r>
              <a:rPr sz="3000" dirty="0">
                <a:latin typeface="Times New Roman"/>
                <a:cs typeface="Times New Roman"/>
              </a:rPr>
              <a:t>loaded then the reactive power  demand of the load </a:t>
            </a:r>
            <a:r>
              <a:rPr sz="3000" spc="-10" dirty="0">
                <a:latin typeface="Times New Roman"/>
                <a:cs typeface="Times New Roman"/>
              </a:rPr>
              <a:t>is </a:t>
            </a:r>
            <a:r>
              <a:rPr sz="3000" dirty="0">
                <a:latin typeface="Times New Roman"/>
                <a:cs typeface="Times New Roman"/>
              </a:rPr>
              <a:t>partially met by the reactive  power generated </a:t>
            </a:r>
            <a:r>
              <a:rPr sz="3000" spc="5" dirty="0">
                <a:latin typeface="Times New Roman"/>
                <a:cs typeface="Times New Roman"/>
              </a:rPr>
              <a:t>by </a:t>
            </a:r>
            <a:r>
              <a:rPr sz="3000" dirty="0">
                <a:latin typeface="Times New Roman"/>
                <a:cs typeface="Times New Roman"/>
              </a:rPr>
              <a:t>the line capacitance and the  remaining reactive power demand </a:t>
            </a:r>
            <a:r>
              <a:rPr sz="3000" spc="-10" dirty="0">
                <a:latin typeface="Times New Roman"/>
                <a:cs typeface="Times New Roman"/>
              </a:rPr>
              <a:t>is </a:t>
            </a:r>
            <a:r>
              <a:rPr sz="3000" dirty="0">
                <a:latin typeface="Times New Roman"/>
                <a:cs typeface="Times New Roman"/>
              </a:rPr>
              <a:t>met by the  reactive power </a:t>
            </a:r>
            <a:r>
              <a:rPr sz="3000" spc="-5" dirty="0">
                <a:latin typeface="Times New Roman"/>
                <a:cs typeface="Times New Roman"/>
              </a:rPr>
              <a:t>flow through </a:t>
            </a:r>
            <a:r>
              <a:rPr sz="3000" dirty="0">
                <a:latin typeface="Times New Roman"/>
                <a:cs typeface="Times New Roman"/>
              </a:rPr>
              <a:t>the line from sending  end </a:t>
            </a:r>
            <a:r>
              <a:rPr sz="3000" spc="-5" dirty="0">
                <a:latin typeface="Times New Roman"/>
                <a:cs typeface="Times New Roman"/>
              </a:rPr>
              <a:t>to </a:t>
            </a:r>
            <a:r>
              <a:rPr sz="3000" dirty="0">
                <a:latin typeface="Times New Roman"/>
                <a:cs typeface="Times New Roman"/>
              </a:rPr>
              <a:t>the </a:t>
            </a:r>
            <a:r>
              <a:rPr sz="3000" spc="-5" dirty="0">
                <a:latin typeface="Times New Roman"/>
                <a:cs typeface="Times New Roman"/>
              </a:rPr>
              <a:t>receiving</a:t>
            </a:r>
            <a:r>
              <a:rPr sz="3000" spc="50" dirty="0">
                <a:latin typeface="Times New Roman"/>
                <a:cs typeface="Times New Roman"/>
              </a:rPr>
              <a:t> </a:t>
            </a:r>
            <a:r>
              <a:rPr sz="3000" dirty="0">
                <a:latin typeface="Times New Roman"/>
                <a:cs typeface="Times New Roman"/>
              </a:rPr>
              <a:t>end.</a:t>
            </a:r>
          </a:p>
        </p:txBody>
      </p:sp>
      <p:sp>
        <p:nvSpPr>
          <p:cNvPr id="10" name="Slide Number Placeholder 9">
            <a:extLst>
              <a:ext uri="{FF2B5EF4-FFF2-40B4-BE49-F238E27FC236}">
                <a16:creationId xmlns:a16="http://schemas.microsoft.com/office/drawing/2014/main" id="{5871F14B-FF58-4236-8B1C-0628788BC66A}"/>
              </a:ext>
            </a:extLst>
          </p:cNvPr>
          <p:cNvSpPr>
            <a:spLocks noGrp="1"/>
          </p:cNvSpPr>
          <p:nvPr>
            <p:ph type="sldNum" sz="quarter" idx="7"/>
          </p:nvPr>
        </p:nvSpPr>
        <p:spPr/>
        <p:txBody>
          <a:bodyPr/>
          <a:lstStyle/>
          <a:p>
            <a:pPr marL="38100">
              <a:lnSpc>
                <a:spcPts val="1240"/>
              </a:lnSpc>
            </a:pPr>
            <a:fld id="{81D60167-4931-47E6-BA6A-407CBD079E47}" type="slidenum">
              <a:rPr lang="en-IN" spc="-120" smtClean="0"/>
              <a:t>91</a:t>
            </a:fld>
            <a:endParaRPr lang="en-IN" spc="-120" dirty="0"/>
          </a:p>
        </p:txBody>
      </p:sp>
      <p:sp>
        <p:nvSpPr>
          <p:cNvPr id="11" name="TextBox 10">
            <a:extLst>
              <a:ext uri="{FF2B5EF4-FFF2-40B4-BE49-F238E27FC236}">
                <a16:creationId xmlns:a16="http://schemas.microsoft.com/office/drawing/2014/main" id="{B78C0DE2-8841-47EC-B2CB-E4E018BE1868}"/>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9BD0DB29-03F3-4031-BD98-E0359756CAA7}"/>
              </a:ext>
            </a:extLst>
          </p:cNvPr>
          <p:cNvGrpSpPr/>
          <p:nvPr/>
        </p:nvGrpSpPr>
        <p:grpSpPr>
          <a:xfrm>
            <a:off x="0" y="0"/>
            <a:ext cx="9144000" cy="6858000"/>
            <a:chOff x="0" y="0"/>
            <a:chExt cx="9144000" cy="6858000"/>
          </a:xfrm>
        </p:grpSpPr>
        <p:sp>
          <p:nvSpPr>
            <p:cNvPr id="5" name="object 3">
              <a:extLst>
                <a:ext uri="{FF2B5EF4-FFF2-40B4-BE49-F238E27FC236}">
                  <a16:creationId xmlns:a16="http://schemas.microsoft.com/office/drawing/2014/main" id="{B7DFC286-3027-4037-B47F-6AD4DAFE37DB}"/>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12C9CEA7-9216-4914-9934-222AC6EE7A5A}"/>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DCA78D26-D668-4795-A3BB-CB359F5F096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8B6F1381-8E4B-4A2E-8937-1480508B484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Shunt Compensation</a:t>
            </a:r>
            <a:r>
              <a:rPr spc="-75" dirty="0"/>
              <a:t> </a:t>
            </a:r>
            <a:r>
              <a:rPr dirty="0"/>
              <a:t>(continued…)</a:t>
            </a:r>
          </a:p>
        </p:txBody>
      </p:sp>
      <p:sp>
        <p:nvSpPr>
          <p:cNvPr id="3" name="object 3"/>
          <p:cNvSpPr txBox="1"/>
          <p:nvPr/>
        </p:nvSpPr>
        <p:spPr>
          <a:xfrm>
            <a:off x="535940" y="1573733"/>
            <a:ext cx="8073390" cy="4278630"/>
          </a:xfrm>
          <a:prstGeom prst="rect">
            <a:avLst/>
          </a:prstGeom>
        </p:spPr>
        <p:txBody>
          <a:bodyPr vert="horz" wrap="square" lIns="0" tIns="58419" rIns="0" bIns="0" rtlCol="0">
            <a:spAutoFit/>
          </a:bodyPr>
          <a:lstStyle/>
          <a:p>
            <a:pPr marL="355600" marR="5080" indent="-342900" algn="just">
              <a:lnSpc>
                <a:spcPct val="90000"/>
              </a:lnSpc>
              <a:spcBef>
                <a:spcPts val="459"/>
              </a:spcBef>
              <a:buFont typeface="Arial"/>
              <a:buChar char="•"/>
              <a:tabLst>
                <a:tab pos="355600" algn="l"/>
              </a:tabLst>
            </a:pPr>
            <a:r>
              <a:rPr sz="3000" dirty="0">
                <a:latin typeface="Times New Roman"/>
                <a:cs typeface="Times New Roman"/>
              </a:rPr>
              <a:t>When load </a:t>
            </a:r>
            <a:r>
              <a:rPr sz="3000" spc="-5" dirty="0">
                <a:latin typeface="Times New Roman"/>
                <a:cs typeface="Times New Roman"/>
              </a:rPr>
              <a:t>is high (more </a:t>
            </a:r>
            <a:r>
              <a:rPr sz="3000" dirty="0">
                <a:latin typeface="Times New Roman"/>
                <a:cs typeface="Times New Roman"/>
              </a:rPr>
              <a:t>than SIL) then a </a:t>
            </a:r>
            <a:r>
              <a:rPr sz="3000" spc="-10" dirty="0">
                <a:latin typeface="Times New Roman"/>
                <a:cs typeface="Times New Roman"/>
              </a:rPr>
              <a:t>large  </a:t>
            </a:r>
            <a:r>
              <a:rPr sz="3000" dirty="0">
                <a:latin typeface="Times New Roman"/>
                <a:cs typeface="Times New Roman"/>
              </a:rPr>
              <a:t>reactive power </a:t>
            </a:r>
            <a:r>
              <a:rPr sz="3000" spc="-5" dirty="0">
                <a:latin typeface="Times New Roman"/>
                <a:cs typeface="Times New Roman"/>
              </a:rPr>
              <a:t>flows </a:t>
            </a:r>
            <a:r>
              <a:rPr sz="3000" dirty="0">
                <a:latin typeface="Times New Roman"/>
                <a:cs typeface="Times New Roman"/>
              </a:rPr>
              <a:t>from </a:t>
            </a:r>
            <a:r>
              <a:rPr sz="3000" spc="-5" dirty="0">
                <a:latin typeface="Times New Roman"/>
                <a:cs typeface="Times New Roman"/>
              </a:rPr>
              <a:t>sending </a:t>
            </a:r>
            <a:r>
              <a:rPr sz="3000" dirty="0">
                <a:latin typeface="Times New Roman"/>
                <a:cs typeface="Times New Roman"/>
              </a:rPr>
              <a:t>end </a:t>
            </a:r>
            <a:r>
              <a:rPr sz="3000" spc="-5" dirty="0">
                <a:latin typeface="Times New Roman"/>
                <a:cs typeface="Times New Roman"/>
              </a:rPr>
              <a:t>to </a:t>
            </a:r>
            <a:r>
              <a:rPr sz="3000" dirty="0">
                <a:latin typeface="Times New Roman"/>
                <a:cs typeface="Times New Roman"/>
              </a:rPr>
              <a:t>the  receiving end </a:t>
            </a:r>
            <a:r>
              <a:rPr sz="3000" spc="-5" dirty="0">
                <a:latin typeface="Times New Roman"/>
                <a:cs typeface="Times New Roman"/>
              </a:rPr>
              <a:t>resulting in </a:t>
            </a:r>
            <a:r>
              <a:rPr sz="3000" spc="-10" dirty="0">
                <a:latin typeface="Times New Roman"/>
                <a:cs typeface="Times New Roman"/>
              </a:rPr>
              <a:t>large </a:t>
            </a:r>
            <a:r>
              <a:rPr sz="3000" dirty="0">
                <a:latin typeface="Times New Roman"/>
                <a:cs typeface="Times New Roman"/>
              </a:rPr>
              <a:t>voltage drop </a:t>
            </a:r>
            <a:r>
              <a:rPr sz="3000" spc="-10" dirty="0">
                <a:latin typeface="Times New Roman"/>
                <a:cs typeface="Times New Roman"/>
              </a:rPr>
              <a:t>in  </a:t>
            </a:r>
            <a:r>
              <a:rPr sz="3000" dirty="0">
                <a:latin typeface="Times New Roman"/>
                <a:cs typeface="Times New Roman"/>
              </a:rPr>
              <a:t>the</a:t>
            </a:r>
            <a:r>
              <a:rPr sz="3000" spc="5" dirty="0">
                <a:latin typeface="Times New Roman"/>
                <a:cs typeface="Times New Roman"/>
              </a:rPr>
              <a:t> </a:t>
            </a:r>
            <a:r>
              <a:rPr sz="3000" spc="-5" dirty="0">
                <a:latin typeface="Times New Roman"/>
                <a:cs typeface="Times New Roman"/>
              </a:rPr>
              <a:t>line.</a:t>
            </a:r>
            <a:endParaRPr sz="3000">
              <a:latin typeface="Times New Roman"/>
              <a:cs typeface="Times New Roman"/>
            </a:endParaRPr>
          </a:p>
          <a:p>
            <a:pPr marL="355600" marR="5080" indent="-342900" algn="just">
              <a:lnSpc>
                <a:spcPct val="90000"/>
              </a:lnSpc>
              <a:spcBef>
                <a:spcPts val="720"/>
              </a:spcBef>
              <a:buFont typeface="Arial"/>
              <a:buChar char="•"/>
              <a:tabLst>
                <a:tab pos="355600" algn="l"/>
              </a:tabLst>
            </a:pPr>
            <a:r>
              <a:rPr sz="3000" spc="-100" dirty="0">
                <a:latin typeface="Times New Roman"/>
                <a:cs typeface="Times New Roman"/>
              </a:rPr>
              <a:t>To </a:t>
            </a:r>
            <a:r>
              <a:rPr sz="3000" spc="-5" dirty="0">
                <a:latin typeface="Times New Roman"/>
                <a:cs typeface="Times New Roman"/>
              </a:rPr>
              <a:t>improve </a:t>
            </a:r>
            <a:r>
              <a:rPr sz="3000" dirty="0">
                <a:latin typeface="Times New Roman"/>
                <a:cs typeface="Times New Roman"/>
              </a:rPr>
              <a:t>the voltage </a:t>
            </a:r>
            <a:r>
              <a:rPr sz="3000" spc="-5" dirty="0">
                <a:latin typeface="Times New Roman"/>
                <a:cs typeface="Times New Roman"/>
              </a:rPr>
              <a:t>at </a:t>
            </a:r>
            <a:r>
              <a:rPr sz="3000" dirty="0">
                <a:latin typeface="Times New Roman"/>
                <a:cs typeface="Times New Roman"/>
              </a:rPr>
              <a:t>the receiving end </a:t>
            </a:r>
            <a:r>
              <a:rPr sz="3000" spc="-5" dirty="0">
                <a:latin typeface="Times New Roman"/>
                <a:cs typeface="Times New Roman"/>
              </a:rPr>
              <a:t>shunt  </a:t>
            </a:r>
            <a:r>
              <a:rPr sz="3000" dirty="0">
                <a:latin typeface="Times New Roman"/>
                <a:cs typeface="Times New Roman"/>
              </a:rPr>
              <a:t>capacitors may </a:t>
            </a:r>
            <a:r>
              <a:rPr sz="3000" spc="5" dirty="0">
                <a:latin typeface="Times New Roman"/>
                <a:cs typeface="Times New Roman"/>
              </a:rPr>
              <a:t>be </a:t>
            </a:r>
            <a:r>
              <a:rPr sz="3000" dirty="0">
                <a:latin typeface="Times New Roman"/>
                <a:cs typeface="Times New Roman"/>
              </a:rPr>
              <a:t>connected at the </a:t>
            </a:r>
            <a:r>
              <a:rPr sz="3000" spc="-5" dirty="0">
                <a:latin typeface="Times New Roman"/>
                <a:cs typeface="Times New Roman"/>
              </a:rPr>
              <a:t>receiving </a:t>
            </a:r>
            <a:r>
              <a:rPr sz="3000" dirty="0">
                <a:latin typeface="Times New Roman"/>
                <a:cs typeface="Times New Roman"/>
              </a:rPr>
              <a:t>end  </a:t>
            </a:r>
            <a:r>
              <a:rPr sz="3000" spc="-5" dirty="0">
                <a:latin typeface="Times New Roman"/>
                <a:cs typeface="Times New Roman"/>
              </a:rPr>
              <a:t>to </a:t>
            </a:r>
            <a:r>
              <a:rPr sz="3000" dirty="0">
                <a:latin typeface="Times New Roman"/>
                <a:cs typeface="Times New Roman"/>
              </a:rPr>
              <a:t>generate and feed the reactive power </a:t>
            </a:r>
            <a:r>
              <a:rPr sz="3000" spc="-5" dirty="0">
                <a:latin typeface="Times New Roman"/>
                <a:cs typeface="Times New Roman"/>
              </a:rPr>
              <a:t>to</a:t>
            </a:r>
            <a:r>
              <a:rPr sz="3000" spc="620" dirty="0">
                <a:latin typeface="Times New Roman"/>
                <a:cs typeface="Times New Roman"/>
              </a:rPr>
              <a:t> </a:t>
            </a:r>
            <a:r>
              <a:rPr sz="3000" spc="5" dirty="0">
                <a:latin typeface="Times New Roman"/>
                <a:cs typeface="Times New Roman"/>
              </a:rPr>
              <a:t>the  </a:t>
            </a:r>
            <a:r>
              <a:rPr sz="3000" dirty="0">
                <a:latin typeface="Times New Roman"/>
                <a:cs typeface="Times New Roman"/>
              </a:rPr>
              <a:t>load </a:t>
            </a:r>
            <a:r>
              <a:rPr sz="3000" spc="-5" dirty="0">
                <a:latin typeface="Times New Roman"/>
                <a:cs typeface="Times New Roman"/>
              </a:rPr>
              <a:t>so </a:t>
            </a:r>
            <a:r>
              <a:rPr sz="3000" dirty="0">
                <a:latin typeface="Times New Roman"/>
                <a:cs typeface="Times New Roman"/>
              </a:rPr>
              <a:t>that reactive power flow </a:t>
            </a:r>
            <a:r>
              <a:rPr sz="3000" spc="-5" dirty="0">
                <a:latin typeface="Times New Roman"/>
                <a:cs typeface="Times New Roman"/>
              </a:rPr>
              <a:t>through </a:t>
            </a:r>
            <a:r>
              <a:rPr sz="3000" dirty="0">
                <a:latin typeface="Times New Roman"/>
                <a:cs typeface="Times New Roman"/>
              </a:rPr>
              <a:t>the line  and consequently the voltage drop </a:t>
            </a:r>
            <a:r>
              <a:rPr sz="3000" spc="-5" dirty="0">
                <a:latin typeface="Times New Roman"/>
                <a:cs typeface="Times New Roman"/>
              </a:rPr>
              <a:t>in </a:t>
            </a:r>
            <a:r>
              <a:rPr sz="3000" dirty="0">
                <a:latin typeface="Times New Roman"/>
                <a:cs typeface="Times New Roman"/>
              </a:rPr>
              <a:t>the </a:t>
            </a:r>
            <a:r>
              <a:rPr sz="3000" spc="-5" dirty="0">
                <a:latin typeface="Times New Roman"/>
                <a:cs typeface="Times New Roman"/>
              </a:rPr>
              <a:t>line </a:t>
            </a:r>
            <a:r>
              <a:rPr sz="3000" spc="-10" dirty="0">
                <a:latin typeface="Times New Roman"/>
                <a:cs typeface="Times New Roman"/>
              </a:rPr>
              <a:t>is  </a:t>
            </a:r>
            <a:r>
              <a:rPr sz="3000" spc="-5" dirty="0">
                <a:latin typeface="Times New Roman"/>
                <a:cs typeface="Times New Roman"/>
              </a:rPr>
              <a:t>reduced.</a:t>
            </a:r>
            <a:endParaRPr sz="3000">
              <a:latin typeface="Times New Roman"/>
              <a:cs typeface="Times New Roman"/>
            </a:endParaRPr>
          </a:p>
        </p:txBody>
      </p:sp>
      <p:sp>
        <p:nvSpPr>
          <p:cNvPr id="10" name="Slide Number Placeholder 9">
            <a:extLst>
              <a:ext uri="{FF2B5EF4-FFF2-40B4-BE49-F238E27FC236}">
                <a16:creationId xmlns:a16="http://schemas.microsoft.com/office/drawing/2014/main" id="{4D1E64B9-6012-4875-B3B9-E58256A4F470}"/>
              </a:ext>
            </a:extLst>
          </p:cNvPr>
          <p:cNvSpPr>
            <a:spLocks noGrp="1"/>
          </p:cNvSpPr>
          <p:nvPr>
            <p:ph type="sldNum" sz="quarter" idx="7"/>
          </p:nvPr>
        </p:nvSpPr>
        <p:spPr/>
        <p:txBody>
          <a:bodyPr/>
          <a:lstStyle/>
          <a:p>
            <a:pPr marL="38100">
              <a:lnSpc>
                <a:spcPts val="1240"/>
              </a:lnSpc>
            </a:pPr>
            <a:fld id="{81D60167-4931-47E6-BA6A-407CBD079E47}" type="slidenum">
              <a:rPr lang="en-IN" spc="-120" smtClean="0"/>
              <a:t>92</a:t>
            </a:fld>
            <a:endParaRPr lang="en-IN" spc="-120" dirty="0"/>
          </a:p>
        </p:txBody>
      </p:sp>
      <p:sp>
        <p:nvSpPr>
          <p:cNvPr id="11" name="TextBox 10">
            <a:extLst>
              <a:ext uri="{FF2B5EF4-FFF2-40B4-BE49-F238E27FC236}">
                <a16:creationId xmlns:a16="http://schemas.microsoft.com/office/drawing/2014/main" id="{2295F3ED-ED67-4CF5-982C-1F8B0A92D7EA}"/>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Shunt Compensation</a:t>
            </a:r>
            <a:r>
              <a:rPr spc="-75" dirty="0"/>
              <a:t> </a:t>
            </a:r>
            <a:r>
              <a:rPr dirty="0"/>
              <a:t>(continued…)</a:t>
            </a:r>
          </a:p>
        </p:txBody>
      </p:sp>
      <p:sp>
        <p:nvSpPr>
          <p:cNvPr id="3" name="object 3"/>
          <p:cNvSpPr txBox="1"/>
          <p:nvPr/>
        </p:nvSpPr>
        <p:spPr>
          <a:xfrm>
            <a:off x="535940" y="1570685"/>
            <a:ext cx="8074025" cy="4124325"/>
          </a:xfrm>
          <a:prstGeom prst="rect">
            <a:avLst/>
          </a:prstGeom>
        </p:spPr>
        <p:txBody>
          <a:bodyPr vert="horz" wrap="square" lIns="0" tIns="62230" rIns="0" bIns="0" rtlCol="0">
            <a:spAutoFit/>
          </a:bodyPr>
          <a:lstStyle/>
          <a:p>
            <a:pPr marL="355600" marR="5080" indent="-342900" algn="just">
              <a:lnSpc>
                <a:spcPct val="90000"/>
              </a:lnSpc>
              <a:spcBef>
                <a:spcPts val="490"/>
              </a:spcBef>
              <a:buFont typeface="Arial"/>
              <a:buChar char="•"/>
              <a:tabLst>
                <a:tab pos="355600" algn="l"/>
              </a:tabLst>
            </a:pPr>
            <a:r>
              <a:rPr sz="3200" spc="-114" dirty="0">
                <a:latin typeface="Times New Roman"/>
                <a:cs typeface="Times New Roman"/>
              </a:rPr>
              <a:t>To </a:t>
            </a:r>
            <a:r>
              <a:rPr sz="3200" spc="-5" dirty="0">
                <a:latin typeface="Times New Roman"/>
                <a:cs typeface="Times New Roman"/>
              </a:rPr>
              <a:t>control the </a:t>
            </a:r>
            <a:r>
              <a:rPr sz="3200" dirty="0">
                <a:latin typeface="Times New Roman"/>
                <a:cs typeface="Times New Roman"/>
              </a:rPr>
              <a:t>receiving end </a:t>
            </a:r>
            <a:r>
              <a:rPr sz="3200" spc="-5" dirty="0">
                <a:latin typeface="Times New Roman"/>
                <a:cs typeface="Times New Roman"/>
              </a:rPr>
              <a:t>voltage </a:t>
            </a:r>
            <a:r>
              <a:rPr sz="3200" dirty="0">
                <a:latin typeface="Times New Roman"/>
                <a:cs typeface="Times New Roman"/>
              </a:rPr>
              <a:t>a bank of  capacitors </a:t>
            </a:r>
            <a:r>
              <a:rPr sz="3200" spc="-10" dirty="0">
                <a:latin typeface="Times New Roman"/>
                <a:cs typeface="Times New Roman"/>
              </a:rPr>
              <a:t>(large </a:t>
            </a:r>
            <a:r>
              <a:rPr sz="3200" dirty="0">
                <a:latin typeface="Times New Roman"/>
                <a:cs typeface="Times New Roman"/>
              </a:rPr>
              <a:t>number </a:t>
            </a:r>
            <a:r>
              <a:rPr sz="3200" spc="-5" dirty="0">
                <a:latin typeface="Times New Roman"/>
                <a:cs typeface="Times New Roman"/>
              </a:rPr>
              <a:t>of </a:t>
            </a:r>
            <a:r>
              <a:rPr sz="3200" dirty="0">
                <a:latin typeface="Times New Roman"/>
                <a:cs typeface="Times New Roman"/>
              </a:rPr>
              <a:t>capacitors  connected </a:t>
            </a:r>
            <a:r>
              <a:rPr sz="3200" spc="-10" dirty="0">
                <a:latin typeface="Times New Roman"/>
                <a:cs typeface="Times New Roman"/>
              </a:rPr>
              <a:t>in </a:t>
            </a:r>
            <a:r>
              <a:rPr sz="3200" dirty="0">
                <a:latin typeface="Times New Roman"/>
                <a:cs typeface="Times New Roman"/>
              </a:rPr>
              <a:t>parallel) </a:t>
            </a:r>
            <a:r>
              <a:rPr sz="3200" spc="-10" dirty="0">
                <a:latin typeface="Times New Roman"/>
                <a:cs typeface="Times New Roman"/>
              </a:rPr>
              <a:t>is </a:t>
            </a:r>
            <a:r>
              <a:rPr sz="3200" dirty="0">
                <a:latin typeface="Times New Roman"/>
                <a:cs typeface="Times New Roman"/>
              </a:rPr>
              <a:t>installed at </a:t>
            </a:r>
            <a:r>
              <a:rPr sz="3200" spc="-5" dirty="0">
                <a:latin typeface="Times New Roman"/>
                <a:cs typeface="Times New Roman"/>
              </a:rPr>
              <a:t>the  </a:t>
            </a:r>
            <a:r>
              <a:rPr sz="3200" dirty="0">
                <a:latin typeface="Times New Roman"/>
                <a:cs typeface="Times New Roman"/>
              </a:rPr>
              <a:t>receiving end and suitable number </a:t>
            </a:r>
            <a:r>
              <a:rPr sz="3200" spc="-10" dirty="0">
                <a:latin typeface="Times New Roman"/>
                <a:cs typeface="Times New Roman"/>
              </a:rPr>
              <a:t>of  </a:t>
            </a:r>
            <a:r>
              <a:rPr sz="3200" dirty="0">
                <a:latin typeface="Times New Roman"/>
                <a:cs typeface="Times New Roman"/>
              </a:rPr>
              <a:t>capacitors are switched in </a:t>
            </a:r>
            <a:r>
              <a:rPr sz="3200" spc="-5" dirty="0">
                <a:latin typeface="Times New Roman"/>
                <a:cs typeface="Times New Roman"/>
              </a:rPr>
              <a:t>during </a:t>
            </a:r>
            <a:r>
              <a:rPr sz="3200" dirty="0">
                <a:latin typeface="Times New Roman"/>
                <a:cs typeface="Times New Roman"/>
              </a:rPr>
              <a:t>high load  condition depending </a:t>
            </a:r>
            <a:r>
              <a:rPr sz="3200" spc="5" dirty="0">
                <a:latin typeface="Times New Roman"/>
                <a:cs typeface="Times New Roman"/>
              </a:rPr>
              <a:t>upon </a:t>
            </a:r>
            <a:r>
              <a:rPr sz="3200" dirty="0">
                <a:latin typeface="Times New Roman"/>
                <a:cs typeface="Times New Roman"/>
              </a:rPr>
              <a:t>the load</a:t>
            </a:r>
            <a:r>
              <a:rPr sz="3200" spc="-130" dirty="0">
                <a:latin typeface="Times New Roman"/>
                <a:cs typeface="Times New Roman"/>
              </a:rPr>
              <a:t> </a:t>
            </a:r>
            <a:r>
              <a:rPr sz="3200" spc="5" dirty="0">
                <a:latin typeface="Times New Roman"/>
                <a:cs typeface="Times New Roman"/>
              </a:rPr>
              <a:t>demand.</a:t>
            </a:r>
            <a:endParaRPr sz="3200">
              <a:latin typeface="Times New Roman"/>
              <a:cs typeface="Times New Roman"/>
            </a:endParaRPr>
          </a:p>
          <a:p>
            <a:pPr marL="355600" marR="6985" indent="-342900" algn="just">
              <a:lnSpc>
                <a:spcPct val="90000"/>
              </a:lnSpc>
              <a:spcBef>
                <a:spcPts val="765"/>
              </a:spcBef>
              <a:buFont typeface="Arial"/>
              <a:buChar char="•"/>
              <a:tabLst>
                <a:tab pos="355600" algn="l"/>
              </a:tabLst>
            </a:pPr>
            <a:r>
              <a:rPr sz="3200" dirty="0">
                <a:latin typeface="Times New Roman"/>
                <a:cs typeface="Times New Roman"/>
              </a:rPr>
              <a:t>Thus </a:t>
            </a:r>
            <a:r>
              <a:rPr sz="3200" spc="-5" dirty="0">
                <a:latin typeface="Times New Roman"/>
                <a:cs typeface="Times New Roman"/>
              </a:rPr>
              <a:t>the </a:t>
            </a:r>
            <a:r>
              <a:rPr sz="3200" dirty="0">
                <a:latin typeface="Times New Roman"/>
                <a:cs typeface="Times New Roman"/>
              </a:rPr>
              <a:t>capacitors provide </a:t>
            </a:r>
            <a:r>
              <a:rPr sz="3200" spc="-5" dirty="0">
                <a:latin typeface="Times New Roman"/>
                <a:cs typeface="Times New Roman"/>
              </a:rPr>
              <a:t>leading </a:t>
            </a:r>
            <a:r>
              <a:rPr sz="3200" spc="-135" dirty="0">
                <a:latin typeface="Times New Roman"/>
                <a:cs typeface="Times New Roman"/>
              </a:rPr>
              <a:t>VAr </a:t>
            </a:r>
            <a:r>
              <a:rPr sz="3200" spc="-15" dirty="0">
                <a:latin typeface="Times New Roman"/>
                <a:cs typeface="Times New Roman"/>
              </a:rPr>
              <a:t>to  </a:t>
            </a:r>
            <a:r>
              <a:rPr sz="3200" dirty="0">
                <a:latin typeface="Times New Roman"/>
                <a:cs typeface="Times New Roman"/>
              </a:rPr>
              <a:t>partially meet reactive power demand </a:t>
            </a:r>
            <a:r>
              <a:rPr sz="3200" spc="-5" dirty="0">
                <a:latin typeface="Times New Roman"/>
                <a:cs typeface="Times New Roman"/>
              </a:rPr>
              <a:t>of the  </a:t>
            </a:r>
            <a:r>
              <a:rPr sz="3200" dirty="0">
                <a:latin typeface="Times New Roman"/>
                <a:cs typeface="Times New Roman"/>
              </a:rPr>
              <a:t>load </a:t>
            </a:r>
            <a:r>
              <a:rPr sz="3200" spc="-5" dirty="0">
                <a:latin typeface="Times New Roman"/>
                <a:cs typeface="Times New Roman"/>
              </a:rPr>
              <a:t>to </a:t>
            </a:r>
            <a:r>
              <a:rPr sz="3200" dirty="0">
                <a:latin typeface="Times New Roman"/>
                <a:cs typeface="Times New Roman"/>
              </a:rPr>
              <a:t>control the</a:t>
            </a:r>
            <a:r>
              <a:rPr sz="3200" spc="-50" dirty="0">
                <a:latin typeface="Times New Roman"/>
                <a:cs typeface="Times New Roman"/>
              </a:rPr>
              <a:t> </a:t>
            </a:r>
            <a:r>
              <a:rPr sz="3200" dirty="0">
                <a:latin typeface="Times New Roman"/>
                <a:cs typeface="Times New Roman"/>
              </a:rPr>
              <a:t>voltage.</a:t>
            </a:r>
            <a:endParaRPr sz="3200">
              <a:latin typeface="Times New Roman"/>
              <a:cs typeface="Times New Roman"/>
            </a:endParaRPr>
          </a:p>
        </p:txBody>
      </p:sp>
      <p:grpSp>
        <p:nvGrpSpPr>
          <p:cNvPr id="4" name="object 2">
            <a:extLst>
              <a:ext uri="{FF2B5EF4-FFF2-40B4-BE49-F238E27FC236}">
                <a16:creationId xmlns:a16="http://schemas.microsoft.com/office/drawing/2014/main" id="{88792335-0CAE-40BC-9D7E-AA89E183F8BF}"/>
              </a:ext>
            </a:extLst>
          </p:cNvPr>
          <p:cNvGrpSpPr/>
          <p:nvPr/>
        </p:nvGrpSpPr>
        <p:grpSpPr>
          <a:xfrm>
            <a:off x="0" y="0"/>
            <a:ext cx="9143999" cy="1028175"/>
            <a:chOff x="0" y="0"/>
            <a:chExt cx="9143999" cy="1028175"/>
          </a:xfrm>
        </p:grpSpPr>
        <p:sp>
          <p:nvSpPr>
            <p:cNvPr id="6" name="object 4">
              <a:extLst>
                <a:ext uri="{FF2B5EF4-FFF2-40B4-BE49-F238E27FC236}">
                  <a16:creationId xmlns:a16="http://schemas.microsoft.com/office/drawing/2014/main" id="{87833E94-58EA-4AD7-A45E-39A310927CC4}"/>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29DFF235-D1EC-43EB-9F31-FF6F10ADEF4A}"/>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195AEE7D-8483-405B-8DBB-1FFBF2078767}"/>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a:p>
          </p:txBody>
        </p:sp>
      </p:grpSp>
      <p:sp>
        <p:nvSpPr>
          <p:cNvPr id="10" name="Slide Number Placeholder 9">
            <a:extLst>
              <a:ext uri="{FF2B5EF4-FFF2-40B4-BE49-F238E27FC236}">
                <a16:creationId xmlns:a16="http://schemas.microsoft.com/office/drawing/2014/main" id="{E1166561-7432-46A2-AD4E-0DB654074DF7}"/>
              </a:ext>
            </a:extLst>
          </p:cNvPr>
          <p:cNvSpPr>
            <a:spLocks noGrp="1"/>
          </p:cNvSpPr>
          <p:nvPr>
            <p:ph type="sldNum" sz="quarter" idx="7"/>
          </p:nvPr>
        </p:nvSpPr>
        <p:spPr/>
        <p:txBody>
          <a:bodyPr/>
          <a:lstStyle/>
          <a:p>
            <a:pPr marL="38100">
              <a:lnSpc>
                <a:spcPts val="1240"/>
              </a:lnSpc>
            </a:pPr>
            <a:fld id="{81D60167-4931-47E6-BA6A-407CBD079E47}" type="slidenum">
              <a:rPr lang="en-IN" spc="-120" smtClean="0"/>
              <a:t>93</a:t>
            </a:fld>
            <a:endParaRPr lang="en-IN" spc="-120" dirty="0"/>
          </a:p>
        </p:txBody>
      </p:sp>
      <p:sp>
        <p:nvSpPr>
          <p:cNvPr id="11" name="TextBox 10">
            <a:extLst>
              <a:ext uri="{FF2B5EF4-FFF2-40B4-BE49-F238E27FC236}">
                <a16:creationId xmlns:a16="http://schemas.microsoft.com/office/drawing/2014/main" id="{11D97D90-1AA2-476E-8BA5-3EFF3F479B9F}"/>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Shunt Compensation</a:t>
            </a:r>
            <a:r>
              <a:rPr spc="-75" dirty="0"/>
              <a:t> </a:t>
            </a:r>
            <a:r>
              <a:rPr dirty="0"/>
              <a:t>(continued…)</a:t>
            </a:r>
          </a:p>
        </p:txBody>
      </p:sp>
      <mc:AlternateContent xmlns:mc="http://schemas.openxmlformats.org/markup-compatibility/2006" xmlns:a14="http://schemas.microsoft.com/office/drawing/2010/main">
        <mc:Choice Requires="a14">
          <p:sp>
            <p:nvSpPr>
              <p:cNvPr id="3" name="object 3"/>
              <p:cNvSpPr txBox="1"/>
              <p:nvPr/>
            </p:nvSpPr>
            <p:spPr>
              <a:xfrm>
                <a:off x="535940" y="1570685"/>
                <a:ext cx="8074025" cy="3026085"/>
              </a:xfrm>
              <a:prstGeom prst="rect">
                <a:avLst/>
              </a:prstGeom>
            </p:spPr>
            <p:txBody>
              <a:bodyPr vert="horz" wrap="square" lIns="0" tIns="62230" rIns="0" bIns="0" rtlCol="0">
                <a:spAutoFit/>
              </a:bodyPr>
              <a:lstStyle/>
              <a:p>
                <a:pPr marL="406400" marR="43180" indent="-342900" algn="just">
                  <a:lnSpc>
                    <a:spcPct val="100000"/>
                  </a:lnSpc>
                  <a:spcBef>
                    <a:spcPts val="105"/>
                  </a:spcBef>
                  <a:buFont typeface="Arial"/>
                  <a:buChar char="•"/>
                  <a:tabLst>
                    <a:tab pos="406400" algn="l"/>
                  </a:tabLst>
                </a:pPr>
                <a:r>
                  <a:rPr lang="en-IN" sz="3200" dirty="0">
                    <a:latin typeface="Times New Roman"/>
                    <a:cs typeface="Times New Roman"/>
                  </a:rPr>
                  <a:t>If </a:t>
                </a:r>
                <a:r>
                  <a:rPr lang="en-IN" sz="3200" i="1" spc="10" dirty="0">
                    <a:latin typeface="Times New Roman"/>
                    <a:cs typeface="Times New Roman"/>
                  </a:rPr>
                  <a:t>X</a:t>
                </a:r>
                <a:r>
                  <a:rPr lang="en-IN" sz="3150" i="1" spc="15" baseline="-21164" dirty="0">
                    <a:latin typeface="Times New Roman"/>
                    <a:cs typeface="Times New Roman"/>
                  </a:rPr>
                  <a:t>C </a:t>
                </a:r>
                <a:r>
                  <a:rPr lang="en-IN" sz="3200" dirty="0">
                    <a:latin typeface="Times New Roman"/>
                    <a:cs typeface="Times New Roman"/>
                  </a:rPr>
                  <a:t>= 1/</a:t>
                </a:r>
                <a:r>
                  <a:rPr lang="el-GR" sz="3200" dirty="0">
                    <a:latin typeface="Times New Roman"/>
                    <a:cs typeface="Times New Roman"/>
                  </a:rPr>
                  <a:t>ω</a:t>
                </a:r>
                <a:r>
                  <a:rPr lang="en-IN" sz="3200" i="1" dirty="0">
                    <a:latin typeface="Times New Roman"/>
                    <a:cs typeface="Times New Roman"/>
                  </a:rPr>
                  <a:t>C </a:t>
                </a:r>
                <a:r>
                  <a:rPr lang="en-IN" sz="3200" dirty="0">
                    <a:latin typeface="Times New Roman"/>
                    <a:cs typeface="Times New Roman"/>
                  </a:rPr>
                  <a:t>be </a:t>
                </a:r>
                <a:r>
                  <a:rPr lang="en-IN" sz="3200" spc="-5" dirty="0">
                    <a:latin typeface="Times New Roman"/>
                    <a:cs typeface="Times New Roman"/>
                  </a:rPr>
                  <a:t>the </a:t>
                </a:r>
                <a:r>
                  <a:rPr lang="en-IN" sz="3200" dirty="0">
                    <a:latin typeface="Times New Roman"/>
                    <a:cs typeface="Times New Roman"/>
                  </a:rPr>
                  <a:t>reactance </a:t>
                </a:r>
                <a:r>
                  <a:rPr lang="en-IN" sz="3200" spc="-5" dirty="0">
                    <a:latin typeface="Times New Roman"/>
                    <a:cs typeface="Times New Roman"/>
                  </a:rPr>
                  <a:t>of the shunt  </a:t>
                </a:r>
                <a:r>
                  <a:rPr lang="en-IN" sz="3200" dirty="0">
                    <a:latin typeface="Times New Roman"/>
                    <a:cs typeface="Times New Roman"/>
                  </a:rPr>
                  <a:t>capacitor then </a:t>
                </a:r>
                <a:r>
                  <a:rPr lang="en-IN" sz="3200" spc="-5" dirty="0">
                    <a:latin typeface="Times New Roman"/>
                    <a:cs typeface="Times New Roman"/>
                  </a:rPr>
                  <a:t>the </a:t>
                </a:r>
                <a:r>
                  <a:rPr lang="en-IN" sz="3200" dirty="0">
                    <a:latin typeface="Times New Roman"/>
                    <a:cs typeface="Times New Roman"/>
                  </a:rPr>
                  <a:t>reactive power </a:t>
                </a:r>
                <a:r>
                  <a:rPr lang="en-IN" sz="3200" spc="-5" dirty="0">
                    <a:latin typeface="Times New Roman"/>
                    <a:cs typeface="Times New Roman"/>
                  </a:rPr>
                  <a:t>generated </a:t>
                </a:r>
                <a:r>
                  <a:rPr lang="en-IN" sz="3200" spc="-10" dirty="0">
                    <a:latin typeface="Times New Roman"/>
                    <a:cs typeface="Times New Roman"/>
                  </a:rPr>
                  <a:t>of  </a:t>
                </a:r>
                <a:r>
                  <a:rPr lang="en-IN" sz="3200" dirty="0">
                    <a:latin typeface="Times New Roman"/>
                    <a:cs typeface="Times New Roman"/>
                  </a:rPr>
                  <a:t>leading </a:t>
                </a:r>
                <a:r>
                  <a:rPr lang="en-IN" sz="3200" spc="-135" dirty="0">
                    <a:latin typeface="Times New Roman"/>
                    <a:cs typeface="Times New Roman"/>
                  </a:rPr>
                  <a:t>VAr </a:t>
                </a:r>
                <a:r>
                  <a:rPr lang="en-IN" sz="3200" dirty="0">
                    <a:latin typeface="Times New Roman"/>
                    <a:cs typeface="Times New Roman"/>
                  </a:rPr>
                  <a:t>supplied by the</a:t>
                </a:r>
                <a:r>
                  <a:rPr lang="en-IN" sz="3200" spc="-25" dirty="0">
                    <a:latin typeface="Times New Roman"/>
                    <a:cs typeface="Times New Roman"/>
                  </a:rPr>
                  <a:t> </a:t>
                </a:r>
                <a:r>
                  <a:rPr lang="en-IN" sz="3200" dirty="0">
                    <a:latin typeface="Times New Roman"/>
                    <a:cs typeface="Times New Roman"/>
                  </a:rPr>
                  <a:t>capacitor:</a:t>
                </a:r>
              </a:p>
              <a:p>
                <a:pPr marL="63500" marR="43180" algn="ctr">
                  <a:spcBef>
                    <a:spcPts val="105"/>
                  </a:spcBef>
                  <a:tabLst>
                    <a:tab pos="406400" algn="l"/>
                  </a:tabLst>
                </a:pPr>
                <a:r>
                  <a:rPr lang="en-IN" sz="1800" b="0" dirty="0">
                    <a:solidFill>
                      <a:srgbClr val="636363"/>
                    </a:solidFill>
                    <a:effectLst/>
                    <a:latin typeface="Calibri" panose="020F0502020204030204" pitchFamily="34" charset="0"/>
                    <a:ea typeface="Times New Roman" panose="02020603050405020304" pitchFamily="18" charset="0"/>
                    <a:cs typeface="Times New Roman" panose="02020603050405020304" pitchFamily="18" charset="0"/>
                  </a:rPr>
                  <a:t>Q</a:t>
                </a:r>
                <a:r>
                  <a:rPr lang="en-IN" sz="1800" b="0" baseline="-25000" dirty="0">
                    <a:solidFill>
                      <a:srgbClr val="636363"/>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IN" sz="1800" b="0" dirty="0">
                    <a:solidFill>
                      <a:srgbClr val="636363"/>
                    </a:solidFill>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f>
                      <m:fPr>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𝑽</m:t>
                                    </m:r>
                                  </m:e>
                                  <m:sub>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e>
                            </m:d>
                          </m:e>
                          <m:sup>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num>
                      <m:den>
                        <m:sSub>
                          <m:sSubPr>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𝑪</m:t>
                            </m:r>
                          </m:sub>
                        </m:sSub>
                      </m:den>
                    </m:f>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ar-AE" sz="1800"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𝑽</m:t>
                                </m:r>
                              </m:e>
                              <m:sub>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e>
                        </m:d>
                      </m:e>
                      <m:sup>
                        <m:r>
                          <a:rPr lang="ar-AE"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m:rPr>
                        <m:sty m:val="p"/>
                      </m:rPr>
                      <a:rPr lang="el-GR" sz="1800">
                        <a:solidFill>
                          <a:srgbClr val="636363"/>
                        </a:solidFill>
                        <a:effectLst/>
                        <a:latin typeface="Cambria Math" panose="02040503050406030204" pitchFamily="18" charset="0"/>
                        <a:ea typeface="Calibri" panose="020F0502020204030204" pitchFamily="34" charset="0"/>
                        <a:cs typeface="Arial" panose="020B0604020202020204" pitchFamily="34" charset="0"/>
                      </a:rPr>
                      <m:t>ω</m:t>
                    </m:r>
                    <m:r>
                      <a:rPr lang="el-GR"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𝑪</m:t>
                    </m:r>
                    <m:r>
                      <a:rPr lang="el-GR" sz="1800" b="1" i="1">
                        <a:solidFill>
                          <a:srgbClr val="636363"/>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IN" sz="3200" dirty="0">
                  <a:latin typeface="Times New Roman"/>
                  <a:cs typeface="Times New Roman"/>
                </a:endParaRPr>
              </a:p>
              <a:p>
                <a:pPr marL="381000" marR="30480" indent="-342900">
                  <a:lnSpc>
                    <a:spcPct val="100000"/>
                  </a:lnSpc>
                  <a:spcBef>
                    <a:spcPts val="100"/>
                  </a:spcBef>
                  <a:buFont typeface="Arial"/>
                  <a:buChar char="•"/>
                  <a:tabLst>
                    <a:tab pos="380365" algn="l"/>
                    <a:tab pos="381000" algn="l"/>
                    <a:tab pos="1641475" algn="l"/>
                    <a:tab pos="2348230" algn="l"/>
                    <a:tab pos="2783205" algn="l"/>
                    <a:tab pos="3441700" algn="l"/>
                    <a:tab pos="5320665" algn="l"/>
                    <a:tab pos="5822315" algn="l"/>
                    <a:tab pos="7498715" algn="l"/>
                  </a:tabLst>
                </a:pPr>
                <a:r>
                  <a:rPr lang="en-US" sz="3200" dirty="0">
                    <a:latin typeface="Times New Roman"/>
                    <a:cs typeface="Times New Roman"/>
                  </a:rPr>
                  <a:t>w</a:t>
                </a:r>
                <a:r>
                  <a:rPr lang="en-US" sz="3200" spc="5" dirty="0">
                    <a:latin typeface="Times New Roman"/>
                    <a:cs typeface="Times New Roman"/>
                  </a:rPr>
                  <a:t>h</a:t>
                </a:r>
                <a:r>
                  <a:rPr lang="en-US" sz="3200" dirty="0">
                    <a:latin typeface="Times New Roman"/>
                    <a:cs typeface="Times New Roman"/>
                  </a:rPr>
                  <a:t>ere,	</a:t>
                </a:r>
                <a:r>
                  <a:rPr lang="en-US" sz="3200" spc="-20" dirty="0">
                    <a:latin typeface="Times New Roman"/>
                    <a:cs typeface="Times New Roman"/>
                  </a:rPr>
                  <a:t>|</a:t>
                </a:r>
                <a:r>
                  <a:rPr lang="en-US" sz="3200" i="1" spc="-5" dirty="0">
                    <a:latin typeface="Times New Roman"/>
                    <a:cs typeface="Times New Roman"/>
                  </a:rPr>
                  <a:t>V</a:t>
                </a:r>
                <a:r>
                  <a:rPr lang="en-US" sz="3150" spc="22" baseline="-21164" dirty="0">
                    <a:latin typeface="Times New Roman"/>
                    <a:cs typeface="Times New Roman"/>
                  </a:rPr>
                  <a:t>2</a:t>
                </a:r>
                <a:r>
                  <a:rPr lang="en-US" sz="3200" dirty="0">
                    <a:latin typeface="Times New Roman"/>
                    <a:cs typeface="Times New Roman"/>
                  </a:rPr>
                  <a:t>|	</a:t>
                </a:r>
                <a:r>
                  <a:rPr lang="en-US" sz="3200" spc="-5" dirty="0">
                    <a:latin typeface="Times New Roman"/>
                    <a:cs typeface="Times New Roman"/>
                  </a:rPr>
                  <a:t>i</a:t>
                </a:r>
                <a:r>
                  <a:rPr lang="en-US" sz="3200" dirty="0">
                    <a:latin typeface="Times New Roman"/>
                    <a:cs typeface="Times New Roman"/>
                  </a:rPr>
                  <a:t>s	</a:t>
                </a:r>
                <a:r>
                  <a:rPr lang="en-US" sz="3200" spc="-20" dirty="0">
                    <a:latin typeface="Times New Roman"/>
                    <a:cs typeface="Times New Roman"/>
                  </a:rPr>
                  <a:t>t</a:t>
                </a:r>
                <a:r>
                  <a:rPr lang="en-US" sz="3200" dirty="0">
                    <a:latin typeface="Times New Roman"/>
                    <a:cs typeface="Times New Roman"/>
                  </a:rPr>
                  <a:t>he	magnit</a:t>
                </a:r>
                <a:r>
                  <a:rPr lang="en-US" sz="3200" spc="-20" dirty="0">
                    <a:latin typeface="Times New Roman"/>
                    <a:cs typeface="Times New Roman"/>
                  </a:rPr>
                  <a:t>u</a:t>
                </a:r>
                <a:r>
                  <a:rPr lang="en-US" sz="3200" dirty="0">
                    <a:latin typeface="Times New Roman"/>
                    <a:cs typeface="Times New Roman"/>
                  </a:rPr>
                  <a:t>de	</a:t>
                </a:r>
                <a:r>
                  <a:rPr lang="en-US" sz="3200" spc="5" dirty="0">
                    <a:latin typeface="Times New Roman"/>
                    <a:cs typeface="Times New Roman"/>
                  </a:rPr>
                  <a:t>o</a:t>
                </a:r>
                <a:r>
                  <a:rPr lang="en-US" sz="3200" dirty="0">
                    <a:latin typeface="Times New Roman"/>
                    <a:cs typeface="Times New Roman"/>
                  </a:rPr>
                  <a:t>f	receiving	</a:t>
                </a:r>
                <a:r>
                  <a:rPr lang="en-US" sz="3200" spc="-10" dirty="0">
                    <a:latin typeface="Times New Roman"/>
                    <a:cs typeface="Times New Roman"/>
                  </a:rPr>
                  <a:t>end  </a:t>
                </a:r>
                <a:r>
                  <a:rPr lang="en-US" sz="3200" dirty="0">
                    <a:latin typeface="Times New Roman"/>
                    <a:cs typeface="Times New Roman"/>
                  </a:rPr>
                  <a:t>voltage.</a:t>
                </a:r>
              </a:p>
            </p:txBody>
          </p:sp>
        </mc:Choice>
        <mc:Fallback xmlns="">
          <p:sp>
            <p:nvSpPr>
              <p:cNvPr id="3" name="object 3"/>
              <p:cNvSpPr txBox="1">
                <a:spLocks noRot="1" noChangeAspect="1" noMove="1" noResize="1" noEditPoints="1" noAdjustHandles="1" noChangeArrowheads="1" noChangeShapeType="1" noTextEdit="1"/>
              </p:cNvSpPr>
              <p:nvPr/>
            </p:nvSpPr>
            <p:spPr>
              <a:xfrm>
                <a:off x="535940" y="1570685"/>
                <a:ext cx="8074025" cy="3026085"/>
              </a:xfrm>
              <a:prstGeom prst="rect">
                <a:avLst/>
              </a:prstGeom>
              <a:blipFill>
                <a:blip r:embed="rId2"/>
                <a:stretch>
                  <a:fillRect l="-2417" t="-2419" r="-2492" b="-7056"/>
                </a:stretch>
              </a:blipFill>
            </p:spPr>
            <p:txBody>
              <a:bodyPr/>
              <a:lstStyle/>
              <a:p>
                <a:r>
                  <a:rPr lang="en-IN">
                    <a:noFill/>
                  </a:rPr>
                  <a:t> </a:t>
                </a:r>
              </a:p>
            </p:txBody>
          </p:sp>
        </mc:Fallback>
      </mc:AlternateContent>
      <p:grpSp>
        <p:nvGrpSpPr>
          <p:cNvPr id="4" name="object 2">
            <a:extLst>
              <a:ext uri="{FF2B5EF4-FFF2-40B4-BE49-F238E27FC236}">
                <a16:creationId xmlns:a16="http://schemas.microsoft.com/office/drawing/2014/main" id="{88792335-0CAE-40BC-9D7E-AA89E183F8BF}"/>
              </a:ext>
            </a:extLst>
          </p:cNvPr>
          <p:cNvGrpSpPr/>
          <p:nvPr/>
        </p:nvGrpSpPr>
        <p:grpSpPr>
          <a:xfrm>
            <a:off x="0" y="0"/>
            <a:ext cx="9143999" cy="1028175"/>
            <a:chOff x="0" y="0"/>
            <a:chExt cx="9143999" cy="1028175"/>
          </a:xfrm>
        </p:grpSpPr>
        <p:sp>
          <p:nvSpPr>
            <p:cNvPr id="6" name="object 4">
              <a:extLst>
                <a:ext uri="{FF2B5EF4-FFF2-40B4-BE49-F238E27FC236}">
                  <a16:creationId xmlns:a16="http://schemas.microsoft.com/office/drawing/2014/main" id="{87833E94-58EA-4AD7-A45E-39A310927CC4}"/>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29DFF235-D1EC-43EB-9F31-FF6F10ADEF4A}"/>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195AEE7D-8483-405B-8DBB-1FFBF2078767}"/>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grpSp>
      <p:sp>
        <p:nvSpPr>
          <p:cNvPr id="5" name="Slide Number Placeholder 4">
            <a:extLst>
              <a:ext uri="{FF2B5EF4-FFF2-40B4-BE49-F238E27FC236}">
                <a16:creationId xmlns:a16="http://schemas.microsoft.com/office/drawing/2014/main" id="{CE3560F7-FE1E-40EE-9501-121ADB16957A}"/>
              </a:ext>
            </a:extLst>
          </p:cNvPr>
          <p:cNvSpPr>
            <a:spLocks noGrp="1"/>
          </p:cNvSpPr>
          <p:nvPr>
            <p:ph type="sldNum" sz="quarter" idx="7"/>
          </p:nvPr>
        </p:nvSpPr>
        <p:spPr/>
        <p:txBody>
          <a:bodyPr/>
          <a:lstStyle/>
          <a:p>
            <a:pPr marL="38100">
              <a:lnSpc>
                <a:spcPts val="1240"/>
              </a:lnSpc>
            </a:pPr>
            <a:fld id="{81D60167-4931-47E6-BA6A-407CBD079E47}" type="slidenum">
              <a:rPr lang="en-IN" spc="-120" smtClean="0"/>
              <a:t>94</a:t>
            </a:fld>
            <a:endParaRPr lang="en-IN" spc="-120" dirty="0"/>
          </a:p>
        </p:txBody>
      </p:sp>
      <p:sp>
        <p:nvSpPr>
          <p:cNvPr id="9" name="TextBox 8">
            <a:extLst>
              <a:ext uri="{FF2B5EF4-FFF2-40B4-BE49-F238E27FC236}">
                <a16:creationId xmlns:a16="http://schemas.microsoft.com/office/drawing/2014/main" id="{57167030-95A8-4E87-A888-085A4CE916D0}"/>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9076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7FADDAA9-735A-4A6C-BD0E-C125733C3CAD}"/>
              </a:ext>
            </a:extLst>
          </p:cNvPr>
          <p:cNvGrpSpPr/>
          <p:nvPr/>
        </p:nvGrpSpPr>
        <p:grpSpPr>
          <a:xfrm>
            <a:off x="-654" y="0"/>
            <a:ext cx="9145416" cy="6858000"/>
            <a:chOff x="-654" y="0"/>
            <a:chExt cx="9145416" cy="6858000"/>
          </a:xfrm>
        </p:grpSpPr>
        <p:sp>
          <p:nvSpPr>
            <p:cNvPr id="5" name="object 3">
              <a:extLst>
                <a:ext uri="{FF2B5EF4-FFF2-40B4-BE49-F238E27FC236}">
                  <a16:creationId xmlns:a16="http://schemas.microsoft.com/office/drawing/2014/main" id="{ED35861D-ADFC-443A-BC2A-6D4F79A714F9}"/>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5EBFBC45-7C16-4389-9E6A-FA3DA657835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C0E915F6-8F9E-4EC3-882C-4827513DA0C2}"/>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75A3677B-45FD-43C9-AC92-988FAF129FEB}"/>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dirty="0"/>
            </a:p>
          </p:txBody>
        </p:sp>
      </p:grpSp>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Shunt Compensation</a:t>
            </a:r>
            <a:r>
              <a:rPr spc="-75" dirty="0"/>
              <a:t> </a:t>
            </a:r>
            <a:r>
              <a:rPr dirty="0"/>
              <a:t>(continued…)</a:t>
            </a:r>
          </a:p>
        </p:txBody>
      </p:sp>
      <p:sp>
        <p:nvSpPr>
          <p:cNvPr id="3" name="object 3"/>
          <p:cNvSpPr txBox="1"/>
          <p:nvPr/>
        </p:nvSpPr>
        <p:spPr>
          <a:xfrm>
            <a:off x="535940" y="1538985"/>
            <a:ext cx="8074025" cy="4141470"/>
          </a:xfrm>
          <a:prstGeom prst="rect">
            <a:avLst/>
          </a:prstGeom>
        </p:spPr>
        <p:txBody>
          <a:bodyPr vert="horz" wrap="square" lIns="0" tIns="94615" rIns="0" bIns="0" rtlCol="0">
            <a:spAutoFit/>
          </a:bodyPr>
          <a:lstStyle/>
          <a:p>
            <a:pPr marL="355600" marR="5080" indent="-342900" algn="just">
              <a:lnSpc>
                <a:spcPct val="80000"/>
              </a:lnSpc>
              <a:spcBef>
                <a:spcPts val="745"/>
              </a:spcBef>
              <a:buFont typeface="Arial"/>
              <a:buChar char="•"/>
              <a:tabLst>
                <a:tab pos="355600" algn="l"/>
              </a:tabLst>
            </a:pPr>
            <a:r>
              <a:rPr sz="2700" dirty="0">
                <a:latin typeface="Times New Roman"/>
                <a:cs typeface="Times New Roman"/>
              </a:rPr>
              <a:t>When </a:t>
            </a:r>
            <a:r>
              <a:rPr sz="2700" spc="-5" dirty="0">
                <a:latin typeface="Times New Roman"/>
                <a:cs typeface="Times New Roman"/>
              </a:rPr>
              <a:t>load </a:t>
            </a:r>
            <a:r>
              <a:rPr sz="2700" dirty="0">
                <a:latin typeface="Times New Roman"/>
                <a:cs typeface="Times New Roman"/>
              </a:rPr>
              <a:t>is small (less </a:t>
            </a:r>
            <a:r>
              <a:rPr sz="2700" spc="-5" dirty="0">
                <a:latin typeface="Times New Roman"/>
                <a:cs typeface="Times New Roman"/>
              </a:rPr>
              <a:t>than </a:t>
            </a:r>
            <a:r>
              <a:rPr sz="2700" dirty="0">
                <a:latin typeface="Times New Roman"/>
                <a:cs typeface="Times New Roman"/>
              </a:rPr>
              <a:t>SIL) then the load  reactive </a:t>
            </a:r>
            <a:r>
              <a:rPr sz="2700" spc="-5" dirty="0">
                <a:latin typeface="Times New Roman"/>
                <a:cs typeface="Times New Roman"/>
              </a:rPr>
              <a:t>power </a:t>
            </a:r>
            <a:r>
              <a:rPr sz="2700" dirty="0">
                <a:latin typeface="Times New Roman"/>
                <a:cs typeface="Times New Roman"/>
              </a:rPr>
              <a:t>demand </a:t>
            </a:r>
            <a:r>
              <a:rPr sz="2700" spc="-5" dirty="0">
                <a:latin typeface="Times New Roman"/>
                <a:cs typeface="Times New Roman"/>
              </a:rPr>
              <a:t>may </a:t>
            </a:r>
            <a:r>
              <a:rPr sz="2700" dirty="0">
                <a:latin typeface="Times New Roman"/>
                <a:cs typeface="Times New Roman"/>
              </a:rPr>
              <a:t>even be lesser than the  reactive power generated by the line </a:t>
            </a:r>
            <a:r>
              <a:rPr sz="2700" spc="-15" dirty="0">
                <a:latin typeface="Times New Roman"/>
                <a:cs typeface="Times New Roman"/>
              </a:rPr>
              <a:t>capacitor. </a:t>
            </a:r>
            <a:r>
              <a:rPr sz="2700" spc="-10" dirty="0">
                <a:latin typeface="Times New Roman"/>
                <a:cs typeface="Times New Roman"/>
              </a:rPr>
              <a:t>Under  </a:t>
            </a:r>
            <a:r>
              <a:rPr sz="2700" spc="-5" dirty="0">
                <a:latin typeface="Times New Roman"/>
                <a:cs typeface="Times New Roman"/>
              </a:rPr>
              <a:t>these </a:t>
            </a:r>
            <a:r>
              <a:rPr sz="2700" dirty="0">
                <a:latin typeface="Times New Roman"/>
                <a:cs typeface="Times New Roman"/>
              </a:rPr>
              <a:t>conditions the reactive power </a:t>
            </a:r>
            <a:r>
              <a:rPr sz="2700" spc="-5" dirty="0">
                <a:latin typeface="Times New Roman"/>
                <a:cs typeface="Times New Roman"/>
              </a:rPr>
              <a:t>flow </a:t>
            </a:r>
            <a:r>
              <a:rPr sz="2700" dirty="0">
                <a:latin typeface="Times New Roman"/>
                <a:cs typeface="Times New Roman"/>
              </a:rPr>
              <a:t>through the  line </a:t>
            </a:r>
            <a:r>
              <a:rPr sz="2700" spc="-5" dirty="0">
                <a:latin typeface="Times New Roman"/>
                <a:cs typeface="Times New Roman"/>
              </a:rPr>
              <a:t>becomes </a:t>
            </a:r>
            <a:r>
              <a:rPr sz="2700" dirty="0">
                <a:latin typeface="Times New Roman"/>
                <a:cs typeface="Times New Roman"/>
              </a:rPr>
              <a:t>negative, </a:t>
            </a:r>
            <a:r>
              <a:rPr sz="2700" spc="-5" dirty="0">
                <a:latin typeface="Times New Roman"/>
                <a:cs typeface="Times New Roman"/>
              </a:rPr>
              <a:t>i.e., </a:t>
            </a:r>
            <a:r>
              <a:rPr sz="2700" dirty="0">
                <a:latin typeface="Times New Roman"/>
                <a:cs typeface="Times New Roman"/>
              </a:rPr>
              <a:t>the reactive power </a:t>
            </a:r>
            <a:r>
              <a:rPr sz="2700" spc="-5" dirty="0">
                <a:latin typeface="Times New Roman"/>
                <a:cs typeface="Times New Roman"/>
              </a:rPr>
              <a:t>flows  from </a:t>
            </a:r>
            <a:r>
              <a:rPr sz="2700" dirty="0">
                <a:latin typeface="Times New Roman"/>
                <a:cs typeface="Times New Roman"/>
              </a:rPr>
              <a:t>receiving end </a:t>
            </a:r>
            <a:r>
              <a:rPr sz="2700" spc="-5" dirty="0">
                <a:latin typeface="Times New Roman"/>
                <a:cs typeface="Times New Roman"/>
              </a:rPr>
              <a:t>to </a:t>
            </a:r>
            <a:r>
              <a:rPr sz="2700" dirty="0">
                <a:latin typeface="Times New Roman"/>
                <a:cs typeface="Times New Roman"/>
              </a:rPr>
              <a:t>sending end, and the </a:t>
            </a:r>
            <a:r>
              <a:rPr sz="2700" spc="-5" dirty="0">
                <a:latin typeface="Times New Roman"/>
                <a:cs typeface="Times New Roman"/>
              </a:rPr>
              <a:t>receiving  </a:t>
            </a:r>
            <a:r>
              <a:rPr sz="2700" dirty="0">
                <a:latin typeface="Times New Roman"/>
                <a:cs typeface="Times New Roman"/>
              </a:rPr>
              <a:t>end </a:t>
            </a:r>
            <a:r>
              <a:rPr sz="2700" spc="-5" dirty="0">
                <a:latin typeface="Times New Roman"/>
                <a:cs typeface="Times New Roman"/>
              </a:rPr>
              <a:t>voltage </a:t>
            </a:r>
            <a:r>
              <a:rPr sz="2700" dirty="0">
                <a:latin typeface="Times New Roman"/>
                <a:cs typeface="Times New Roman"/>
              </a:rPr>
              <a:t>is higher </a:t>
            </a:r>
            <a:r>
              <a:rPr sz="2700" spc="-5" dirty="0">
                <a:latin typeface="Times New Roman"/>
                <a:cs typeface="Times New Roman"/>
              </a:rPr>
              <a:t>than sending end </a:t>
            </a:r>
            <a:r>
              <a:rPr sz="2700" dirty="0">
                <a:latin typeface="Times New Roman"/>
                <a:cs typeface="Times New Roman"/>
              </a:rPr>
              <a:t>voltage </a:t>
            </a:r>
            <a:r>
              <a:rPr sz="2700" spc="-5" dirty="0">
                <a:latin typeface="Times New Roman"/>
                <a:cs typeface="Times New Roman"/>
              </a:rPr>
              <a:t>(Ferranti  </a:t>
            </a:r>
            <a:r>
              <a:rPr sz="2700" spc="-10" dirty="0">
                <a:latin typeface="Times New Roman"/>
                <a:cs typeface="Times New Roman"/>
              </a:rPr>
              <a:t>effect).</a:t>
            </a:r>
            <a:endParaRPr sz="2700">
              <a:latin typeface="Times New Roman"/>
              <a:cs typeface="Times New Roman"/>
            </a:endParaRPr>
          </a:p>
          <a:p>
            <a:pPr marL="355600" marR="5080" indent="-342900" algn="just">
              <a:lnSpc>
                <a:spcPct val="80000"/>
              </a:lnSpc>
              <a:spcBef>
                <a:spcPts val="650"/>
              </a:spcBef>
              <a:buFont typeface="Arial"/>
              <a:buChar char="•"/>
              <a:tabLst>
                <a:tab pos="355600" algn="l"/>
              </a:tabLst>
            </a:pPr>
            <a:r>
              <a:rPr sz="2700" spc="-100" dirty="0">
                <a:latin typeface="Times New Roman"/>
                <a:cs typeface="Times New Roman"/>
              </a:rPr>
              <a:t>To </a:t>
            </a:r>
            <a:r>
              <a:rPr sz="2700" spc="-5" dirty="0">
                <a:latin typeface="Times New Roman"/>
                <a:cs typeface="Times New Roman"/>
              </a:rPr>
              <a:t>control </a:t>
            </a:r>
            <a:r>
              <a:rPr sz="2700" dirty="0">
                <a:latin typeface="Times New Roman"/>
                <a:cs typeface="Times New Roman"/>
              </a:rPr>
              <a:t>the voltage at </a:t>
            </a:r>
            <a:r>
              <a:rPr sz="2700" spc="-5" dirty="0">
                <a:latin typeface="Times New Roman"/>
                <a:cs typeface="Times New Roman"/>
              </a:rPr>
              <a:t>the </a:t>
            </a:r>
            <a:r>
              <a:rPr sz="2700" dirty="0">
                <a:latin typeface="Times New Roman"/>
                <a:cs typeface="Times New Roman"/>
              </a:rPr>
              <a:t>receiving end it is  necessary to absorb or sink reactive </a:t>
            </a:r>
            <a:r>
              <a:rPr sz="2700" spc="-25" dirty="0">
                <a:latin typeface="Times New Roman"/>
                <a:cs typeface="Times New Roman"/>
              </a:rPr>
              <a:t>power. </a:t>
            </a:r>
            <a:r>
              <a:rPr sz="2700" dirty="0">
                <a:latin typeface="Times New Roman"/>
                <a:cs typeface="Times New Roman"/>
              </a:rPr>
              <a:t>This is  achieved </a:t>
            </a:r>
            <a:r>
              <a:rPr sz="2700" spc="-5" dirty="0">
                <a:latin typeface="Times New Roman"/>
                <a:cs typeface="Times New Roman"/>
              </a:rPr>
              <a:t>by </a:t>
            </a:r>
            <a:r>
              <a:rPr sz="2700" dirty="0">
                <a:latin typeface="Times New Roman"/>
                <a:cs typeface="Times New Roman"/>
              </a:rPr>
              <a:t>connecting shunt </a:t>
            </a:r>
            <a:r>
              <a:rPr sz="2700" spc="-5" dirty="0">
                <a:latin typeface="Times New Roman"/>
                <a:cs typeface="Times New Roman"/>
              </a:rPr>
              <a:t>reactors </a:t>
            </a:r>
            <a:r>
              <a:rPr sz="2700" dirty="0">
                <a:latin typeface="Times New Roman"/>
                <a:cs typeface="Times New Roman"/>
              </a:rPr>
              <a:t>at the </a:t>
            </a:r>
            <a:r>
              <a:rPr sz="2700" spc="-5" dirty="0">
                <a:latin typeface="Times New Roman"/>
                <a:cs typeface="Times New Roman"/>
              </a:rPr>
              <a:t>receiving  </a:t>
            </a:r>
            <a:r>
              <a:rPr sz="2700" dirty="0">
                <a:latin typeface="Times New Roman"/>
                <a:cs typeface="Times New Roman"/>
              </a:rPr>
              <a:t>end.</a:t>
            </a:r>
            <a:endParaRPr sz="2700">
              <a:latin typeface="Times New Roman"/>
              <a:cs typeface="Times New Roman"/>
            </a:endParaRPr>
          </a:p>
        </p:txBody>
      </p:sp>
      <p:sp>
        <p:nvSpPr>
          <p:cNvPr id="10" name="Slide Number Placeholder 9">
            <a:extLst>
              <a:ext uri="{FF2B5EF4-FFF2-40B4-BE49-F238E27FC236}">
                <a16:creationId xmlns:a16="http://schemas.microsoft.com/office/drawing/2014/main" id="{CBF90785-EA27-498E-84DC-AABB0AB5129C}"/>
              </a:ext>
            </a:extLst>
          </p:cNvPr>
          <p:cNvSpPr>
            <a:spLocks noGrp="1"/>
          </p:cNvSpPr>
          <p:nvPr>
            <p:ph type="sldNum" sz="quarter" idx="7"/>
          </p:nvPr>
        </p:nvSpPr>
        <p:spPr/>
        <p:txBody>
          <a:bodyPr/>
          <a:lstStyle/>
          <a:p>
            <a:pPr marL="38100">
              <a:lnSpc>
                <a:spcPts val="1240"/>
              </a:lnSpc>
            </a:pPr>
            <a:fld id="{81D60167-4931-47E6-BA6A-407CBD079E47}" type="slidenum">
              <a:rPr lang="en-IN" spc="-120" smtClean="0"/>
              <a:t>95</a:t>
            </a:fld>
            <a:endParaRPr lang="en-IN" spc="-120" dirty="0"/>
          </a:p>
        </p:txBody>
      </p:sp>
      <p:sp>
        <p:nvSpPr>
          <p:cNvPr id="11" name="TextBox 10">
            <a:extLst>
              <a:ext uri="{FF2B5EF4-FFF2-40B4-BE49-F238E27FC236}">
                <a16:creationId xmlns:a16="http://schemas.microsoft.com/office/drawing/2014/main" id="{6CF17181-750F-402A-9D92-3BA2EBAC4A9D}"/>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7258102C-185D-4EE7-AC9C-322C5C8982E1}"/>
              </a:ext>
            </a:extLst>
          </p:cNvPr>
          <p:cNvGrpSpPr/>
          <p:nvPr/>
        </p:nvGrpSpPr>
        <p:grpSpPr>
          <a:xfrm>
            <a:off x="-654" y="0"/>
            <a:ext cx="9145905" cy="6858000"/>
            <a:chOff x="-654" y="0"/>
            <a:chExt cx="9145905" cy="6858000"/>
          </a:xfrm>
        </p:grpSpPr>
        <p:sp>
          <p:nvSpPr>
            <p:cNvPr id="17" name="object 3">
              <a:extLst>
                <a:ext uri="{FF2B5EF4-FFF2-40B4-BE49-F238E27FC236}">
                  <a16:creationId xmlns:a16="http://schemas.microsoft.com/office/drawing/2014/main" id="{913878E8-DAD3-41CD-BBB1-0424B4504231}"/>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8" name="object 4">
              <a:extLst>
                <a:ext uri="{FF2B5EF4-FFF2-40B4-BE49-F238E27FC236}">
                  <a16:creationId xmlns:a16="http://schemas.microsoft.com/office/drawing/2014/main" id="{424CBC28-750C-4E37-93D5-166FE25B5DCE}"/>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19" name="object 5">
              <a:extLst>
                <a:ext uri="{FF2B5EF4-FFF2-40B4-BE49-F238E27FC236}">
                  <a16:creationId xmlns:a16="http://schemas.microsoft.com/office/drawing/2014/main" id="{BE9F1D19-574A-431E-BF50-06680801F28F}"/>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20" name="object 6">
              <a:extLst>
                <a:ext uri="{FF2B5EF4-FFF2-40B4-BE49-F238E27FC236}">
                  <a16:creationId xmlns:a16="http://schemas.microsoft.com/office/drawing/2014/main" id="{114EF339-756B-485C-9C7D-D4576E1E230E}"/>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21" name="object 7">
              <a:extLst>
                <a:ext uri="{FF2B5EF4-FFF2-40B4-BE49-F238E27FC236}">
                  <a16:creationId xmlns:a16="http://schemas.microsoft.com/office/drawing/2014/main" id="{D86E519D-45F7-48A4-95C2-4FCE1A946740}"/>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Shunt Compensation</a:t>
            </a:r>
            <a:r>
              <a:rPr spc="-75" dirty="0"/>
              <a:t> </a:t>
            </a:r>
            <a:r>
              <a:rPr dirty="0"/>
              <a:t>(continued…)</a:t>
            </a:r>
          </a:p>
        </p:txBody>
      </p:sp>
      <p:sp>
        <p:nvSpPr>
          <p:cNvPr id="3" name="object 3"/>
          <p:cNvSpPr txBox="1"/>
          <p:nvPr/>
        </p:nvSpPr>
        <p:spPr>
          <a:xfrm>
            <a:off x="523240" y="1619452"/>
            <a:ext cx="8098155" cy="1490345"/>
          </a:xfrm>
          <a:prstGeom prst="rect">
            <a:avLst/>
          </a:prstGeom>
        </p:spPr>
        <p:txBody>
          <a:bodyPr vert="horz" wrap="square" lIns="0" tIns="13335" rIns="0" bIns="0" rtlCol="0">
            <a:spAutoFit/>
          </a:bodyPr>
          <a:lstStyle/>
          <a:p>
            <a:pPr marL="368300" marR="17780" indent="-342900" algn="just">
              <a:lnSpc>
                <a:spcPct val="100000"/>
              </a:lnSpc>
              <a:spcBef>
                <a:spcPts val="105"/>
              </a:spcBef>
              <a:buFont typeface="Arial"/>
              <a:buChar char="•"/>
              <a:tabLst>
                <a:tab pos="368300" algn="l"/>
              </a:tabLst>
            </a:pPr>
            <a:r>
              <a:rPr sz="3200" dirty="0">
                <a:latin typeface="Times New Roman"/>
                <a:cs typeface="Times New Roman"/>
              </a:rPr>
              <a:t>If </a:t>
            </a:r>
            <a:r>
              <a:rPr sz="3200" i="1" spc="10" dirty="0">
                <a:latin typeface="Times New Roman"/>
                <a:cs typeface="Times New Roman"/>
              </a:rPr>
              <a:t>X</a:t>
            </a:r>
            <a:r>
              <a:rPr sz="3150" i="1" spc="15" baseline="-21164" dirty="0">
                <a:latin typeface="Times New Roman"/>
                <a:cs typeface="Times New Roman"/>
              </a:rPr>
              <a:t>L </a:t>
            </a:r>
            <a:r>
              <a:rPr sz="3200" dirty="0">
                <a:latin typeface="Times New Roman"/>
                <a:cs typeface="Times New Roman"/>
              </a:rPr>
              <a:t>= </a:t>
            </a:r>
            <a:r>
              <a:rPr sz="3200" spc="-5" dirty="0">
                <a:latin typeface="Times New Roman"/>
                <a:cs typeface="Times New Roman"/>
              </a:rPr>
              <a:t>ω</a:t>
            </a:r>
            <a:r>
              <a:rPr sz="3200" i="1" spc="-5" dirty="0">
                <a:latin typeface="Times New Roman"/>
                <a:cs typeface="Times New Roman"/>
              </a:rPr>
              <a:t>L </a:t>
            </a:r>
            <a:r>
              <a:rPr sz="3200" dirty="0">
                <a:latin typeface="Times New Roman"/>
                <a:cs typeface="Times New Roman"/>
              </a:rPr>
              <a:t>be </a:t>
            </a:r>
            <a:r>
              <a:rPr sz="3200" spc="-5" dirty="0">
                <a:latin typeface="Times New Roman"/>
                <a:cs typeface="Times New Roman"/>
              </a:rPr>
              <a:t>the </a:t>
            </a:r>
            <a:r>
              <a:rPr sz="3200" dirty="0">
                <a:latin typeface="Times New Roman"/>
                <a:cs typeface="Times New Roman"/>
              </a:rPr>
              <a:t>reactance of </a:t>
            </a:r>
            <a:r>
              <a:rPr sz="3200" spc="-5" dirty="0">
                <a:latin typeface="Times New Roman"/>
                <a:cs typeface="Times New Roman"/>
              </a:rPr>
              <a:t>the shunt </a:t>
            </a:r>
            <a:r>
              <a:rPr sz="3200" dirty="0">
                <a:latin typeface="Times New Roman"/>
                <a:cs typeface="Times New Roman"/>
              </a:rPr>
              <a:t>reactor  (inductor) then the reactive </a:t>
            </a:r>
            <a:r>
              <a:rPr sz="3200" spc="-135" dirty="0">
                <a:latin typeface="Times New Roman"/>
                <a:cs typeface="Times New Roman"/>
              </a:rPr>
              <a:t>VAr </a:t>
            </a:r>
            <a:r>
              <a:rPr sz="3200" dirty="0">
                <a:latin typeface="Times New Roman"/>
                <a:cs typeface="Times New Roman"/>
              </a:rPr>
              <a:t>absorbed </a:t>
            </a:r>
            <a:r>
              <a:rPr sz="3200" spc="-10" dirty="0">
                <a:latin typeface="Times New Roman"/>
                <a:cs typeface="Times New Roman"/>
              </a:rPr>
              <a:t>by  </a:t>
            </a:r>
            <a:r>
              <a:rPr sz="3200" dirty="0">
                <a:latin typeface="Times New Roman"/>
                <a:cs typeface="Times New Roman"/>
              </a:rPr>
              <a:t>the shunt</a:t>
            </a:r>
            <a:r>
              <a:rPr sz="3200" spc="-20" dirty="0">
                <a:latin typeface="Times New Roman"/>
                <a:cs typeface="Times New Roman"/>
              </a:rPr>
              <a:t> </a:t>
            </a:r>
            <a:r>
              <a:rPr sz="3200" dirty="0">
                <a:latin typeface="Times New Roman"/>
                <a:cs typeface="Times New Roman"/>
              </a:rPr>
              <a:t>rector:</a:t>
            </a:r>
            <a:endParaRPr sz="3200">
              <a:latin typeface="Times New Roman"/>
              <a:cs typeface="Times New Roman"/>
            </a:endParaRPr>
          </a:p>
        </p:txBody>
      </p:sp>
      <p:sp>
        <p:nvSpPr>
          <p:cNvPr id="4" name="object 4"/>
          <p:cNvSpPr/>
          <p:nvPr/>
        </p:nvSpPr>
        <p:spPr>
          <a:xfrm>
            <a:off x="3457764" y="3304644"/>
            <a:ext cx="0" cy="344170"/>
          </a:xfrm>
          <a:custGeom>
            <a:avLst/>
            <a:gdLst/>
            <a:ahLst/>
            <a:cxnLst/>
            <a:rect l="l" t="t" r="r" b="b"/>
            <a:pathLst>
              <a:path h="344170">
                <a:moveTo>
                  <a:pt x="0" y="0"/>
                </a:moveTo>
                <a:lnTo>
                  <a:pt x="0" y="343708"/>
                </a:lnTo>
              </a:path>
            </a:pathLst>
          </a:custGeom>
          <a:ln w="11965">
            <a:solidFill>
              <a:srgbClr val="000000"/>
            </a:solidFill>
          </a:ln>
        </p:spPr>
        <p:txBody>
          <a:bodyPr wrap="square" lIns="0" tIns="0" rIns="0" bIns="0" rtlCol="0"/>
          <a:lstStyle/>
          <a:p>
            <a:endParaRPr/>
          </a:p>
        </p:txBody>
      </p:sp>
      <p:sp>
        <p:nvSpPr>
          <p:cNvPr id="5" name="object 5"/>
          <p:cNvSpPr/>
          <p:nvPr/>
        </p:nvSpPr>
        <p:spPr>
          <a:xfrm>
            <a:off x="3762099" y="3304644"/>
            <a:ext cx="0" cy="344170"/>
          </a:xfrm>
          <a:custGeom>
            <a:avLst/>
            <a:gdLst/>
            <a:ahLst/>
            <a:cxnLst/>
            <a:rect l="l" t="t" r="r" b="b"/>
            <a:pathLst>
              <a:path h="344170">
                <a:moveTo>
                  <a:pt x="0" y="0"/>
                </a:moveTo>
                <a:lnTo>
                  <a:pt x="0" y="343708"/>
                </a:lnTo>
              </a:path>
            </a:pathLst>
          </a:custGeom>
          <a:ln w="11965">
            <a:solidFill>
              <a:srgbClr val="000000"/>
            </a:solidFill>
          </a:ln>
        </p:spPr>
        <p:txBody>
          <a:bodyPr wrap="square" lIns="0" tIns="0" rIns="0" bIns="0" rtlCol="0"/>
          <a:lstStyle/>
          <a:p>
            <a:endParaRPr/>
          </a:p>
        </p:txBody>
      </p:sp>
      <p:sp>
        <p:nvSpPr>
          <p:cNvPr id="6" name="object 6"/>
          <p:cNvSpPr/>
          <p:nvPr/>
        </p:nvSpPr>
        <p:spPr>
          <a:xfrm>
            <a:off x="4236185" y="3512369"/>
            <a:ext cx="0" cy="344170"/>
          </a:xfrm>
          <a:custGeom>
            <a:avLst/>
            <a:gdLst/>
            <a:ahLst/>
            <a:cxnLst/>
            <a:rect l="l" t="t" r="r" b="b"/>
            <a:pathLst>
              <a:path h="344170">
                <a:moveTo>
                  <a:pt x="0" y="0"/>
                </a:moveTo>
                <a:lnTo>
                  <a:pt x="0" y="343728"/>
                </a:lnTo>
              </a:path>
            </a:pathLst>
          </a:custGeom>
          <a:ln w="11965">
            <a:solidFill>
              <a:srgbClr val="000000"/>
            </a:solidFill>
          </a:ln>
        </p:spPr>
        <p:txBody>
          <a:bodyPr wrap="square" lIns="0" tIns="0" rIns="0" bIns="0" rtlCol="0"/>
          <a:lstStyle/>
          <a:p>
            <a:endParaRPr/>
          </a:p>
        </p:txBody>
      </p:sp>
      <p:sp>
        <p:nvSpPr>
          <p:cNvPr id="7" name="object 7"/>
          <p:cNvSpPr/>
          <p:nvPr/>
        </p:nvSpPr>
        <p:spPr>
          <a:xfrm>
            <a:off x="4540519" y="3512369"/>
            <a:ext cx="0" cy="344170"/>
          </a:xfrm>
          <a:custGeom>
            <a:avLst/>
            <a:gdLst/>
            <a:ahLst/>
            <a:cxnLst/>
            <a:rect l="l" t="t" r="r" b="b"/>
            <a:pathLst>
              <a:path h="344170">
                <a:moveTo>
                  <a:pt x="0" y="0"/>
                </a:moveTo>
                <a:lnTo>
                  <a:pt x="0" y="343728"/>
                </a:lnTo>
              </a:path>
            </a:pathLst>
          </a:custGeom>
          <a:ln w="11965">
            <a:solidFill>
              <a:srgbClr val="000000"/>
            </a:solidFill>
          </a:ln>
        </p:spPr>
        <p:txBody>
          <a:bodyPr wrap="square" lIns="0" tIns="0" rIns="0" bIns="0" rtlCol="0"/>
          <a:lstStyle/>
          <a:p>
            <a:endParaRPr/>
          </a:p>
        </p:txBody>
      </p:sp>
      <p:sp>
        <p:nvSpPr>
          <p:cNvPr id="8" name="object 8"/>
          <p:cNvSpPr txBox="1"/>
          <p:nvPr/>
        </p:nvSpPr>
        <p:spPr>
          <a:xfrm>
            <a:off x="4539063" y="3440424"/>
            <a:ext cx="702310" cy="389255"/>
          </a:xfrm>
          <a:prstGeom prst="rect">
            <a:avLst/>
          </a:prstGeom>
        </p:spPr>
        <p:txBody>
          <a:bodyPr vert="horz" wrap="square" lIns="0" tIns="17145" rIns="0" bIns="0" rtlCol="0">
            <a:spAutoFit/>
          </a:bodyPr>
          <a:lstStyle/>
          <a:p>
            <a:pPr marL="38100">
              <a:lnSpc>
                <a:spcPct val="100000"/>
              </a:lnSpc>
              <a:spcBef>
                <a:spcPts val="135"/>
              </a:spcBef>
            </a:pPr>
            <a:r>
              <a:rPr sz="1950" spc="15" baseline="57692" dirty="0">
                <a:latin typeface="Times New Roman"/>
                <a:cs typeface="Times New Roman"/>
              </a:rPr>
              <a:t>2</a:t>
            </a:r>
            <a:r>
              <a:rPr sz="1950" spc="322" baseline="57692" dirty="0">
                <a:latin typeface="Times New Roman"/>
                <a:cs typeface="Times New Roman"/>
              </a:rPr>
              <a:t> </a:t>
            </a:r>
            <a:r>
              <a:rPr sz="2250" spc="-245" dirty="0">
                <a:latin typeface="Times New Roman"/>
                <a:cs typeface="Times New Roman"/>
              </a:rPr>
              <a:t>/</a:t>
            </a:r>
            <a:r>
              <a:rPr sz="2350" i="1" spc="-245" dirty="0">
                <a:latin typeface="Symbol"/>
                <a:cs typeface="Symbol"/>
              </a:rPr>
              <a:t></a:t>
            </a:r>
            <a:r>
              <a:rPr sz="2250" i="1" spc="-245" dirty="0">
                <a:latin typeface="Times New Roman"/>
                <a:cs typeface="Times New Roman"/>
              </a:rPr>
              <a:t>L</a:t>
            </a:r>
            <a:endParaRPr sz="2250">
              <a:latin typeface="Times New Roman"/>
              <a:cs typeface="Times New Roman"/>
            </a:endParaRPr>
          </a:p>
        </p:txBody>
      </p:sp>
      <p:sp>
        <p:nvSpPr>
          <p:cNvPr id="9" name="object 9"/>
          <p:cNvSpPr txBox="1"/>
          <p:nvPr/>
        </p:nvSpPr>
        <p:spPr>
          <a:xfrm>
            <a:off x="3507108" y="3680147"/>
            <a:ext cx="201295" cy="370205"/>
          </a:xfrm>
          <a:prstGeom prst="rect">
            <a:avLst/>
          </a:prstGeom>
        </p:spPr>
        <p:txBody>
          <a:bodyPr vert="horz" wrap="square" lIns="0" tIns="13970" rIns="0" bIns="0" rtlCol="0">
            <a:spAutoFit/>
          </a:bodyPr>
          <a:lstStyle/>
          <a:p>
            <a:pPr marL="12700">
              <a:lnSpc>
                <a:spcPct val="100000"/>
              </a:lnSpc>
              <a:spcBef>
                <a:spcPts val="110"/>
              </a:spcBef>
            </a:pPr>
            <a:r>
              <a:rPr sz="2250" i="1" spc="5" dirty="0">
                <a:latin typeface="Times New Roman"/>
                <a:cs typeface="Times New Roman"/>
              </a:rPr>
              <a:t>X</a:t>
            </a:r>
            <a:endParaRPr sz="2250">
              <a:latin typeface="Times New Roman"/>
              <a:cs typeface="Times New Roman"/>
            </a:endParaRPr>
          </a:p>
        </p:txBody>
      </p:sp>
      <p:sp>
        <p:nvSpPr>
          <p:cNvPr id="10" name="object 10"/>
          <p:cNvSpPr txBox="1"/>
          <p:nvPr/>
        </p:nvSpPr>
        <p:spPr>
          <a:xfrm>
            <a:off x="3448055" y="3248266"/>
            <a:ext cx="201295" cy="370205"/>
          </a:xfrm>
          <a:prstGeom prst="rect">
            <a:avLst/>
          </a:prstGeom>
        </p:spPr>
        <p:txBody>
          <a:bodyPr vert="horz" wrap="square" lIns="0" tIns="13970" rIns="0" bIns="0" rtlCol="0">
            <a:spAutoFit/>
          </a:bodyPr>
          <a:lstStyle/>
          <a:p>
            <a:pPr marL="12700">
              <a:lnSpc>
                <a:spcPct val="100000"/>
              </a:lnSpc>
              <a:spcBef>
                <a:spcPts val="110"/>
              </a:spcBef>
            </a:pPr>
            <a:r>
              <a:rPr sz="2250" i="1" spc="5" dirty="0">
                <a:latin typeface="Times New Roman"/>
                <a:cs typeface="Times New Roman"/>
              </a:rPr>
              <a:t>V</a:t>
            </a:r>
            <a:endParaRPr sz="2250">
              <a:latin typeface="Times New Roman"/>
              <a:cs typeface="Times New Roman"/>
            </a:endParaRPr>
          </a:p>
        </p:txBody>
      </p:sp>
      <p:sp>
        <p:nvSpPr>
          <p:cNvPr id="11" name="object 11"/>
          <p:cNvSpPr txBox="1"/>
          <p:nvPr/>
        </p:nvSpPr>
        <p:spPr>
          <a:xfrm>
            <a:off x="3722475" y="3871576"/>
            <a:ext cx="118745" cy="226695"/>
          </a:xfrm>
          <a:prstGeom prst="rect">
            <a:avLst/>
          </a:prstGeom>
        </p:spPr>
        <p:txBody>
          <a:bodyPr vert="horz" wrap="square" lIns="0" tIns="15240" rIns="0" bIns="0" rtlCol="0">
            <a:spAutoFit/>
          </a:bodyPr>
          <a:lstStyle/>
          <a:p>
            <a:pPr marL="12700">
              <a:lnSpc>
                <a:spcPct val="100000"/>
              </a:lnSpc>
              <a:spcBef>
                <a:spcPts val="120"/>
              </a:spcBef>
            </a:pPr>
            <a:r>
              <a:rPr sz="1300" i="1" spc="10" dirty="0">
                <a:latin typeface="Times New Roman"/>
                <a:cs typeface="Times New Roman"/>
              </a:rPr>
              <a:t>L</a:t>
            </a:r>
            <a:endParaRPr sz="1300">
              <a:latin typeface="Times New Roman"/>
              <a:cs typeface="Times New Roman"/>
            </a:endParaRPr>
          </a:p>
        </p:txBody>
      </p:sp>
      <p:sp>
        <p:nvSpPr>
          <p:cNvPr id="12" name="object 12"/>
          <p:cNvSpPr txBox="1"/>
          <p:nvPr/>
        </p:nvSpPr>
        <p:spPr>
          <a:xfrm>
            <a:off x="2994155" y="3647414"/>
            <a:ext cx="1512570" cy="226695"/>
          </a:xfrm>
          <a:prstGeom prst="rect">
            <a:avLst/>
          </a:prstGeom>
        </p:spPr>
        <p:txBody>
          <a:bodyPr vert="horz" wrap="square" lIns="0" tIns="15240" rIns="0" bIns="0" rtlCol="0">
            <a:spAutoFit/>
          </a:bodyPr>
          <a:lstStyle/>
          <a:p>
            <a:pPr marL="12700">
              <a:lnSpc>
                <a:spcPct val="100000"/>
              </a:lnSpc>
              <a:spcBef>
                <a:spcPts val="120"/>
              </a:spcBef>
              <a:tabLst>
                <a:tab pos="1415415" algn="l"/>
              </a:tabLst>
            </a:pPr>
            <a:r>
              <a:rPr sz="1300" i="1" spc="10" dirty="0">
                <a:latin typeface="Times New Roman"/>
                <a:cs typeface="Times New Roman"/>
              </a:rPr>
              <a:t>L	</a:t>
            </a:r>
            <a:r>
              <a:rPr sz="1300" spc="10" dirty="0">
                <a:latin typeface="Times New Roman"/>
                <a:cs typeface="Times New Roman"/>
              </a:rPr>
              <a:t>2</a:t>
            </a:r>
            <a:endParaRPr sz="1300">
              <a:latin typeface="Times New Roman"/>
              <a:cs typeface="Times New Roman"/>
            </a:endParaRPr>
          </a:p>
        </p:txBody>
      </p:sp>
      <p:sp>
        <p:nvSpPr>
          <p:cNvPr id="13" name="object 13"/>
          <p:cNvSpPr txBox="1"/>
          <p:nvPr/>
        </p:nvSpPr>
        <p:spPr>
          <a:xfrm>
            <a:off x="2762358" y="3455991"/>
            <a:ext cx="1691005" cy="370205"/>
          </a:xfrm>
          <a:prstGeom prst="rect">
            <a:avLst/>
          </a:prstGeom>
        </p:spPr>
        <p:txBody>
          <a:bodyPr vert="horz" wrap="square" lIns="0" tIns="13970" rIns="0" bIns="0" rtlCol="0">
            <a:spAutoFit/>
          </a:bodyPr>
          <a:lstStyle/>
          <a:p>
            <a:pPr marL="38100">
              <a:lnSpc>
                <a:spcPct val="100000"/>
              </a:lnSpc>
              <a:spcBef>
                <a:spcPts val="110"/>
              </a:spcBef>
              <a:tabLst>
                <a:tab pos="436245" algn="l"/>
                <a:tab pos="868680" algn="l"/>
                <a:tab pos="1162685" algn="l"/>
              </a:tabLst>
            </a:pPr>
            <a:r>
              <a:rPr sz="2250" i="1" spc="10" dirty="0">
                <a:latin typeface="Times New Roman"/>
                <a:cs typeface="Times New Roman"/>
              </a:rPr>
              <a:t>Q	</a:t>
            </a:r>
            <a:r>
              <a:rPr sz="2250" spc="5" dirty="0">
                <a:latin typeface="Symbol"/>
                <a:cs typeface="Symbol"/>
              </a:rPr>
              <a:t></a:t>
            </a:r>
            <a:r>
              <a:rPr sz="3375" u="sng" spc="7" baseline="25925" dirty="0">
                <a:uFill>
                  <a:solidFill>
                    <a:srgbClr val="000000"/>
                  </a:solidFill>
                </a:uFill>
                <a:latin typeface="Symbol"/>
                <a:cs typeface="Symbol"/>
              </a:rPr>
              <a:t></a:t>
            </a:r>
            <a:r>
              <a:rPr sz="1950" u="sng" spc="15" baseline="44871" dirty="0">
                <a:uFill>
                  <a:solidFill>
                    <a:srgbClr val="000000"/>
                  </a:solidFill>
                </a:uFill>
                <a:latin typeface="Times New Roman"/>
                <a:cs typeface="Times New Roman"/>
              </a:rPr>
              <a:t>2	</a:t>
            </a:r>
            <a:r>
              <a:rPr sz="2250" spc="5" dirty="0">
                <a:latin typeface="Symbol"/>
                <a:cs typeface="Symbol"/>
              </a:rPr>
              <a:t></a:t>
            </a:r>
            <a:r>
              <a:rPr sz="2250" dirty="0">
                <a:latin typeface="Times New Roman"/>
                <a:cs typeface="Times New Roman"/>
              </a:rPr>
              <a:t> </a:t>
            </a:r>
            <a:r>
              <a:rPr sz="2250" i="1" spc="5" dirty="0">
                <a:latin typeface="Times New Roman"/>
                <a:cs typeface="Times New Roman"/>
              </a:rPr>
              <a:t>V</a:t>
            </a:r>
            <a:endParaRPr sz="2250">
              <a:latin typeface="Times New Roman"/>
              <a:cs typeface="Times New Roman"/>
            </a:endParaRPr>
          </a:p>
        </p:txBody>
      </p:sp>
      <p:sp>
        <p:nvSpPr>
          <p:cNvPr id="14" name="object 14"/>
          <p:cNvSpPr txBox="1"/>
          <p:nvPr/>
        </p:nvSpPr>
        <p:spPr>
          <a:xfrm>
            <a:off x="3786043" y="3194600"/>
            <a:ext cx="109855" cy="226695"/>
          </a:xfrm>
          <a:prstGeom prst="rect">
            <a:avLst/>
          </a:prstGeom>
        </p:spPr>
        <p:txBody>
          <a:bodyPr vert="horz" wrap="square" lIns="0" tIns="15240" rIns="0" bIns="0" rtlCol="0">
            <a:spAutoFit/>
          </a:bodyPr>
          <a:lstStyle/>
          <a:p>
            <a:pPr marL="12700">
              <a:lnSpc>
                <a:spcPct val="100000"/>
              </a:lnSpc>
              <a:spcBef>
                <a:spcPts val="120"/>
              </a:spcBef>
            </a:pPr>
            <a:r>
              <a:rPr sz="1300" spc="10" dirty="0">
                <a:latin typeface="Times New Roman"/>
                <a:cs typeface="Times New Roman"/>
              </a:rPr>
              <a:t>2</a:t>
            </a:r>
            <a:endParaRPr sz="1300">
              <a:latin typeface="Times New Roman"/>
              <a:cs typeface="Times New Roman"/>
            </a:endParaRPr>
          </a:p>
        </p:txBody>
      </p:sp>
      <p:sp>
        <p:nvSpPr>
          <p:cNvPr id="15" name="object 15"/>
          <p:cNvSpPr txBox="1"/>
          <p:nvPr/>
        </p:nvSpPr>
        <p:spPr>
          <a:xfrm>
            <a:off x="510540" y="4211192"/>
            <a:ext cx="8122920" cy="1002030"/>
          </a:xfrm>
          <a:prstGeom prst="rect">
            <a:avLst/>
          </a:prstGeom>
        </p:spPr>
        <p:txBody>
          <a:bodyPr vert="horz" wrap="square" lIns="0" tIns="12700" rIns="0" bIns="0" rtlCol="0">
            <a:spAutoFit/>
          </a:bodyPr>
          <a:lstStyle/>
          <a:p>
            <a:pPr marL="381000" marR="30480" indent="-342900">
              <a:lnSpc>
                <a:spcPct val="100000"/>
              </a:lnSpc>
              <a:spcBef>
                <a:spcPts val="100"/>
              </a:spcBef>
              <a:buFont typeface="Arial"/>
              <a:buChar char="•"/>
              <a:tabLst>
                <a:tab pos="380365" algn="l"/>
                <a:tab pos="381000" algn="l"/>
                <a:tab pos="1641475" algn="l"/>
                <a:tab pos="2348230" algn="l"/>
                <a:tab pos="2783205" algn="l"/>
                <a:tab pos="3441700" algn="l"/>
                <a:tab pos="5320665" algn="l"/>
                <a:tab pos="5822315" algn="l"/>
                <a:tab pos="7498715" algn="l"/>
              </a:tabLst>
            </a:pPr>
            <a:r>
              <a:rPr sz="3200" dirty="0">
                <a:latin typeface="Times New Roman"/>
                <a:cs typeface="Times New Roman"/>
              </a:rPr>
              <a:t>w</a:t>
            </a:r>
            <a:r>
              <a:rPr sz="3200" spc="5" dirty="0">
                <a:latin typeface="Times New Roman"/>
                <a:cs typeface="Times New Roman"/>
              </a:rPr>
              <a:t>h</a:t>
            </a:r>
            <a:r>
              <a:rPr sz="3200" dirty="0">
                <a:latin typeface="Times New Roman"/>
                <a:cs typeface="Times New Roman"/>
              </a:rPr>
              <a:t>ere,	</a:t>
            </a:r>
            <a:r>
              <a:rPr sz="3200" spc="-20" dirty="0">
                <a:latin typeface="Times New Roman"/>
                <a:cs typeface="Times New Roman"/>
              </a:rPr>
              <a:t>|</a:t>
            </a:r>
            <a:r>
              <a:rPr sz="3200" i="1" spc="-5" dirty="0">
                <a:latin typeface="Times New Roman"/>
                <a:cs typeface="Times New Roman"/>
              </a:rPr>
              <a:t>V</a:t>
            </a:r>
            <a:r>
              <a:rPr sz="3150" spc="22" baseline="-21164" dirty="0">
                <a:latin typeface="Times New Roman"/>
                <a:cs typeface="Times New Roman"/>
              </a:rPr>
              <a:t>2</a:t>
            </a:r>
            <a:r>
              <a:rPr sz="3200" dirty="0">
                <a:latin typeface="Times New Roman"/>
                <a:cs typeface="Times New Roman"/>
              </a:rPr>
              <a:t>|	</a:t>
            </a:r>
            <a:r>
              <a:rPr sz="3200" spc="-5" dirty="0">
                <a:latin typeface="Times New Roman"/>
                <a:cs typeface="Times New Roman"/>
              </a:rPr>
              <a:t>i</a:t>
            </a:r>
            <a:r>
              <a:rPr sz="3200" dirty="0">
                <a:latin typeface="Times New Roman"/>
                <a:cs typeface="Times New Roman"/>
              </a:rPr>
              <a:t>s	</a:t>
            </a:r>
            <a:r>
              <a:rPr sz="3200" spc="-20" dirty="0">
                <a:latin typeface="Times New Roman"/>
                <a:cs typeface="Times New Roman"/>
              </a:rPr>
              <a:t>t</a:t>
            </a:r>
            <a:r>
              <a:rPr sz="3200" dirty="0">
                <a:latin typeface="Times New Roman"/>
                <a:cs typeface="Times New Roman"/>
              </a:rPr>
              <a:t>he	magnit</a:t>
            </a:r>
            <a:r>
              <a:rPr sz="3200" spc="-20" dirty="0">
                <a:latin typeface="Times New Roman"/>
                <a:cs typeface="Times New Roman"/>
              </a:rPr>
              <a:t>u</a:t>
            </a:r>
            <a:r>
              <a:rPr sz="3200" dirty="0">
                <a:latin typeface="Times New Roman"/>
                <a:cs typeface="Times New Roman"/>
              </a:rPr>
              <a:t>de	</a:t>
            </a:r>
            <a:r>
              <a:rPr sz="3200" spc="5" dirty="0">
                <a:latin typeface="Times New Roman"/>
                <a:cs typeface="Times New Roman"/>
              </a:rPr>
              <a:t>o</a:t>
            </a:r>
            <a:r>
              <a:rPr sz="3200" dirty="0">
                <a:latin typeface="Times New Roman"/>
                <a:cs typeface="Times New Roman"/>
              </a:rPr>
              <a:t>f	receiving	</a:t>
            </a:r>
            <a:r>
              <a:rPr sz="3200" spc="-10" dirty="0">
                <a:latin typeface="Times New Roman"/>
                <a:cs typeface="Times New Roman"/>
              </a:rPr>
              <a:t>end  </a:t>
            </a:r>
            <a:r>
              <a:rPr sz="3200" dirty="0">
                <a:latin typeface="Times New Roman"/>
                <a:cs typeface="Times New Roman"/>
              </a:rPr>
              <a:t>voltage.</a:t>
            </a:r>
            <a:endParaRPr sz="3200">
              <a:latin typeface="Times New Roman"/>
              <a:cs typeface="Times New Roman"/>
            </a:endParaRPr>
          </a:p>
        </p:txBody>
      </p:sp>
      <p:sp>
        <p:nvSpPr>
          <p:cNvPr id="22" name="Slide Number Placeholder 21">
            <a:extLst>
              <a:ext uri="{FF2B5EF4-FFF2-40B4-BE49-F238E27FC236}">
                <a16:creationId xmlns:a16="http://schemas.microsoft.com/office/drawing/2014/main" id="{D4D82169-C0DD-4233-A417-3E60F165962F}"/>
              </a:ext>
            </a:extLst>
          </p:cNvPr>
          <p:cNvSpPr>
            <a:spLocks noGrp="1"/>
          </p:cNvSpPr>
          <p:nvPr>
            <p:ph type="sldNum" sz="quarter" idx="7"/>
          </p:nvPr>
        </p:nvSpPr>
        <p:spPr/>
        <p:txBody>
          <a:bodyPr/>
          <a:lstStyle/>
          <a:p>
            <a:pPr marL="38100">
              <a:lnSpc>
                <a:spcPts val="1240"/>
              </a:lnSpc>
            </a:pPr>
            <a:fld id="{81D60167-4931-47E6-BA6A-407CBD079E47}" type="slidenum">
              <a:rPr lang="en-IN" spc="-120" smtClean="0"/>
              <a:t>96</a:t>
            </a:fld>
            <a:endParaRPr lang="en-IN" spc="-120" dirty="0"/>
          </a:p>
        </p:txBody>
      </p:sp>
      <p:sp>
        <p:nvSpPr>
          <p:cNvPr id="23" name="TextBox 22">
            <a:extLst>
              <a:ext uri="{FF2B5EF4-FFF2-40B4-BE49-F238E27FC236}">
                <a16:creationId xmlns:a16="http://schemas.microsoft.com/office/drawing/2014/main" id="{A60E3162-8D7B-44D1-A86C-4E5B85A8985B}"/>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60372CE5-F439-42CE-BA3C-FCF35CB71568}"/>
              </a:ext>
            </a:extLst>
          </p:cNvPr>
          <p:cNvGrpSpPr/>
          <p:nvPr/>
        </p:nvGrpSpPr>
        <p:grpSpPr>
          <a:xfrm>
            <a:off x="-654" y="0"/>
            <a:ext cx="9145416" cy="1028175"/>
            <a:chOff x="-654" y="0"/>
            <a:chExt cx="9145416" cy="1028175"/>
          </a:xfrm>
        </p:grpSpPr>
        <p:sp>
          <p:nvSpPr>
            <p:cNvPr id="6" name="object 4">
              <a:extLst>
                <a:ext uri="{FF2B5EF4-FFF2-40B4-BE49-F238E27FC236}">
                  <a16:creationId xmlns:a16="http://schemas.microsoft.com/office/drawing/2014/main" id="{5C1D175A-4889-49A2-9DCA-4824570CE17A}"/>
                </a:ext>
              </a:extLst>
            </p:cNvPr>
            <p:cNvSpPr/>
            <p:nvPr/>
          </p:nvSpPr>
          <p:spPr>
            <a:xfrm>
              <a:off x="0" y="746"/>
              <a:ext cx="9143999" cy="1027429"/>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F0747168-F68D-453E-95E3-FD014963027F}"/>
                </a:ext>
              </a:extLst>
            </p:cNvPr>
            <p:cNvSpPr/>
            <p:nvPr/>
          </p:nvSpPr>
          <p:spPr>
            <a:xfrm>
              <a:off x="4400007" y="0"/>
              <a:ext cx="4743992" cy="600077"/>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23D6FFE0-533A-4588-B299-AFEC70012B11}"/>
                </a:ext>
              </a:extLst>
            </p:cNvPr>
            <p:cNvSpPr/>
            <p:nvPr/>
          </p:nvSpPr>
          <p:spPr>
            <a:xfrm>
              <a:off x="0" y="0"/>
              <a:ext cx="9088461" cy="1020572"/>
            </a:xfrm>
            <a:prstGeom prst="rect">
              <a:avLst/>
            </a:prstGeom>
            <a:blipFill>
              <a:blip r:embed="rId4" cstate="print"/>
              <a:stretch>
                <a:fillRect/>
              </a:stretch>
            </a:blipFill>
          </p:spPr>
          <p:txBody>
            <a:bodyPr wrap="square" lIns="0" tIns="0" rIns="0" bIns="0" rtlCol="0"/>
            <a:lstStyle/>
            <a:p>
              <a:endParaRPr dirty="0"/>
            </a:p>
          </p:txBody>
        </p:sp>
        <p:sp>
          <p:nvSpPr>
            <p:cNvPr id="9" name="object 7">
              <a:extLst>
                <a:ext uri="{FF2B5EF4-FFF2-40B4-BE49-F238E27FC236}">
                  <a16:creationId xmlns:a16="http://schemas.microsoft.com/office/drawing/2014/main" id="{74FCB887-748A-46ED-9AA8-3F7599A951EC}"/>
                </a:ext>
              </a:extLst>
            </p:cNvPr>
            <p:cNvSpPr/>
            <p:nvPr/>
          </p:nvSpPr>
          <p:spPr>
            <a:xfrm>
              <a:off x="-654" y="52577"/>
              <a:ext cx="9145416" cy="901573"/>
            </a:xfrm>
            <a:prstGeom prst="rect">
              <a:avLst/>
            </a:prstGeom>
            <a:blipFill>
              <a:blip r:embed="rId5"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Shunt Compensation</a:t>
            </a:r>
            <a:r>
              <a:rPr spc="-75" dirty="0"/>
              <a:t> </a:t>
            </a:r>
            <a:r>
              <a:rPr dirty="0"/>
              <a:t>(continued…)</a:t>
            </a:r>
          </a:p>
        </p:txBody>
      </p:sp>
      <p:sp>
        <p:nvSpPr>
          <p:cNvPr id="3" name="object 3"/>
          <p:cNvSpPr txBox="1"/>
          <p:nvPr/>
        </p:nvSpPr>
        <p:spPr>
          <a:xfrm>
            <a:off x="535940" y="1619452"/>
            <a:ext cx="8073390" cy="4026535"/>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5600" algn="l"/>
              </a:tabLst>
            </a:pPr>
            <a:r>
              <a:rPr sz="3200" spc="-114" dirty="0">
                <a:latin typeface="Times New Roman"/>
                <a:cs typeface="Times New Roman"/>
              </a:rPr>
              <a:t>To </a:t>
            </a:r>
            <a:r>
              <a:rPr sz="3200" spc="-5" dirty="0">
                <a:latin typeface="Times New Roman"/>
                <a:cs typeface="Times New Roman"/>
              </a:rPr>
              <a:t>control the receiving </a:t>
            </a:r>
            <a:r>
              <a:rPr sz="3200" dirty="0">
                <a:latin typeface="Times New Roman"/>
                <a:cs typeface="Times New Roman"/>
              </a:rPr>
              <a:t>end </a:t>
            </a:r>
            <a:r>
              <a:rPr sz="3200" spc="-5" dirty="0">
                <a:latin typeface="Times New Roman"/>
                <a:cs typeface="Times New Roman"/>
              </a:rPr>
              <a:t>voltage </a:t>
            </a:r>
            <a:r>
              <a:rPr sz="3200" dirty="0">
                <a:latin typeface="Times New Roman"/>
                <a:cs typeface="Times New Roman"/>
              </a:rPr>
              <a:t>generally  one </a:t>
            </a:r>
            <a:r>
              <a:rPr sz="3200" spc="-5" dirty="0">
                <a:latin typeface="Times New Roman"/>
                <a:cs typeface="Times New Roman"/>
              </a:rPr>
              <a:t>shunt rector </a:t>
            </a:r>
            <a:r>
              <a:rPr sz="3200" spc="-10" dirty="0">
                <a:latin typeface="Times New Roman"/>
                <a:cs typeface="Times New Roman"/>
              </a:rPr>
              <a:t>is </a:t>
            </a:r>
            <a:r>
              <a:rPr sz="3200" dirty="0">
                <a:latin typeface="Times New Roman"/>
                <a:cs typeface="Times New Roman"/>
              </a:rPr>
              <a:t>installed </a:t>
            </a:r>
            <a:r>
              <a:rPr sz="3200" spc="-5" dirty="0">
                <a:latin typeface="Times New Roman"/>
                <a:cs typeface="Times New Roman"/>
              </a:rPr>
              <a:t>and </a:t>
            </a:r>
            <a:r>
              <a:rPr sz="3200" dirty="0">
                <a:latin typeface="Times New Roman"/>
                <a:cs typeface="Times New Roman"/>
              </a:rPr>
              <a:t>switched </a:t>
            </a:r>
            <a:r>
              <a:rPr sz="3200" spc="-5" dirty="0">
                <a:latin typeface="Times New Roman"/>
                <a:cs typeface="Times New Roman"/>
              </a:rPr>
              <a:t>in  </a:t>
            </a:r>
            <a:r>
              <a:rPr sz="3200" dirty="0">
                <a:latin typeface="Times New Roman"/>
                <a:cs typeface="Times New Roman"/>
              </a:rPr>
              <a:t>during the light load</a:t>
            </a:r>
            <a:r>
              <a:rPr sz="3200" spc="-75" dirty="0">
                <a:latin typeface="Times New Roman"/>
                <a:cs typeface="Times New Roman"/>
              </a:rPr>
              <a:t> </a:t>
            </a:r>
            <a:r>
              <a:rPr sz="3200" dirty="0">
                <a:latin typeface="Times New Roman"/>
                <a:cs typeface="Times New Roman"/>
              </a:rPr>
              <a:t>condition.</a:t>
            </a:r>
            <a:endParaRPr sz="3200">
              <a:latin typeface="Times New Roman"/>
              <a:cs typeface="Times New Roman"/>
            </a:endParaRPr>
          </a:p>
          <a:p>
            <a:pPr marL="355600" marR="5080" indent="-342900" algn="just">
              <a:lnSpc>
                <a:spcPct val="100000"/>
              </a:lnSpc>
              <a:spcBef>
                <a:spcPts val="770"/>
              </a:spcBef>
              <a:buFont typeface="Arial"/>
              <a:buChar char="•"/>
              <a:tabLst>
                <a:tab pos="355600" algn="l"/>
              </a:tabLst>
            </a:pPr>
            <a:r>
              <a:rPr sz="3200" spc="-114" dirty="0">
                <a:latin typeface="Times New Roman"/>
                <a:cs typeface="Times New Roman"/>
              </a:rPr>
              <a:t>To </a:t>
            </a:r>
            <a:r>
              <a:rPr sz="3200" dirty="0">
                <a:latin typeface="Times New Roman"/>
                <a:cs typeface="Times New Roman"/>
              </a:rPr>
              <a:t>meet the variable </a:t>
            </a:r>
            <a:r>
              <a:rPr sz="3200" spc="-5" dirty="0">
                <a:latin typeface="Times New Roman"/>
                <a:cs typeface="Times New Roman"/>
              </a:rPr>
              <a:t>reactive </a:t>
            </a:r>
            <a:r>
              <a:rPr sz="3200" dirty="0">
                <a:latin typeface="Times New Roman"/>
                <a:cs typeface="Times New Roman"/>
              </a:rPr>
              <a:t>power demands  requisite </a:t>
            </a:r>
            <a:r>
              <a:rPr sz="3200" spc="-5" dirty="0">
                <a:latin typeface="Times New Roman"/>
                <a:cs typeface="Times New Roman"/>
              </a:rPr>
              <a:t>number </a:t>
            </a:r>
            <a:r>
              <a:rPr sz="3200" dirty="0">
                <a:latin typeface="Times New Roman"/>
                <a:cs typeface="Times New Roman"/>
              </a:rPr>
              <a:t>of shunt capacitors are  switched in, </a:t>
            </a:r>
            <a:r>
              <a:rPr sz="3200" spc="-5" dirty="0">
                <a:latin typeface="Times New Roman"/>
                <a:cs typeface="Times New Roman"/>
              </a:rPr>
              <a:t>in addition </a:t>
            </a:r>
            <a:r>
              <a:rPr sz="3200" spc="-10" dirty="0">
                <a:latin typeface="Times New Roman"/>
                <a:cs typeface="Times New Roman"/>
              </a:rPr>
              <a:t>to </a:t>
            </a:r>
            <a:r>
              <a:rPr sz="3200" spc="-5" dirty="0">
                <a:latin typeface="Times New Roman"/>
                <a:cs typeface="Times New Roman"/>
              </a:rPr>
              <a:t>the shunt </a:t>
            </a:r>
            <a:r>
              <a:rPr sz="3200" spc="-15" dirty="0">
                <a:latin typeface="Times New Roman"/>
                <a:cs typeface="Times New Roman"/>
              </a:rPr>
              <a:t>reactor,  </a:t>
            </a:r>
            <a:r>
              <a:rPr sz="3200" dirty="0">
                <a:latin typeface="Times New Roman"/>
                <a:cs typeface="Times New Roman"/>
              </a:rPr>
              <a:t>which results </a:t>
            </a:r>
            <a:r>
              <a:rPr sz="3200" spc="-10" dirty="0">
                <a:latin typeface="Times New Roman"/>
                <a:cs typeface="Times New Roman"/>
              </a:rPr>
              <a:t>in </a:t>
            </a:r>
            <a:r>
              <a:rPr sz="3200" dirty="0">
                <a:latin typeface="Times New Roman"/>
                <a:cs typeface="Times New Roman"/>
              </a:rPr>
              <a:t>adjustable reactive power  absorption by the</a:t>
            </a:r>
            <a:r>
              <a:rPr sz="3200" spc="-65" dirty="0">
                <a:latin typeface="Times New Roman"/>
                <a:cs typeface="Times New Roman"/>
              </a:rPr>
              <a:t> </a:t>
            </a:r>
            <a:r>
              <a:rPr sz="3200" dirty="0">
                <a:latin typeface="Times New Roman"/>
                <a:cs typeface="Times New Roman"/>
              </a:rPr>
              <a:t>combination.</a:t>
            </a:r>
            <a:endParaRPr sz="3200">
              <a:latin typeface="Times New Roman"/>
              <a:cs typeface="Times New Roman"/>
            </a:endParaRPr>
          </a:p>
        </p:txBody>
      </p:sp>
      <p:sp>
        <p:nvSpPr>
          <p:cNvPr id="10" name="Slide Number Placeholder 9">
            <a:extLst>
              <a:ext uri="{FF2B5EF4-FFF2-40B4-BE49-F238E27FC236}">
                <a16:creationId xmlns:a16="http://schemas.microsoft.com/office/drawing/2014/main" id="{9B77D885-2335-4C50-B9E2-454B74A755CA}"/>
              </a:ext>
            </a:extLst>
          </p:cNvPr>
          <p:cNvSpPr>
            <a:spLocks noGrp="1"/>
          </p:cNvSpPr>
          <p:nvPr>
            <p:ph type="sldNum" sz="quarter" idx="7"/>
          </p:nvPr>
        </p:nvSpPr>
        <p:spPr/>
        <p:txBody>
          <a:bodyPr/>
          <a:lstStyle/>
          <a:p>
            <a:pPr marL="38100">
              <a:lnSpc>
                <a:spcPts val="1240"/>
              </a:lnSpc>
            </a:pPr>
            <a:fld id="{81D60167-4931-47E6-BA6A-407CBD079E47}" type="slidenum">
              <a:rPr lang="en-IN" spc="-120" smtClean="0"/>
              <a:t>97</a:t>
            </a:fld>
            <a:endParaRPr lang="en-IN" spc="-120" dirty="0"/>
          </a:p>
        </p:txBody>
      </p:sp>
      <p:sp>
        <p:nvSpPr>
          <p:cNvPr id="11" name="TextBox 10">
            <a:extLst>
              <a:ext uri="{FF2B5EF4-FFF2-40B4-BE49-F238E27FC236}">
                <a16:creationId xmlns:a16="http://schemas.microsoft.com/office/drawing/2014/main" id="{76E0C5A2-E06F-45B6-8017-44BC8DBB6ACB}"/>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object 2">
            <a:extLst>
              <a:ext uri="{FF2B5EF4-FFF2-40B4-BE49-F238E27FC236}">
                <a16:creationId xmlns:a16="http://schemas.microsoft.com/office/drawing/2014/main" id="{A1D2B081-1A8D-43AB-9B76-773CF2D1CC1D}"/>
              </a:ext>
            </a:extLst>
          </p:cNvPr>
          <p:cNvGrpSpPr/>
          <p:nvPr/>
        </p:nvGrpSpPr>
        <p:grpSpPr>
          <a:xfrm>
            <a:off x="-654" y="0"/>
            <a:ext cx="9145905" cy="6858000"/>
            <a:chOff x="-654" y="0"/>
            <a:chExt cx="9145905" cy="6858000"/>
          </a:xfrm>
        </p:grpSpPr>
        <p:sp>
          <p:nvSpPr>
            <p:cNvPr id="66" name="object 3">
              <a:extLst>
                <a:ext uri="{FF2B5EF4-FFF2-40B4-BE49-F238E27FC236}">
                  <a16:creationId xmlns:a16="http://schemas.microsoft.com/office/drawing/2014/main" id="{42B72A03-6C9A-412A-93F2-B500931369C3}"/>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7" name="object 4">
              <a:extLst>
                <a:ext uri="{FF2B5EF4-FFF2-40B4-BE49-F238E27FC236}">
                  <a16:creationId xmlns:a16="http://schemas.microsoft.com/office/drawing/2014/main" id="{DE577864-14BD-4AB0-9347-2757ACCF29D2}"/>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68" name="object 5">
              <a:extLst>
                <a:ext uri="{FF2B5EF4-FFF2-40B4-BE49-F238E27FC236}">
                  <a16:creationId xmlns:a16="http://schemas.microsoft.com/office/drawing/2014/main" id="{F34BCB69-6301-4F81-BD9B-E15AED32046E}"/>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69" name="object 6">
              <a:extLst>
                <a:ext uri="{FF2B5EF4-FFF2-40B4-BE49-F238E27FC236}">
                  <a16:creationId xmlns:a16="http://schemas.microsoft.com/office/drawing/2014/main" id="{399F5E9A-3502-4D43-8C98-2EA0A9B025F1}"/>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0" name="object 7">
              <a:extLst>
                <a:ext uri="{FF2B5EF4-FFF2-40B4-BE49-F238E27FC236}">
                  <a16:creationId xmlns:a16="http://schemas.microsoft.com/office/drawing/2014/main" id="{61285635-741E-4768-B695-7A62A6AF592C}"/>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1122070" y="478663"/>
            <a:ext cx="6901180" cy="629018"/>
          </a:xfrm>
          <a:prstGeom prst="rect">
            <a:avLst/>
          </a:prstGeom>
        </p:spPr>
        <p:txBody>
          <a:bodyPr vert="horz" wrap="square" lIns="0" tIns="13335" rIns="0" bIns="0" rtlCol="0">
            <a:spAutoFit/>
          </a:bodyPr>
          <a:lstStyle/>
          <a:p>
            <a:pPr marL="12700">
              <a:lnSpc>
                <a:spcPct val="100000"/>
              </a:lnSpc>
              <a:spcBef>
                <a:spcPts val="105"/>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Degree of series</a:t>
            </a:r>
            <a:r>
              <a:rPr sz="4000" i="0" spc="-105" dirty="0">
                <a:solidFill>
                  <a:schemeClr val="tx2">
                    <a:lumMod val="60000"/>
                    <a:lumOff val="40000"/>
                  </a:schemeClr>
                </a:solidFill>
                <a:latin typeface="Times New Roman" panose="02020603050405020304" pitchFamily="18" charset="0"/>
                <a:cs typeface="Times New Roman" panose="02020603050405020304" pitchFamily="18" charset="0"/>
              </a:rPr>
              <a:t> </a:t>
            </a:r>
            <a:r>
              <a:rPr sz="4000" i="0" dirty="0">
                <a:solidFill>
                  <a:schemeClr val="tx2">
                    <a:lumMod val="60000"/>
                    <a:lumOff val="40000"/>
                  </a:schemeClr>
                </a:solidFill>
                <a:latin typeface="Times New Roman" panose="02020603050405020304" pitchFamily="18" charset="0"/>
                <a:cs typeface="Times New Roman" panose="02020603050405020304" pitchFamily="18" charset="0"/>
              </a:rPr>
              <a:t>compensation</a:t>
            </a:r>
          </a:p>
        </p:txBody>
      </p:sp>
      <p:sp>
        <p:nvSpPr>
          <p:cNvPr id="3" name="object 3"/>
          <p:cNvSpPr txBox="1"/>
          <p:nvPr/>
        </p:nvSpPr>
        <p:spPr>
          <a:xfrm>
            <a:off x="383540" y="1624329"/>
            <a:ext cx="3927475" cy="360680"/>
          </a:xfrm>
          <a:prstGeom prst="rect">
            <a:avLst/>
          </a:prstGeom>
        </p:spPr>
        <p:txBody>
          <a:bodyPr vert="horz" wrap="square" lIns="0" tIns="12065" rIns="0" bIns="0" rtlCol="0">
            <a:spAutoFit/>
          </a:bodyPr>
          <a:lstStyle/>
          <a:p>
            <a:pPr marL="12700">
              <a:lnSpc>
                <a:spcPct val="100000"/>
              </a:lnSpc>
              <a:spcBef>
                <a:spcPts val="95"/>
              </a:spcBef>
            </a:pPr>
            <a:r>
              <a:rPr sz="2200" spc="-95" dirty="0">
                <a:latin typeface="Times New Roman"/>
                <a:cs typeface="Times New Roman"/>
              </a:rPr>
              <a:t>We </a:t>
            </a:r>
            <a:r>
              <a:rPr sz="2200" spc="-5" dirty="0">
                <a:latin typeface="Times New Roman"/>
                <a:cs typeface="Times New Roman"/>
              </a:rPr>
              <a:t>know that </a:t>
            </a:r>
            <a:r>
              <a:rPr sz="2200" dirty="0">
                <a:latin typeface="Times New Roman"/>
                <a:cs typeface="Times New Roman"/>
              </a:rPr>
              <a:t>the </a:t>
            </a:r>
            <a:r>
              <a:rPr sz="2200" spc="-10" dirty="0">
                <a:latin typeface="Times New Roman"/>
                <a:cs typeface="Times New Roman"/>
              </a:rPr>
              <a:t>surge</a:t>
            </a:r>
            <a:r>
              <a:rPr sz="2200" spc="35" dirty="0">
                <a:latin typeface="Times New Roman"/>
                <a:cs typeface="Times New Roman"/>
              </a:rPr>
              <a:t> </a:t>
            </a:r>
            <a:r>
              <a:rPr sz="2200" spc="-5" dirty="0">
                <a:latin typeface="Times New Roman"/>
                <a:cs typeface="Times New Roman"/>
              </a:rPr>
              <a:t>impedance</a:t>
            </a:r>
            <a:endParaRPr sz="2200">
              <a:latin typeface="Times New Roman"/>
              <a:cs typeface="Times New Roman"/>
            </a:endParaRPr>
          </a:p>
        </p:txBody>
      </p:sp>
      <p:grpSp>
        <p:nvGrpSpPr>
          <p:cNvPr id="4" name="object 4"/>
          <p:cNvGrpSpPr/>
          <p:nvPr/>
        </p:nvGrpSpPr>
        <p:grpSpPr>
          <a:xfrm>
            <a:off x="1884445" y="2346382"/>
            <a:ext cx="412750" cy="654685"/>
            <a:chOff x="1884445" y="2346382"/>
            <a:chExt cx="412750" cy="654685"/>
          </a:xfrm>
        </p:grpSpPr>
        <p:sp>
          <p:nvSpPr>
            <p:cNvPr id="5" name="object 5"/>
            <p:cNvSpPr/>
            <p:nvPr/>
          </p:nvSpPr>
          <p:spPr>
            <a:xfrm>
              <a:off x="1889931" y="2703082"/>
              <a:ext cx="385445" cy="64769"/>
            </a:xfrm>
            <a:custGeom>
              <a:avLst/>
              <a:gdLst/>
              <a:ahLst/>
              <a:cxnLst/>
              <a:rect l="l" t="t" r="r" b="b"/>
              <a:pathLst>
                <a:path w="385444" h="64769">
                  <a:moveTo>
                    <a:pt x="172717" y="0"/>
                  </a:moveTo>
                  <a:lnTo>
                    <a:pt x="385177" y="0"/>
                  </a:lnTo>
                </a:path>
                <a:path w="385444" h="64769">
                  <a:moveTo>
                    <a:pt x="0" y="64471"/>
                  </a:moveTo>
                  <a:lnTo>
                    <a:pt x="33584" y="45275"/>
                  </a:lnTo>
                </a:path>
              </a:pathLst>
            </a:custGeom>
            <a:ln w="10968">
              <a:solidFill>
                <a:srgbClr val="000000"/>
              </a:solidFill>
            </a:ln>
          </p:spPr>
          <p:txBody>
            <a:bodyPr wrap="square" lIns="0" tIns="0" rIns="0" bIns="0" rtlCol="0"/>
            <a:lstStyle/>
            <a:p>
              <a:endParaRPr/>
            </a:p>
          </p:txBody>
        </p:sp>
        <p:sp>
          <p:nvSpPr>
            <p:cNvPr id="6" name="object 6"/>
            <p:cNvSpPr/>
            <p:nvPr/>
          </p:nvSpPr>
          <p:spPr>
            <a:xfrm>
              <a:off x="1923515" y="2753833"/>
              <a:ext cx="48895" cy="236220"/>
            </a:xfrm>
            <a:custGeom>
              <a:avLst/>
              <a:gdLst/>
              <a:ahLst/>
              <a:cxnLst/>
              <a:rect l="l" t="t" r="r" b="b"/>
              <a:pathLst>
                <a:path w="48894" h="236219">
                  <a:moveTo>
                    <a:pt x="0" y="0"/>
                  </a:moveTo>
                  <a:lnTo>
                    <a:pt x="48658" y="235982"/>
                  </a:lnTo>
                </a:path>
              </a:pathLst>
            </a:custGeom>
            <a:ln w="21932">
              <a:solidFill>
                <a:srgbClr val="000000"/>
              </a:solidFill>
            </a:ln>
          </p:spPr>
          <p:txBody>
            <a:bodyPr wrap="square" lIns="0" tIns="0" rIns="0" bIns="0" rtlCol="0"/>
            <a:lstStyle/>
            <a:p>
              <a:endParaRPr/>
            </a:p>
          </p:txBody>
        </p:sp>
        <p:sp>
          <p:nvSpPr>
            <p:cNvPr id="7" name="object 7"/>
            <p:cNvSpPr/>
            <p:nvPr/>
          </p:nvSpPr>
          <p:spPr>
            <a:xfrm>
              <a:off x="1977655" y="2351868"/>
              <a:ext cx="319405" cy="638175"/>
            </a:xfrm>
            <a:custGeom>
              <a:avLst/>
              <a:gdLst/>
              <a:ahLst/>
              <a:cxnLst/>
              <a:rect l="l" t="t" r="r" b="b"/>
              <a:pathLst>
                <a:path w="319405" h="638175">
                  <a:moveTo>
                    <a:pt x="0" y="637947"/>
                  </a:moveTo>
                  <a:lnTo>
                    <a:pt x="64427" y="0"/>
                  </a:lnTo>
                </a:path>
                <a:path w="319405" h="638175">
                  <a:moveTo>
                    <a:pt x="64427" y="0"/>
                  </a:moveTo>
                  <a:lnTo>
                    <a:pt x="319388" y="0"/>
                  </a:lnTo>
                </a:path>
              </a:pathLst>
            </a:custGeom>
            <a:ln w="10968">
              <a:solidFill>
                <a:srgbClr val="000000"/>
              </a:solidFill>
            </a:ln>
          </p:spPr>
          <p:txBody>
            <a:bodyPr wrap="square" lIns="0" tIns="0" rIns="0" bIns="0" rtlCol="0"/>
            <a:lstStyle/>
            <a:p>
              <a:endParaRPr/>
            </a:p>
          </p:txBody>
        </p:sp>
      </p:grpSp>
      <p:grpSp>
        <p:nvGrpSpPr>
          <p:cNvPr id="8" name="object 8"/>
          <p:cNvGrpSpPr/>
          <p:nvPr/>
        </p:nvGrpSpPr>
        <p:grpSpPr>
          <a:xfrm>
            <a:off x="2576677" y="2346382"/>
            <a:ext cx="725170" cy="708025"/>
            <a:chOff x="2576677" y="2346382"/>
            <a:chExt cx="725170" cy="708025"/>
          </a:xfrm>
        </p:grpSpPr>
        <p:sp>
          <p:nvSpPr>
            <p:cNvPr id="9" name="object 9"/>
            <p:cNvSpPr/>
            <p:nvPr/>
          </p:nvSpPr>
          <p:spPr>
            <a:xfrm>
              <a:off x="2582163" y="2703082"/>
              <a:ext cx="697865" cy="97155"/>
            </a:xfrm>
            <a:custGeom>
              <a:avLst/>
              <a:gdLst/>
              <a:ahLst/>
              <a:cxnLst/>
              <a:rect l="l" t="t" r="r" b="b"/>
              <a:pathLst>
                <a:path w="697864" h="97155">
                  <a:moveTo>
                    <a:pt x="172708" y="0"/>
                  </a:moveTo>
                  <a:lnTo>
                    <a:pt x="697732" y="0"/>
                  </a:lnTo>
                </a:path>
                <a:path w="697864" h="97155">
                  <a:moveTo>
                    <a:pt x="0" y="96702"/>
                  </a:moveTo>
                  <a:lnTo>
                    <a:pt x="33584" y="77506"/>
                  </a:lnTo>
                </a:path>
              </a:pathLst>
            </a:custGeom>
            <a:ln w="10968">
              <a:solidFill>
                <a:srgbClr val="000000"/>
              </a:solidFill>
            </a:ln>
          </p:spPr>
          <p:txBody>
            <a:bodyPr wrap="square" lIns="0" tIns="0" rIns="0" bIns="0" rtlCol="0"/>
            <a:lstStyle/>
            <a:p>
              <a:endParaRPr/>
            </a:p>
          </p:txBody>
        </p:sp>
        <p:sp>
          <p:nvSpPr>
            <p:cNvPr id="10" name="object 10"/>
            <p:cNvSpPr/>
            <p:nvPr/>
          </p:nvSpPr>
          <p:spPr>
            <a:xfrm>
              <a:off x="2615747" y="2786091"/>
              <a:ext cx="48895" cy="257810"/>
            </a:xfrm>
            <a:custGeom>
              <a:avLst/>
              <a:gdLst/>
              <a:ahLst/>
              <a:cxnLst/>
              <a:rect l="l" t="t" r="r" b="b"/>
              <a:pathLst>
                <a:path w="48894" h="257810">
                  <a:moveTo>
                    <a:pt x="0" y="0"/>
                  </a:moveTo>
                  <a:lnTo>
                    <a:pt x="48658" y="257232"/>
                  </a:lnTo>
                </a:path>
              </a:pathLst>
            </a:custGeom>
            <a:ln w="21932">
              <a:solidFill>
                <a:srgbClr val="000000"/>
              </a:solidFill>
            </a:ln>
          </p:spPr>
          <p:txBody>
            <a:bodyPr wrap="square" lIns="0" tIns="0" rIns="0" bIns="0" rtlCol="0"/>
            <a:lstStyle/>
            <a:p>
              <a:endParaRPr/>
            </a:p>
          </p:txBody>
        </p:sp>
        <p:sp>
          <p:nvSpPr>
            <p:cNvPr id="11" name="object 11"/>
            <p:cNvSpPr/>
            <p:nvPr/>
          </p:nvSpPr>
          <p:spPr>
            <a:xfrm>
              <a:off x="2669887" y="2351868"/>
              <a:ext cx="632460" cy="691515"/>
            </a:xfrm>
            <a:custGeom>
              <a:avLst/>
              <a:gdLst/>
              <a:ahLst/>
              <a:cxnLst/>
              <a:rect l="l" t="t" r="r" b="b"/>
              <a:pathLst>
                <a:path w="632460" h="691514">
                  <a:moveTo>
                    <a:pt x="0" y="691455"/>
                  </a:moveTo>
                  <a:lnTo>
                    <a:pt x="64427" y="0"/>
                  </a:lnTo>
                </a:path>
                <a:path w="632460" h="691514">
                  <a:moveTo>
                    <a:pt x="64427" y="0"/>
                  </a:moveTo>
                  <a:lnTo>
                    <a:pt x="631943" y="0"/>
                  </a:lnTo>
                </a:path>
              </a:pathLst>
            </a:custGeom>
            <a:ln w="10968">
              <a:solidFill>
                <a:srgbClr val="000000"/>
              </a:solidFill>
            </a:ln>
          </p:spPr>
          <p:txBody>
            <a:bodyPr wrap="square" lIns="0" tIns="0" rIns="0" bIns="0" rtlCol="0"/>
            <a:lstStyle/>
            <a:p>
              <a:endParaRPr/>
            </a:p>
          </p:txBody>
        </p:sp>
      </p:grpSp>
      <p:grpSp>
        <p:nvGrpSpPr>
          <p:cNvPr id="12" name="object 12"/>
          <p:cNvGrpSpPr/>
          <p:nvPr/>
        </p:nvGrpSpPr>
        <p:grpSpPr>
          <a:xfrm>
            <a:off x="3581455" y="2512364"/>
            <a:ext cx="552450" cy="344805"/>
            <a:chOff x="3581455" y="2512364"/>
            <a:chExt cx="552450" cy="344805"/>
          </a:xfrm>
        </p:grpSpPr>
        <p:sp>
          <p:nvSpPr>
            <p:cNvPr id="13" name="object 13"/>
            <p:cNvSpPr/>
            <p:nvPr/>
          </p:nvSpPr>
          <p:spPr>
            <a:xfrm>
              <a:off x="3586940" y="2726392"/>
              <a:ext cx="33655" cy="19685"/>
            </a:xfrm>
            <a:custGeom>
              <a:avLst/>
              <a:gdLst/>
              <a:ahLst/>
              <a:cxnLst/>
              <a:rect l="l" t="t" r="r" b="b"/>
              <a:pathLst>
                <a:path w="33654" h="19685">
                  <a:moveTo>
                    <a:pt x="0" y="19223"/>
                  </a:moveTo>
                  <a:lnTo>
                    <a:pt x="33584" y="0"/>
                  </a:lnTo>
                </a:path>
              </a:pathLst>
            </a:custGeom>
            <a:ln w="10970">
              <a:solidFill>
                <a:srgbClr val="000000"/>
              </a:solidFill>
            </a:ln>
          </p:spPr>
          <p:txBody>
            <a:bodyPr wrap="square" lIns="0" tIns="0" rIns="0" bIns="0" rtlCol="0"/>
            <a:lstStyle/>
            <a:p>
              <a:endParaRPr/>
            </a:p>
          </p:txBody>
        </p:sp>
        <p:sp>
          <p:nvSpPr>
            <p:cNvPr id="14" name="object 14"/>
            <p:cNvSpPr/>
            <p:nvPr/>
          </p:nvSpPr>
          <p:spPr>
            <a:xfrm>
              <a:off x="3620524" y="2731894"/>
              <a:ext cx="48895" cy="114300"/>
            </a:xfrm>
            <a:custGeom>
              <a:avLst/>
              <a:gdLst/>
              <a:ahLst/>
              <a:cxnLst/>
              <a:rect l="l" t="t" r="r" b="b"/>
              <a:pathLst>
                <a:path w="48895" h="114300">
                  <a:moveTo>
                    <a:pt x="0" y="0"/>
                  </a:moveTo>
                  <a:lnTo>
                    <a:pt x="48658" y="113868"/>
                  </a:lnTo>
                </a:path>
              </a:pathLst>
            </a:custGeom>
            <a:ln w="21933">
              <a:solidFill>
                <a:srgbClr val="000000"/>
              </a:solidFill>
            </a:ln>
          </p:spPr>
          <p:txBody>
            <a:bodyPr wrap="square" lIns="0" tIns="0" rIns="0" bIns="0" rtlCol="0"/>
            <a:lstStyle/>
            <a:p>
              <a:endParaRPr/>
            </a:p>
          </p:txBody>
        </p:sp>
        <p:sp>
          <p:nvSpPr>
            <p:cNvPr id="15" name="object 15"/>
            <p:cNvSpPr/>
            <p:nvPr/>
          </p:nvSpPr>
          <p:spPr>
            <a:xfrm>
              <a:off x="3674674" y="2517850"/>
              <a:ext cx="459740" cy="328295"/>
            </a:xfrm>
            <a:custGeom>
              <a:avLst/>
              <a:gdLst/>
              <a:ahLst/>
              <a:cxnLst/>
              <a:rect l="l" t="t" r="r" b="b"/>
              <a:pathLst>
                <a:path w="459739" h="328294">
                  <a:moveTo>
                    <a:pt x="0" y="327913"/>
                  </a:moveTo>
                  <a:lnTo>
                    <a:pt x="64418" y="0"/>
                  </a:lnTo>
                </a:path>
                <a:path w="459739" h="328294">
                  <a:moveTo>
                    <a:pt x="64418" y="0"/>
                  </a:moveTo>
                  <a:lnTo>
                    <a:pt x="459197" y="0"/>
                  </a:lnTo>
                </a:path>
              </a:pathLst>
            </a:custGeom>
            <a:ln w="10968">
              <a:solidFill>
                <a:srgbClr val="000000"/>
              </a:solidFill>
            </a:ln>
          </p:spPr>
          <p:txBody>
            <a:bodyPr wrap="square" lIns="0" tIns="0" rIns="0" bIns="0" rtlCol="0"/>
            <a:lstStyle/>
            <a:p>
              <a:endParaRPr/>
            </a:p>
          </p:txBody>
        </p:sp>
      </p:grpSp>
      <p:sp>
        <p:nvSpPr>
          <p:cNvPr id="16" name="object 16"/>
          <p:cNvSpPr txBox="1"/>
          <p:nvPr/>
        </p:nvSpPr>
        <p:spPr>
          <a:xfrm>
            <a:off x="3993002" y="2668234"/>
            <a:ext cx="111125"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L</a:t>
            </a:r>
            <a:endParaRPr sz="1200">
              <a:latin typeface="Times New Roman"/>
              <a:cs typeface="Times New Roman"/>
            </a:endParaRPr>
          </a:p>
        </p:txBody>
      </p:sp>
      <p:sp>
        <p:nvSpPr>
          <p:cNvPr id="17" name="object 17"/>
          <p:cNvSpPr txBox="1"/>
          <p:nvPr/>
        </p:nvSpPr>
        <p:spPr>
          <a:xfrm>
            <a:off x="1461867" y="2668234"/>
            <a:ext cx="128270"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18" name="object 18"/>
          <p:cNvSpPr txBox="1"/>
          <p:nvPr/>
        </p:nvSpPr>
        <p:spPr>
          <a:xfrm>
            <a:off x="3755180" y="2492481"/>
            <a:ext cx="258445" cy="342265"/>
          </a:xfrm>
          <a:prstGeom prst="rect">
            <a:avLst/>
          </a:prstGeom>
        </p:spPr>
        <p:txBody>
          <a:bodyPr vert="horz" wrap="square" lIns="0" tIns="15875" rIns="0" bIns="0" rtlCol="0">
            <a:spAutoFit/>
          </a:bodyPr>
          <a:lstStyle/>
          <a:p>
            <a:pPr marL="12700">
              <a:lnSpc>
                <a:spcPct val="100000"/>
              </a:lnSpc>
              <a:spcBef>
                <a:spcPts val="125"/>
              </a:spcBef>
            </a:pPr>
            <a:r>
              <a:rPr sz="2050" i="1" spc="5" dirty="0">
                <a:latin typeface="Times New Roman"/>
                <a:cs typeface="Times New Roman"/>
              </a:rPr>
              <a:t>xx</a:t>
            </a:r>
            <a:endParaRPr sz="2050">
              <a:latin typeface="Times New Roman"/>
              <a:cs typeface="Times New Roman"/>
            </a:endParaRPr>
          </a:p>
        </p:txBody>
      </p:sp>
      <p:sp>
        <p:nvSpPr>
          <p:cNvPr id="19" name="object 19"/>
          <p:cNvSpPr txBox="1"/>
          <p:nvPr/>
        </p:nvSpPr>
        <p:spPr>
          <a:xfrm>
            <a:off x="2809340" y="2684031"/>
            <a:ext cx="456565" cy="359410"/>
          </a:xfrm>
          <a:prstGeom prst="rect">
            <a:avLst/>
          </a:prstGeom>
        </p:spPr>
        <p:txBody>
          <a:bodyPr vert="horz" wrap="square" lIns="0" tIns="17145" rIns="0" bIns="0" rtlCol="0">
            <a:spAutoFit/>
          </a:bodyPr>
          <a:lstStyle/>
          <a:p>
            <a:pPr marL="12700">
              <a:lnSpc>
                <a:spcPct val="100000"/>
              </a:lnSpc>
              <a:spcBef>
                <a:spcPts val="135"/>
              </a:spcBef>
            </a:pPr>
            <a:r>
              <a:rPr sz="2050" i="1" spc="-295" dirty="0">
                <a:latin typeface="Times New Roman"/>
                <a:cs typeface="Times New Roman"/>
              </a:rPr>
              <a:t>j</a:t>
            </a:r>
            <a:r>
              <a:rPr sz="2150" i="1" spc="-295" dirty="0">
                <a:latin typeface="Symbol"/>
                <a:cs typeface="Symbol"/>
              </a:rPr>
              <a:t></a:t>
            </a:r>
            <a:r>
              <a:rPr sz="2050" i="1" spc="-295" dirty="0">
                <a:latin typeface="Times New Roman"/>
                <a:cs typeface="Times New Roman"/>
              </a:rPr>
              <a:t>C</a:t>
            </a:r>
            <a:endParaRPr sz="2050">
              <a:latin typeface="Times New Roman"/>
              <a:cs typeface="Times New Roman"/>
            </a:endParaRPr>
          </a:p>
        </p:txBody>
      </p:sp>
      <p:sp>
        <p:nvSpPr>
          <p:cNvPr id="20" name="object 20"/>
          <p:cNvSpPr txBox="1"/>
          <p:nvPr/>
        </p:nvSpPr>
        <p:spPr>
          <a:xfrm>
            <a:off x="2021441" y="2256959"/>
            <a:ext cx="1546225" cy="783590"/>
          </a:xfrm>
          <a:prstGeom prst="rect">
            <a:avLst/>
          </a:prstGeom>
        </p:spPr>
        <p:txBody>
          <a:bodyPr vert="horz" wrap="square" lIns="0" tIns="73025" rIns="0" bIns="0" rtlCol="0">
            <a:spAutoFit/>
          </a:bodyPr>
          <a:lstStyle/>
          <a:p>
            <a:pPr marL="79375">
              <a:lnSpc>
                <a:spcPct val="100000"/>
              </a:lnSpc>
              <a:spcBef>
                <a:spcPts val="575"/>
              </a:spcBef>
              <a:tabLst>
                <a:tab pos="821055" algn="l"/>
                <a:tab pos="1350010" algn="l"/>
              </a:tabLst>
            </a:pPr>
            <a:r>
              <a:rPr sz="2050" i="1" spc="10" dirty="0">
                <a:latin typeface="Times New Roman"/>
                <a:cs typeface="Times New Roman"/>
              </a:rPr>
              <a:t>L</a:t>
            </a:r>
            <a:r>
              <a:rPr sz="2050" i="1" spc="425" dirty="0">
                <a:latin typeface="Times New Roman"/>
                <a:cs typeface="Times New Roman"/>
              </a:rPr>
              <a:t> </a:t>
            </a:r>
            <a:r>
              <a:rPr sz="3075" spc="15" baseline="-35230" dirty="0">
                <a:latin typeface="Symbol"/>
                <a:cs typeface="Symbol"/>
              </a:rPr>
              <a:t></a:t>
            </a:r>
            <a:r>
              <a:rPr sz="3075" spc="15" baseline="-35230" dirty="0">
                <a:latin typeface="Times New Roman"/>
                <a:cs typeface="Times New Roman"/>
              </a:rPr>
              <a:t>	</a:t>
            </a:r>
            <a:r>
              <a:rPr sz="2050" i="1" spc="-295" dirty="0">
                <a:latin typeface="Times New Roman"/>
                <a:cs typeface="Times New Roman"/>
              </a:rPr>
              <a:t>j</a:t>
            </a:r>
            <a:r>
              <a:rPr sz="2150" i="1" spc="-295" dirty="0">
                <a:latin typeface="Symbol"/>
                <a:cs typeface="Symbol"/>
              </a:rPr>
              <a:t></a:t>
            </a:r>
            <a:r>
              <a:rPr sz="2050" i="1" spc="-295" dirty="0">
                <a:latin typeface="Times New Roman"/>
                <a:cs typeface="Times New Roman"/>
              </a:rPr>
              <a:t>L	</a:t>
            </a:r>
            <a:r>
              <a:rPr sz="3075" spc="15" baseline="-35230" dirty="0">
                <a:latin typeface="Symbol"/>
                <a:cs typeface="Symbol"/>
              </a:rPr>
              <a:t></a:t>
            </a:r>
            <a:endParaRPr sz="3075" baseline="-35230">
              <a:latin typeface="Symbol"/>
              <a:cs typeface="Symbol"/>
            </a:endParaRPr>
          </a:p>
          <a:p>
            <a:pPr marL="50800">
              <a:lnSpc>
                <a:spcPct val="100000"/>
              </a:lnSpc>
              <a:spcBef>
                <a:spcPts val="445"/>
              </a:spcBef>
            </a:pPr>
            <a:r>
              <a:rPr sz="2050" i="1" spc="15" dirty="0">
                <a:latin typeface="Times New Roman"/>
                <a:cs typeface="Times New Roman"/>
              </a:rPr>
              <a:t>C</a:t>
            </a:r>
            <a:endParaRPr sz="2050">
              <a:latin typeface="Times New Roman"/>
              <a:cs typeface="Times New Roman"/>
            </a:endParaRPr>
          </a:p>
        </p:txBody>
      </p:sp>
      <p:sp>
        <p:nvSpPr>
          <p:cNvPr id="21" name="object 21"/>
          <p:cNvSpPr txBox="1"/>
          <p:nvPr/>
        </p:nvSpPr>
        <p:spPr>
          <a:xfrm>
            <a:off x="1302180" y="2492481"/>
            <a:ext cx="530225" cy="342265"/>
          </a:xfrm>
          <a:prstGeom prst="rect">
            <a:avLst/>
          </a:prstGeom>
        </p:spPr>
        <p:txBody>
          <a:bodyPr vert="horz" wrap="square" lIns="0" tIns="15875" rIns="0" bIns="0" rtlCol="0">
            <a:spAutoFit/>
          </a:bodyPr>
          <a:lstStyle/>
          <a:p>
            <a:pPr marL="12700">
              <a:lnSpc>
                <a:spcPct val="100000"/>
              </a:lnSpc>
              <a:spcBef>
                <a:spcPts val="125"/>
              </a:spcBef>
              <a:tabLst>
                <a:tab pos="372110" algn="l"/>
              </a:tabLst>
            </a:pPr>
            <a:r>
              <a:rPr sz="2050" i="1" spc="10" dirty="0">
                <a:latin typeface="Times New Roman"/>
                <a:cs typeface="Times New Roman"/>
              </a:rPr>
              <a:t>Z	</a:t>
            </a:r>
            <a:r>
              <a:rPr sz="2050" spc="10" dirty="0">
                <a:latin typeface="Symbol"/>
                <a:cs typeface="Symbol"/>
              </a:rPr>
              <a:t></a:t>
            </a:r>
            <a:endParaRPr sz="2050">
              <a:latin typeface="Symbol"/>
              <a:cs typeface="Symbol"/>
            </a:endParaRPr>
          </a:p>
        </p:txBody>
      </p:sp>
      <p:sp>
        <p:nvSpPr>
          <p:cNvPr id="22" name="object 22"/>
          <p:cNvSpPr txBox="1"/>
          <p:nvPr/>
        </p:nvSpPr>
        <p:spPr>
          <a:xfrm>
            <a:off x="281940" y="3234054"/>
            <a:ext cx="8668385" cy="628650"/>
          </a:xfrm>
          <a:prstGeom prst="rect">
            <a:avLst/>
          </a:prstGeom>
        </p:spPr>
        <p:txBody>
          <a:bodyPr vert="horz" wrap="square" lIns="0" tIns="12065" rIns="0" bIns="0" rtlCol="0">
            <a:spAutoFit/>
          </a:bodyPr>
          <a:lstStyle/>
          <a:p>
            <a:pPr marL="38100">
              <a:lnSpc>
                <a:spcPts val="2375"/>
              </a:lnSpc>
              <a:spcBef>
                <a:spcPts val="95"/>
              </a:spcBef>
            </a:pPr>
            <a:r>
              <a:rPr sz="2200" spc="-5" dirty="0">
                <a:latin typeface="Times New Roman"/>
                <a:cs typeface="Times New Roman"/>
              </a:rPr>
              <a:t>Suppose </a:t>
            </a:r>
            <a:r>
              <a:rPr sz="2200" i="1" spc="-5" dirty="0">
                <a:latin typeface="Times New Roman"/>
                <a:cs typeface="Times New Roman"/>
              </a:rPr>
              <a:t>C</a:t>
            </a:r>
            <a:r>
              <a:rPr sz="2175" i="1" spc="-7" baseline="-21072" dirty="0">
                <a:latin typeface="Times New Roman"/>
                <a:cs typeface="Times New Roman"/>
              </a:rPr>
              <a:t>se </a:t>
            </a:r>
            <a:r>
              <a:rPr sz="2200" spc="-5" dirty="0">
                <a:latin typeface="Times New Roman"/>
                <a:cs typeface="Times New Roman"/>
              </a:rPr>
              <a:t>is </a:t>
            </a:r>
            <a:r>
              <a:rPr sz="2200" dirty="0">
                <a:latin typeface="Times New Roman"/>
                <a:cs typeface="Times New Roman"/>
              </a:rPr>
              <a:t>the </a:t>
            </a:r>
            <a:r>
              <a:rPr sz="2200" spc="-5" dirty="0">
                <a:latin typeface="Times New Roman"/>
                <a:cs typeface="Times New Roman"/>
              </a:rPr>
              <a:t>series capacitance per unit length for series</a:t>
            </a:r>
            <a:r>
              <a:rPr sz="2200" spc="-15" dirty="0">
                <a:latin typeface="Times New Roman"/>
                <a:cs typeface="Times New Roman"/>
              </a:rPr>
              <a:t> </a:t>
            </a:r>
            <a:r>
              <a:rPr sz="2200" spc="-5" dirty="0">
                <a:latin typeface="Times New Roman"/>
                <a:cs typeface="Times New Roman"/>
              </a:rPr>
              <a:t>compensation.</a:t>
            </a:r>
            <a:endParaRPr sz="2200">
              <a:latin typeface="Times New Roman"/>
              <a:cs typeface="Times New Roman"/>
            </a:endParaRPr>
          </a:p>
          <a:p>
            <a:pPr marL="38100">
              <a:lnSpc>
                <a:spcPts val="2375"/>
              </a:lnSpc>
            </a:pPr>
            <a:r>
              <a:rPr sz="2200" spc="-5" dirty="0">
                <a:latin typeface="Times New Roman"/>
                <a:cs typeface="Times New Roman"/>
              </a:rPr>
              <a:t>Therefore total series reactance will</a:t>
            </a:r>
            <a:r>
              <a:rPr sz="2200" spc="40" dirty="0">
                <a:latin typeface="Times New Roman"/>
                <a:cs typeface="Times New Roman"/>
              </a:rPr>
              <a:t> </a:t>
            </a:r>
            <a:r>
              <a:rPr sz="2200" spc="-5" dirty="0">
                <a:latin typeface="Times New Roman"/>
                <a:cs typeface="Times New Roman"/>
              </a:rPr>
              <a:t>be</a:t>
            </a:r>
            <a:endParaRPr sz="2200">
              <a:latin typeface="Times New Roman"/>
              <a:cs typeface="Times New Roman"/>
            </a:endParaRPr>
          </a:p>
        </p:txBody>
      </p:sp>
      <p:sp>
        <p:nvSpPr>
          <p:cNvPr id="23" name="object 23"/>
          <p:cNvSpPr/>
          <p:nvPr/>
        </p:nvSpPr>
        <p:spPr>
          <a:xfrm>
            <a:off x="2458804" y="4271675"/>
            <a:ext cx="451484" cy="0"/>
          </a:xfrm>
          <a:custGeom>
            <a:avLst/>
            <a:gdLst/>
            <a:ahLst/>
            <a:cxnLst/>
            <a:rect l="l" t="t" r="r" b="b"/>
            <a:pathLst>
              <a:path w="451485">
                <a:moveTo>
                  <a:pt x="0" y="0"/>
                </a:moveTo>
                <a:lnTo>
                  <a:pt x="451242" y="0"/>
                </a:lnTo>
              </a:path>
            </a:pathLst>
          </a:custGeom>
          <a:ln w="9267">
            <a:solidFill>
              <a:srgbClr val="000000"/>
            </a:solidFill>
          </a:ln>
        </p:spPr>
        <p:txBody>
          <a:bodyPr wrap="square" lIns="0" tIns="0" rIns="0" bIns="0" rtlCol="0"/>
          <a:lstStyle/>
          <a:p>
            <a:endParaRPr/>
          </a:p>
        </p:txBody>
      </p:sp>
      <p:sp>
        <p:nvSpPr>
          <p:cNvPr id="24" name="object 24"/>
          <p:cNvSpPr/>
          <p:nvPr/>
        </p:nvSpPr>
        <p:spPr>
          <a:xfrm>
            <a:off x="3726789" y="4271675"/>
            <a:ext cx="451484" cy="0"/>
          </a:xfrm>
          <a:custGeom>
            <a:avLst/>
            <a:gdLst/>
            <a:ahLst/>
            <a:cxnLst/>
            <a:rect l="l" t="t" r="r" b="b"/>
            <a:pathLst>
              <a:path w="451485">
                <a:moveTo>
                  <a:pt x="0" y="0"/>
                </a:moveTo>
                <a:lnTo>
                  <a:pt x="451242" y="0"/>
                </a:lnTo>
              </a:path>
            </a:pathLst>
          </a:custGeom>
          <a:ln w="9267">
            <a:solidFill>
              <a:srgbClr val="000000"/>
            </a:solidFill>
          </a:ln>
        </p:spPr>
        <p:txBody>
          <a:bodyPr wrap="square" lIns="0" tIns="0" rIns="0" bIns="0" rtlCol="0"/>
          <a:lstStyle/>
          <a:p>
            <a:endParaRPr/>
          </a:p>
        </p:txBody>
      </p:sp>
      <p:sp>
        <p:nvSpPr>
          <p:cNvPr id="25" name="object 25"/>
          <p:cNvSpPr/>
          <p:nvPr/>
        </p:nvSpPr>
        <p:spPr>
          <a:xfrm>
            <a:off x="4278819" y="4271675"/>
            <a:ext cx="409575" cy="0"/>
          </a:xfrm>
          <a:custGeom>
            <a:avLst/>
            <a:gdLst/>
            <a:ahLst/>
            <a:cxnLst/>
            <a:rect l="l" t="t" r="r" b="b"/>
            <a:pathLst>
              <a:path w="409575">
                <a:moveTo>
                  <a:pt x="0" y="0"/>
                </a:moveTo>
                <a:lnTo>
                  <a:pt x="408954" y="0"/>
                </a:lnTo>
              </a:path>
            </a:pathLst>
          </a:custGeom>
          <a:ln w="9267">
            <a:solidFill>
              <a:srgbClr val="000000"/>
            </a:solidFill>
          </a:ln>
        </p:spPr>
        <p:txBody>
          <a:bodyPr wrap="square" lIns="0" tIns="0" rIns="0" bIns="0" rtlCol="0"/>
          <a:lstStyle/>
          <a:p>
            <a:endParaRPr/>
          </a:p>
        </p:txBody>
      </p:sp>
      <p:sp>
        <p:nvSpPr>
          <p:cNvPr id="26" name="object 26"/>
          <p:cNvSpPr/>
          <p:nvPr/>
        </p:nvSpPr>
        <p:spPr>
          <a:xfrm>
            <a:off x="2187713" y="4974737"/>
            <a:ext cx="681990" cy="0"/>
          </a:xfrm>
          <a:custGeom>
            <a:avLst/>
            <a:gdLst/>
            <a:ahLst/>
            <a:cxnLst/>
            <a:rect l="l" t="t" r="r" b="b"/>
            <a:pathLst>
              <a:path w="681989">
                <a:moveTo>
                  <a:pt x="0" y="0"/>
                </a:moveTo>
                <a:lnTo>
                  <a:pt x="681783" y="0"/>
                </a:lnTo>
              </a:path>
            </a:pathLst>
          </a:custGeom>
          <a:ln w="9267">
            <a:solidFill>
              <a:srgbClr val="000000"/>
            </a:solidFill>
          </a:ln>
        </p:spPr>
        <p:txBody>
          <a:bodyPr wrap="square" lIns="0" tIns="0" rIns="0" bIns="0" rtlCol="0"/>
          <a:lstStyle/>
          <a:p>
            <a:endParaRPr/>
          </a:p>
        </p:txBody>
      </p:sp>
      <p:sp>
        <p:nvSpPr>
          <p:cNvPr id="27" name="object 27"/>
          <p:cNvSpPr/>
          <p:nvPr/>
        </p:nvSpPr>
        <p:spPr>
          <a:xfrm>
            <a:off x="3967755" y="4974737"/>
            <a:ext cx="393065" cy="0"/>
          </a:xfrm>
          <a:custGeom>
            <a:avLst/>
            <a:gdLst/>
            <a:ahLst/>
            <a:cxnLst/>
            <a:rect l="l" t="t" r="r" b="b"/>
            <a:pathLst>
              <a:path w="393064">
                <a:moveTo>
                  <a:pt x="0" y="0"/>
                </a:moveTo>
                <a:lnTo>
                  <a:pt x="392729" y="0"/>
                </a:lnTo>
              </a:path>
            </a:pathLst>
          </a:custGeom>
          <a:ln w="9267">
            <a:solidFill>
              <a:srgbClr val="000000"/>
            </a:solidFill>
          </a:ln>
        </p:spPr>
        <p:txBody>
          <a:bodyPr wrap="square" lIns="0" tIns="0" rIns="0" bIns="0" rtlCol="0"/>
          <a:lstStyle/>
          <a:p>
            <a:endParaRPr/>
          </a:p>
        </p:txBody>
      </p:sp>
      <p:sp>
        <p:nvSpPr>
          <p:cNvPr id="28" name="object 28"/>
          <p:cNvSpPr txBox="1"/>
          <p:nvPr/>
        </p:nvSpPr>
        <p:spPr>
          <a:xfrm>
            <a:off x="5518466" y="4943352"/>
            <a:ext cx="133350" cy="181610"/>
          </a:xfrm>
          <a:prstGeom prst="rect">
            <a:avLst/>
          </a:prstGeom>
        </p:spPr>
        <p:txBody>
          <a:bodyPr vert="horz" wrap="square" lIns="0" tIns="15240" rIns="0" bIns="0" rtlCol="0">
            <a:spAutoFit/>
          </a:bodyPr>
          <a:lstStyle/>
          <a:p>
            <a:pPr marL="12700">
              <a:lnSpc>
                <a:spcPct val="100000"/>
              </a:lnSpc>
              <a:spcBef>
                <a:spcPts val="120"/>
              </a:spcBef>
            </a:pPr>
            <a:r>
              <a:rPr sz="1000" i="1" dirty="0">
                <a:latin typeface="Times New Roman"/>
                <a:cs typeface="Times New Roman"/>
              </a:rPr>
              <a:t>se</a:t>
            </a:r>
            <a:endParaRPr sz="1000">
              <a:latin typeface="Times New Roman"/>
              <a:cs typeface="Times New Roman"/>
            </a:endParaRPr>
          </a:p>
        </p:txBody>
      </p:sp>
      <p:sp>
        <p:nvSpPr>
          <p:cNvPr id="29" name="object 29"/>
          <p:cNvSpPr txBox="1"/>
          <p:nvPr/>
        </p:nvSpPr>
        <p:spPr>
          <a:xfrm>
            <a:off x="3673537" y="4253590"/>
            <a:ext cx="1039494" cy="307340"/>
          </a:xfrm>
          <a:prstGeom prst="rect">
            <a:avLst/>
          </a:prstGeom>
        </p:spPr>
        <p:txBody>
          <a:bodyPr vert="horz" wrap="square" lIns="0" tIns="12065" rIns="0" bIns="0" rtlCol="0">
            <a:spAutoFit/>
          </a:bodyPr>
          <a:lstStyle/>
          <a:p>
            <a:pPr marL="38100">
              <a:lnSpc>
                <a:spcPct val="100000"/>
              </a:lnSpc>
              <a:spcBef>
                <a:spcPts val="95"/>
              </a:spcBef>
              <a:tabLst>
                <a:tab pos="661670" algn="l"/>
              </a:tabLst>
            </a:pPr>
            <a:r>
              <a:rPr sz="1850" i="1" spc="-150" dirty="0">
                <a:latin typeface="Symbol"/>
                <a:cs typeface="Symbol"/>
              </a:rPr>
              <a:t></a:t>
            </a:r>
            <a:r>
              <a:rPr sz="1750" i="1" spc="-150" dirty="0">
                <a:latin typeface="Times New Roman"/>
                <a:cs typeface="Times New Roman"/>
              </a:rPr>
              <a:t>C</a:t>
            </a:r>
            <a:r>
              <a:rPr sz="1500" i="1" spc="-225" baseline="-25000" dirty="0">
                <a:latin typeface="Times New Roman"/>
                <a:cs typeface="Times New Roman"/>
              </a:rPr>
              <a:t>se	</a:t>
            </a:r>
            <a:r>
              <a:rPr sz="1750" i="1" spc="-260" dirty="0">
                <a:latin typeface="Times New Roman"/>
                <a:cs typeface="Times New Roman"/>
              </a:rPr>
              <a:t>j</a:t>
            </a:r>
            <a:r>
              <a:rPr sz="1850" i="1" spc="-260" dirty="0">
                <a:latin typeface="Symbol"/>
                <a:cs typeface="Symbol"/>
              </a:rPr>
              <a:t></a:t>
            </a:r>
            <a:r>
              <a:rPr sz="1750" i="1" spc="-260" dirty="0">
                <a:latin typeface="Times New Roman"/>
                <a:cs typeface="Times New Roman"/>
              </a:rPr>
              <a:t>L</a:t>
            </a:r>
            <a:endParaRPr sz="1750">
              <a:latin typeface="Times New Roman"/>
              <a:cs typeface="Times New Roman"/>
            </a:endParaRPr>
          </a:p>
        </p:txBody>
      </p:sp>
      <p:sp>
        <p:nvSpPr>
          <p:cNvPr id="30" name="object 30"/>
          <p:cNvSpPr txBox="1"/>
          <p:nvPr/>
        </p:nvSpPr>
        <p:spPr>
          <a:xfrm>
            <a:off x="4030373" y="4968707"/>
            <a:ext cx="161925" cy="292735"/>
          </a:xfrm>
          <a:prstGeom prst="rect">
            <a:avLst/>
          </a:prstGeom>
        </p:spPr>
        <p:txBody>
          <a:bodyPr vert="horz" wrap="square" lIns="0" tIns="12700" rIns="0" bIns="0" rtlCol="0">
            <a:spAutoFit/>
          </a:bodyPr>
          <a:lstStyle/>
          <a:p>
            <a:pPr marL="12700">
              <a:lnSpc>
                <a:spcPct val="100000"/>
              </a:lnSpc>
              <a:spcBef>
                <a:spcPts val="100"/>
              </a:spcBef>
            </a:pPr>
            <a:r>
              <a:rPr sz="1750" i="1" dirty="0">
                <a:latin typeface="Times New Roman"/>
                <a:cs typeface="Times New Roman"/>
              </a:rPr>
              <a:t>X</a:t>
            </a:r>
            <a:endParaRPr sz="1750">
              <a:latin typeface="Times New Roman"/>
              <a:cs typeface="Times New Roman"/>
            </a:endParaRPr>
          </a:p>
        </p:txBody>
      </p:sp>
      <p:sp>
        <p:nvSpPr>
          <p:cNvPr id="31" name="object 31"/>
          <p:cNvSpPr txBox="1"/>
          <p:nvPr/>
        </p:nvSpPr>
        <p:spPr>
          <a:xfrm>
            <a:off x="3901847" y="3939694"/>
            <a:ext cx="811530" cy="307340"/>
          </a:xfrm>
          <a:prstGeom prst="rect">
            <a:avLst/>
          </a:prstGeom>
        </p:spPr>
        <p:txBody>
          <a:bodyPr vert="horz" wrap="square" lIns="0" tIns="12065" rIns="0" bIns="0" rtlCol="0">
            <a:spAutoFit/>
          </a:bodyPr>
          <a:lstStyle/>
          <a:p>
            <a:pPr marL="38100">
              <a:lnSpc>
                <a:spcPct val="100000"/>
              </a:lnSpc>
              <a:spcBef>
                <a:spcPts val="95"/>
              </a:spcBef>
              <a:tabLst>
                <a:tab pos="300355" algn="l"/>
              </a:tabLst>
            </a:pPr>
            <a:r>
              <a:rPr sz="1750" i="1" dirty="0">
                <a:latin typeface="Times New Roman"/>
                <a:cs typeface="Times New Roman"/>
              </a:rPr>
              <a:t>j	</a:t>
            </a:r>
            <a:r>
              <a:rPr sz="2625" baseline="-34920" dirty="0">
                <a:latin typeface="Times New Roman"/>
                <a:cs typeface="Times New Roman"/>
              </a:rPr>
              <a:t>.</a:t>
            </a:r>
            <a:r>
              <a:rPr sz="2625" spc="195" baseline="-34920" dirty="0">
                <a:latin typeface="Times New Roman"/>
                <a:cs typeface="Times New Roman"/>
              </a:rPr>
              <a:t> </a:t>
            </a:r>
            <a:r>
              <a:rPr sz="1750" i="1" spc="-260" dirty="0">
                <a:latin typeface="Times New Roman"/>
                <a:cs typeface="Times New Roman"/>
              </a:rPr>
              <a:t>j</a:t>
            </a:r>
            <a:r>
              <a:rPr sz="1850" i="1" spc="-260" dirty="0">
                <a:latin typeface="Symbol"/>
                <a:cs typeface="Symbol"/>
              </a:rPr>
              <a:t></a:t>
            </a:r>
            <a:r>
              <a:rPr sz="1750" i="1" spc="-260" dirty="0">
                <a:latin typeface="Times New Roman"/>
                <a:cs typeface="Times New Roman"/>
              </a:rPr>
              <a:t>L</a:t>
            </a:r>
            <a:endParaRPr sz="1750">
              <a:latin typeface="Times New Roman"/>
              <a:cs typeface="Times New Roman"/>
            </a:endParaRPr>
          </a:p>
        </p:txBody>
      </p:sp>
      <p:sp>
        <p:nvSpPr>
          <p:cNvPr id="32" name="object 32"/>
          <p:cNvSpPr txBox="1"/>
          <p:nvPr/>
        </p:nvSpPr>
        <p:spPr>
          <a:xfrm>
            <a:off x="2956417" y="4079842"/>
            <a:ext cx="742315" cy="307340"/>
          </a:xfrm>
          <a:prstGeom prst="rect">
            <a:avLst/>
          </a:prstGeom>
        </p:spPr>
        <p:txBody>
          <a:bodyPr vert="horz" wrap="square" lIns="0" tIns="12065" rIns="0" bIns="0" rtlCol="0">
            <a:spAutoFit/>
          </a:bodyPr>
          <a:lstStyle/>
          <a:p>
            <a:pPr marL="12700">
              <a:lnSpc>
                <a:spcPct val="100000"/>
              </a:lnSpc>
              <a:spcBef>
                <a:spcPts val="95"/>
              </a:spcBef>
            </a:pPr>
            <a:r>
              <a:rPr sz="1750" dirty="0">
                <a:latin typeface="Symbol"/>
                <a:cs typeface="Symbol"/>
              </a:rPr>
              <a:t></a:t>
            </a:r>
            <a:r>
              <a:rPr sz="1750" dirty="0">
                <a:latin typeface="Times New Roman"/>
                <a:cs typeface="Times New Roman"/>
              </a:rPr>
              <a:t> </a:t>
            </a:r>
            <a:r>
              <a:rPr sz="1750" i="1" spc="-260" dirty="0">
                <a:latin typeface="Times New Roman"/>
                <a:cs typeface="Times New Roman"/>
              </a:rPr>
              <a:t>j</a:t>
            </a:r>
            <a:r>
              <a:rPr sz="1850" i="1" spc="-260" dirty="0">
                <a:latin typeface="Symbol"/>
                <a:cs typeface="Symbol"/>
              </a:rPr>
              <a:t></a:t>
            </a:r>
            <a:r>
              <a:rPr sz="1750" i="1" spc="-260" dirty="0">
                <a:latin typeface="Times New Roman"/>
                <a:cs typeface="Times New Roman"/>
              </a:rPr>
              <a:t>L</a:t>
            </a:r>
            <a:r>
              <a:rPr sz="1750" i="1" spc="-330" dirty="0">
                <a:latin typeface="Times New Roman"/>
                <a:cs typeface="Times New Roman"/>
              </a:rPr>
              <a:t> </a:t>
            </a:r>
            <a:r>
              <a:rPr sz="1750" dirty="0">
                <a:latin typeface="Symbol"/>
                <a:cs typeface="Symbol"/>
              </a:rPr>
              <a:t></a:t>
            </a:r>
            <a:endParaRPr sz="1750">
              <a:latin typeface="Symbol"/>
              <a:cs typeface="Symbol"/>
            </a:endParaRPr>
          </a:p>
        </p:txBody>
      </p:sp>
      <p:sp>
        <p:nvSpPr>
          <p:cNvPr id="33" name="object 33"/>
          <p:cNvSpPr txBox="1"/>
          <p:nvPr/>
        </p:nvSpPr>
        <p:spPr>
          <a:xfrm>
            <a:off x="2659277" y="3951742"/>
            <a:ext cx="87630" cy="292735"/>
          </a:xfrm>
          <a:prstGeom prst="rect">
            <a:avLst/>
          </a:prstGeom>
        </p:spPr>
        <p:txBody>
          <a:bodyPr vert="horz" wrap="square" lIns="0" tIns="12700" rIns="0" bIns="0" rtlCol="0">
            <a:spAutoFit/>
          </a:bodyPr>
          <a:lstStyle/>
          <a:p>
            <a:pPr marL="12700">
              <a:lnSpc>
                <a:spcPct val="100000"/>
              </a:lnSpc>
              <a:spcBef>
                <a:spcPts val="100"/>
              </a:spcBef>
            </a:pPr>
            <a:r>
              <a:rPr sz="1750" i="1" dirty="0">
                <a:latin typeface="Times New Roman"/>
                <a:cs typeface="Times New Roman"/>
              </a:rPr>
              <a:t>j</a:t>
            </a:r>
            <a:endParaRPr sz="1750">
              <a:latin typeface="Times New Roman"/>
              <a:cs typeface="Times New Roman"/>
            </a:endParaRPr>
          </a:p>
        </p:txBody>
      </p:sp>
      <p:sp>
        <p:nvSpPr>
          <p:cNvPr id="34" name="object 34"/>
          <p:cNvSpPr txBox="1"/>
          <p:nvPr/>
        </p:nvSpPr>
        <p:spPr>
          <a:xfrm>
            <a:off x="4375593" y="4882999"/>
            <a:ext cx="11112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Symbol"/>
                <a:cs typeface="Symbol"/>
              </a:rPr>
              <a:t></a:t>
            </a:r>
            <a:endParaRPr sz="1750">
              <a:latin typeface="Symbol"/>
              <a:cs typeface="Symbol"/>
            </a:endParaRPr>
          </a:p>
        </p:txBody>
      </p:sp>
      <p:sp>
        <p:nvSpPr>
          <p:cNvPr id="35" name="object 35"/>
          <p:cNvSpPr txBox="1"/>
          <p:nvPr/>
        </p:nvSpPr>
        <p:spPr>
          <a:xfrm>
            <a:off x="3962098" y="4709845"/>
            <a:ext cx="549910" cy="292735"/>
          </a:xfrm>
          <a:prstGeom prst="rect">
            <a:avLst/>
          </a:prstGeom>
        </p:spPr>
        <p:txBody>
          <a:bodyPr vert="horz" wrap="square" lIns="0" tIns="12700" rIns="0" bIns="0" rtlCol="0">
            <a:spAutoFit/>
          </a:bodyPr>
          <a:lstStyle/>
          <a:p>
            <a:pPr marL="38100">
              <a:lnSpc>
                <a:spcPct val="100000"/>
              </a:lnSpc>
              <a:spcBef>
                <a:spcPts val="100"/>
              </a:spcBef>
            </a:pPr>
            <a:r>
              <a:rPr sz="2625" i="1" spc="82" baseline="14285" dirty="0">
                <a:latin typeface="Times New Roman"/>
                <a:cs typeface="Times New Roman"/>
              </a:rPr>
              <a:t>X</a:t>
            </a:r>
            <a:r>
              <a:rPr sz="1000" i="1" spc="55" dirty="0">
                <a:latin typeface="Times New Roman"/>
                <a:cs typeface="Times New Roman"/>
              </a:rPr>
              <a:t>cse</a:t>
            </a:r>
            <a:r>
              <a:rPr sz="1000" i="1" spc="175" dirty="0">
                <a:latin typeface="Times New Roman"/>
                <a:cs typeface="Times New Roman"/>
              </a:rPr>
              <a:t> </a:t>
            </a:r>
            <a:r>
              <a:rPr sz="2625" baseline="17460" dirty="0">
                <a:latin typeface="Symbol"/>
                <a:cs typeface="Symbol"/>
              </a:rPr>
              <a:t></a:t>
            </a:r>
            <a:endParaRPr sz="2625" baseline="17460">
              <a:latin typeface="Symbol"/>
              <a:cs typeface="Symbol"/>
            </a:endParaRPr>
          </a:p>
        </p:txBody>
      </p:sp>
      <p:sp>
        <p:nvSpPr>
          <p:cNvPr id="36" name="object 36"/>
          <p:cNvSpPr txBox="1"/>
          <p:nvPr/>
        </p:nvSpPr>
        <p:spPr>
          <a:xfrm>
            <a:off x="2884597" y="4884736"/>
            <a:ext cx="802640" cy="292735"/>
          </a:xfrm>
          <a:prstGeom prst="rect">
            <a:avLst/>
          </a:prstGeom>
        </p:spPr>
        <p:txBody>
          <a:bodyPr vert="horz" wrap="square" lIns="0" tIns="12700" rIns="0" bIns="0" rtlCol="0">
            <a:spAutoFit/>
          </a:bodyPr>
          <a:lstStyle/>
          <a:p>
            <a:pPr marL="12700">
              <a:lnSpc>
                <a:spcPct val="100000"/>
              </a:lnSpc>
              <a:spcBef>
                <a:spcPts val="100"/>
              </a:spcBef>
              <a:tabLst>
                <a:tab pos="704215" algn="l"/>
              </a:tabLst>
            </a:pPr>
            <a:r>
              <a:rPr sz="1750" dirty="0">
                <a:latin typeface="Symbol"/>
                <a:cs typeface="Symbol"/>
              </a:rPr>
              <a:t></a:t>
            </a:r>
            <a:r>
              <a:rPr sz="1750" dirty="0">
                <a:latin typeface="Times New Roman"/>
                <a:cs typeface="Times New Roman"/>
              </a:rPr>
              <a:t>	</a:t>
            </a:r>
            <a:r>
              <a:rPr sz="1750" dirty="0">
                <a:latin typeface="Symbol"/>
                <a:cs typeface="Symbol"/>
              </a:rPr>
              <a:t></a:t>
            </a:r>
            <a:endParaRPr sz="1750">
              <a:latin typeface="Symbol"/>
              <a:cs typeface="Symbol"/>
            </a:endParaRPr>
          </a:p>
        </p:txBody>
      </p:sp>
      <p:sp>
        <p:nvSpPr>
          <p:cNvPr id="37" name="object 37"/>
          <p:cNvSpPr txBox="1"/>
          <p:nvPr/>
        </p:nvSpPr>
        <p:spPr>
          <a:xfrm>
            <a:off x="2884597" y="4640906"/>
            <a:ext cx="802640" cy="292735"/>
          </a:xfrm>
          <a:prstGeom prst="rect">
            <a:avLst/>
          </a:prstGeom>
        </p:spPr>
        <p:txBody>
          <a:bodyPr vert="horz" wrap="square" lIns="0" tIns="12700" rIns="0" bIns="0" rtlCol="0">
            <a:spAutoFit/>
          </a:bodyPr>
          <a:lstStyle/>
          <a:p>
            <a:pPr marL="12700">
              <a:lnSpc>
                <a:spcPct val="100000"/>
              </a:lnSpc>
              <a:spcBef>
                <a:spcPts val="100"/>
              </a:spcBef>
              <a:tabLst>
                <a:tab pos="704215" algn="l"/>
              </a:tabLst>
            </a:pPr>
            <a:r>
              <a:rPr sz="1750" dirty="0">
                <a:latin typeface="Symbol"/>
                <a:cs typeface="Symbol"/>
              </a:rPr>
              <a:t></a:t>
            </a:r>
            <a:r>
              <a:rPr sz="1750" dirty="0">
                <a:latin typeface="Times New Roman"/>
                <a:cs typeface="Times New Roman"/>
              </a:rPr>
              <a:t>	</a:t>
            </a:r>
            <a:r>
              <a:rPr sz="1750" dirty="0">
                <a:latin typeface="Symbol"/>
                <a:cs typeface="Symbol"/>
              </a:rPr>
              <a:t></a:t>
            </a:r>
            <a:endParaRPr sz="1750">
              <a:latin typeface="Symbol"/>
              <a:cs typeface="Symbol"/>
            </a:endParaRPr>
          </a:p>
        </p:txBody>
      </p:sp>
      <p:sp>
        <p:nvSpPr>
          <p:cNvPr id="38" name="object 38"/>
          <p:cNvSpPr txBox="1"/>
          <p:nvPr/>
        </p:nvSpPr>
        <p:spPr>
          <a:xfrm>
            <a:off x="1796184" y="4884736"/>
            <a:ext cx="11112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Symbol"/>
                <a:cs typeface="Symbol"/>
              </a:rPr>
              <a:t></a:t>
            </a:r>
            <a:endParaRPr sz="1750">
              <a:latin typeface="Symbol"/>
              <a:cs typeface="Symbol"/>
            </a:endParaRPr>
          </a:p>
        </p:txBody>
      </p:sp>
      <p:sp>
        <p:nvSpPr>
          <p:cNvPr id="39" name="object 39"/>
          <p:cNvSpPr txBox="1"/>
          <p:nvPr/>
        </p:nvSpPr>
        <p:spPr>
          <a:xfrm>
            <a:off x="1796184" y="5027209"/>
            <a:ext cx="2690495" cy="292735"/>
          </a:xfrm>
          <a:prstGeom prst="rect">
            <a:avLst/>
          </a:prstGeom>
        </p:spPr>
        <p:txBody>
          <a:bodyPr vert="horz" wrap="square" lIns="0" tIns="12700" rIns="0" bIns="0" rtlCol="0">
            <a:spAutoFit/>
          </a:bodyPr>
          <a:lstStyle/>
          <a:p>
            <a:pPr marL="12700">
              <a:lnSpc>
                <a:spcPct val="100000"/>
              </a:lnSpc>
              <a:spcBef>
                <a:spcPts val="100"/>
              </a:spcBef>
              <a:tabLst>
                <a:tab pos="930275" algn="l"/>
                <a:tab pos="1792605" algn="l"/>
                <a:tab pos="2413635" algn="l"/>
              </a:tabLst>
            </a:pPr>
            <a:r>
              <a:rPr sz="1750" dirty="0">
                <a:latin typeface="Symbol"/>
                <a:cs typeface="Symbol"/>
              </a:rPr>
              <a:t></a:t>
            </a:r>
            <a:r>
              <a:rPr sz="1750" dirty="0">
                <a:latin typeface="Times New Roman"/>
                <a:cs typeface="Times New Roman"/>
              </a:rPr>
              <a:t>	</a:t>
            </a:r>
            <a:r>
              <a:rPr sz="1000" i="1" spc="5" dirty="0">
                <a:latin typeface="Times New Roman"/>
                <a:cs typeface="Times New Roman"/>
              </a:rPr>
              <a:t>se</a:t>
            </a:r>
            <a:r>
              <a:rPr sz="1000" i="1" spc="240" dirty="0">
                <a:latin typeface="Times New Roman"/>
                <a:cs typeface="Times New Roman"/>
              </a:rPr>
              <a:t> </a:t>
            </a:r>
            <a:r>
              <a:rPr sz="1750" dirty="0">
                <a:latin typeface="Symbol"/>
                <a:cs typeface="Symbol"/>
              </a:rPr>
              <a:t></a:t>
            </a:r>
            <a:r>
              <a:rPr sz="1750" dirty="0">
                <a:latin typeface="Times New Roman"/>
                <a:cs typeface="Times New Roman"/>
              </a:rPr>
              <a:t>	</a:t>
            </a:r>
            <a:r>
              <a:rPr sz="1750" dirty="0">
                <a:latin typeface="Symbol"/>
                <a:cs typeface="Symbol"/>
              </a:rPr>
              <a:t></a:t>
            </a:r>
            <a:r>
              <a:rPr sz="1750" dirty="0">
                <a:latin typeface="Times New Roman"/>
                <a:cs typeface="Times New Roman"/>
              </a:rPr>
              <a:t>	</a:t>
            </a:r>
            <a:r>
              <a:rPr sz="1000" i="1" spc="10" dirty="0">
                <a:latin typeface="Times New Roman"/>
                <a:cs typeface="Times New Roman"/>
              </a:rPr>
              <a:t>L</a:t>
            </a:r>
            <a:r>
              <a:rPr sz="1000" i="1" spc="240" dirty="0">
                <a:latin typeface="Times New Roman"/>
                <a:cs typeface="Times New Roman"/>
              </a:rPr>
              <a:t> </a:t>
            </a:r>
            <a:r>
              <a:rPr sz="1750" dirty="0">
                <a:latin typeface="Symbol"/>
                <a:cs typeface="Symbol"/>
              </a:rPr>
              <a:t></a:t>
            </a:r>
            <a:endParaRPr sz="1750">
              <a:latin typeface="Symbol"/>
              <a:cs typeface="Symbol"/>
            </a:endParaRPr>
          </a:p>
        </p:txBody>
      </p:sp>
      <p:sp>
        <p:nvSpPr>
          <p:cNvPr id="40" name="object 40"/>
          <p:cNvSpPr txBox="1"/>
          <p:nvPr/>
        </p:nvSpPr>
        <p:spPr>
          <a:xfrm>
            <a:off x="1796184" y="4639177"/>
            <a:ext cx="11112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Symbol"/>
                <a:cs typeface="Symbol"/>
              </a:rPr>
              <a:t></a:t>
            </a:r>
            <a:endParaRPr sz="1750">
              <a:latin typeface="Symbol"/>
              <a:cs typeface="Symbol"/>
            </a:endParaRPr>
          </a:p>
        </p:txBody>
      </p:sp>
      <p:sp>
        <p:nvSpPr>
          <p:cNvPr id="41" name="object 41"/>
          <p:cNvSpPr txBox="1"/>
          <p:nvPr/>
        </p:nvSpPr>
        <p:spPr>
          <a:xfrm>
            <a:off x="4375593" y="4723658"/>
            <a:ext cx="1383030" cy="378460"/>
          </a:xfrm>
          <a:prstGeom prst="rect">
            <a:avLst/>
          </a:prstGeom>
        </p:spPr>
        <p:txBody>
          <a:bodyPr vert="horz" wrap="square" lIns="0" tIns="14605" rIns="0" bIns="0" rtlCol="0">
            <a:spAutoFit/>
          </a:bodyPr>
          <a:lstStyle/>
          <a:p>
            <a:pPr marL="12700">
              <a:lnSpc>
                <a:spcPct val="100000"/>
              </a:lnSpc>
              <a:spcBef>
                <a:spcPts val="115"/>
              </a:spcBef>
            </a:pPr>
            <a:r>
              <a:rPr sz="2625" baseline="3174" dirty="0">
                <a:latin typeface="Symbol"/>
                <a:cs typeface="Symbol"/>
              </a:rPr>
              <a:t></a:t>
            </a:r>
            <a:r>
              <a:rPr sz="2625" baseline="3174" dirty="0">
                <a:latin typeface="Times New Roman"/>
                <a:cs typeface="Times New Roman"/>
              </a:rPr>
              <a:t> </a:t>
            </a:r>
            <a:r>
              <a:rPr sz="1750" dirty="0">
                <a:latin typeface="Symbol"/>
                <a:cs typeface="Symbol"/>
              </a:rPr>
              <a:t></a:t>
            </a:r>
            <a:r>
              <a:rPr sz="1750" dirty="0">
                <a:latin typeface="Times New Roman"/>
                <a:cs typeface="Times New Roman"/>
              </a:rPr>
              <a:t> </a:t>
            </a:r>
            <a:r>
              <a:rPr sz="1750" i="1" spc="-140" dirty="0">
                <a:latin typeface="Times New Roman"/>
                <a:cs typeface="Times New Roman"/>
              </a:rPr>
              <a:t>j</a:t>
            </a:r>
            <a:r>
              <a:rPr sz="1850" i="1" spc="-140" dirty="0">
                <a:latin typeface="Symbol"/>
                <a:cs typeface="Symbol"/>
              </a:rPr>
              <a:t></a:t>
            </a:r>
            <a:r>
              <a:rPr sz="1750" i="1" spc="-140" dirty="0">
                <a:latin typeface="Times New Roman"/>
                <a:cs typeface="Times New Roman"/>
              </a:rPr>
              <a:t>L</a:t>
            </a:r>
            <a:r>
              <a:rPr sz="2300" spc="-140" dirty="0">
                <a:latin typeface="Symbol"/>
                <a:cs typeface="Symbol"/>
              </a:rPr>
              <a:t></a:t>
            </a:r>
            <a:r>
              <a:rPr sz="1750" spc="-140" dirty="0">
                <a:latin typeface="Times New Roman"/>
                <a:cs typeface="Times New Roman"/>
              </a:rPr>
              <a:t>1</a:t>
            </a:r>
            <a:r>
              <a:rPr sz="1750" spc="-140" dirty="0">
                <a:latin typeface="Symbol"/>
                <a:cs typeface="Symbol"/>
              </a:rPr>
              <a:t></a:t>
            </a:r>
            <a:r>
              <a:rPr sz="1850" i="1" spc="-140" dirty="0">
                <a:latin typeface="Symbol"/>
                <a:cs typeface="Symbol"/>
              </a:rPr>
              <a:t></a:t>
            </a:r>
            <a:r>
              <a:rPr sz="1850" i="1" spc="85" dirty="0">
                <a:latin typeface="Times New Roman"/>
                <a:cs typeface="Times New Roman"/>
              </a:rPr>
              <a:t> </a:t>
            </a:r>
            <a:r>
              <a:rPr sz="2300" spc="-195" dirty="0">
                <a:latin typeface="Symbol"/>
                <a:cs typeface="Symbol"/>
              </a:rPr>
              <a:t></a:t>
            </a:r>
            <a:endParaRPr sz="2300">
              <a:latin typeface="Symbol"/>
              <a:cs typeface="Symbol"/>
            </a:endParaRPr>
          </a:p>
        </p:txBody>
      </p:sp>
      <p:sp>
        <p:nvSpPr>
          <p:cNvPr id="42" name="object 42"/>
          <p:cNvSpPr txBox="1"/>
          <p:nvPr/>
        </p:nvSpPr>
        <p:spPr>
          <a:xfrm>
            <a:off x="2884597" y="4782926"/>
            <a:ext cx="1055370" cy="307340"/>
          </a:xfrm>
          <a:prstGeom prst="rect">
            <a:avLst/>
          </a:prstGeom>
        </p:spPr>
        <p:txBody>
          <a:bodyPr vert="horz" wrap="square" lIns="0" tIns="12065" rIns="0" bIns="0" rtlCol="0">
            <a:spAutoFit/>
          </a:bodyPr>
          <a:lstStyle/>
          <a:p>
            <a:pPr marL="12700">
              <a:lnSpc>
                <a:spcPct val="100000"/>
              </a:lnSpc>
              <a:spcBef>
                <a:spcPts val="95"/>
              </a:spcBef>
            </a:pPr>
            <a:r>
              <a:rPr sz="2625" baseline="3174" dirty="0">
                <a:latin typeface="Symbol"/>
                <a:cs typeface="Symbol"/>
              </a:rPr>
              <a:t></a:t>
            </a:r>
            <a:r>
              <a:rPr sz="2625" baseline="3174" dirty="0">
                <a:latin typeface="Times New Roman"/>
                <a:cs typeface="Times New Roman"/>
              </a:rPr>
              <a:t> </a:t>
            </a:r>
            <a:r>
              <a:rPr sz="1750" dirty="0">
                <a:latin typeface="Symbol"/>
                <a:cs typeface="Symbol"/>
              </a:rPr>
              <a:t></a:t>
            </a:r>
            <a:r>
              <a:rPr sz="1750" spc="195" dirty="0">
                <a:latin typeface="Times New Roman"/>
                <a:cs typeface="Times New Roman"/>
              </a:rPr>
              <a:t> </a:t>
            </a:r>
            <a:r>
              <a:rPr sz="1750" i="1" spc="-105" dirty="0">
                <a:latin typeface="Times New Roman"/>
                <a:cs typeface="Times New Roman"/>
              </a:rPr>
              <a:t>j</a:t>
            </a:r>
            <a:r>
              <a:rPr sz="1850" i="1" spc="-105" dirty="0">
                <a:latin typeface="Symbol"/>
                <a:cs typeface="Symbol"/>
              </a:rPr>
              <a:t></a:t>
            </a:r>
            <a:r>
              <a:rPr sz="1750" i="1" spc="-105" dirty="0">
                <a:latin typeface="Times New Roman"/>
                <a:cs typeface="Times New Roman"/>
              </a:rPr>
              <a:t>L</a:t>
            </a:r>
            <a:r>
              <a:rPr sz="2625" spc="-157" baseline="3174" dirty="0">
                <a:latin typeface="Symbol"/>
                <a:cs typeface="Symbol"/>
              </a:rPr>
              <a:t></a:t>
            </a:r>
            <a:r>
              <a:rPr sz="1750" spc="-105" dirty="0">
                <a:latin typeface="Times New Roman"/>
                <a:cs typeface="Times New Roman"/>
              </a:rPr>
              <a:t>1</a:t>
            </a:r>
            <a:r>
              <a:rPr sz="1750" spc="-105" dirty="0">
                <a:latin typeface="Symbol"/>
                <a:cs typeface="Symbol"/>
              </a:rPr>
              <a:t></a:t>
            </a:r>
            <a:endParaRPr sz="1750">
              <a:latin typeface="Symbol"/>
              <a:cs typeface="Symbol"/>
            </a:endParaRPr>
          </a:p>
        </p:txBody>
      </p:sp>
      <p:sp>
        <p:nvSpPr>
          <p:cNvPr id="43" name="object 43"/>
          <p:cNvSpPr txBox="1"/>
          <p:nvPr/>
        </p:nvSpPr>
        <p:spPr>
          <a:xfrm>
            <a:off x="2405551" y="4127568"/>
            <a:ext cx="508634" cy="820419"/>
          </a:xfrm>
          <a:prstGeom prst="rect">
            <a:avLst/>
          </a:prstGeom>
        </p:spPr>
        <p:txBody>
          <a:bodyPr vert="horz" wrap="square" lIns="0" tIns="138430" rIns="0" bIns="0" rtlCol="0">
            <a:spAutoFit/>
          </a:bodyPr>
          <a:lstStyle/>
          <a:p>
            <a:pPr marL="38100">
              <a:lnSpc>
                <a:spcPct val="100000"/>
              </a:lnSpc>
              <a:spcBef>
                <a:spcPts val="1090"/>
              </a:spcBef>
            </a:pPr>
            <a:r>
              <a:rPr sz="1850" i="1" spc="-150" dirty="0">
                <a:latin typeface="Symbol"/>
                <a:cs typeface="Symbol"/>
              </a:rPr>
              <a:t></a:t>
            </a:r>
            <a:r>
              <a:rPr sz="1750" i="1" spc="-150" dirty="0">
                <a:latin typeface="Times New Roman"/>
                <a:cs typeface="Times New Roman"/>
              </a:rPr>
              <a:t>C</a:t>
            </a:r>
            <a:r>
              <a:rPr sz="1500" i="1" spc="-225" baseline="-25000" dirty="0">
                <a:latin typeface="Times New Roman"/>
                <a:cs typeface="Times New Roman"/>
              </a:rPr>
              <a:t>se</a:t>
            </a:r>
            <a:endParaRPr sz="1500" baseline="-25000">
              <a:latin typeface="Times New Roman"/>
              <a:cs typeface="Times New Roman"/>
            </a:endParaRPr>
          </a:p>
          <a:p>
            <a:pPr marL="66675">
              <a:lnSpc>
                <a:spcPct val="100000"/>
              </a:lnSpc>
              <a:spcBef>
                <a:spcPts val="945"/>
              </a:spcBef>
            </a:pPr>
            <a:r>
              <a:rPr sz="1750" dirty="0">
                <a:latin typeface="Times New Roman"/>
                <a:cs typeface="Times New Roman"/>
              </a:rPr>
              <a:t>1</a:t>
            </a:r>
            <a:endParaRPr sz="1750">
              <a:latin typeface="Times New Roman"/>
              <a:cs typeface="Times New Roman"/>
            </a:endParaRPr>
          </a:p>
        </p:txBody>
      </p:sp>
      <p:sp>
        <p:nvSpPr>
          <p:cNvPr id="44" name="object 44"/>
          <p:cNvSpPr txBox="1"/>
          <p:nvPr/>
        </p:nvSpPr>
        <p:spPr>
          <a:xfrm>
            <a:off x="1240101" y="4782926"/>
            <a:ext cx="919480" cy="307340"/>
          </a:xfrm>
          <a:prstGeom prst="rect">
            <a:avLst/>
          </a:prstGeom>
        </p:spPr>
        <p:txBody>
          <a:bodyPr vert="horz" wrap="square" lIns="0" tIns="12065" rIns="0" bIns="0" rtlCol="0">
            <a:spAutoFit/>
          </a:bodyPr>
          <a:lstStyle/>
          <a:p>
            <a:pPr marL="12700">
              <a:lnSpc>
                <a:spcPct val="100000"/>
              </a:lnSpc>
              <a:spcBef>
                <a:spcPts val="95"/>
              </a:spcBef>
            </a:pPr>
            <a:r>
              <a:rPr sz="1750" dirty="0">
                <a:latin typeface="Symbol"/>
                <a:cs typeface="Symbol"/>
              </a:rPr>
              <a:t></a:t>
            </a:r>
            <a:r>
              <a:rPr sz="1750" spc="250" dirty="0">
                <a:latin typeface="Times New Roman"/>
                <a:cs typeface="Times New Roman"/>
              </a:rPr>
              <a:t> </a:t>
            </a:r>
            <a:r>
              <a:rPr sz="1750" i="1" spc="-105" dirty="0">
                <a:latin typeface="Times New Roman"/>
                <a:cs typeface="Times New Roman"/>
              </a:rPr>
              <a:t>j</a:t>
            </a:r>
            <a:r>
              <a:rPr sz="1850" i="1" spc="-105" dirty="0">
                <a:latin typeface="Symbol"/>
                <a:cs typeface="Symbol"/>
              </a:rPr>
              <a:t></a:t>
            </a:r>
            <a:r>
              <a:rPr sz="1750" i="1" spc="-105" dirty="0">
                <a:latin typeface="Times New Roman"/>
                <a:cs typeface="Times New Roman"/>
              </a:rPr>
              <a:t>L</a:t>
            </a:r>
            <a:r>
              <a:rPr sz="2625" spc="-157" baseline="3174" dirty="0">
                <a:latin typeface="Symbol"/>
                <a:cs typeface="Symbol"/>
              </a:rPr>
              <a:t></a:t>
            </a:r>
            <a:r>
              <a:rPr sz="1750" spc="-105" dirty="0">
                <a:latin typeface="Times New Roman"/>
                <a:cs typeface="Times New Roman"/>
              </a:rPr>
              <a:t>1</a:t>
            </a:r>
            <a:r>
              <a:rPr sz="1750" spc="-105" dirty="0">
                <a:latin typeface="Symbol"/>
                <a:cs typeface="Symbol"/>
              </a:rPr>
              <a:t></a:t>
            </a:r>
            <a:endParaRPr sz="1750">
              <a:latin typeface="Symbol"/>
              <a:cs typeface="Symbol"/>
            </a:endParaRPr>
          </a:p>
        </p:txBody>
      </p:sp>
      <p:sp>
        <p:nvSpPr>
          <p:cNvPr id="45" name="object 45"/>
          <p:cNvSpPr txBox="1"/>
          <p:nvPr/>
        </p:nvSpPr>
        <p:spPr>
          <a:xfrm>
            <a:off x="1281794" y="4079842"/>
            <a:ext cx="1148715" cy="307340"/>
          </a:xfrm>
          <a:prstGeom prst="rect">
            <a:avLst/>
          </a:prstGeom>
        </p:spPr>
        <p:txBody>
          <a:bodyPr vert="horz" wrap="square" lIns="0" tIns="12065" rIns="0" bIns="0" rtlCol="0">
            <a:spAutoFit/>
          </a:bodyPr>
          <a:lstStyle/>
          <a:p>
            <a:pPr marL="12700">
              <a:lnSpc>
                <a:spcPct val="100000"/>
              </a:lnSpc>
              <a:spcBef>
                <a:spcPts val="95"/>
              </a:spcBef>
            </a:pPr>
            <a:r>
              <a:rPr sz="1750" i="1" spc="-190" dirty="0">
                <a:latin typeface="Times New Roman"/>
                <a:cs typeface="Times New Roman"/>
              </a:rPr>
              <a:t>j</a:t>
            </a:r>
            <a:r>
              <a:rPr sz="1850" i="1" spc="-190" dirty="0">
                <a:latin typeface="Symbol"/>
                <a:cs typeface="Symbol"/>
              </a:rPr>
              <a:t></a:t>
            </a:r>
            <a:r>
              <a:rPr sz="1750" i="1" spc="-190" dirty="0">
                <a:latin typeface="Times New Roman"/>
                <a:cs typeface="Times New Roman"/>
              </a:rPr>
              <a:t>L</a:t>
            </a:r>
            <a:r>
              <a:rPr sz="1750" spc="-190" dirty="0">
                <a:latin typeface="Times New Roman"/>
                <a:cs typeface="Times New Roman"/>
              </a:rPr>
              <a:t>' </a:t>
            </a:r>
            <a:r>
              <a:rPr sz="1750" dirty="0">
                <a:latin typeface="Symbol"/>
                <a:cs typeface="Symbol"/>
              </a:rPr>
              <a:t></a:t>
            </a:r>
            <a:r>
              <a:rPr sz="1750" dirty="0">
                <a:latin typeface="Times New Roman"/>
                <a:cs typeface="Times New Roman"/>
              </a:rPr>
              <a:t> </a:t>
            </a:r>
            <a:r>
              <a:rPr sz="1750" i="1" spc="-260" dirty="0">
                <a:latin typeface="Times New Roman"/>
                <a:cs typeface="Times New Roman"/>
              </a:rPr>
              <a:t>j</a:t>
            </a:r>
            <a:r>
              <a:rPr sz="1850" i="1" spc="-260" dirty="0">
                <a:latin typeface="Symbol"/>
                <a:cs typeface="Symbol"/>
              </a:rPr>
              <a:t></a:t>
            </a:r>
            <a:r>
              <a:rPr sz="1750" i="1" spc="-260" dirty="0">
                <a:latin typeface="Times New Roman"/>
                <a:cs typeface="Times New Roman"/>
              </a:rPr>
              <a:t>L</a:t>
            </a:r>
            <a:r>
              <a:rPr sz="1750" i="1" spc="-125" dirty="0">
                <a:latin typeface="Times New Roman"/>
                <a:cs typeface="Times New Roman"/>
              </a:rPr>
              <a:t> </a:t>
            </a:r>
            <a:r>
              <a:rPr sz="1750" dirty="0">
                <a:latin typeface="Symbol"/>
                <a:cs typeface="Symbol"/>
              </a:rPr>
              <a:t></a:t>
            </a:r>
            <a:endParaRPr sz="1750">
              <a:latin typeface="Symbol"/>
              <a:cs typeface="Symbol"/>
            </a:endParaRPr>
          </a:p>
        </p:txBody>
      </p:sp>
      <p:sp>
        <p:nvSpPr>
          <p:cNvPr id="46" name="object 46"/>
          <p:cNvSpPr txBox="1"/>
          <p:nvPr/>
        </p:nvSpPr>
        <p:spPr>
          <a:xfrm>
            <a:off x="2134460" y="4956659"/>
            <a:ext cx="623570" cy="307340"/>
          </a:xfrm>
          <a:prstGeom prst="rect">
            <a:avLst/>
          </a:prstGeom>
        </p:spPr>
        <p:txBody>
          <a:bodyPr vert="horz" wrap="square" lIns="0" tIns="12065" rIns="0" bIns="0" rtlCol="0">
            <a:spAutoFit/>
          </a:bodyPr>
          <a:lstStyle/>
          <a:p>
            <a:pPr marL="38100">
              <a:lnSpc>
                <a:spcPct val="100000"/>
              </a:lnSpc>
              <a:spcBef>
                <a:spcPts val="95"/>
              </a:spcBef>
            </a:pPr>
            <a:r>
              <a:rPr sz="1850" i="1" spc="-235" dirty="0">
                <a:latin typeface="Symbol"/>
                <a:cs typeface="Symbol"/>
              </a:rPr>
              <a:t></a:t>
            </a:r>
            <a:r>
              <a:rPr sz="1500" spc="-352" baseline="44444" dirty="0">
                <a:latin typeface="Times New Roman"/>
                <a:cs typeface="Times New Roman"/>
              </a:rPr>
              <a:t>2</a:t>
            </a:r>
            <a:r>
              <a:rPr sz="1500" spc="-345" baseline="44444" dirty="0">
                <a:latin typeface="Times New Roman"/>
                <a:cs typeface="Times New Roman"/>
              </a:rPr>
              <a:t> </a:t>
            </a:r>
            <a:r>
              <a:rPr sz="1750" i="1" dirty="0">
                <a:latin typeface="Times New Roman"/>
                <a:cs typeface="Times New Roman"/>
              </a:rPr>
              <a:t>LC</a:t>
            </a:r>
            <a:endParaRPr sz="1750">
              <a:latin typeface="Times New Roman"/>
              <a:cs typeface="Times New Roman"/>
            </a:endParaRPr>
          </a:p>
        </p:txBody>
      </p:sp>
      <p:sp>
        <p:nvSpPr>
          <p:cNvPr id="47" name="object 47"/>
          <p:cNvSpPr txBox="1"/>
          <p:nvPr/>
        </p:nvSpPr>
        <p:spPr>
          <a:xfrm>
            <a:off x="281940" y="5284419"/>
            <a:ext cx="8231505" cy="391160"/>
          </a:xfrm>
          <a:prstGeom prst="rect">
            <a:avLst/>
          </a:prstGeom>
        </p:spPr>
        <p:txBody>
          <a:bodyPr vert="horz" wrap="square" lIns="0" tIns="12700" rIns="0" bIns="0" rtlCol="0">
            <a:spAutoFit/>
          </a:bodyPr>
          <a:lstStyle/>
          <a:p>
            <a:pPr marL="38100">
              <a:lnSpc>
                <a:spcPct val="100000"/>
              </a:lnSpc>
              <a:spcBef>
                <a:spcPts val="100"/>
              </a:spcBef>
            </a:pPr>
            <a:r>
              <a:rPr sz="2200" spc="-5" dirty="0">
                <a:latin typeface="Times New Roman"/>
                <a:cs typeface="Times New Roman"/>
              </a:rPr>
              <a:t>where </a:t>
            </a:r>
            <a:r>
              <a:rPr sz="2400" b="1" i="1" spc="-5" dirty="0">
                <a:latin typeface="Times New Roman"/>
                <a:cs typeface="Times New Roman"/>
              </a:rPr>
              <a:t>γ</a:t>
            </a:r>
            <a:r>
              <a:rPr sz="2400" b="1" i="1" spc="-7" baseline="-20833" dirty="0">
                <a:latin typeface="Times New Roman"/>
                <a:cs typeface="Times New Roman"/>
              </a:rPr>
              <a:t>se </a:t>
            </a:r>
            <a:r>
              <a:rPr sz="2200" spc="-5" dirty="0">
                <a:latin typeface="Times New Roman"/>
                <a:cs typeface="Times New Roman"/>
              </a:rPr>
              <a:t>is known </a:t>
            </a:r>
            <a:r>
              <a:rPr sz="2200" spc="-10" dirty="0">
                <a:latin typeface="Times New Roman"/>
                <a:cs typeface="Times New Roman"/>
              </a:rPr>
              <a:t>as </a:t>
            </a:r>
            <a:r>
              <a:rPr sz="2200" b="1" spc="-10" dirty="0">
                <a:latin typeface="Times New Roman"/>
                <a:cs typeface="Times New Roman"/>
              </a:rPr>
              <a:t>degree </a:t>
            </a:r>
            <a:r>
              <a:rPr sz="2200" b="1" spc="-5" dirty="0">
                <a:latin typeface="Times New Roman"/>
                <a:cs typeface="Times New Roman"/>
              </a:rPr>
              <a:t>of series compensation</a:t>
            </a:r>
            <a:r>
              <a:rPr sz="2200" spc="-5" dirty="0">
                <a:latin typeface="Times New Roman"/>
                <a:cs typeface="Times New Roman"/>
              </a:rPr>
              <a:t>. Therefore,</a:t>
            </a:r>
            <a:r>
              <a:rPr sz="2200" spc="-90" dirty="0">
                <a:latin typeface="Times New Roman"/>
                <a:cs typeface="Times New Roman"/>
              </a:rPr>
              <a:t> </a:t>
            </a:r>
            <a:r>
              <a:rPr sz="2200" spc="-5" dirty="0">
                <a:latin typeface="Times New Roman"/>
                <a:cs typeface="Times New Roman"/>
              </a:rPr>
              <a:t>virtual</a:t>
            </a:r>
            <a:endParaRPr sz="2200">
              <a:latin typeface="Times New Roman"/>
              <a:cs typeface="Times New Roman"/>
            </a:endParaRPr>
          </a:p>
        </p:txBody>
      </p:sp>
      <p:sp>
        <p:nvSpPr>
          <p:cNvPr id="48" name="object 48"/>
          <p:cNvSpPr txBox="1"/>
          <p:nvPr/>
        </p:nvSpPr>
        <p:spPr>
          <a:xfrm>
            <a:off x="307340" y="5584647"/>
            <a:ext cx="1901825"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Times New Roman"/>
                <a:cs typeface="Times New Roman"/>
              </a:rPr>
              <a:t>surge</a:t>
            </a:r>
            <a:r>
              <a:rPr sz="2200" spc="-80" dirty="0">
                <a:latin typeface="Times New Roman"/>
                <a:cs typeface="Times New Roman"/>
              </a:rPr>
              <a:t> </a:t>
            </a:r>
            <a:r>
              <a:rPr sz="2200" spc="-5" dirty="0">
                <a:latin typeface="Times New Roman"/>
                <a:cs typeface="Times New Roman"/>
              </a:rPr>
              <a:t>impedance</a:t>
            </a:r>
            <a:endParaRPr sz="2200">
              <a:latin typeface="Times New Roman"/>
              <a:cs typeface="Times New Roman"/>
            </a:endParaRPr>
          </a:p>
        </p:txBody>
      </p:sp>
      <p:grpSp>
        <p:nvGrpSpPr>
          <p:cNvPr id="49" name="object 49"/>
          <p:cNvGrpSpPr/>
          <p:nvPr/>
        </p:nvGrpSpPr>
        <p:grpSpPr>
          <a:xfrm>
            <a:off x="3281445" y="5850891"/>
            <a:ext cx="1478915" cy="708660"/>
            <a:chOff x="3281445" y="5850891"/>
            <a:chExt cx="1478915" cy="708660"/>
          </a:xfrm>
        </p:grpSpPr>
        <p:sp>
          <p:nvSpPr>
            <p:cNvPr id="50" name="object 50"/>
            <p:cNvSpPr/>
            <p:nvPr/>
          </p:nvSpPr>
          <p:spPr>
            <a:xfrm>
              <a:off x="3286932" y="6208282"/>
              <a:ext cx="1451610" cy="96520"/>
            </a:xfrm>
            <a:custGeom>
              <a:avLst/>
              <a:gdLst/>
              <a:ahLst/>
              <a:cxnLst/>
              <a:rect l="l" t="t" r="r" b="b"/>
              <a:pathLst>
                <a:path w="1451610" h="96520">
                  <a:moveTo>
                    <a:pt x="172984" y="0"/>
                  </a:moveTo>
                  <a:lnTo>
                    <a:pt x="1451284" y="0"/>
                  </a:lnTo>
                </a:path>
                <a:path w="1451610" h="96520">
                  <a:moveTo>
                    <a:pt x="0" y="96016"/>
                  </a:moveTo>
                  <a:lnTo>
                    <a:pt x="33628" y="76820"/>
                  </a:lnTo>
                </a:path>
              </a:pathLst>
            </a:custGeom>
            <a:ln w="10977">
              <a:solidFill>
                <a:srgbClr val="000000"/>
              </a:solidFill>
            </a:ln>
          </p:spPr>
          <p:txBody>
            <a:bodyPr wrap="square" lIns="0" tIns="0" rIns="0" bIns="0" rtlCol="0"/>
            <a:lstStyle/>
            <a:p>
              <a:endParaRPr/>
            </a:p>
          </p:txBody>
        </p:sp>
        <p:sp>
          <p:nvSpPr>
            <p:cNvPr id="51" name="object 51"/>
            <p:cNvSpPr/>
            <p:nvPr/>
          </p:nvSpPr>
          <p:spPr>
            <a:xfrm>
              <a:off x="3320561" y="6290578"/>
              <a:ext cx="48895" cy="258445"/>
            </a:xfrm>
            <a:custGeom>
              <a:avLst/>
              <a:gdLst/>
              <a:ahLst/>
              <a:cxnLst/>
              <a:rect l="l" t="t" r="r" b="b"/>
              <a:pathLst>
                <a:path w="48895" h="258445">
                  <a:moveTo>
                    <a:pt x="0" y="0"/>
                  </a:moveTo>
                  <a:lnTo>
                    <a:pt x="48745" y="257945"/>
                  </a:lnTo>
                </a:path>
              </a:pathLst>
            </a:custGeom>
            <a:ln w="21966">
              <a:solidFill>
                <a:srgbClr val="000000"/>
              </a:solidFill>
            </a:ln>
          </p:spPr>
          <p:txBody>
            <a:bodyPr wrap="square" lIns="0" tIns="0" rIns="0" bIns="0" rtlCol="0"/>
            <a:lstStyle/>
            <a:p>
              <a:endParaRPr/>
            </a:p>
          </p:txBody>
        </p:sp>
        <p:sp>
          <p:nvSpPr>
            <p:cNvPr id="52" name="object 52"/>
            <p:cNvSpPr/>
            <p:nvPr/>
          </p:nvSpPr>
          <p:spPr>
            <a:xfrm>
              <a:off x="3374797" y="5856383"/>
              <a:ext cx="1385570" cy="692150"/>
            </a:xfrm>
            <a:custGeom>
              <a:avLst/>
              <a:gdLst/>
              <a:ahLst/>
              <a:cxnLst/>
              <a:rect l="l" t="t" r="r" b="b"/>
              <a:pathLst>
                <a:path w="1385570" h="692150">
                  <a:moveTo>
                    <a:pt x="0" y="692140"/>
                  </a:moveTo>
                  <a:lnTo>
                    <a:pt x="64530" y="0"/>
                  </a:lnTo>
                </a:path>
                <a:path w="1385570" h="692150">
                  <a:moveTo>
                    <a:pt x="64530" y="0"/>
                  </a:moveTo>
                  <a:lnTo>
                    <a:pt x="1385389" y="0"/>
                  </a:lnTo>
                </a:path>
              </a:pathLst>
            </a:custGeom>
            <a:ln w="10977">
              <a:solidFill>
                <a:srgbClr val="000000"/>
              </a:solidFill>
            </a:ln>
          </p:spPr>
          <p:txBody>
            <a:bodyPr wrap="square" lIns="0" tIns="0" rIns="0" bIns="0" rtlCol="0"/>
            <a:lstStyle/>
            <a:p>
              <a:endParaRPr/>
            </a:p>
          </p:txBody>
        </p:sp>
      </p:grpSp>
      <p:grpSp>
        <p:nvGrpSpPr>
          <p:cNvPr id="53" name="object 53"/>
          <p:cNvGrpSpPr/>
          <p:nvPr/>
        </p:nvGrpSpPr>
        <p:grpSpPr>
          <a:xfrm>
            <a:off x="5351290" y="6017558"/>
            <a:ext cx="974090" cy="346710"/>
            <a:chOff x="5351290" y="6017558"/>
            <a:chExt cx="974090" cy="346710"/>
          </a:xfrm>
        </p:grpSpPr>
        <p:sp>
          <p:nvSpPr>
            <p:cNvPr id="54" name="object 54"/>
            <p:cNvSpPr/>
            <p:nvPr/>
          </p:nvSpPr>
          <p:spPr>
            <a:xfrm>
              <a:off x="5356777" y="6232963"/>
              <a:ext cx="33655" cy="19685"/>
            </a:xfrm>
            <a:custGeom>
              <a:avLst/>
              <a:gdLst/>
              <a:ahLst/>
              <a:cxnLst/>
              <a:rect l="l" t="t" r="r" b="b"/>
              <a:pathLst>
                <a:path w="33654" h="19685">
                  <a:moveTo>
                    <a:pt x="0" y="19223"/>
                  </a:moveTo>
                  <a:lnTo>
                    <a:pt x="33637" y="0"/>
                  </a:lnTo>
                </a:path>
              </a:pathLst>
            </a:custGeom>
            <a:ln w="10974">
              <a:solidFill>
                <a:srgbClr val="000000"/>
              </a:solidFill>
            </a:ln>
          </p:spPr>
          <p:txBody>
            <a:bodyPr wrap="square" lIns="0" tIns="0" rIns="0" bIns="0" rtlCol="0"/>
            <a:lstStyle/>
            <a:p>
              <a:endParaRPr/>
            </a:p>
          </p:txBody>
        </p:sp>
        <p:sp>
          <p:nvSpPr>
            <p:cNvPr id="55" name="object 55"/>
            <p:cNvSpPr/>
            <p:nvPr/>
          </p:nvSpPr>
          <p:spPr>
            <a:xfrm>
              <a:off x="5390415" y="6238466"/>
              <a:ext cx="48895" cy="114935"/>
            </a:xfrm>
            <a:custGeom>
              <a:avLst/>
              <a:gdLst/>
              <a:ahLst/>
              <a:cxnLst/>
              <a:rect l="l" t="t" r="r" b="b"/>
              <a:pathLst>
                <a:path w="48895" h="114935">
                  <a:moveTo>
                    <a:pt x="0" y="0"/>
                  </a:moveTo>
                  <a:lnTo>
                    <a:pt x="48736" y="114554"/>
                  </a:lnTo>
                </a:path>
              </a:pathLst>
            </a:custGeom>
            <a:ln w="21963">
              <a:solidFill>
                <a:srgbClr val="000000"/>
              </a:solidFill>
            </a:ln>
          </p:spPr>
          <p:txBody>
            <a:bodyPr wrap="square" lIns="0" tIns="0" rIns="0" bIns="0" rtlCol="0"/>
            <a:lstStyle/>
            <a:p>
              <a:endParaRPr/>
            </a:p>
          </p:txBody>
        </p:sp>
        <p:sp>
          <p:nvSpPr>
            <p:cNvPr id="56" name="object 56"/>
            <p:cNvSpPr/>
            <p:nvPr/>
          </p:nvSpPr>
          <p:spPr>
            <a:xfrm>
              <a:off x="5444642" y="6023050"/>
              <a:ext cx="880744" cy="330200"/>
            </a:xfrm>
            <a:custGeom>
              <a:avLst/>
              <a:gdLst/>
              <a:ahLst/>
              <a:cxnLst/>
              <a:rect l="l" t="t" r="r" b="b"/>
              <a:pathLst>
                <a:path w="880745" h="330200">
                  <a:moveTo>
                    <a:pt x="0" y="329970"/>
                  </a:moveTo>
                  <a:lnTo>
                    <a:pt x="64530" y="0"/>
                  </a:lnTo>
                </a:path>
                <a:path w="880745" h="330200">
                  <a:moveTo>
                    <a:pt x="64530" y="0"/>
                  </a:moveTo>
                  <a:lnTo>
                    <a:pt x="880124" y="0"/>
                  </a:lnTo>
                </a:path>
              </a:pathLst>
            </a:custGeom>
            <a:ln w="10977">
              <a:solidFill>
                <a:srgbClr val="000000"/>
              </a:solidFill>
            </a:ln>
          </p:spPr>
          <p:txBody>
            <a:bodyPr wrap="square" lIns="0" tIns="0" rIns="0" bIns="0" rtlCol="0"/>
            <a:lstStyle/>
            <a:p>
              <a:endParaRPr/>
            </a:p>
          </p:txBody>
        </p:sp>
      </p:grpSp>
      <p:sp>
        <p:nvSpPr>
          <p:cNvPr id="57" name="object 57"/>
          <p:cNvSpPr txBox="1"/>
          <p:nvPr/>
        </p:nvSpPr>
        <p:spPr>
          <a:xfrm>
            <a:off x="6052561" y="6173434"/>
            <a:ext cx="153670" cy="210185"/>
          </a:xfrm>
          <a:prstGeom prst="rect">
            <a:avLst/>
          </a:prstGeom>
        </p:spPr>
        <p:txBody>
          <a:bodyPr vert="horz" wrap="square" lIns="0" tIns="13970" rIns="0" bIns="0" rtlCol="0">
            <a:spAutoFit/>
          </a:bodyPr>
          <a:lstStyle/>
          <a:p>
            <a:pPr marL="12700">
              <a:lnSpc>
                <a:spcPct val="100000"/>
              </a:lnSpc>
              <a:spcBef>
                <a:spcPts val="110"/>
              </a:spcBef>
            </a:pPr>
            <a:r>
              <a:rPr sz="1200" i="1" dirty="0">
                <a:latin typeface="Times New Roman"/>
                <a:cs typeface="Times New Roman"/>
              </a:rPr>
              <a:t>se</a:t>
            </a:r>
            <a:endParaRPr sz="1200">
              <a:latin typeface="Times New Roman"/>
              <a:cs typeface="Times New Roman"/>
            </a:endParaRPr>
          </a:p>
        </p:txBody>
      </p:sp>
      <p:sp>
        <p:nvSpPr>
          <p:cNvPr id="58" name="object 58"/>
          <p:cNvSpPr txBox="1"/>
          <p:nvPr/>
        </p:nvSpPr>
        <p:spPr>
          <a:xfrm>
            <a:off x="5508854" y="5983387"/>
            <a:ext cx="816610" cy="359410"/>
          </a:xfrm>
          <a:prstGeom prst="rect">
            <a:avLst/>
          </a:prstGeom>
        </p:spPr>
        <p:txBody>
          <a:bodyPr vert="horz" wrap="square" lIns="0" tIns="17780" rIns="0" bIns="0" rtlCol="0">
            <a:spAutoFit/>
          </a:bodyPr>
          <a:lstStyle/>
          <a:p>
            <a:pPr marL="12700">
              <a:lnSpc>
                <a:spcPct val="100000"/>
              </a:lnSpc>
              <a:spcBef>
                <a:spcPts val="140"/>
              </a:spcBef>
            </a:pPr>
            <a:r>
              <a:rPr sz="2050" spc="20" dirty="0">
                <a:latin typeface="Times New Roman"/>
                <a:cs typeface="Times New Roman"/>
              </a:rPr>
              <a:t>(1</a:t>
            </a:r>
            <a:r>
              <a:rPr sz="2050" spc="20" dirty="0">
                <a:latin typeface="Symbol"/>
                <a:cs typeface="Symbol"/>
              </a:rPr>
              <a:t></a:t>
            </a:r>
            <a:r>
              <a:rPr sz="2150" i="1" spc="20" dirty="0">
                <a:latin typeface="Symbol"/>
                <a:cs typeface="Symbol"/>
              </a:rPr>
              <a:t></a:t>
            </a:r>
            <a:r>
              <a:rPr sz="2150" i="1" spc="290" dirty="0">
                <a:latin typeface="Times New Roman"/>
                <a:cs typeface="Times New Roman"/>
              </a:rPr>
              <a:t> </a:t>
            </a:r>
            <a:r>
              <a:rPr sz="2050" spc="5" dirty="0">
                <a:latin typeface="Times New Roman"/>
                <a:cs typeface="Times New Roman"/>
              </a:rPr>
              <a:t>)</a:t>
            </a:r>
            <a:endParaRPr sz="2050">
              <a:latin typeface="Times New Roman"/>
              <a:cs typeface="Times New Roman"/>
            </a:endParaRPr>
          </a:p>
        </p:txBody>
      </p:sp>
      <p:sp>
        <p:nvSpPr>
          <p:cNvPr id="59" name="object 59"/>
          <p:cNvSpPr txBox="1"/>
          <p:nvPr/>
        </p:nvSpPr>
        <p:spPr>
          <a:xfrm>
            <a:off x="5187554" y="6173434"/>
            <a:ext cx="128270"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60" name="object 60"/>
          <p:cNvSpPr txBox="1"/>
          <p:nvPr/>
        </p:nvSpPr>
        <p:spPr>
          <a:xfrm>
            <a:off x="2858205" y="6173434"/>
            <a:ext cx="128270"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61" name="object 61"/>
          <p:cNvSpPr txBox="1"/>
          <p:nvPr/>
        </p:nvSpPr>
        <p:spPr>
          <a:xfrm>
            <a:off x="2672834" y="5879698"/>
            <a:ext cx="288925" cy="342265"/>
          </a:xfrm>
          <a:prstGeom prst="rect">
            <a:avLst/>
          </a:prstGeom>
        </p:spPr>
        <p:txBody>
          <a:bodyPr vert="horz" wrap="square" lIns="0" tIns="15875" rIns="0" bIns="0" rtlCol="0">
            <a:spAutoFit/>
          </a:bodyPr>
          <a:lstStyle/>
          <a:p>
            <a:pPr marL="38100">
              <a:lnSpc>
                <a:spcPct val="100000"/>
              </a:lnSpc>
              <a:spcBef>
                <a:spcPts val="125"/>
              </a:spcBef>
            </a:pPr>
            <a:r>
              <a:rPr sz="3075" i="1" spc="22" baseline="-25745" dirty="0">
                <a:latin typeface="Times New Roman"/>
                <a:cs typeface="Times New Roman"/>
              </a:rPr>
              <a:t>Z</a:t>
            </a:r>
            <a:r>
              <a:rPr sz="3075" i="1" spc="-397" baseline="-25745"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62" name="object 62"/>
          <p:cNvSpPr txBox="1"/>
          <p:nvPr/>
        </p:nvSpPr>
        <p:spPr>
          <a:xfrm>
            <a:off x="3890725" y="6189186"/>
            <a:ext cx="457200" cy="359410"/>
          </a:xfrm>
          <a:prstGeom prst="rect">
            <a:avLst/>
          </a:prstGeom>
        </p:spPr>
        <p:txBody>
          <a:bodyPr vert="horz" wrap="square" lIns="0" tIns="17780" rIns="0" bIns="0" rtlCol="0">
            <a:spAutoFit/>
          </a:bodyPr>
          <a:lstStyle/>
          <a:p>
            <a:pPr marL="12700">
              <a:lnSpc>
                <a:spcPct val="100000"/>
              </a:lnSpc>
              <a:spcBef>
                <a:spcPts val="140"/>
              </a:spcBef>
            </a:pPr>
            <a:r>
              <a:rPr sz="2050" i="1" spc="-295" dirty="0">
                <a:latin typeface="Times New Roman"/>
                <a:cs typeface="Times New Roman"/>
              </a:rPr>
              <a:t>j</a:t>
            </a:r>
            <a:r>
              <a:rPr sz="2150" i="1" spc="-295" dirty="0">
                <a:latin typeface="Symbol"/>
                <a:cs typeface="Symbol"/>
              </a:rPr>
              <a:t></a:t>
            </a:r>
            <a:r>
              <a:rPr sz="2050" i="1" spc="-295" dirty="0">
                <a:latin typeface="Times New Roman"/>
                <a:cs typeface="Times New Roman"/>
              </a:rPr>
              <a:t>C</a:t>
            </a:r>
            <a:endParaRPr sz="2050">
              <a:latin typeface="Times New Roman"/>
              <a:cs typeface="Times New Roman"/>
            </a:endParaRPr>
          </a:p>
        </p:txBody>
      </p:sp>
      <p:sp>
        <p:nvSpPr>
          <p:cNvPr id="63" name="object 63"/>
          <p:cNvSpPr txBox="1"/>
          <p:nvPr/>
        </p:nvSpPr>
        <p:spPr>
          <a:xfrm>
            <a:off x="3489112" y="5816693"/>
            <a:ext cx="1736089" cy="359410"/>
          </a:xfrm>
          <a:prstGeom prst="rect">
            <a:avLst/>
          </a:prstGeom>
        </p:spPr>
        <p:txBody>
          <a:bodyPr vert="horz" wrap="square" lIns="0" tIns="17780" rIns="0" bIns="0" rtlCol="0">
            <a:spAutoFit/>
          </a:bodyPr>
          <a:lstStyle/>
          <a:p>
            <a:pPr marL="38100">
              <a:lnSpc>
                <a:spcPct val="100000"/>
              </a:lnSpc>
              <a:spcBef>
                <a:spcPts val="140"/>
              </a:spcBef>
            </a:pPr>
            <a:r>
              <a:rPr sz="2050" i="1" spc="-125" dirty="0">
                <a:latin typeface="Times New Roman"/>
                <a:cs typeface="Times New Roman"/>
              </a:rPr>
              <a:t>j</a:t>
            </a:r>
            <a:r>
              <a:rPr sz="2150" i="1" spc="-125" dirty="0">
                <a:latin typeface="Symbol"/>
                <a:cs typeface="Symbol"/>
              </a:rPr>
              <a:t></a:t>
            </a:r>
            <a:r>
              <a:rPr sz="2050" i="1" spc="-125" dirty="0">
                <a:latin typeface="Times New Roman"/>
                <a:cs typeface="Times New Roman"/>
              </a:rPr>
              <a:t>L</a:t>
            </a:r>
            <a:r>
              <a:rPr sz="2050" spc="-125" dirty="0">
                <a:latin typeface="Times New Roman"/>
                <a:cs typeface="Times New Roman"/>
              </a:rPr>
              <a:t>(1</a:t>
            </a:r>
            <a:r>
              <a:rPr sz="2050" spc="-125" dirty="0">
                <a:latin typeface="Symbol"/>
                <a:cs typeface="Symbol"/>
              </a:rPr>
              <a:t></a:t>
            </a:r>
            <a:r>
              <a:rPr sz="2150" i="1" spc="-125" dirty="0">
                <a:latin typeface="Symbol"/>
                <a:cs typeface="Symbol"/>
              </a:rPr>
              <a:t></a:t>
            </a:r>
            <a:r>
              <a:rPr sz="1800" i="1" spc="-187" baseline="-23148" dirty="0">
                <a:latin typeface="Times New Roman"/>
                <a:cs typeface="Times New Roman"/>
              </a:rPr>
              <a:t>se </a:t>
            </a:r>
            <a:r>
              <a:rPr sz="2050" spc="5" dirty="0">
                <a:latin typeface="Times New Roman"/>
                <a:cs typeface="Times New Roman"/>
              </a:rPr>
              <a:t>) </a:t>
            </a:r>
            <a:r>
              <a:rPr sz="3075" spc="22" baseline="-35230" dirty="0">
                <a:latin typeface="Symbol"/>
                <a:cs typeface="Symbol"/>
              </a:rPr>
              <a:t></a:t>
            </a:r>
            <a:r>
              <a:rPr sz="3075" spc="-540" baseline="-35230" dirty="0">
                <a:latin typeface="Times New Roman"/>
                <a:cs typeface="Times New Roman"/>
              </a:rPr>
              <a:t> </a:t>
            </a:r>
            <a:r>
              <a:rPr sz="3075" i="1" spc="22" baseline="-35230" dirty="0">
                <a:latin typeface="Times New Roman"/>
                <a:cs typeface="Times New Roman"/>
              </a:rPr>
              <a:t>Z</a:t>
            </a:r>
            <a:endParaRPr sz="3075" baseline="-35230">
              <a:latin typeface="Times New Roman"/>
              <a:cs typeface="Times New Roman"/>
            </a:endParaRPr>
          </a:p>
        </p:txBody>
      </p:sp>
      <p:sp>
        <p:nvSpPr>
          <p:cNvPr id="64" name="object 64"/>
          <p:cNvSpPr txBox="1"/>
          <p:nvPr/>
        </p:nvSpPr>
        <p:spPr>
          <a:xfrm>
            <a:off x="3058651" y="5997680"/>
            <a:ext cx="170815" cy="342265"/>
          </a:xfrm>
          <a:prstGeom prst="rect">
            <a:avLst/>
          </a:prstGeom>
        </p:spPr>
        <p:txBody>
          <a:bodyPr vert="horz" wrap="square" lIns="0" tIns="15875" rIns="0" bIns="0" rtlCol="0">
            <a:spAutoFit/>
          </a:bodyPr>
          <a:lstStyle/>
          <a:p>
            <a:pPr marL="12700">
              <a:lnSpc>
                <a:spcPct val="100000"/>
              </a:lnSpc>
              <a:spcBef>
                <a:spcPts val="125"/>
              </a:spcBef>
            </a:pPr>
            <a:r>
              <a:rPr sz="2050" spc="15" dirty="0">
                <a:latin typeface="Symbol"/>
                <a:cs typeface="Symbol"/>
              </a:rPr>
              <a:t></a:t>
            </a:r>
            <a:endParaRPr sz="2050">
              <a:latin typeface="Symbol"/>
              <a:cs typeface="Symbol"/>
            </a:endParaRPr>
          </a:p>
        </p:txBody>
      </p:sp>
      <p:sp>
        <p:nvSpPr>
          <p:cNvPr id="71" name="Slide Number Placeholder 70">
            <a:extLst>
              <a:ext uri="{FF2B5EF4-FFF2-40B4-BE49-F238E27FC236}">
                <a16:creationId xmlns:a16="http://schemas.microsoft.com/office/drawing/2014/main" id="{D3D33F98-B2CA-4E89-9138-21D1228E7371}"/>
              </a:ext>
            </a:extLst>
          </p:cNvPr>
          <p:cNvSpPr>
            <a:spLocks noGrp="1"/>
          </p:cNvSpPr>
          <p:nvPr>
            <p:ph type="sldNum" sz="quarter" idx="7"/>
          </p:nvPr>
        </p:nvSpPr>
        <p:spPr/>
        <p:txBody>
          <a:bodyPr/>
          <a:lstStyle/>
          <a:p>
            <a:pPr marL="38100">
              <a:lnSpc>
                <a:spcPts val="1240"/>
              </a:lnSpc>
            </a:pPr>
            <a:fld id="{81D60167-4931-47E6-BA6A-407CBD079E47}" type="slidenum">
              <a:rPr lang="en-IN" spc="-120" smtClean="0"/>
              <a:t>98</a:t>
            </a:fld>
            <a:endParaRPr lang="en-IN" spc="-120" dirty="0"/>
          </a:p>
        </p:txBody>
      </p:sp>
      <p:sp>
        <p:nvSpPr>
          <p:cNvPr id="72" name="TextBox 71">
            <a:extLst>
              <a:ext uri="{FF2B5EF4-FFF2-40B4-BE49-F238E27FC236}">
                <a16:creationId xmlns:a16="http://schemas.microsoft.com/office/drawing/2014/main" id="{FA5F4381-0968-46F9-A80F-A2A9703EF284}"/>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object 2">
            <a:extLst>
              <a:ext uri="{FF2B5EF4-FFF2-40B4-BE49-F238E27FC236}">
                <a16:creationId xmlns:a16="http://schemas.microsoft.com/office/drawing/2014/main" id="{671DB00B-3BEE-492F-A70A-4495E2B44A6C}"/>
              </a:ext>
            </a:extLst>
          </p:cNvPr>
          <p:cNvGrpSpPr/>
          <p:nvPr/>
        </p:nvGrpSpPr>
        <p:grpSpPr>
          <a:xfrm>
            <a:off x="-654" y="0"/>
            <a:ext cx="9145905" cy="6858000"/>
            <a:chOff x="-654" y="0"/>
            <a:chExt cx="9145905" cy="6858000"/>
          </a:xfrm>
        </p:grpSpPr>
        <p:sp>
          <p:nvSpPr>
            <p:cNvPr id="69" name="object 3">
              <a:extLst>
                <a:ext uri="{FF2B5EF4-FFF2-40B4-BE49-F238E27FC236}">
                  <a16:creationId xmlns:a16="http://schemas.microsoft.com/office/drawing/2014/main" id="{8AFB0449-71C3-4B42-923D-F57E48311B18}"/>
                </a:ext>
              </a:extLst>
            </p:cNvPr>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70" name="object 4">
              <a:extLst>
                <a:ext uri="{FF2B5EF4-FFF2-40B4-BE49-F238E27FC236}">
                  <a16:creationId xmlns:a16="http://schemas.microsoft.com/office/drawing/2014/main" id="{41E59200-965C-4DF3-96F8-28AFB1334D18}"/>
                </a:ext>
              </a:extLst>
            </p:cNvPr>
            <p:cNvSpPr/>
            <p:nvPr/>
          </p:nvSpPr>
          <p:spPr>
            <a:xfrm>
              <a:off x="0" y="746"/>
              <a:ext cx="9143999" cy="1027429"/>
            </a:xfrm>
            <a:prstGeom prst="rect">
              <a:avLst/>
            </a:prstGeom>
            <a:blipFill>
              <a:blip r:embed="rId3" cstate="print"/>
              <a:stretch>
                <a:fillRect/>
              </a:stretch>
            </a:blipFill>
          </p:spPr>
          <p:txBody>
            <a:bodyPr wrap="square" lIns="0" tIns="0" rIns="0" bIns="0" rtlCol="0"/>
            <a:lstStyle/>
            <a:p>
              <a:endParaRPr/>
            </a:p>
          </p:txBody>
        </p:sp>
        <p:sp>
          <p:nvSpPr>
            <p:cNvPr id="71" name="object 5">
              <a:extLst>
                <a:ext uri="{FF2B5EF4-FFF2-40B4-BE49-F238E27FC236}">
                  <a16:creationId xmlns:a16="http://schemas.microsoft.com/office/drawing/2014/main" id="{3584DF98-EEA4-409C-A64A-61B03D1E3554}"/>
                </a:ext>
              </a:extLst>
            </p:cNvPr>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72" name="object 6">
              <a:extLst>
                <a:ext uri="{FF2B5EF4-FFF2-40B4-BE49-F238E27FC236}">
                  <a16:creationId xmlns:a16="http://schemas.microsoft.com/office/drawing/2014/main" id="{5ADA8F79-0301-4AA4-9EA6-9929B51FFA0B}"/>
                </a:ext>
              </a:extLst>
            </p:cNvPr>
            <p:cNvSpPr/>
            <p:nvPr/>
          </p:nvSpPr>
          <p:spPr>
            <a:xfrm>
              <a:off x="0" y="0"/>
              <a:ext cx="9088461" cy="1020572"/>
            </a:xfrm>
            <a:prstGeom prst="rect">
              <a:avLst/>
            </a:prstGeom>
            <a:blipFill>
              <a:blip r:embed="rId5" cstate="print"/>
              <a:stretch>
                <a:fillRect/>
              </a:stretch>
            </a:blipFill>
          </p:spPr>
          <p:txBody>
            <a:bodyPr wrap="square" lIns="0" tIns="0" rIns="0" bIns="0" rtlCol="0"/>
            <a:lstStyle/>
            <a:p>
              <a:endParaRPr/>
            </a:p>
          </p:txBody>
        </p:sp>
        <p:sp>
          <p:nvSpPr>
            <p:cNvPr id="73" name="object 7">
              <a:extLst>
                <a:ext uri="{FF2B5EF4-FFF2-40B4-BE49-F238E27FC236}">
                  <a16:creationId xmlns:a16="http://schemas.microsoft.com/office/drawing/2014/main" id="{6628D503-5B2F-448B-AF31-7ECF2D3C6665}"/>
                </a:ext>
              </a:extLst>
            </p:cNvPr>
            <p:cNvSpPr/>
            <p:nvPr/>
          </p:nvSpPr>
          <p:spPr>
            <a:xfrm>
              <a:off x="-654" y="52577"/>
              <a:ext cx="9145416" cy="901573"/>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a:spLocks noGrp="1"/>
          </p:cNvSpPr>
          <p:nvPr>
            <p:ph type="title"/>
          </p:nvPr>
        </p:nvSpPr>
        <p:spPr>
          <a:xfrm>
            <a:off x="1150619" y="619116"/>
            <a:ext cx="6842759" cy="629018"/>
          </a:xfrm>
          <a:prstGeom prst="rect">
            <a:avLst/>
          </a:prstGeom>
        </p:spPr>
        <p:txBody>
          <a:bodyPr vert="horz" wrap="square" lIns="0" tIns="13335" rIns="0" bIns="0" rtlCol="0">
            <a:spAutoFit/>
          </a:bodyPr>
          <a:lstStyle/>
          <a:p>
            <a:pPr marL="12700">
              <a:lnSpc>
                <a:spcPct val="100000"/>
              </a:lnSpc>
              <a:spcBef>
                <a:spcPts val="105"/>
              </a:spcBef>
            </a:pPr>
            <a:r>
              <a:rPr sz="4000" i="0" dirty="0">
                <a:solidFill>
                  <a:schemeClr val="tx2">
                    <a:lumMod val="60000"/>
                    <a:lumOff val="40000"/>
                  </a:schemeClr>
                </a:solidFill>
                <a:latin typeface="Times New Roman" panose="02020603050405020304" pitchFamily="18" charset="0"/>
                <a:cs typeface="Times New Roman" panose="02020603050405020304" pitchFamily="18" charset="0"/>
              </a:rPr>
              <a:t>Degree of shunt</a:t>
            </a:r>
            <a:r>
              <a:rPr sz="4000" i="0" spc="-90" dirty="0">
                <a:solidFill>
                  <a:schemeClr val="tx2">
                    <a:lumMod val="60000"/>
                    <a:lumOff val="40000"/>
                  </a:schemeClr>
                </a:solidFill>
                <a:latin typeface="Times New Roman" panose="02020603050405020304" pitchFamily="18" charset="0"/>
                <a:cs typeface="Times New Roman" panose="02020603050405020304" pitchFamily="18" charset="0"/>
              </a:rPr>
              <a:t> </a:t>
            </a:r>
            <a:r>
              <a:rPr sz="4000" i="0" dirty="0">
                <a:solidFill>
                  <a:schemeClr val="tx2">
                    <a:lumMod val="60000"/>
                    <a:lumOff val="40000"/>
                  </a:schemeClr>
                </a:solidFill>
                <a:latin typeface="Times New Roman" panose="02020603050405020304" pitchFamily="18" charset="0"/>
                <a:cs typeface="Times New Roman" panose="02020603050405020304" pitchFamily="18" charset="0"/>
              </a:rPr>
              <a:t>compensation</a:t>
            </a:r>
          </a:p>
        </p:txBody>
      </p:sp>
      <p:sp>
        <p:nvSpPr>
          <p:cNvPr id="3" name="object 3"/>
          <p:cNvSpPr txBox="1"/>
          <p:nvPr/>
        </p:nvSpPr>
        <p:spPr>
          <a:xfrm>
            <a:off x="383540" y="1624329"/>
            <a:ext cx="3927475" cy="360680"/>
          </a:xfrm>
          <a:prstGeom prst="rect">
            <a:avLst/>
          </a:prstGeom>
        </p:spPr>
        <p:txBody>
          <a:bodyPr vert="horz" wrap="square" lIns="0" tIns="12065" rIns="0" bIns="0" rtlCol="0">
            <a:spAutoFit/>
          </a:bodyPr>
          <a:lstStyle/>
          <a:p>
            <a:pPr marL="12700">
              <a:lnSpc>
                <a:spcPct val="100000"/>
              </a:lnSpc>
              <a:spcBef>
                <a:spcPts val="95"/>
              </a:spcBef>
            </a:pPr>
            <a:r>
              <a:rPr sz="2200" spc="-95" dirty="0">
                <a:latin typeface="Times New Roman"/>
                <a:cs typeface="Times New Roman"/>
              </a:rPr>
              <a:t>We </a:t>
            </a:r>
            <a:r>
              <a:rPr sz="2200" spc="-5" dirty="0">
                <a:latin typeface="Times New Roman"/>
                <a:cs typeface="Times New Roman"/>
              </a:rPr>
              <a:t>know that </a:t>
            </a:r>
            <a:r>
              <a:rPr sz="2200" dirty="0">
                <a:latin typeface="Times New Roman"/>
                <a:cs typeface="Times New Roman"/>
              </a:rPr>
              <a:t>the </a:t>
            </a:r>
            <a:r>
              <a:rPr sz="2200" spc="-10" dirty="0">
                <a:latin typeface="Times New Roman"/>
                <a:cs typeface="Times New Roman"/>
              </a:rPr>
              <a:t>surge</a:t>
            </a:r>
            <a:r>
              <a:rPr sz="2200" spc="35" dirty="0">
                <a:latin typeface="Times New Roman"/>
                <a:cs typeface="Times New Roman"/>
              </a:rPr>
              <a:t> </a:t>
            </a:r>
            <a:r>
              <a:rPr sz="2200" spc="-5" dirty="0">
                <a:latin typeface="Times New Roman"/>
                <a:cs typeface="Times New Roman"/>
              </a:rPr>
              <a:t>impedance</a:t>
            </a:r>
            <a:endParaRPr sz="2200">
              <a:latin typeface="Times New Roman"/>
              <a:cs typeface="Times New Roman"/>
            </a:endParaRPr>
          </a:p>
        </p:txBody>
      </p:sp>
      <p:grpSp>
        <p:nvGrpSpPr>
          <p:cNvPr id="4" name="object 4"/>
          <p:cNvGrpSpPr/>
          <p:nvPr/>
        </p:nvGrpSpPr>
        <p:grpSpPr>
          <a:xfrm>
            <a:off x="1827645" y="2193975"/>
            <a:ext cx="413384" cy="654685"/>
            <a:chOff x="1827645" y="2193975"/>
            <a:chExt cx="413384" cy="654685"/>
          </a:xfrm>
        </p:grpSpPr>
        <p:sp>
          <p:nvSpPr>
            <p:cNvPr id="5" name="object 5"/>
            <p:cNvSpPr/>
            <p:nvPr/>
          </p:nvSpPr>
          <p:spPr>
            <a:xfrm>
              <a:off x="1833133" y="2550682"/>
              <a:ext cx="386080" cy="64769"/>
            </a:xfrm>
            <a:custGeom>
              <a:avLst/>
              <a:gdLst/>
              <a:ahLst/>
              <a:cxnLst/>
              <a:rect l="l" t="t" r="r" b="b"/>
              <a:pathLst>
                <a:path w="386080" h="64769">
                  <a:moveTo>
                    <a:pt x="173028" y="0"/>
                  </a:moveTo>
                  <a:lnTo>
                    <a:pt x="385870" y="0"/>
                  </a:lnTo>
                </a:path>
                <a:path w="386080" h="64769">
                  <a:moveTo>
                    <a:pt x="0" y="64471"/>
                  </a:moveTo>
                  <a:lnTo>
                    <a:pt x="33644" y="45275"/>
                  </a:lnTo>
                </a:path>
              </a:pathLst>
            </a:custGeom>
            <a:ln w="10978">
              <a:solidFill>
                <a:srgbClr val="000000"/>
              </a:solidFill>
            </a:ln>
          </p:spPr>
          <p:txBody>
            <a:bodyPr wrap="square" lIns="0" tIns="0" rIns="0" bIns="0" rtlCol="0"/>
            <a:lstStyle/>
            <a:p>
              <a:endParaRPr/>
            </a:p>
          </p:txBody>
        </p:sp>
        <p:sp>
          <p:nvSpPr>
            <p:cNvPr id="6" name="object 6"/>
            <p:cNvSpPr/>
            <p:nvPr/>
          </p:nvSpPr>
          <p:spPr>
            <a:xfrm>
              <a:off x="1866777" y="2601433"/>
              <a:ext cx="48895" cy="236220"/>
            </a:xfrm>
            <a:custGeom>
              <a:avLst/>
              <a:gdLst/>
              <a:ahLst/>
              <a:cxnLst/>
              <a:rect l="l" t="t" r="r" b="b"/>
              <a:pathLst>
                <a:path w="48894" h="236219">
                  <a:moveTo>
                    <a:pt x="0" y="0"/>
                  </a:moveTo>
                  <a:lnTo>
                    <a:pt x="48746" y="235982"/>
                  </a:lnTo>
                </a:path>
              </a:pathLst>
            </a:custGeom>
            <a:ln w="21970">
              <a:solidFill>
                <a:srgbClr val="000000"/>
              </a:solidFill>
            </a:ln>
          </p:spPr>
          <p:txBody>
            <a:bodyPr wrap="square" lIns="0" tIns="0" rIns="0" bIns="0" rtlCol="0"/>
            <a:lstStyle/>
            <a:p>
              <a:endParaRPr/>
            </a:p>
          </p:txBody>
        </p:sp>
        <p:sp>
          <p:nvSpPr>
            <p:cNvPr id="7" name="object 7"/>
            <p:cNvSpPr/>
            <p:nvPr/>
          </p:nvSpPr>
          <p:spPr>
            <a:xfrm>
              <a:off x="1921015" y="2199468"/>
              <a:ext cx="320040" cy="638175"/>
            </a:xfrm>
            <a:custGeom>
              <a:avLst/>
              <a:gdLst/>
              <a:ahLst/>
              <a:cxnLst/>
              <a:rect l="l" t="t" r="r" b="b"/>
              <a:pathLst>
                <a:path w="320039" h="638175">
                  <a:moveTo>
                    <a:pt x="0" y="637947"/>
                  </a:moveTo>
                  <a:lnTo>
                    <a:pt x="64543" y="0"/>
                  </a:lnTo>
                </a:path>
                <a:path w="320039" h="638175">
                  <a:moveTo>
                    <a:pt x="64543" y="0"/>
                  </a:moveTo>
                  <a:lnTo>
                    <a:pt x="319963" y="0"/>
                  </a:lnTo>
                </a:path>
              </a:pathLst>
            </a:custGeom>
            <a:ln w="10978">
              <a:solidFill>
                <a:srgbClr val="000000"/>
              </a:solidFill>
            </a:ln>
          </p:spPr>
          <p:txBody>
            <a:bodyPr wrap="square" lIns="0" tIns="0" rIns="0" bIns="0" rtlCol="0"/>
            <a:lstStyle/>
            <a:p>
              <a:endParaRPr/>
            </a:p>
          </p:txBody>
        </p:sp>
      </p:grpSp>
      <p:grpSp>
        <p:nvGrpSpPr>
          <p:cNvPr id="8" name="object 8"/>
          <p:cNvGrpSpPr/>
          <p:nvPr/>
        </p:nvGrpSpPr>
        <p:grpSpPr>
          <a:xfrm>
            <a:off x="2521141" y="2193975"/>
            <a:ext cx="726440" cy="708025"/>
            <a:chOff x="2521141" y="2193975"/>
            <a:chExt cx="726440" cy="708025"/>
          </a:xfrm>
        </p:grpSpPr>
        <p:sp>
          <p:nvSpPr>
            <p:cNvPr id="9" name="object 9"/>
            <p:cNvSpPr/>
            <p:nvPr/>
          </p:nvSpPr>
          <p:spPr>
            <a:xfrm>
              <a:off x="2526629" y="2550682"/>
              <a:ext cx="699135" cy="97155"/>
            </a:xfrm>
            <a:custGeom>
              <a:avLst/>
              <a:gdLst/>
              <a:ahLst/>
              <a:cxnLst/>
              <a:rect l="l" t="t" r="r" b="b"/>
              <a:pathLst>
                <a:path w="699135" h="97155">
                  <a:moveTo>
                    <a:pt x="173028" y="0"/>
                  </a:moveTo>
                  <a:lnTo>
                    <a:pt x="698969" y="0"/>
                  </a:lnTo>
                </a:path>
                <a:path w="699135" h="97155">
                  <a:moveTo>
                    <a:pt x="0" y="96702"/>
                  </a:moveTo>
                  <a:lnTo>
                    <a:pt x="33644" y="77506"/>
                  </a:lnTo>
                </a:path>
              </a:pathLst>
            </a:custGeom>
            <a:ln w="10978">
              <a:solidFill>
                <a:srgbClr val="000000"/>
              </a:solidFill>
            </a:ln>
          </p:spPr>
          <p:txBody>
            <a:bodyPr wrap="square" lIns="0" tIns="0" rIns="0" bIns="0" rtlCol="0"/>
            <a:lstStyle/>
            <a:p>
              <a:endParaRPr/>
            </a:p>
          </p:txBody>
        </p:sp>
        <p:sp>
          <p:nvSpPr>
            <p:cNvPr id="10" name="object 10"/>
            <p:cNvSpPr/>
            <p:nvPr/>
          </p:nvSpPr>
          <p:spPr>
            <a:xfrm>
              <a:off x="2560274" y="2633691"/>
              <a:ext cx="48895" cy="257810"/>
            </a:xfrm>
            <a:custGeom>
              <a:avLst/>
              <a:gdLst/>
              <a:ahLst/>
              <a:cxnLst/>
              <a:rect l="l" t="t" r="r" b="b"/>
              <a:pathLst>
                <a:path w="48894" h="257810">
                  <a:moveTo>
                    <a:pt x="0" y="0"/>
                  </a:moveTo>
                  <a:lnTo>
                    <a:pt x="48746" y="257232"/>
                  </a:lnTo>
                </a:path>
              </a:pathLst>
            </a:custGeom>
            <a:ln w="21970">
              <a:solidFill>
                <a:srgbClr val="000000"/>
              </a:solidFill>
            </a:ln>
          </p:spPr>
          <p:txBody>
            <a:bodyPr wrap="square" lIns="0" tIns="0" rIns="0" bIns="0" rtlCol="0"/>
            <a:lstStyle/>
            <a:p>
              <a:endParaRPr/>
            </a:p>
          </p:txBody>
        </p:sp>
        <p:sp>
          <p:nvSpPr>
            <p:cNvPr id="11" name="object 11"/>
            <p:cNvSpPr/>
            <p:nvPr/>
          </p:nvSpPr>
          <p:spPr>
            <a:xfrm>
              <a:off x="2614521" y="2199468"/>
              <a:ext cx="633095" cy="691515"/>
            </a:xfrm>
            <a:custGeom>
              <a:avLst/>
              <a:gdLst/>
              <a:ahLst/>
              <a:cxnLst/>
              <a:rect l="l" t="t" r="r" b="b"/>
              <a:pathLst>
                <a:path w="633094" h="691514">
                  <a:moveTo>
                    <a:pt x="0" y="691455"/>
                  </a:moveTo>
                  <a:lnTo>
                    <a:pt x="64534" y="0"/>
                  </a:lnTo>
                </a:path>
                <a:path w="633094" h="691514">
                  <a:moveTo>
                    <a:pt x="64534" y="0"/>
                  </a:moveTo>
                  <a:lnTo>
                    <a:pt x="633053" y="0"/>
                  </a:lnTo>
                </a:path>
              </a:pathLst>
            </a:custGeom>
            <a:ln w="10978">
              <a:solidFill>
                <a:srgbClr val="000000"/>
              </a:solidFill>
            </a:ln>
          </p:spPr>
          <p:txBody>
            <a:bodyPr wrap="square" lIns="0" tIns="0" rIns="0" bIns="0" rtlCol="0"/>
            <a:lstStyle/>
            <a:p>
              <a:endParaRPr/>
            </a:p>
          </p:txBody>
        </p:sp>
      </p:grpSp>
      <p:grpSp>
        <p:nvGrpSpPr>
          <p:cNvPr id="12" name="object 12"/>
          <p:cNvGrpSpPr/>
          <p:nvPr/>
        </p:nvGrpSpPr>
        <p:grpSpPr>
          <a:xfrm>
            <a:off x="3527737" y="2359957"/>
            <a:ext cx="675640" cy="344805"/>
            <a:chOff x="3527737" y="2359957"/>
            <a:chExt cx="675640" cy="344805"/>
          </a:xfrm>
        </p:grpSpPr>
        <p:sp>
          <p:nvSpPr>
            <p:cNvPr id="13" name="object 13"/>
            <p:cNvSpPr/>
            <p:nvPr/>
          </p:nvSpPr>
          <p:spPr>
            <a:xfrm>
              <a:off x="3533225" y="2573992"/>
              <a:ext cx="33655" cy="19685"/>
            </a:xfrm>
            <a:custGeom>
              <a:avLst/>
              <a:gdLst/>
              <a:ahLst/>
              <a:cxnLst/>
              <a:rect l="l" t="t" r="r" b="b"/>
              <a:pathLst>
                <a:path w="33654" h="19685">
                  <a:moveTo>
                    <a:pt x="0" y="19223"/>
                  </a:moveTo>
                  <a:lnTo>
                    <a:pt x="33644" y="0"/>
                  </a:lnTo>
                </a:path>
              </a:pathLst>
            </a:custGeom>
            <a:ln w="10975">
              <a:solidFill>
                <a:srgbClr val="000000"/>
              </a:solidFill>
            </a:ln>
          </p:spPr>
          <p:txBody>
            <a:bodyPr wrap="square" lIns="0" tIns="0" rIns="0" bIns="0" rtlCol="0"/>
            <a:lstStyle/>
            <a:p>
              <a:endParaRPr/>
            </a:p>
          </p:txBody>
        </p:sp>
        <p:sp>
          <p:nvSpPr>
            <p:cNvPr id="14" name="object 14"/>
            <p:cNvSpPr/>
            <p:nvPr/>
          </p:nvSpPr>
          <p:spPr>
            <a:xfrm>
              <a:off x="3566869" y="2579495"/>
              <a:ext cx="48895" cy="114300"/>
            </a:xfrm>
            <a:custGeom>
              <a:avLst/>
              <a:gdLst/>
              <a:ahLst/>
              <a:cxnLst/>
              <a:rect l="l" t="t" r="r" b="b"/>
              <a:pathLst>
                <a:path w="48895" h="114300">
                  <a:moveTo>
                    <a:pt x="0" y="0"/>
                  </a:moveTo>
                  <a:lnTo>
                    <a:pt x="48746" y="113868"/>
                  </a:lnTo>
                </a:path>
              </a:pathLst>
            </a:custGeom>
            <a:ln w="21967">
              <a:solidFill>
                <a:srgbClr val="000000"/>
              </a:solidFill>
            </a:ln>
          </p:spPr>
          <p:txBody>
            <a:bodyPr wrap="square" lIns="0" tIns="0" rIns="0" bIns="0" rtlCol="0"/>
            <a:lstStyle/>
            <a:p>
              <a:endParaRPr/>
            </a:p>
          </p:txBody>
        </p:sp>
        <p:sp>
          <p:nvSpPr>
            <p:cNvPr id="15" name="object 15"/>
            <p:cNvSpPr/>
            <p:nvPr/>
          </p:nvSpPr>
          <p:spPr>
            <a:xfrm>
              <a:off x="3621107" y="2365450"/>
              <a:ext cx="582295" cy="328295"/>
            </a:xfrm>
            <a:custGeom>
              <a:avLst/>
              <a:gdLst/>
              <a:ahLst/>
              <a:cxnLst/>
              <a:rect l="l" t="t" r="r" b="b"/>
              <a:pathLst>
                <a:path w="582295" h="328294">
                  <a:moveTo>
                    <a:pt x="0" y="327913"/>
                  </a:moveTo>
                  <a:lnTo>
                    <a:pt x="64543" y="0"/>
                  </a:lnTo>
                </a:path>
                <a:path w="582295" h="328294">
                  <a:moveTo>
                    <a:pt x="64543" y="0"/>
                  </a:moveTo>
                  <a:lnTo>
                    <a:pt x="582265" y="0"/>
                  </a:lnTo>
                </a:path>
              </a:pathLst>
            </a:custGeom>
            <a:ln w="10978">
              <a:solidFill>
                <a:srgbClr val="000000"/>
              </a:solidFill>
            </a:ln>
          </p:spPr>
          <p:txBody>
            <a:bodyPr wrap="square" lIns="0" tIns="0" rIns="0" bIns="0" rtlCol="0"/>
            <a:lstStyle/>
            <a:p>
              <a:endParaRPr/>
            </a:p>
          </p:txBody>
        </p:sp>
      </p:grpSp>
      <p:sp>
        <p:nvSpPr>
          <p:cNvPr id="16" name="object 16"/>
          <p:cNvSpPr txBox="1"/>
          <p:nvPr/>
        </p:nvSpPr>
        <p:spPr>
          <a:xfrm>
            <a:off x="3824691" y="2515834"/>
            <a:ext cx="349250" cy="210185"/>
          </a:xfrm>
          <a:prstGeom prst="rect">
            <a:avLst/>
          </a:prstGeom>
        </p:spPr>
        <p:txBody>
          <a:bodyPr vert="horz" wrap="square" lIns="0" tIns="13970" rIns="0" bIns="0" rtlCol="0">
            <a:spAutoFit/>
          </a:bodyPr>
          <a:lstStyle/>
          <a:p>
            <a:pPr marL="12700">
              <a:lnSpc>
                <a:spcPct val="100000"/>
              </a:lnSpc>
              <a:spcBef>
                <a:spcPts val="110"/>
              </a:spcBef>
              <a:tabLst>
                <a:tab pos="250190" algn="l"/>
              </a:tabLst>
            </a:pPr>
            <a:r>
              <a:rPr sz="1200" i="1" spc="5" dirty="0">
                <a:latin typeface="Times New Roman"/>
                <a:cs typeface="Times New Roman"/>
              </a:rPr>
              <a:t>L	L</a:t>
            </a:r>
            <a:endParaRPr sz="1200">
              <a:latin typeface="Times New Roman"/>
              <a:cs typeface="Times New Roman"/>
            </a:endParaRPr>
          </a:p>
        </p:txBody>
      </p:sp>
      <p:sp>
        <p:nvSpPr>
          <p:cNvPr id="17" name="object 17"/>
          <p:cNvSpPr txBox="1"/>
          <p:nvPr/>
        </p:nvSpPr>
        <p:spPr>
          <a:xfrm>
            <a:off x="1404322" y="2515834"/>
            <a:ext cx="128270" cy="210185"/>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18" name="object 18"/>
          <p:cNvSpPr txBox="1"/>
          <p:nvPr/>
        </p:nvSpPr>
        <p:spPr>
          <a:xfrm>
            <a:off x="3701791" y="2340081"/>
            <a:ext cx="380365" cy="342265"/>
          </a:xfrm>
          <a:prstGeom prst="rect">
            <a:avLst/>
          </a:prstGeom>
        </p:spPr>
        <p:txBody>
          <a:bodyPr vert="horz" wrap="square" lIns="0" tIns="15875" rIns="0" bIns="0" rtlCol="0">
            <a:spAutoFit/>
          </a:bodyPr>
          <a:lstStyle/>
          <a:p>
            <a:pPr marL="12700">
              <a:lnSpc>
                <a:spcPct val="100000"/>
              </a:lnSpc>
              <a:spcBef>
                <a:spcPts val="125"/>
              </a:spcBef>
            </a:pPr>
            <a:r>
              <a:rPr sz="2050" i="1" spc="10" dirty="0">
                <a:latin typeface="Times New Roman"/>
                <a:cs typeface="Times New Roman"/>
              </a:rPr>
              <a:t>x</a:t>
            </a:r>
            <a:r>
              <a:rPr sz="2050" i="1" spc="345" dirty="0">
                <a:latin typeface="Times New Roman"/>
                <a:cs typeface="Times New Roman"/>
              </a:rPr>
              <a:t> </a:t>
            </a:r>
            <a:r>
              <a:rPr sz="2050" i="1" spc="10" dirty="0">
                <a:latin typeface="Times New Roman"/>
                <a:cs typeface="Times New Roman"/>
              </a:rPr>
              <a:t>x</a:t>
            </a:r>
            <a:endParaRPr sz="2050">
              <a:latin typeface="Times New Roman"/>
              <a:cs typeface="Times New Roman"/>
            </a:endParaRPr>
          </a:p>
        </p:txBody>
      </p:sp>
      <p:sp>
        <p:nvSpPr>
          <p:cNvPr id="19" name="object 19"/>
          <p:cNvSpPr txBox="1"/>
          <p:nvPr/>
        </p:nvSpPr>
        <p:spPr>
          <a:xfrm>
            <a:off x="2754247" y="2531581"/>
            <a:ext cx="457200" cy="359410"/>
          </a:xfrm>
          <a:prstGeom prst="rect">
            <a:avLst/>
          </a:prstGeom>
        </p:spPr>
        <p:txBody>
          <a:bodyPr vert="horz" wrap="square" lIns="0" tIns="17780" rIns="0" bIns="0" rtlCol="0">
            <a:spAutoFit/>
          </a:bodyPr>
          <a:lstStyle/>
          <a:p>
            <a:pPr marL="12700">
              <a:lnSpc>
                <a:spcPct val="100000"/>
              </a:lnSpc>
              <a:spcBef>
                <a:spcPts val="140"/>
              </a:spcBef>
            </a:pPr>
            <a:r>
              <a:rPr sz="2050" i="1" spc="-295" dirty="0">
                <a:latin typeface="Times New Roman"/>
                <a:cs typeface="Times New Roman"/>
              </a:rPr>
              <a:t>j</a:t>
            </a:r>
            <a:r>
              <a:rPr sz="2150" i="1" spc="-295" dirty="0">
                <a:latin typeface="Symbol"/>
                <a:cs typeface="Symbol"/>
              </a:rPr>
              <a:t></a:t>
            </a:r>
            <a:r>
              <a:rPr sz="2050" i="1" spc="-295" dirty="0">
                <a:latin typeface="Times New Roman"/>
                <a:cs typeface="Times New Roman"/>
              </a:rPr>
              <a:t>C</a:t>
            </a:r>
            <a:endParaRPr sz="2050">
              <a:latin typeface="Times New Roman"/>
              <a:cs typeface="Times New Roman"/>
            </a:endParaRPr>
          </a:p>
        </p:txBody>
      </p:sp>
      <p:sp>
        <p:nvSpPr>
          <p:cNvPr id="20" name="object 20"/>
          <p:cNvSpPr txBox="1"/>
          <p:nvPr/>
        </p:nvSpPr>
        <p:spPr>
          <a:xfrm>
            <a:off x="1964971" y="2104510"/>
            <a:ext cx="1548765" cy="783590"/>
          </a:xfrm>
          <a:prstGeom prst="rect">
            <a:avLst/>
          </a:prstGeom>
        </p:spPr>
        <p:txBody>
          <a:bodyPr vert="horz" wrap="square" lIns="0" tIns="73025" rIns="0" bIns="0" rtlCol="0">
            <a:spAutoFit/>
          </a:bodyPr>
          <a:lstStyle/>
          <a:p>
            <a:pPr marL="79375">
              <a:lnSpc>
                <a:spcPct val="100000"/>
              </a:lnSpc>
              <a:spcBef>
                <a:spcPts val="575"/>
              </a:spcBef>
              <a:tabLst>
                <a:tab pos="822325" algn="l"/>
                <a:tab pos="1352550" algn="l"/>
              </a:tabLst>
            </a:pPr>
            <a:r>
              <a:rPr sz="2050" i="1" spc="15" dirty="0">
                <a:latin typeface="Times New Roman"/>
                <a:cs typeface="Times New Roman"/>
              </a:rPr>
              <a:t>L</a:t>
            </a:r>
            <a:r>
              <a:rPr sz="2050" i="1" spc="425" dirty="0">
                <a:latin typeface="Times New Roman"/>
                <a:cs typeface="Times New Roman"/>
              </a:rPr>
              <a:t> </a:t>
            </a:r>
            <a:r>
              <a:rPr sz="3075" spc="22" baseline="-35230" dirty="0">
                <a:latin typeface="Symbol"/>
                <a:cs typeface="Symbol"/>
              </a:rPr>
              <a:t></a:t>
            </a:r>
            <a:r>
              <a:rPr sz="3075" spc="22" baseline="-35230" dirty="0">
                <a:latin typeface="Times New Roman"/>
                <a:cs typeface="Times New Roman"/>
              </a:rPr>
              <a:t>	</a:t>
            </a:r>
            <a:r>
              <a:rPr sz="2050" i="1" spc="-295" dirty="0">
                <a:latin typeface="Times New Roman"/>
                <a:cs typeface="Times New Roman"/>
              </a:rPr>
              <a:t>j</a:t>
            </a:r>
            <a:r>
              <a:rPr sz="2150" i="1" spc="-295" dirty="0">
                <a:latin typeface="Symbol"/>
                <a:cs typeface="Symbol"/>
              </a:rPr>
              <a:t></a:t>
            </a:r>
            <a:r>
              <a:rPr sz="2050" i="1" spc="-295" dirty="0">
                <a:latin typeface="Times New Roman"/>
                <a:cs typeface="Times New Roman"/>
              </a:rPr>
              <a:t>L	</a:t>
            </a:r>
            <a:r>
              <a:rPr sz="3075" spc="22" baseline="-35230" dirty="0">
                <a:latin typeface="Symbol"/>
                <a:cs typeface="Symbol"/>
              </a:rPr>
              <a:t></a:t>
            </a:r>
            <a:endParaRPr sz="3075" baseline="-35230">
              <a:latin typeface="Symbol"/>
              <a:cs typeface="Symbol"/>
            </a:endParaRPr>
          </a:p>
          <a:p>
            <a:pPr marL="50800">
              <a:lnSpc>
                <a:spcPct val="100000"/>
              </a:lnSpc>
              <a:spcBef>
                <a:spcPts val="445"/>
              </a:spcBef>
            </a:pPr>
            <a:r>
              <a:rPr sz="2050" i="1" spc="15" dirty="0">
                <a:latin typeface="Times New Roman"/>
                <a:cs typeface="Times New Roman"/>
              </a:rPr>
              <a:t>C</a:t>
            </a:r>
            <a:endParaRPr sz="2050">
              <a:latin typeface="Times New Roman"/>
              <a:cs typeface="Times New Roman"/>
            </a:endParaRPr>
          </a:p>
        </p:txBody>
      </p:sp>
      <p:sp>
        <p:nvSpPr>
          <p:cNvPr id="21" name="object 21"/>
          <p:cNvSpPr txBox="1"/>
          <p:nvPr/>
        </p:nvSpPr>
        <p:spPr>
          <a:xfrm>
            <a:off x="1244347" y="2340081"/>
            <a:ext cx="530860" cy="342265"/>
          </a:xfrm>
          <a:prstGeom prst="rect">
            <a:avLst/>
          </a:prstGeom>
        </p:spPr>
        <p:txBody>
          <a:bodyPr vert="horz" wrap="square" lIns="0" tIns="15875" rIns="0" bIns="0" rtlCol="0">
            <a:spAutoFit/>
          </a:bodyPr>
          <a:lstStyle/>
          <a:p>
            <a:pPr marL="12700">
              <a:lnSpc>
                <a:spcPct val="100000"/>
              </a:lnSpc>
              <a:spcBef>
                <a:spcPts val="125"/>
              </a:spcBef>
              <a:tabLst>
                <a:tab pos="372745" algn="l"/>
              </a:tabLst>
            </a:pPr>
            <a:r>
              <a:rPr sz="2050" i="1" spc="15" dirty="0">
                <a:latin typeface="Times New Roman"/>
                <a:cs typeface="Times New Roman"/>
              </a:rPr>
              <a:t>Z	</a:t>
            </a:r>
            <a:r>
              <a:rPr sz="2050" spc="15" dirty="0">
                <a:latin typeface="Symbol"/>
                <a:cs typeface="Symbol"/>
              </a:rPr>
              <a:t></a:t>
            </a:r>
            <a:endParaRPr sz="2050">
              <a:latin typeface="Symbol"/>
              <a:cs typeface="Symbol"/>
            </a:endParaRPr>
          </a:p>
        </p:txBody>
      </p:sp>
      <p:sp>
        <p:nvSpPr>
          <p:cNvPr id="22" name="object 22"/>
          <p:cNvSpPr txBox="1"/>
          <p:nvPr/>
        </p:nvSpPr>
        <p:spPr>
          <a:xfrm>
            <a:off x="281940" y="3081654"/>
            <a:ext cx="8665845" cy="628650"/>
          </a:xfrm>
          <a:prstGeom prst="rect">
            <a:avLst/>
          </a:prstGeom>
        </p:spPr>
        <p:txBody>
          <a:bodyPr vert="horz" wrap="square" lIns="0" tIns="12065" rIns="0" bIns="0" rtlCol="0">
            <a:spAutoFit/>
          </a:bodyPr>
          <a:lstStyle/>
          <a:p>
            <a:pPr marL="38100">
              <a:lnSpc>
                <a:spcPts val="2375"/>
              </a:lnSpc>
              <a:spcBef>
                <a:spcPts val="95"/>
              </a:spcBef>
            </a:pPr>
            <a:r>
              <a:rPr sz="2200" spc="-5" dirty="0">
                <a:latin typeface="Times New Roman"/>
                <a:cs typeface="Times New Roman"/>
              </a:rPr>
              <a:t>Suppose shunt inductance </a:t>
            </a:r>
            <a:r>
              <a:rPr sz="2200" i="1" spc="-5" dirty="0">
                <a:latin typeface="Times New Roman"/>
                <a:cs typeface="Times New Roman"/>
              </a:rPr>
              <a:t>L</a:t>
            </a:r>
            <a:r>
              <a:rPr sz="2175" i="1" spc="-7" baseline="-21072" dirty="0">
                <a:latin typeface="Times New Roman"/>
                <a:cs typeface="Times New Roman"/>
              </a:rPr>
              <a:t>sh </a:t>
            </a:r>
            <a:r>
              <a:rPr sz="2200" spc="-5" dirty="0">
                <a:latin typeface="Times New Roman"/>
                <a:cs typeface="Times New Roman"/>
              </a:rPr>
              <a:t>per unit length is used for shunt</a:t>
            </a:r>
            <a:r>
              <a:rPr sz="2200" dirty="0">
                <a:latin typeface="Times New Roman"/>
                <a:cs typeface="Times New Roman"/>
              </a:rPr>
              <a:t> </a:t>
            </a:r>
            <a:r>
              <a:rPr sz="2200" spc="-5" dirty="0">
                <a:latin typeface="Times New Roman"/>
                <a:cs typeface="Times New Roman"/>
              </a:rPr>
              <a:t>compensation.</a:t>
            </a:r>
            <a:endParaRPr sz="2200">
              <a:latin typeface="Times New Roman"/>
              <a:cs typeface="Times New Roman"/>
            </a:endParaRPr>
          </a:p>
          <a:p>
            <a:pPr marL="38100">
              <a:lnSpc>
                <a:spcPts val="2375"/>
              </a:lnSpc>
            </a:pPr>
            <a:r>
              <a:rPr sz="2200" spc="-5" dirty="0">
                <a:latin typeface="Times New Roman"/>
                <a:cs typeface="Times New Roman"/>
              </a:rPr>
              <a:t>Therefore the </a:t>
            </a:r>
            <a:r>
              <a:rPr sz="2200" dirty="0">
                <a:latin typeface="Times New Roman"/>
                <a:cs typeface="Times New Roman"/>
              </a:rPr>
              <a:t>net shunt </a:t>
            </a:r>
            <a:r>
              <a:rPr sz="2200" spc="-5" dirty="0">
                <a:latin typeface="Times New Roman"/>
                <a:cs typeface="Times New Roman"/>
              </a:rPr>
              <a:t>susceptance will</a:t>
            </a:r>
            <a:r>
              <a:rPr sz="2200" dirty="0">
                <a:latin typeface="Times New Roman"/>
                <a:cs typeface="Times New Roman"/>
              </a:rPr>
              <a:t> </a:t>
            </a:r>
            <a:r>
              <a:rPr sz="2200" spc="-5" dirty="0">
                <a:latin typeface="Times New Roman"/>
                <a:cs typeface="Times New Roman"/>
              </a:rPr>
              <a:t>be</a:t>
            </a:r>
            <a:endParaRPr sz="2200">
              <a:latin typeface="Times New Roman"/>
              <a:cs typeface="Times New Roman"/>
            </a:endParaRPr>
          </a:p>
        </p:txBody>
      </p:sp>
      <p:sp>
        <p:nvSpPr>
          <p:cNvPr id="23" name="object 23"/>
          <p:cNvSpPr/>
          <p:nvPr/>
        </p:nvSpPr>
        <p:spPr>
          <a:xfrm>
            <a:off x="2280344" y="4212680"/>
            <a:ext cx="573405" cy="0"/>
          </a:xfrm>
          <a:custGeom>
            <a:avLst/>
            <a:gdLst/>
            <a:ahLst/>
            <a:cxnLst/>
            <a:rect l="l" t="t" r="r" b="b"/>
            <a:pathLst>
              <a:path w="573405">
                <a:moveTo>
                  <a:pt x="0" y="0"/>
                </a:moveTo>
                <a:lnTo>
                  <a:pt x="573030" y="0"/>
                </a:lnTo>
              </a:path>
            </a:pathLst>
          </a:custGeom>
          <a:ln w="9781">
            <a:solidFill>
              <a:srgbClr val="000000"/>
            </a:solidFill>
          </a:ln>
        </p:spPr>
        <p:txBody>
          <a:bodyPr wrap="square" lIns="0" tIns="0" rIns="0" bIns="0" rtlCol="0"/>
          <a:lstStyle/>
          <a:p>
            <a:endParaRPr/>
          </a:p>
        </p:txBody>
      </p:sp>
      <p:sp>
        <p:nvSpPr>
          <p:cNvPr id="24" name="object 24"/>
          <p:cNvSpPr/>
          <p:nvPr/>
        </p:nvSpPr>
        <p:spPr>
          <a:xfrm>
            <a:off x="3752343" y="4212681"/>
            <a:ext cx="448309" cy="0"/>
          </a:xfrm>
          <a:custGeom>
            <a:avLst/>
            <a:gdLst/>
            <a:ahLst/>
            <a:cxnLst/>
            <a:rect l="l" t="t" r="r" b="b"/>
            <a:pathLst>
              <a:path w="448310">
                <a:moveTo>
                  <a:pt x="0" y="0"/>
                </a:moveTo>
                <a:lnTo>
                  <a:pt x="448257" y="0"/>
                </a:lnTo>
              </a:path>
            </a:pathLst>
          </a:custGeom>
          <a:ln w="9781">
            <a:solidFill>
              <a:srgbClr val="000000"/>
            </a:solidFill>
          </a:ln>
        </p:spPr>
        <p:txBody>
          <a:bodyPr wrap="square" lIns="0" tIns="0" rIns="0" bIns="0" rtlCol="0"/>
          <a:lstStyle/>
          <a:p>
            <a:endParaRPr/>
          </a:p>
        </p:txBody>
      </p:sp>
      <p:sp>
        <p:nvSpPr>
          <p:cNvPr id="25" name="object 25"/>
          <p:cNvSpPr/>
          <p:nvPr/>
        </p:nvSpPr>
        <p:spPr>
          <a:xfrm>
            <a:off x="4307004" y="4212681"/>
            <a:ext cx="344170" cy="0"/>
          </a:xfrm>
          <a:custGeom>
            <a:avLst/>
            <a:gdLst/>
            <a:ahLst/>
            <a:cxnLst/>
            <a:rect l="l" t="t" r="r" b="b"/>
            <a:pathLst>
              <a:path w="344170">
                <a:moveTo>
                  <a:pt x="0" y="0"/>
                </a:moveTo>
                <a:lnTo>
                  <a:pt x="343687" y="0"/>
                </a:lnTo>
              </a:path>
            </a:pathLst>
          </a:custGeom>
          <a:ln w="9781">
            <a:solidFill>
              <a:srgbClr val="000000"/>
            </a:solidFill>
          </a:ln>
        </p:spPr>
        <p:txBody>
          <a:bodyPr wrap="square" lIns="0" tIns="0" rIns="0" bIns="0" rtlCol="0"/>
          <a:lstStyle/>
          <a:p>
            <a:endParaRPr/>
          </a:p>
        </p:txBody>
      </p:sp>
      <p:sp>
        <p:nvSpPr>
          <p:cNvPr id="26" name="object 26"/>
          <p:cNvSpPr/>
          <p:nvPr/>
        </p:nvSpPr>
        <p:spPr>
          <a:xfrm>
            <a:off x="1953778" y="4954785"/>
            <a:ext cx="702945" cy="0"/>
          </a:xfrm>
          <a:custGeom>
            <a:avLst/>
            <a:gdLst/>
            <a:ahLst/>
            <a:cxnLst/>
            <a:rect l="l" t="t" r="r" b="b"/>
            <a:pathLst>
              <a:path w="702944">
                <a:moveTo>
                  <a:pt x="0" y="0"/>
                </a:moveTo>
                <a:lnTo>
                  <a:pt x="702678" y="0"/>
                </a:lnTo>
              </a:path>
            </a:pathLst>
          </a:custGeom>
          <a:ln w="9781">
            <a:solidFill>
              <a:srgbClr val="000000"/>
            </a:solidFill>
          </a:ln>
        </p:spPr>
        <p:txBody>
          <a:bodyPr wrap="square" lIns="0" tIns="0" rIns="0" bIns="0" rtlCol="0"/>
          <a:lstStyle/>
          <a:p>
            <a:endParaRPr/>
          </a:p>
        </p:txBody>
      </p:sp>
      <p:sp>
        <p:nvSpPr>
          <p:cNvPr id="27" name="object 27"/>
          <p:cNvSpPr/>
          <p:nvPr/>
        </p:nvSpPr>
        <p:spPr>
          <a:xfrm>
            <a:off x="3852624" y="4954785"/>
            <a:ext cx="447040" cy="0"/>
          </a:xfrm>
          <a:custGeom>
            <a:avLst/>
            <a:gdLst/>
            <a:ahLst/>
            <a:cxnLst/>
            <a:rect l="l" t="t" r="r" b="b"/>
            <a:pathLst>
              <a:path w="447039">
                <a:moveTo>
                  <a:pt x="0" y="0"/>
                </a:moveTo>
                <a:lnTo>
                  <a:pt x="446431" y="0"/>
                </a:lnTo>
              </a:path>
            </a:pathLst>
          </a:custGeom>
          <a:ln w="9781">
            <a:solidFill>
              <a:srgbClr val="000000"/>
            </a:solidFill>
          </a:ln>
        </p:spPr>
        <p:txBody>
          <a:bodyPr wrap="square" lIns="0" tIns="0" rIns="0" bIns="0" rtlCol="0"/>
          <a:lstStyle/>
          <a:p>
            <a:endParaRPr/>
          </a:p>
        </p:txBody>
      </p:sp>
      <p:sp>
        <p:nvSpPr>
          <p:cNvPr id="28" name="object 28"/>
          <p:cNvSpPr txBox="1"/>
          <p:nvPr/>
        </p:nvSpPr>
        <p:spPr>
          <a:xfrm>
            <a:off x="5558982" y="4922363"/>
            <a:ext cx="147320" cy="190500"/>
          </a:xfrm>
          <a:prstGeom prst="rect">
            <a:avLst/>
          </a:prstGeom>
        </p:spPr>
        <p:txBody>
          <a:bodyPr vert="horz" wrap="square" lIns="0" tIns="16510" rIns="0" bIns="0" rtlCol="0">
            <a:spAutoFit/>
          </a:bodyPr>
          <a:lstStyle/>
          <a:p>
            <a:pPr marL="12700">
              <a:lnSpc>
                <a:spcPct val="100000"/>
              </a:lnSpc>
              <a:spcBef>
                <a:spcPts val="130"/>
              </a:spcBef>
            </a:pPr>
            <a:r>
              <a:rPr sz="1050" i="1" spc="5" dirty="0">
                <a:latin typeface="Times New Roman"/>
                <a:cs typeface="Times New Roman"/>
              </a:rPr>
              <a:t>sh</a:t>
            </a:r>
            <a:endParaRPr sz="1050">
              <a:latin typeface="Times New Roman"/>
              <a:cs typeface="Times New Roman"/>
            </a:endParaRPr>
          </a:p>
        </p:txBody>
      </p:sp>
      <p:sp>
        <p:nvSpPr>
          <p:cNvPr id="29" name="object 29"/>
          <p:cNvSpPr txBox="1"/>
          <p:nvPr/>
        </p:nvSpPr>
        <p:spPr>
          <a:xfrm>
            <a:off x="4458806" y="4690469"/>
            <a:ext cx="1360805" cy="398145"/>
          </a:xfrm>
          <a:prstGeom prst="rect">
            <a:avLst/>
          </a:prstGeom>
        </p:spPr>
        <p:txBody>
          <a:bodyPr vert="horz" wrap="square" lIns="0" tIns="11430" rIns="0" bIns="0" rtlCol="0">
            <a:spAutoFit/>
          </a:bodyPr>
          <a:lstStyle/>
          <a:p>
            <a:pPr marL="12700">
              <a:lnSpc>
                <a:spcPct val="100000"/>
              </a:lnSpc>
              <a:spcBef>
                <a:spcPts val="90"/>
              </a:spcBef>
            </a:pPr>
            <a:r>
              <a:rPr sz="1850" dirty="0">
                <a:latin typeface="Symbol"/>
                <a:cs typeface="Symbol"/>
              </a:rPr>
              <a:t></a:t>
            </a:r>
            <a:r>
              <a:rPr sz="1850" dirty="0">
                <a:latin typeface="Times New Roman"/>
                <a:cs typeface="Times New Roman"/>
              </a:rPr>
              <a:t> </a:t>
            </a:r>
            <a:r>
              <a:rPr sz="1850" i="1" spc="-140" dirty="0">
                <a:latin typeface="Times New Roman"/>
                <a:cs typeface="Times New Roman"/>
              </a:rPr>
              <a:t>j</a:t>
            </a:r>
            <a:r>
              <a:rPr sz="1950" i="1" spc="-140" dirty="0">
                <a:latin typeface="Symbol"/>
                <a:cs typeface="Symbol"/>
              </a:rPr>
              <a:t></a:t>
            </a:r>
            <a:r>
              <a:rPr sz="1850" i="1" spc="-140" dirty="0">
                <a:latin typeface="Times New Roman"/>
                <a:cs typeface="Times New Roman"/>
              </a:rPr>
              <a:t>C</a:t>
            </a:r>
            <a:r>
              <a:rPr sz="2450" spc="-140" dirty="0">
                <a:latin typeface="Symbol"/>
                <a:cs typeface="Symbol"/>
              </a:rPr>
              <a:t></a:t>
            </a:r>
            <a:r>
              <a:rPr sz="1850" spc="-140" dirty="0">
                <a:latin typeface="Times New Roman"/>
                <a:cs typeface="Times New Roman"/>
              </a:rPr>
              <a:t>1</a:t>
            </a:r>
            <a:r>
              <a:rPr sz="1850" spc="-140" dirty="0">
                <a:latin typeface="Symbol"/>
                <a:cs typeface="Symbol"/>
              </a:rPr>
              <a:t></a:t>
            </a:r>
            <a:r>
              <a:rPr sz="1950" i="1" spc="-140" dirty="0">
                <a:latin typeface="Symbol"/>
                <a:cs typeface="Symbol"/>
              </a:rPr>
              <a:t></a:t>
            </a:r>
            <a:r>
              <a:rPr sz="1950" i="1" spc="-125" dirty="0">
                <a:latin typeface="Times New Roman"/>
                <a:cs typeface="Times New Roman"/>
              </a:rPr>
              <a:t> </a:t>
            </a:r>
            <a:r>
              <a:rPr sz="2450" spc="-210" dirty="0">
                <a:latin typeface="Symbol"/>
                <a:cs typeface="Symbol"/>
              </a:rPr>
              <a:t></a:t>
            </a:r>
            <a:endParaRPr sz="2450">
              <a:latin typeface="Symbol"/>
              <a:cs typeface="Symbol"/>
            </a:endParaRPr>
          </a:p>
        </p:txBody>
      </p:sp>
      <p:sp>
        <p:nvSpPr>
          <p:cNvPr id="30" name="object 30"/>
          <p:cNvSpPr txBox="1"/>
          <p:nvPr/>
        </p:nvSpPr>
        <p:spPr>
          <a:xfrm>
            <a:off x="3920317" y="4617188"/>
            <a:ext cx="307340" cy="307975"/>
          </a:xfrm>
          <a:prstGeom prst="rect">
            <a:avLst/>
          </a:prstGeom>
        </p:spPr>
        <p:txBody>
          <a:bodyPr vert="horz" wrap="square" lIns="0" tIns="12700" rIns="0" bIns="0" rtlCol="0">
            <a:spAutoFit/>
          </a:bodyPr>
          <a:lstStyle/>
          <a:p>
            <a:pPr marL="38100">
              <a:lnSpc>
                <a:spcPct val="100000"/>
              </a:lnSpc>
              <a:spcBef>
                <a:spcPts val="100"/>
              </a:spcBef>
            </a:pPr>
            <a:r>
              <a:rPr sz="1850" i="1" spc="105" dirty="0">
                <a:latin typeface="Times New Roman"/>
                <a:cs typeface="Times New Roman"/>
              </a:rPr>
              <a:t>X</a:t>
            </a:r>
            <a:r>
              <a:rPr sz="1575" i="1" spc="157" baseline="-23809" dirty="0">
                <a:latin typeface="Times New Roman"/>
                <a:cs typeface="Times New Roman"/>
              </a:rPr>
              <a:t>c</a:t>
            </a:r>
            <a:endParaRPr sz="1575" baseline="-23809">
              <a:latin typeface="Times New Roman"/>
              <a:cs typeface="Times New Roman"/>
            </a:endParaRPr>
          </a:p>
        </p:txBody>
      </p:sp>
      <p:sp>
        <p:nvSpPr>
          <p:cNvPr id="31" name="object 31"/>
          <p:cNvSpPr txBox="1"/>
          <p:nvPr/>
        </p:nvSpPr>
        <p:spPr>
          <a:xfrm>
            <a:off x="3698245" y="4194292"/>
            <a:ext cx="966469" cy="323215"/>
          </a:xfrm>
          <a:prstGeom prst="rect">
            <a:avLst/>
          </a:prstGeom>
        </p:spPr>
        <p:txBody>
          <a:bodyPr vert="horz" wrap="square" lIns="0" tIns="12700" rIns="0" bIns="0" rtlCol="0">
            <a:spAutoFit/>
          </a:bodyPr>
          <a:lstStyle/>
          <a:p>
            <a:pPr marL="38100">
              <a:lnSpc>
                <a:spcPct val="100000"/>
              </a:lnSpc>
              <a:spcBef>
                <a:spcPts val="100"/>
              </a:spcBef>
              <a:tabLst>
                <a:tab pos="592455" algn="l"/>
              </a:tabLst>
            </a:pPr>
            <a:r>
              <a:rPr sz="1950" i="1" spc="-180" dirty="0">
                <a:latin typeface="Symbol"/>
                <a:cs typeface="Symbol"/>
              </a:rPr>
              <a:t></a:t>
            </a:r>
            <a:r>
              <a:rPr sz="1850" i="1" spc="-180" dirty="0">
                <a:latin typeface="Times New Roman"/>
                <a:cs typeface="Times New Roman"/>
              </a:rPr>
              <a:t>L</a:t>
            </a:r>
            <a:r>
              <a:rPr sz="1575" i="1" spc="-270" baseline="-23809" dirty="0">
                <a:latin typeface="Times New Roman"/>
                <a:cs typeface="Times New Roman"/>
              </a:rPr>
              <a:t>sh	</a:t>
            </a:r>
            <a:r>
              <a:rPr sz="1950" i="1" spc="-345" dirty="0">
                <a:latin typeface="Symbol"/>
                <a:cs typeface="Symbol"/>
              </a:rPr>
              <a:t></a:t>
            </a:r>
            <a:r>
              <a:rPr sz="1850" i="1" spc="-345" dirty="0">
                <a:latin typeface="Times New Roman"/>
                <a:cs typeface="Times New Roman"/>
              </a:rPr>
              <a:t>C</a:t>
            </a:r>
            <a:endParaRPr sz="1850">
              <a:latin typeface="Times New Roman"/>
              <a:cs typeface="Times New Roman"/>
            </a:endParaRPr>
          </a:p>
        </p:txBody>
      </p:sp>
      <p:sp>
        <p:nvSpPr>
          <p:cNvPr id="32" name="object 32"/>
          <p:cNvSpPr txBox="1"/>
          <p:nvPr/>
        </p:nvSpPr>
        <p:spPr>
          <a:xfrm>
            <a:off x="2302185" y="4194292"/>
            <a:ext cx="552450" cy="323215"/>
          </a:xfrm>
          <a:prstGeom prst="rect">
            <a:avLst/>
          </a:prstGeom>
        </p:spPr>
        <p:txBody>
          <a:bodyPr vert="horz" wrap="square" lIns="0" tIns="12700" rIns="0" bIns="0" rtlCol="0">
            <a:spAutoFit/>
          </a:bodyPr>
          <a:lstStyle/>
          <a:p>
            <a:pPr marL="38100">
              <a:lnSpc>
                <a:spcPct val="100000"/>
              </a:lnSpc>
              <a:spcBef>
                <a:spcPts val="100"/>
              </a:spcBef>
            </a:pPr>
            <a:r>
              <a:rPr sz="1850" i="1" spc="-170" dirty="0">
                <a:latin typeface="Times New Roman"/>
                <a:cs typeface="Times New Roman"/>
              </a:rPr>
              <a:t>j</a:t>
            </a:r>
            <a:r>
              <a:rPr sz="1950" i="1" spc="-170" dirty="0">
                <a:latin typeface="Symbol"/>
                <a:cs typeface="Symbol"/>
              </a:rPr>
              <a:t></a:t>
            </a:r>
            <a:r>
              <a:rPr sz="1850" i="1" spc="-170" dirty="0">
                <a:latin typeface="Times New Roman"/>
                <a:cs typeface="Times New Roman"/>
              </a:rPr>
              <a:t>L</a:t>
            </a:r>
            <a:r>
              <a:rPr sz="1575" i="1" spc="-254" baseline="-23809" dirty="0">
                <a:latin typeface="Times New Roman"/>
                <a:cs typeface="Times New Roman"/>
              </a:rPr>
              <a:t>sh</a:t>
            </a:r>
            <a:endParaRPr sz="1575" baseline="-23809">
              <a:latin typeface="Times New Roman"/>
              <a:cs typeface="Times New Roman"/>
            </a:endParaRPr>
          </a:p>
        </p:txBody>
      </p:sp>
      <p:sp>
        <p:nvSpPr>
          <p:cNvPr id="33" name="object 33"/>
          <p:cNvSpPr txBox="1"/>
          <p:nvPr/>
        </p:nvSpPr>
        <p:spPr>
          <a:xfrm>
            <a:off x="3874175" y="4949126"/>
            <a:ext cx="169545" cy="307975"/>
          </a:xfrm>
          <a:prstGeom prst="rect">
            <a:avLst/>
          </a:prstGeom>
        </p:spPr>
        <p:txBody>
          <a:bodyPr vert="horz" wrap="square" lIns="0" tIns="12700" rIns="0" bIns="0" rtlCol="0">
            <a:spAutoFit/>
          </a:bodyPr>
          <a:lstStyle/>
          <a:p>
            <a:pPr marL="12700">
              <a:lnSpc>
                <a:spcPct val="100000"/>
              </a:lnSpc>
              <a:spcBef>
                <a:spcPts val="100"/>
              </a:spcBef>
            </a:pPr>
            <a:r>
              <a:rPr sz="1850" i="1" dirty="0">
                <a:latin typeface="Times New Roman"/>
                <a:cs typeface="Times New Roman"/>
              </a:rPr>
              <a:t>X</a:t>
            </a:r>
            <a:endParaRPr sz="1850">
              <a:latin typeface="Times New Roman"/>
              <a:cs typeface="Times New Roman"/>
            </a:endParaRPr>
          </a:p>
        </p:txBody>
      </p:sp>
      <p:sp>
        <p:nvSpPr>
          <p:cNvPr id="34" name="object 34"/>
          <p:cNvSpPr txBox="1"/>
          <p:nvPr/>
        </p:nvSpPr>
        <p:spPr>
          <a:xfrm>
            <a:off x="3925209" y="3862964"/>
            <a:ext cx="739775" cy="323215"/>
          </a:xfrm>
          <a:prstGeom prst="rect">
            <a:avLst/>
          </a:prstGeom>
        </p:spPr>
        <p:txBody>
          <a:bodyPr vert="horz" wrap="square" lIns="0" tIns="12700" rIns="0" bIns="0" rtlCol="0">
            <a:spAutoFit/>
          </a:bodyPr>
          <a:lstStyle/>
          <a:p>
            <a:pPr marL="38100">
              <a:lnSpc>
                <a:spcPct val="100000"/>
              </a:lnSpc>
              <a:spcBef>
                <a:spcPts val="100"/>
              </a:spcBef>
              <a:tabLst>
                <a:tab pos="300990" algn="l"/>
              </a:tabLst>
            </a:pPr>
            <a:r>
              <a:rPr sz="1850" i="1" dirty="0">
                <a:latin typeface="Times New Roman"/>
                <a:cs typeface="Times New Roman"/>
              </a:rPr>
              <a:t>j	</a:t>
            </a:r>
            <a:r>
              <a:rPr sz="2775" spc="-322" baseline="-34534" dirty="0">
                <a:latin typeface="Times New Roman"/>
                <a:cs typeface="Times New Roman"/>
              </a:rPr>
              <a:t>.</a:t>
            </a:r>
            <a:r>
              <a:rPr sz="1950" i="1" spc="-215" dirty="0">
                <a:latin typeface="Symbol"/>
                <a:cs typeface="Symbol"/>
              </a:rPr>
              <a:t></a:t>
            </a:r>
            <a:r>
              <a:rPr sz="1850" i="1" spc="-215" dirty="0">
                <a:latin typeface="Times New Roman"/>
                <a:cs typeface="Times New Roman"/>
              </a:rPr>
              <a:t>C</a:t>
            </a:r>
            <a:endParaRPr sz="1850">
              <a:latin typeface="Times New Roman"/>
              <a:cs typeface="Times New Roman"/>
            </a:endParaRPr>
          </a:p>
        </p:txBody>
      </p:sp>
      <p:sp>
        <p:nvSpPr>
          <p:cNvPr id="35" name="object 35"/>
          <p:cNvSpPr txBox="1"/>
          <p:nvPr/>
        </p:nvSpPr>
        <p:spPr>
          <a:xfrm>
            <a:off x="4315706" y="4860492"/>
            <a:ext cx="116205"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Symbol"/>
                <a:cs typeface="Symbol"/>
              </a:rPr>
              <a:t></a:t>
            </a:r>
            <a:endParaRPr sz="1850">
              <a:latin typeface="Symbol"/>
              <a:cs typeface="Symbol"/>
            </a:endParaRPr>
          </a:p>
        </p:txBody>
      </p:sp>
      <p:sp>
        <p:nvSpPr>
          <p:cNvPr id="36" name="object 36"/>
          <p:cNvSpPr txBox="1"/>
          <p:nvPr/>
        </p:nvSpPr>
        <p:spPr>
          <a:xfrm>
            <a:off x="4315706" y="4751680"/>
            <a:ext cx="116205"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Symbol"/>
                <a:cs typeface="Symbol"/>
              </a:rPr>
              <a:t></a:t>
            </a:r>
            <a:endParaRPr sz="1850">
              <a:latin typeface="Symbol"/>
              <a:cs typeface="Symbol"/>
            </a:endParaRPr>
          </a:p>
        </p:txBody>
      </p:sp>
      <p:sp>
        <p:nvSpPr>
          <p:cNvPr id="37" name="object 37"/>
          <p:cNvSpPr txBox="1"/>
          <p:nvPr/>
        </p:nvSpPr>
        <p:spPr>
          <a:xfrm>
            <a:off x="4315706" y="4601296"/>
            <a:ext cx="116205"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Symbol"/>
                <a:cs typeface="Symbol"/>
              </a:rPr>
              <a:t></a:t>
            </a:r>
            <a:endParaRPr sz="1850">
              <a:latin typeface="Symbol"/>
              <a:cs typeface="Symbol"/>
            </a:endParaRPr>
          </a:p>
        </p:txBody>
      </p:sp>
      <p:sp>
        <p:nvSpPr>
          <p:cNvPr id="38" name="object 38"/>
          <p:cNvSpPr txBox="1"/>
          <p:nvPr/>
        </p:nvSpPr>
        <p:spPr>
          <a:xfrm>
            <a:off x="3439990" y="4601296"/>
            <a:ext cx="116205"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Symbol"/>
                <a:cs typeface="Symbol"/>
              </a:rPr>
              <a:t></a:t>
            </a:r>
            <a:endParaRPr sz="1850">
              <a:latin typeface="Symbol"/>
              <a:cs typeface="Symbol"/>
            </a:endParaRPr>
          </a:p>
        </p:txBody>
      </p:sp>
      <p:sp>
        <p:nvSpPr>
          <p:cNvPr id="39" name="object 39"/>
          <p:cNvSpPr txBox="1"/>
          <p:nvPr/>
        </p:nvSpPr>
        <p:spPr>
          <a:xfrm>
            <a:off x="2673107" y="4860492"/>
            <a:ext cx="882650" cy="307975"/>
          </a:xfrm>
          <a:prstGeom prst="rect">
            <a:avLst/>
          </a:prstGeom>
        </p:spPr>
        <p:txBody>
          <a:bodyPr vert="horz" wrap="square" lIns="0" tIns="12700" rIns="0" bIns="0" rtlCol="0">
            <a:spAutoFit/>
          </a:bodyPr>
          <a:lstStyle/>
          <a:p>
            <a:pPr marL="12700">
              <a:lnSpc>
                <a:spcPct val="100000"/>
              </a:lnSpc>
              <a:spcBef>
                <a:spcPts val="100"/>
              </a:spcBef>
              <a:tabLst>
                <a:tab pos="779145" algn="l"/>
              </a:tabLst>
            </a:pPr>
            <a:r>
              <a:rPr sz="1850" dirty="0">
                <a:latin typeface="Symbol"/>
                <a:cs typeface="Symbol"/>
              </a:rPr>
              <a:t></a:t>
            </a:r>
            <a:r>
              <a:rPr sz="1850" dirty="0">
                <a:latin typeface="Times New Roman"/>
                <a:cs typeface="Times New Roman"/>
              </a:rPr>
              <a:t>	</a:t>
            </a:r>
            <a:r>
              <a:rPr sz="1850" dirty="0">
                <a:latin typeface="Symbol"/>
                <a:cs typeface="Symbol"/>
              </a:rPr>
              <a:t></a:t>
            </a:r>
            <a:endParaRPr sz="1850">
              <a:latin typeface="Symbol"/>
              <a:cs typeface="Symbol"/>
            </a:endParaRPr>
          </a:p>
        </p:txBody>
      </p:sp>
      <p:sp>
        <p:nvSpPr>
          <p:cNvPr id="40" name="object 40"/>
          <p:cNvSpPr txBox="1"/>
          <p:nvPr/>
        </p:nvSpPr>
        <p:spPr>
          <a:xfrm>
            <a:off x="1541135" y="4860492"/>
            <a:ext cx="116205"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Symbol"/>
                <a:cs typeface="Symbol"/>
              </a:rPr>
              <a:t></a:t>
            </a:r>
            <a:endParaRPr sz="1850">
              <a:latin typeface="Symbol"/>
              <a:cs typeface="Symbol"/>
            </a:endParaRPr>
          </a:p>
        </p:txBody>
      </p:sp>
      <p:sp>
        <p:nvSpPr>
          <p:cNvPr id="41" name="object 41"/>
          <p:cNvSpPr txBox="1"/>
          <p:nvPr/>
        </p:nvSpPr>
        <p:spPr>
          <a:xfrm>
            <a:off x="1541135" y="5010877"/>
            <a:ext cx="2890520" cy="307975"/>
          </a:xfrm>
          <a:prstGeom prst="rect">
            <a:avLst/>
          </a:prstGeom>
        </p:spPr>
        <p:txBody>
          <a:bodyPr vert="horz" wrap="square" lIns="0" tIns="12700" rIns="0" bIns="0" rtlCol="0">
            <a:spAutoFit/>
          </a:bodyPr>
          <a:lstStyle/>
          <a:p>
            <a:pPr marL="12700">
              <a:lnSpc>
                <a:spcPct val="100000"/>
              </a:lnSpc>
              <a:spcBef>
                <a:spcPts val="100"/>
              </a:spcBef>
              <a:tabLst>
                <a:tab pos="955675" algn="l"/>
                <a:tab pos="1911350" algn="l"/>
                <a:tab pos="2521585" algn="l"/>
              </a:tabLst>
            </a:pPr>
            <a:r>
              <a:rPr sz="1850" dirty="0">
                <a:latin typeface="Symbol"/>
                <a:cs typeface="Symbol"/>
              </a:rPr>
              <a:t></a:t>
            </a:r>
            <a:r>
              <a:rPr sz="1850" dirty="0">
                <a:latin typeface="Times New Roman"/>
                <a:cs typeface="Times New Roman"/>
              </a:rPr>
              <a:t>	</a:t>
            </a:r>
            <a:r>
              <a:rPr sz="1050" i="1" spc="10" dirty="0">
                <a:latin typeface="Times New Roman"/>
                <a:cs typeface="Times New Roman"/>
              </a:rPr>
              <a:t>sh</a:t>
            </a:r>
            <a:r>
              <a:rPr sz="1050" i="1" spc="254" dirty="0">
                <a:latin typeface="Times New Roman"/>
                <a:cs typeface="Times New Roman"/>
              </a:rPr>
              <a:t> </a:t>
            </a:r>
            <a:r>
              <a:rPr sz="1850" dirty="0">
                <a:latin typeface="Symbol"/>
                <a:cs typeface="Symbol"/>
              </a:rPr>
              <a:t></a:t>
            </a:r>
            <a:r>
              <a:rPr sz="1850" dirty="0">
                <a:latin typeface="Times New Roman"/>
                <a:cs typeface="Times New Roman"/>
              </a:rPr>
              <a:t>	</a:t>
            </a:r>
            <a:r>
              <a:rPr sz="1850" dirty="0">
                <a:latin typeface="Symbol"/>
                <a:cs typeface="Symbol"/>
              </a:rPr>
              <a:t></a:t>
            </a:r>
            <a:r>
              <a:rPr sz="1850" dirty="0">
                <a:latin typeface="Times New Roman"/>
                <a:cs typeface="Times New Roman"/>
              </a:rPr>
              <a:t>	</a:t>
            </a:r>
            <a:r>
              <a:rPr sz="1050" i="1" spc="10" dirty="0">
                <a:latin typeface="Times New Roman"/>
                <a:cs typeface="Times New Roman"/>
              </a:rPr>
              <a:t>Lsh</a:t>
            </a:r>
            <a:r>
              <a:rPr sz="1050" i="1" spc="190" dirty="0">
                <a:latin typeface="Times New Roman"/>
                <a:cs typeface="Times New Roman"/>
              </a:rPr>
              <a:t> </a:t>
            </a:r>
            <a:r>
              <a:rPr sz="1850" dirty="0">
                <a:latin typeface="Symbol"/>
                <a:cs typeface="Symbol"/>
              </a:rPr>
              <a:t></a:t>
            </a:r>
            <a:endParaRPr sz="1850">
              <a:latin typeface="Symbol"/>
              <a:cs typeface="Symbol"/>
            </a:endParaRPr>
          </a:p>
        </p:txBody>
      </p:sp>
      <p:sp>
        <p:nvSpPr>
          <p:cNvPr id="42" name="object 42"/>
          <p:cNvSpPr txBox="1"/>
          <p:nvPr/>
        </p:nvSpPr>
        <p:spPr>
          <a:xfrm>
            <a:off x="1541135" y="4601296"/>
            <a:ext cx="1247775" cy="307975"/>
          </a:xfrm>
          <a:prstGeom prst="rect">
            <a:avLst/>
          </a:prstGeom>
        </p:spPr>
        <p:txBody>
          <a:bodyPr vert="horz" wrap="square" lIns="0" tIns="12700" rIns="0" bIns="0" rtlCol="0">
            <a:spAutoFit/>
          </a:bodyPr>
          <a:lstStyle/>
          <a:p>
            <a:pPr marL="12700">
              <a:lnSpc>
                <a:spcPct val="100000"/>
              </a:lnSpc>
              <a:spcBef>
                <a:spcPts val="100"/>
              </a:spcBef>
              <a:tabLst>
                <a:tab pos="1144270" algn="l"/>
              </a:tabLst>
            </a:pPr>
            <a:r>
              <a:rPr sz="1850" dirty="0">
                <a:latin typeface="Symbol"/>
                <a:cs typeface="Symbol"/>
              </a:rPr>
              <a:t></a:t>
            </a:r>
            <a:r>
              <a:rPr sz="1850" dirty="0">
                <a:latin typeface="Times New Roman"/>
                <a:cs typeface="Times New Roman"/>
              </a:rPr>
              <a:t>	</a:t>
            </a:r>
            <a:r>
              <a:rPr sz="1850" dirty="0">
                <a:latin typeface="Symbol"/>
                <a:cs typeface="Symbol"/>
              </a:rPr>
              <a:t></a:t>
            </a:r>
            <a:endParaRPr sz="1850">
              <a:latin typeface="Symbol"/>
              <a:cs typeface="Symbol"/>
            </a:endParaRPr>
          </a:p>
        </p:txBody>
      </p:sp>
      <p:sp>
        <p:nvSpPr>
          <p:cNvPr id="43" name="object 43"/>
          <p:cNvSpPr txBox="1"/>
          <p:nvPr/>
        </p:nvSpPr>
        <p:spPr>
          <a:xfrm>
            <a:off x="2673107" y="4753024"/>
            <a:ext cx="1149350" cy="323215"/>
          </a:xfrm>
          <a:prstGeom prst="rect">
            <a:avLst/>
          </a:prstGeom>
        </p:spPr>
        <p:txBody>
          <a:bodyPr vert="horz" wrap="square" lIns="0" tIns="12700" rIns="0" bIns="0" rtlCol="0">
            <a:spAutoFit/>
          </a:bodyPr>
          <a:lstStyle/>
          <a:p>
            <a:pPr marL="12700">
              <a:lnSpc>
                <a:spcPct val="100000"/>
              </a:lnSpc>
              <a:spcBef>
                <a:spcPts val="100"/>
              </a:spcBef>
            </a:pPr>
            <a:r>
              <a:rPr sz="2775" baseline="3003" dirty="0">
                <a:latin typeface="Symbol"/>
                <a:cs typeface="Symbol"/>
              </a:rPr>
              <a:t></a:t>
            </a:r>
            <a:r>
              <a:rPr sz="2775" baseline="3003" dirty="0">
                <a:latin typeface="Times New Roman"/>
                <a:cs typeface="Times New Roman"/>
              </a:rPr>
              <a:t> </a:t>
            </a:r>
            <a:r>
              <a:rPr sz="1850" dirty="0">
                <a:latin typeface="Symbol"/>
                <a:cs typeface="Symbol"/>
              </a:rPr>
              <a:t></a:t>
            </a:r>
            <a:r>
              <a:rPr sz="1850" spc="215" dirty="0">
                <a:latin typeface="Times New Roman"/>
                <a:cs typeface="Times New Roman"/>
              </a:rPr>
              <a:t> </a:t>
            </a:r>
            <a:r>
              <a:rPr sz="1850" i="1" spc="-100" dirty="0">
                <a:latin typeface="Times New Roman"/>
                <a:cs typeface="Times New Roman"/>
              </a:rPr>
              <a:t>j</a:t>
            </a:r>
            <a:r>
              <a:rPr sz="1950" i="1" spc="-100" dirty="0">
                <a:latin typeface="Symbol"/>
                <a:cs typeface="Symbol"/>
              </a:rPr>
              <a:t></a:t>
            </a:r>
            <a:r>
              <a:rPr sz="1850" i="1" spc="-100" dirty="0">
                <a:latin typeface="Times New Roman"/>
                <a:cs typeface="Times New Roman"/>
              </a:rPr>
              <a:t>C</a:t>
            </a:r>
            <a:r>
              <a:rPr sz="2775" spc="-150" baseline="3003" dirty="0">
                <a:latin typeface="Symbol"/>
                <a:cs typeface="Symbol"/>
              </a:rPr>
              <a:t></a:t>
            </a:r>
            <a:r>
              <a:rPr sz="1850" spc="-100" dirty="0">
                <a:latin typeface="Times New Roman"/>
                <a:cs typeface="Times New Roman"/>
              </a:rPr>
              <a:t>1</a:t>
            </a:r>
            <a:r>
              <a:rPr sz="1850" spc="-100" dirty="0">
                <a:latin typeface="Symbol"/>
                <a:cs typeface="Symbol"/>
              </a:rPr>
              <a:t></a:t>
            </a:r>
            <a:endParaRPr sz="1850">
              <a:latin typeface="Symbol"/>
              <a:cs typeface="Symbol"/>
            </a:endParaRPr>
          </a:p>
        </p:txBody>
      </p:sp>
      <p:sp>
        <p:nvSpPr>
          <p:cNvPr id="44" name="object 44"/>
          <p:cNvSpPr txBox="1"/>
          <p:nvPr/>
        </p:nvSpPr>
        <p:spPr>
          <a:xfrm>
            <a:off x="2233394" y="4617799"/>
            <a:ext cx="143510"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Times New Roman"/>
                <a:cs typeface="Times New Roman"/>
              </a:rPr>
              <a:t>1</a:t>
            </a:r>
            <a:endParaRPr sz="1850">
              <a:latin typeface="Times New Roman"/>
              <a:cs typeface="Times New Roman"/>
            </a:endParaRPr>
          </a:p>
        </p:txBody>
      </p:sp>
      <p:sp>
        <p:nvSpPr>
          <p:cNvPr id="45" name="object 45"/>
          <p:cNvSpPr txBox="1"/>
          <p:nvPr/>
        </p:nvSpPr>
        <p:spPr>
          <a:xfrm>
            <a:off x="917362" y="4753024"/>
            <a:ext cx="1005840" cy="323215"/>
          </a:xfrm>
          <a:prstGeom prst="rect">
            <a:avLst/>
          </a:prstGeom>
        </p:spPr>
        <p:txBody>
          <a:bodyPr vert="horz" wrap="square" lIns="0" tIns="12700" rIns="0" bIns="0" rtlCol="0">
            <a:spAutoFit/>
          </a:bodyPr>
          <a:lstStyle/>
          <a:p>
            <a:pPr marL="12700">
              <a:lnSpc>
                <a:spcPct val="100000"/>
              </a:lnSpc>
              <a:spcBef>
                <a:spcPts val="100"/>
              </a:spcBef>
            </a:pPr>
            <a:r>
              <a:rPr sz="1850" dirty="0">
                <a:latin typeface="Symbol"/>
                <a:cs typeface="Symbol"/>
              </a:rPr>
              <a:t></a:t>
            </a:r>
            <a:r>
              <a:rPr sz="1850" spc="275" dirty="0">
                <a:latin typeface="Times New Roman"/>
                <a:cs typeface="Times New Roman"/>
              </a:rPr>
              <a:t> </a:t>
            </a:r>
            <a:r>
              <a:rPr sz="1850" i="1" spc="-100" dirty="0">
                <a:latin typeface="Times New Roman"/>
                <a:cs typeface="Times New Roman"/>
              </a:rPr>
              <a:t>j</a:t>
            </a:r>
            <a:r>
              <a:rPr sz="1950" i="1" spc="-100" dirty="0">
                <a:latin typeface="Symbol"/>
                <a:cs typeface="Symbol"/>
              </a:rPr>
              <a:t></a:t>
            </a:r>
            <a:r>
              <a:rPr sz="1850" i="1" spc="-100" dirty="0">
                <a:latin typeface="Times New Roman"/>
                <a:cs typeface="Times New Roman"/>
              </a:rPr>
              <a:t>C</a:t>
            </a:r>
            <a:r>
              <a:rPr sz="2775" spc="-150" baseline="3003" dirty="0">
                <a:latin typeface="Symbol"/>
                <a:cs typeface="Symbol"/>
              </a:rPr>
              <a:t></a:t>
            </a:r>
            <a:r>
              <a:rPr sz="1850" spc="-100" dirty="0">
                <a:latin typeface="Times New Roman"/>
                <a:cs typeface="Times New Roman"/>
              </a:rPr>
              <a:t>1</a:t>
            </a:r>
            <a:r>
              <a:rPr sz="1850" spc="-100" dirty="0">
                <a:latin typeface="Symbol"/>
                <a:cs typeface="Symbol"/>
              </a:rPr>
              <a:t></a:t>
            </a:r>
            <a:endParaRPr sz="1850">
              <a:latin typeface="Symbol"/>
              <a:cs typeface="Symbol"/>
            </a:endParaRPr>
          </a:p>
        </p:txBody>
      </p:sp>
      <p:sp>
        <p:nvSpPr>
          <p:cNvPr id="46" name="object 46"/>
          <p:cNvSpPr txBox="1"/>
          <p:nvPr/>
        </p:nvSpPr>
        <p:spPr>
          <a:xfrm>
            <a:off x="1899680" y="4936405"/>
            <a:ext cx="638810" cy="323215"/>
          </a:xfrm>
          <a:prstGeom prst="rect">
            <a:avLst/>
          </a:prstGeom>
        </p:spPr>
        <p:txBody>
          <a:bodyPr vert="horz" wrap="square" lIns="0" tIns="12700" rIns="0" bIns="0" rtlCol="0">
            <a:spAutoFit/>
          </a:bodyPr>
          <a:lstStyle/>
          <a:p>
            <a:pPr marL="38100">
              <a:lnSpc>
                <a:spcPct val="100000"/>
              </a:lnSpc>
              <a:spcBef>
                <a:spcPts val="100"/>
              </a:spcBef>
            </a:pPr>
            <a:r>
              <a:rPr sz="1950" i="1" spc="-120" dirty="0">
                <a:latin typeface="Symbol"/>
                <a:cs typeface="Symbol"/>
              </a:rPr>
              <a:t></a:t>
            </a:r>
            <a:r>
              <a:rPr sz="1575" spc="-179" baseline="44973" dirty="0">
                <a:latin typeface="Times New Roman"/>
                <a:cs typeface="Times New Roman"/>
              </a:rPr>
              <a:t>2</a:t>
            </a:r>
            <a:r>
              <a:rPr sz="1850" i="1" spc="-120" dirty="0">
                <a:latin typeface="Times New Roman"/>
                <a:cs typeface="Times New Roman"/>
              </a:rPr>
              <a:t>CL</a:t>
            </a:r>
            <a:endParaRPr sz="1850">
              <a:latin typeface="Times New Roman"/>
              <a:cs typeface="Times New Roman"/>
            </a:endParaRPr>
          </a:p>
        </p:txBody>
      </p:sp>
      <p:sp>
        <p:nvSpPr>
          <p:cNvPr id="47" name="object 47"/>
          <p:cNvSpPr txBox="1"/>
          <p:nvPr/>
        </p:nvSpPr>
        <p:spPr>
          <a:xfrm>
            <a:off x="2495152" y="3875686"/>
            <a:ext cx="143510" cy="307975"/>
          </a:xfrm>
          <a:prstGeom prst="rect">
            <a:avLst/>
          </a:prstGeom>
        </p:spPr>
        <p:txBody>
          <a:bodyPr vert="horz" wrap="square" lIns="0" tIns="12700" rIns="0" bIns="0" rtlCol="0">
            <a:spAutoFit/>
          </a:bodyPr>
          <a:lstStyle/>
          <a:p>
            <a:pPr marL="12700">
              <a:lnSpc>
                <a:spcPct val="100000"/>
              </a:lnSpc>
              <a:spcBef>
                <a:spcPts val="100"/>
              </a:spcBef>
            </a:pPr>
            <a:r>
              <a:rPr sz="1850" dirty="0">
                <a:latin typeface="Times New Roman"/>
                <a:cs typeface="Times New Roman"/>
              </a:rPr>
              <a:t>1</a:t>
            </a:r>
            <a:endParaRPr sz="1850">
              <a:latin typeface="Times New Roman"/>
              <a:cs typeface="Times New Roman"/>
            </a:endParaRPr>
          </a:p>
        </p:txBody>
      </p:sp>
      <p:sp>
        <p:nvSpPr>
          <p:cNvPr id="48" name="object 48"/>
          <p:cNvSpPr txBox="1"/>
          <p:nvPr/>
        </p:nvSpPr>
        <p:spPr>
          <a:xfrm>
            <a:off x="961398" y="4010895"/>
            <a:ext cx="2760345" cy="323215"/>
          </a:xfrm>
          <a:prstGeom prst="rect">
            <a:avLst/>
          </a:prstGeom>
        </p:spPr>
        <p:txBody>
          <a:bodyPr vert="horz" wrap="square" lIns="0" tIns="12700" rIns="0" bIns="0" rtlCol="0">
            <a:spAutoFit/>
          </a:bodyPr>
          <a:lstStyle/>
          <a:p>
            <a:pPr marL="12700">
              <a:lnSpc>
                <a:spcPct val="100000"/>
              </a:lnSpc>
              <a:spcBef>
                <a:spcPts val="100"/>
              </a:spcBef>
              <a:tabLst>
                <a:tab pos="1953895" algn="l"/>
              </a:tabLst>
            </a:pPr>
            <a:r>
              <a:rPr sz="1850" i="1" spc="-175" dirty="0">
                <a:latin typeface="Times New Roman"/>
                <a:cs typeface="Times New Roman"/>
              </a:rPr>
              <a:t>j</a:t>
            </a:r>
            <a:r>
              <a:rPr sz="1950" i="1" spc="-175" dirty="0">
                <a:latin typeface="Symbol"/>
                <a:cs typeface="Symbol"/>
              </a:rPr>
              <a:t></a:t>
            </a:r>
            <a:r>
              <a:rPr sz="1850" i="1" spc="-175" dirty="0">
                <a:latin typeface="Times New Roman"/>
                <a:cs typeface="Times New Roman"/>
              </a:rPr>
              <a:t>C</a:t>
            </a:r>
            <a:r>
              <a:rPr sz="1850" spc="-175" dirty="0">
                <a:latin typeface="Times New Roman"/>
                <a:cs typeface="Times New Roman"/>
              </a:rPr>
              <a:t>' </a:t>
            </a:r>
            <a:r>
              <a:rPr sz="1850" dirty="0">
                <a:latin typeface="Symbol"/>
                <a:cs typeface="Symbol"/>
              </a:rPr>
              <a:t></a:t>
            </a:r>
            <a:r>
              <a:rPr sz="1850" spc="210" dirty="0">
                <a:latin typeface="Times New Roman"/>
                <a:cs typeface="Times New Roman"/>
              </a:rPr>
              <a:t> </a:t>
            </a:r>
            <a:r>
              <a:rPr sz="1850" i="1" spc="-275" dirty="0">
                <a:latin typeface="Times New Roman"/>
                <a:cs typeface="Times New Roman"/>
              </a:rPr>
              <a:t>j</a:t>
            </a:r>
            <a:r>
              <a:rPr sz="1950" i="1" spc="-275" dirty="0">
                <a:latin typeface="Symbol"/>
                <a:cs typeface="Symbol"/>
              </a:rPr>
              <a:t></a:t>
            </a:r>
            <a:r>
              <a:rPr sz="1850" i="1" spc="-275" dirty="0">
                <a:latin typeface="Times New Roman"/>
                <a:cs typeface="Times New Roman"/>
              </a:rPr>
              <a:t>C </a:t>
            </a:r>
            <a:r>
              <a:rPr sz="1850" i="1" spc="-240" dirty="0">
                <a:latin typeface="Times New Roman"/>
                <a:cs typeface="Times New Roman"/>
              </a:rPr>
              <a:t> </a:t>
            </a:r>
            <a:r>
              <a:rPr sz="1850" dirty="0">
                <a:latin typeface="Symbol"/>
                <a:cs typeface="Symbol"/>
              </a:rPr>
              <a:t></a:t>
            </a:r>
            <a:r>
              <a:rPr sz="1850" dirty="0">
                <a:latin typeface="Times New Roman"/>
                <a:cs typeface="Times New Roman"/>
              </a:rPr>
              <a:t>	</a:t>
            </a:r>
            <a:r>
              <a:rPr sz="1850" dirty="0">
                <a:latin typeface="Symbol"/>
                <a:cs typeface="Symbol"/>
              </a:rPr>
              <a:t></a:t>
            </a:r>
            <a:r>
              <a:rPr sz="1850" dirty="0">
                <a:latin typeface="Times New Roman"/>
                <a:cs typeface="Times New Roman"/>
              </a:rPr>
              <a:t> </a:t>
            </a:r>
            <a:r>
              <a:rPr sz="1850" i="1" spc="-275" dirty="0">
                <a:latin typeface="Times New Roman"/>
                <a:cs typeface="Times New Roman"/>
              </a:rPr>
              <a:t>j</a:t>
            </a:r>
            <a:r>
              <a:rPr sz="1950" i="1" spc="-275" dirty="0">
                <a:latin typeface="Symbol"/>
                <a:cs typeface="Symbol"/>
              </a:rPr>
              <a:t></a:t>
            </a:r>
            <a:r>
              <a:rPr sz="1850" i="1" spc="-275" dirty="0">
                <a:latin typeface="Times New Roman"/>
                <a:cs typeface="Times New Roman"/>
              </a:rPr>
              <a:t>C</a:t>
            </a:r>
            <a:r>
              <a:rPr sz="1850" i="1" spc="-260" dirty="0">
                <a:latin typeface="Times New Roman"/>
                <a:cs typeface="Times New Roman"/>
              </a:rPr>
              <a:t> </a:t>
            </a:r>
            <a:r>
              <a:rPr sz="1850" dirty="0">
                <a:latin typeface="Symbol"/>
                <a:cs typeface="Symbol"/>
              </a:rPr>
              <a:t></a:t>
            </a:r>
            <a:endParaRPr sz="1850">
              <a:latin typeface="Symbol"/>
              <a:cs typeface="Symbol"/>
            </a:endParaRPr>
          </a:p>
        </p:txBody>
      </p:sp>
      <p:sp>
        <p:nvSpPr>
          <p:cNvPr id="49" name="object 49"/>
          <p:cNvSpPr txBox="1"/>
          <p:nvPr/>
        </p:nvSpPr>
        <p:spPr>
          <a:xfrm>
            <a:off x="281940" y="5284419"/>
            <a:ext cx="8256270" cy="391160"/>
          </a:xfrm>
          <a:prstGeom prst="rect">
            <a:avLst/>
          </a:prstGeom>
        </p:spPr>
        <p:txBody>
          <a:bodyPr vert="horz" wrap="square" lIns="0" tIns="12700" rIns="0" bIns="0" rtlCol="0">
            <a:spAutoFit/>
          </a:bodyPr>
          <a:lstStyle/>
          <a:p>
            <a:pPr marL="38100">
              <a:lnSpc>
                <a:spcPct val="100000"/>
              </a:lnSpc>
              <a:spcBef>
                <a:spcPts val="100"/>
              </a:spcBef>
            </a:pPr>
            <a:r>
              <a:rPr sz="2200" spc="-5" dirty="0">
                <a:latin typeface="Times New Roman"/>
                <a:cs typeface="Times New Roman"/>
              </a:rPr>
              <a:t>where </a:t>
            </a:r>
            <a:r>
              <a:rPr sz="2400" b="1" i="1" spc="-5" dirty="0">
                <a:latin typeface="Times New Roman"/>
                <a:cs typeface="Times New Roman"/>
              </a:rPr>
              <a:t>γ</a:t>
            </a:r>
            <a:r>
              <a:rPr sz="2400" b="1" i="1" spc="-7" baseline="-20833" dirty="0">
                <a:latin typeface="Times New Roman"/>
                <a:cs typeface="Times New Roman"/>
              </a:rPr>
              <a:t>sh </a:t>
            </a:r>
            <a:r>
              <a:rPr sz="2200" spc="-5" dirty="0">
                <a:latin typeface="Times New Roman"/>
                <a:cs typeface="Times New Roman"/>
              </a:rPr>
              <a:t>is known as </a:t>
            </a:r>
            <a:r>
              <a:rPr sz="2200" b="1" spc="-10" dirty="0">
                <a:latin typeface="Times New Roman"/>
                <a:cs typeface="Times New Roman"/>
              </a:rPr>
              <a:t>degree </a:t>
            </a:r>
            <a:r>
              <a:rPr sz="2200" b="1" spc="-5" dirty="0">
                <a:latin typeface="Times New Roman"/>
                <a:cs typeface="Times New Roman"/>
              </a:rPr>
              <a:t>of shunt compensation</a:t>
            </a:r>
            <a:r>
              <a:rPr sz="2200" spc="-5" dirty="0">
                <a:latin typeface="Times New Roman"/>
                <a:cs typeface="Times New Roman"/>
              </a:rPr>
              <a:t>. Therefore,</a:t>
            </a:r>
            <a:r>
              <a:rPr sz="2200" spc="-100" dirty="0">
                <a:latin typeface="Times New Roman"/>
                <a:cs typeface="Times New Roman"/>
              </a:rPr>
              <a:t> </a:t>
            </a:r>
            <a:r>
              <a:rPr sz="2200" spc="-5" dirty="0">
                <a:latin typeface="Times New Roman"/>
                <a:cs typeface="Times New Roman"/>
              </a:rPr>
              <a:t>virtual</a:t>
            </a:r>
            <a:endParaRPr sz="2200">
              <a:latin typeface="Times New Roman"/>
              <a:cs typeface="Times New Roman"/>
            </a:endParaRPr>
          </a:p>
        </p:txBody>
      </p:sp>
      <p:sp>
        <p:nvSpPr>
          <p:cNvPr id="50" name="object 50"/>
          <p:cNvSpPr txBox="1"/>
          <p:nvPr/>
        </p:nvSpPr>
        <p:spPr>
          <a:xfrm>
            <a:off x="307340" y="5584647"/>
            <a:ext cx="1901825"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Times New Roman"/>
                <a:cs typeface="Times New Roman"/>
              </a:rPr>
              <a:t>surge</a:t>
            </a:r>
            <a:r>
              <a:rPr sz="2200" spc="-80" dirty="0">
                <a:latin typeface="Times New Roman"/>
                <a:cs typeface="Times New Roman"/>
              </a:rPr>
              <a:t> </a:t>
            </a:r>
            <a:r>
              <a:rPr sz="2200" spc="-5" dirty="0">
                <a:latin typeface="Times New Roman"/>
                <a:cs typeface="Times New Roman"/>
              </a:rPr>
              <a:t>impedance</a:t>
            </a:r>
            <a:endParaRPr sz="2200">
              <a:latin typeface="Times New Roman"/>
              <a:cs typeface="Times New Roman"/>
            </a:endParaRPr>
          </a:p>
        </p:txBody>
      </p:sp>
      <p:grpSp>
        <p:nvGrpSpPr>
          <p:cNvPr id="51" name="object 51"/>
          <p:cNvGrpSpPr/>
          <p:nvPr/>
        </p:nvGrpSpPr>
        <p:grpSpPr>
          <a:xfrm>
            <a:off x="3380409" y="5828826"/>
            <a:ext cx="1529715" cy="720090"/>
            <a:chOff x="3380409" y="5828826"/>
            <a:chExt cx="1529715" cy="720090"/>
          </a:xfrm>
        </p:grpSpPr>
        <p:sp>
          <p:nvSpPr>
            <p:cNvPr id="52" name="object 52"/>
            <p:cNvSpPr/>
            <p:nvPr/>
          </p:nvSpPr>
          <p:spPr>
            <a:xfrm>
              <a:off x="3385905" y="6186277"/>
              <a:ext cx="1502410" cy="103505"/>
            </a:xfrm>
            <a:custGeom>
              <a:avLst/>
              <a:gdLst/>
              <a:ahLst/>
              <a:cxnLst/>
              <a:rect l="l" t="t" r="r" b="b"/>
              <a:pathLst>
                <a:path w="1502410" h="103504">
                  <a:moveTo>
                    <a:pt x="172960" y="0"/>
                  </a:moveTo>
                  <a:lnTo>
                    <a:pt x="1501849" y="0"/>
                  </a:lnTo>
                </a:path>
                <a:path w="1502410" h="103504">
                  <a:moveTo>
                    <a:pt x="0" y="103090"/>
                  </a:moveTo>
                  <a:lnTo>
                    <a:pt x="33624" y="83852"/>
                  </a:lnTo>
                </a:path>
              </a:pathLst>
            </a:custGeom>
            <a:ln w="10989">
              <a:solidFill>
                <a:srgbClr val="000000"/>
              </a:solidFill>
            </a:ln>
          </p:spPr>
          <p:txBody>
            <a:bodyPr wrap="square" lIns="0" tIns="0" rIns="0" bIns="0" rtlCol="0"/>
            <a:lstStyle/>
            <a:p>
              <a:endParaRPr/>
            </a:p>
          </p:txBody>
        </p:sp>
        <p:sp>
          <p:nvSpPr>
            <p:cNvPr id="53" name="object 53"/>
            <p:cNvSpPr/>
            <p:nvPr/>
          </p:nvSpPr>
          <p:spPr>
            <a:xfrm>
              <a:off x="3419529" y="6275617"/>
              <a:ext cx="48895" cy="262255"/>
            </a:xfrm>
            <a:custGeom>
              <a:avLst/>
              <a:gdLst/>
              <a:ahLst/>
              <a:cxnLst/>
              <a:rect l="l" t="t" r="r" b="b"/>
              <a:pathLst>
                <a:path w="48895" h="262254">
                  <a:moveTo>
                    <a:pt x="0" y="0"/>
                  </a:moveTo>
                  <a:lnTo>
                    <a:pt x="48739" y="261899"/>
                  </a:lnTo>
                </a:path>
              </a:pathLst>
            </a:custGeom>
            <a:ln w="21965">
              <a:solidFill>
                <a:srgbClr val="000000"/>
              </a:solidFill>
            </a:ln>
          </p:spPr>
          <p:txBody>
            <a:bodyPr wrap="square" lIns="0" tIns="0" rIns="0" bIns="0" rtlCol="0"/>
            <a:lstStyle/>
            <a:p>
              <a:endParaRPr/>
            </a:p>
          </p:txBody>
        </p:sp>
        <p:sp>
          <p:nvSpPr>
            <p:cNvPr id="54" name="object 54"/>
            <p:cNvSpPr/>
            <p:nvPr/>
          </p:nvSpPr>
          <p:spPr>
            <a:xfrm>
              <a:off x="3473758" y="5834324"/>
              <a:ext cx="1436370" cy="703580"/>
            </a:xfrm>
            <a:custGeom>
              <a:avLst/>
              <a:gdLst/>
              <a:ahLst/>
              <a:cxnLst/>
              <a:rect l="l" t="t" r="r" b="b"/>
              <a:pathLst>
                <a:path w="1436370" h="703579">
                  <a:moveTo>
                    <a:pt x="0" y="703192"/>
                  </a:moveTo>
                  <a:lnTo>
                    <a:pt x="64521" y="0"/>
                  </a:lnTo>
                </a:path>
                <a:path w="1436370" h="703579">
                  <a:moveTo>
                    <a:pt x="64521" y="0"/>
                  </a:moveTo>
                  <a:lnTo>
                    <a:pt x="1435964" y="0"/>
                  </a:lnTo>
                </a:path>
              </a:pathLst>
            </a:custGeom>
            <a:ln w="10989">
              <a:solidFill>
                <a:srgbClr val="000000"/>
              </a:solidFill>
            </a:ln>
          </p:spPr>
          <p:txBody>
            <a:bodyPr wrap="square" lIns="0" tIns="0" rIns="0" bIns="0" rtlCol="0"/>
            <a:lstStyle/>
            <a:p>
              <a:endParaRPr/>
            </a:p>
          </p:txBody>
        </p:sp>
      </p:grpSp>
      <p:grpSp>
        <p:nvGrpSpPr>
          <p:cNvPr id="55" name="object 55"/>
          <p:cNvGrpSpPr/>
          <p:nvPr/>
        </p:nvGrpSpPr>
        <p:grpSpPr>
          <a:xfrm>
            <a:off x="5189786" y="6180779"/>
            <a:ext cx="1027430" cy="386080"/>
            <a:chOff x="5189786" y="6180779"/>
            <a:chExt cx="1027430" cy="386080"/>
          </a:xfrm>
        </p:grpSpPr>
        <p:sp>
          <p:nvSpPr>
            <p:cNvPr id="56" name="object 56"/>
            <p:cNvSpPr/>
            <p:nvPr/>
          </p:nvSpPr>
          <p:spPr>
            <a:xfrm>
              <a:off x="5217234" y="6435112"/>
              <a:ext cx="33655" cy="19685"/>
            </a:xfrm>
            <a:custGeom>
              <a:avLst/>
              <a:gdLst/>
              <a:ahLst/>
              <a:cxnLst/>
              <a:rect l="l" t="t" r="r" b="b"/>
              <a:pathLst>
                <a:path w="33654" h="19685">
                  <a:moveTo>
                    <a:pt x="0" y="19238"/>
                  </a:moveTo>
                  <a:lnTo>
                    <a:pt x="33633" y="0"/>
                  </a:lnTo>
                </a:path>
              </a:pathLst>
            </a:custGeom>
            <a:ln w="10992">
              <a:solidFill>
                <a:srgbClr val="000000"/>
              </a:solidFill>
            </a:ln>
          </p:spPr>
          <p:txBody>
            <a:bodyPr wrap="square" lIns="0" tIns="0" rIns="0" bIns="0" rtlCol="0"/>
            <a:lstStyle/>
            <a:p>
              <a:endParaRPr/>
            </a:p>
          </p:txBody>
        </p:sp>
        <p:sp>
          <p:nvSpPr>
            <p:cNvPr id="57" name="object 57"/>
            <p:cNvSpPr/>
            <p:nvPr/>
          </p:nvSpPr>
          <p:spPr>
            <a:xfrm>
              <a:off x="5250867" y="6440600"/>
              <a:ext cx="48895" cy="114935"/>
            </a:xfrm>
            <a:custGeom>
              <a:avLst/>
              <a:gdLst/>
              <a:ahLst/>
              <a:cxnLst/>
              <a:rect l="l" t="t" r="r" b="b"/>
              <a:pathLst>
                <a:path w="48895" h="114934">
                  <a:moveTo>
                    <a:pt x="0" y="0"/>
                  </a:moveTo>
                  <a:lnTo>
                    <a:pt x="48738" y="114785"/>
                  </a:lnTo>
                </a:path>
              </a:pathLst>
            </a:custGeom>
            <a:ln w="21968">
              <a:solidFill>
                <a:srgbClr val="000000"/>
              </a:solidFill>
            </a:ln>
          </p:spPr>
          <p:txBody>
            <a:bodyPr wrap="square" lIns="0" tIns="0" rIns="0" bIns="0" rtlCol="0"/>
            <a:lstStyle/>
            <a:p>
              <a:endParaRPr/>
            </a:p>
          </p:txBody>
        </p:sp>
        <p:sp>
          <p:nvSpPr>
            <p:cNvPr id="58" name="object 58"/>
            <p:cNvSpPr/>
            <p:nvPr/>
          </p:nvSpPr>
          <p:spPr>
            <a:xfrm>
              <a:off x="5189786" y="6186277"/>
              <a:ext cx="1027430" cy="369570"/>
            </a:xfrm>
            <a:custGeom>
              <a:avLst/>
              <a:gdLst/>
              <a:ahLst/>
              <a:cxnLst/>
              <a:rect l="l" t="t" r="r" b="b"/>
              <a:pathLst>
                <a:path w="1027429" h="369570">
                  <a:moveTo>
                    <a:pt x="115310" y="369108"/>
                  </a:moveTo>
                  <a:lnTo>
                    <a:pt x="179850" y="38476"/>
                  </a:lnTo>
                </a:path>
                <a:path w="1027429" h="369570">
                  <a:moveTo>
                    <a:pt x="179850" y="38476"/>
                  </a:moveTo>
                  <a:lnTo>
                    <a:pt x="1004917" y="38476"/>
                  </a:lnTo>
                </a:path>
                <a:path w="1027429" h="369570">
                  <a:moveTo>
                    <a:pt x="0" y="0"/>
                  </a:moveTo>
                  <a:lnTo>
                    <a:pt x="1026884" y="0"/>
                  </a:lnTo>
                </a:path>
              </a:pathLst>
            </a:custGeom>
            <a:ln w="10989">
              <a:solidFill>
                <a:srgbClr val="000000"/>
              </a:solidFill>
            </a:ln>
          </p:spPr>
          <p:txBody>
            <a:bodyPr wrap="square" lIns="0" tIns="0" rIns="0" bIns="0" rtlCol="0"/>
            <a:lstStyle/>
            <a:p>
              <a:endParaRPr/>
            </a:p>
          </p:txBody>
        </p:sp>
      </p:grpSp>
      <p:sp>
        <p:nvSpPr>
          <p:cNvPr id="59" name="object 59"/>
          <p:cNvSpPr txBox="1"/>
          <p:nvPr/>
        </p:nvSpPr>
        <p:spPr>
          <a:xfrm>
            <a:off x="5912918" y="6375480"/>
            <a:ext cx="161925" cy="210820"/>
          </a:xfrm>
          <a:prstGeom prst="rect">
            <a:avLst/>
          </a:prstGeom>
        </p:spPr>
        <p:txBody>
          <a:bodyPr vert="horz" wrap="square" lIns="0" tIns="13970" rIns="0" bIns="0" rtlCol="0">
            <a:spAutoFit/>
          </a:bodyPr>
          <a:lstStyle/>
          <a:p>
            <a:pPr marL="12700">
              <a:lnSpc>
                <a:spcPct val="100000"/>
              </a:lnSpc>
              <a:spcBef>
                <a:spcPts val="110"/>
              </a:spcBef>
            </a:pPr>
            <a:r>
              <a:rPr sz="1200" i="1" dirty="0">
                <a:latin typeface="Times New Roman"/>
                <a:cs typeface="Times New Roman"/>
              </a:rPr>
              <a:t>sh</a:t>
            </a:r>
            <a:endParaRPr sz="1200">
              <a:latin typeface="Times New Roman"/>
              <a:cs typeface="Times New Roman"/>
            </a:endParaRPr>
          </a:p>
        </p:txBody>
      </p:sp>
      <p:sp>
        <p:nvSpPr>
          <p:cNvPr id="60" name="object 60"/>
          <p:cNvSpPr txBox="1"/>
          <p:nvPr/>
        </p:nvSpPr>
        <p:spPr>
          <a:xfrm>
            <a:off x="5369288" y="6185099"/>
            <a:ext cx="826135" cy="360045"/>
          </a:xfrm>
          <a:prstGeom prst="rect">
            <a:avLst/>
          </a:prstGeom>
        </p:spPr>
        <p:txBody>
          <a:bodyPr vert="horz" wrap="square" lIns="0" tIns="11430" rIns="0" bIns="0" rtlCol="0">
            <a:spAutoFit/>
          </a:bodyPr>
          <a:lstStyle/>
          <a:p>
            <a:pPr marL="12700">
              <a:lnSpc>
                <a:spcPct val="100000"/>
              </a:lnSpc>
              <a:spcBef>
                <a:spcPts val="90"/>
              </a:spcBef>
            </a:pPr>
            <a:r>
              <a:rPr sz="2050" spc="15" dirty="0">
                <a:latin typeface="Times New Roman"/>
                <a:cs typeface="Times New Roman"/>
              </a:rPr>
              <a:t>(1</a:t>
            </a:r>
            <a:r>
              <a:rPr sz="2050" spc="15" dirty="0">
                <a:latin typeface="Symbol"/>
                <a:cs typeface="Symbol"/>
              </a:rPr>
              <a:t></a:t>
            </a:r>
            <a:r>
              <a:rPr sz="2200" i="1" spc="15" dirty="0">
                <a:latin typeface="Symbol"/>
                <a:cs typeface="Symbol"/>
              </a:rPr>
              <a:t></a:t>
            </a:r>
            <a:r>
              <a:rPr sz="2200" i="1" spc="350" dirty="0">
                <a:latin typeface="Times New Roman"/>
                <a:cs typeface="Times New Roman"/>
              </a:rPr>
              <a:t> </a:t>
            </a:r>
            <a:r>
              <a:rPr sz="2050" spc="5" dirty="0">
                <a:latin typeface="Times New Roman"/>
                <a:cs typeface="Times New Roman"/>
              </a:rPr>
              <a:t>)</a:t>
            </a:r>
            <a:endParaRPr sz="2050">
              <a:latin typeface="Times New Roman"/>
              <a:cs typeface="Times New Roman"/>
            </a:endParaRPr>
          </a:p>
        </p:txBody>
      </p:sp>
      <p:sp>
        <p:nvSpPr>
          <p:cNvPr id="61" name="object 61"/>
          <p:cNvSpPr txBox="1"/>
          <p:nvPr/>
        </p:nvSpPr>
        <p:spPr>
          <a:xfrm>
            <a:off x="5520289" y="5808240"/>
            <a:ext cx="339090" cy="342900"/>
          </a:xfrm>
          <a:prstGeom prst="rect">
            <a:avLst/>
          </a:prstGeom>
        </p:spPr>
        <p:txBody>
          <a:bodyPr vert="horz" wrap="square" lIns="0" tIns="16510" rIns="0" bIns="0" rtlCol="0">
            <a:spAutoFit/>
          </a:bodyPr>
          <a:lstStyle/>
          <a:p>
            <a:pPr marL="38100">
              <a:lnSpc>
                <a:spcPct val="100000"/>
              </a:lnSpc>
              <a:spcBef>
                <a:spcPts val="130"/>
              </a:spcBef>
            </a:pPr>
            <a:r>
              <a:rPr sz="2050" i="1" spc="60" dirty="0">
                <a:latin typeface="Times New Roman"/>
                <a:cs typeface="Times New Roman"/>
              </a:rPr>
              <a:t>Z</a:t>
            </a:r>
            <a:r>
              <a:rPr sz="1800" i="1" spc="89" baseline="-23148" dirty="0">
                <a:latin typeface="Times New Roman"/>
                <a:cs typeface="Times New Roman"/>
              </a:rPr>
              <a:t>C</a:t>
            </a:r>
            <a:endParaRPr sz="1800" baseline="-23148">
              <a:latin typeface="Times New Roman"/>
              <a:cs typeface="Times New Roman"/>
            </a:endParaRPr>
          </a:p>
        </p:txBody>
      </p:sp>
      <p:sp>
        <p:nvSpPr>
          <p:cNvPr id="62" name="object 62"/>
          <p:cNvSpPr txBox="1"/>
          <p:nvPr/>
        </p:nvSpPr>
        <p:spPr>
          <a:xfrm>
            <a:off x="4605997" y="6357588"/>
            <a:ext cx="161925" cy="210820"/>
          </a:xfrm>
          <a:prstGeom prst="rect">
            <a:avLst/>
          </a:prstGeom>
        </p:spPr>
        <p:txBody>
          <a:bodyPr vert="horz" wrap="square" lIns="0" tIns="13970" rIns="0" bIns="0" rtlCol="0">
            <a:spAutoFit/>
          </a:bodyPr>
          <a:lstStyle/>
          <a:p>
            <a:pPr marL="12700">
              <a:lnSpc>
                <a:spcPct val="100000"/>
              </a:lnSpc>
              <a:spcBef>
                <a:spcPts val="110"/>
              </a:spcBef>
            </a:pPr>
            <a:r>
              <a:rPr sz="1200" i="1" dirty="0">
                <a:latin typeface="Times New Roman"/>
                <a:cs typeface="Times New Roman"/>
              </a:rPr>
              <a:t>sh</a:t>
            </a:r>
            <a:endParaRPr sz="1200">
              <a:latin typeface="Times New Roman"/>
              <a:cs typeface="Times New Roman"/>
            </a:endParaRPr>
          </a:p>
        </p:txBody>
      </p:sp>
      <p:sp>
        <p:nvSpPr>
          <p:cNvPr id="63" name="object 63"/>
          <p:cNvSpPr txBox="1"/>
          <p:nvPr/>
        </p:nvSpPr>
        <p:spPr>
          <a:xfrm>
            <a:off x="2957236" y="6151380"/>
            <a:ext cx="128270" cy="210820"/>
          </a:xfrm>
          <a:prstGeom prst="rect">
            <a:avLst/>
          </a:prstGeom>
        </p:spPr>
        <p:txBody>
          <a:bodyPr vert="horz" wrap="square" lIns="0" tIns="13970" rIns="0" bIns="0" rtlCol="0">
            <a:spAutoFit/>
          </a:bodyPr>
          <a:lstStyle/>
          <a:p>
            <a:pPr marL="12700">
              <a:lnSpc>
                <a:spcPct val="100000"/>
              </a:lnSpc>
              <a:spcBef>
                <a:spcPts val="110"/>
              </a:spcBef>
            </a:pPr>
            <a:r>
              <a:rPr sz="1200" i="1" spc="5" dirty="0">
                <a:latin typeface="Times New Roman"/>
                <a:cs typeface="Times New Roman"/>
              </a:rPr>
              <a:t>C</a:t>
            </a:r>
            <a:endParaRPr sz="1200">
              <a:latin typeface="Times New Roman"/>
              <a:cs typeface="Times New Roman"/>
            </a:endParaRPr>
          </a:p>
        </p:txBody>
      </p:sp>
      <p:sp>
        <p:nvSpPr>
          <p:cNvPr id="64" name="object 64"/>
          <p:cNvSpPr txBox="1"/>
          <p:nvPr/>
        </p:nvSpPr>
        <p:spPr>
          <a:xfrm>
            <a:off x="2771887" y="5857041"/>
            <a:ext cx="288925" cy="342900"/>
          </a:xfrm>
          <a:prstGeom prst="rect">
            <a:avLst/>
          </a:prstGeom>
        </p:spPr>
        <p:txBody>
          <a:bodyPr vert="horz" wrap="square" lIns="0" tIns="16510" rIns="0" bIns="0" rtlCol="0">
            <a:spAutoFit/>
          </a:bodyPr>
          <a:lstStyle/>
          <a:p>
            <a:pPr marL="38100">
              <a:lnSpc>
                <a:spcPct val="100000"/>
              </a:lnSpc>
              <a:spcBef>
                <a:spcPts val="130"/>
              </a:spcBef>
            </a:pPr>
            <a:r>
              <a:rPr sz="3075" i="1" spc="22" baseline="-25745" dirty="0">
                <a:latin typeface="Times New Roman"/>
                <a:cs typeface="Times New Roman"/>
              </a:rPr>
              <a:t>Z</a:t>
            </a:r>
            <a:r>
              <a:rPr sz="3075" i="1" spc="-397" baseline="-25745"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65" name="object 65"/>
          <p:cNvSpPr txBox="1"/>
          <p:nvPr/>
        </p:nvSpPr>
        <p:spPr>
          <a:xfrm>
            <a:off x="4035577" y="5794669"/>
            <a:ext cx="427990" cy="360045"/>
          </a:xfrm>
          <a:prstGeom prst="rect">
            <a:avLst/>
          </a:prstGeom>
        </p:spPr>
        <p:txBody>
          <a:bodyPr vert="horz" wrap="square" lIns="0" tIns="11430" rIns="0" bIns="0" rtlCol="0">
            <a:spAutoFit/>
          </a:bodyPr>
          <a:lstStyle/>
          <a:p>
            <a:pPr marL="12700">
              <a:lnSpc>
                <a:spcPct val="100000"/>
              </a:lnSpc>
              <a:spcBef>
                <a:spcPts val="90"/>
              </a:spcBef>
            </a:pPr>
            <a:r>
              <a:rPr sz="2050" i="1" spc="-305" dirty="0">
                <a:latin typeface="Times New Roman"/>
                <a:cs typeface="Times New Roman"/>
              </a:rPr>
              <a:t>j</a:t>
            </a:r>
            <a:r>
              <a:rPr sz="2200" i="1" spc="-305" dirty="0">
                <a:latin typeface="Symbol"/>
                <a:cs typeface="Symbol"/>
              </a:rPr>
              <a:t></a:t>
            </a:r>
            <a:r>
              <a:rPr sz="2050" i="1" spc="-305" dirty="0">
                <a:latin typeface="Times New Roman"/>
                <a:cs typeface="Times New Roman"/>
              </a:rPr>
              <a:t>L</a:t>
            </a:r>
            <a:endParaRPr sz="2050">
              <a:latin typeface="Times New Roman"/>
              <a:cs typeface="Times New Roman"/>
            </a:endParaRPr>
          </a:p>
        </p:txBody>
      </p:sp>
      <p:sp>
        <p:nvSpPr>
          <p:cNvPr id="66" name="object 66"/>
          <p:cNvSpPr txBox="1"/>
          <p:nvPr/>
        </p:nvSpPr>
        <p:spPr>
          <a:xfrm>
            <a:off x="3613432" y="6167235"/>
            <a:ext cx="1275080" cy="360045"/>
          </a:xfrm>
          <a:prstGeom prst="rect">
            <a:avLst/>
          </a:prstGeom>
        </p:spPr>
        <p:txBody>
          <a:bodyPr vert="horz" wrap="square" lIns="0" tIns="11430" rIns="0" bIns="0" rtlCol="0">
            <a:spAutoFit/>
          </a:bodyPr>
          <a:lstStyle/>
          <a:p>
            <a:pPr marL="12700">
              <a:lnSpc>
                <a:spcPct val="100000"/>
              </a:lnSpc>
              <a:spcBef>
                <a:spcPts val="90"/>
              </a:spcBef>
            </a:pPr>
            <a:r>
              <a:rPr sz="2050" i="1" spc="-100" dirty="0">
                <a:latin typeface="Times New Roman"/>
                <a:cs typeface="Times New Roman"/>
              </a:rPr>
              <a:t>j</a:t>
            </a:r>
            <a:r>
              <a:rPr sz="2200" i="1" spc="-100" dirty="0">
                <a:latin typeface="Symbol"/>
                <a:cs typeface="Symbol"/>
              </a:rPr>
              <a:t></a:t>
            </a:r>
            <a:r>
              <a:rPr sz="2050" i="1" spc="-100" dirty="0">
                <a:latin typeface="Times New Roman"/>
                <a:cs typeface="Times New Roman"/>
              </a:rPr>
              <a:t>C</a:t>
            </a:r>
            <a:r>
              <a:rPr sz="2050" spc="-100" dirty="0">
                <a:latin typeface="Times New Roman"/>
                <a:cs typeface="Times New Roman"/>
              </a:rPr>
              <a:t>(1</a:t>
            </a:r>
            <a:r>
              <a:rPr sz="2050" spc="-100" dirty="0">
                <a:latin typeface="Symbol"/>
                <a:cs typeface="Symbol"/>
              </a:rPr>
              <a:t></a:t>
            </a:r>
            <a:r>
              <a:rPr sz="2200" i="1" spc="-100" dirty="0">
                <a:latin typeface="Symbol"/>
                <a:cs typeface="Symbol"/>
              </a:rPr>
              <a:t></a:t>
            </a:r>
            <a:r>
              <a:rPr sz="2200" i="1" spc="-90" dirty="0">
                <a:latin typeface="Times New Roman"/>
                <a:cs typeface="Times New Roman"/>
              </a:rPr>
              <a:t> </a:t>
            </a:r>
            <a:r>
              <a:rPr sz="2050" spc="5" dirty="0">
                <a:latin typeface="Times New Roman"/>
                <a:cs typeface="Times New Roman"/>
              </a:rPr>
              <a:t>)</a:t>
            </a:r>
            <a:endParaRPr sz="2050">
              <a:latin typeface="Times New Roman"/>
              <a:cs typeface="Times New Roman"/>
            </a:endParaRPr>
          </a:p>
        </p:txBody>
      </p:sp>
      <p:sp>
        <p:nvSpPr>
          <p:cNvPr id="67" name="object 67"/>
          <p:cNvSpPr txBox="1"/>
          <p:nvPr/>
        </p:nvSpPr>
        <p:spPr>
          <a:xfrm>
            <a:off x="3157654" y="5975275"/>
            <a:ext cx="1979930" cy="342900"/>
          </a:xfrm>
          <a:prstGeom prst="rect">
            <a:avLst/>
          </a:prstGeom>
        </p:spPr>
        <p:txBody>
          <a:bodyPr vert="horz" wrap="square" lIns="0" tIns="16510" rIns="0" bIns="0" rtlCol="0">
            <a:spAutoFit/>
          </a:bodyPr>
          <a:lstStyle/>
          <a:p>
            <a:pPr marL="12700">
              <a:lnSpc>
                <a:spcPct val="100000"/>
              </a:lnSpc>
              <a:spcBef>
                <a:spcPts val="130"/>
              </a:spcBef>
              <a:tabLst>
                <a:tab pos="1821814" algn="l"/>
              </a:tabLst>
            </a:pPr>
            <a:r>
              <a:rPr sz="2050" spc="15" dirty="0">
                <a:latin typeface="Symbol"/>
                <a:cs typeface="Symbol"/>
              </a:rPr>
              <a:t></a:t>
            </a:r>
            <a:r>
              <a:rPr sz="2050" spc="15" dirty="0">
                <a:latin typeface="Times New Roman"/>
                <a:cs typeface="Times New Roman"/>
              </a:rPr>
              <a:t>	</a:t>
            </a:r>
            <a:r>
              <a:rPr sz="2050" spc="15" dirty="0">
                <a:latin typeface="Symbol"/>
                <a:cs typeface="Symbol"/>
              </a:rPr>
              <a:t></a:t>
            </a:r>
            <a:endParaRPr sz="2050">
              <a:latin typeface="Symbol"/>
              <a:cs typeface="Symbol"/>
            </a:endParaRPr>
          </a:p>
        </p:txBody>
      </p:sp>
      <p:sp>
        <p:nvSpPr>
          <p:cNvPr id="74" name="Slide Number Placeholder 73">
            <a:extLst>
              <a:ext uri="{FF2B5EF4-FFF2-40B4-BE49-F238E27FC236}">
                <a16:creationId xmlns:a16="http://schemas.microsoft.com/office/drawing/2014/main" id="{60DBF427-6D70-442E-8ED0-ECB875A68DC2}"/>
              </a:ext>
            </a:extLst>
          </p:cNvPr>
          <p:cNvSpPr>
            <a:spLocks noGrp="1"/>
          </p:cNvSpPr>
          <p:nvPr>
            <p:ph type="sldNum" sz="quarter" idx="7"/>
          </p:nvPr>
        </p:nvSpPr>
        <p:spPr/>
        <p:txBody>
          <a:bodyPr/>
          <a:lstStyle/>
          <a:p>
            <a:pPr marL="38100">
              <a:lnSpc>
                <a:spcPts val="1240"/>
              </a:lnSpc>
            </a:pPr>
            <a:fld id="{81D60167-4931-47E6-BA6A-407CBD079E47}" type="slidenum">
              <a:rPr lang="en-IN" spc="-120" smtClean="0"/>
              <a:t>99</a:t>
            </a:fld>
            <a:endParaRPr lang="en-IN" spc="-120" dirty="0"/>
          </a:p>
        </p:txBody>
      </p:sp>
      <p:sp>
        <p:nvSpPr>
          <p:cNvPr id="75" name="TextBox 74">
            <a:extLst>
              <a:ext uri="{FF2B5EF4-FFF2-40B4-BE49-F238E27FC236}">
                <a16:creationId xmlns:a16="http://schemas.microsoft.com/office/drawing/2014/main" id="{B986F426-0E5E-445B-9E13-62754758B4FA}"/>
              </a:ext>
            </a:extLst>
          </p:cNvPr>
          <p:cNvSpPr txBox="1"/>
          <p:nvPr/>
        </p:nvSpPr>
        <p:spPr>
          <a:xfrm>
            <a:off x="152399" y="6488668"/>
            <a:ext cx="8991601" cy="474489"/>
          </a:xfrm>
          <a:prstGeom prst="rect">
            <a:avLst/>
          </a:prstGeom>
          <a:noFill/>
        </p:spPr>
        <p:txBody>
          <a:bodyPr wrap="square">
            <a:spAutoFit/>
          </a:bodyPr>
          <a:lstStyle/>
          <a:p>
            <a:pPr marL="12700">
              <a:spcBef>
                <a:spcPts val="100"/>
              </a:spcBef>
              <a:tabLst>
                <a:tab pos="4194810" algn="l"/>
              </a:tabLst>
            </a:pPr>
            <a:r>
              <a:rPr lang="en-US" sz="1200" spc="-25" dirty="0">
                <a:solidFill>
                  <a:srgbClr val="045C75"/>
                </a:solidFill>
                <a:latin typeface="Times New Roman" panose="02020603050405020304" pitchFamily="18" charset="0"/>
                <a:cs typeface="Times New Roman" panose="02020603050405020304" pitchFamily="18" charset="0"/>
              </a:rPr>
              <a:t>Jaipur Engineering College &amp; Research Center</a:t>
            </a:r>
            <a:r>
              <a:rPr lang="en-US" sz="1200" spc="-15" dirty="0">
                <a:solidFill>
                  <a:srgbClr val="045C75"/>
                </a:solidFill>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Power System Components             </a:t>
            </a:r>
            <a:r>
              <a:rPr lang="en-US" sz="1200" spc="-30" dirty="0">
                <a:solidFill>
                  <a:srgbClr val="045C75"/>
                </a:solidFill>
                <a:latin typeface="Georgia"/>
                <a:cs typeface="Georgia"/>
              </a:rPr>
              <a:t>Prepared by,  Mrs. Neha Agrawal</a:t>
            </a:r>
            <a:endParaRPr lang="en-US" sz="1200" dirty="0">
              <a:latin typeface="Georgia"/>
              <a:cs typeface="Georgia"/>
            </a:endParaRPr>
          </a:p>
          <a:p>
            <a:pPr marL="12700">
              <a:lnSpc>
                <a:spcPct val="100000"/>
              </a:lnSpc>
              <a:spcBef>
                <a:spcPts val="100"/>
              </a:spcBef>
              <a:tabLst>
                <a:tab pos="4194810" algn="l"/>
              </a:tabLst>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12315</Words>
  <Application>Microsoft Office PowerPoint</Application>
  <PresentationFormat>On-screen Show (4:3)</PresentationFormat>
  <Paragraphs>1259</Paragraphs>
  <Slides>127</Slides>
  <Notes>5</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127</vt:i4>
      </vt:variant>
    </vt:vector>
  </HeadingPairs>
  <TitlesOfParts>
    <vt:vector size="139" baseType="lpstr">
      <vt:lpstr>Arial</vt:lpstr>
      <vt:lpstr>Calibri</vt:lpstr>
      <vt:lpstr>Cambria Math</vt:lpstr>
      <vt:lpstr>Carlito</vt:lpstr>
      <vt:lpstr>Georgia</vt:lpstr>
      <vt:lpstr>Palatino Linotype</vt:lpstr>
      <vt:lpstr>Symbol</vt:lpstr>
      <vt:lpstr>Times New Roman</vt:lpstr>
      <vt:lpstr>Verdana</vt:lpstr>
      <vt:lpstr>Wingdings</vt:lpstr>
      <vt:lpstr>Office Theme</vt:lpstr>
      <vt:lpstr>Document</vt:lpstr>
      <vt:lpstr>PowerPoint Presentation</vt:lpstr>
      <vt:lpstr>VISSION AND MISSION OF INSTITUTE</vt:lpstr>
      <vt:lpstr>VISSION AND MISSION OF DEPARTMENT</vt:lpstr>
      <vt:lpstr>Course Outcome for power System-1</vt:lpstr>
      <vt:lpstr>Syllabus For Chapter-3</vt:lpstr>
      <vt:lpstr>Syllabus of  power System-1</vt:lpstr>
      <vt:lpstr>Syllabus of  power System-1</vt:lpstr>
      <vt:lpstr>Power System Components</vt:lpstr>
      <vt:lpstr>PowerPoint Presentation</vt:lpstr>
      <vt:lpstr>Corona in Overhead Transmission Line</vt:lpstr>
      <vt:lpstr>Figure : Corona Discharge</vt:lpstr>
      <vt:lpstr>PowerPoint Presentation</vt:lpstr>
      <vt:lpstr>Corona Loss</vt:lpstr>
      <vt:lpstr>Factors Affecting Corona</vt:lpstr>
      <vt:lpstr>Methods Reducing Corona Effect</vt:lpstr>
      <vt:lpstr>Advantages of Corona Losses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Series Compensation</vt:lpstr>
      <vt:lpstr>PowerPoint Presentation</vt:lpstr>
      <vt:lpstr>PowerPoint Presentation</vt:lpstr>
      <vt:lpstr>2. Improvement of System Stability</vt:lpstr>
      <vt:lpstr>3. Load Division between Parallel  Circuits</vt:lpstr>
      <vt:lpstr>4. Less installation Time</vt:lpstr>
      <vt:lpstr>Disadvantages</vt:lpstr>
      <vt:lpstr>Shunt Compensation</vt:lpstr>
      <vt:lpstr>Shunt Compensation (continued…)</vt:lpstr>
      <vt:lpstr>Shunt Compensation (continued…)</vt:lpstr>
      <vt:lpstr>Shunt Compensation (continued…)</vt:lpstr>
      <vt:lpstr>Shunt Compensation (continued…)</vt:lpstr>
      <vt:lpstr>Shunt Compensation (continued…)</vt:lpstr>
      <vt:lpstr>Shunt Compensation (continued…)</vt:lpstr>
      <vt:lpstr>Degree of series compensation</vt:lpstr>
      <vt:lpstr>Degree of shunt compensation</vt:lpstr>
      <vt:lpstr>PowerPoint Presentation</vt:lpstr>
      <vt:lpstr>PowerPoint Presentation</vt:lpstr>
      <vt:lpstr>Per Unit System</vt:lpstr>
      <vt:lpstr>PowerPoint Presentation</vt:lpstr>
      <vt:lpstr>PowerPoint Presentation</vt:lpstr>
      <vt:lpstr>Per Units in Three Phase System</vt:lpstr>
      <vt:lpstr>PowerPoint Presentation</vt:lpstr>
      <vt:lpstr>PowerPoint Presentation</vt:lpstr>
      <vt:lpstr>Formula</vt:lpstr>
      <vt:lpstr>Summary</vt:lpstr>
      <vt:lpstr>Base Conversion</vt:lpstr>
      <vt:lpstr>Advantage And Drawbacks Of PU System</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14neha14 agrawal</cp:lastModifiedBy>
  <cp:revision>104</cp:revision>
  <dcterms:created xsi:type="dcterms:W3CDTF">2020-06-29T06:50:34Z</dcterms:created>
  <dcterms:modified xsi:type="dcterms:W3CDTF">2020-12-03T06:52:37Z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2018-12-17T00:00:00Z</vt:filetime>
  </property>
  <property fmtid="{D5CDD505-2E9C-101B-9397-08002B2CF9AE}" pid="3" name="Creator">
    <vt:lpwstr>Microsoft® PowerPoint® 2010</vt:lpwstr>
  </property>
  <property fmtid="{D5CDD505-2E9C-101B-9397-08002B2CF9AE}" pid="4" name="LastSaved">
    <vt:filetime>2020-06-29T00:00:00Z</vt:filetime>
  </property>
</Properties>
</file>