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Lst>
  <p:notesMasterIdLst>
    <p:notesMasterId r:id="rId29"/>
  </p:notesMasterIdLst>
  <p:sldIdLst>
    <p:sldId id="256" r:id="rId3"/>
    <p:sldId id="267" r:id="rId4"/>
    <p:sldId id="268" r:id="rId5"/>
    <p:sldId id="288" r:id="rId6"/>
    <p:sldId id="293" r:id="rId7"/>
    <p:sldId id="296" r:id="rId8"/>
    <p:sldId id="297" r:id="rId9"/>
    <p:sldId id="298" r:id="rId10"/>
    <p:sldId id="287" r:id="rId11"/>
    <p:sldId id="299" r:id="rId12"/>
    <p:sldId id="301" r:id="rId13"/>
    <p:sldId id="303" r:id="rId14"/>
    <p:sldId id="304" r:id="rId15"/>
    <p:sldId id="314" r:id="rId16"/>
    <p:sldId id="305" r:id="rId17"/>
    <p:sldId id="306" r:id="rId18"/>
    <p:sldId id="307" r:id="rId19"/>
    <p:sldId id="308" r:id="rId20"/>
    <p:sldId id="311" r:id="rId21"/>
    <p:sldId id="318" r:id="rId22"/>
    <p:sldId id="320" r:id="rId23"/>
    <p:sldId id="321" r:id="rId24"/>
    <p:sldId id="315" r:id="rId25"/>
    <p:sldId id="316" r:id="rId26"/>
    <p:sldId id="317" r:id="rId27"/>
    <p:sldId id="266" r:id="rId28"/>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62" autoAdjust="0"/>
    <p:restoredTop sz="94660"/>
  </p:normalViewPr>
  <p:slideViewPr>
    <p:cSldViewPr>
      <p:cViewPr>
        <p:scale>
          <a:sx n="50" d="100"/>
          <a:sy n="50" d="100"/>
        </p:scale>
        <p:origin x="-846" y="-24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12/3/2020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5" name="Holder 5"/>
          <p:cNvSpPr>
            <a:spLocks noGrp="1"/>
          </p:cNvSpPr>
          <p:nvPr>
            <p:ph type="dt" sz="half" idx="11"/>
          </p:nvPr>
        </p:nvSpPr>
        <p:spPr/>
        <p:txBody>
          <a:bodyPr/>
          <a:lstStyle>
            <a:lvl1pPr>
              <a:defRPr/>
            </a:lvl1pPr>
          </a:lstStyle>
          <a:p>
            <a:pPr>
              <a:defRPr/>
            </a:pPr>
            <a:fld id="{E810A81B-AD0B-42E4-B779-A77A9053BC01}" type="datetime1">
              <a:rPr lang="en-US" smtClean="0"/>
              <a:pPr>
                <a:defRPr/>
              </a:pPr>
              <a:t>12/3/2020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0895" y="2041131"/>
            <a:ext cx="7165722" cy="850647"/>
          </a:xfrm>
        </p:spPr>
        <p:txBody>
          <a:bodyPr anchor="b"/>
          <a:lstStyle>
            <a:lvl1pPr marL="0" indent="0">
              <a:buNone/>
              <a:defRPr sz="3800" b="1"/>
            </a:lvl1pPr>
            <a:lvl2pPr marL="723885" indent="0">
              <a:buNone/>
              <a:defRPr sz="3200" b="1"/>
            </a:lvl2pPr>
            <a:lvl3pPr marL="1447770" indent="0">
              <a:buNone/>
              <a:defRPr sz="2800" b="1"/>
            </a:lvl3pPr>
            <a:lvl4pPr marL="2171654" indent="0">
              <a:buNone/>
              <a:defRPr sz="2500" b="1"/>
            </a:lvl4pPr>
            <a:lvl5pPr marL="2895539" indent="0">
              <a:buNone/>
              <a:defRPr sz="2500" b="1"/>
            </a:lvl5pPr>
            <a:lvl6pPr marL="3619424" indent="0">
              <a:buNone/>
              <a:defRPr sz="2500" b="1"/>
            </a:lvl6pPr>
            <a:lvl7pPr marL="4343309" indent="0">
              <a:buNone/>
              <a:defRPr sz="2500" b="1"/>
            </a:lvl7pPr>
            <a:lvl8pPr marL="5067193" indent="0">
              <a:buNone/>
              <a:defRPr sz="2500" b="1"/>
            </a:lvl8pPr>
            <a:lvl9pPr marL="579107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0895" y="2891778"/>
            <a:ext cx="7165722" cy="5253750"/>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38469" y="2041131"/>
            <a:ext cx="7168537" cy="850647"/>
          </a:xfrm>
        </p:spPr>
        <p:txBody>
          <a:bodyPr anchor="b"/>
          <a:lstStyle>
            <a:lvl1pPr marL="0" indent="0">
              <a:buNone/>
              <a:defRPr sz="3800" b="1"/>
            </a:lvl1pPr>
            <a:lvl2pPr marL="723885" indent="0">
              <a:buNone/>
              <a:defRPr sz="3200" b="1"/>
            </a:lvl2pPr>
            <a:lvl3pPr marL="1447770" indent="0">
              <a:buNone/>
              <a:defRPr sz="2800" b="1"/>
            </a:lvl3pPr>
            <a:lvl4pPr marL="2171654" indent="0">
              <a:buNone/>
              <a:defRPr sz="2500" b="1"/>
            </a:lvl4pPr>
            <a:lvl5pPr marL="2895539" indent="0">
              <a:buNone/>
              <a:defRPr sz="2500" b="1"/>
            </a:lvl5pPr>
            <a:lvl6pPr marL="3619424" indent="0">
              <a:buNone/>
              <a:defRPr sz="2500" b="1"/>
            </a:lvl6pPr>
            <a:lvl7pPr marL="4343309" indent="0">
              <a:buNone/>
              <a:defRPr sz="2500" b="1"/>
            </a:lvl7pPr>
            <a:lvl8pPr marL="5067193" indent="0">
              <a:buNone/>
              <a:defRPr sz="2500" b="1"/>
            </a:lvl8pPr>
            <a:lvl9pPr marL="579107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38469" y="2891778"/>
            <a:ext cx="7168537" cy="5253750"/>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896" y="363055"/>
            <a:ext cx="5335577" cy="1545096"/>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40748" y="363056"/>
            <a:ext cx="9066257" cy="7782472"/>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0896" y="1908152"/>
            <a:ext cx="5335577" cy="6237376"/>
          </a:xfrm>
        </p:spPr>
        <p:txBody>
          <a:bodyPr/>
          <a:lstStyle>
            <a:lvl1pPr marL="0" indent="0">
              <a:buNone/>
              <a:defRPr sz="2200"/>
            </a:lvl1pPr>
            <a:lvl2pPr marL="723885" indent="0">
              <a:buNone/>
              <a:defRPr sz="1900"/>
            </a:lvl2pPr>
            <a:lvl3pPr marL="1447770" indent="0">
              <a:buNone/>
              <a:defRPr sz="1600"/>
            </a:lvl3pPr>
            <a:lvl4pPr marL="2171654" indent="0">
              <a:buNone/>
              <a:defRPr sz="1400"/>
            </a:lvl4pPr>
            <a:lvl5pPr marL="2895539" indent="0">
              <a:buNone/>
              <a:defRPr sz="1400"/>
            </a:lvl5pPr>
            <a:lvl6pPr marL="3619424" indent="0">
              <a:buNone/>
              <a:defRPr sz="1400"/>
            </a:lvl6pPr>
            <a:lvl7pPr marL="4343309" indent="0">
              <a:buNone/>
              <a:defRPr sz="1400"/>
            </a:lvl7pPr>
            <a:lvl8pPr marL="5067193" indent="0">
              <a:buNone/>
              <a:defRPr sz="1400"/>
            </a:lvl8pPr>
            <a:lvl9pPr marL="579107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8822" y="6383020"/>
            <a:ext cx="9730740" cy="753552"/>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78822" y="814764"/>
            <a:ext cx="9730740" cy="5471160"/>
          </a:xfrm>
        </p:spPr>
        <p:txBody>
          <a:bodyPr/>
          <a:lstStyle>
            <a:lvl1pPr marL="0" indent="0">
              <a:buNone/>
              <a:defRPr sz="5100"/>
            </a:lvl1pPr>
            <a:lvl2pPr marL="723885" indent="0">
              <a:buNone/>
              <a:defRPr sz="4400"/>
            </a:lvl2pPr>
            <a:lvl3pPr marL="1447770" indent="0">
              <a:buNone/>
              <a:defRPr sz="3800"/>
            </a:lvl3pPr>
            <a:lvl4pPr marL="2171654" indent="0">
              <a:buNone/>
              <a:defRPr sz="3200"/>
            </a:lvl4pPr>
            <a:lvl5pPr marL="2895539" indent="0">
              <a:buNone/>
              <a:defRPr sz="3200"/>
            </a:lvl5pPr>
            <a:lvl6pPr marL="3619424" indent="0">
              <a:buNone/>
              <a:defRPr sz="3200"/>
            </a:lvl6pPr>
            <a:lvl7pPr marL="4343309" indent="0">
              <a:buNone/>
              <a:defRPr sz="3200"/>
            </a:lvl7pPr>
            <a:lvl8pPr marL="5067193" indent="0">
              <a:buNone/>
              <a:defRPr sz="3200"/>
            </a:lvl8pPr>
            <a:lvl9pPr marL="5791078" indent="0">
              <a:buNone/>
              <a:defRPr sz="3200"/>
            </a:lvl9pPr>
          </a:lstStyle>
          <a:p>
            <a:endParaRPr lang="en-US"/>
          </a:p>
        </p:txBody>
      </p:sp>
      <p:sp>
        <p:nvSpPr>
          <p:cNvPr id="4" name="Text Placeholder 3"/>
          <p:cNvSpPr>
            <a:spLocks noGrp="1"/>
          </p:cNvSpPr>
          <p:nvPr>
            <p:ph type="body" sz="half" idx="2"/>
          </p:nvPr>
        </p:nvSpPr>
        <p:spPr>
          <a:xfrm>
            <a:off x="3178822" y="7136572"/>
            <a:ext cx="9730740" cy="1070168"/>
          </a:xfrm>
        </p:spPr>
        <p:txBody>
          <a:bodyPr/>
          <a:lstStyle>
            <a:lvl1pPr marL="0" indent="0">
              <a:buNone/>
              <a:defRPr sz="2200"/>
            </a:lvl1pPr>
            <a:lvl2pPr marL="723885" indent="0">
              <a:buNone/>
              <a:defRPr sz="1900"/>
            </a:lvl2pPr>
            <a:lvl3pPr marL="1447770" indent="0">
              <a:buNone/>
              <a:defRPr sz="1600"/>
            </a:lvl3pPr>
            <a:lvl4pPr marL="2171654" indent="0">
              <a:buNone/>
              <a:defRPr sz="1400"/>
            </a:lvl4pPr>
            <a:lvl5pPr marL="2895539" indent="0">
              <a:buNone/>
              <a:defRPr sz="1400"/>
            </a:lvl5pPr>
            <a:lvl6pPr marL="3619424" indent="0">
              <a:buNone/>
              <a:defRPr sz="1400"/>
            </a:lvl6pPr>
            <a:lvl7pPr marL="4343309" indent="0">
              <a:buNone/>
              <a:defRPr sz="1400"/>
            </a:lvl7pPr>
            <a:lvl8pPr marL="5067193" indent="0">
              <a:buNone/>
              <a:defRPr sz="1400"/>
            </a:lvl8pPr>
            <a:lvl9pPr marL="579107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7977" y="365167"/>
            <a:ext cx="3649028" cy="77803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0895" y="365167"/>
            <a:ext cx="10676784" cy="77803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5" name="Holder 5"/>
          <p:cNvSpPr>
            <a:spLocks noGrp="1"/>
          </p:cNvSpPr>
          <p:nvPr>
            <p:ph type="dt" sz="half" idx="11"/>
          </p:nvPr>
        </p:nvSpPr>
        <p:spPr/>
        <p:txBody>
          <a:bodyPr/>
          <a:lstStyle>
            <a:lvl1pPr>
              <a:defRPr/>
            </a:lvl1pPr>
          </a:lstStyle>
          <a:p>
            <a:pPr>
              <a:defRPr/>
            </a:pPr>
            <a:fld id="{98CBD055-B1C9-4B05-8AA3-A34CCBEB0B0A}" type="datetime1">
              <a:rPr lang="en-US" smtClean="0"/>
              <a:pPr>
                <a:defRPr/>
              </a:pPr>
              <a:t>12/3/2020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6" name="Holder 5"/>
          <p:cNvSpPr>
            <a:spLocks noGrp="1"/>
          </p:cNvSpPr>
          <p:nvPr>
            <p:ph type="dt" sz="half" idx="11"/>
          </p:nvPr>
        </p:nvSpPr>
        <p:spPr/>
        <p:txBody>
          <a:bodyPr/>
          <a:lstStyle>
            <a:lvl1pPr>
              <a:defRPr/>
            </a:lvl1pPr>
          </a:lstStyle>
          <a:p>
            <a:pPr>
              <a:defRPr/>
            </a:pPr>
            <a:fld id="{72A98EE0-7B06-4B73-802B-245580375A67}" type="datetime1">
              <a:rPr lang="en-US" smtClean="0"/>
              <a:pPr>
                <a:defRPr/>
              </a:pPr>
              <a:t>12/3/2020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4" name="Holder 5"/>
          <p:cNvSpPr>
            <a:spLocks noGrp="1"/>
          </p:cNvSpPr>
          <p:nvPr>
            <p:ph type="dt" sz="half" idx="11"/>
          </p:nvPr>
        </p:nvSpPr>
        <p:spPr/>
        <p:txBody>
          <a:bodyPr/>
          <a:lstStyle>
            <a:lvl1pPr>
              <a:defRPr/>
            </a:lvl1pPr>
          </a:lstStyle>
          <a:p>
            <a:pPr>
              <a:defRPr/>
            </a:pPr>
            <a:fld id="{2DF03F6C-885A-48E4-B9AF-698C47F52D4D}" type="datetime1">
              <a:rPr lang="en-US" smtClean="0"/>
              <a:pPr>
                <a:defRPr/>
              </a:pPr>
              <a:t>12/3/2020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IN" smtClean="0"/>
              <a:t>NAME OF FACULTY (POST, DEPTT.)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493F7378-C616-4F10-AD7B-2EC28743BC4A}" type="datetime1">
              <a:rPr lang="en-US" smtClean="0"/>
              <a:pPr>
                <a:defRPr/>
              </a:pPr>
              <a:t>12/3/2020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6343" y="2832677"/>
            <a:ext cx="13785215" cy="1954589"/>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2685" y="5167207"/>
            <a:ext cx="11352530" cy="2330309"/>
          </a:xfrm>
        </p:spPr>
        <p:txBody>
          <a:bodyPr/>
          <a:lstStyle>
            <a:lvl1pPr marL="0" indent="0" algn="ctr">
              <a:buNone/>
              <a:defRPr>
                <a:solidFill>
                  <a:schemeClr val="tx1">
                    <a:tint val="75000"/>
                  </a:schemeClr>
                </a:solidFill>
              </a:defRPr>
            </a:lvl1pPr>
            <a:lvl2pPr marL="723885" indent="0" algn="ctr">
              <a:buNone/>
              <a:defRPr>
                <a:solidFill>
                  <a:schemeClr val="tx1">
                    <a:tint val="75000"/>
                  </a:schemeClr>
                </a:solidFill>
              </a:defRPr>
            </a:lvl2pPr>
            <a:lvl3pPr marL="1447770" indent="0" algn="ctr">
              <a:buNone/>
              <a:defRPr>
                <a:solidFill>
                  <a:schemeClr val="tx1">
                    <a:tint val="75000"/>
                  </a:schemeClr>
                </a:solidFill>
              </a:defRPr>
            </a:lvl3pPr>
            <a:lvl4pPr marL="2171654" indent="0" algn="ctr">
              <a:buNone/>
              <a:defRPr>
                <a:solidFill>
                  <a:schemeClr val="tx1">
                    <a:tint val="75000"/>
                  </a:schemeClr>
                </a:solidFill>
              </a:defRPr>
            </a:lvl4pPr>
            <a:lvl5pPr marL="2895539" indent="0" algn="ctr">
              <a:buNone/>
              <a:defRPr>
                <a:solidFill>
                  <a:schemeClr val="tx1">
                    <a:tint val="75000"/>
                  </a:schemeClr>
                </a:solidFill>
              </a:defRPr>
            </a:lvl5pPr>
            <a:lvl6pPr marL="3619424" indent="0" algn="ctr">
              <a:buNone/>
              <a:defRPr>
                <a:solidFill>
                  <a:schemeClr val="tx1">
                    <a:tint val="75000"/>
                  </a:schemeClr>
                </a:solidFill>
              </a:defRPr>
            </a:lvl6pPr>
            <a:lvl7pPr marL="4343309" indent="0" algn="ctr">
              <a:buNone/>
              <a:defRPr>
                <a:solidFill>
                  <a:schemeClr val="tx1">
                    <a:tint val="75000"/>
                  </a:schemeClr>
                </a:solidFill>
              </a:defRPr>
            </a:lvl7pPr>
            <a:lvl8pPr marL="5067193" indent="0" algn="ctr">
              <a:buNone/>
              <a:defRPr>
                <a:solidFill>
                  <a:schemeClr val="tx1">
                    <a:tint val="75000"/>
                  </a:schemeClr>
                </a:solidFill>
              </a:defRPr>
            </a:lvl8pPr>
            <a:lvl9pPr marL="5791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1102" y="5859546"/>
            <a:ext cx="13785215" cy="1811055"/>
          </a:xfrm>
        </p:spPr>
        <p:txBody>
          <a:bodyPr anchor="t"/>
          <a:lstStyle>
            <a:lvl1pPr algn="l">
              <a:defRPr sz="6300" b="1" cap="all"/>
            </a:lvl1pPr>
          </a:lstStyle>
          <a:p>
            <a:r>
              <a:rPr lang="en-US" smtClean="0"/>
              <a:t>Click to edit Master title style</a:t>
            </a:r>
            <a:endParaRPr lang="en-US"/>
          </a:p>
        </p:txBody>
      </p:sp>
      <p:sp>
        <p:nvSpPr>
          <p:cNvPr id="3" name="Text Placeholder 2"/>
          <p:cNvSpPr>
            <a:spLocks noGrp="1"/>
          </p:cNvSpPr>
          <p:nvPr>
            <p:ph type="body" idx="1"/>
          </p:nvPr>
        </p:nvSpPr>
        <p:spPr>
          <a:xfrm>
            <a:off x="1281102" y="3864852"/>
            <a:ext cx="13785215" cy="1994693"/>
          </a:xfrm>
        </p:spPr>
        <p:txBody>
          <a:bodyPr anchor="b"/>
          <a:lstStyle>
            <a:lvl1pPr marL="0" indent="0">
              <a:buNone/>
              <a:defRPr sz="3200">
                <a:solidFill>
                  <a:schemeClr val="tx1">
                    <a:tint val="75000"/>
                  </a:schemeClr>
                </a:solidFill>
              </a:defRPr>
            </a:lvl1pPr>
            <a:lvl2pPr marL="723885" indent="0">
              <a:buNone/>
              <a:defRPr sz="2800">
                <a:solidFill>
                  <a:schemeClr val="tx1">
                    <a:tint val="75000"/>
                  </a:schemeClr>
                </a:solidFill>
              </a:defRPr>
            </a:lvl2pPr>
            <a:lvl3pPr marL="1447770" indent="0">
              <a:buNone/>
              <a:defRPr sz="2500">
                <a:solidFill>
                  <a:schemeClr val="tx1">
                    <a:tint val="75000"/>
                  </a:schemeClr>
                </a:solidFill>
              </a:defRPr>
            </a:lvl3pPr>
            <a:lvl4pPr marL="2171654" indent="0">
              <a:buNone/>
              <a:defRPr sz="2200">
                <a:solidFill>
                  <a:schemeClr val="tx1">
                    <a:tint val="75000"/>
                  </a:schemeClr>
                </a:solidFill>
              </a:defRPr>
            </a:lvl4pPr>
            <a:lvl5pPr marL="2895539" indent="0">
              <a:buNone/>
              <a:defRPr sz="2200">
                <a:solidFill>
                  <a:schemeClr val="tx1">
                    <a:tint val="75000"/>
                  </a:schemeClr>
                </a:solidFill>
              </a:defRPr>
            </a:lvl5pPr>
            <a:lvl6pPr marL="3619424" indent="0">
              <a:buNone/>
              <a:defRPr sz="2200">
                <a:solidFill>
                  <a:schemeClr val="tx1">
                    <a:tint val="75000"/>
                  </a:schemeClr>
                </a:solidFill>
              </a:defRPr>
            </a:lvl6pPr>
            <a:lvl7pPr marL="4343309" indent="0">
              <a:buNone/>
              <a:defRPr sz="2200">
                <a:solidFill>
                  <a:schemeClr val="tx1">
                    <a:tint val="75000"/>
                  </a:schemeClr>
                </a:solidFill>
              </a:defRPr>
            </a:lvl7pPr>
            <a:lvl8pPr marL="5067193" indent="0">
              <a:buNone/>
              <a:defRPr sz="2200">
                <a:solidFill>
                  <a:schemeClr val="tx1">
                    <a:tint val="75000"/>
                  </a:schemeClr>
                </a:solidFill>
              </a:defRPr>
            </a:lvl8pPr>
            <a:lvl9pPr marL="579107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0895" y="2127674"/>
            <a:ext cx="7162906" cy="6017855"/>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44099" y="2127674"/>
            <a:ext cx="7162906" cy="6017855"/>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IN" smtClean="0"/>
              <a:t>NAME OF FACULTY (POST, DEPTT.)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97C43C7E-44E6-4BC7-8042-7FC4312512C8}" type="datetime1">
              <a:rPr lang="en-US" smtClean="0"/>
              <a:pPr>
                <a:defRPr/>
              </a:pPr>
              <a:t>12/3/2020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895" y="365167"/>
            <a:ext cx="14596110" cy="1519767"/>
          </a:xfrm>
          <a:prstGeom prst="rect">
            <a:avLst/>
          </a:prstGeom>
        </p:spPr>
        <p:txBody>
          <a:bodyPr vert="horz" lIns="144777" tIns="72388" rIns="144777" bIns="7238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0895" y="2127674"/>
            <a:ext cx="14596110" cy="6017855"/>
          </a:xfrm>
          <a:prstGeom prst="rect">
            <a:avLst/>
          </a:prstGeom>
        </p:spPr>
        <p:txBody>
          <a:bodyPr vert="horz" lIns="144777" tIns="72388" rIns="144777" bIns="723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0895" y="8451592"/>
            <a:ext cx="3784177" cy="485481"/>
          </a:xfrm>
          <a:prstGeom prst="rect">
            <a:avLst/>
          </a:prstGeom>
        </p:spPr>
        <p:txBody>
          <a:bodyPr vert="horz" lIns="144777" tIns="72388" rIns="144777" bIns="72388" rtlCol="0" anchor="ctr"/>
          <a:lstStyle>
            <a:lvl1pPr algn="l">
              <a:defRPr sz="1900">
                <a:solidFill>
                  <a:schemeClr val="tx1">
                    <a:tint val="75000"/>
                  </a:schemeClr>
                </a:solidFill>
              </a:defRPr>
            </a:lvl1pPr>
          </a:lstStyle>
          <a:p>
            <a:fld id="{1D8BD707-D9CF-40AE-B4C6-C98DA3205C09}" type="datetimeFigureOut">
              <a:rPr lang="en-US" smtClean="0"/>
              <a:pPr/>
              <a:t>12/3/2020</a:t>
            </a:fld>
            <a:endParaRPr lang="en-US"/>
          </a:p>
        </p:txBody>
      </p:sp>
      <p:sp>
        <p:nvSpPr>
          <p:cNvPr id="5" name="Footer Placeholder 4"/>
          <p:cNvSpPr>
            <a:spLocks noGrp="1"/>
          </p:cNvSpPr>
          <p:nvPr>
            <p:ph type="ftr" sz="quarter" idx="3"/>
          </p:nvPr>
        </p:nvSpPr>
        <p:spPr>
          <a:xfrm>
            <a:off x="5541116" y="8451592"/>
            <a:ext cx="5135668" cy="485481"/>
          </a:xfrm>
          <a:prstGeom prst="rect">
            <a:avLst/>
          </a:prstGeom>
        </p:spPr>
        <p:txBody>
          <a:bodyPr vert="horz" lIns="144777" tIns="72388" rIns="144777" bIns="72388"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22828" y="8451592"/>
            <a:ext cx="3784177" cy="485481"/>
          </a:xfrm>
          <a:prstGeom prst="rect">
            <a:avLst/>
          </a:prstGeom>
        </p:spPr>
        <p:txBody>
          <a:bodyPr vert="horz" lIns="144777" tIns="72388" rIns="144777" bIns="72388" rtlCol="0" anchor="ctr"/>
          <a:lstStyle>
            <a:lvl1pPr algn="r">
              <a:defRPr sz="1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447770" rtl="0" eaLnBrk="1" latinLnBrk="0" hangingPunct="1">
        <a:spcBef>
          <a:spcPct val="0"/>
        </a:spcBef>
        <a:buNone/>
        <a:defRPr sz="7000" kern="1200">
          <a:solidFill>
            <a:schemeClr val="tx1"/>
          </a:solidFill>
          <a:latin typeface="+mj-lt"/>
          <a:ea typeface="+mj-ea"/>
          <a:cs typeface="+mj-cs"/>
        </a:defRPr>
      </a:lvl1pPr>
    </p:titleStyle>
    <p:bodyStyle>
      <a:lvl1pPr marL="542914" indent="-542914" algn="l" defTabSz="144777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6313" indent="-452428" algn="l" defTabSz="1447770"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09712" indent="-361942" algn="l" defTabSz="144777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3597"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57481"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81366"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05251"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29136"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53020" indent="-361942" algn="l" defTabSz="144777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47770" rtl="0" eaLnBrk="1" latinLnBrk="0" hangingPunct="1">
        <a:defRPr sz="2800" kern="1200">
          <a:solidFill>
            <a:schemeClr val="tx1"/>
          </a:solidFill>
          <a:latin typeface="+mn-lt"/>
          <a:ea typeface="+mn-ea"/>
          <a:cs typeface="+mn-cs"/>
        </a:defRPr>
      </a:lvl1pPr>
      <a:lvl2pPr marL="723885" algn="l" defTabSz="1447770" rtl="0" eaLnBrk="1" latinLnBrk="0" hangingPunct="1">
        <a:defRPr sz="2800" kern="1200">
          <a:solidFill>
            <a:schemeClr val="tx1"/>
          </a:solidFill>
          <a:latin typeface="+mn-lt"/>
          <a:ea typeface="+mn-ea"/>
          <a:cs typeface="+mn-cs"/>
        </a:defRPr>
      </a:lvl2pPr>
      <a:lvl3pPr marL="1447770" algn="l" defTabSz="1447770" rtl="0" eaLnBrk="1" latinLnBrk="0" hangingPunct="1">
        <a:defRPr sz="2800" kern="1200">
          <a:solidFill>
            <a:schemeClr val="tx1"/>
          </a:solidFill>
          <a:latin typeface="+mn-lt"/>
          <a:ea typeface="+mn-ea"/>
          <a:cs typeface="+mn-cs"/>
        </a:defRPr>
      </a:lvl3pPr>
      <a:lvl4pPr marL="2171654" algn="l" defTabSz="1447770" rtl="0" eaLnBrk="1" latinLnBrk="0" hangingPunct="1">
        <a:defRPr sz="2800" kern="1200">
          <a:solidFill>
            <a:schemeClr val="tx1"/>
          </a:solidFill>
          <a:latin typeface="+mn-lt"/>
          <a:ea typeface="+mn-ea"/>
          <a:cs typeface="+mn-cs"/>
        </a:defRPr>
      </a:lvl4pPr>
      <a:lvl5pPr marL="2895539" algn="l" defTabSz="1447770" rtl="0" eaLnBrk="1" latinLnBrk="0" hangingPunct="1">
        <a:defRPr sz="2800" kern="1200">
          <a:solidFill>
            <a:schemeClr val="tx1"/>
          </a:solidFill>
          <a:latin typeface="+mn-lt"/>
          <a:ea typeface="+mn-ea"/>
          <a:cs typeface="+mn-cs"/>
        </a:defRPr>
      </a:lvl5pPr>
      <a:lvl6pPr marL="3619424" algn="l" defTabSz="1447770" rtl="0" eaLnBrk="1" latinLnBrk="0" hangingPunct="1">
        <a:defRPr sz="2800" kern="1200">
          <a:solidFill>
            <a:schemeClr val="tx1"/>
          </a:solidFill>
          <a:latin typeface="+mn-lt"/>
          <a:ea typeface="+mn-ea"/>
          <a:cs typeface="+mn-cs"/>
        </a:defRPr>
      </a:lvl6pPr>
      <a:lvl7pPr marL="4343309" algn="l" defTabSz="1447770" rtl="0" eaLnBrk="1" latinLnBrk="0" hangingPunct="1">
        <a:defRPr sz="2800" kern="1200">
          <a:solidFill>
            <a:schemeClr val="tx1"/>
          </a:solidFill>
          <a:latin typeface="+mn-lt"/>
          <a:ea typeface="+mn-ea"/>
          <a:cs typeface="+mn-cs"/>
        </a:defRPr>
      </a:lvl7pPr>
      <a:lvl8pPr marL="5067193" algn="l" defTabSz="1447770" rtl="0" eaLnBrk="1" latinLnBrk="0" hangingPunct="1">
        <a:defRPr sz="2800" kern="1200">
          <a:solidFill>
            <a:schemeClr val="tx1"/>
          </a:solidFill>
          <a:latin typeface="+mn-lt"/>
          <a:ea typeface="+mn-ea"/>
          <a:cs typeface="+mn-cs"/>
        </a:defRPr>
      </a:lvl8pPr>
      <a:lvl9pPr marL="5791078" algn="l" defTabSz="144777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025900"/>
            <a:ext cx="13868400" cy="3416227"/>
          </a:xfrm>
          <a:prstGeom prst="rect">
            <a:avLst/>
          </a:prstGeom>
          <a:noFill/>
          <a:ln w="9525">
            <a:noFill/>
            <a:miter lim="800000"/>
            <a:headEnd/>
            <a:tailEnd/>
          </a:ln>
        </p:spPr>
        <p:txBody>
          <a:bodyPr wrap="square" lIns="91334" tIns="45674" rIns="91334" bIns="45674">
            <a:spAutoFit/>
          </a:bodyPr>
          <a:lstStyle/>
          <a:p>
            <a:r>
              <a:rPr lang="en-US" sz="3600" dirty="0" smtClean="0">
                <a:latin typeface="Baskerville Old Face" pitchFamily="18" charset="0"/>
                <a:cs typeface="Times New Roman" pitchFamily="18" charset="0"/>
              </a:rPr>
              <a:t>Year &amp; </a:t>
            </a:r>
            <a:r>
              <a:rPr lang="en-US" sz="3600" dirty="0" err="1" smtClean="0">
                <a:latin typeface="Baskerville Old Face" pitchFamily="18" charset="0"/>
                <a:cs typeface="Times New Roman" pitchFamily="18" charset="0"/>
              </a:rPr>
              <a:t>Sem</a:t>
            </a:r>
            <a:r>
              <a:rPr lang="en-US" sz="3600" dirty="0" smtClean="0">
                <a:latin typeface="Baskerville Old Face" pitchFamily="18" charset="0"/>
                <a:cs typeface="Times New Roman" pitchFamily="18" charset="0"/>
              </a:rPr>
              <a:t>    </a:t>
            </a:r>
            <a:r>
              <a:rPr lang="en-US" sz="3600" dirty="0">
                <a:latin typeface="Baskerville Old Face" pitchFamily="18" charset="0"/>
                <a:cs typeface="Times New Roman" pitchFamily="18" charset="0"/>
              </a:rPr>
              <a:t>– </a:t>
            </a:r>
            <a:r>
              <a:rPr lang="en-US" sz="3600" dirty="0" smtClean="0">
                <a:latin typeface="Baskerville Old Face" pitchFamily="18" charset="0"/>
                <a:cs typeface="Times New Roman" pitchFamily="18" charset="0"/>
              </a:rPr>
              <a:t> III Year/ V </a:t>
            </a:r>
            <a:r>
              <a:rPr lang="en-US" sz="3600" dirty="0" err="1" smtClean="0">
                <a:latin typeface="Baskerville Old Face" pitchFamily="18" charset="0"/>
                <a:cs typeface="Times New Roman" pitchFamily="18" charset="0"/>
              </a:rPr>
              <a:t>sem</a:t>
            </a:r>
            <a:endParaRPr lang="en-US" sz="3600" dirty="0">
              <a:latin typeface="Baskerville Old Face" pitchFamily="18" charset="0"/>
              <a:cs typeface="Times New Roman" pitchFamily="18" charset="0"/>
            </a:endParaRPr>
          </a:p>
          <a:p>
            <a:r>
              <a:rPr lang="en-US" sz="3600" dirty="0" smtClean="0">
                <a:latin typeface="Baskerville Old Face" pitchFamily="18" charset="0"/>
                <a:cs typeface="Times New Roman" pitchFamily="18" charset="0"/>
              </a:rPr>
              <a:t>Subject            – Electrical Machine Design</a:t>
            </a:r>
          </a:p>
          <a:p>
            <a:r>
              <a:rPr lang="en-US" sz="3600" dirty="0" smtClean="0">
                <a:latin typeface="Baskerville Old Face" pitchFamily="18" charset="0"/>
                <a:cs typeface="Times New Roman" pitchFamily="18" charset="0"/>
              </a:rPr>
              <a:t>Subject Code  – </a:t>
            </a:r>
            <a:r>
              <a:rPr lang="en-US" sz="3600" dirty="0" smtClean="0">
                <a:latin typeface="Baskerville Old Face" pitchFamily="18" charset="0"/>
              </a:rPr>
              <a:t>5EE4-05</a:t>
            </a:r>
            <a:endParaRPr lang="en-US" sz="3600" dirty="0">
              <a:latin typeface="Baskerville Old Face" pitchFamily="18" charset="0"/>
              <a:cs typeface="Times New Roman" pitchFamily="18" charset="0"/>
            </a:endParaRPr>
          </a:p>
          <a:p>
            <a:r>
              <a:rPr lang="en-US" sz="3600" dirty="0" smtClean="0">
                <a:latin typeface="Baskerville Old Face" pitchFamily="18" charset="0"/>
                <a:cs typeface="Times New Roman" pitchFamily="18" charset="0"/>
              </a:rPr>
              <a:t>Unit                </a:t>
            </a:r>
            <a:r>
              <a:rPr lang="en-US" sz="3600" dirty="0">
                <a:latin typeface="Baskerville Old Face" pitchFamily="18" charset="0"/>
                <a:cs typeface="Times New Roman" pitchFamily="18" charset="0"/>
              </a:rPr>
              <a:t>– </a:t>
            </a:r>
            <a:r>
              <a:rPr lang="en-US" sz="3600" dirty="0" smtClean="0">
                <a:latin typeface="Baskerville Old Face" pitchFamily="18" charset="0"/>
                <a:cs typeface="Times New Roman" pitchFamily="18" charset="0"/>
              </a:rPr>
              <a:t>2.3</a:t>
            </a:r>
          </a:p>
          <a:p>
            <a:r>
              <a:rPr lang="en-US" sz="3600" dirty="0" smtClean="0">
                <a:latin typeface="Baskerville Old Face" pitchFamily="18" charset="0"/>
                <a:cs typeface="Times New Roman" pitchFamily="18" charset="0"/>
              </a:rPr>
              <a:t>Topic		--  Design of Transformer</a:t>
            </a:r>
            <a:endParaRPr lang="en-US" sz="3600" dirty="0">
              <a:latin typeface="Baskerville Old Face" pitchFamily="18" charset="0"/>
              <a:cs typeface="Times New Roman" pitchFamily="18" charset="0"/>
            </a:endParaRPr>
          </a:p>
          <a:p>
            <a:r>
              <a:rPr lang="en-US" sz="3600" dirty="0">
                <a:latin typeface="Baskerville Old Face" pitchFamily="18" charset="0"/>
                <a:cs typeface="Times New Roman" pitchFamily="18" charset="0"/>
              </a:rPr>
              <a:t>Presented </a:t>
            </a:r>
            <a:r>
              <a:rPr lang="en-US" sz="3600" dirty="0" smtClean="0">
                <a:latin typeface="Baskerville Old Face" pitchFamily="18" charset="0"/>
                <a:cs typeface="Times New Roman" pitchFamily="18" charset="0"/>
              </a:rPr>
              <a:t>by   – Mr. </a:t>
            </a:r>
            <a:r>
              <a:rPr lang="en-US" sz="3600" dirty="0" err="1" smtClean="0">
                <a:latin typeface="Baskerville Old Face" pitchFamily="18" charset="0"/>
                <a:cs typeface="Times New Roman" pitchFamily="18" charset="0"/>
              </a:rPr>
              <a:t>Atul</a:t>
            </a:r>
            <a:r>
              <a:rPr lang="en-US" sz="3600" dirty="0" smtClean="0">
                <a:latin typeface="Baskerville Old Face" pitchFamily="18" charset="0"/>
                <a:cs typeface="Times New Roman" pitchFamily="18" charset="0"/>
              </a:rPr>
              <a:t> </a:t>
            </a:r>
            <a:r>
              <a:rPr lang="en-US" sz="3600" dirty="0" err="1" smtClean="0">
                <a:latin typeface="Baskerville Old Face" pitchFamily="18" charset="0"/>
                <a:cs typeface="Times New Roman" pitchFamily="18" charset="0"/>
              </a:rPr>
              <a:t>Kulshrestha</a:t>
            </a:r>
            <a:r>
              <a:rPr lang="en-US" sz="3600" dirty="0" smtClean="0">
                <a:latin typeface="Baskerville Old Face" pitchFamily="18" charset="0"/>
                <a:cs typeface="Times New Roman" pitchFamily="18" charset="0"/>
              </a:rPr>
              <a:t>,  </a:t>
            </a:r>
            <a:r>
              <a:rPr lang="en-US" sz="3600" dirty="0" err="1" smtClean="0">
                <a:latin typeface="Baskerville Old Face" pitchFamily="18" charset="0"/>
                <a:cs typeface="Times New Roman" pitchFamily="18" charset="0"/>
              </a:rPr>
              <a:t>Asstt</a:t>
            </a:r>
            <a:r>
              <a:rPr lang="en-US" sz="3600" dirty="0" smtClean="0">
                <a:latin typeface="Baskerville Old Face" pitchFamily="18" charset="0"/>
                <a:cs typeface="Times New Roman" pitchFamily="18" charset="0"/>
              </a:rPr>
              <a:t> Professor, EE</a:t>
            </a:r>
            <a:endParaRPr lang="en-IN" sz="3600" dirty="0">
              <a:latin typeface="Baskerville Old Face"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5847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a:t>
            </a:r>
            <a:r>
              <a:rPr lang="en-IN" dirty="0"/>
              <a:t>, JECRC, JAIPUR</a:t>
            </a:r>
          </a:p>
        </p:txBody>
      </p:sp>
      <p:pic>
        <p:nvPicPr>
          <p:cNvPr id="3078" name="Picture 10"/>
          <p:cNvPicPr>
            <a:picLocks noChangeAspect="1" noChangeArrowheads="1"/>
          </p:cNvPicPr>
          <p:nvPr/>
        </p:nvPicPr>
        <p:blipFill>
          <a:blip r:embed="rId3"/>
          <a:srcRect/>
          <a:stretch>
            <a:fillRect/>
          </a:stretch>
        </p:blipFill>
        <p:spPr bwMode="auto">
          <a:xfrm>
            <a:off x="412750" y="520700"/>
            <a:ext cx="2667000"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2680950" y="673100"/>
            <a:ext cx="25908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646331"/>
          </a:xfrm>
          <a:prstGeom prst="rect">
            <a:avLst/>
          </a:prstGeom>
          <a:noFill/>
          <a:ln w="9525">
            <a:noFill/>
            <a:miter lim="800000"/>
            <a:headEnd/>
            <a:tailEnd/>
          </a:ln>
        </p:spPr>
        <p:txBody>
          <a:bodyPr>
            <a:spAutoFit/>
          </a:bodyPr>
          <a:lstStyle/>
          <a:p>
            <a:r>
              <a:rPr lang="en-US" sz="3600" dirty="0">
                <a:solidFill>
                  <a:srgbClr val="FF0000"/>
                </a:solidFill>
              </a:rPr>
              <a:t>JAIPUR ENGINEERING COLLEGE AND RESEARCH </a:t>
            </a:r>
            <a:r>
              <a:rPr lang="en-US" sz="3600" dirty="0" smtClean="0">
                <a:solidFill>
                  <a:srgbClr val="FF0000"/>
                </a:solidFill>
              </a:rPr>
              <a:t>CENTRE</a:t>
            </a:r>
            <a:endParaRPr lang="en-IN" sz="3600" dirty="0">
              <a:solidFill>
                <a:srgbClr val="FF0000"/>
              </a:solidFill>
            </a:endParaRPr>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1026" name="Picture 2" descr="D:\jecrc\AK odd 2020-21\Electrical machine Design 2020\Hand wrtt EMD notes\unit1A.jpg"/>
          <p:cNvPicPr>
            <a:picLocks noGrp="1" noChangeAspect="1" noChangeArrowheads="1"/>
          </p:cNvPicPr>
          <p:nvPr>
            <p:ph idx="1"/>
          </p:nvPr>
        </p:nvPicPr>
        <p:blipFill>
          <a:blip r:embed="rId2" cstate="print"/>
          <a:srcRect/>
          <a:stretch>
            <a:fillRect/>
          </a:stretch>
        </p:blipFill>
        <p:spPr bwMode="auto">
          <a:xfrm>
            <a:off x="3536950" y="368300"/>
            <a:ext cx="7131695" cy="8458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0000"/>
              </a:solidFill>
            </a:endParaRPr>
          </a:p>
        </p:txBody>
      </p:sp>
      <p:sp>
        <p:nvSpPr>
          <p:cNvPr id="6" name="Content Placeholder 5"/>
          <p:cNvSpPr>
            <a:spLocks noGrp="1"/>
          </p:cNvSpPr>
          <p:nvPr>
            <p:ph sz="quarter" idx="4"/>
          </p:nvPr>
        </p:nvSpPr>
        <p:spPr>
          <a:xfrm>
            <a:off x="8238469" y="2120900"/>
            <a:ext cx="7719081" cy="6024628"/>
          </a:xfrm>
        </p:spPr>
        <p:txBody>
          <a:bodyPr>
            <a:normAutofit/>
          </a:bodyPr>
          <a:lstStyle/>
          <a:p>
            <a:pPr>
              <a:buNone/>
            </a:pPr>
            <a:endParaRPr lang="en-US" dirty="0"/>
          </a:p>
        </p:txBody>
      </p:sp>
      <p:sp>
        <p:nvSpPr>
          <p:cNvPr id="8" name="Content Placeholder 7"/>
          <p:cNvSpPr>
            <a:spLocks noGrp="1"/>
          </p:cNvSpPr>
          <p:nvPr>
            <p:ph sz="half" idx="2"/>
          </p:nvPr>
        </p:nvSpPr>
        <p:spPr>
          <a:xfrm>
            <a:off x="336550" y="1892300"/>
            <a:ext cx="7640067" cy="6253228"/>
          </a:xfrm>
        </p:spPr>
        <p:txBody>
          <a:bodyPr>
            <a:noAutofit/>
          </a:bodyPr>
          <a:lstStyle/>
          <a:p>
            <a:endParaRPr lang="en-US" sz="2800" dirty="0"/>
          </a:p>
        </p:txBody>
      </p:sp>
      <p:pic>
        <p:nvPicPr>
          <p:cNvPr id="2050" name="Picture 2" descr="D:\jecrc\AK odd 2020-21\Electrical machine Design 2020\Hand wrtt EMD notes\unit1B.jpg"/>
          <p:cNvPicPr>
            <a:picLocks noGrp="1" noChangeAspect="1" noChangeArrowheads="1"/>
          </p:cNvPicPr>
          <p:nvPr>
            <p:ph sz="half" idx="2"/>
          </p:nvPr>
        </p:nvPicPr>
        <p:blipFill>
          <a:blip r:embed="rId2" cstate="print"/>
          <a:srcRect/>
          <a:stretch>
            <a:fillRect/>
          </a:stretch>
        </p:blipFill>
        <p:spPr bwMode="auto">
          <a:xfrm>
            <a:off x="2584820" y="0"/>
            <a:ext cx="9791330" cy="91185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0117455" cy="1519767"/>
          </a:xfrm>
        </p:spPr>
        <p:txBody>
          <a:bodyPr>
            <a:normAutofit/>
          </a:bodyPr>
          <a:lstStyle/>
          <a:p>
            <a:pPr algn="l"/>
            <a:endParaRPr lang="en-US" sz="4400" dirty="0">
              <a:solidFill>
                <a:srgbClr val="FF0000"/>
              </a:solidFill>
            </a:endParaRPr>
          </a:p>
        </p:txBody>
      </p:sp>
      <p:sp>
        <p:nvSpPr>
          <p:cNvPr id="4" name="Content Placeholder 3"/>
          <p:cNvSpPr>
            <a:spLocks noGrp="1"/>
          </p:cNvSpPr>
          <p:nvPr>
            <p:ph sz="half" idx="2"/>
          </p:nvPr>
        </p:nvSpPr>
        <p:spPr>
          <a:xfrm>
            <a:off x="8244098" y="3111500"/>
            <a:ext cx="7713451" cy="5034029"/>
          </a:xfrm>
        </p:spPr>
        <p:txBody>
          <a:bodyPr>
            <a:normAutofit/>
          </a:bodyPr>
          <a:lstStyle/>
          <a:p>
            <a:pPr>
              <a:buNone/>
            </a:pPr>
            <a:endParaRPr lang="en-US" dirty="0"/>
          </a:p>
        </p:txBody>
      </p:sp>
      <p:pic>
        <p:nvPicPr>
          <p:cNvPr id="3074" name="Picture 2" descr="D:\jecrc\AK odd 2020-21\Electrical machine Design 2020\Hand wrtt EMD notes\unit1C.jpg"/>
          <p:cNvPicPr>
            <a:picLocks noGrp="1" noChangeAspect="1" noChangeArrowheads="1"/>
          </p:cNvPicPr>
          <p:nvPr>
            <p:ph sz="half" idx="1"/>
          </p:nvPr>
        </p:nvPicPr>
        <p:blipFill>
          <a:blip r:embed="rId2" cstate="print"/>
          <a:srcRect/>
          <a:stretch>
            <a:fillRect/>
          </a:stretch>
        </p:blipFill>
        <p:spPr bwMode="auto">
          <a:xfrm>
            <a:off x="3689350" y="0"/>
            <a:ext cx="7086600" cy="9118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098" name="Picture 2" descr="D:\jecrc\AK odd 2020-21\Electrical machine Design 2020\Hand wrtt EMD notes\unit1D.jpg"/>
          <p:cNvPicPr>
            <a:picLocks noGrp="1" noChangeAspect="1" noChangeArrowheads="1"/>
          </p:cNvPicPr>
          <p:nvPr>
            <p:ph idx="1"/>
          </p:nvPr>
        </p:nvPicPr>
        <p:blipFill>
          <a:blip r:embed="rId2" cstate="print"/>
          <a:srcRect/>
          <a:stretch>
            <a:fillRect/>
          </a:stretch>
        </p:blipFill>
        <p:spPr bwMode="auto">
          <a:xfrm>
            <a:off x="4908551" y="673100"/>
            <a:ext cx="5867400" cy="8153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765133"/>
          </a:xfrm>
        </p:spPr>
        <p:txBody>
          <a:bodyPr>
            <a:normAutofit fontScale="90000"/>
          </a:bodyPr>
          <a:lstStyle/>
          <a:p>
            <a:endParaRPr lang="en-US" dirty="0"/>
          </a:p>
        </p:txBody>
      </p:sp>
      <p:pic>
        <p:nvPicPr>
          <p:cNvPr id="5122" name="Picture 2" descr="D:\jecrc\AK odd 2020-21\Electrical machine Design 2020\Hand wrtt EMD notes\unit1E.jpg"/>
          <p:cNvPicPr>
            <a:picLocks noGrp="1" noChangeAspect="1" noChangeArrowheads="1"/>
          </p:cNvPicPr>
          <p:nvPr>
            <p:ph idx="1"/>
          </p:nvPr>
        </p:nvPicPr>
        <p:blipFill>
          <a:blip r:embed="rId2" cstate="print"/>
          <a:srcRect/>
          <a:stretch>
            <a:fillRect/>
          </a:stretch>
        </p:blipFill>
        <p:spPr bwMode="auto">
          <a:xfrm>
            <a:off x="4375150" y="292100"/>
            <a:ext cx="7086600" cy="8826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917533"/>
          </a:xfrm>
        </p:spPr>
        <p:txBody>
          <a:bodyPr>
            <a:normAutofit fontScale="90000"/>
          </a:bodyPr>
          <a:lstStyle/>
          <a:p>
            <a:endParaRPr lang="en-US" dirty="0"/>
          </a:p>
        </p:txBody>
      </p:sp>
      <p:pic>
        <p:nvPicPr>
          <p:cNvPr id="6146" name="Picture 2" descr="D:\jecrc\AK odd 2020-21\Electrical machine Design 2020\Hand wrtt EMD notes\unit1F.jpg"/>
          <p:cNvPicPr>
            <a:picLocks noGrp="1" noChangeAspect="1" noChangeArrowheads="1"/>
          </p:cNvPicPr>
          <p:nvPr>
            <p:ph idx="1"/>
          </p:nvPr>
        </p:nvPicPr>
        <p:blipFill>
          <a:blip r:embed="rId2" cstate="print"/>
          <a:srcRect/>
          <a:stretch>
            <a:fillRect/>
          </a:stretch>
        </p:blipFill>
        <p:spPr bwMode="auto">
          <a:xfrm>
            <a:off x="4375151" y="368300"/>
            <a:ext cx="6384232" cy="87503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917533"/>
          </a:xfrm>
        </p:spPr>
        <p:txBody>
          <a:bodyPr>
            <a:noAutofit/>
          </a:bodyPr>
          <a:lstStyle/>
          <a:p>
            <a:r>
              <a:rPr lang="en-US" sz="5400" dirty="0" smtClean="0"/>
              <a:t/>
            </a:r>
            <a:br>
              <a:rPr lang="en-US" sz="5400" dirty="0" smtClean="0"/>
            </a:br>
            <a:r>
              <a:rPr lang="en-US" sz="5400" b="1" dirty="0" smtClean="0"/>
              <a:t>DESIGN OF TANK WITH TUBES</a:t>
            </a:r>
            <a:br>
              <a:rPr lang="en-US" sz="5400" b="1" dirty="0" smtClean="0"/>
            </a:br>
            <a:endParaRPr lang="en-US" sz="5400" b="1" dirty="0"/>
          </a:p>
        </p:txBody>
      </p:sp>
      <p:sp>
        <p:nvSpPr>
          <p:cNvPr id="3" name="Content Placeholder 2"/>
          <p:cNvSpPr>
            <a:spLocks noGrp="1"/>
          </p:cNvSpPr>
          <p:nvPr>
            <p:ph idx="1"/>
          </p:nvPr>
        </p:nvSpPr>
        <p:spPr>
          <a:xfrm>
            <a:off x="412750" y="1663700"/>
            <a:ext cx="14994255" cy="7239000"/>
          </a:xfrm>
        </p:spPr>
        <p:txBody>
          <a:bodyPr>
            <a:normAutofit fontScale="77500" lnSpcReduction="20000"/>
          </a:bodyPr>
          <a:lstStyle/>
          <a:p>
            <a:pPr algn="just">
              <a:buNone/>
            </a:pPr>
            <a:r>
              <a:rPr lang="en-US" dirty="0" smtClean="0"/>
              <a:t>    Because </a:t>
            </a:r>
            <a:r>
              <a:rPr lang="en-US" dirty="0" smtClean="0"/>
              <a:t>of the losses in the transformer core and coil, the </a:t>
            </a:r>
            <a:r>
              <a:rPr lang="en-US" dirty="0" smtClean="0"/>
              <a:t>temperature </a:t>
            </a:r>
            <a:r>
              <a:rPr lang="en-US" dirty="0" smtClean="0"/>
              <a:t>of the core and coil increases. In small capacity transformers the surrounding air will cool the transformer effectively and keeps the temperature</a:t>
            </a:r>
          </a:p>
          <a:p>
            <a:pPr algn="just">
              <a:buNone/>
            </a:pPr>
            <a:r>
              <a:rPr lang="en-US" dirty="0" smtClean="0"/>
              <a:t>     Rise </a:t>
            </a:r>
            <a:r>
              <a:rPr lang="en-US" dirty="0" smtClean="0"/>
              <a:t>well within the permissible limits. As the capacity of the transformer increases, the losses and the temperature rise increases. In order to keep the temperature rise within limits, air may have to be blown over the transformer.  This is not advisable as the atmospheric air containing moisture, oil particles etc., may affect the insulation. To over come the problem of atmospheric hazards, the transformer is placed in a steel tank filled with oil. The oil conducts the heat from core and coil to the tank walls. From the tank walls the heat goes dissipated to surrounding atmosphere due to radiation and convection.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b="1" dirty="0" smtClean="0"/>
              <a:t>DESIGN OF TANK WITH TUBES</a:t>
            </a:r>
            <a:endParaRPr lang="en-US" b="1" dirty="0"/>
          </a:p>
        </p:txBody>
      </p:sp>
      <p:sp>
        <p:nvSpPr>
          <p:cNvPr id="5" name="Content Placeholder 4"/>
          <p:cNvSpPr>
            <a:spLocks noGrp="1"/>
          </p:cNvSpPr>
          <p:nvPr>
            <p:ph idx="1"/>
          </p:nvPr>
        </p:nvSpPr>
        <p:spPr/>
        <p:txBody>
          <a:bodyPr>
            <a:normAutofit lnSpcReduction="10000"/>
          </a:bodyPr>
          <a:lstStyle/>
          <a:p>
            <a:pPr algn="just">
              <a:buNone/>
            </a:pPr>
            <a:r>
              <a:rPr lang="en-US" dirty="0" smtClean="0"/>
              <a:t>    As the capacity of the transformer increases, the increased losses demands a higher dissipating area of the tank or a bigger sized tank. This calls for more space, more volume of oil and increases the cost and transportation problems. To overcome these difficulties, the dissipating area is to be increased by artificial means without increasing the size of the tank.</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smtClean="0"/>
              <a:t>DESIGN OF TANK WITH TUBES</a:t>
            </a:r>
            <a:endParaRPr lang="en-US" b="1" dirty="0"/>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1.Fitting fins to the tank walls</a:t>
            </a:r>
          </a:p>
          <a:p>
            <a:pPr algn="just">
              <a:buNone/>
            </a:pPr>
            <a:r>
              <a:rPr lang="en-US" dirty="0" smtClean="0"/>
              <a:t>2.Fitting tubes to the tank</a:t>
            </a:r>
          </a:p>
          <a:p>
            <a:pPr algn="just">
              <a:buNone/>
            </a:pPr>
            <a:r>
              <a:rPr lang="en-US" dirty="0" smtClean="0"/>
              <a:t>3.Using corrugated tank</a:t>
            </a:r>
          </a:p>
          <a:p>
            <a:pPr algn="just">
              <a:buNone/>
            </a:pPr>
            <a:r>
              <a:rPr lang="en-US" dirty="0" smtClean="0"/>
              <a:t>4.Using auxiliary radiator tanks</a:t>
            </a:r>
          </a:p>
          <a:p>
            <a:pPr algn="just">
              <a:buNone/>
            </a:pPr>
            <a:r>
              <a:rPr lang="en-US" dirty="0" smtClean="0"/>
              <a:t>    Since the fins are not effective in dissipating heat and corrugated tank involves constructional difficulties, they are not much used nowadays. The tank with tubes are much used in practice</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DESIGN OF TANK WITH TUBES</a:t>
            </a:r>
            <a:endParaRPr lang="en-US" sz="6600" b="1" dirty="0"/>
          </a:p>
        </p:txBody>
      </p:sp>
      <p:sp>
        <p:nvSpPr>
          <p:cNvPr id="3" name="Content Placeholder 2"/>
          <p:cNvSpPr>
            <a:spLocks noGrp="1"/>
          </p:cNvSpPr>
          <p:nvPr>
            <p:ph idx="1"/>
          </p:nvPr>
        </p:nvSpPr>
        <p:spPr>
          <a:xfrm>
            <a:off x="810895" y="1968500"/>
            <a:ext cx="14596110" cy="6177029"/>
          </a:xfrm>
        </p:spPr>
        <p:txBody>
          <a:bodyPr>
            <a:normAutofit fontScale="70000" lnSpcReduction="20000"/>
          </a:bodyPr>
          <a:lstStyle/>
          <a:p>
            <a:endParaRPr lang="en-US" dirty="0" smtClean="0"/>
          </a:p>
          <a:p>
            <a:pPr algn="just">
              <a:buNone/>
            </a:pPr>
            <a:r>
              <a:rPr lang="en-US" dirty="0" smtClean="0"/>
              <a:t>     Heat goes dissipated to the atmosphere from tank by radiation and convection. It has been found by experiment that 6.0W goes radiated per m. sq. of plain surface per degree centigrade and 6.5W goes dissipated by convection/meter sq. Of plain surface/degree centigrade. Thus a total of 12.5W/meter sq</a:t>
            </a:r>
            <a:r>
              <a:rPr lang="en-US" dirty="0" smtClean="0"/>
              <a:t>./</a:t>
            </a:r>
            <a:r>
              <a:rPr lang="en-US" dirty="0" smtClean="0"/>
              <a:t>degree centigrade goes dissipated to the surrounding. If </a:t>
            </a:r>
            <a:r>
              <a:rPr lang="el-GR" dirty="0" smtClean="0"/>
              <a:t>θ</a:t>
            </a:r>
            <a:r>
              <a:rPr lang="en-US" dirty="0" smtClean="0"/>
              <a:t> is the temperature rise, the net final steady temperature condition, losses responsible for temperature rise is losses dissipated or transformer losses = 12.5 St </a:t>
            </a:r>
            <a:r>
              <a:rPr lang="el-GR" dirty="0" smtClean="0"/>
              <a:t>θ</a:t>
            </a:r>
            <a:r>
              <a:rPr lang="el-GR" dirty="0" smtClean="0"/>
              <a:t>.</a:t>
            </a:r>
          </a:p>
          <a:p>
            <a:pPr>
              <a:buNone/>
            </a:pPr>
            <a:r>
              <a:rPr lang="en-US" dirty="0" smtClean="0"/>
              <a:t>           Temp rise </a:t>
            </a:r>
            <a:r>
              <a:rPr lang="el-GR" dirty="0" smtClean="0"/>
              <a:t>θ</a:t>
            </a:r>
            <a:r>
              <a:rPr lang="en-US" dirty="0" smtClean="0"/>
              <a:t> </a:t>
            </a:r>
            <a:r>
              <a:rPr lang="en-US" dirty="0" smtClean="0"/>
              <a:t>= </a:t>
            </a:r>
            <a:endParaRPr lang="el-GR" dirty="0" smtClean="0"/>
          </a:p>
          <a:p>
            <a:pPr>
              <a:buNone/>
            </a:pPr>
            <a:r>
              <a:rPr lang="en-US" dirty="0" smtClean="0"/>
              <a:t> </a:t>
            </a:r>
          </a:p>
          <a:p>
            <a:pPr>
              <a:buNone/>
            </a:pPr>
            <a:r>
              <a:rPr lang="en-US" dirty="0" smtClean="0"/>
              <a:t> </a:t>
            </a:r>
            <a:r>
              <a:rPr lang="en-US" dirty="0" smtClean="0"/>
              <a:t>          </a:t>
            </a:r>
            <a:r>
              <a:rPr lang="en-US" dirty="0" smtClean="0"/>
              <a:t>St = Heat dissipating surface of tank</a:t>
            </a:r>
            <a:endParaRPr lang="en-US" dirty="0"/>
          </a:p>
        </p:txBody>
      </p:sp>
      <p:pic>
        <p:nvPicPr>
          <p:cNvPr id="6" name="Picture 2"/>
          <p:cNvPicPr>
            <a:picLocks noChangeAspect="1" noChangeArrowheads="1"/>
          </p:cNvPicPr>
          <p:nvPr/>
        </p:nvPicPr>
        <p:blipFill>
          <a:blip r:embed="rId2"/>
          <a:srcRect/>
          <a:stretch>
            <a:fillRect/>
          </a:stretch>
        </p:blipFill>
        <p:spPr bwMode="auto">
          <a:xfrm>
            <a:off x="4832350" y="6311900"/>
            <a:ext cx="4419600" cy="609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444500"/>
            <a:ext cx="14249400" cy="830997"/>
          </a:xfrm>
          <a:prstGeom prst="rect">
            <a:avLst/>
          </a:prstGeom>
          <a:noFill/>
          <a:ln w="9525">
            <a:noFill/>
            <a:miter lim="800000"/>
            <a:headEnd/>
            <a:tailEnd/>
          </a:ln>
        </p:spPr>
        <p:txBody>
          <a:bodyPr wrap="square">
            <a:spAutoFit/>
          </a:bodyPr>
          <a:lstStyle/>
          <a:p>
            <a:pPr algn="ctr"/>
            <a:r>
              <a:rPr lang="en-US" sz="4800" dirty="0">
                <a:solidFill>
                  <a:srgbClr val="FF0000"/>
                </a:solidFill>
              </a:rPr>
              <a:t>VISSION AND MISSION OF </a:t>
            </a:r>
            <a:r>
              <a:rPr lang="en-US" sz="4800" dirty="0" smtClean="0">
                <a:solidFill>
                  <a:srgbClr val="FF0000"/>
                </a:solidFill>
              </a:rPr>
              <a:t>INSTITUTE</a:t>
            </a:r>
            <a:endParaRPr lang="en-IN" sz="4800" dirty="0">
              <a:solidFill>
                <a:srgbClr val="FF0000"/>
              </a:solidFill>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a:p>
        </p:txBody>
      </p:sp>
      <p:sp>
        <p:nvSpPr>
          <p:cNvPr id="9" name="Footer Placeholder 11"/>
          <p:cNvSpPr>
            <a:spLocks noGrp="1"/>
          </p:cNvSpPr>
          <p:nvPr>
            <p:ph type="ftr" sz="quarter" idx="10"/>
          </p:nvPr>
        </p:nvSpPr>
        <p:spPr>
          <a:xfrm>
            <a:off x="5513388" y="8610600"/>
            <a:ext cx="5191125" cy="5847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
        <p:nvSpPr>
          <p:cNvPr id="10" name="Rectangle 9"/>
          <p:cNvSpPr/>
          <p:nvPr/>
        </p:nvSpPr>
        <p:spPr>
          <a:xfrm>
            <a:off x="1098550" y="1816100"/>
            <a:ext cx="14325599" cy="6401753"/>
          </a:xfrm>
          <a:prstGeom prst="rect">
            <a:avLst/>
          </a:prstGeom>
        </p:spPr>
        <p:txBody>
          <a:bodyPr wrap="square">
            <a:spAutoFit/>
          </a:bodyPr>
          <a:lstStyle/>
          <a:p>
            <a:pPr>
              <a:buNone/>
            </a:pPr>
            <a:r>
              <a:rPr lang="en-US" sz="3200" b="1" dirty="0" smtClean="0"/>
              <a:t>Vision of </a:t>
            </a:r>
            <a:r>
              <a:rPr lang="en-US" sz="3200" b="1" dirty="0" err="1" smtClean="0"/>
              <a:t>Jaipur</a:t>
            </a:r>
            <a:r>
              <a:rPr lang="en-US" sz="3200" b="1" dirty="0" smtClean="0"/>
              <a:t> Engineering College and Research Centre</a:t>
            </a:r>
          </a:p>
          <a:p>
            <a:pPr>
              <a:buNone/>
            </a:pPr>
            <a:endParaRPr lang="en-US" sz="2400" b="1" dirty="0" smtClean="0"/>
          </a:p>
          <a:p>
            <a:endParaRPr lang="en-US" dirty="0" smtClean="0"/>
          </a:p>
          <a:p>
            <a:pPr>
              <a:buNone/>
            </a:pPr>
            <a:r>
              <a:rPr lang="en-US" dirty="0" smtClean="0"/>
              <a:t>To become a renowned centre of outcome based learning, and work towards academic, professional, cultural and social enrichment of the lives of individuals and communities.</a:t>
            </a:r>
          </a:p>
          <a:p>
            <a:pPr>
              <a:buNone/>
            </a:pPr>
            <a:endParaRPr lang="en-US" dirty="0" smtClean="0"/>
          </a:p>
          <a:p>
            <a:pPr>
              <a:buNone/>
            </a:pPr>
            <a:endParaRPr lang="en-US" sz="3200" b="1" dirty="0" smtClean="0"/>
          </a:p>
          <a:p>
            <a:pPr>
              <a:buNone/>
            </a:pPr>
            <a:r>
              <a:rPr lang="en-US" sz="3200" b="1" dirty="0" smtClean="0"/>
              <a:t>Mission of </a:t>
            </a:r>
            <a:r>
              <a:rPr lang="en-US" sz="3200" b="1" dirty="0" err="1" smtClean="0"/>
              <a:t>Jaipur</a:t>
            </a:r>
            <a:r>
              <a:rPr lang="en-US" sz="3200" b="1" dirty="0" smtClean="0"/>
              <a:t> Engineering College and Research Centre</a:t>
            </a:r>
          </a:p>
          <a:p>
            <a:pPr>
              <a:buNone/>
            </a:pPr>
            <a:endParaRPr lang="en-US" sz="2400" b="1" dirty="0" smtClean="0"/>
          </a:p>
          <a:p>
            <a:endParaRPr lang="en-US" dirty="0" smtClean="0"/>
          </a:p>
          <a:p>
            <a:pPr>
              <a:buNone/>
            </a:pPr>
            <a:r>
              <a:rPr lang="en-US" b="1" dirty="0" smtClean="0"/>
              <a:t>M1</a:t>
            </a:r>
            <a:r>
              <a:rPr lang="en-US" dirty="0" smtClean="0"/>
              <a:t>. Focus on evaluation of learning outcomes and motivate students to inculcate research aptitude by project based learning.</a:t>
            </a:r>
          </a:p>
          <a:p>
            <a:pPr>
              <a:buNone/>
            </a:pPr>
            <a:endParaRPr lang="en-US" dirty="0" smtClean="0"/>
          </a:p>
          <a:p>
            <a:pPr>
              <a:buNone/>
            </a:pPr>
            <a:r>
              <a:rPr lang="en-US" b="1" dirty="0" smtClean="0"/>
              <a:t>M2</a:t>
            </a:r>
            <a:r>
              <a:rPr lang="en-US" dirty="0" smtClean="0"/>
              <a:t>. Identify, based on informed perception of Indian, regional and global needs, areas of focus and provide platform to gain knowledge and solutions.</a:t>
            </a:r>
          </a:p>
          <a:p>
            <a:pPr>
              <a:buNone/>
            </a:pPr>
            <a:endParaRPr lang="en-US" dirty="0" smtClean="0"/>
          </a:p>
          <a:p>
            <a:pPr>
              <a:buNone/>
            </a:pPr>
            <a:r>
              <a:rPr lang="en-US" b="1" dirty="0" smtClean="0"/>
              <a:t>M3</a:t>
            </a:r>
            <a:r>
              <a:rPr lang="en-US" dirty="0" smtClean="0"/>
              <a:t>. Offer opportunities for interaction between academia and industry.</a:t>
            </a:r>
          </a:p>
          <a:p>
            <a:pPr>
              <a:buNone/>
            </a:pPr>
            <a:endParaRPr lang="en-US" dirty="0" smtClean="0"/>
          </a:p>
          <a:p>
            <a:pPr>
              <a:buNone/>
            </a:pPr>
            <a:r>
              <a:rPr lang="en-US" b="1" dirty="0" smtClean="0"/>
              <a:t>M4</a:t>
            </a:r>
            <a:r>
              <a:rPr lang="en-US" dirty="0" smtClean="0"/>
              <a:t>. Develop human potential to its fullest extent so that intellectually capable and imaginatively gifted leaders can emerge in a range of professions.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841333"/>
          </a:xfrm>
        </p:spPr>
        <p:txBody>
          <a:bodyPr>
            <a:normAutofit fontScale="90000"/>
          </a:bodyPr>
          <a:lstStyle/>
          <a:p>
            <a:r>
              <a:rPr lang="en-US" b="1" dirty="0" smtClean="0"/>
              <a:t>Design of Tank with cooling Tubes</a:t>
            </a:r>
            <a:endParaRPr lang="en-US" dirty="0"/>
          </a:p>
        </p:txBody>
      </p:sp>
      <p:sp>
        <p:nvSpPr>
          <p:cNvPr id="3" name="Content Placeholder 2"/>
          <p:cNvSpPr>
            <a:spLocks noGrp="1"/>
          </p:cNvSpPr>
          <p:nvPr>
            <p:ph idx="1"/>
          </p:nvPr>
        </p:nvSpPr>
        <p:spPr>
          <a:xfrm>
            <a:off x="810895" y="1435100"/>
            <a:ext cx="14596110" cy="7391400"/>
          </a:xfrm>
        </p:spPr>
        <p:txBody>
          <a:bodyPr>
            <a:normAutofit fontScale="70000" lnSpcReduction="20000"/>
          </a:bodyPr>
          <a:lstStyle/>
          <a:p>
            <a:pPr algn="just">
              <a:buNone/>
            </a:pPr>
            <a:r>
              <a:rPr lang="en-US" dirty="0" smtClean="0"/>
              <a:t>The improvement in loss dissipation by convection is equivalent to loss dissipated by 35% of tube surface area. Hence to account for this improvement in dissipation of loss by convection an additional 35% tube area is added to actual tube surface area or specific heat dissipation due to convection is taken as 35% more than that without tubes.</a:t>
            </a:r>
          </a:p>
          <a:p>
            <a:pPr algn="just">
              <a:buNone/>
            </a:pPr>
            <a:r>
              <a:rPr lang="en-US" dirty="0" smtClean="0"/>
              <a:t>Dissipating surface of tank = St </a:t>
            </a:r>
          </a:p>
          <a:p>
            <a:pPr algn="just">
              <a:buNone/>
            </a:pPr>
            <a:r>
              <a:rPr lang="en-US" dirty="0" smtClean="0"/>
              <a:t>Dissipating surface of tubes = </a:t>
            </a:r>
            <a:r>
              <a:rPr lang="en-US" dirty="0" err="1" smtClean="0"/>
              <a:t>XSt</a:t>
            </a:r>
            <a:r>
              <a:rPr lang="en-US" dirty="0" smtClean="0"/>
              <a:t> </a:t>
            </a:r>
          </a:p>
          <a:p>
            <a:pPr algn="just">
              <a:buNone/>
            </a:pPr>
            <a:r>
              <a:rPr lang="en-US" dirty="0" smtClean="0"/>
              <a:t>Total area of walls &amp; tubes = St(1+X)</a:t>
            </a:r>
          </a:p>
          <a:p>
            <a:pPr algn="just">
              <a:buNone/>
            </a:pPr>
            <a:r>
              <a:rPr lang="en-US" dirty="0" smtClean="0"/>
              <a:t> Loss dissipated per area of = Total loss dissipated/Total area Surface</a:t>
            </a:r>
          </a:p>
          <a:p>
            <a:pPr algn="just">
              <a:buNone/>
            </a:pPr>
            <a:r>
              <a:rPr lang="en-US" dirty="0" smtClean="0"/>
              <a:t>                                                 = (12.5+8.8X)/(1+X)</a:t>
            </a:r>
          </a:p>
          <a:p>
            <a:pPr algn="just">
              <a:buNone/>
            </a:pPr>
            <a:r>
              <a:rPr lang="en-US" dirty="0" smtClean="0"/>
              <a:t> Total loss = </a:t>
            </a:r>
            <a:r>
              <a:rPr lang="en-US" dirty="0" err="1" smtClean="0"/>
              <a:t>Pi+Pc</a:t>
            </a:r>
            <a:r>
              <a:rPr lang="en-US" dirty="0" smtClean="0"/>
              <a:t> </a:t>
            </a:r>
          </a:p>
          <a:p>
            <a:pPr algn="just">
              <a:buNone/>
            </a:pPr>
            <a:r>
              <a:rPr lang="en-US" dirty="0" smtClean="0"/>
              <a:t>Total Area of cooling tubes = (1/8.8)*[(</a:t>
            </a:r>
            <a:r>
              <a:rPr lang="en-US" dirty="0" err="1" smtClean="0"/>
              <a:t>Pi+Pc</a:t>
            </a:r>
            <a:r>
              <a:rPr lang="en-US" dirty="0" smtClean="0"/>
              <a:t>/ϴ)-12.5St]</a:t>
            </a:r>
          </a:p>
          <a:p>
            <a:pPr algn="just">
              <a:buNone/>
            </a:pPr>
            <a:r>
              <a:rPr lang="en-US" dirty="0" smtClean="0"/>
              <a:t> Total number of tubes = Total Area of tubes/Area of each tube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917533"/>
          </a:xfrm>
        </p:spPr>
        <p:txBody>
          <a:bodyPr>
            <a:normAutofit fontScale="90000"/>
          </a:bodyPr>
          <a:lstStyle/>
          <a:p>
            <a:r>
              <a:rPr lang="en-US" b="1" dirty="0" smtClean="0"/>
              <a:t>Cooling of </a:t>
            </a:r>
            <a:r>
              <a:rPr lang="en-US" b="1" dirty="0" smtClean="0"/>
              <a:t>Transformer</a:t>
            </a:r>
            <a:endParaRPr lang="en-US" dirty="0"/>
          </a:p>
        </p:txBody>
      </p:sp>
      <p:sp>
        <p:nvSpPr>
          <p:cNvPr id="3" name="Content Placeholder 2"/>
          <p:cNvSpPr>
            <a:spLocks noGrp="1"/>
          </p:cNvSpPr>
          <p:nvPr>
            <p:ph idx="1"/>
          </p:nvPr>
        </p:nvSpPr>
        <p:spPr>
          <a:xfrm>
            <a:off x="810895" y="1663700"/>
            <a:ext cx="14596110" cy="7162800"/>
          </a:xfrm>
        </p:spPr>
        <p:txBody>
          <a:bodyPr>
            <a:normAutofit fontScale="85000" lnSpcReduction="20000"/>
          </a:bodyPr>
          <a:lstStyle/>
          <a:p>
            <a:pPr>
              <a:buNone/>
            </a:pPr>
            <a:r>
              <a:rPr lang="en-US" dirty="0" smtClean="0"/>
              <a:t>The coolant used in transformers are air and oil.</a:t>
            </a:r>
          </a:p>
          <a:p>
            <a:pPr>
              <a:buNone/>
            </a:pPr>
            <a:r>
              <a:rPr lang="en-US" dirty="0" smtClean="0"/>
              <a:t>Transformers using air as coolant are called Dry type transformers while transformers which use oil as coolant are called Oil immersed transformers.</a:t>
            </a:r>
          </a:p>
          <a:p>
            <a:pPr>
              <a:buNone/>
            </a:pPr>
            <a:r>
              <a:rPr lang="en-US" b="1" dirty="0" smtClean="0"/>
              <a:t>Methods of Cooling of Transformers: the choice of cooling method depends upon the size, type of application and the type of conditions of installation sites.</a:t>
            </a:r>
          </a:p>
          <a:p>
            <a:pPr>
              <a:buNone/>
            </a:pPr>
            <a:r>
              <a:rPr lang="en-US" dirty="0" smtClean="0"/>
              <a:t>The symbols designated these methods depend upon medium of cooling used and type of circulation employed.</a:t>
            </a:r>
          </a:p>
          <a:p>
            <a:pPr>
              <a:buNone/>
            </a:pPr>
            <a:r>
              <a:rPr lang="en-US" b="1" dirty="0" smtClean="0"/>
              <a:t>Medium:- Air-A, Gas-G, Oil-O, Water-W, Solid insulation-S</a:t>
            </a:r>
          </a:p>
          <a:p>
            <a:pPr>
              <a:buNone/>
            </a:pPr>
            <a:r>
              <a:rPr lang="en-US" b="1" dirty="0" smtClean="0"/>
              <a:t>Circulation:-Natural-N, Forced-F</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841333"/>
          </a:xfrm>
        </p:spPr>
        <p:txBody>
          <a:bodyPr>
            <a:normAutofit fontScale="90000"/>
          </a:bodyPr>
          <a:lstStyle/>
          <a:p>
            <a:r>
              <a:rPr lang="en-US" b="1" dirty="0" smtClean="0"/>
              <a:t>Cooling of transformer</a:t>
            </a:r>
            <a:endParaRPr lang="en-US" dirty="0"/>
          </a:p>
        </p:txBody>
      </p:sp>
      <p:sp>
        <p:nvSpPr>
          <p:cNvPr id="3" name="Content Placeholder 2"/>
          <p:cNvSpPr>
            <a:spLocks noGrp="1"/>
          </p:cNvSpPr>
          <p:nvPr>
            <p:ph idx="1"/>
          </p:nvPr>
        </p:nvSpPr>
        <p:spPr>
          <a:xfrm>
            <a:off x="810895" y="1282700"/>
            <a:ext cx="14596110" cy="7391400"/>
          </a:xfrm>
        </p:spPr>
        <p:txBody>
          <a:bodyPr>
            <a:normAutofit fontScale="77500" lnSpcReduction="20000"/>
          </a:bodyPr>
          <a:lstStyle/>
          <a:p>
            <a:pPr>
              <a:buNone/>
            </a:pPr>
            <a:r>
              <a:rPr lang="en-US" b="1" dirty="0" smtClean="0"/>
              <a:t>Cooling of Dry-type transformer</a:t>
            </a:r>
          </a:p>
          <a:p>
            <a:pPr>
              <a:buNone/>
            </a:pPr>
            <a:r>
              <a:rPr lang="en-US" dirty="0" err="1" smtClean="0"/>
              <a:t>AirNatural</a:t>
            </a:r>
            <a:r>
              <a:rPr lang="en-US" dirty="0" smtClean="0"/>
              <a:t>(AN)</a:t>
            </a:r>
          </a:p>
          <a:p>
            <a:pPr>
              <a:buNone/>
            </a:pPr>
            <a:r>
              <a:rPr lang="en-US" dirty="0" smtClean="0"/>
              <a:t>Air Blast(AB)</a:t>
            </a:r>
          </a:p>
          <a:p>
            <a:pPr>
              <a:buNone/>
            </a:pPr>
            <a:endParaRPr lang="en-US" dirty="0" smtClean="0"/>
          </a:p>
          <a:p>
            <a:pPr>
              <a:buNone/>
            </a:pPr>
            <a:r>
              <a:rPr lang="en-US" b="1" dirty="0" smtClean="0"/>
              <a:t>Cooling of oil immersed transformer</a:t>
            </a:r>
          </a:p>
          <a:p>
            <a:pPr>
              <a:buNone/>
            </a:pPr>
            <a:r>
              <a:rPr lang="en-US" dirty="0" smtClean="0"/>
              <a:t>Oil Natural (ON)</a:t>
            </a:r>
          </a:p>
          <a:p>
            <a:pPr>
              <a:buNone/>
            </a:pPr>
            <a:r>
              <a:rPr lang="en-US" dirty="0" smtClean="0"/>
              <a:t>Oil Natural Air Forced (ONAF)</a:t>
            </a:r>
          </a:p>
          <a:p>
            <a:pPr>
              <a:buNone/>
            </a:pPr>
            <a:r>
              <a:rPr lang="en-US" dirty="0" smtClean="0"/>
              <a:t>Oil Natural Water Forced (ONWF)</a:t>
            </a:r>
          </a:p>
          <a:p>
            <a:pPr>
              <a:buNone/>
            </a:pPr>
            <a:r>
              <a:rPr lang="en-US" dirty="0" smtClean="0"/>
              <a:t>Forced Circulation of Oil (OF)</a:t>
            </a:r>
          </a:p>
          <a:p>
            <a:pPr>
              <a:buNone/>
            </a:pPr>
            <a:r>
              <a:rPr lang="en-US" dirty="0" err="1" smtClean="0"/>
              <a:t>i</a:t>
            </a:r>
            <a:r>
              <a:rPr lang="en-US" dirty="0" smtClean="0"/>
              <a:t>. Oil Forced Air Natural (OFAN)</a:t>
            </a:r>
          </a:p>
          <a:p>
            <a:pPr>
              <a:buNone/>
            </a:pPr>
            <a:r>
              <a:rPr lang="en-US" dirty="0" smtClean="0"/>
              <a:t>ii. Oil Forced Air Forced (OFAF)</a:t>
            </a:r>
          </a:p>
          <a:p>
            <a:pPr>
              <a:buNone/>
            </a:pPr>
            <a:r>
              <a:rPr lang="en-US" dirty="0" smtClean="0"/>
              <a:t>iii. Oil Forced Water Forced (OFWF)</a:t>
            </a:r>
          </a:p>
          <a:p>
            <a:pPr>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841333"/>
          </a:xfrm>
        </p:spPr>
        <p:txBody>
          <a:bodyPr>
            <a:normAutofit fontScale="90000"/>
          </a:bodyPr>
          <a:lstStyle/>
          <a:p>
            <a:r>
              <a:rPr lang="en-US" b="1" dirty="0" smtClean="0"/>
              <a:t>Dimensions Of Tank</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5915810" y="1511300"/>
            <a:ext cx="5317340" cy="739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Clearance between Frame and Tank</a:t>
            </a:r>
            <a:endParaRPr lang="en-US" sz="6000" b="1" dirty="0"/>
          </a:p>
        </p:txBody>
      </p:sp>
      <p:sp>
        <p:nvSpPr>
          <p:cNvPr id="3" name="Content Placeholder 2"/>
          <p:cNvSpPr>
            <a:spLocks noGrp="1"/>
          </p:cNvSpPr>
          <p:nvPr>
            <p:ph idx="1"/>
          </p:nvPr>
        </p:nvSpPr>
        <p:spPr/>
        <p:txBody>
          <a:bodyPr>
            <a:normAutofit fontScale="47500" lnSpcReduction="20000"/>
          </a:bodyPr>
          <a:lstStyle/>
          <a:p>
            <a:pPr>
              <a:buNone/>
            </a:pPr>
            <a:r>
              <a:rPr lang="en-US" dirty="0" smtClean="0"/>
              <a:t>C1= clearance between </a:t>
            </a:r>
            <a:r>
              <a:rPr lang="en-US" dirty="0" err="1" smtClean="0"/>
              <a:t>wdg</a:t>
            </a:r>
            <a:r>
              <a:rPr lang="en-US" dirty="0" smtClean="0"/>
              <a:t> and tank along the width</a:t>
            </a:r>
          </a:p>
          <a:p>
            <a:pPr>
              <a:buNone/>
            </a:pPr>
            <a:r>
              <a:rPr lang="en-US" dirty="0" smtClean="0"/>
              <a:t>C2 = clearance between the winding and tank along the length</a:t>
            </a:r>
          </a:p>
          <a:p>
            <a:pPr>
              <a:buNone/>
            </a:pPr>
            <a:r>
              <a:rPr lang="en-US" dirty="0" smtClean="0"/>
              <a:t>C3 =clearance between the T/F frame and the tank at the bottom</a:t>
            </a:r>
          </a:p>
          <a:p>
            <a:pPr>
              <a:buNone/>
            </a:pPr>
            <a:r>
              <a:rPr lang="en-US" dirty="0" smtClean="0"/>
              <a:t>Doc =outer diameter of coil</a:t>
            </a:r>
          </a:p>
          <a:p>
            <a:pPr>
              <a:buNone/>
            </a:pPr>
            <a:endParaRPr lang="en-US" dirty="0" smtClean="0"/>
          </a:p>
          <a:p>
            <a:pPr>
              <a:buNone/>
            </a:pPr>
            <a:r>
              <a:rPr lang="en-US" dirty="0" smtClean="0"/>
              <a:t>Width of the tank</a:t>
            </a:r>
          </a:p>
          <a:p>
            <a:pPr>
              <a:buNone/>
            </a:pPr>
            <a:r>
              <a:rPr lang="en-US" dirty="0" smtClean="0"/>
              <a:t>WT = 2D+Doc+2C1 for three phase</a:t>
            </a:r>
          </a:p>
          <a:p>
            <a:pPr>
              <a:buNone/>
            </a:pPr>
            <a:r>
              <a:rPr lang="en-US" dirty="0" smtClean="0"/>
              <a:t>WT =</a:t>
            </a:r>
            <a:r>
              <a:rPr lang="en-US" dirty="0" err="1" smtClean="0"/>
              <a:t>D+Doc</a:t>
            </a:r>
            <a:r>
              <a:rPr lang="en-US" dirty="0" smtClean="0"/>
              <a:t> +2C1 for single phase</a:t>
            </a:r>
          </a:p>
          <a:p>
            <a:pPr>
              <a:buNone/>
            </a:pPr>
            <a:endParaRPr lang="en-US" dirty="0" smtClean="0"/>
          </a:p>
          <a:p>
            <a:pPr>
              <a:buNone/>
            </a:pPr>
            <a:r>
              <a:rPr lang="en-US" dirty="0" smtClean="0"/>
              <a:t>Length of the tank</a:t>
            </a:r>
          </a:p>
          <a:p>
            <a:pPr>
              <a:buNone/>
            </a:pPr>
            <a:r>
              <a:rPr lang="en-US" dirty="0" smtClean="0"/>
              <a:t>LT = Doc +2C2</a:t>
            </a:r>
          </a:p>
          <a:p>
            <a:pPr>
              <a:buNone/>
            </a:pPr>
            <a:endParaRPr lang="en-US" dirty="0" smtClean="0"/>
          </a:p>
          <a:p>
            <a:pPr>
              <a:buNone/>
            </a:pPr>
            <a:r>
              <a:rPr lang="en-US" dirty="0" smtClean="0"/>
              <a:t>Height of the tank</a:t>
            </a:r>
          </a:p>
          <a:p>
            <a:pPr>
              <a:buNone/>
            </a:pPr>
            <a:r>
              <a:rPr lang="en-US" dirty="0" smtClean="0"/>
              <a:t>HT =H+C3+C4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993733"/>
          </a:xfrm>
        </p:spPr>
        <p:txBody>
          <a:bodyPr>
            <a:normAutofit fontScale="90000"/>
          </a:bodyPr>
          <a:lstStyle/>
          <a:p>
            <a:r>
              <a:rPr lang="en-US" b="1" dirty="0" smtClean="0"/>
              <a:t>Clearance between T/F frame and tank</a:t>
            </a:r>
            <a:endParaRPr lang="en-US" b="1" dirty="0"/>
          </a:p>
        </p:txBody>
      </p:sp>
      <p:graphicFrame>
        <p:nvGraphicFramePr>
          <p:cNvPr id="4" name="Content Placeholder 3"/>
          <p:cNvGraphicFramePr>
            <a:graphicFrameLocks noGrp="1"/>
          </p:cNvGraphicFramePr>
          <p:nvPr>
            <p:ph idx="1"/>
          </p:nvPr>
        </p:nvGraphicFramePr>
        <p:xfrm>
          <a:off x="811213" y="1663700"/>
          <a:ext cx="14595474" cy="4389120"/>
        </p:xfrm>
        <a:graphic>
          <a:graphicData uri="http://schemas.openxmlformats.org/drawingml/2006/table">
            <a:tbl>
              <a:tblPr firstRow="1" bandRow="1">
                <a:tableStyleId>{5C22544A-7EE6-4342-B048-85BDC9FD1C3A}</a:tableStyleId>
              </a:tblPr>
              <a:tblGrid>
                <a:gridCol w="2432579"/>
                <a:gridCol w="2432579"/>
                <a:gridCol w="2432579"/>
                <a:gridCol w="2432579"/>
                <a:gridCol w="2432579"/>
                <a:gridCol w="2432579"/>
              </a:tblGrid>
              <a:tr h="365760">
                <a:tc>
                  <a:txBody>
                    <a:bodyPr/>
                    <a:lstStyle/>
                    <a:p>
                      <a:r>
                        <a:rPr lang="en-US" dirty="0" smtClean="0"/>
                        <a:t>Voltage</a:t>
                      </a:r>
                      <a:endParaRPr lang="en-US" dirty="0"/>
                    </a:p>
                  </a:txBody>
                  <a:tcPr/>
                </a:tc>
                <a:tc>
                  <a:txBody>
                    <a:bodyPr/>
                    <a:lstStyle/>
                    <a:p>
                      <a:r>
                        <a:rPr lang="en-US" dirty="0" smtClean="0"/>
                        <a:t>KVA Rating</a:t>
                      </a:r>
                      <a:endParaRPr lang="en-US" dirty="0"/>
                    </a:p>
                  </a:txBody>
                  <a:tcPr/>
                </a:tc>
                <a:tc>
                  <a:txBody>
                    <a:bodyPr/>
                    <a:lstStyle/>
                    <a:p>
                      <a:endParaRPr lang="en-US" dirty="0"/>
                    </a:p>
                  </a:txBody>
                  <a:tcPr/>
                </a:tc>
                <a:tc>
                  <a:txBody>
                    <a:bodyPr/>
                    <a:lstStyle/>
                    <a:p>
                      <a:endParaRPr lang="en-US" dirty="0"/>
                    </a:p>
                  </a:txBody>
                  <a:tcPr/>
                </a:tc>
                <a:tc>
                  <a:txBody>
                    <a:bodyPr/>
                    <a:lstStyle/>
                    <a:p>
                      <a:r>
                        <a:rPr lang="en-US" sz="2800" b="1" kern="1200" baseline="0" dirty="0" smtClean="0">
                          <a:solidFill>
                            <a:schemeClr val="lt1"/>
                          </a:solidFill>
                          <a:latin typeface="+mn-lt"/>
                          <a:ea typeface="+mn-ea"/>
                          <a:cs typeface="+mn-cs"/>
                        </a:rPr>
                        <a:t>Clearance in mm</a:t>
                      </a:r>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r>
                        <a:rPr lang="en-US" dirty="0" smtClean="0"/>
                        <a:t>C1</a:t>
                      </a:r>
                      <a:endParaRPr lang="en-US" dirty="0"/>
                    </a:p>
                  </a:txBody>
                  <a:tcPr/>
                </a:tc>
                <a:tc>
                  <a:txBody>
                    <a:bodyPr/>
                    <a:lstStyle/>
                    <a:p>
                      <a:r>
                        <a:rPr lang="en-US" dirty="0" smtClean="0"/>
                        <a:t>C2</a:t>
                      </a:r>
                      <a:endParaRPr lang="en-US" dirty="0"/>
                    </a:p>
                  </a:txBody>
                  <a:tcPr/>
                </a:tc>
                <a:tc>
                  <a:txBody>
                    <a:bodyPr/>
                    <a:lstStyle/>
                    <a:p>
                      <a:r>
                        <a:rPr lang="en-US" dirty="0" smtClean="0"/>
                        <a:t>C3</a:t>
                      </a:r>
                      <a:endParaRPr lang="en-US" dirty="0"/>
                    </a:p>
                  </a:txBody>
                  <a:tcPr/>
                </a:tc>
                <a:tc>
                  <a:txBody>
                    <a:bodyPr/>
                    <a:lstStyle/>
                    <a:p>
                      <a:r>
                        <a:rPr lang="en-US" dirty="0" smtClean="0"/>
                        <a:t>C4</a:t>
                      </a:r>
                      <a:endParaRPr lang="en-US" dirty="0"/>
                    </a:p>
                  </a:txBody>
                  <a:tcPr/>
                </a:tc>
              </a:tr>
              <a:tr h="370840">
                <a:tc>
                  <a:txBody>
                    <a:bodyPr/>
                    <a:lstStyle/>
                    <a:p>
                      <a:r>
                        <a:rPr lang="en-US" sz="2800" kern="1200" baseline="0" dirty="0" smtClean="0">
                          <a:solidFill>
                            <a:schemeClr val="dk1"/>
                          </a:solidFill>
                          <a:latin typeface="+mn-lt"/>
                          <a:ea typeface="+mn-ea"/>
                          <a:cs typeface="+mn-cs"/>
                        </a:rPr>
                        <a:t>Up to 11KV</a:t>
                      </a:r>
                      <a:endParaRPr lang="en-US" dirty="0"/>
                    </a:p>
                  </a:txBody>
                  <a:tcPr/>
                </a:tc>
                <a:tc>
                  <a:txBody>
                    <a:bodyPr/>
                    <a:lstStyle/>
                    <a:p>
                      <a:r>
                        <a:rPr lang="en-US" sz="2800" kern="1200" baseline="0" dirty="0" smtClean="0">
                          <a:solidFill>
                            <a:schemeClr val="dk1"/>
                          </a:solidFill>
                          <a:latin typeface="+mn-lt"/>
                          <a:ea typeface="+mn-ea"/>
                          <a:cs typeface="+mn-cs"/>
                        </a:rPr>
                        <a:t>&lt;1000 KVA</a:t>
                      </a:r>
                      <a:endParaRPr lang="en-US" dirty="0"/>
                    </a:p>
                  </a:txBody>
                  <a:tcPr/>
                </a:tc>
                <a:tc>
                  <a:txBody>
                    <a:bodyPr/>
                    <a:lstStyle/>
                    <a:p>
                      <a:r>
                        <a:rPr lang="en-US" dirty="0" smtClean="0"/>
                        <a:t>40</a:t>
                      </a:r>
                      <a:endParaRPr lang="en-US" dirty="0"/>
                    </a:p>
                  </a:txBody>
                  <a:tcPr/>
                </a:tc>
                <a:tc>
                  <a:txBody>
                    <a:bodyPr/>
                    <a:lstStyle/>
                    <a:p>
                      <a:r>
                        <a:rPr lang="en-US" dirty="0" smtClean="0"/>
                        <a:t>50</a:t>
                      </a:r>
                      <a:endParaRPr lang="en-US" dirty="0"/>
                    </a:p>
                  </a:txBody>
                  <a:tcPr/>
                </a:tc>
                <a:tc>
                  <a:txBody>
                    <a:bodyPr/>
                    <a:lstStyle/>
                    <a:p>
                      <a:r>
                        <a:rPr lang="en-US" dirty="0" smtClean="0"/>
                        <a:t>75</a:t>
                      </a:r>
                      <a:endParaRPr lang="en-US" dirty="0"/>
                    </a:p>
                  </a:txBody>
                  <a:tcPr/>
                </a:tc>
                <a:tc>
                  <a:txBody>
                    <a:bodyPr/>
                    <a:lstStyle/>
                    <a:p>
                      <a:r>
                        <a:rPr lang="en-US" dirty="0" smtClean="0"/>
                        <a:t>375</a:t>
                      </a:r>
                      <a:endParaRPr lang="en-US" dirty="0"/>
                    </a:p>
                  </a:txBody>
                  <a:tcPr/>
                </a:tc>
              </a:tr>
              <a:tr h="370840">
                <a:tc>
                  <a:txBody>
                    <a:bodyPr/>
                    <a:lstStyle/>
                    <a:p>
                      <a:r>
                        <a:rPr lang="en-US" sz="2800" kern="1200" baseline="0" dirty="0" smtClean="0">
                          <a:solidFill>
                            <a:schemeClr val="dk1"/>
                          </a:solidFill>
                          <a:latin typeface="+mn-lt"/>
                          <a:ea typeface="+mn-ea"/>
                          <a:cs typeface="+mn-cs"/>
                        </a:rPr>
                        <a:t>UP TO 11KV</a:t>
                      </a:r>
                      <a:endParaRPr lang="en-US" dirty="0"/>
                    </a:p>
                  </a:txBody>
                  <a:tcPr/>
                </a:tc>
                <a:tc>
                  <a:txBody>
                    <a:bodyPr/>
                    <a:lstStyle/>
                    <a:p>
                      <a:r>
                        <a:rPr lang="en-US" sz="2800" kern="1200" baseline="0" dirty="0" smtClean="0">
                          <a:solidFill>
                            <a:schemeClr val="dk1"/>
                          </a:solidFill>
                          <a:latin typeface="+mn-lt"/>
                          <a:ea typeface="+mn-ea"/>
                          <a:cs typeface="+mn-cs"/>
                        </a:rPr>
                        <a:t>1000 TO 5000 KVA</a:t>
                      </a:r>
                      <a:endParaRPr lang="en-US" dirty="0"/>
                    </a:p>
                  </a:txBody>
                  <a:tcPr/>
                </a:tc>
                <a:tc>
                  <a:txBody>
                    <a:bodyPr/>
                    <a:lstStyle/>
                    <a:p>
                      <a:r>
                        <a:rPr lang="en-US" dirty="0" smtClean="0"/>
                        <a:t>70</a:t>
                      </a:r>
                      <a:endParaRPr lang="en-US" dirty="0"/>
                    </a:p>
                  </a:txBody>
                  <a:tcPr/>
                </a:tc>
                <a:tc>
                  <a:txBody>
                    <a:bodyPr/>
                    <a:lstStyle/>
                    <a:p>
                      <a:r>
                        <a:rPr lang="en-US" dirty="0" smtClean="0"/>
                        <a:t>90</a:t>
                      </a:r>
                      <a:endParaRPr lang="en-US" dirty="0"/>
                    </a:p>
                  </a:txBody>
                  <a:tcPr/>
                </a:tc>
                <a:tc>
                  <a:txBody>
                    <a:bodyPr/>
                    <a:lstStyle/>
                    <a:p>
                      <a:r>
                        <a:rPr lang="en-US" dirty="0" smtClean="0"/>
                        <a:t>100</a:t>
                      </a:r>
                      <a:endParaRPr lang="en-US" dirty="0"/>
                    </a:p>
                  </a:txBody>
                  <a:tcPr/>
                </a:tc>
                <a:tc>
                  <a:txBody>
                    <a:bodyPr/>
                    <a:lstStyle/>
                    <a:p>
                      <a:r>
                        <a:rPr lang="en-US" dirty="0" smtClean="0"/>
                        <a:t>400</a:t>
                      </a:r>
                      <a:endParaRPr lang="en-US" dirty="0"/>
                    </a:p>
                  </a:txBody>
                  <a:tcPr/>
                </a:tc>
              </a:tr>
              <a:tr h="370840">
                <a:tc>
                  <a:txBody>
                    <a:bodyPr/>
                    <a:lstStyle/>
                    <a:p>
                      <a:r>
                        <a:rPr lang="en-US" sz="2800" kern="1200" baseline="0" dirty="0" smtClean="0">
                          <a:solidFill>
                            <a:schemeClr val="dk1"/>
                          </a:solidFill>
                          <a:latin typeface="+mn-lt"/>
                          <a:ea typeface="+mn-ea"/>
                          <a:cs typeface="+mn-cs"/>
                        </a:rPr>
                        <a:t>11KV TO 33KV</a:t>
                      </a:r>
                      <a:endParaRPr lang="en-US" dirty="0"/>
                    </a:p>
                  </a:txBody>
                  <a:tcPr/>
                </a:tc>
                <a:tc>
                  <a:txBody>
                    <a:bodyPr/>
                    <a:lstStyle/>
                    <a:p>
                      <a:r>
                        <a:rPr lang="en-US" sz="2800" kern="1200" baseline="0" dirty="0" smtClean="0">
                          <a:solidFill>
                            <a:schemeClr val="dk1"/>
                          </a:solidFill>
                          <a:latin typeface="+mn-lt"/>
                          <a:ea typeface="+mn-ea"/>
                          <a:cs typeface="+mn-cs"/>
                        </a:rPr>
                        <a:t>&lt; 1000 KVA</a:t>
                      </a:r>
                      <a:endParaRPr lang="en-US" dirty="0"/>
                    </a:p>
                  </a:txBody>
                  <a:tcPr/>
                </a:tc>
                <a:tc>
                  <a:txBody>
                    <a:bodyPr/>
                    <a:lstStyle/>
                    <a:p>
                      <a:r>
                        <a:rPr lang="en-US" dirty="0" smtClean="0"/>
                        <a:t>75</a:t>
                      </a:r>
                      <a:endParaRPr lang="en-US" dirty="0"/>
                    </a:p>
                  </a:txBody>
                  <a:tcPr/>
                </a:tc>
                <a:tc>
                  <a:txBody>
                    <a:bodyPr/>
                    <a:lstStyle/>
                    <a:p>
                      <a:r>
                        <a:rPr lang="en-US" dirty="0" smtClean="0"/>
                        <a:t>100</a:t>
                      </a:r>
                      <a:endParaRPr lang="en-US" dirty="0"/>
                    </a:p>
                  </a:txBody>
                  <a:tcPr/>
                </a:tc>
                <a:tc>
                  <a:txBody>
                    <a:bodyPr/>
                    <a:lstStyle/>
                    <a:p>
                      <a:r>
                        <a:rPr lang="en-US" dirty="0" smtClean="0"/>
                        <a:t>75</a:t>
                      </a:r>
                      <a:endParaRPr lang="en-US" dirty="0"/>
                    </a:p>
                  </a:txBody>
                  <a:tcPr/>
                </a:tc>
                <a:tc>
                  <a:txBody>
                    <a:bodyPr/>
                    <a:lstStyle/>
                    <a:p>
                      <a:r>
                        <a:rPr lang="en-US" dirty="0" smtClean="0"/>
                        <a:t>450</a:t>
                      </a:r>
                      <a:endParaRPr lang="en-US" dirty="0"/>
                    </a:p>
                  </a:txBody>
                  <a:tcPr/>
                </a:tc>
              </a:tr>
              <a:tr h="370840">
                <a:tc>
                  <a:txBody>
                    <a:bodyPr/>
                    <a:lstStyle/>
                    <a:p>
                      <a:r>
                        <a:rPr lang="en-US" sz="2800" kern="1200" baseline="0" dirty="0" smtClean="0">
                          <a:solidFill>
                            <a:schemeClr val="dk1"/>
                          </a:solidFill>
                          <a:latin typeface="+mn-lt"/>
                          <a:ea typeface="+mn-ea"/>
                          <a:cs typeface="+mn-cs"/>
                        </a:rPr>
                        <a:t>11KV TO 33KV</a:t>
                      </a:r>
                      <a:endParaRPr lang="en-US" dirty="0"/>
                    </a:p>
                  </a:txBody>
                  <a:tcPr/>
                </a:tc>
                <a:tc>
                  <a:txBody>
                    <a:bodyPr/>
                    <a:lstStyle/>
                    <a:p>
                      <a:r>
                        <a:rPr lang="en-US" sz="2800" kern="1200" baseline="0" dirty="0" smtClean="0">
                          <a:solidFill>
                            <a:schemeClr val="dk1"/>
                          </a:solidFill>
                          <a:latin typeface="+mn-lt"/>
                          <a:ea typeface="+mn-ea"/>
                          <a:cs typeface="+mn-cs"/>
                        </a:rPr>
                        <a:t>1000 TO 5000 KVA</a:t>
                      </a:r>
                      <a:endParaRPr lang="en-US" dirty="0"/>
                    </a:p>
                  </a:txBody>
                  <a:tcPr/>
                </a:tc>
                <a:tc>
                  <a:txBody>
                    <a:bodyPr/>
                    <a:lstStyle/>
                    <a:p>
                      <a:r>
                        <a:rPr lang="en-US" dirty="0" smtClean="0"/>
                        <a:t>85</a:t>
                      </a:r>
                      <a:endParaRPr lang="en-US" dirty="0"/>
                    </a:p>
                  </a:txBody>
                  <a:tcPr/>
                </a:tc>
                <a:tc>
                  <a:txBody>
                    <a:bodyPr/>
                    <a:lstStyle/>
                    <a:p>
                      <a:r>
                        <a:rPr lang="en-US" dirty="0" smtClean="0"/>
                        <a:t>125</a:t>
                      </a:r>
                      <a:endParaRPr lang="en-US" dirty="0"/>
                    </a:p>
                  </a:txBody>
                  <a:tcPr/>
                </a:tc>
                <a:tc>
                  <a:txBody>
                    <a:bodyPr/>
                    <a:lstStyle/>
                    <a:p>
                      <a:r>
                        <a:rPr lang="en-US" dirty="0" smtClean="0"/>
                        <a:t>100</a:t>
                      </a:r>
                      <a:endParaRPr lang="en-US" dirty="0"/>
                    </a:p>
                  </a:txBody>
                  <a:tcPr/>
                </a:tc>
                <a:tc>
                  <a:txBody>
                    <a:bodyPr/>
                    <a:lstStyle/>
                    <a:p>
                      <a:r>
                        <a:rPr lang="en-US" dirty="0" smtClean="0"/>
                        <a:t>475</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IN" smtClean="0"/>
              <a:t>NAME OF FACULTY (POST, DEPTT.)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26</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0" name="Footer Placeholder 20"/>
          <p:cNvSpPr txBox="1">
            <a:spLocks/>
          </p:cNvSpPr>
          <p:nvPr/>
        </p:nvSpPr>
        <p:spPr>
          <a:xfrm>
            <a:off x="5670550" y="8445500"/>
            <a:ext cx="5191125" cy="584775"/>
          </a:xfrm>
          <a:prstGeom prst="rect">
            <a:avLst/>
          </a:prstGeom>
        </p:spPr>
        <p:txBody>
          <a:bodyPr wrap="square" lIns="0" tIns="0" rIns="0" bIns="0">
            <a:spAutoFit/>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5123"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673100"/>
            <a:ext cx="14249400" cy="830997"/>
          </a:xfrm>
          <a:prstGeom prst="rect">
            <a:avLst/>
          </a:prstGeom>
          <a:noFill/>
          <a:ln w="9525">
            <a:noFill/>
            <a:miter lim="800000"/>
            <a:headEnd/>
            <a:tailEnd/>
          </a:ln>
        </p:spPr>
        <p:txBody>
          <a:bodyPr wrap="square">
            <a:spAutoFit/>
          </a:bodyPr>
          <a:lstStyle/>
          <a:p>
            <a:pPr algn="ctr"/>
            <a:r>
              <a:rPr lang="en-US" sz="4800" dirty="0">
                <a:solidFill>
                  <a:srgbClr val="FF0000"/>
                </a:solidFill>
              </a:rPr>
              <a:t>VISSION AND MISSION OF </a:t>
            </a:r>
            <a:r>
              <a:rPr lang="en-US" sz="4800" dirty="0" smtClean="0">
                <a:solidFill>
                  <a:srgbClr val="FF0000"/>
                </a:solidFill>
              </a:rPr>
              <a:t>DEPARTMENT</a:t>
            </a:r>
            <a:endParaRPr lang="en-IN" sz="4800" dirty="0">
              <a:solidFill>
                <a:srgbClr val="FF0000"/>
              </a:solidFill>
            </a:endParaRPr>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3</a:t>
            </a:fld>
            <a:endParaRPr lang="en-IN"/>
          </a:p>
        </p:txBody>
      </p:sp>
      <p:sp>
        <p:nvSpPr>
          <p:cNvPr id="9" name="Footer Placeholder 11"/>
          <p:cNvSpPr>
            <a:spLocks noGrp="1"/>
          </p:cNvSpPr>
          <p:nvPr>
            <p:ph type="ftr" sz="quarter" idx="10"/>
          </p:nvPr>
        </p:nvSpPr>
        <p:spPr>
          <a:xfrm>
            <a:off x="5518150" y="8521700"/>
            <a:ext cx="5191125" cy="660975"/>
          </a:xfrm>
        </p:spPr>
        <p:txBody>
          <a:bodyPr/>
          <a:lstStyle/>
          <a:p>
            <a:pPr>
              <a:defRPr/>
            </a:pPr>
            <a:r>
              <a:rPr lang="en-IN" dirty="0" err="1" smtClean="0"/>
              <a:t>Atul</a:t>
            </a:r>
            <a:r>
              <a:rPr lang="en-IN" dirty="0" smtClean="0"/>
              <a:t> </a:t>
            </a:r>
            <a:r>
              <a:rPr lang="en-IN" dirty="0" err="1" smtClean="0"/>
              <a:t>Kulshrestha</a:t>
            </a:r>
            <a:r>
              <a:rPr lang="en-IN" dirty="0" smtClean="0"/>
              <a:t> (</a:t>
            </a:r>
            <a:r>
              <a:rPr lang="en-IN" dirty="0" err="1" smtClean="0"/>
              <a:t>Asstt</a:t>
            </a:r>
            <a:r>
              <a:rPr lang="en-IN" dirty="0" smtClean="0"/>
              <a:t>  Professor, Electrical Engineering Department) , JECRC, JAIPUR</a:t>
            </a:r>
            <a:endParaRPr lang="en-IN" dirty="0"/>
          </a:p>
        </p:txBody>
      </p:sp>
      <p:sp>
        <p:nvSpPr>
          <p:cNvPr id="10" name="Rectangle 9"/>
          <p:cNvSpPr/>
          <p:nvPr/>
        </p:nvSpPr>
        <p:spPr>
          <a:xfrm>
            <a:off x="946150" y="2466420"/>
            <a:ext cx="14858999" cy="5278368"/>
          </a:xfrm>
          <a:prstGeom prst="rect">
            <a:avLst/>
          </a:prstGeom>
        </p:spPr>
        <p:txBody>
          <a:bodyPr wrap="square">
            <a:spAutoFit/>
          </a:bodyPr>
          <a:lstStyle/>
          <a:p>
            <a:pPr>
              <a:buNone/>
            </a:pPr>
            <a:r>
              <a:rPr lang="en-US" sz="3200" b="1" dirty="0" smtClean="0"/>
              <a:t>Vision of Department of Electrical Engineering</a:t>
            </a:r>
          </a:p>
          <a:p>
            <a:endParaRPr lang="en-US" dirty="0" smtClean="0"/>
          </a:p>
          <a:p>
            <a:r>
              <a:rPr lang="en-US" sz="2400" dirty="0" smtClean="0"/>
              <a:t>Electrical Engineering Department strives to be recognized globally for outcome based knowledge and to develop human potential to practice advance technology which contribute to society.</a:t>
            </a:r>
          </a:p>
          <a:p>
            <a:pPr>
              <a:buNone/>
            </a:pPr>
            <a:endParaRPr lang="en-US" dirty="0" smtClean="0"/>
          </a:p>
          <a:p>
            <a:pPr>
              <a:buNone/>
            </a:pPr>
            <a:r>
              <a:rPr lang="en-US" sz="3200" b="1" dirty="0" smtClean="0"/>
              <a:t>Mission of Department of Electrical Engineering</a:t>
            </a:r>
          </a:p>
          <a:p>
            <a:endParaRPr lang="en-US" dirty="0" smtClean="0"/>
          </a:p>
          <a:p>
            <a:pPr>
              <a:buNone/>
            </a:pPr>
            <a:r>
              <a:rPr lang="en-US" sz="2400" b="1" dirty="0" smtClean="0"/>
              <a:t>M1</a:t>
            </a:r>
            <a:r>
              <a:rPr lang="en-US" sz="2400" dirty="0" smtClean="0"/>
              <a:t>. To impart quality technical knowledge to the learners to make them globally competitive Electrical Engineers.</a:t>
            </a:r>
          </a:p>
          <a:p>
            <a:pPr>
              <a:buNone/>
            </a:pPr>
            <a:endParaRPr lang="en-US" sz="2400" dirty="0" smtClean="0"/>
          </a:p>
          <a:p>
            <a:pPr>
              <a:buNone/>
            </a:pPr>
            <a:r>
              <a:rPr lang="en-US" sz="2400" b="1" dirty="0" smtClean="0"/>
              <a:t>M2</a:t>
            </a:r>
            <a:r>
              <a:rPr lang="en-US" sz="2400" dirty="0" smtClean="0"/>
              <a:t>. To provide the learners ethical guidelines along with excellent academic environment for a long productive career.</a:t>
            </a:r>
          </a:p>
          <a:p>
            <a:pPr>
              <a:buNone/>
            </a:pPr>
            <a:endParaRPr lang="en-US" sz="2400" dirty="0" smtClean="0"/>
          </a:p>
          <a:p>
            <a:pPr>
              <a:buNone/>
            </a:pPr>
            <a:r>
              <a:rPr lang="en-US" sz="2400" b="1" dirty="0" smtClean="0"/>
              <a:t>M3</a:t>
            </a:r>
            <a:r>
              <a:rPr lang="en-US" sz="2400" dirty="0" smtClean="0"/>
              <a:t>. To promote industry-institute relationship.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1146133"/>
          </a:xfrm>
        </p:spPr>
        <p:txBody>
          <a:bodyPr>
            <a:normAutofit/>
          </a:bodyPr>
          <a:lstStyle/>
          <a:p>
            <a:r>
              <a:rPr lang="en-US" sz="6000" b="1" dirty="0" smtClean="0"/>
              <a:t>No-load Current Of A Transformer </a:t>
            </a:r>
            <a:endParaRPr lang="en-US" sz="6000" b="1" dirty="0" smtClean="0"/>
          </a:p>
        </p:txBody>
      </p:sp>
      <p:sp>
        <p:nvSpPr>
          <p:cNvPr id="3" name="Content Placeholder 2"/>
          <p:cNvSpPr>
            <a:spLocks noGrp="1"/>
          </p:cNvSpPr>
          <p:nvPr>
            <p:ph idx="1"/>
          </p:nvPr>
        </p:nvSpPr>
        <p:spPr>
          <a:xfrm>
            <a:off x="336550" y="1663700"/>
            <a:ext cx="15621000" cy="7010400"/>
          </a:xfrm>
        </p:spPr>
        <p:txBody>
          <a:bodyPr>
            <a:normAutofit/>
          </a:bodyPr>
          <a:lstStyle/>
          <a:p>
            <a:pPr>
              <a:buNone/>
            </a:pPr>
            <a:r>
              <a:rPr lang="en-US" b="1" dirty="0" smtClean="0"/>
              <a:t>   No-load current of a transformer </a:t>
            </a:r>
          </a:p>
          <a:p>
            <a:pPr>
              <a:buNone/>
            </a:pPr>
            <a:r>
              <a:rPr lang="en-US" dirty="0" smtClean="0"/>
              <a:t>    The no-load current I0 is the </a:t>
            </a:r>
            <a:r>
              <a:rPr lang="en-US" dirty="0" err="1" smtClean="0"/>
              <a:t>vectorial</a:t>
            </a:r>
            <a:r>
              <a:rPr lang="en-US" dirty="0" smtClean="0"/>
              <a:t> sum of the magnetizing current </a:t>
            </a:r>
            <a:r>
              <a:rPr lang="en-US" dirty="0" err="1" smtClean="0"/>
              <a:t>Im</a:t>
            </a:r>
            <a:r>
              <a:rPr lang="en-US" dirty="0" smtClean="0"/>
              <a:t> and core loss or working component current </a:t>
            </a:r>
            <a:r>
              <a:rPr lang="en-US" dirty="0" err="1" smtClean="0"/>
              <a:t>Ic</a:t>
            </a:r>
            <a:r>
              <a:rPr lang="en-US" dirty="0" smtClean="0"/>
              <a:t>. [Function of </a:t>
            </a:r>
            <a:r>
              <a:rPr lang="en-US" dirty="0" err="1" smtClean="0"/>
              <a:t>Im</a:t>
            </a:r>
            <a:r>
              <a:rPr lang="en-US" dirty="0" smtClean="0"/>
              <a:t> is to produce flux </a:t>
            </a:r>
            <a:r>
              <a:rPr lang="en-US" dirty="0" err="1" smtClean="0"/>
              <a:t>φm</a:t>
            </a:r>
            <a:r>
              <a:rPr lang="en-US" dirty="0" smtClean="0"/>
              <a:t> in the magnetic circuit and the function of </a:t>
            </a:r>
            <a:r>
              <a:rPr lang="en-US" dirty="0" err="1" smtClean="0"/>
              <a:t>Ic</a:t>
            </a:r>
            <a:r>
              <a:rPr lang="en-US" dirty="0" smtClean="0"/>
              <a:t> is to satisfy the no load losses of the transformer]. Thus,</a:t>
            </a:r>
          </a:p>
          <a:p>
            <a:pPr>
              <a:buNone/>
            </a:pPr>
            <a:r>
              <a:rPr lang="en-US" dirty="0" smtClean="0"/>
              <a:t> </a:t>
            </a:r>
          </a:p>
          <a:p>
            <a:pPr>
              <a:buNone/>
            </a:pPr>
            <a:r>
              <a:rPr lang="en-US" dirty="0" smtClean="0"/>
              <a:t>Io = √( Ic2 + </a:t>
            </a:r>
            <a:r>
              <a:rPr lang="en-US" dirty="0" err="1" smtClean="0"/>
              <a:t>Im</a:t>
            </a:r>
            <a:r>
              <a:rPr lang="en-US" dirty="0" smtClean="0"/>
              <a:t> 2)  ampere </a:t>
            </a:r>
            <a:endParaRPr lang="en-US" baseline="-25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b="1" dirty="0"/>
          </a:p>
        </p:txBody>
      </p:sp>
      <p:sp>
        <p:nvSpPr>
          <p:cNvPr id="3" name="Content Placeholder 2"/>
          <p:cNvSpPr>
            <a:spLocks noGrp="1"/>
          </p:cNvSpPr>
          <p:nvPr>
            <p:ph idx="1"/>
          </p:nvPr>
        </p:nvSpPr>
        <p:spPr>
          <a:xfrm>
            <a:off x="260350" y="2120900"/>
            <a:ext cx="15621000" cy="6997700"/>
          </a:xfrm>
        </p:spPr>
        <p:txBody>
          <a:bodyPr>
            <a:normAutofit fontScale="92500" lnSpcReduction="20000"/>
          </a:bodyPr>
          <a:lstStyle/>
          <a:p>
            <a:pPr>
              <a:buNone/>
            </a:pPr>
            <a:r>
              <a:rPr lang="en-US" dirty="0" smtClean="0"/>
              <a:t>No load input to the transformer =</a:t>
            </a:r>
          </a:p>
          <a:p>
            <a:pPr>
              <a:buNone/>
            </a:pPr>
            <a:r>
              <a:rPr lang="en-US" dirty="0" smtClean="0"/>
              <a:t>  V</a:t>
            </a:r>
            <a:r>
              <a:rPr lang="en-US" baseline="-25000" dirty="0" smtClean="0"/>
              <a:t>1</a:t>
            </a:r>
            <a:r>
              <a:rPr lang="en-US" dirty="0" smtClean="0"/>
              <a:t>I</a:t>
            </a:r>
            <a:r>
              <a:rPr lang="en-US" baseline="-25000" dirty="0" smtClean="0"/>
              <a:t>0</a:t>
            </a:r>
            <a:r>
              <a:rPr lang="en-US" dirty="0" smtClean="0"/>
              <a:t>Cosφ</a:t>
            </a:r>
            <a:r>
              <a:rPr lang="en-US" baseline="-25000" dirty="0" smtClean="0"/>
              <a:t>0</a:t>
            </a:r>
            <a:r>
              <a:rPr lang="en-US" dirty="0" smtClean="0"/>
              <a:t> = V</a:t>
            </a:r>
            <a:r>
              <a:rPr lang="en-US" baseline="-25000" dirty="0" smtClean="0"/>
              <a:t>1</a:t>
            </a:r>
            <a:r>
              <a:rPr lang="en-US" dirty="0" smtClean="0"/>
              <a:t>I</a:t>
            </a:r>
            <a:r>
              <a:rPr lang="en-US" baseline="-25000" dirty="0" smtClean="0"/>
              <a:t>c</a:t>
            </a:r>
            <a:r>
              <a:rPr lang="en-US" dirty="0" smtClean="0"/>
              <a:t> = No load losses as the output is zero and</a:t>
            </a:r>
          </a:p>
          <a:p>
            <a:pPr>
              <a:buNone/>
            </a:pPr>
            <a:r>
              <a:rPr lang="en-US" dirty="0" smtClean="0"/>
              <a:t>                input = output + losses. </a:t>
            </a:r>
          </a:p>
          <a:p>
            <a:pPr>
              <a:buNone/>
            </a:pPr>
            <a:r>
              <a:rPr lang="en-US" dirty="0" smtClean="0"/>
              <a:t>Since the copper loss under no load condition is almost negligible, the no load losses can entirely be taken as due to core loss only. Thus the core loss component of the no load current </a:t>
            </a:r>
          </a:p>
          <a:p>
            <a:pPr>
              <a:buNone/>
            </a:pPr>
            <a:r>
              <a:rPr lang="en-US" dirty="0" smtClean="0"/>
              <a:t>        core loss </a:t>
            </a:r>
          </a:p>
          <a:p>
            <a:pPr>
              <a:buNone/>
            </a:pPr>
            <a:r>
              <a:rPr lang="en-US" dirty="0" err="1" smtClean="0"/>
              <a:t>Ic</a:t>
            </a:r>
            <a:r>
              <a:rPr lang="en-US" dirty="0" smtClean="0"/>
              <a:t> = ________  for single phase transformers </a:t>
            </a:r>
          </a:p>
          <a:p>
            <a:pPr>
              <a:buNone/>
            </a:pPr>
            <a:r>
              <a:rPr lang="en-US" dirty="0" smtClean="0"/>
              <a:t>          V1 </a:t>
            </a:r>
          </a:p>
        </p:txBody>
      </p:sp>
      <p:sp>
        <p:nvSpPr>
          <p:cNvPr id="4" name="Rectangle 3"/>
          <p:cNvSpPr/>
          <p:nvPr/>
        </p:nvSpPr>
        <p:spPr>
          <a:xfrm>
            <a:off x="1098550" y="520700"/>
            <a:ext cx="12877799" cy="830997"/>
          </a:xfrm>
          <a:prstGeom prst="rect">
            <a:avLst/>
          </a:prstGeom>
        </p:spPr>
        <p:txBody>
          <a:bodyPr wrap="square">
            <a:spAutoFit/>
          </a:bodyPr>
          <a:lstStyle/>
          <a:p>
            <a:pPr algn="ctr"/>
            <a:r>
              <a:rPr lang="en-US" sz="4800" b="1" dirty="0" smtClean="0"/>
              <a:t>No Load Input To The Transformer </a:t>
            </a:r>
            <a:endParaRPr lang="en-US" sz="4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smtClean="0"/>
              <a:t>No-load Current </a:t>
            </a:r>
            <a:r>
              <a:rPr lang="en-US" sz="7200" b="1" dirty="0" smtClean="0"/>
              <a:t>o</a:t>
            </a:r>
            <a:r>
              <a:rPr lang="en-US" sz="7200" b="1" dirty="0" smtClean="0"/>
              <a:t>f  3 Phase Transformer </a:t>
            </a:r>
            <a:endParaRPr lang="en-US" dirty="0"/>
          </a:p>
        </p:txBody>
      </p:sp>
      <p:sp>
        <p:nvSpPr>
          <p:cNvPr id="3" name="Content Placeholder 2"/>
          <p:cNvSpPr>
            <a:spLocks noGrp="1"/>
          </p:cNvSpPr>
          <p:nvPr>
            <p:ph idx="1"/>
          </p:nvPr>
        </p:nvSpPr>
        <p:spPr>
          <a:xfrm>
            <a:off x="0" y="2127674"/>
            <a:ext cx="16217899" cy="6017855"/>
          </a:xfrm>
        </p:spPr>
        <p:txBody>
          <a:bodyPr>
            <a:normAutofit lnSpcReduction="10000"/>
          </a:bodyPr>
          <a:lstStyle/>
          <a:p>
            <a:pPr>
              <a:buNone/>
            </a:pPr>
            <a:r>
              <a:rPr lang="en-US" dirty="0" smtClean="0"/>
              <a:t>                              core loss / phase </a:t>
            </a:r>
          </a:p>
          <a:p>
            <a:pPr>
              <a:buNone/>
            </a:pPr>
            <a:r>
              <a:rPr lang="en-US" dirty="0" smtClean="0"/>
              <a:t> no load current </a:t>
            </a:r>
            <a:r>
              <a:rPr lang="en-US" dirty="0" err="1" smtClean="0"/>
              <a:t>Ic</a:t>
            </a:r>
            <a:r>
              <a:rPr lang="en-US" dirty="0" smtClean="0"/>
              <a:t>  = </a:t>
            </a:r>
            <a:r>
              <a:rPr lang="en-US" sz="4000" dirty="0" smtClean="0"/>
              <a:t>_________________   for 3 phase transformers. </a:t>
            </a:r>
            <a:endParaRPr lang="en-US" dirty="0" smtClean="0"/>
          </a:p>
          <a:p>
            <a:pPr>
              <a:buNone/>
            </a:pPr>
            <a:r>
              <a:rPr lang="en-US" dirty="0" smtClean="0"/>
              <a:t>                                           </a:t>
            </a:r>
            <a:r>
              <a:rPr lang="en-US" sz="5400" dirty="0" smtClean="0"/>
              <a:t>V1ph</a:t>
            </a:r>
            <a:r>
              <a:rPr lang="en-US" dirty="0" smtClean="0"/>
              <a:t>               </a:t>
            </a:r>
          </a:p>
          <a:p>
            <a:pPr>
              <a:buNone/>
            </a:pPr>
            <a:r>
              <a:rPr lang="en-US" sz="4400" dirty="0" smtClean="0"/>
              <a:t>                                                       Magnetizing ampere turns (Max value) </a:t>
            </a:r>
          </a:p>
          <a:p>
            <a:pPr>
              <a:buNone/>
            </a:pPr>
            <a:r>
              <a:rPr lang="en-US" sz="4400" dirty="0" smtClean="0"/>
              <a:t>   RMS value of</a:t>
            </a:r>
          </a:p>
          <a:p>
            <a:pPr>
              <a:buNone/>
            </a:pPr>
            <a:r>
              <a:rPr lang="en-US" sz="4400" dirty="0" smtClean="0"/>
              <a:t> magnetizing current </a:t>
            </a:r>
            <a:r>
              <a:rPr lang="en-US" sz="4400" dirty="0" err="1" smtClean="0"/>
              <a:t>Im</a:t>
            </a:r>
            <a:r>
              <a:rPr lang="en-US" sz="4400" dirty="0" smtClean="0"/>
              <a:t> = ---------------------------------------------------------</a:t>
            </a:r>
          </a:p>
          <a:p>
            <a:pPr>
              <a:buNone/>
            </a:pPr>
            <a:r>
              <a:rPr lang="en-US" sz="4400" dirty="0" smtClean="0"/>
              <a:t>									</a:t>
            </a:r>
            <a:r>
              <a:rPr lang="en-US" sz="4400" dirty="0" smtClean="0">
                <a:latin typeface="Times New Roman"/>
                <a:cs typeface="Times New Roman"/>
              </a:rPr>
              <a:t>√</a:t>
            </a:r>
            <a:r>
              <a:rPr lang="en-US" sz="4400" dirty="0" smtClean="0"/>
              <a:t>2 T1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Magnetic Circuit of a Transformer</a:t>
            </a:r>
            <a:endParaRPr lang="en-US" dirty="0"/>
          </a:p>
        </p:txBody>
      </p:sp>
      <p:sp>
        <p:nvSpPr>
          <p:cNvPr id="3" name="Content Placeholder 2"/>
          <p:cNvSpPr>
            <a:spLocks noGrp="1"/>
          </p:cNvSpPr>
          <p:nvPr>
            <p:ph idx="1"/>
          </p:nvPr>
        </p:nvSpPr>
        <p:spPr>
          <a:xfrm>
            <a:off x="810895" y="2197100"/>
            <a:ext cx="14596110" cy="6921500"/>
          </a:xfrm>
        </p:spPr>
        <p:txBody>
          <a:bodyPr>
            <a:normAutofit/>
          </a:bodyPr>
          <a:lstStyle/>
          <a:p>
            <a:pPr>
              <a:buNone/>
            </a:pPr>
            <a:r>
              <a:rPr lang="en-US" sz="4000" dirty="0" smtClean="0"/>
              <a:t>    The magnetic circuit of a transformer consists of both iron and air path. The iron path is due to legs and yokes and air path is due to the unavoidable joints created by the core composed of different shaped stampings. If all the joints are assumed to be equivalent to an air gap of </a:t>
            </a:r>
            <a:r>
              <a:rPr lang="en-US" sz="4000" dirty="0" err="1" smtClean="0"/>
              <a:t>lg</a:t>
            </a:r>
            <a:r>
              <a:rPr lang="en-US" sz="4000" dirty="0" smtClean="0"/>
              <a:t> , then the total ampere turns for the transformer magnetic circuit is equal to AT for iron + 800,000lgBm. Therefore, </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20482" name="Rectangle 2"/>
          <p:cNvSpPr>
            <a:spLocks noChangeArrowheads="1"/>
          </p:cNvSpPr>
          <p:nvPr/>
        </p:nvSpPr>
        <p:spPr bwMode="auto">
          <a:xfrm>
            <a:off x="0" y="0"/>
            <a:ext cx="162179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0" y="0"/>
            <a:ext cx="162179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3"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12950" y="6692900"/>
            <a:ext cx="6934200" cy="1600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95" y="365167"/>
            <a:ext cx="14596110" cy="688933"/>
          </a:xfrm>
        </p:spPr>
        <p:txBody>
          <a:bodyPr>
            <a:noAutofit/>
          </a:bodyPr>
          <a:lstStyle/>
          <a:p>
            <a:r>
              <a:rPr lang="en-US" sz="5400" b="1" dirty="0" smtClean="0"/>
              <a:t>No </a:t>
            </a:r>
            <a:r>
              <a:rPr lang="en-US" sz="5400" b="1" dirty="0" smtClean="0"/>
              <a:t>Load Current Characteristics </a:t>
            </a:r>
            <a:r>
              <a:rPr lang="en-US" sz="5400" b="1" dirty="0" smtClean="0"/>
              <a:t>of Transformer</a:t>
            </a:r>
            <a:endParaRPr lang="en-US" sz="5400" b="1" dirty="0"/>
          </a:p>
        </p:txBody>
      </p:sp>
      <p:sp>
        <p:nvSpPr>
          <p:cNvPr id="3" name="Content Placeholder 2"/>
          <p:cNvSpPr>
            <a:spLocks noGrp="1"/>
          </p:cNvSpPr>
          <p:nvPr>
            <p:ph idx="1"/>
          </p:nvPr>
        </p:nvSpPr>
        <p:spPr>
          <a:xfrm>
            <a:off x="0" y="1358900"/>
            <a:ext cx="16217900" cy="7759700"/>
          </a:xfrm>
        </p:spPr>
        <p:txBody>
          <a:bodyPr>
            <a:normAutofit fontScale="55000" lnSpcReduction="20000"/>
          </a:bodyPr>
          <a:lstStyle/>
          <a:p>
            <a:pPr>
              <a:buNone/>
            </a:pPr>
            <a:r>
              <a:rPr lang="en-US" dirty="0" smtClean="0"/>
              <a:t>1. In case of a transformer of normal design, the no load current will generally be less than about 2% of </a:t>
            </a:r>
          </a:p>
          <a:p>
            <a:pPr>
              <a:buNone/>
            </a:pPr>
            <a:r>
              <a:rPr lang="en-US" dirty="0" smtClean="0"/>
              <a:t>the full load current. </a:t>
            </a:r>
          </a:p>
          <a:p>
            <a:pPr>
              <a:buNone/>
            </a:pPr>
            <a:endParaRPr lang="en-US" dirty="0" smtClean="0"/>
          </a:p>
          <a:p>
            <a:pPr>
              <a:buNone/>
            </a:pPr>
            <a:r>
              <a:rPr lang="en-US" dirty="0" smtClean="0"/>
              <a:t>2. No load power factor Cosφ0 = </a:t>
            </a:r>
            <a:r>
              <a:rPr lang="en-US" dirty="0" err="1" smtClean="0"/>
              <a:t>Ic</a:t>
            </a:r>
            <a:r>
              <a:rPr lang="en-US" dirty="0" smtClean="0"/>
              <a:t>/I0 and will be around 0.2</a:t>
            </a:r>
          </a:p>
          <a:p>
            <a:pPr>
              <a:buNone/>
            </a:pPr>
            <a:endParaRPr lang="en-US" dirty="0" smtClean="0"/>
          </a:p>
          <a:p>
            <a:pPr>
              <a:buNone/>
            </a:pPr>
            <a:r>
              <a:rPr lang="en-US" dirty="0" smtClean="0"/>
              <a:t>3. Transformer copper losses: </a:t>
            </a:r>
          </a:p>
          <a:p>
            <a:pPr>
              <a:buNone/>
            </a:pPr>
            <a:r>
              <a:rPr lang="en-US" dirty="0" smtClean="0"/>
              <a:t>a) The primary copper loss at no load is negligible as I</a:t>
            </a:r>
            <a:r>
              <a:rPr lang="en-US" baseline="-25000" dirty="0" smtClean="0"/>
              <a:t>0</a:t>
            </a:r>
            <a:r>
              <a:rPr lang="en-US" dirty="0" smtClean="0"/>
              <a:t> is very less. </a:t>
            </a:r>
          </a:p>
          <a:p>
            <a:pPr>
              <a:buNone/>
            </a:pPr>
            <a:r>
              <a:rPr lang="en-US" dirty="0" smtClean="0"/>
              <a:t>b) The secondary copper loss is zero at no load, as no current flows in the secondary winding at no  load. </a:t>
            </a:r>
          </a:p>
          <a:p>
            <a:pPr>
              <a:buNone/>
            </a:pPr>
            <a:endParaRPr lang="en-US" dirty="0" smtClean="0"/>
          </a:p>
          <a:p>
            <a:pPr>
              <a:buNone/>
            </a:pPr>
            <a:r>
              <a:rPr lang="en-US" dirty="0" smtClean="0"/>
              <a:t>4. Core or iron loss: </a:t>
            </a:r>
          </a:p>
          <a:p>
            <a:pPr>
              <a:buNone/>
            </a:pPr>
            <a:r>
              <a:rPr lang="en-US" dirty="0" smtClean="0"/>
              <a:t>Total core loss = core loss in legs + core loss in yokes. </a:t>
            </a:r>
          </a:p>
          <a:p>
            <a:pPr>
              <a:buNone/>
            </a:pPr>
            <a:endParaRPr lang="en-US" dirty="0" smtClean="0"/>
          </a:p>
          <a:p>
            <a:pPr>
              <a:buNone/>
            </a:pPr>
            <a:r>
              <a:rPr lang="en-US" dirty="0" smtClean="0"/>
              <a:t>The core loss can be estimated at design stage by referring to graph of core loss/kg versus flux density. </a:t>
            </a:r>
          </a:p>
          <a:p>
            <a:pPr>
              <a:buNone/>
            </a:pPr>
            <a:r>
              <a:rPr lang="en-US" dirty="0" smtClean="0"/>
              <a:t>Core loss in leg = loss/kg in leg x weight of leg in kg </a:t>
            </a:r>
          </a:p>
          <a:p>
            <a:pPr>
              <a:buNone/>
            </a:pPr>
            <a:r>
              <a:rPr lang="en-US" dirty="0" smtClean="0"/>
              <a:t>= loss / kg in leg x volume of the leg (</a:t>
            </a:r>
            <a:r>
              <a:rPr lang="en-US" dirty="0" err="1" smtClean="0"/>
              <a:t>A</a:t>
            </a:r>
            <a:r>
              <a:rPr lang="en-US" baseline="-25000" dirty="0" err="1" smtClean="0"/>
              <a:t>i</a:t>
            </a:r>
            <a:r>
              <a:rPr lang="en-US" dirty="0" err="1" smtClean="0"/>
              <a:t>H</a:t>
            </a:r>
            <a:r>
              <a:rPr lang="en-US" baseline="-25000" dirty="0" err="1" smtClean="0"/>
              <a:t>w</a:t>
            </a:r>
            <a:r>
              <a:rPr lang="en-US" dirty="0" smtClean="0"/>
              <a:t>) x density of steel or iron used </a:t>
            </a:r>
          </a:p>
          <a:p>
            <a:pPr>
              <a:buNone/>
            </a:pPr>
            <a:r>
              <a:rPr lang="en-US" dirty="0" smtClean="0"/>
              <a:t>Core loss in yoke = loss/kg in Yoke x volume of yoke (Ay x mean length of the yoke) x density of iron used </a:t>
            </a:r>
          </a:p>
          <a:p>
            <a:pPr>
              <a:buNone/>
            </a:pPr>
            <a:r>
              <a:rPr lang="en-US" dirty="0" smtClean="0"/>
              <a:t>The density of iron or steel used for the transformer core lies between 7.55 to 7.8 grams/cc.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6600" dirty="0" smtClean="0"/>
              <a:t>Resistance of Transformer</a:t>
            </a:r>
            <a:endParaRPr lang="en-US" sz="6600" dirty="0"/>
          </a:p>
        </p:txBody>
      </p:sp>
      <p:sp>
        <p:nvSpPr>
          <p:cNvPr id="9" name="Content Placeholder 8"/>
          <p:cNvSpPr>
            <a:spLocks noGrp="1"/>
          </p:cNvSpPr>
          <p:nvPr>
            <p:ph idx="1"/>
          </p:nvPr>
        </p:nvSpPr>
        <p:spPr/>
        <p:txBody>
          <a:bodyPr>
            <a:normAutofit fontScale="47500" lnSpcReduction="20000"/>
          </a:bodyPr>
          <a:lstStyle/>
          <a:p>
            <a:pPr>
              <a:buNone/>
            </a:pPr>
            <a:r>
              <a:rPr lang="en-US" b="1" dirty="0" smtClean="0"/>
              <a:t> </a:t>
            </a:r>
            <a:r>
              <a:rPr lang="en-US" dirty="0" err="1" smtClean="0"/>
              <a:t>Lmtp</a:t>
            </a:r>
            <a:r>
              <a:rPr lang="en-US" dirty="0" smtClean="0"/>
              <a:t>, </a:t>
            </a:r>
            <a:r>
              <a:rPr lang="en-US" dirty="0" err="1" smtClean="0"/>
              <a:t>Lmts</a:t>
            </a:r>
            <a:r>
              <a:rPr lang="en-US" dirty="0" smtClean="0"/>
              <a:t> = Mean Length of </a:t>
            </a:r>
            <a:r>
              <a:rPr lang="en-US" dirty="0" err="1" smtClean="0"/>
              <a:t>pri</a:t>
            </a:r>
            <a:r>
              <a:rPr lang="en-US" dirty="0" smtClean="0"/>
              <a:t> and sec winding , meter</a:t>
            </a:r>
          </a:p>
          <a:p>
            <a:pPr>
              <a:buNone/>
            </a:pPr>
            <a:r>
              <a:rPr lang="en-US" dirty="0" err="1" smtClean="0"/>
              <a:t>r</a:t>
            </a:r>
            <a:r>
              <a:rPr lang="en-US" baseline="-25000" dirty="0" err="1" smtClean="0"/>
              <a:t>p</a:t>
            </a:r>
            <a:r>
              <a:rPr lang="en-US" baseline="-25000" dirty="0" smtClean="0"/>
              <a:t> </a:t>
            </a:r>
            <a:r>
              <a:rPr lang="en-US" dirty="0" smtClean="0"/>
              <a:t>,  </a:t>
            </a:r>
            <a:r>
              <a:rPr lang="en-US" dirty="0" err="1" smtClean="0"/>
              <a:t>r</a:t>
            </a:r>
            <a:r>
              <a:rPr lang="en-US" baseline="-25000" dirty="0" err="1" smtClean="0"/>
              <a:t>s</a:t>
            </a:r>
            <a:r>
              <a:rPr lang="en-US" baseline="-25000" dirty="0" smtClean="0"/>
              <a:t> </a:t>
            </a:r>
            <a:r>
              <a:rPr lang="en-US" dirty="0" smtClean="0"/>
              <a:t> = resistance of </a:t>
            </a:r>
            <a:r>
              <a:rPr lang="en-US" dirty="0" err="1" smtClean="0"/>
              <a:t>pri</a:t>
            </a:r>
            <a:r>
              <a:rPr lang="en-US" dirty="0" smtClean="0"/>
              <a:t> and sec winding , ohm</a:t>
            </a:r>
          </a:p>
          <a:p>
            <a:pPr>
              <a:buNone/>
            </a:pPr>
            <a:r>
              <a:rPr lang="en-US" dirty="0" smtClean="0"/>
              <a:t>  </a:t>
            </a:r>
            <a:r>
              <a:rPr lang="en-US" dirty="0" err="1" smtClean="0"/>
              <a:t>ap,as</a:t>
            </a:r>
            <a:r>
              <a:rPr lang="en-US" dirty="0" smtClean="0"/>
              <a:t>  =  cross section area of primary and secondary winding wire</a:t>
            </a:r>
          </a:p>
          <a:p>
            <a:pPr>
              <a:buNone/>
            </a:pPr>
            <a:endParaRPr lang="en-US" dirty="0" smtClean="0"/>
          </a:p>
          <a:p>
            <a:pPr>
              <a:buNone/>
            </a:pPr>
            <a:r>
              <a:rPr lang="en-US" dirty="0" smtClean="0"/>
              <a:t>Resistance of the primary winding/phase </a:t>
            </a:r>
            <a:r>
              <a:rPr lang="en-US" dirty="0" err="1" smtClean="0"/>
              <a:t>rp</a:t>
            </a:r>
            <a:r>
              <a:rPr lang="en-US" dirty="0" smtClean="0"/>
              <a:t> = (</a:t>
            </a:r>
            <a:r>
              <a:rPr lang="en-US" dirty="0" err="1" smtClean="0"/>
              <a:t>ρLmtp</a:t>
            </a:r>
            <a:r>
              <a:rPr lang="en-US" dirty="0" smtClean="0"/>
              <a:t>) </a:t>
            </a:r>
            <a:r>
              <a:rPr lang="en-US" dirty="0" err="1" smtClean="0"/>
              <a:t>Tp</a:t>
            </a:r>
            <a:r>
              <a:rPr lang="en-US" dirty="0" smtClean="0"/>
              <a:t>  / </a:t>
            </a:r>
            <a:r>
              <a:rPr lang="en-US" dirty="0" err="1" smtClean="0"/>
              <a:t>ap</a:t>
            </a:r>
            <a:r>
              <a:rPr lang="en-US" dirty="0" smtClean="0"/>
              <a:t>   ohm </a:t>
            </a:r>
          </a:p>
          <a:p>
            <a:pPr>
              <a:buNone/>
            </a:pPr>
            <a:r>
              <a:rPr lang="en-US" dirty="0" smtClean="0"/>
              <a:t>Resistance of the secondary winding/phase </a:t>
            </a:r>
            <a:r>
              <a:rPr lang="en-US" dirty="0" err="1" smtClean="0"/>
              <a:t>rs</a:t>
            </a:r>
            <a:r>
              <a:rPr lang="en-US" dirty="0" smtClean="0"/>
              <a:t> = (</a:t>
            </a:r>
            <a:r>
              <a:rPr lang="en-US" dirty="0" err="1" smtClean="0"/>
              <a:t>ρLmts</a:t>
            </a:r>
            <a:r>
              <a:rPr lang="en-US" dirty="0" smtClean="0"/>
              <a:t>) Ts  / as   ohm </a:t>
            </a:r>
          </a:p>
          <a:p>
            <a:pPr>
              <a:buNone/>
            </a:pPr>
            <a:r>
              <a:rPr lang="en-US" dirty="0" smtClean="0"/>
              <a:t>Total Copper loss in windings  P</a:t>
            </a:r>
            <a:r>
              <a:rPr lang="en-US" baseline="-25000" dirty="0" smtClean="0"/>
              <a:t>c </a:t>
            </a:r>
            <a:r>
              <a:rPr lang="en-US" dirty="0" smtClean="0"/>
              <a:t>=I</a:t>
            </a:r>
            <a:r>
              <a:rPr lang="en-US" baseline="-25000" dirty="0" smtClean="0"/>
              <a:t>p</a:t>
            </a:r>
            <a:r>
              <a:rPr lang="en-US" baseline="30000" dirty="0" smtClean="0"/>
              <a:t>2</a:t>
            </a:r>
            <a:r>
              <a:rPr lang="en-US" dirty="0" smtClean="0"/>
              <a:t> </a:t>
            </a:r>
            <a:r>
              <a:rPr lang="en-US" dirty="0" err="1" smtClean="0"/>
              <a:t>rp</a:t>
            </a:r>
            <a:r>
              <a:rPr lang="en-US" dirty="0" smtClean="0"/>
              <a:t> + I</a:t>
            </a:r>
            <a:r>
              <a:rPr lang="en-US" baseline="-25000" dirty="0" smtClean="0"/>
              <a:t>s</a:t>
            </a:r>
            <a:r>
              <a:rPr lang="en-US" baseline="30000" dirty="0" smtClean="0"/>
              <a:t>2</a:t>
            </a:r>
            <a:r>
              <a:rPr lang="en-US" dirty="0" smtClean="0"/>
              <a:t> </a:t>
            </a:r>
            <a:r>
              <a:rPr lang="en-US" dirty="0" err="1" smtClean="0"/>
              <a:t>rs</a:t>
            </a:r>
            <a:endParaRPr lang="en-US" dirty="0" smtClean="0"/>
          </a:p>
          <a:p>
            <a:pPr>
              <a:buNone/>
            </a:pPr>
            <a:r>
              <a:rPr lang="en-US" dirty="0" smtClean="0"/>
              <a:t> </a:t>
            </a:r>
          </a:p>
          <a:p>
            <a:pPr>
              <a:buNone/>
            </a:pPr>
            <a:r>
              <a:rPr lang="en-US" dirty="0" smtClean="0"/>
              <a:t>Resistance of the transformer referred to primary / phase </a:t>
            </a:r>
            <a:r>
              <a:rPr lang="en-US" dirty="0" err="1" smtClean="0"/>
              <a:t>Rp</a:t>
            </a:r>
            <a:r>
              <a:rPr lang="en-US" dirty="0" smtClean="0"/>
              <a:t> = </a:t>
            </a:r>
            <a:r>
              <a:rPr lang="en-US" dirty="0" err="1" smtClean="0"/>
              <a:t>rp</a:t>
            </a:r>
            <a:r>
              <a:rPr lang="en-US" dirty="0" smtClean="0"/>
              <a:t> + </a:t>
            </a:r>
            <a:r>
              <a:rPr lang="en-US" dirty="0" err="1" smtClean="0"/>
              <a:t>rs</a:t>
            </a:r>
            <a:r>
              <a:rPr lang="en-US" dirty="0" smtClean="0"/>
              <a:t>’ </a:t>
            </a:r>
          </a:p>
          <a:p>
            <a:pPr>
              <a:buNone/>
            </a:pPr>
            <a:r>
              <a:rPr lang="en-US" dirty="0" smtClean="0"/>
              <a:t> </a:t>
            </a:r>
          </a:p>
          <a:p>
            <a:pPr>
              <a:buNone/>
            </a:pPr>
            <a:r>
              <a:rPr lang="en-US" dirty="0" err="1" smtClean="0"/>
              <a:t>Rp</a:t>
            </a:r>
            <a:r>
              <a:rPr lang="en-US" dirty="0" smtClean="0"/>
              <a:t> = Pc/Ip2 = </a:t>
            </a:r>
            <a:r>
              <a:rPr lang="en-US" dirty="0" err="1" smtClean="0"/>
              <a:t>rp</a:t>
            </a:r>
            <a:r>
              <a:rPr lang="en-US" dirty="0" smtClean="0"/>
              <a:t> + </a:t>
            </a:r>
            <a:r>
              <a:rPr lang="en-US" dirty="0" err="1" smtClean="0"/>
              <a:t>rs</a:t>
            </a:r>
            <a:r>
              <a:rPr lang="en-US" dirty="0" smtClean="0"/>
              <a:t>( </a:t>
            </a:r>
            <a:r>
              <a:rPr lang="en-US" dirty="0" err="1" smtClean="0"/>
              <a:t>Tp</a:t>
            </a:r>
            <a:r>
              <a:rPr lang="en-US" dirty="0" smtClean="0"/>
              <a:t>/ Ts ) </a:t>
            </a:r>
            <a:r>
              <a:rPr lang="en-US" baseline="30000" dirty="0" smtClean="0"/>
              <a:t>2 </a:t>
            </a:r>
            <a:r>
              <a:rPr lang="en-US" dirty="0" smtClean="0"/>
              <a:t>  = (</a:t>
            </a:r>
            <a:r>
              <a:rPr lang="en-US" dirty="0" err="1" smtClean="0"/>
              <a:t>ρLmtp</a:t>
            </a:r>
            <a:r>
              <a:rPr lang="en-US" dirty="0" smtClean="0"/>
              <a:t>) </a:t>
            </a:r>
            <a:r>
              <a:rPr lang="en-US" dirty="0" err="1" smtClean="0"/>
              <a:t>Tp</a:t>
            </a:r>
            <a:r>
              <a:rPr lang="en-US" dirty="0" smtClean="0"/>
              <a:t>  / </a:t>
            </a:r>
            <a:r>
              <a:rPr lang="en-US" dirty="0" err="1" smtClean="0"/>
              <a:t>ap</a:t>
            </a:r>
            <a:r>
              <a:rPr lang="en-US" dirty="0" smtClean="0"/>
              <a:t> +  ( </a:t>
            </a:r>
            <a:r>
              <a:rPr lang="en-US" dirty="0" err="1" smtClean="0"/>
              <a:t>Tp</a:t>
            </a:r>
            <a:r>
              <a:rPr lang="en-US" dirty="0" smtClean="0"/>
              <a:t>/ Ts ) </a:t>
            </a:r>
            <a:r>
              <a:rPr lang="en-US" baseline="30000" dirty="0" smtClean="0"/>
              <a:t>2 </a:t>
            </a:r>
            <a:r>
              <a:rPr lang="en-US" dirty="0" smtClean="0"/>
              <a:t>(</a:t>
            </a:r>
            <a:r>
              <a:rPr lang="en-US" dirty="0" err="1" smtClean="0"/>
              <a:t>ρLmts</a:t>
            </a:r>
            <a:r>
              <a:rPr lang="en-US" dirty="0" smtClean="0"/>
              <a:t>) Ts  / as </a:t>
            </a:r>
          </a:p>
          <a:p>
            <a:pPr>
              <a:buNone/>
            </a:pPr>
            <a:r>
              <a:rPr lang="en-US" dirty="0" smtClean="0"/>
              <a:t> </a:t>
            </a:r>
          </a:p>
          <a:p>
            <a:pPr>
              <a:buNone/>
            </a:pPr>
            <a:r>
              <a:rPr lang="en-US" dirty="0" smtClean="0"/>
              <a:t>Resistivity of copper at 600C ρ= 2.1 x 10-6 ohm-cm </a:t>
            </a:r>
            <a:r>
              <a:rPr lang="en-US" b="1" dirty="0" smtClean="0"/>
              <a:t>or </a:t>
            </a:r>
            <a:r>
              <a:rPr lang="en-US" dirty="0" smtClean="0"/>
              <a:t>2.1 x 10-8 ohm-m </a:t>
            </a:r>
            <a:r>
              <a:rPr lang="en-US" b="1" dirty="0" smtClean="0"/>
              <a:t>or </a:t>
            </a:r>
            <a:r>
              <a:rPr lang="en-US" dirty="0" smtClean="0"/>
              <a:t>0.021 ohm/m/mm2</a:t>
            </a:r>
          </a:p>
          <a:p>
            <a:pPr>
              <a:buNone/>
            </a:pPr>
            <a:r>
              <a:rPr lang="en-US" dirty="0" smtClean="0"/>
              <a:t> </a:t>
            </a:r>
          </a:p>
          <a:p>
            <a:pPr>
              <a:buNone/>
            </a:pPr>
            <a:r>
              <a:rPr lang="en-US" dirty="0" smtClean="0"/>
              <a:t>Mean length of turn of the primary winding </a:t>
            </a:r>
            <a:r>
              <a:rPr lang="en-US" dirty="0" err="1" smtClean="0"/>
              <a:t>Lmt</a:t>
            </a:r>
            <a:r>
              <a:rPr lang="en-US" dirty="0" smtClean="0"/>
              <a:t> P = π x mean diameter of the primary winding</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3278</TotalTime>
  <Words>1699</Words>
  <Application>Microsoft Office PowerPoint</Application>
  <PresentationFormat>Custom</PresentationFormat>
  <Paragraphs>204</Paragraphs>
  <Slides>26</Slides>
  <Notes>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Slide 1</vt:lpstr>
      <vt:lpstr>Slide 2</vt:lpstr>
      <vt:lpstr>Slide 3</vt:lpstr>
      <vt:lpstr>No-load Current Of A Transformer </vt:lpstr>
      <vt:lpstr> </vt:lpstr>
      <vt:lpstr>No-load Current of  3 Phase Transformer </vt:lpstr>
      <vt:lpstr>Magnetic Circuit of a Transformer</vt:lpstr>
      <vt:lpstr>No Load Current Characteristics of Transformer</vt:lpstr>
      <vt:lpstr>Resistance of Transformer</vt:lpstr>
      <vt:lpstr>Slide 10</vt:lpstr>
      <vt:lpstr>Slide 11</vt:lpstr>
      <vt:lpstr>Slide 12</vt:lpstr>
      <vt:lpstr>Slide 13</vt:lpstr>
      <vt:lpstr>Slide 14</vt:lpstr>
      <vt:lpstr>Slide 15</vt:lpstr>
      <vt:lpstr> DESIGN OF TANK WITH TUBES </vt:lpstr>
      <vt:lpstr>DESIGN OF TANK WITH TUBES</vt:lpstr>
      <vt:lpstr>DESIGN OF TANK WITH TUBES</vt:lpstr>
      <vt:lpstr>DESIGN OF TANK WITH TUBES</vt:lpstr>
      <vt:lpstr>Design of Tank with cooling Tubes</vt:lpstr>
      <vt:lpstr>Cooling of Transformer</vt:lpstr>
      <vt:lpstr>Cooling of transformer</vt:lpstr>
      <vt:lpstr>Dimensions Of Tank</vt:lpstr>
      <vt:lpstr>Clearance between Frame and Tank</vt:lpstr>
      <vt:lpstr>Clearance between T/F frame and tank</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Lenovo</cp:lastModifiedBy>
  <cp:revision>263</cp:revision>
  <dcterms:created xsi:type="dcterms:W3CDTF">2020-05-30T11:11:36Z</dcterms:created>
  <dcterms:modified xsi:type="dcterms:W3CDTF">2020-12-03T03:48:56Z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