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28"/>
  </p:notesMasterIdLst>
  <p:sldIdLst>
    <p:sldId id="256" r:id="rId3"/>
    <p:sldId id="267" r:id="rId4"/>
    <p:sldId id="268" r:id="rId5"/>
    <p:sldId id="288" r:id="rId6"/>
    <p:sldId id="293" r:id="rId7"/>
    <p:sldId id="296" r:id="rId8"/>
    <p:sldId id="297" r:id="rId9"/>
    <p:sldId id="298" r:id="rId10"/>
    <p:sldId id="287" r:id="rId11"/>
    <p:sldId id="299" r:id="rId12"/>
    <p:sldId id="301" r:id="rId13"/>
    <p:sldId id="303" r:id="rId14"/>
    <p:sldId id="304" r:id="rId15"/>
    <p:sldId id="314" r:id="rId16"/>
    <p:sldId id="305" r:id="rId17"/>
    <p:sldId id="306" r:id="rId18"/>
    <p:sldId id="307" r:id="rId19"/>
    <p:sldId id="311" r:id="rId20"/>
    <p:sldId id="309" r:id="rId21"/>
    <p:sldId id="310" r:id="rId22"/>
    <p:sldId id="312" r:id="rId23"/>
    <p:sldId id="313" r:id="rId24"/>
    <p:sldId id="315" r:id="rId25"/>
    <p:sldId id="300" r:id="rId26"/>
    <p:sldId id="266" r:id="rId27"/>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62" autoAdjust="0"/>
    <p:restoredTop sz="94660"/>
  </p:normalViewPr>
  <p:slideViewPr>
    <p:cSldViewPr>
      <p:cViewPr>
        <p:scale>
          <a:sx n="50" d="100"/>
          <a:sy n="50" d="100"/>
        </p:scale>
        <p:origin x="-846" y="-24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12/3/2020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11"/>
          </p:nvPr>
        </p:nvSpPr>
        <p:spPr/>
        <p:txBody>
          <a:bodyPr/>
          <a:lstStyle>
            <a:lvl1pPr>
              <a:defRPr/>
            </a:lvl1pPr>
          </a:lstStyle>
          <a:p>
            <a:pPr>
              <a:defRPr/>
            </a:pPr>
            <a:fld id="{EECC6603-2D79-4566-9921-5899416A6F69}" type="datetime1">
              <a:rPr lang="en-US" smtClean="0"/>
              <a:pPr>
                <a:defRPr/>
              </a:pPr>
              <a:t>12/3/2020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0895" y="2041131"/>
            <a:ext cx="7165722"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0895" y="2891778"/>
            <a:ext cx="7165722"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38469" y="2041131"/>
            <a:ext cx="7168537"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38469" y="2891778"/>
            <a:ext cx="7168537"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74FCA-4EBC-44CA-91E9-3BC855A9DD8C}" type="datetime1">
              <a:rPr lang="en-US" smtClean="0"/>
              <a:pPr/>
              <a:t>12/3/2020</a:t>
            </a:fld>
            <a:endParaRPr lang="en-US"/>
          </a:p>
        </p:txBody>
      </p:sp>
      <p:sp>
        <p:nvSpPr>
          <p:cNvPr id="8" name="Footer Placeholder 7"/>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DC03C3-E9F0-4F68-AE45-EBE2B7BE00A5}" type="datetime1">
              <a:rPr lang="en-US" smtClean="0"/>
              <a:pPr/>
              <a:t>12/3/2020</a:t>
            </a:fld>
            <a:endParaRPr lang="en-US"/>
          </a:p>
        </p:txBody>
      </p:sp>
      <p:sp>
        <p:nvSpPr>
          <p:cNvPr id="4" name="Footer Placeholder 3"/>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94383-69F9-4C08-8AF2-245A1CE1681C}" type="datetime1">
              <a:rPr lang="en-US" smtClean="0"/>
              <a:pPr/>
              <a:t>12/3/2020</a:t>
            </a:fld>
            <a:endParaRPr lang="en-US"/>
          </a:p>
        </p:txBody>
      </p:sp>
      <p:sp>
        <p:nvSpPr>
          <p:cNvPr id="3" name="Footer Placeholder 2"/>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896" y="363055"/>
            <a:ext cx="5335577" cy="1545096"/>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40748" y="363056"/>
            <a:ext cx="9066257" cy="7782472"/>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0896" y="1908152"/>
            <a:ext cx="5335577" cy="6237376"/>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8F6B0-A5E4-4B1F-9CEA-6564AF013BDB}" type="datetime1">
              <a:rPr lang="en-US" smtClean="0"/>
              <a:pPr/>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8822" y="6383020"/>
            <a:ext cx="9730740" cy="753552"/>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78822" y="814764"/>
            <a:ext cx="9730740" cy="5471160"/>
          </a:xfrm>
        </p:spPr>
        <p:txBody>
          <a:bodyPr/>
          <a:lstStyle>
            <a:lvl1pPr marL="0" indent="0">
              <a:buNone/>
              <a:defRPr sz="5100"/>
            </a:lvl1pPr>
            <a:lvl2pPr marL="723885" indent="0">
              <a:buNone/>
              <a:defRPr sz="4400"/>
            </a:lvl2pPr>
            <a:lvl3pPr marL="1447770" indent="0">
              <a:buNone/>
              <a:defRPr sz="3800"/>
            </a:lvl3pPr>
            <a:lvl4pPr marL="2171654" indent="0">
              <a:buNone/>
              <a:defRPr sz="3200"/>
            </a:lvl4pPr>
            <a:lvl5pPr marL="2895539" indent="0">
              <a:buNone/>
              <a:defRPr sz="3200"/>
            </a:lvl5pPr>
            <a:lvl6pPr marL="3619424" indent="0">
              <a:buNone/>
              <a:defRPr sz="3200"/>
            </a:lvl6pPr>
            <a:lvl7pPr marL="4343309" indent="0">
              <a:buNone/>
              <a:defRPr sz="3200"/>
            </a:lvl7pPr>
            <a:lvl8pPr marL="5067193" indent="0">
              <a:buNone/>
              <a:defRPr sz="3200"/>
            </a:lvl8pPr>
            <a:lvl9pPr marL="5791078" indent="0">
              <a:buNone/>
              <a:defRPr sz="3200"/>
            </a:lvl9pPr>
          </a:lstStyle>
          <a:p>
            <a:endParaRPr lang="en-US"/>
          </a:p>
        </p:txBody>
      </p:sp>
      <p:sp>
        <p:nvSpPr>
          <p:cNvPr id="4" name="Text Placeholder 3"/>
          <p:cNvSpPr>
            <a:spLocks noGrp="1"/>
          </p:cNvSpPr>
          <p:nvPr>
            <p:ph type="body" sz="half" idx="2"/>
          </p:nvPr>
        </p:nvSpPr>
        <p:spPr>
          <a:xfrm>
            <a:off x="3178822" y="7136572"/>
            <a:ext cx="9730740" cy="1070168"/>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7BDA-0044-4E99-A713-42FA4A915614}" type="datetime1">
              <a:rPr lang="en-US" smtClean="0"/>
              <a:pPr/>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CE42-3B1D-4C68-AF91-F9A5ADF1CDFF}" type="datetime1">
              <a:rPr lang="en-US" smtClean="0"/>
              <a:pPr/>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7977" y="365167"/>
            <a:ext cx="3649028" cy="7780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0895" y="365167"/>
            <a:ext cx="10676784" cy="7780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C46EC-2FF8-45DA-ACEA-D072CA9827E8}" type="datetime1">
              <a:rPr lang="en-US" smtClean="0"/>
              <a:pPr/>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11"/>
          </p:nvPr>
        </p:nvSpPr>
        <p:spPr/>
        <p:txBody>
          <a:bodyPr/>
          <a:lstStyle>
            <a:lvl1pPr>
              <a:defRPr/>
            </a:lvl1pPr>
          </a:lstStyle>
          <a:p>
            <a:pPr>
              <a:defRPr/>
            </a:pPr>
            <a:fld id="{73CE3888-E0BD-4D84-BBBA-935B3F4A8F1E}" type="datetime1">
              <a:rPr lang="en-US" smtClean="0"/>
              <a:pPr>
                <a:defRPr/>
              </a:pPr>
              <a:t>12/3/2020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6" name="Holder 5"/>
          <p:cNvSpPr>
            <a:spLocks noGrp="1"/>
          </p:cNvSpPr>
          <p:nvPr>
            <p:ph type="dt" sz="half" idx="11"/>
          </p:nvPr>
        </p:nvSpPr>
        <p:spPr/>
        <p:txBody>
          <a:bodyPr/>
          <a:lstStyle>
            <a:lvl1pPr>
              <a:defRPr/>
            </a:lvl1pPr>
          </a:lstStyle>
          <a:p>
            <a:pPr>
              <a:defRPr/>
            </a:pPr>
            <a:fld id="{B2FC1C9A-9C90-43BF-AAFC-641C26D798F5}" type="datetime1">
              <a:rPr lang="en-US" smtClean="0"/>
              <a:pPr>
                <a:defRPr/>
              </a:pPr>
              <a:t>12/3/2020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4" name="Holder 5"/>
          <p:cNvSpPr>
            <a:spLocks noGrp="1"/>
          </p:cNvSpPr>
          <p:nvPr>
            <p:ph type="dt" sz="half" idx="11"/>
          </p:nvPr>
        </p:nvSpPr>
        <p:spPr/>
        <p:txBody>
          <a:bodyPr/>
          <a:lstStyle>
            <a:lvl1pPr>
              <a:defRPr/>
            </a:lvl1pPr>
          </a:lstStyle>
          <a:p>
            <a:pPr>
              <a:defRPr/>
            </a:pPr>
            <a:fld id="{29C97A80-C189-4ED2-82A0-27D84BA062D1}" type="datetime1">
              <a:rPr lang="en-US" smtClean="0"/>
              <a:pPr>
                <a:defRPr/>
              </a:pPr>
              <a:t>12/3/2020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Atul Kulshrestha (Asstt  Professor, Electrical Engineering Department)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0E5022AA-826D-4E65-9AFE-BA1CC2F8D5C7}" type="datetime1">
              <a:rPr lang="en-US" smtClean="0"/>
              <a:pPr>
                <a:defRPr/>
              </a:pPr>
              <a:t>12/3/2020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6343" y="2832677"/>
            <a:ext cx="13785215" cy="1954589"/>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2685" y="5167207"/>
            <a:ext cx="11352530" cy="2330309"/>
          </a:xfrm>
        </p:spPr>
        <p:txBody>
          <a:bodyPr/>
          <a:lstStyle>
            <a:lvl1pPr marL="0" indent="0" algn="ctr">
              <a:buNone/>
              <a:defRPr>
                <a:solidFill>
                  <a:schemeClr val="tx1">
                    <a:tint val="75000"/>
                  </a:schemeClr>
                </a:solidFill>
              </a:defRPr>
            </a:lvl1pPr>
            <a:lvl2pPr marL="723885" indent="0" algn="ctr">
              <a:buNone/>
              <a:defRPr>
                <a:solidFill>
                  <a:schemeClr val="tx1">
                    <a:tint val="75000"/>
                  </a:schemeClr>
                </a:solidFill>
              </a:defRPr>
            </a:lvl2pPr>
            <a:lvl3pPr marL="1447770" indent="0" algn="ctr">
              <a:buNone/>
              <a:defRPr>
                <a:solidFill>
                  <a:schemeClr val="tx1">
                    <a:tint val="75000"/>
                  </a:schemeClr>
                </a:solidFill>
              </a:defRPr>
            </a:lvl3pPr>
            <a:lvl4pPr marL="2171654" indent="0" algn="ctr">
              <a:buNone/>
              <a:defRPr>
                <a:solidFill>
                  <a:schemeClr val="tx1">
                    <a:tint val="75000"/>
                  </a:schemeClr>
                </a:solidFill>
              </a:defRPr>
            </a:lvl4pPr>
            <a:lvl5pPr marL="2895539" indent="0" algn="ctr">
              <a:buNone/>
              <a:defRPr>
                <a:solidFill>
                  <a:schemeClr val="tx1">
                    <a:tint val="75000"/>
                  </a:schemeClr>
                </a:solidFill>
              </a:defRPr>
            </a:lvl5pPr>
            <a:lvl6pPr marL="3619424" indent="0" algn="ctr">
              <a:buNone/>
              <a:defRPr>
                <a:solidFill>
                  <a:schemeClr val="tx1">
                    <a:tint val="75000"/>
                  </a:schemeClr>
                </a:solidFill>
              </a:defRPr>
            </a:lvl6pPr>
            <a:lvl7pPr marL="4343309" indent="0" algn="ctr">
              <a:buNone/>
              <a:defRPr>
                <a:solidFill>
                  <a:schemeClr val="tx1">
                    <a:tint val="75000"/>
                  </a:schemeClr>
                </a:solidFill>
              </a:defRPr>
            </a:lvl7pPr>
            <a:lvl8pPr marL="5067193" indent="0" algn="ctr">
              <a:buNone/>
              <a:defRPr>
                <a:solidFill>
                  <a:schemeClr val="tx1">
                    <a:tint val="75000"/>
                  </a:schemeClr>
                </a:solidFill>
              </a:defRPr>
            </a:lvl8pPr>
            <a:lvl9pPr marL="5791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DFD1B-65DA-4EEC-A938-F7BB5D968DB0}" type="datetime1">
              <a:rPr lang="en-US" smtClean="0"/>
              <a:pPr/>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857F-6784-4886-9D11-088188C4BF33}" type="datetime1">
              <a:rPr lang="en-US" smtClean="0"/>
              <a:pPr/>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1102" y="5859546"/>
            <a:ext cx="13785215" cy="1811055"/>
          </a:xfrm>
        </p:spPr>
        <p:txBody>
          <a:bodyPr anchor="t"/>
          <a:lstStyle>
            <a:lvl1pPr algn="l">
              <a:defRPr sz="6300" b="1" cap="all"/>
            </a:lvl1pPr>
          </a:lstStyle>
          <a:p>
            <a:r>
              <a:rPr lang="en-US" smtClean="0"/>
              <a:t>Click to edit Master title style</a:t>
            </a:r>
            <a:endParaRPr lang="en-US"/>
          </a:p>
        </p:txBody>
      </p:sp>
      <p:sp>
        <p:nvSpPr>
          <p:cNvPr id="3" name="Text Placeholder 2"/>
          <p:cNvSpPr>
            <a:spLocks noGrp="1"/>
          </p:cNvSpPr>
          <p:nvPr>
            <p:ph type="body" idx="1"/>
          </p:nvPr>
        </p:nvSpPr>
        <p:spPr>
          <a:xfrm>
            <a:off x="1281102" y="3864852"/>
            <a:ext cx="13785215" cy="1994693"/>
          </a:xfrm>
        </p:spPr>
        <p:txBody>
          <a:bodyPr anchor="b"/>
          <a:lstStyle>
            <a:lvl1pPr marL="0" indent="0">
              <a:buNone/>
              <a:defRPr sz="3200">
                <a:solidFill>
                  <a:schemeClr val="tx1">
                    <a:tint val="75000"/>
                  </a:schemeClr>
                </a:solidFill>
              </a:defRPr>
            </a:lvl1pPr>
            <a:lvl2pPr marL="723885" indent="0">
              <a:buNone/>
              <a:defRPr sz="2800">
                <a:solidFill>
                  <a:schemeClr val="tx1">
                    <a:tint val="75000"/>
                  </a:schemeClr>
                </a:solidFill>
              </a:defRPr>
            </a:lvl2pPr>
            <a:lvl3pPr marL="1447770" indent="0">
              <a:buNone/>
              <a:defRPr sz="2500">
                <a:solidFill>
                  <a:schemeClr val="tx1">
                    <a:tint val="75000"/>
                  </a:schemeClr>
                </a:solidFill>
              </a:defRPr>
            </a:lvl3pPr>
            <a:lvl4pPr marL="2171654" indent="0">
              <a:buNone/>
              <a:defRPr sz="2200">
                <a:solidFill>
                  <a:schemeClr val="tx1">
                    <a:tint val="75000"/>
                  </a:schemeClr>
                </a:solidFill>
              </a:defRPr>
            </a:lvl4pPr>
            <a:lvl5pPr marL="2895539" indent="0">
              <a:buNone/>
              <a:defRPr sz="2200">
                <a:solidFill>
                  <a:schemeClr val="tx1">
                    <a:tint val="75000"/>
                  </a:schemeClr>
                </a:solidFill>
              </a:defRPr>
            </a:lvl5pPr>
            <a:lvl6pPr marL="3619424" indent="0">
              <a:buNone/>
              <a:defRPr sz="2200">
                <a:solidFill>
                  <a:schemeClr val="tx1">
                    <a:tint val="75000"/>
                  </a:schemeClr>
                </a:solidFill>
              </a:defRPr>
            </a:lvl6pPr>
            <a:lvl7pPr marL="4343309" indent="0">
              <a:buNone/>
              <a:defRPr sz="2200">
                <a:solidFill>
                  <a:schemeClr val="tx1">
                    <a:tint val="75000"/>
                  </a:schemeClr>
                </a:solidFill>
              </a:defRPr>
            </a:lvl7pPr>
            <a:lvl8pPr marL="5067193" indent="0">
              <a:buNone/>
              <a:defRPr sz="2200">
                <a:solidFill>
                  <a:schemeClr val="tx1">
                    <a:tint val="75000"/>
                  </a:schemeClr>
                </a:solidFill>
              </a:defRPr>
            </a:lvl8pPr>
            <a:lvl9pPr marL="579107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5A143-E6B6-45EF-A88E-16DA888D0632}" type="datetime1">
              <a:rPr lang="en-US" smtClean="0"/>
              <a:pPr/>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0895"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44099"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E7EB3D-527D-48DF-974F-B096EFB674CC}" type="datetime1">
              <a:rPr lang="en-US" smtClean="0"/>
              <a:pPr/>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A266547F-7FC8-49B6-BB83-0CB74B1927D8}" type="datetime1">
              <a:rPr lang="en-US" smtClean="0"/>
              <a:pPr>
                <a:defRPr/>
              </a:pPr>
              <a:t>12/3/2020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895" y="365167"/>
            <a:ext cx="14596110" cy="1519767"/>
          </a:xfrm>
          <a:prstGeom prst="rect">
            <a:avLst/>
          </a:prstGeom>
        </p:spPr>
        <p:txBody>
          <a:bodyPr vert="horz" lIns="144777" tIns="72388" rIns="144777" bIns="723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0895" y="2127674"/>
            <a:ext cx="14596110" cy="6017855"/>
          </a:xfrm>
          <a:prstGeom prst="rect">
            <a:avLst/>
          </a:prstGeom>
        </p:spPr>
        <p:txBody>
          <a:bodyPr vert="horz" lIns="144777" tIns="72388" rIns="144777" bIns="723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0895" y="8451592"/>
            <a:ext cx="3784177" cy="485481"/>
          </a:xfrm>
          <a:prstGeom prst="rect">
            <a:avLst/>
          </a:prstGeom>
        </p:spPr>
        <p:txBody>
          <a:bodyPr vert="horz" lIns="144777" tIns="72388" rIns="144777" bIns="72388" rtlCol="0" anchor="ctr"/>
          <a:lstStyle>
            <a:lvl1pPr algn="l">
              <a:defRPr sz="1900">
                <a:solidFill>
                  <a:schemeClr val="tx1">
                    <a:tint val="75000"/>
                  </a:schemeClr>
                </a:solidFill>
              </a:defRPr>
            </a:lvl1pPr>
          </a:lstStyle>
          <a:p>
            <a:fld id="{A7141BCA-FFBF-4C73-A225-A11F40E57488}" type="datetime1">
              <a:rPr lang="en-US" smtClean="0"/>
              <a:pPr/>
              <a:t>12/3/2020</a:t>
            </a:fld>
            <a:endParaRPr lang="en-US"/>
          </a:p>
        </p:txBody>
      </p:sp>
      <p:sp>
        <p:nvSpPr>
          <p:cNvPr id="5" name="Footer Placeholder 4"/>
          <p:cNvSpPr>
            <a:spLocks noGrp="1"/>
          </p:cNvSpPr>
          <p:nvPr>
            <p:ph type="ftr" sz="quarter" idx="3"/>
          </p:nvPr>
        </p:nvSpPr>
        <p:spPr>
          <a:xfrm>
            <a:off x="5541116" y="8451592"/>
            <a:ext cx="5135668" cy="485481"/>
          </a:xfrm>
          <a:prstGeom prst="rect">
            <a:avLst/>
          </a:prstGeom>
        </p:spPr>
        <p:txBody>
          <a:bodyPr vert="horz" lIns="144777" tIns="72388" rIns="144777" bIns="72388" rtlCol="0" anchor="ctr"/>
          <a:lstStyle>
            <a:lvl1pPr algn="ctr">
              <a:defRPr sz="1900">
                <a:solidFill>
                  <a:schemeClr val="tx1">
                    <a:tint val="75000"/>
                  </a:schemeClr>
                </a:solidFill>
              </a:defRPr>
            </a:lvl1p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4"/>
          </p:nvPr>
        </p:nvSpPr>
        <p:spPr>
          <a:xfrm>
            <a:off x="11622828" y="8451592"/>
            <a:ext cx="3784177" cy="485481"/>
          </a:xfrm>
          <a:prstGeom prst="rect">
            <a:avLst/>
          </a:prstGeom>
        </p:spPr>
        <p:txBody>
          <a:bodyPr vert="horz" lIns="144777" tIns="72388" rIns="144777" bIns="72388"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1447770" rtl="0" eaLnBrk="1" latinLnBrk="0" hangingPunct="1">
        <a:spcBef>
          <a:spcPct val="0"/>
        </a:spcBef>
        <a:buNone/>
        <a:defRPr sz="7000" kern="1200">
          <a:solidFill>
            <a:schemeClr val="tx1"/>
          </a:solidFill>
          <a:latin typeface="+mj-lt"/>
          <a:ea typeface="+mj-ea"/>
          <a:cs typeface="+mj-cs"/>
        </a:defRPr>
      </a:lvl1pPr>
    </p:titleStyle>
    <p:bodyStyle>
      <a:lvl1pPr marL="542914" indent="-542914" algn="l" defTabSz="144777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6313" indent="-452428" algn="l" defTabSz="144777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9712" indent="-361942" algn="l" defTabSz="144777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3597"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5748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136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0525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2913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53020"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47770" rtl="0" eaLnBrk="1" latinLnBrk="0" hangingPunct="1">
        <a:defRPr sz="2800" kern="1200">
          <a:solidFill>
            <a:schemeClr val="tx1"/>
          </a:solidFill>
          <a:latin typeface="+mn-lt"/>
          <a:ea typeface="+mn-ea"/>
          <a:cs typeface="+mn-cs"/>
        </a:defRPr>
      </a:lvl1pPr>
      <a:lvl2pPr marL="723885" algn="l" defTabSz="1447770" rtl="0" eaLnBrk="1" latinLnBrk="0" hangingPunct="1">
        <a:defRPr sz="2800" kern="1200">
          <a:solidFill>
            <a:schemeClr val="tx1"/>
          </a:solidFill>
          <a:latin typeface="+mn-lt"/>
          <a:ea typeface="+mn-ea"/>
          <a:cs typeface="+mn-cs"/>
        </a:defRPr>
      </a:lvl2pPr>
      <a:lvl3pPr marL="1447770" algn="l" defTabSz="1447770" rtl="0" eaLnBrk="1" latinLnBrk="0" hangingPunct="1">
        <a:defRPr sz="2800" kern="1200">
          <a:solidFill>
            <a:schemeClr val="tx1"/>
          </a:solidFill>
          <a:latin typeface="+mn-lt"/>
          <a:ea typeface="+mn-ea"/>
          <a:cs typeface="+mn-cs"/>
        </a:defRPr>
      </a:lvl3pPr>
      <a:lvl4pPr marL="2171654" algn="l" defTabSz="1447770" rtl="0" eaLnBrk="1" latinLnBrk="0" hangingPunct="1">
        <a:defRPr sz="2800" kern="1200">
          <a:solidFill>
            <a:schemeClr val="tx1"/>
          </a:solidFill>
          <a:latin typeface="+mn-lt"/>
          <a:ea typeface="+mn-ea"/>
          <a:cs typeface="+mn-cs"/>
        </a:defRPr>
      </a:lvl4pPr>
      <a:lvl5pPr marL="2895539" algn="l" defTabSz="1447770" rtl="0" eaLnBrk="1" latinLnBrk="0" hangingPunct="1">
        <a:defRPr sz="2800" kern="1200">
          <a:solidFill>
            <a:schemeClr val="tx1"/>
          </a:solidFill>
          <a:latin typeface="+mn-lt"/>
          <a:ea typeface="+mn-ea"/>
          <a:cs typeface="+mn-cs"/>
        </a:defRPr>
      </a:lvl5pPr>
      <a:lvl6pPr marL="3619424" algn="l" defTabSz="1447770" rtl="0" eaLnBrk="1" latinLnBrk="0" hangingPunct="1">
        <a:defRPr sz="2800" kern="1200">
          <a:solidFill>
            <a:schemeClr val="tx1"/>
          </a:solidFill>
          <a:latin typeface="+mn-lt"/>
          <a:ea typeface="+mn-ea"/>
          <a:cs typeface="+mn-cs"/>
        </a:defRPr>
      </a:lvl6pPr>
      <a:lvl7pPr marL="4343309" algn="l" defTabSz="1447770" rtl="0" eaLnBrk="1" latinLnBrk="0" hangingPunct="1">
        <a:defRPr sz="2800" kern="1200">
          <a:solidFill>
            <a:schemeClr val="tx1"/>
          </a:solidFill>
          <a:latin typeface="+mn-lt"/>
          <a:ea typeface="+mn-ea"/>
          <a:cs typeface="+mn-cs"/>
        </a:defRPr>
      </a:lvl7pPr>
      <a:lvl8pPr marL="5067193" algn="l" defTabSz="1447770" rtl="0" eaLnBrk="1" latinLnBrk="0" hangingPunct="1">
        <a:defRPr sz="2800" kern="1200">
          <a:solidFill>
            <a:schemeClr val="tx1"/>
          </a:solidFill>
          <a:latin typeface="+mn-lt"/>
          <a:ea typeface="+mn-ea"/>
          <a:cs typeface="+mn-cs"/>
        </a:defRPr>
      </a:lvl8pPr>
      <a:lvl9pPr marL="5791078" algn="l" defTabSz="144777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025900"/>
            <a:ext cx="13868400" cy="3416227"/>
          </a:xfrm>
          <a:prstGeom prst="rect">
            <a:avLst/>
          </a:prstGeom>
          <a:noFill/>
          <a:ln w="9525">
            <a:noFill/>
            <a:miter lim="800000"/>
            <a:headEnd/>
            <a:tailEnd/>
          </a:ln>
        </p:spPr>
        <p:txBody>
          <a:bodyPr wrap="square" lIns="91334" tIns="45674" rIns="91334" bIns="45674">
            <a:spAutoFit/>
          </a:bodyPr>
          <a:lstStyle/>
          <a:p>
            <a:r>
              <a:rPr lang="en-US" sz="3600" dirty="0" smtClean="0">
                <a:latin typeface="Baskerville Old Face" pitchFamily="18" charset="0"/>
                <a:cs typeface="Times New Roman" pitchFamily="18" charset="0"/>
              </a:rPr>
              <a:t>Year &amp; </a:t>
            </a:r>
            <a:r>
              <a:rPr lang="en-US" sz="3600" dirty="0" err="1" smtClean="0">
                <a:latin typeface="Baskerville Old Face" pitchFamily="18" charset="0"/>
                <a:cs typeface="Times New Roman" pitchFamily="18" charset="0"/>
              </a:rPr>
              <a:t>Sem</a:t>
            </a:r>
            <a:r>
              <a:rPr lang="en-US" sz="3600" dirty="0" smtClean="0">
                <a:latin typeface="Baskerville Old Face" pitchFamily="18" charset="0"/>
                <a:cs typeface="Times New Roman" pitchFamily="18" charset="0"/>
              </a:rPr>
              <a: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 III Year/ V </a:t>
            </a:r>
            <a:r>
              <a:rPr lang="en-US" sz="3600" dirty="0" err="1" smtClean="0">
                <a:latin typeface="Baskerville Old Face" pitchFamily="18" charset="0"/>
                <a:cs typeface="Times New Roman" pitchFamily="18" charset="0"/>
              </a:rPr>
              <a:t>sem</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Subject            – Electrical Machine Design</a:t>
            </a:r>
          </a:p>
          <a:p>
            <a:r>
              <a:rPr lang="en-US" sz="3600" dirty="0" smtClean="0">
                <a:latin typeface="Baskerville Old Face" pitchFamily="18" charset="0"/>
                <a:cs typeface="Times New Roman" pitchFamily="18" charset="0"/>
              </a:rPr>
              <a:t>Subject Code  – </a:t>
            </a:r>
            <a:r>
              <a:rPr lang="en-US" sz="3600" dirty="0" smtClean="0">
                <a:latin typeface="Baskerville Old Face" pitchFamily="18" charset="0"/>
              </a:rPr>
              <a:t>5EE4-05</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Unit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2.2</a:t>
            </a:r>
          </a:p>
          <a:p>
            <a:r>
              <a:rPr lang="en-US" sz="3600" dirty="0" smtClean="0">
                <a:latin typeface="Baskerville Old Face" pitchFamily="18" charset="0"/>
                <a:cs typeface="Times New Roman" pitchFamily="18" charset="0"/>
              </a:rPr>
              <a:t>Topic		--  Design of Transformer</a:t>
            </a:r>
            <a:endParaRPr lang="en-US" sz="3600" dirty="0">
              <a:latin typeface="Baskerville Old Face" pitchFamily="18" charset="0"/>
              <a:cs typeface="Times New Roman" pitchFamily="18" charset="0"/>
            </a:endParaRPr>
          </a:p>
          <a:p>
            <a:r>
              <a:rPr lang="en-US" sz="3600" dirty="0">
                <a:latin typeface="Baskerville Old Face" pitchFamily="18" charset="0"/>
                <a:cs typeface="Times New Roman" pitchFamily="18" charset="0"/>
              </a:rPr>
              <a:t>Presented </a:t>
            </a:r>
            <a:r>
              <a:rPr lang="en-US" sz="3600" dirty="0" smtClean="0">
                <a:latin typeface="Baskerville Old Face" pitchFamily="18" charset="0"/>
                <a:cs typeface="Times New Roman" pitchFamily="18" charset="0"/>
              </a:rPr>
              <a:t>by   – Mr. </a:t>
            </a:r>
            <a:r>
              <a:rPr lang="en-US" sz="3600" dirty="0" err="1" smtClean="0">
                <a:latin typeface="Baskerville Old Face" pitchFamily="18" charset="0"/>
                <a:cs typeface="Times New Roman" pitchFamily="18" charset="0"/>
              </a:rPr>
              <a:t>Atul</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Kulshrestha</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Asstt</a:t>
            </a:r>
            <a:r>
              <a:rPr lang="en-US" sz="3600" dirty="0" smtClean="0">
                <a:latin typeface="Baskerville Old Face" pitchFamily="18" charset="0"/>
                <a:cs typeface="Times New Roman" pitchFamily="18" charset="0"/>
              </a:rPr>
              <a:t> Professor, EE</a:t>
            </a:r>
            <a:endParaRPr lang="en-IN" sz="3600" dirty="0">
              <a:latin typeface="Baskerville Old Face"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a:t>
            </a:r>
            <a:r>
              <a:rPr lang="en-IN" dirty="0"/>
              <a:t>, JECRC, JAIPUR</a:t>
            </a:r>
          </a:p>
        </p:txBody>
      </p:sp>
      <p:pic>
        <p:nvPicPr>
          <p:cNvPr id="3078" name="Picture 10"/>
          <p:cNvPicPr>
            <a:picLocks noChangeAspect="1" noChangeArrowheads="1"/>
          </p:cNvPicPr>
          <p:nvPr/>
        </p:nvPicPr>
        <p:blipFill>
          <a:blip r:embed="rId3"/>
          <a:srcRect/>
          <a:stretch>
            <a:fillRect/>
          </a:stretch>
        </p:blipFill>
        <p:spPr bwMode="auto">
          <a:xfrm>
            <a:off x="412750" y="520700"/>
            <a:ext cx="2667000"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2680950" y="673100"/>
            <a:ext cx="25908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646331"/>
          </a:xfrm>
          <a:prstGeom prst="rect">
            <a:avLst/>
          </a:prstGeom>
          <a:noFill/>
          <a:ln w="9525">
            <a:noFill/>
            <a:miter lim="800000"/>
            <a:headEnd/>
            <a:tailEnd/>
          </a:ln>
        </p:spPr>
        <p:txBody>
          <a:bodyPr>
            <a:spAutoFit/>
          </a:bodyPr>
          <a:lstStyle/>
          <a:p>
            <a:r>
              <a:rPr lang="en-US" sz="3600" dirty="0">
                <a:solidFill>
                  <a:srgbClr val="FF0000"/>
                </a:solidFill>
              </a:rPr>
              <a:t>JAIPUR ENGINEERING COLLEGE AND RESEARCH </a:t>
            </a:r>
            <a:r>
              <a:rPr lang="en-US" sz="3600" dirty="0" smtClean="0">
                <a:solidFill>
                  <a:srgbClr val="FF0000"/>
                </a:solidFill>
              </a:rPr>
              <a:t>CENTRE</a:t>
            </a:r>
            <a:endParaRPr lang="en-IN" sz="3600" dirty="0">
              <a:solidFill>
                <a:srgbClr val="FF0000"/>
              </a:solidFill>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t>Core Design Values </a:t>
            </a:r>
            <a:r>
              <a:rPr lang="en-US" sz="7200" dirty="0" smtClean="0"/>
              <a:t/>
            </a:r>
            <a:br>
              <a:rPr lang="en-US" sz="7200" dirty="0" smtClean="0"/>
            </a:br>
            <a:endParaRPr lang="en-US" dirty="0"/>
          </a:p>
        </p:txBody>
      </p:sp>
      <p:sp>
        <p:nvSpPr>
          <p:cNvPr id="3" name="Content Placeholder 2"/>
          <p:cNvSpPr>
            <a:spLocks noGrp="1"/>
          </p:cNvSpPr>
          <p:nvPr>
            <p:ph idx="1"/>
          </p:nvPr>
        </p:nvSpPr>
        <p:spPr>
          <a:xfrm>
            <a:off x="260350" y="1358900"/>
            <a:ext cx="15620999" cy="7467600"/>
          </a:xfrm>
        </p:spPr>
        <p:txBody>
          <a:bodyPr>
            <a:normAutofit fontScale="92500" lnSpcReduction="10000"/>
          </a:bodyPr>
          <a:lstStyle/>
          <a:p>
            <a:pPr algn="just">
              <a:buNone/>
            </a:pPr>
            <a:r>
              <a:rPr lang="en-US" b="1" dirty="0" smtClean="0"/>
              <a:t>    Rectangular core: It is used for core type distribution transformer and small power transformer for mode rate and low voltages and shell type transformers.</a:t>
            </a:r>
          </a:p>
          <a:p>
            <a:pPr algn="just">
              <a:buNone/>
            </a:pPr>
            <a:r>
              <a:rPr lang="en-US" dirty="0" smtClean="0"/>
              <a:t>    In core type transformer the ratio of depth to width of core varies between 1.4 to 2.</a:t>
            </a:r>
          </a:p>
          <a:p>
            <a:pPr algn="just">
              <a:buNone/>
            </a:pPr>
            <a:r>
              <a:rPr lang="en-US" dirty="0" smtClean="0"/>
              <a:t>    In shell type transformer width of central limb is 2 to 3 times the depth of core.</a:t>
            </a:r>
          </a:p>
          <a:p>
            <a:pPr algn="just">
              <a:buNone/>
            </a:pPr>
            <a:r>
              <a:rPr lang="en-US" b="1" dirty="0" smtClean="0"/>
              <a:t>    Square and stepped cores: For high voltage transformers, where circular coils are required, square and stepped cores are used.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Core</a:t>
            </a:r>
            <a:endParaRPr lang="en-US" dirty="0"/>
          </a:p>
        </p:txBody>
      </p:sp>
      <p:sp>
        <p:nvSpPr>
          <p:cNvPr id="6" name="Content Placeholder 5"/>
          <p:cNvSpPr>
            <a:spLocks noGrp="1"/>
          </p:cNvSpPr>
          <p:nvPr>
            <p:ph sz="quarter" idx="4"/>
          </p:nvPr>
        </p:nvSpPr>
        <p:spPr>
          <a:xfrm>
            <a:off x="8238469" y="2120900"/>
            <a:ext cx="7719081" cy="6024628"/>
          </a:xfrm>
        </p:spPr>
        <p:txBody>
          <a:bodyPr>
            <a:normAutofit fontScale="77500" lnSpcReduction="20000"/>
          </a:bodyPr>
          <a:lstStyle/>
          <a:p>
            <a:pPr>
              <a:buNone/>
            </a:pPr>
            <a:r>
              <a:rPr lang="en-US" dirty="0" smtClean="0"/>
              <a:t>net core area Ai</a:t>
            </a:r>
          </a:p>
          <a:p>
            <a:pPr>
              <a:buNone/>
            </a:pPr>
            <a:r>
              <a:rPr lang="en-US" dirty="0" smtClean="0"/>
              <a:t>     =stacking factor*gross core area</a:t>
            </a:r>
          </a:p>
          <a:p>
            <a:pPr>
              <a:buNone/>
            </a:pPr>
            <a:r>
              <a:rPr lang="en-US" dirty="0" smtClean="0"/>
              <a:t>     = 0.9 * 0.5d</a:t>
            </a:r>
            <a:r>
              <a:rPr lang="en-US" baseline="30000" dirty="0" smtClean="0"/>
              <a:t>2</a:t>
            </a:r>
            <a:endParaRPr lang="en-US" dirty="0" smtClean="0"/>
          </a:p>
          <a:p>
            <a:pPr>
              <a:buNone/>
            </a:pPr>
            <a:r>
              <a:rPr lang="en-US" dirty="0" smtClean="0"/>
              <a:t>Ai = 0.45d</a:t>
            </a:r>
            <a:r>
              <a:rPr lang="en-US" baseline="30000" dirty="0" smtClean="0"/>
              <a:t>2</a:t>
            </a:r>
            <a:endParaRPr lang="en-US" dirty="0" smtClean="0"/>
          </a:p>
          <a:p>
            <a:pPr>
              <a:buNone/>
            </a:pPr>
            <a:r>
              <a:rPr lang="en-US" dirty="0" smtClean="0"/>
              <a:t>Ratio =net core area /area of circumscribing circle              = </a:t>
            </a:r>
          </a:p>
          <a:p>
            <a:pPr>
              <a:buNone/>
            </a:pPr>
            <a:r>
              <a:rPr lang="en-US" dirty="0" smtClean="0"/>
              <a:t>= Ai / (</a:t>
            </a:r>
            <a:r>
              <a:rPr lang="el-GR" dirty="0" smtClean="0">
                <a:latin typeface="Times New Roman"/>
                <a:cs typeface="Times New Roman"/>
              </a:rPr>
              <a:t>Π</a:t>
            </a:r>
            <a:r>
              <a:rPr lang="en-US" dirty="0" smtClean="0">
                <a:latin typeface="Times New Roman"/>
                <a:cs typeface="Times New Roman"/>
              </a:rPr>
              <a:t>/4)</a:t>
            </a:r>
            <a:r>
              <a:rPr lang="en-US" sz="4000" dirty="0" smtClean="0"/>
              <a:t> d</a:t>
            </a:r>
            <a:r>
              <a:rPr lang="en-US" sz="4000" baseline="30000" dirty="0" smtClean="0"/>
              <a:t>2 </a:t>
            </a:r>
            <a:r>
              <a:rPr lang="en-US" dirty="0" smtClean="0">
                <a:latin typeface="Times New Roman"/>
                <a:cs typeface="Times New Roman"/>
              </a:rPr>
              <a:t> = </a:t>
            </a:r>
            <a:r>
              <a:rPr lang="en-US" dirty="0" smtClean="0"/>
              <a:t>= 0.45d</a:t>
            </a:r>
            <a:r>
              <a:rPr lang="en-US" baseline="30000" dirty="0" smtClean="0"/>
              <a:t>2  </a:t>
            </a:r>
            <a:r>
              <a:rPr lang="en-US" dirty="0" smtClean="0"/>
              <a:t> / (</a:t>
            </a:r>
            <a:r>
              <a:rPr lang="el-GR" dirty="0" smtClean="0">
                <a:latin typeface="Times New Roman"/>
                <a:cs typeface="Times New Roman"/>
              </a:rPr>
              <a:t>Π</a:t>
            </a:r>
            <a:r>
              <a:rPr lang="en-US" dirty="0" smtClean="0">
                <a:latin typeface="Times New Roman"/>
                <a:cs typeface="Times New Roman"/>
              </a:rPr>
              <a:t>/4)</a:t>
            </a:r>
            <a:r>
              <a:rPr lang="en-US" sz="4000" dirty="0" smtClean="0"/>
              <a:t> d</a:t>
            </a:r>
            <a:r>
              <a:rPr lang="en-US" sz="4000" baseline="30000" dirty="0" smtClean="0"/>
              <a:t>2  </a:t>
            </a:r>
            <a:r>
              <a:rPr lang="en-US" sz="3200" dirty="0" smtClean="0"/>
              <a:t> =0.58</a:t>
            </a:r>
          </a:p>
          <a:p>
            <a:pPr>
              <a:buNone/>
            </a:pPr>
            <a:endParaRPr lang="en-US" dirty="0" smtClean="0"/>
          </a:p>
          <a:p>
            <a:pPr>
              <a:buNone/>
            </a:pPr>
            <a:r>
              <a:rPr lang="en-US" dirty="0" smtClean="0"/>
              <a:t>Ratio = gross core area /area of circle = 0.64</a:t>
            </a:r>
          </a:p>
          <a:p>
            <a:pPr>
              <a:buNone/>
            </a:pPr>
            <a:r>
              <a:rPr lang="en-US" dirty="0" smtClean="0"/>
              <a:t>Core area factor </a:t>
            </a:r>
            <a:r>
              <a:rPr lang="en-US" dirty="0" err="1" smtClean="0"/>
              <a:t>Kc</a:t>
            </a:r>
            <a:r>
              <a:rPr lang="en-US" dirty="0" smtClean="0"/>
              <a:t> = net core area / square of circumscribing circle (</a:t>
            </a:r>
            <a:r>
              <a:rPr lang="en-US" dirty="0" err="1" smtClean="0"/>
              <a:t>dia</a:t>
            </a:r>
            <a:r>
              <a:rPr lang="en-US" dirty="0" smtClean="0"/>
              <a:t> of circle)</a:t>
            </a:r>
          </a:p>
          <a:p>
            <a:pPr>
              <a:buNone/>
            </a:pPr>
            <a:r>
              <a:rPr lang="en-US" dirty="0" smtClean="0"/>
              <a:t>= 0.45d</a:t>
            </a:r>
            <a:r>
              <a:rPr lang="en-US" baseline="30000" dirty="0" smtClean="0"/>
              <a:t>2</a:t>
            </a:r>
            <a:r>
              <a:rPr lang="en-US" dirty="0" smtClean="0"/>
              <a:t> /d</a:t>
            </a:r>
            <a:r>
              <a:rPr lang="en-US" baseline="30000" dirty="0" smtClean="0"/>
              <a:t>2</a:t>
            </a:r>
            <a:endParaRPr lang="en-US" dirty="0" smtClean="0"/>
          </a:p>
          <a:p>
            <a:pPr>
              <a:buNone/>
            </a:pPr>
            <a:r>
              <a:rPr lang="en-US" b="1" dirty="0" err="1" smtClean="0"/>
              <a:t>Kc</a:t>
            </a:r>
            <a:r>
              <a:rPr lang="en-US" b="1" dirty="0" smtClean="0"/>
              <a:t>= 0.45</a:t>
            </a:r>
            <a:endParaRPr lang="en-US" dirty="0"/>
          </a:p>
        </p:txBody>
      </p:sp>
      <p:sp>
        <p:nvSpPr>
          <p:cNvPr id="8" name="Content Placeholder 7"/>
          <p:cNvSpPr>
            <a:spLocks noGrp="1"/>
          </p:cNvSpPr>
          <p:nvPr>
            <p:ph sz="half" idx="2"/>
          </p:nvPr>
        </p:nvSpPr>
        <p:spPr>
          <a:xfrm>
            <a:off x="336550" y="1892300"/>
            <a:ext cx="7640067" cy="6253228"/>
          </a:xfrm>
        </p:spPr>
        <p:txBody>
          <a:bodyPr>
            <a:noAutofit/>
          </a:bodyPr>
          <a:lstStyle/>
          <a:p>
            <a:pPr>
              <a:buNone/>
            </a:pPr>
            <a:r>
              <a:rPr lang="en-US" sz="2800" dirty="0" smtClean="0"/>
              <a:t>d- diameter and diagonal of the square core</a:t>
            </a:r>
          </a:p>
          <a:p>
            <a:pPr>
              <a:buNone/>
            </a:pPr>
            <a:r>
              <a:rPr lang="en-US" sz="2800" dirty="0" smtClean="0"/>
              <a:t>a – side of square</a:t>
            </a:r>
          </a:p>
          <a:p>
            <a:pPr>
              <a:buNone/>
            </a:pPr>
            <a:r>
              <a:rPr lang="en-US" sz="2800" dirty="0" smtClean="0"/>
              <a:t>Diameter of core / circle</a:t>
            </a:r>
          </a:p>
          <a:p>
            <a:pPr>
              <a:buNone/>
            </a:pPr>
            <a:r>
              <a:rPr lang="en-US" sz="2800" dirty="0" smtClean="0"/>
              <a:t>d=√a2+a2</a:t>
            </a:r>
          </a:p>
          <a:p>
            <a:pPr>
              <a:buNone/>
            </a:pPr>
            <a:r>
              <a:rPr lang="en-US" sz="2800" dirty="0" smtClean="0"/>
              <a:t>d=√2a2</a:t>
            </a:r>
          </a:p>
          <a:p>
            <a:pPr>
              <a:buNone/>
            </a:pPr>
            <a:r>
              <a:rPr lang="en-US" sz="2800" dirty="0" smtClean="0"/>
              <a:t>d=√2 * a</a:t>
            </a:r>
          </a:p>
          <a:p>
            <a:pPr>
              <a:buNone/>
            </a:pPr>
            <a:r>
              <a:rPr lang="en-US" sz="2800" dirty="0" smtClean="0"/>
              <a:t>side of square a=d / √2</a:t>
            </a:r>
          </a:p>
          <a:p>
            <a:pPr>
              <a:buNone/>
            </a:pPr>
            <a:r>
              <a:rPr lang="en-US" sz="2800" dirty="0" smtClean="0"/>
              <a:t>gross core area </a:t>
            </a:r>
            <a:r>
              <a:rPr lang="en-US" sz="2800" dirty="0" err="1" smtClean="0"/>
              <a:t>Agi</a:t>
            </a:r>
            <a:r>
              <a:rPr lang="en-US" sz="2800" dirty="0" smtClean="0"/>
              <a:t> = area of square</a:t>
            </a:r>
          </a:p>
          <a:p>
            <a:pPr>
              <a:buNone/>
            </a:pPr>
            <a:r>
              <a:rPr lang="en-US" sz="2800" dirty="0" smtClean="0"/>
              <a:t>a2=(d / √2)2</a:t>
            </a:r>
          </a:p>
          <a:p>
            <a:pPr>
              <a:buNone/>
            </a:pPr>
            <a:r>
              <a:rPr lang="en-US" sz="2800" dirty="0" smtClean="0"/>
              <a:t>a2 = 0.5d</a:t>
            </a:r>
            <a:r>
              <a:rPr lang="en-US" sz="2800" baseline="30000" dirty="0" smtClean="0"/>
              <a:t>2</a:t>
            </a:r>
            <a:endParaRPr lang="en-US" sz="2800" dirty="0" smtClean="0"/>
          </a:p>
          <a:p>
            <a:pPr>
              <a:buNone/>
            </a:pPr>
            <a:r>
              <a:rPr lang="en-US" sz="2800" dirty="0" smtClean="0"/>
              <a:t>stacking factor = </a:t>
            </a:r>
            <a:r>
              <a:rPr lang="en-US" sz="2800" dirty="0" err="1" smtClean="0"/>
              <a:t>Sf</a:t>
            </a:r>
            <a:r>
              <a:rPr lang="en-US" sz="2800" dirty="0" smtClean="0"/>
              <a:t>= 0.9</a:t>
            </a:r>
          </a:p>
          <a:p>
            <a:endParaRPr lang="en-US" sz="2800" dirty="0"/>
          </a:p>
        </p:txBody>
      </p:sp>
      <p:pic>
        <p:nvPicPr>
          <p:cNvPr id="9" name="Picture 2"/>
          <p:cNvPicPr>
            <a:picLocks noGrp="1" noChangeAspect="1" noChangeArrowheads="1"/>
          </p:cNvPicPr>
          <p:nvPr>
            <p:ph sz="half" idx="2"/>
          </p:nvPr>
        </p:nvPicPr>
        <p:blipFill>
          <a:blip r:embed="rId2"/>
          <a:srcRect/>
          <a:stretch>
            <a:fillRect/>
          </a:stretch>
        </p:blipFill>
        <p:spPr bwMode="auto">
          <a:xfrm>
            <a:off x="11842750" y="368300"/>
            <a:ext cx="2476500" cy="192405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10" name="Footer Placeholder 9"/>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0117455" cy="1519767"/>
          </a:xfrm>
        </p:spPr>
        <p:txBody>
          <a:bodyPr>
            <a:noAutofit/>
          </a:bodyPr>
          <a:lstStyle/>
          <a:p>
            <a:pPr algn="l"/>
            <a:r>
              <a:rPr lang="en-US" sz="4400" b="1" dirty="0" smtClean="0"/>
              <a:t>TWO STEPPED CORE / CRUCIFORM CORE</a:t>
            </a:r>
            <a:endParaRPr lang="en-US" sz="4400" dirty="0"/>
          </a:p>
        </p:txBody>
      </p:sp>
      <p:sp>
        <p:nvSpPr>
          <p:cNvPr id="3" name="Content Placeholder 2"/>
          <p:cNvSpPr>
            <a:spLocks noGrp="1"/>
          </p:cNvSpPr>
          <p:nvPr>
            <p:ph sz="half" idx="1"/>
          </p:nvPr>
        </p:nvSpPr>
        <p:spPr>
          <a:xfrm>
            <a:off x="260350" y="1587500"/>
            <a:ext cx="7772506" cy="7239000"/>
          </a:xfrm>
        </p:spPr>
        <p:txBody>
          <a:bodyPr>
            <a:normAutofit fontScale="55000" lnSpcReduction="20000"/>
          </a:bodyPr>
          <a:lstStyle/>
          <a:p>
            <a:pPr>
              <a:buNone/>
            </a:pPr>
            <a:r>
              <a:rPr lang="en-US" dirty="0" smtClean="0"/>
              <a:t>To give maximum area for a  given diameter in stepped core:</a:t>
            </a:r>
          </a:p>
          <a:p>
            <a:pPr>
              <a:buNone/>
            </a:pPr>
            <a:r>
              <a:rPr lang="en-US" dirty="0" smtClean="0"/>
              <a:t>a- length of the rectangular</a:t>
            </a:r>
          </a:p>
          <a:p>
            <a:pPr>
              <a:buNone/>
            </a:pPr>
            <a:r>
              <a:rPr lang="en-US" dirty="0" smtClean="0"/>
              <a:t>b-breath of the rectangular</a:t>
            </a:r>
          </a:p>
          <a:p>
            <a:pPr>
              <a:buNone/>
            </a:pPr>
            <a:r>
              <a:rPr lang="en-US" dirty="0" smtClean="0"/>
              <a:t>d-diameter of the circumscribing circle = diagonal of the rectangular</a:t>
            </a:r>
          </a:p>
          <a:p>
            <a:pPr>
              <a:buNone/>
            </a:pPr>
            <a:r>
              <a:rPr lang="en-US" dirty="0" smtClean="0"/>
              <a:t>θ-Angle between the diagonal and length of the rectangular</a:t>
            </a:r>
          </a:p>
          <a:p>
            <a:pPr>
              <a:buNone/>
            </a:pPr>
            <a:endParaRPr lang="en-US" dirty="0" smtClean="0"/>
          </a:p>
          <a:p>
            <a:pPr>
              <a:buNone/>
            </a:pPr>
            <a:r>
              <a:rPr lang="en-US" dirty="0" err="1" smtClean="0"/>
              <a:t>A</a:t>
            </a:r>
            <a:r>
              <a:rPr lang="en-US" baseline="-25000" dirty="0" err="1" smtClean="0"/>
              <a:t>gi</a:t>
            </a:r>
            <a:r>
              <a:rPr lang="en-US" dirty="0" smtClean="0"/>
              <a:t> = ab+ b(a-b)= 2ab-b</a:t>
            </a:r>
            <a:r>
              <a:rPr lang="en-US" baseline="30000" dirty="0" smtClean="0"/>
              <a:t>2</a:t>
            </a:r>
            <a:endParaRPr lang="en-US" dirty="0" smtClean="0"/>
          </a:p>
          <a:p>
            <a:pPr>
              <a:buNone/>
            </a:pPr>
            <a:r>
              <a:rPr lang="en-US" dirty="0" smtClean="0"/>
              <a:t>a = d </a:t>
            </a:r>
            <a:r>
              <a:rPr lang="en-US" dirty="0" err="1" smtClean="0"/>
              <a:t>cos</a:t>
            </a:r>
            <a:r>
              <a:rPr lang="en-US" dirty="0" smtClean="0"/>
              <a:t> </a:t>
            </a:r>
            <a:r>
              <a:rPr lang="az-Cyrl-AZ" dirty="0" smtClean="0"/>
              <a:t>Ѳ</a:t>
            </a:r>
            <a:r>
              <a:rPr lang="en-US" dirty="0" smtClean="0"/>
              <a:t>    and    b= d sin</a:t>
            </a:r>
            <a:r>
              <a:rPr lang="az-Cyrl-AZ" dirty="0" smtClean="0"/>
              <a:t> Ѳ </a:t>
            </a:r>
            <a:endParaRPr lang="en-US" dirty="0" smtClean="0"/>
          </a:p>
          <a:p>
            <a:pPr>
              <a:buNone/>
            </a:pPr>
            <a:r>
              <a:rPr lang="en-US" dirty="0" err="1" smtClean="0"/>
              <a:t>A</a:t>
            </a:r>
            <a:r>
              <a:rPr lang="en-US" baseline="-25000" dirty="0" err="1" smtClean="0"/>
              <a:t>gi</a:t>
            </a:r>
            <a:r>
              <a:rPr lang="en-US" dirty="0" smtClean="0"/>
              <a:t>= 2d</a:t>
            </a:r>
            <a:r>
              <a:rPr lang="en-US" baseline="30000" dirty="0" smtClean="0"/>
              <a:t>2</a:t>
            </a:r>
            <a:r>
              <a:rPr lang="en-US" dirty="0" smtClean="0"/>
              <a:t> sin</a:t>
            </a:r>
            <a:r>
              <a:rPr lang="az-Cyrl-AZ" dirty="0" smtClean="0"/>
              <a:t> Ѳ</a:t>
            </a:r>
            <a:r>
              <a:rPr lang="en-US" dirty="0" smtClean="0"/>
              <a:t> </a:t>
            </a:r>
            <a:r>
              <a:rPr lang="en-US" dirty="0" err="1" smtClean="0"/>
              <a:t>cos</a:t>
            </a:r>
            <a:r>
              <a:rPr lang="az-Cyrl-AZ" dirty="0" smtClean="0"/>
              <a:t> Ѳ</a:t>
            </a:r>
            <a:r>
              <a:rPr lang="en-US" dirty="0" smtClean="0"/>
              <a:t> –d</a:t>
            </a:r>
            <a:r>
              <a:rPr lang="en-US" baseline="30000" dirty="0" smtClean="0"/>
              <a:t>2</a:t>
            </a:r>
            <a:r>
              <a:rPr lang="en-US" dirty="0" smtClean="0"/>
              <a:t> sin</a:t>
            </a:r>
            <a:r>
              <a:rPr lang="en-US" baseline="30000" dirty="0" smtClean="0"/>
              <a:t>2</a:t>
            </a:r>
            <a:r>
              <a:rPr lang="az-Cyrl-AZ" dirty="0" smtClean="0"/>
              <a:t> Ѳ </a:t>
            </a:r>
            <a:endParaRPr lang="en-US" dirty="0" smtClean="0"/>
          </a:p>
          <a:p>
            <a:pPr>
              <a:buNone/>
            </a:pPr>
            <a:r>
              <a:rPr lang="en-US" dirty="0" smtClean="0"/>
              <a:t>       = d</a:t>
            </a:r>
            <a:r>
              <a:rPr lang="en-US" baseline="30000" dirty="0" smtClean="0"/>
              <a:t>2</a:t>
            </a:r>
            <a:r>
              <a:rPr lang="en-US" dirty="0" smtClean="0"/>
              <a:t> ( sin2</a:t>
            </a:r>
            <a:r>
              <a:rPr lang="az-Cyrl-AZ" dirty="0" smtClean="0"/>
              <a:t> Ѳ</a:t>
            </a:r>
            <a:r>
              <a:rPr lang="en-US" dirty="0" smtClean="0"/>
              <a:t> –sin</a:t>
            </a:r>
            <a:r>
              <a:rPr lang="en-US" baseline="30000" dirty="0" smtClean="0"/>
              <a:t>2</a:t>
            </a:r>
            <a:r>
              <a:rPr lang="az-Cyrl-AZ" dirty="0" smtClean="0"/>
              <a:t>Ѳ </a:t>
            </a:r>
            <a:r>
              <a:rPr lang="en-US" dirty="0" smtClean="0"/>
              <a:t>)</a:t>
            </a:r>
          </a:p>
          <a:p>
            <a:pPr>
              <a:buNone/>
            </a:pPr>
            <a:endParaRPr lang="en-US" dirty="0" smtClean="0"/>
          </a:p>
          <a:p>
            <a:pPr>
              <a:buNone/>
            </a:pPr>
            <a:r>
              <a:rPr lang="en-US" dirty="0" smtClean="0"/>
              <a:t>Differentiate  with respect to  </a:t>
            </a:r>
            <a:r>
              <a:rPr lang="az-Cyrl-AZ" dirty="0" smtClean="0"/>
              <a:t>Ѳ </a:t>
            </a:r>
            <a:endParaRPr lang="en-US" dirty="0" smtClean="0"/>
          </a:p>
          <a:p>
            <a:pPr>
              <a:buNone/>
            </a:pPr>
            <a:r>
              <a:rPr lang="en-US" dirty="0" err="1" smtClean="0"/>
              <a:t>dA</a:t>
            </a:r>
            <a:r>
              <a:rPr lang="en-US" baseline="-25000" dirty="0" err="1" smtClean="0"/>
              <a:t>gi</a:t>
            </a:r>
            <a:r>
              <a:rPr lang="en-US" dirty="0" smtClean="0"/>
              <a:t>/  d</a:t>
            </a:r>
            <a:r>
              <a:rPr lang="az-Cyrl-AZ" dirty="0" smtClean="0"/>
              <a:t> Ѳ</a:t>
            </a:r>
            <a:r>
              <a:rPr lang="en-US" dirty="0" smtClean="0"/>
              <a:t>  = d</a:t>
            </a:r>
            <a:r>
              <a:rPr lang="en-US" baseline="30000" dirty="0" smtClean="0"/>
              <a:t>2</a:t>
            </a:r>
            <a:r>
              <a:rPr lang="en-US" dirty="0" smtClean="0"/>
              <a:t>( 2 cos2</a:t>
            </a:r>
            <a:r>
              <a:rPr lang="az-Cyrl-AZ" dirty="0" smtClean="0"/>
              <a:t> Ѳ</a:t>
            </a:r>
            <a:r>
              <a:rPr lang="en-US" dirty="0" smtClean="0"/>
              <a:t> -2sin</a:t>
            </a:r>
            <a:r>
              <a:rPr lang="az-Cyrl-AZ" dirty="0" smtClean="0"/>
              <a:t> Ѳ</a:t>
            </a:r>
            <a:r>
              <a:rPr lang="en-US" dirty="0" smtClean="0"/>
              <a:t> </a:t>
            </a:r>
            <a:r>
              <a:rPr lang="en-US" dirty="0" err="1" smtClean="0"/>
              <a:t>cos</a:t>
            </a:r>
            <a:r>
              <a:rPr lang="az-Cyrl-AZ" dirty="0" smtClean="0"/>
              <a:t> Ѳ</a:t>
            </a:r>
            <a:r>
              <a:rPr lang="en-US" dirty="0" smtClean="0"/>
              <a:t> )</a:t>
            </a:r>
          </a:p>
          <a:p>
            <a:pPr>
              <a:buNone/>
            </a:pPr>
            <a:r>
              <a:rPr lang="en-US" dirty="0" smtClean="0"/>
              <a:t>                    = d</a:t>
            </a:r>
            <a:r>
              <a:rPr lang="en-US" baseline="30000" dirty="0" smtClean="0"/>
              <a:t>2</a:t>
            </a:r>
            <a:r>
              <a:rPr lang="en-US" dirty="0" smtClean="0"/>
              <a:t>( 2 cos2</a:t>
            </a:r>
            <a:r>
              <a:rPr lang="az-Cyrl-AZ" dirty="0" smtClean="0"/>
              <a:t> Ѳ</a:t>
            </a:r>
            <a:r>
              <a:rPr lang="en-US" dirty="0" smtClean="0"/>
              <a:t> - sin 2</a:t>
            </a:r>
            <a:r>
              <a:rPr lang="az-Cyrl-AZ" dirty="0" smtClean="0"/>
              <a:t>Ѳ</a:t>
            </a:r>
            <a:r>
              <a:rPr lang="en-US" dirty="0" smtClean="0"/>
              <a:t> )</a:t>
            </a:r>
          </a:p>
          <a:p>
            <a:pPr>
              <a:buNone/>
            </a:pPr>
            <a:r>
              <a:rPr lang="en-US" dirty="0" smtClean="0"/>
              <a:t>Equating   </a:t>
            </a:r>
            <a:r>
              <a:rPr lang="en-US" dirty="0" err="1" smtClean="0"/>
              <a:t>dAgi</a:t>
            </a:r>
            <a:r>
              <a:rPr lang="en-US" dirty="0" smtClean="0"/>
              <a:t>/  d</a:t>
            </a:r>
            <a:r>
              <a:rPr lang="az-Cyrl-AZ" dirty="0" smtClean="0"/>
              <a:t> Ѳ</a:t>
            </a:r>
            <a:r>
              <a:rPr lang="en-US" dirty="0" smtClean="0"/>
              <a:t>   =0</a:t>
            </a:r>
          </a:p>
          <a:p>
            <a:pPr>
              <a:buNone/>
            </a:pPr>
            <a:r>
              <a:rPr lang="en-US" dirty="0" smtClean="0"/>
              <a:t>= d</a:t>
            </a:r>
            <a:r>
              <a:rPr lang="en-US" baseline="30000" dirty="0" smtClean="0"/>
              <a:t>2</a:t>
            </a:r>
            <a:r>
              <a:rPr lang="en-US" dirty="0" smtClean="0"/>
              <a:t>( 2 cos2</a:t>
            </a:r>
            <a:r>
              <a:rPr lang="az-Cyrl-AZ" dirty="0" smtClean="0"/>
              <a:t> Ѳ</a:t>
            </a:r>
            <a:r>
              <a:rPr lang="en-US" dirty="0" smtClean="0"/>
              <a:t> - sin 2</a:t>
            </a:r>
            <a:r>
              <a:rPr lang="az-Cyrl-AZ" dirty="0" smtClean="0"/>
              <a:t>Ѳ</a:t>
            </a:r>
            <a:r>
              <a:rPr lang="en-US" dirty="0" smtClean="0"/>
              <a:t> ) = 0</a:t>
            </a:r>
          </a:p>
          <a:p>
            <a:pPr>
              <a:buNone/>
            </a:pPr>
            <a:r>
              <a:rPr lang="en-US" dirty="0" smtClean="0"/>
              <a:t>tan 2</a:t>
            </a:r>
            <a:r>
              <a:rPr lang="az-Cyrl-AZ" dirty="0" smtClean="0"/>
              <a:t>Ѳ</a:t>
            </a:r>
            <a:r>
              <a:rPr lang="en-US" dirty="0" smtClean="0"/>
              <a:t> = 2                         </a:t>
            </a:r>
            <a:r>
              <a:rPr lang="az-Cyrl-AZ" dirty="0" smtClean="0"/>
              <a:t>Ѳ</a:t>
            </a:r>
            <a:r>
              <a:rPr lang="en-US" dirty="0" smtClean="0"/>
              <a:t> =  31</a:t>
            </a:r>
            <a:r>
              <a:rPr lang="en-US" baseline="30000" dirty="0" smtClean="0"/>
              <a:t>0</a:t>
            </a:r>
            <a:r>
              <a:rPr lang="en-US" dirty="0" smtClean="0"/>
              <a:t> 45’</a:t>
            </a:r>
          </a:p>
          <a:p>
            <a:pPr>
              <a:buNone/>
            </a:pPr>
            <a:endParaRPr lang="en-US" dirty="0" smtClean="0"/>
          </a:p>
          <a:p>
            <a:endParaRPr lang="en-US" dirty="0"/>
          </a:p>
        </p:txBody>
      </p:sp>
      <p:sp>
        <p:nvSpPr>
          <p:cNvPr id="4" name="Content Placeholder 3"/>
          <p:cNvSpPr>
            <a:spLocks noGrp="1"/>
          </p:cNvSpPr>
          <p:nvPr>
            <p:ph sz="half" idx="2"/>
          </p:nvPr>
        </p:nvSpPr>
        <p:spPr>
          <a:xfrm>
            <a:off x="8244098" y="3111500"/>
            <a:ext cx="7713451" cy="5034029"/>
          </a:xfrm>
        </p:spPr>
        <p:txBody>
          <a:bodyPr>
            <a:normAutofit fontScale="55000" lnSpcReduction="20000"/>
          </a:bodyPr>
          <a:lstStyle/>
          <a:p>
            <a:pPr>
              <a:buNone/>
            </a:pPr>
            <a:r>
              <a:rPr lang="en-US" dirty="0" err="1" smtClean="0"/>
              <a:t>A</a:t>
            </a:r>
            <a:r>
              <a:rPr lang="en-US" baseline="-25000" dirty="0" err="1" smtClean="0"/>
              <a:t>gi</a:t>
            </a:r>
            <a:r>
              <a:rPr lang="en-US" dirty="0" smtClean="0"/>
              <a:t> =0.618d</a:t>
            </a:r>
            <a:r>
              <a:rPr lang="en-US" baseline="30000" dirty="0" smtClean="0"/>
              <a:t>2</a:t>
            </a:r>
          </a:p>
          <a:p>
            <a:pPr>
              <a:buNone/>
            </a:pPr>
            <a:endParaRPr lang="en-US" dirty="0" smtClean="0"/>
          </a:p>
          <a:p>
            <a:pPr>
              <a:buNone/>
            </a:pPr>
            <a:r>
              <a:rPr lang="en-US" dirty="0" err="1" smtClean="0"/>
              <a:t>S</a:t>
            </a:r>
            <a:r>
              <a:rPr lang="en-US" baseline="-25000" dirty="0" err="1" smtClean="0"/>
              <a:t>f</a:t>
            </a:r>
            <a:r>
              <a:rPr lang="en-US" dirty="0" smtClean="0"/>
              <a:t>= 0.9</a:t>
            </a:r>
          </a:p>
          <a:p>
            <a:pPr>
              <a:buNone/>
            </a:pPr>
            <a:r>
              <a:rPr lang="en-US" dirty="0" smtClean="0"/>
              <a:t>Ai = 0.9*0.618d</a:t>
            </a:r>
            <a:r>
              <a:rPr lang="en-US" baseline="30000" dirty="0" smtClean="0"/>
              <a:t>2</a:t>
            </a:r>
            <a:endParaRPr lang="en-US" dirty="0" smtClean="0"/>
          </a:p>
          <a:p>
            <a:pPr>
              <a:buNone/>
            </a:pPr>
            <a:r>
              <a:rPr lang="en-US" dirty="0" smtClean="0"/>
              <a:t>Ai =0.56d</a:t>
            </a:r>
            <a:r>
              <a:rPr lang="en-US" baseline="30000" dirty="0" smtClean="0"/>
              <a:t>2</a:t>
            </a:r>
            <a:endParaRPr lang="en-US" dirty="0" smtClean="0"/>
          </a:p>
          <a:p>
            <a:pPr>
              <a:buNone/>
            </a:pPr>
            <a:endParaRPr lang="en-US" dirty="0" smtClean="0"/>
          </a:p>
          <a:p>
            <a:pPr>
              <a:buNone/>
            </a:pPr>
            <a:r>
              <a:rPr lang="en-US" dirty="0" smtClean="0"/>
              <a:t>The ratio =net core area /area of circle = 0.71</a:t>
            </a:r>
          </a:p>
          <a:p>
            <a:pPr>
              <a:buNone/>
            </a:pPr>
            <a:r>
              <a:rPr lang="en-US" dirty="0" smtClean="0"/>
              <a:t>The ratio = gross core area /area of circle = 0.79</a:t>
            </a:r>
          </a:p>
          <a:p>
            <a:pPr>
              <a:buNone/>
            </a:pPr>
            <a:r>
              <a:rPr lang="en-US" dirty="0" smtClean="0"/>
              <a:t>Core area factor </a:t>
            </a:r>
            <a:r>
              <a:rPr lang="en-US" dirty="0" err="1" smtClean="0"/>
              <a:t>Kc</a:t>
            </a:r>
            <a:r>
              <a:rPr lang="en-US" dirty="0" smtClean="0"/>
              <a:t> = net core area / square of circumscribing circle (</a:t>
            </a:r>
            <a:r>
              <a:rPr lang="en-US" dirty="0" err="1" smtClean="0"/>
              <a:t>dia</a:t>
            </a:r>
            <a:r>
              <a:rPr lang="en-US" dirty="0" smtClean="0"/>
              <a:t> of circle)</a:t>
            </a:r>
          </a:p>
          <a:p>
            <a:pPr>
              <a:buNone/>
            </a:pPr>
            <a:r>
              <a:rPr lang="en-US" dirty="0" smtClean="0"/>
              <a:t>     = 0.56d</a:t>
            </a:r>
            <a:r>
              <a:rPr lang="en-US" baseline="30000" dirty="0" smtClean="0"/>
              <a:t>2</a:t>
            </a:r>
            <a:r>
              <a:rPr lang="en-US" dirty="0" smtClean="0"/>
              <a:t>/d</a:t>
            </a:r>
            <a:r>
              <a:rPr lang="en-US" baseline="30000" dirty="0" smtClean="0"/>
              <a:t>2</a:t>
            </a:r>
          </a:p>
          <a:p>
            <a:pPr>
              <a:buNone/>
            </a:pPr>
            <a:endParaRPr lang="en-US" dirty="0" smtClean="0"/>
          </a:p>
          <a:p>
            <a:pPr>
              <a:buNone/>
            </a:pPr>
            <a:r>
              <a:rPr lang="en-US" b="1" dirty="0" err="1" smtClean="0"/>
              <a:t>Kc</a:t>
            </a:r>
            <a:r>
              <a:rPr lang="en-US" b="1" dirty="0" smtClean="0"/>
              <a:t>= 0.56</a:t>
            </a:r>
            <a:endParaRPr lang="en-US" dirty="0"/>
          </a:p>
        </p:txBody>
      </p:sp>
      <p:pic>
        <p:nvPicPr>
          <p:cNvPr id="3074" name="Picture 2"/>
          <p:cNvPicPr>
            <a:picLocks noChangeAspect="1" noChangeArrowheads="1"/>
          </p:cNvPicPr>
          <p:nvPr/>
        </p:nvPicPr>
        <p:blipFill>
          <a:blip r:embed="rId2"/>
          <a:srcRect/>
          <a:stretch>
            <a:fillRect/>
          </a:stretch>
        </p:blipFill>
        <p:spPr bwMode="auto">
          <a:xfrm>
            <a:off x="11004550" y="292100"/>
            <a:ext cx="4191000" cy="2514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Ratio of Area of Core and Circumscribing Circle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250950" y="2120900"/>
            <a:ext cx="14020800" cy="5638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765133"/>
          </a:xfrm>
        </p:spPr>
        <p:txBody>
          <a:bodyPr>
            <a:normAutofit fontScale="90000"/>
          </a:bodyPr>
          <a:lstStyle/>
          <a:p>
            <a:r>
              <a:rPr lang="en-US" dirty="0" smtClean="0"/>
              <a:t>Core Design </a:t>
            </a:r>
            <a:r>
              <a:rPr lang="en-US" dirty="0" err="1" smtClean="0"/>
              <a:t>Comparision</a:t>
            </a:r>
            <a:endParaRPr lang="en-US" dirty="0"/>
          </a:p>
        </p:txBody>
      </p:sp>
      <p:sp>
        <p:nvSpPr>
          <p:cNvPr id="3" name="Content Placeholder 2"/>
          <p:cNvSpPr>
            <a:spLocks noGrp="1"/>
          </p:cNvSpPr>
          <p:nvPr>
            <p:ph idx="1"/>
          </p:nvPr>
        </p:nvSpPr>
        <p:spPr>
          <a:xfrm>
            <a:off x="336550" y="1511300"/>
            <a:ext cx="15620999" cy="7607300"/>
          </a:xfrm>
        </p:spPr>
        <p:txBody>
          <a:bodyPr>
            <a:normAutofit fontScale="40000" lnSpcReduction="20000"/>
          </a:bodyPr>
          <a:lstStyle/>
          <a:p>
            <a:pPr>
              <a:buNone/>
            </a:pPr>
            <a:r>
              <a:rPr lang="en-US" dirty="0" smtClean="0"/>
              <a:t>For a given area Ai, different types of core section that are used in practice are circular, rectangular and square. </a:t>
            </a:r>
          </a:p>
          <a:p>
            <a:pPr>
              <a:buNone/>
            </a:pPr>
            <a:r>
              <a:rPr lang="en-US" dirty="0" smtClean="0"/>
              <a:t>[</a:t>
            </a:r>
            <a:r>
              <a:rPr lang="en-US" b="1" dirty="0" smtClean="0"/>
              <a:t>Note: Choice of core section: 10cm </a:t>
            </a:r>
          </a:p>
          <a:p>
            <a:pPr>
              <a:buNone/>
            </a:pPr>
            <a:r>
              <a:rPr lang="en-US" dirty="0" smtClean="0"/>
              <a:t>                             3.56cm                                                      3.16cm				10cm</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Circular core </a:t>
            </a:r>
          </a:p>
          <a:p>
            <a:pPr>
              <a:buNone/>
            </a:pPr>
            <a:r>
              <a:rPr lang="en-US" dirty="0" smtClean="0"/>
              <a:t>If the area is 10cm2, then                               	Square core </a:t>
            </a:r>
          </a:p>
          <a:p>
            <a:pPr>
              <a:buNone/>
            </a:pPr>
            <a:r>
              <a:rPr lang="en-US" dirty="0" smtClean="0"/>
              <a:t>                                                                                             for Ai = 10cm2, side 	                                           Rectangular core</a:t>
            </a:r>
          </a:p>
          <a:p>
            <a:pPr>
              <a:buNone/>
            </a:pPr>
            <a:r>
              <a:rPr lang="en-US" dirty="0" smtClean="0"/>
              <a:t> for Ai = 10cm2 , the 	</a:t>
            </a:r>
          </a:p>
          <a:p>
            <a:pPr>
              <a:buNone/>
            </a:pPr>
            <a:r>
              <a:rPr lang="en-US" dirty="0" smtClean="0"/>
              <a:t>the diameter of the core 	                                    of the square = </a:t>
            </a:r>
            <a:r>
              <a:rPr lang="en-US" dirty="0" smtClean="0">
                <a:latin typeface="Times New Roman"/>
                <a:cs typeface="Times New Roman"/>
              </a:rPr>
              <a:t>√</a:t>
            </a:r>
            <a:r>
              <a:rPr lang="en-US" dirty="0" smtClean="0"/>
              <a:t>10                                 	perimeter = (10+1)2=22cm if 	</a:t>
            </a:r>
          </a:p>
          <a:p>
            <a:pPr>
              <a:buNone/>
            </a:pPr>
            <a:r>
              <a:rPr lang="en-US" dirty="0" smtClean="0"/>
              <a:t>=3.56cm and the 	                                  = 3.16 cm and perimeter 	                   the sides of the rectangular 	</a:t>
            </a:r>
          </a:p>
          <a:p>
            <a:pPr>
              <a:buNone/>
            </a:pPr>
            <a:r>
              <a:rPr lang="en-US" dirty="0" smtClean="0"/>
              <a:t>Circumference = 	                                       is 4x3.16=12.64cm     	         are assumed to be 10cm and 1.0cm 	</a:t>
            </a:r>
          </a:p>
          <a:p>
            <a:pPr>
              <a:buNone/>
            </a:pPr>
            <a:r>
              <a:rPr lang="el-GR" dirty="0" smtClean="0"/>
              <a:t>π</a:t>
            </a:r>
            <a:r>
              <a:rPr lang="en-US" dirty="0" smtClean="0"/>
              <a:t>x3.56=11.2 cm </a:t>
            </a:r>
          </a:p>
          <a:p>
            <a:pPr>
              <a:buNone/>
            </a:pPr>
            <a:r>
              <a:rPr lang="en-US" dirty="0" smtClean="0"/>
              <a:t>It is clear that the rectangular core calls for more length of copper for the same number of turns as compared to circular core. Therefore circular core is preferable to rectangular or square core. </a:t>
            </a:r>
          </a:p>
          <a:p>
            <a:endParaRPr lang="en-US" dirty="0"/>
          </a:p>
        </p:txBody>
      </p:sp>
      <p:sp>
        <p:nvSpPr>
          <p:cNvPr id="4" name="Oval 3"/>
          <p:cNvSpPr/>
          <p:nvPr/>
        </p:nvSpPr>
        <p:spPr>
          <a:xfrm>
            <a:off x="2317750" y="34163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5" name="Rectangle 4"/>
          <p:cNvSpPr/>
          <p:nvPr/>
        </p:nvSpPr>
        <p:spPr>
          <a:xfrm>
            <a:off x="6203950" y="3644900"/>
            <a:ext cx="1828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3.16cm  </a:t>
            </a:r>
            <a:endParaRPr lang="en-US" dirty="0"/>
          </a:p>
        </p:txBody>
      </p:sp>
      <p:sp>
        <p:nvSpPr>
          <p:cNvPr id="7" name="Rectangle 6"/>
          <p:cNvSpPr/>
          <p:nvPr/>
        </p:nvSpPr>
        <p:spPr>
          <a:xfrm>
            <a:off x="10852150" y="3568700"/>
            <a:ext cx="3124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1.0cm                          </a:t>
            </a:r>
            <a:endParaRPr lang="en-US" dirty="0"/>
          </a:p>
        </p:txBody>
      </p:sp>
      <p:cxnSp>
        <p:nvCxnSpPr>
          <p:cNvPr id="13" name="Straight Arrow Connector 12"/>
          <p:cNvCxnSpPr/>
          <p:nvPr/>
        </p:nvCxnSpPr>
        <p:spPr>
          <a:xfrm>
            <a:off x="2317750" y="3111500"/>
            <a:ext cx="1447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80150" y="3111500"/>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928350" y="3035300"/>
            <a:ext cx="3124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
        <p:nvSpPr>
          <p:cNvPr id="11" name="Footer Placeholder 10"/>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17533"/>
          </a:xfrm>
        </p:spPr>
        <p:txBody>
          <a:bodyPr>
            <a:normAutofit fontScale="90000"/>
          </a:bodyPr>
          <a:lstStyle/>
          <a:p>
            <a:r>
              <a:rPr lang="en-US" b="1" dirty="0" smtClean="0"/>
              <a:t>Choice Of Flux Density In The Core</a:t>
            </a:r>
            <a:endParaRPr lang="en-US" dirty="0"/>
          </a:p>
        </p:txBody>
      </p:sp>
      <p:sp>
        <p:nvSpPr>
          <p:cNvPr id="3" name="Content Placeholder 2"/>
          <p:cNvSpPr>
            <a:spLocks noGrp="1"/>
          </p:cNvSpPr>
          <p:nvPr>
            <p:ph idx="1"/>
          </p:nvPr>
        </p:nvSpPr>
        <p:spPr>
          <a:xfrm>
            <a:off x="810895" y="1435100"/>
            <a:ext cx="14596110" cy="7391400"/>
          </a:xfrm>
        </p:spPr>
        <p:txBody>
          <a:bodyPr>
            <a:normAutofit fontScale="47500" lnSpcReduction="20000"/>
          </a:bodyPr>
          <a:lstStyle/>
          <a:p>
            <a:pPr>
              <a:buNone/>
            </a:pPr>
            <a:r>
              <a:rPr lang="en-US" dirty="0" smtClean="0"/>
              <a:t>Flux density decides –area of cross section of core and core loss</a:t>
            </a:r>
          </a:p>
          <a:p>
            <a:pPr>
              <a:buNone/>
            </a:pPr>
            <a:r>
              <a:rPr lang="en-US" dirty="0" smtClean="0"/>
              <a:t>Higher value of flux density –small core area ,lesser cost ,reduction in length of mean</a:t>
            </a:r>
          </a:p>
          <a:p>
            <a:pPr>
              <a:buNone/>
            </a:pPr>
            <a:r>
              <a:rPr lang="en-US" dirty="0" smtClean="0"/>
              <a:t>turn of </a:t>
            </a:r>
            <a:r>
              <a:rPr lang="en-US" dirty="0" err="1" smtClean="0"/>
              <a:t>wdg</a:t>
            </a:r>
            <a:r>
              <a:rPr lang="en-US" dirty="0" smtClean="0"/>
              <a:t> ,higher iron </a:t>
            </a:r>
            <a:r>
              <a:rPr lang="en-US" dirty="0" err="1" smtClean="0"/>
              <a:t>loss,large</a:t>
            </a:r>
            <a:r>
              <a:rPr lang="en-US" dirty="0" smtClean="0"/>
              <a:t> magnetizing current.</a:t>
            </a:r>
          </a:p>
          <a:p>
            <a:pPr>
              <a:buNone/>
            </a:pPr>
            <a:endParaRPr lang="en-US" dirty="0" smtClean="0"/>
          </a:p>
          <a:p>
            <a:pPr>
              <a:buNone/>
            </a:pPr>
            <a:r>
              <a:rPr lang="en-US" dirty="0" smtClean="0"/>
              <a:t>Choice of flux density depends</a:t>
            </a:r>
          </a:p>
          <a:p>
            <a:pPr>
              <a:buNone/>
            </a:pPr>
            <a:r>
              <a:rPr lang="en-US" dirty="0" smtClean="0"/>
              <a:t>1.service condition (distribution / power T/F)</a:t>
            </a:r>
          </a:p>
          <a:p>
            <a:pPr>
              <a:buNone/>
            </a:pPr>
            <a:r>
              <a:rPr lang="en-US" dirty="0" smtClean="0"/>
              <a:t>2. materials used for laminations of core Laminations are made up of</a:t>
            </a:r>
          </a:p>
          <a:p>
            <a:pPr>
              <a:buNone/>
            </a:pPr>
            <a:r>
              <a:rPr lang="en-US" dirty="0" smtClean="0"/>
              <a:t>cold rolled silicon steel (higher flux density )</a:t>
            </a:r>
          </a:p>
          <a:p>
            <a:pPr>
              <a:buNone/>
            </a:pPr>
            <a:r>
              <a:rPr lang="en-US" dirty="0" smtClean="0"/>
              <a:t>Hot rolled silicon steel (low flux density)</a:t>
            </a:r>
          </a:p>
          <a:p>
            <a:pPr>
              <a:buNone/>
            </a:pPr>
            <a:endParaRPr lang="en-US" dirty="0" smtClean="0"/>
          </a:p>
          <a:p>
            <a:pPr>
              <a:buNone/>
            </a:pPr>
            <a:r>
              <a:rPr lang="en-US" dirty="0" smtClean="0"/>
              <a:t>When hot rolled silicon steel is used for laminations</a:t>
            </a:r>
          </a:p>
          <a:p>
            <a:pPr>
              <a:buNone/>
            </a:pPr>
            <a:r>
              <a:rPr lang="en-US" dirty="0" err="1" smtClean="0"/>
              <a:t>Bm</a:t>
            </a:r>
            <a:r>
              <a:rPr lang="en-US" dirty="0" smtClean="0"/>
              <a:t> =1.1 to 1.4 </a:t>
            </a:r>
            <a:r>
              <a:rPr lang="en-US" dirty="0" err="1" smtClean="0"/>
              <a:t>wb</a:t>
            </a:r>
            <a:r>
              <a:rPr lang="en-US" dirty="0" smtClean="0"/>
              <a:t>/m2 - for distribution T/F</a:t>
            </a:r>
          </a:p>
          <a:p>
            <a:pPr>
              <a:buNone/>
            </a:pPr>
            <a:r>
              <a:rPr lang="en-US" dirty="0" err="1" smtClean="0"/>
              <a:t>Bm</a:t>
            </a:r>
            <a:r>
              <a:rPr lang="en-US" dirty="0" smtClean="0"/>
              <a:t> = 1.2 to 1.5 </a:t>
            </a:r>
            <a:r>
              <a:rPr lang="en-US" dirty="0" err="1" smtClean="0"/>
              <a:t>wb</a:t>
            </a:r>
            <a:r>
              <a:rPr lang="en-US" dirty="0" smtClean="0"/>
              <a:t>/m2 - for power T/F</a:t>
            </a:r>
          </a:p>
          <a:p>
            <a:pPr>
              <a:buNone/>
            </a:pPr>
            <a:endParaRPr lang="en-US" dirty="0" smtClean="0"/>
          </a:p>
          <a:p>
            <a:pPr>
              <a:buNone/>
            </a:pPr>
            <a:r>
              <a:rPr lang="en-US" dirty="0" smtClean="0"/>
              <a:t>When cold rolled silicon steel is used for laminations</a:t>
            </a:r>
          </a:p>
          <a:p>
            <a:pPr>
              <a:buNone/>
            </a:pPr>
            <a:r>
              <a:rPr lang="en-US" dirty="0" err="1" smtClean="0"/>
              <a:t>Bm</a:t>
            </a:r>
            <a:r>
              <a:rPr lang="en-US" dirty="0" smtClean="0"/>
              <a:t> = 1.55 </a:t>
            </a:r>
            <a:r>
              <a:rPr lang="en-US" dirty="0" err="1" smtClean="0"/>
              <a:t>wb</a:t>
            </a:r>
            <a:r>
              <a:rPr lang="en-US" dirty="0" smtClean="0"/>
              <a:t>/m2 -T/F with voltage rating up to 132KV</a:t>
            </a:r>
          </a:p>
          <a:p>
            <a:pPr>
              <a:buNone/>
            </a:pPr>
            <a:r>
              <a:rPr lang="en-US" dirty="0" err="1" smtClean="0"/>
              <a:t>Bm</a:t>
            </a:r>
            <a:r>
              <a:rPr lang="en-US" dirty="0" smtClean="0"/>
              <a:t> = 1.6 </a:t>
            </a:r>
            <a:r>
              <a:rPr lang="en-US" dirty="0" err="1" smtClean="0"/>
              <a:t>wb</a:t>
            </a:r>
            <a:r>
              <a:rPr lang="en-US" dirty="0" smtClean="0"/>
              <a:t>/m2 - T/F with voltage </a:t>
            </a:r>
            <a:r>
              <a:rPr lang="en-US" dirty="0" err="1" smtClean="0"/>
              <a:t>upto</a:t>
            </a:r>
            <a:r>
              <a:rPr lang="en-US" dirty="0" smtClean="0"/>
              <a:t> 132KV to 275KV</a:t>
            </a:r>
          </a:p>
          <a:p>
            <a:pPr>
              <a:buNone/>
            </a:pPr>
            <a:r>
              <a:rPr lang="pl-PL" dirty="0" smtClean="0"/>
              <a:t>Bm = 1.7 Wb/m2 - 275KV to 400KV</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OVER ALL DIMENSION OF THE TRANSFORMER</a:t>
            </a:r>
            <a:endParaRPr lang="en-US" sz="5400" dirty="0"/>
          </a:p>
        </p:txBody>
      </p:sp>
      <p:sp>
        <p:nvSpPr>
          <p:cNvPr id="3" name="Content Placeholder 2"/>
          <p:cNvSpPr>
            <a:spLocks noGrp="1"/>
          </p:cNvSpPr>
          <p:nvPr>
            <p:ph idx="1"/>
          </p:nvPr>
        </p:nvSpPr>
        <p:spPr>
          <a:xfrm>
            <a:off x="810895" y="1663700"/>
            <a:ext cx="14596110" cy="7239000"/>
          </a:xfrm>
        </p:spPr>
        <p:txBody>
          <a:bodyPr>
            <a:normAutofit fontScale="70000" lnSpcReduction="20000"/>
          </a:bodyPr>
          <a:lstStyle/>
          <a:p>
            <a:pPr>
              <a:buNone/>
            </a:pPr>
            <a:r>
              <a:rPr lang="en-US" dirty="0" smtClean="0"/>
              <a:t>The main dimensions of the transformer are</a:t>
            </a:r>
          </a:p>
          <a:p>
            <a:pPr>
              <a:buNone/>
            </a:pPr>
            <a:r>
              <a:rPr lang="en-US" dirty="0" smtClean="0"/>
              <a:t>(</a:t>
            </a:r>
            <a:r>
              <a:rPr lang="en-US" dirty="0" err="1" smtClean="0"/>
              <a:t>i</a:t>
            </a:r>
            <a:r>
              <a:rPr lang="en-US" dirty="0" smtClean="0"/>
              <a:t>) Height of window(Hw)</a:t>
            </a:r>
          </a:p>
          <a:p>
            <a:pPr>
              <a:buNone/>
            </a:pPr>
            <a:r>
              <a:rPr lang="en-US" dirty="0" smtClean="0"/>
              <a:t>(ii) Width of the window(</a:t>
            </a:r>
            <a:r>
              <a:rPr lang="en-US" dirty="0" err="1" smtClean="0"/>
              <a:t>Ww</a:t>
            </a:r>
            <a:r>
              <a:rPr lang="en-US" dirty="0" smtClean="0"/>
              <a:t>)</a:t>
            </a:r>
          </a:p>
          <a:p>
            <a:pPr>
              <a:buNone/>
            </a:pPr>
            <a:endParaRPr lang="en-US" dirty="0" smtClean="0"/>
          </a:p>
          <a:p>
            <a:pPr>
              <a:buNone/>
            </a:pPr>
            <a:r>
              <a:rPr lang="en-US" dirty="0" smtClean="0"/>
              <a:t>The other important dimensions of the transformer are</a:t>
            </a:r>
          </a:p>
          <a:p>
            <a:pPr>
              <a:buNone/>
            </a:pPr>
            <a:r>
              <a:rPr lang="en-US" dirty="0" smtClean="0"/>
              <a:t>(</a:t>
            </a:r>
            <a:r>
              <a:rPr lang="en-US" dirty="0" err="1" smtClean="0"/>
              <a:t>i</a:t>
            </a:r>
            <a:r>
              <a:rPr lang="en-US" dirty="0" smtClean="0"/>
              <a:t>) width of largest stamping(a)</a:t>
            </a:r>
          </a:p>
          <a:p>
            <a:pPr>
              <a:buNone/>
            </a:pPr>
            <a:r>
              <a:rPr lang="en-US" dirty="0" smtClean="0"/>
              <a:t>(ii) diameter of circumscribing circle( d)</a:t>
            </a:r>
          </a:p>
          <a:p>
            <a:pPr>
              <a:buNone/>
            </a:pPr>
            <a:r>
              <a:rPr lang="en-US" dirty="0" smtClean="0"/>
              <a:t>(iii) distance between core </a:t>
            </a:r>
            <a:r>
              <a:rPr lang="en-US" dirty="0" err="1" smtClean="0"/>
              <a:t>centres</a:t>
            </a:r>
            <a:r>
              <a:rPr lang="en-US" dirty="0" smtClean="0"/>
              <a:t>(D)</a:t>
            </a:r>
          </a:p>
          <a:p>
            <a:pPr>
              <a:buNone/>
            </a:pPr>
            <a:r>
              <a:rPr lang="en-US" dirty="0" smtClean="0"/>
              <a:t>(iv) height of yoke(</a:t>
            </a:r>
            <a:r>
              <a:rPr lang="en-US" dirty="0" err="1" smtClean="0"/>
              <a:t>Hy</a:t>
            </a:r>
            <a:r>
              <a:rPr lang="en-US" dirty="0" smtClean="0"/>
              <a:t>)</a:t>
            </a:r>
          </a:p>
          <a:p>
            <a:pPr>
              <a:buNone/>
            </a:pPr>
            <a:r>
              <a:rPr lang="en-US" dirty="0" smtClean="0"/>
              <a:t>(v) depth of yoke(</a:t>
            </a:r>
            <a:r>
              <a:rPr lang="en-US" dirty="0" err="1" smtClean="0"/>
              <a:t>Dy</a:t>
            </a:r>
            <a:r>
              <a:rPr lang="en-US" dirty="0" smtClean="0"/>
              <a:t>)</a:t>
            </a:r>
          </a:p>
          <a:p>
            <a:pPr>
              <a:buNone/>
            </a:pPr>
            <a:r>
              <a:rPr lang="en-US" dirty="0" smtClean="0"/>
              <a:t>(vi) overall height of transformer frame(H)</a:t>
            </a:r>
          </a:p>
          <a:p>
            <a:pPr>
              <a:buNone/>
            </a:pPr>
            <a:r>
              <a:rPr lang="en-US" dirty="0" smtClean="0"/>
              <a:t>(vii) overall width of transformer frame(W)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OVER ALL DIMENSION OF THE TRANSFORMER</a:t>
            </a:r>
            <a:endParaRPr lang="en-US" sz="5400" dirty="0"/>
          </a:p>
        </p:txBody>
      </p:sp>
      <p:pic>
        <p:nvPicPr>
          <p:cNvPr id="1026" name="Picture 2"/>
          <p:cNvPicPr>
            <a:picLocks noGrp="1" noChangeAspect="1" noChangeArrowheads="1"/>
          </p:cNvPicPr>
          <p:nvPr>
            <p:ph idx="1"/>
          </p:nvPr>
        </p:nvPicPr>
        <p:blipFill>
          <a:blip r:embed="rId2"/>
          <a:srcRect/>
          <a:stretch>
            <a:fillRect/>
          </a:stretch>
        </p:blipFill>
        <p:spPr bwMode="auto">
          <a:xfrm>
            <a:off x="5833271" y="1663700"/>
            <a:ext cx="4551359" cy="74549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Design Of Yoke</a:t>
            </a:r>
            <a:endParaRPr lang="en-US" sz="6600" b="1" dirty="0"/>
          </a:p>
        </p:txBody>
      </p:sp>
      <p:sp>
        <p:nvSpPr>
          <p:cNvPr id="3" name="Content Placeholder 2"/>
          <p:cNvSpPr>
            <a:spLocks noGrp="1"/>
          </p:cNvSpPr>
          <p:nvPr>
            <p:ph idx="1"/>
          </p:nvPr>
        </p:nvSpPr>
        <p:spPr>
          <a:xfrm>
            <a:off x="810895" y="1968500"/>
            <a:ext cx="14596110" cy="6177029"/>
          </a:xfrm>
        </p:spPr>
        <p:txBody>
          <a:bodyPr>
            <a:normAutofit fontScale="92500" lnSpcReduction="10000"/>
          </a:bodyPr>
          <a:lstStyle/>
          <a:p>
            <a:pPr>
              <a:buNone/>
            </a:pPr>
            <a:r>
              <a:rPr lang="en-US" b="1" dirty="0" smtClean="0"/>
              <a:t>The section of yoke can either be taken as rectangular or it may be stepped.</a:t>
            </a:r>
          </a:p>
          <a:p>
            <a:pPr>
              <a:buNone/>
            </a:pPr>
            <a:r>
              <a:rPr lang="en-US" dirty="0" smtClean="0"/>
              <a:t>In rectangular section yokes,</a:t>
            </a:r>
          </a:p>
          <a:p>
            <a:pPr>
              <a:buNone/>
            </a:pPr>
            <a:r>
              <a:rPr lang="en-US" dirty="0" smtClean="0"/>
              <a:t>Depth of the yoke = depth of core</a:t>
            </a:r>
          </a:p>
          <a:p>
            <a:pPr>
              <a:buNone/>
            </a:pPr>
            <a:r>
              <a:rPr lang="en-US" dirty="0" smtClean="0"/>
              <a:t>Area of yoke Ay=</a:t>
            </a:r>
            <a:r>
              <a:rPr lang="en-US" dirty="0" err="1" smtClean="0"/>
              <a:t>Dy</a:t>
            </a:r>
            <a:r>
              <a:rPr lang="en-US" dirty="0" smtClean="0"/>
              <a:t> x </a:t>
            </a:r>
            <a:r>
              <a:rPr lang="en-US" dirty="0" err="1" smtClean="0"/>
              <a:t>Hy</a:t>
            </a:r>
            <a:endParaRPr lang="en-US" dirty="0" smtClean="0"/>
          </a:p>
          <a:p>
            <a:pPr>
              <a:buNone/>
            </a:pPr>
            <a:r>
              <a:rPr lang="en-US" dirty="0" err="1" smtClean="0"/>
              <a:t>Dy</a:t>
            </a:r>
            <a:r>
              <a:rPr lang="en-US" dirty="0" smtClean="0"/>
              <a:t>=depth of yoke  and width of largest core stamping =a</a:t>
            </a:r>
          </a:p>
          <a:p>
            <a:pPr>
              <a:buNone/>
            </a:pPr>
            <a:r>
              <a:rPr lang="en-US" dirty="0" smtClean="0"/>
              <a:t>Ay=1.15to1.25of </a:t>
            </a:r>
            <a:r>
              <a:rPr lang="en-US" dirty="0" err="1" smtClean="0"/>
              <a:t>Agi</a:t>
            </a:r>
            <a:r>
              <a:rPr lang="en-US" dirty="0" smtClean="0"/>
              <a:t> for hot rolled  steel</a:t>
            </a:r>
          </a:p>
          <a:p>
            <a:pPr>
              <a:buNone/>
            </a:pPr>
            <a:r>
              <a:rPr lang="en-US" dirty="0" smtClean="0"/>
              <a:t>     =</a:t>
            </a:r>
            <a:r>
              <a:rPr lang="en-US" dirty="0" err="1" smtClean="0"/>
              <a:t>Agi</a:t>
            </a:r>
            <a:r>
              <a:rPr lang="en-US" dirty="0" smtClean="0"/>
              <a:t> for CRGO</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841333"/>
          </a:xfrm>
        </p:spPr>
        <p:txBody>
          <a:bodyPr>
            <a:normAutofit fontScale="90000"/>
          </a:bodyPr>
          <a:lstStyle/>
          <a:p>
            <a:r>
              <a:rPr lang="en-US" sz="6600" b="1" dirty="0" smtClean="0"/>
              <a:t>Window Dimensions</a:t>
            </a:r>
            <a:endParaRPr lang="en-US" sz="6600" b="1" dirty="0"/>
          </a:p>
        </p:txBody>
      </p:sp>
      <p:sp>
        <p:nvSpPr>
          <p:cNvPr id="3" name="Content Placeholder 2"/>
          <p:cNvSpPr>
            <a:spLocks noGrp="1"/>
          </p:cNvSpPr>
          <p:nvPr>
            <p:ph idx="1"/>
          </p:nvPr>
        </p:nvSpPr>
        <p:spPr>
          <a:xfrm>
            <a:off x="336550" y="1435100"/>
            <a:ext cx="15544799" cy="7683500"/>
          </a:xfrm>
        </p:spPr>
        <p:txBody>
          <a:bodyPr>
            <a:normAutofit fontScale="70000" lnSpcReduction="20000"/>
          </a:bodyPr>
          <a:lstStyle/>
          <a:p>
            <a:pPr algn="just">
              <a:buNone/>
            </a:pPr>
            <a:r>
              <a:rPr lang="en-US" dirty="0" smtClean="0"/>
              <a:t>    Height and width of the window is adjusted to give suitable arrangement of winding and give desired value of leakage reactance.( Increased height keeps low leakage reactance)</a:t>
            </a:r>
          </a:p>
          <a:p>
            <a:pPr algn="just">
              <a:buNone/>
            </a:pPr>
            <a:r>
              <a:rPr lang="en-US" dirty="0" smtClean="0"/>
              <a:t>Area of window( Aw) depends :</a:t>
            </a:r>
          </a:p>
          <a:p>
            <a:pPr marL="914400" indent="-914400" algn="just">
              <a:buAutoNum type="arabicPeriod"/>
            </a:pPr>
            <a:r>
              <a:rPr lang="en-US" dirty="0" smtClean="0"/>
              <a:t>Total conductor area</a:t>
            </a:r>
          </a:p>
          <a:p>
            <a:pPr marL="914400" indent="-914400" algn="just">
              <a:buAutoNum type="arabicPeriod"/>
            </a:pPr>
            <a:r>
              <a:rPr lang="en-US" dirty="0" smtClean="0"/>
              <a:t>Window space factor</a:t>
            </a:r>
          </a:p>
          <a:p>
            <a:pPr marL="914400" indent="-914400" algn="just">
              <a:buNone/>
            </a:pPr>
            <a:r>
              <a:rPr lang="en-US" dirty="0" smtClean="0"/>
              <a:t>      Aw = total conductor area/ Window space factor</a:t>
            </a:r>
          </a:p>
          <a:p>
            <a:pPr marL="914400" indent="-914400" algn="just">
              <a:buNone/>
            </a:pPr>
            <a:r>
              <a:rPr lang="en-US" dirty="0" smtClean="0"/>
              <a:t>             = 2 </a:t>
            </a:r>
            <a:r>
              <a:rPr lang="en-US" dirty="0" err="1" smtClean="0"/>
              <a:t>ap</a:t>
            </a:r>
            <a:r>
              <a:rPr lang="en-US" dirty="0" smtClean="0"/>
              <a:t> * </a:t>
            </a:r>
            <a:r>
              <a:rPr lang="en-US" dirty="0" err="1" smtClean="0"/>
              <a:t>Tp</a:t>
            </a:r>
            <a:r>
              <a:rPr lang="en-US" dirty="0" smtClean="0"/>
              <a:t>/ </a:t>
            </a:r>
            <a:r>
              <a:rPr lang="en-US" dirty="0" err="1" smtClean="0"/>
              <a:t>Kw</a:t>
            </a:r>
            <a:r>
              <a:rPr lang="en-US" dirty="0" smtClean="0"/>
              <a:t> for single phase transformer</a:t>
            </a:r>
          </a:p>
          <a:p>
            <a:pPr marL="914400" indent="-914400" algn="just">
              <a:buNone/>
            </a:pPr>
            <a:r>
              <a:rPr lang="en-US" dirty="0" smtClean="0"/>
              <a:t>            =  4 </a:t>
            </a:r>
            <a:r>
              <a:rPr lang="en-US" dirty="0" err="1" smtClean="0"/>
              <a:t>ap</a:t>
            </a:r>
            <a:r>
              <a:rPr lang="en-US" dirty="0" smtClean="0"/>
              <a:t> * </a:t>
            </a:r>
            <a:r>
              <a:rPr lang="en-US" dirty="0" err="1" smtClean="0"/>
              <a:t>Tp</a:t>
            </a:r>
            <a:r>
              <a:rPr lang="en-US" dirty="0" smtClean="0"/>
              <a:t>/ </a:t>
            </a:r>
            <a:r>
              <a:rPr lang="en-US" dirty="0" err="1" smtClean="0"/>
              <a:t>Kw</a:t>
            </a:r>
            <a:r>
              <a:rPr lang="en-US" dirty="0" smtClean="0"/>
              <a:t> for Three phase transformer</a:t>
            </a:r>
          </a:p>
          <a:p>
            <a:pPr marL="914400" indent="-914400" algn="just">
              <a:buNone/>
            </a:pPr>
            <a:endParaRPr lang="en-US" dirty="0" smtClean="0"/>
          </a:p>
          <a:p>
            <a:pPr marL="914400" indent="-914400" algn="just">
              <a:buNone/>
            </a:pPr>
            <a:r>
              <a:rPr lang="en-US" dirty="0" smtClean="0"/>
              <a:t>Area of window,  Aw = Hw * </a:t>
            </a:r>
            <a:r>
              <a:rPr lang="en-US" dirty="0" err="1" smtClean="0"/>
              <a:t>Ww</a:t>
            </a:r>
            <a:endParaRPr lang="en-US" dirty="0" smtClean="0"/>
          </a:p>
          <a:p>
            <a:pPr marL="914400" indent="-914400" algn="just">
              <a:buNone/>
            </a:pPr>
            <a:endParaRPr lang="en-US" dirty="0" smtClean="0"/>
          </a:p>
          <a:p>
            <a:pPr marL="914400" indent="-914400" algn="just">
              <a:buNone/>
            </a:pPr>
            <a:r>
              <a:rPr lang="en-US" dirty="0" smtClean="0"/>
              <a:t>The ratio of height to width of window Hw /  </a:t>
            </a:r>
            <a:r>
              <a:rPr lang="en-US" dirty="0" err="1" smtClean="0"/>
              <a:t>Ww</a:t>
            </a:r>
            <a:r>
              <a:rPr lang="en-US" dirty="0" smtClean="0"/>
              <a:t>  is between 2 to 4.</a:t>
            </a:r>
          </a:p>
          <a:p>
            <a:pPr marL="914400" indent="-914400" algn="just">
              <a:buNone/>
            </a:pPr>
            <a:r>
              <a:rPr lang="en-US" dirty="0" smtClean="0"/>
              <a:t>        </a:t>
            </a:r>
          </a:p>
          <a:p>
            <a:pPr marL="914400" indent="-914400" algn="just">
              <a:buNone/>
            </a:pPr>
            <a:endParaRPr lang="en-US" dirty="0" smtClean="0"/>
          </a:p>
          <a:p>
            <a:pPr marL="914400" indent="-914400" algn="just">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27305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4445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INSTITUTE</a:t>
            </a:r>
            <a:endParaRPr lang="en-IN" sz="4800" dirty="0">
              <a:solidFill>
                <a:srgbClr val="FF0000"/>
              </a:solidFill>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1098550" y="1816100"/>
            <a:ext cx="14325599" cy="6401753"/>
          </a:xfrm>
          <a:prstGeom prst="rect">
            <a:avLst/>
          </a:prstGeom>
        </p:spPr>
        <p:txBody>
          <a:bodyPr wrap="square">
            <a:spAutoFit/>
          </a:bodyPr>
          <a:lstStyle/>
          <a:p>
            <a:pPr>
              <a:buNone/>
            </a:pPr>
            <a:r>
              <a:rPr lang="en-US" sz="3200" b="1" dirty="0" smtClean="0"/>
              <a:t>Vision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dirty="0" smtClean="0"/>
              <a:t>To become a renowned centre of outcome based learning, and work towards academic, professional, cultural and social enrichment of the lives of individuals and communities.</a:t>
            </a:r>
          </a:p>
          <a:p>
            <a:pPr>
              <a:buNone/>
            </a:pPr>
            <a:endParaRPr lang="en-US" dirty="0" smtClean="0"/>
          </a:p>
          <a:p>
            <a:pPr>
              <a:buNone/>
            </a:pPr>
            <a:endParaRPr lang="en-US" sz="3200" b="1" dirty="0" smtClean="0"/>
          </a:p>
          <a:p>
            <a:pPr>
              <a:buNone/>
            </a:pPr>
            <a:r>
              <a:rPr lang="en-US" sz="3200" b="1" dirty="0" smtClean="0"/>
              <a:t>Mission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b="1" dirty="0" smtClean="0"/>
              <a:t>M1</a:t>
            </a:r>
            <a:r>
              <a:rPr lang="en-US" dirty="0" smtClean="0"/>
              <a:t>. Focus on evaluation of learning outcomes and motivate students to inculcate research aptitude by project based learning.</a:t>
            </a:r>
          </a:p>
          <a:p>
            <a:pPr>
              <a:buNone/>
            </a:pPr>
            <a:endParaRPr lang="en-US" dirty="0" smtClean="0"/>
          </a:p>
          <a:p>
            <a:pPr>
              <a:buNone/>
            </a:pPr>
            <a:r>
              <a:rPr lang="en-US" b="1" dirty="0" smtClean="0"/>
              <a:t>M2</a:t>
            </a:r>
            <a:r>
              <a:rPr lang="en-US" dirty="0" smtClean="0"/>
              <a:t>. Identify, based on informed perception of Indian, regional and global needs, areas of focus and provide platform to gain knowledge and solutions.</a:t>
            </a:r>
          </a:p>
          <a:p>
            <a:pPr>
              <a:buNone/>
            </a:pPr>
            <a:endParaRPr lang="en-US" dirty="0" smtClean="0"/>
          </a:p>
          <a:p>
            <a:pPr>
              <a:buNone/>
            </a:pPr>
            <a:r>
              <a:rPr lang="en-US" b="1" dirty="0" smtClean="0"/>
              <a:t>M3</a:t>
            </a:r>
            <a:r>
              <a:rPr lang="en-US" dirty="0" smtClean="0"/>
              <a:t>. Offer opportunities for interaction between academia and industry.</a:t>
            </a:r>
          </a:p>
          <a:p>
            <a:pPr>
              <a:buNone/>
            </a:pPr>
            <a:endParaRPr lang="en-US" dirty="0" smtClean="0"/>
          </a:p>
          <a:p>
            <a:pPr>
              <a:buNone/>
            </a:pPr>
            <a:r>
              <a:rPr lang="en-US" b="1" dirty="0" smtClean="0"/>
              <a:t>M4</a:t>
            </a:r>
            <a:r>
              <a:rPr lang="en-US" dirty="0" smtClean="0"/>
              <a:t>. Develop human potential to its fullest extent so that intellectually capable and imaginatively gifted leaders can emerge in a range of professions.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765133"/>
          </a:xfrm>
        </p:spPr>
        <p:txBody>
          <a:bodyPr>
            <a:normAutofit fontScale="90000"/>
          </a:bodyPr>
          <a:lstStyle/>
          <a:p>
            <a:r>
              <a:rPr lang="en-US" sz="6600" b="1" dirty="0" smtClean="0"/>
              <a:t>Width Of Window For Optimum Output</a:t>
            </a:r>
            <a:endParaRPr lang="en-US" sz="6600" b="1" dirty="0"/>
          </a:p>
        </p:txBody>
      </p:sp>
      <p:sp>
        <p:nvSpPr>
          <p:cNvPr id="3" name="Content Placeholder 2"/>
          <p:cNvSpPr>
            <a:spLocks noGrp="1"/>
          </p:cNvSpPr>
          <p:nvPr>
            <p:ph idx="1"/>
          </p:nvPr>
        </p:nvSpPr>
        <p:spPr>
          <a:xfrm>
            <a:off x="0" y="1282700"/>
            <a:ext cx="15957549" cy="7835900"/>
          </a:xfrm>
        </p:spPr>
        <p:txBody>
          <a:bodyPr>
            <a:normAutofit fontScale="92500" lnSpcReduction="10000"/>
          </a:bodyPr>
          <a:lstStyle/>
          <a:p>
            <a:pPr>
              <a:buNone/>
            </a:pPr>
            <a:r>
              <a:rPr lang="en-US" sz="3600" dirty="0" smtClean="0"/>
              <a:t>D = width of iron + width of bare conductors + width of insulation and clearance</a:t>
            </a:r>
          </a:p>
          <a:p>
            <a:pPr>
              <a:buNone/>
            </a:pPr>
            <a:r>
              <a:rPr lang="en-US" sz="3600" dirty="0" smtClean="0"/>
              <a:t>D’ = width of iron + width of bare conductors</a:t>
            </a:r>
          </a:p>
          <a:p>
            <a:pPr>
              <a:buNone/>
            </a:pPr>
            <a:r>
              <a:rPr lang="en-US" sz="3600" dirty="0" smtClean="0"/>
              <a:t>d  = width occupied by the iron</a:t>
            </a:r>
          </a:p>
          <a:p>
            <a:pPr>
              <a:buNone/>
            </a:pPr>
            <a:r>
              <a:rPr lang="en-US" sz="3600" dirty="0" smtClean="0"/>
              <a:t>m = space occupied by insulation and clearance etc along the width</a:t>
            </a:r>
          </a:p>
          <a:p>
            <a:pPr>
              <a:buNone/>
            </a:pPr>
            <a:r>
              <a:rPr lang="en-US" sz="3600" dirty="0" smtClean="0"/>
              <a:t> E</a:t>
            </a:r>
            <a:r>
              <a:rPr lang="en-US" sz="3600" baseline="-25000" dirty="0" smtClean="0"/>
              <a:t>t</a:t>
            </a:r>
            <a:r>
              <a:rPr lang="en-US" sz="3600" dirty="0" smtClean="0"/>
              <a:t> = 4.44 *f * </a:t>
            </a:r>
            <a:r>
              <a:rPr lang="el-GR" sz="3600" dirty="0" smtClean="0"/>
              <a:t>φ</a:t>
            </a:r>
            <a:r>
              <a:rPr lang="en-US" sz="3600" baseline="-25000" dirty="0" smtClean="0"/>
              <a:t>m</a:t>
            </a:r>
            <a:r>
              <a:rPr lang="en-US" sz="3600" dirty="0" smtClean="0"/>
              <a:t> *  = 4.44*f* </a:t>
            </a:r>
            <a:r>
              <a:rPr lang="en-US" sz="3600" dirty="0" err="1" smtClean="0"/>
              <a:t>B</a:t>
            </a:r>
            <a:r>
              <a:rPr lang="en-US" sz="3600" baseline="-25000" dirty="0" err="1" smtClean="0"/>
              <a:t>m</a:t>
            </a:r>
            <a:r>
              <a:rPr lang="en-US" sz="3600" dirty="0" smtClean="0"/>
              <a:t> * A</a:t>
            </a:r>
            <a:r>
              <a:rPr lang="en-US" sz="3600" baseline="-25000" dirty="0" smtClean="0"/>
              <a:t>i </a:t>
            </a:r>
            <a:r>
              <a:rPr lang="en-US" sz="3600" dirty="0" smtClean="0"/>
              <a:t>= 4.44 *f* </a:t>
            </a:r>
            <a:r>
              <a:rPr lang="en-US" sz="3600" dirty="0" err="1" smtClean="0"/>
              <a:t>B</a:t>
            </a:r>
            <a:r>
              <a:rPr lang="en-US" sz="3600" baseline="-25000" dirty="0" err="1" smtClean="0"/>
              <a:t>m</a:t>
            </a:r>
            <a:r>
              <a:rPr lang="en-US" sz="3600" dirty="0" smtClean="0"/>
              <a:t>* </a:t>
            </a:r>
            <a:r>
              <a:rPr lang="en-US" sz="3600" dirty="0" err="1" smtClean="0"/>
              <a:t>k</a:t>
            </a:r>
            <a:r>
              <a:rPr lang="en-US" sz="3600" baseline="-25000" dirty="0" err="1" smtClean="0"/>
              <a:t>c</a:t>
            </a:r>
            <a:r>
              <a:rPr lang="en-US" sz="3600" dirty="0" smtClean="0"/>
              <a:t> d</a:t>
            </a:r>
            <a:r>
              <a:rPr lang="en-US" sz="3600" baseline="30000" dirty="0" smtClean="0"/>
              <a:t>2</a:t>
            </a:r>
            <a:endParaRPr lang="en-US" sz="3600" dirty="0" smtClean="0"/>
          </a:p>
          <a:p>
            <a:pPr>
              <a:buNone/>
            </a:pPr>
            <a:r>
              <a:rPr lang="en-US" sz="3600" dirty="0" smtClean="0"/>
              <a:t>Output per unit height of window, S = E</a:t>
            </a:r>
            <a:r>
              <a:rPr lang="en-US" sz="3600" baseline="-25000" dirty="0" smtClean="0"/>
              <a:t>t</a:t>
            </a:r>
            <a:r>
              <a:rPr lang="en-US" sz="3600" dirty="0" smtClean="0"/>
              <a:t> * </a:t>
            </a:r>
            <a:r>
              <a:rPr lang="en-US" sz="3600" dirty="0" err="1" smtClean="0"/>
              <a:t>T</a:t>
            </a:r>
            <a:r>
              <a:rPr lang="en-US" sz="3600" baseline="-25000" dirty="0" err="1" smtClean="0"/>
              <a:t>h</a:t>
            </a:r>
            <a:r>
              <a:rPr lang="en-US" sz="3600" dirty="0" smtClean="0"/>
              <a:t> * I where </a:t>
            </a:r>
            <a:r>
              <a:rPr lang="en-US" sz="3600" dirty="0" err="1" smtClean="0"/>
              <a:t>T</a:t>
            </a:r>
            <a:r>
              <a:rPr lang="en-US" sz="3600" baseline="-25000" dirty="0" err="1" smtClean="0"/>
              <a:t>h</a:t>
            </a:r>
            <a:r>
              <a:rPr lang="en-US" sz="3600" dirty="0" smtClean="0"/>
              <a:t> = turns per unit height</a:t>
            </a:r>
          </a:p>
          <a:p>
            <a:pPr>
              <a:buNone/>
            </a:pPr>
            <a:r>
              <a:rPr lang="en-US" sz="3600" dirty="0" smtClean="0"/>
              <a:t>I*</a:t>
            </a:r>
            <a:r>
              <a:rPr lang="en-US" sz="3600" dirty="0" err="1" smtClean="0"/>
              <a:t>Th</a:t>
            </a:r>
            <a:r>
              <a:rPr lang="en-US" sz="3600" dirty="0" smtClean="0"/>
              <a:t> = </a:t>
            </a:r>
            <a:r>
              <a:rPr lang="en-US" sz="3600" dirty="0" err="1" smtClean="0"/>
              <a:t>mmf</a:t>
            </a:r>
            <a:r>
              <a:rPr lang="en-US" sz="3600" dirty="0" smtClean="0"/>
              <a:t> per unit height = </a:t>
            </a:r>
            <a:r>
              <a:rPr lang="el-GR" sz="3600" dirty="0" smtClean="0">
                <a:latin typeface="Times New Roman"/>
                <a:cs typeface="Times New Roman"/>
              </a:rPr>
              <a:t>δ</a:t>
            </a:r>
            <a:r>
              <a:rPr lang="en-US" sz="3600" dirty="0" smtClean="0">
                <a:latin typeface="Times New Roman"/>
                <a:cs typeface="Times New Roman"/>
              </a:rPr>
              <a:t>*a*</a:t>
            </a:r>
            <a:r>
              <a:rPr lang="en-US" sz="3600" dirty="0" err="1" smtClean="0">
                <a:latin typeface="Times New Roman"/>
                <a:cs typeface="Times New Roman"/>
              </a:rPr>
              <a:t>Th</a:t>
            </a:r>
            <a:r>
              <a:rPr lang="en-US" sz="3600" dirty="0" smtClean="0"/>
              <a:t>					      </a:t>
            </a:r>
          </a:p>
          <a:p>
            <a:pPr>
              <a:buNone/>
            </a:pPr>
            <a:r>
              <a:rPr lang="en-US" sz="3600" dirty="0" smtClean="0">
                <a:latin typeface="Times New Roman"/>
                <a:cs typeface="Times New Roman"/>
              </a:rPr>
              <a:t>[a*</a:t>
            </a:r>
            <a:r>
              <a:rPr lang="en-US" sz="3600" dirty="0" err="1" smtClean="0">
                <a:latin typeface="Times New Roman"/>
                <a:cs typeface="Times New Roman"/>
              </a:rPr>
              <a:t>Th</a:t>
            </a:r>
            <a:r>
              <a:rPr lang="en-US" sz="3600" dirty="0" smtClean="0">
                <a:latin typeface="Times New Roman"/>
                <a:cs typeface="Times New Roman"/>
              </a:rPr>
              <a:t> =height of conductors* width of conductors =width of conductors( As height=1)]</a:t>
            </a:r>
          </a:p>
          <a:p>
            <a:pPr>
              <a:buNone/>
            </a:pPr>
            <a:r>
              <a:rPr lang="en-US" sz="3600" dirty="0" smtClean="0">
                <a:latin typeface="Times New Roman"/>
                <a:cs typeface="Times New Roman"/>
              </a:rPr>
              <a:t>I*</a:t>
            </a:r>
            <a:r>
              <a:rPr lang="en-US" sz="3600" dirty="0" err="1" smtClean="0">
                <a:latin typeface="Times New Roman"/>
                <a:cs typeface="Times New Roman"/>
              </a:rPr>
              <a:t>Th</a:t>
            </a:r>
            <a:r>
              <a:rPr lang="en-US" sz="3600" dirty="0" smtClean="0">
                <a:latin typeface="Times New Roman"/>
                <a:cs typeface="Times New Roman"/>
              </a:rPr>
              <a:t> =</a:t>
            </a:r>
            <a:r>
              <a:rPr lang="el-GR" sz="3600" dirty="0" smtClean="0">
                <a:latin typeface="Times New Roman"/>
                <a:cs typeface="Times New Roman"/>
              </a:rPr>
              <a:t> δ</a:t>
            </a:r>
            <a:r>
              <a:rPr lang="en-US" sz="3600" dirty="0" smtClean="0">
                <a:latin typeface="Times New Roman"/>
                <a:cs typeface="Times New Roman"/>
              </a:rPr>
              <a:t>* width of conductors in window</a:t>
            </a:r>
          </a:p>
          <a:p>
            <a:pPr>
              <a:buNone/>
            </a:pPr>
            <a:r>
              <a:rPr lang="en-US" sz="3600" dirty="0" smtClean="0">
                <a:latin typeface="Times New Roman"/>
                <a:cs typeface="Times New Roman"/>
              </a:rPr>
              <a:t>Output, S= </a:t>
            </a:r>
            <a:r>
              <a:rPr lang="en-US" sz="3600" dirty="0" smtClean="0"/>
              <a:t>Ad</a:t>
            </a:r>
            <a:r>
              <a:rPr lang="en-US" sz="3600" baseline="30000" dirty="0" smtClean="0"/>
              <a:t>2</a:t>
            </a:r>
            <a:r>
              <a:rPr lang="en-US" sz="3600" dirty="0" smtClean="0"/>
              <a:t>(D’-d) = Ad</a:t>
            </a:r>
            <a:r>
              <a:rPr lang="en-US" sz="3600" baseline="30000" dirty="0" smtClean="0"/>
              <a:t>2</a:t>
            </a:r>
            <a:r>
              <a:rPr lang="en-US" sz="3600" dirty="0" smtClean="0"/>
              <a:t>D’ – Ad</a:t>
            </a:r>
            <a:r>
              <a:rPr lang="en-US" sz="3600" baseline="30000" dirty="0" smtClean="0"/>
              <a:t>3</a:t>
            </a:r>
          </a:p>
          <a:p>
            <a:pPr>
              <a:buNone/>
            </a:pPr>
            <a:r>
              <a:rPr lang="en-US" sz="3600" b="1" dirty="0" smtClean="0"/>
              <a:t>Optimum value of output, differentiate  </a:t>
            </a:r>
            <a:r>
              <a:rPr lang="en-US" sz="3600" b="1" dirty="0" err="1" smtClean="0"/>
              <a:t>wrt</a:t>
            </a:r>
            <a:r>
              <a:rPr lang="en-US" sz="3600" b="1" dirty="0" smtClean="0"/>
              <a:t> d,   D= 1.7d    </a:t>
            </a:r>
            <a:r>
              <a:rPr lang="en-US" sz="3600" dirty="0" smtClean="0"/>
              <a:t>( m is taken as 0.2d)</a:t>
            </a:r>
          </a:p>
          <a:p>
            <a:pPr>
              <a:buNone/>
            </a:pPr>
            <a:r>
              <a:rPr lang="en-US" sz="3600" dirty="0" smtClean="0"/>
              <a:t>As  D= </a:t>
            </a:r>
            <a:r>
              <a:rPr lang="en-US" sz="3600" dirty="0" err="1" smtClean="0"/>
              <a:t>D’+m</a:t>
            </a:r>
            <a:endParaRPr lang="en-US" sz="3600" dirty="0" smtClean="0"/>
          </a:p>
          <a:p>
            <a:pPr>
              <a:buNone/>
            </a:pPr>
            <a:r>
              <a:rPr lang="en-US" sz="3600" b="1" dirty="0" smtClean="0"/>
              <a:t>Width of window which gives max. output ,</a:t>
            </a:r>
            <a:r>
              <a:rPr lang="en-US" sz="3600" b="1" dirty="0" err="1" smtClean="0"/>
              <a:t>Ww</a:t>
            </a:r>
            <a:r>
              <a:rPr lang="en-US" sz="3600" b="1" dirty="0" smtClean="0"/>
              <a:t>= D-d = 0.7d</a:t>
            </a:r>
          </a:p>
          <a:p>
            <a:pPr>
              <a:buNone/>
            </a:pPr>
            <a:endParaRPr lang="en-US" sz="3600" dirty="0" smtClean="0">
              <a:latin typeface="Times New Roman"/>
              <a:cs typeface="Times New Roman"/>
            </a:endParaRPr>
          </a:p>
          <a:p>
            <a:pPr>
              <a:buNone/>
            </a:pPr>
            <a:endParaRPr lang="en-US" sz="3600" dirty="0" smtClean="0"/>
          </a:p>
          <a:p>
            <a:pPr>
              <a:buNone/>
            </a:pPr>
            <a:endParaRPr lang="en-US" sz="4400" dirty="0" smtClean="0"/>
          </a:p>
          <a:p>
            <a:pPr>
              <a:buNone/>
            </a:pPr>
            <a:endParaRPr lang="en-US" sz="4400" dirty="0" smtClean="0"/>
          </a:p>
          <a:p>
            <a:pPr>
              <a:buNone/>
            </a:pP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1069933"/>
          </a:xfrm>
        </p:spPr>
        <p:txBody>
          <a:bodyPr>
            <a:normAutofit fontScale="90000"/>
          </a:bodyPr>
          <a:lstStyle/>
          <a:p>
            <a:r>
              <a:rPr lang="en-US" b="1" dirty="0" smtClean="0"/>
              <a:t>Overall Dimensions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err="1" smtClean="0"/>
              <a:t>SinglePhaseTransformer</a:t>
            </a:r>
            <a:r>
              <a:rPr lang="en-US" dirty="0" smtClean="0"/>
              <a:t>                                                  </a:t>
            </a:r>
          </a:p>
          <a:p>
            <a:pPr>
              <a:buNone/>
            </a:pPr>
            <a:r>
              <a:rPr lang="en-US" dirty="0" smtClean="0"/>
              <a:t>d=diameter of circumscribing circle </a:t>
            </a:r>
          </a:p>
          <a:p>
            <a:pPr>
              <a:buNone/>
            </a:pPr>
            <a:r>
              <a:rPr lang="en-US" dirty="0" smtClean="0"/>
              <a:t>D=distance b/w centers of adjacent limbs</a:t>
            </a:r>
          </a:p>
          <a:p>
            <a:pPr>
              <a:buNone/>
            </a:pPr>
            <a:r>
              <a:rPr lang="en-US" dirty="0" smtClean="0"/>
              <a:t>H=over all height</a:t>
            </a:r>
          </a:p>
          <a:p>
            <a:pPr>
              <a:buNone/>
            </a:pPr>
            <a:r>
              <a:rPr lang="en-US" dirty="0" smtClean="0"/>
              <a:t>W=length of yoke</a:t>
            </a:r>
          </a:p>
          <a:p>
            <a:pPr>
              <a:buNone/>
            </a:pPr>
            <a:r>
              <a:rPr lang="en-US" dirty="0" smtClean="0"/>
              <a:t>D= </a:t>
            </a:r>
            <a:r>
              <a:rPr lang="en-US" dirty="0" err="1" smtClean="0"/>
              <a:t>d+Ww</a:t>
            </a:r>
            <a:r>
              <a:rPr lang="en-US" dirty="0" smtClean="0"/>
              <a:t>,  </a:t>
            </a:r>
            <a:r>
              <a:rPr lang="en-US" dirty="0" err="1" smtClean="0"/>
              <a:t>Dy</a:t>
            </a:r>
            <a:r>
              <a:rPr lang="en-US" dirty="0" smtClean="0"/>
              <a:t>=a</a:t>
            </a:r>
          </a:p>
          <a:p>
            <a:pPr>
              <a:buNone/>
            </a:pPr>
            <a:r>
              <a:rPr lang="en-US" dirty="0" smtClean="0"/>
              <a:t>H= Hw+2Hy</a:t>
            </a:r>
          </a:p>
          <a:p>
            <a:pPr>
              <a:buNone/>
            </a:pPr>
            <a:r>
              <a:rPr lang="en-US" dirty="0" smtClean="0"/>
              <a:t>W= </a:t>
            </a:r>
            <a:r>
              <a:rPr lang="en-US" dirty="0" err="1" smtClean="0"/>
              <a:t>D+a</a:t>
            </a:r>
            <a:endParaRPr lang="en-US" dirty="0" smtClean="0"/>
          </a:p>
          <a:p>
            <a:pPr>
              <a:buNone/>
            </a:pPr>
            <a:r>
              <a:rPr lang="en-US" dirty="0" smtClean="0"/>
              <a:t>Width over two limbs = D+ outer diameter of </a:t>
            </a:r>
            <a:r>
              <a:rPr lang="en-US" dirty="0" err="1" smtClean="0"/>
              <a:t>hv</a:t>
            </a:r>
            <a:r>
              <a:rPr lang="en-US" dirty="0" smtClean="0"/>
              <a:t> winding</a:t>
            </a:r>
          </a:p>
          <a:p>
            <a:pPr>
              <a:buNone/>
            </a:pPr>
            <a:r>
              <a:rPr lang="en-US" dirty="0" smtClean="0"/>
              <a:t>Width over one limb = outer diameter of </a:t>
            </a:r>
            <a:r>
              <a:rPr lang="en-US" dirty="0" err="1" smtClean="0"/>
              <a:t>hv</a:t>
            </a:r>
            <a:r>
              <a:rPr lang="en-US" dirty="0" smtClean="0"/>
              <a:t> winding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765133"/>
          </a:xfrm>
        </p:spPr>
        <p:txBody>
          <a:bodyPr>
            <a:normAutofit fontScale="90000"/>
          </a:bodyPr>
          <a:lstStyle/>
          <a:p>
            <a:r>
              <a:rPr lang="en-US" b="1" dirty="0" smtClean="0"/>
              <a:t>Three Phase Transformer</a:t>
            </a:r>
            <a:endParaRPr lang="en-US" b="1" dirty="0"/>
          </a:p>
        </p:txBody>
      </p:sp>
      <p:sp>
        <p:nvSpPr>
          <p:cNvPr id="3" name="Content Placeholder 2"/>
          <p:cNvSpPr>
            <a:spLocks noGrp="1"/>
          </p:cNvSpPr>
          <p:nvPr>
            <p:ph idx="1"/>
          </p:nvPr>
        </p:nvSpPr>
        <p:spPr>
          <a:xfrm>
            <a:off x="810895" y="1358900"/>
            <a:ext cx="14596110" cy="1752600"/>
          </a:xfrm>
        </p:spPr>
        <p:txBody>
          <a:bodyPr>
            <a:normAutofit fontScale="55000" lnSpcReduction="20000"/>
          </a:bodyPr>
          <a:lstStyle/>
          <a:p>
            <a:pPr>
              <a:buNone/>
            </a:pPr>
            <a:r>
              <a:rPr lang="en-US" sz="4800" dirty="0" smtClean="0"/>
              <a:t>D=</a:t>
            </a:r>
            <a:r>
              <a:rPr lang="en-US" sz="4800" dirty="0" err="1" smtClean="0"/>
              <a:t>d+Ww,Dy</a:t>
            </a:r>
            <a:r>
              <a:rPr lang="en-US" sz="4800" dirty="0" smtClean="0"/>
              <a:t>=a</a:t>
            </a:r>
          </a:p>
          <a:p>
            <a:pPr>
              <a:buNone/>
            </a:pPr>
            <a:r>
              <a:rPr lang="en-US" sz="4800" dirty="0" smtClean="0"/>
              <a:t>H=Hw+2HyW=2D+a</a:t>
            </a:r>
          </a:p>
          <a:p>
            <a:pPr>
              <a:buNone/>
            </a:pPr>
            <a:r>
              <a:rPr lang="en-US" sz="4800" dirty="0" smtClean="0"/>
              <a:t>Width over two limbs=</a:t>
            </a:r>
            <a:r>
              <a:rPr lang="en-US" sz="4800" dirty="0" err="1" smtClean="0"/>
              <a:t>D+outer</a:t>
            </a:r>
            <a:r>
              <a:rPr lang="en-US" sz="4800" dirty="0" smtClean="0"/>
              <a:t> diameter of </a:t>
            </a:r>
            <a:r>
              <a:rPr lang="en-US" sz="4800" dirty="0" err="1" smtClean="0"/>
              <a:t>hv</a:t>
            </a:r>
            <a:r>
              <a:rPr lang="en-US" sz="4800" dirty="0" smtClean="0"/>
              <a:t> winding</a:t>
            </a:r>
          </a:p>
          <a:p>
            <a:pPr>
              <a:buNone/>
            </a:pPr>
            <a:r>
              <a:rPr lang="en-US" sz="4800" dirty="0" smtClean="0"/>
              <a:t>Width over one limb= outer diameter of </a:t>
            </a:r>
            <a:r>
              <a:rPr lang="en-US" sz="4800" dirty="0" err="1" smtClean="0"/>
              <a:t>hv</a:t>
            </a:r>
            <a:r>
              <a:rPr lang="en-US" sz="4800" dirty="0" smtClean="0"/>
              <a:t> winding</a:t>
            </a:r>
          </a:p>
          <a:p>
            <a:pPr>
              <a:buNone/>
            </a:pPr>
            <a:endParaRPr lang="en-US" sz="4800" dirty="0"/>
          </a:p>
        </p:txBody>
      </p:sp>
      <p:pic>
        <p:nvPicPr>
          <p:cNvPr id="2052" name="Picture 4"/>
          <p:cNvPicPr>
            <a:picLocks noChangeAspect="1" noChangeArrowheads="1"/>
          </p:cNvPicPr>
          <p:nvPr/>
        </p:nvPicPr>
        <p:blipFill>
          <a:blip r:embed="rId2"/>
          <a:srcRect/>
          <a:stretch>
            <a:fillRect/>
          </a:stretch>
        </p:blipFill>
        <p:spPr bwMode="auto">
          <a:xfrm>
            <a:off x="8566150" y="1663700"/>
            <a:ext cx="7086600" cy="5562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17533"/>
          </a:xfrm>
        </p:spPr>
        <p:txBody>
          <a:bodyPr>
            <a:normAutofit fontScale="90000"/>
          </a:bodyPr>
          <a:lstStyle/>
          <a:p>
            <a:r>
              <a:rPr lang="en-US" sz="6000" b="1" dirty="0" smtClean="0"/>
              <a:t>Dimensions In Core Type Transformer</a:t>
            </a:r>
            <a:endParaRPr lang="en-US" sz="6000" dirty="0"/>
          </a:p>
        </p:txBody>
      </p:sp>
      <p:sp>
        <p:nvSpPr>
          <p:cNvPr id="3" name="Content Placeholder 2"/>
          <p:cNvSpPr>
            <a:spLocks noGrp="1"/>
          </p:cNvSpPr>
          <p:nvPr>
            <p:ph idx="1"/>
          </p:nvPr>
        </p:nvSpPr>
        <p:spPr>
          <a:xfrm>
            <a:off x="260350" y="1358900"/>
            <a:ext cx="15697199" cy="7467600"/>
          </a:xfrm>
        </p:spPr>
        <p:txBody>
          <a:bodyPr>
            <a:normAutofit fontScale="55000" lnSpcReduction="20000"/>
          </a:bodyPr>
          <a:lstStyle/>
          <a:p>
            <a:pPr marL="914400" indent="-914400">
              <a:buAutoNum type="arabicPeriod"/>
            </a:pPr>
            <a:r>
              <a:rPr lang="en-US" dirty="0" smtClean="0"/>
              <a:t>D-distance between the two core or leg central lines </a:t>
            </a:r>
          </a:p>
          <a:p>
            <a:pPr marL="914400" indent="-914400">
              <a:buNone/>
            </a:pPr>
            <a:endParaRPr lang="en-US" dirty="0" smtClean="0"/>
          </a:p>
          <a:p>
            <a:pPr>
              <a:buNone/>
            </a:pPr>
            <a:r>
              <a:rPr lang="en-US" dirty="0" smtClean="0"/>
              <a:t>2. Width </a:t>
            </a:r>
            <a:r>
              <a:rPr lang="en-US" dirty="0" err="1" smtClean="0"/>
              <a:t>Ww</a:t>
            </a:r>
            <a:r>
              <a:rPr lang="en-US" dirty="0" smtClean="0"/>
              <a:t> is measured from one edge of the leg to the other of the adjacent leg in case of square or rectangular core with square or rectangular coil and between the two circumscribing circles of adjacent legs in case of stepped legs. </a:t>
            </a:r>
          </a:p>
          <a:p>
            <a:pPr>
              <a:buNone/>
            </a:pPr>
            <a:endParaRPr lang="en-US" dirty="0" smtClean="0"/>
          </a:p>
          <a:p>
            <a:pPr>
              <a:buNone/>
            </a:pPr>
            <a:r>
              <a:rPr lang="en-US" dirty="0" smtClean="0"/>
              <a:t>3. Depth or width of the core type transformer = b in case of rectangular core </a:t>
            </a:r>
          </a:p>
          <a:p>
            <a:pPr>
              <a:buNone/>
            </a:pPr>
            <a:r>
              <a:rPr lang="en-US" dirty="0" smtClean="0"/>
              <a:t>                                                                                     = a in case of square or stepped core </a:t>
            </a:r>
          </a:p>
          <a:p>
            <a:pPr>
              <a:buNone/>
            </a:pPr>
            <a:r>
              <a:rPr lang="en-US" sz="4400" b="1" dirty="0" smtClean="0"/>
              <a:t>Overall length </a:t>
            </a:r>
            <a:r>
              <a:rPr lang="en-US" sz="4400" b="1" dirty="0" smtClean="0">
                <a:solidFill>
                  <a:schemeClr val="tx2">
                    <a:lumMod val="75000"/>
                  </a:schemeClr>
                </a:solidFill>
              </a:rPr>
              <a:t>= (</a:t>
            </a:r>
            <a:r>
              <a:rPr lang="en-US" sz="4400" b="1" dirty="0" err="1" smtClean="0">
                <a:solidFill>
                  <a:schemeClr val="tx2">
                    <a:lumMod val="75000"/>
                  </a:schemeClr>
                </a:solidFill>
              </a:rPr>
              <a:t>Ww</a:t>
            </a:r>
            <a:r>
              <a:rPr lang="en-US" sz="4400" b="1" dirty="0" smtClean="0">
                <a:solidFill>
                  <a:schemeClr val="tx2">
                    <a:lumMod val="75000"/>
                  </a:schemeClr>
                </a:solidFill>
              </a:rPr>
              <a:t> + 2a) or (</a:t>
            </a:r>
            <a:r>
              <a:rPr lang="en-US" sz="4400" b="1" dirty="0" err="1" smtClean="0">
                <a:solidFill>
                  <a:schemeClr val="tx2">
                    <a:lumMod val="75000"/>
                  </a:schemeClr>
                </a:solidFill>
              </a:rPr>
              <a:t>D+a</a:t>
            </a:r>
            <a:r>
              <a:rPr lang="en-US" sz="4400" b="1" dirty="0" smtClean="0">
                <a:solidFill>
                  <a:schemeClr val="tx2">
                    <a:lumMod val="75000"/>
                  </a:schemeClr>
                </a:solidFill>
              </a:rPr>
              <a:t>) in case of single phase core type transformer with square or rectangular core </a:t>
            </a:r>
          </a:p>
          <a:p>
            <a:pPr>
              <a:buNone/>
            </a:pPr>
            <a:endParaRPr lang="en-US" sz="4400" b="1" dirty="0" smtClean="0"/>
          </a:p>
          <a:p>
            <a:pPr>
              <a:buNone/>
            </a:pPr>
            <a:r>
              <a:rPr lang="en-US" sz="4400" b="1" dirty="0" smtClean="0"/>
              <a:t>                           </a:t>
            </a:r>
            <a:r>
              <a:rPr lang="en-US" sz="4400" b="1" dirty="0" smtClean="0">
                <a:solidFill>
                  <a:schemeClr val="accent3">
                    <a:lumMod val="75000"/>
                  </a:schemeClr>
                </a:solidFill>
              </a:rPr>
              <a:t>= (</a:t>
            </a:r>
            <a:r>
              <a:rPr lang="en-US" sz="4400" b="1" dirty="0" err="1" smtClean="0">
                <a:solidFill>
                  <a:schemeClr val="accent3">
                    <a:lumMod val="75000"/>
                  </a:schemeClr>
                </a:solidFill>
              </a:rPr>
              <a:t>Ww+d+a</a:t>
            </a:r>
            <a:r>
              <a:rPr lang="en-US" sz="4400" b="1" dirty="0" smtClean="0">
                <a:solidFill>
                  <a:schemeClr val="accent3">
                    <a:lumMod val="75000"/>
                  </a:schemeClr>
                </a:solidFill>
              </a:rPr>
              <a:t>) or (</a:t>
            </a:r>
            <a:r>
              <a:rPr lang="en-US" sz="4400" b="1" dirty="0" err="1" smtClean="0">
                <a:solidFill>
                  <a:schemeClr val="accent3">
                    <a:lumMod val="75000"/>
                  </a:schemeClr>
                </a:solidFill>
              </a:rPr>
              <a:t>D+a</a:t>
            </a:r>
            <a:r>
              <a:rPr lang="en-US" sz="4400" b="1" dirty="0" smtClean="0">
                <a:solidFill>
                  <a:schemeClr val="accent3">
                    <a:lumMod val="75000"/>
                  </a:schemeClr>
                </a:solidFill>
              </a:rPr>
              <a:t>) in case of single phase core type transformer with a Stepped leg </a:t>
            </a:r>
          </a:p>
          <a:p>
            <a:pPr>
              <a:buNone/>
            </a:pPr>
            <a:endParaRPr lang="en-US" sz="4400" b="1" dirty="0" smtClean="0"/>
          </a:p>
          <a:p>
            <a:pPr>
              <a:buNone/>
            </a:pPr>
            <a:r>
              <a:rPr lang="en-US" sz="4400" b="1" dirty="0" smtClean="0">
                <a:solidFill>
                  <a:schemeClr val="accent6">
                    <a:lumMod val="50000"/>
                  </a:schemeClr>
                </a:solidFill>
              </a:rPr>
              <a:t>                            = (2Ww + 2d + a) or (2D+a) in case of three phase core type transformer with a stepped leg. </a:t>
            </a:r>
            <a:endParaRPr lang="en-US" b="1" dirty="0" smtClean="0">
              <a:solidFill>
                <a:schemeClr val="accent6">
                  <a:lumMod val="50000"/>
                </a:schemeClr>
              </a:solidFill>
            </a:endParaRPr>
          </a:p>
          <a:p>
            <a:pPr>
              <a:buNone/>
            </a:pPr>
            <a:endParaRPr lang="en-US" dirty="0" smtClean="0"/>
          </a:p>
          <a:p>
            <a:pPr>
              <a:buNone/>
            </a:pPr>
            <a:r>
              <a:rPr lang="en-US" dirty="0" smtClean="0"/>
              <a:t>No square or rectangular leg is used for high capacity three phase transformers. </a:t>
            </a:r>
          </a:p>
          <a:p>
            <a:pPr>
              <a:buNone/>
            </a:pPr>
            <a:endParaRPr lang="en-US" dirty="0" smtClean="0"/>
          </a:p>
          <a:p>
            <a:pPr>
              <a:buNone/>
            </a:pPr>
            <a:r>
              <a:rPr lang="en-US" dirty="0" smtClean="0"/>
              <a:t>Overall height = (Hw + 2Hy) for all core type transformers.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Optimum Design</a:t>
            </a:r>
          </a:p>
        </p:txBody>
      </p:sp>
      <p:sp>
        <p:nvSpPr>
          <p:cNvPr id="3" name="Content Placeholder 2"/>
          <p:cNvSpPr>
            <a:spLocks noGrp="1"/>
          </p:cNvSpPr>
          <p:nvPr>
            <p:ph idx="1"/>
          </p:nvPr>
        </p:nvSpPr>
        <p:spPr>
          <a:xfrm>
            <a:off x="260350" y="1955800"/>
            <a:ext cx="15468600" cy="6794500"/>
          </a:xfrm>
        </p:spPr>
        <p:txBody>
          <a:bodyPr>
            <a:normAutofit fontScale="70000" lnSpcReduction="20000"/>
          </a:bodyPr>
          <a:lstStyle/>
          <a:p>
            <a:pPr>
              <a:buNone/>
            </a:pPr>
            <a:r>
              <a:rPr lang="en-US" dirty="0" smtClean="0"/>
              <a:t>     Transformer may be designed to </a:t>
            </a:r>
            <a:r>
              <a:rPr lang="en-US" dirty="0" err="1" smtClean="0"/>
              <a:t>makeone</a:t>
            </a:r>
            <a:r>
              <a:rPr lang="en-US" dirty="0" smtClean="0"/>
              <a:t> of the following quantity as minimum</a:t>
            </a:r>
          </a:p>
          <a:p>
            <a:pPr>
              <a:buNone/>
            </a:pPr>
            <a:r>
              <a:rPr lang="en-US" dirty="0" smtClean="0"/>
              <a:t>     </a:t>
            </a:r>
            <a:r>
              <a:rPr lang="en-US" dirty="0" err="1" smtClean="0"/>
              <a:t>i.Total</a:t>
            </a:r>
            <a:r>
              <a:rPr lang="en-US" dirty="0" smtClean="0"/>
              <a:t> volume</a:t>
            </a:r>
          </a:p>
          <a:p>
            <a:pPr>
              <a:buNone/>
            </a:pPr>
            <a:r>
              <a:rPr lang="en-US" dirty="0" smtClean="0"/>
              <a:t>     </a:t>
            </a:r>
            <a:r>
              <a:rPr lang="en-US" dirty="0" err="1" smtClean="0"/>
              <a:t>ii.Total</a:t>
            </a:r>
            <a:r>
              <a:rPr lang="en-US" dirty="0" smtClean="0"/>
              <a:t> weight</a:t>
            </a:r>
          </a:p>
          <a:p>
            <a:pPr>
              <a:buNone/>
            </a:pPr>
            <a:r>
              <a:rPr lang="en-US" dirty="0" smtClean="0"/>
              <a:t>     </a:t>
            </a:r>
            <a:r>
              <a:rPr lang="en-US" dirty="0" err="1" smtClean="0"/>
              <a:t>iii.Total</a:t>
            </a:r>
            <a:r>
              <a:rPr lang="en-US" dirty="0" smtClean="0"/>
              <a:t> cost</a:t>
            </a:r>
          </a:p>
          <a:p>
            <a:pPr>
              <a:buNone/>
            </a:pPr>
            <a:r>
              <a:rPr lang="en-US" dirty="0" smtClean="0"/>
              <a:t>     </a:t>
            </a:r>
            <a:r>
              <a:rPr lang="en-US" dirty="0" err="1" smtClean="0"/>
              <a:t>iv.Total</a:t>
            </a:r>
            <a:r>
              <a:rPr lang="en-US" dirty="0" smtClean="0"/>
              <a:t> loss</a:t>
            </a:r>
          </a:p>
          <a:p>
            <a:pPr>
              <a:buNone/>
            </a:pPr>
            <a:r>
              <a:rPr lang="en-US" dirty="0" smtClean="0"/>
              <a:t>     All these quantities vary with ratio r= </a:t>
            </a:r>
            <a:r>
              <a:rPr lang="az-Cyrl-AZ" dirty="0" smtClean="0"/>
              <a:t>ф</a:t>
            </a:r>
            <a:r>
              <a:rPr lang="en-US" dirty="0" smtClean="0"/>
              <a:t>m/AT. </a:t>
            </a:r>
          </a:p>
          <a:p>
            <a:pPr>
              <a:buNone/>
            </a:pPr>
            <a:endParaRPr lang="en-US" dirty="0" smtClean="0"/>
          </a:p>
          <a:p>
            <a:pPr>
              <a:buNone/>
            </a:pPr>
            <a:r>
              <a:rPr lang="en-US" dirty="0" smtClean="0"/>
              <a:t>     If we choose high value of ‘r’ then flux will be high, so large cross section is required which will increase volume, weight and cost of iron and also give higher iron loss. Also due to decrease in value of ‘AT’ the volume, weight and cost of copper decreased and also decrease in copper losses. Thus ‘r’ is a controlling factor for above mention quantities.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Atul Kulshrestha (Asstt  Professor, Electrical Engineering Department)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25</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445500"/>
            <a:ext cx="5191125" cy="584775"/>
          </a:xfrm>
          <a:prstGeom prst="rect">
            <a:avLst/>
          </a:prstGeom>
        </p:spPr>
        <p:txBody>
          <a:bodyPr wrap="square" lIns="0" tIns="0" rIns="0" bIns="0">
            <a:spAutoFit/>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6731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DEPARTMENT</a:t>
            </a:r>
            <a:endParaRPr lang="en-IN" sz="4800" dirty="0">
              <a:solidFill>
                <a:srgbClr val="FF0000"/>
              </a:solidFill>
            </a:endParaRPr>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21700"/>
            <a:ext cx="5191125" cy="6609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1098550" y="2425700"/>
            <a:ext cx="14858999" cy="5278368"/>
          </a:xfrm>
          <a:prstGeom prst="rect">
            <a:avLst/>
          </a:prstGeom>
        </p:spPr>
        <p:txBody>
          <a:bodyPr wrap="square">
            <a:spAutoFit/>
          </a:bodyPr>
          <a:lstStyle/>
          <a:p>
            <a:pPr>
              <a:buNone/>
            </a:pPr>
            <a:r>
              <a:rPr lang="en-US" sz="3200" b="1" dirty="0" smtClean="0"/>
              <a:t>Vision of Department of Electrical Engineering</a:t>
            </a:r>
          </a:p>
          <a:p>
            <a:endParaRPr lang="en-US" dirty="0" smtClean="0"/>
          </a:p>
          <a:p>
            <a:r>
              <a:rPr lang="en-US" sz="2400" dirty="0" smtClean="0"/>
              <a:t>Electrical Engineering Department strives to be recognized globally for outcome based knowledge and to develop human potential to practice advance technology which contribute to society.</a:t>
            </a:r>
          </a:p>
          <a:p>
            <a:pPr>
              <a:buNone/>
            </a:pPr>
            <a:endParaRPr lang="en-US" dirty="0" smtClean="0"/>
          </a:p>
          <a:p>
            <a:pPr>
              <a:buNone/>
            </a:pPr>
            <a:r>
              <a:rPr lang="en-US" sz="3200" b="1" dirty="0" smtClean="0"/>
              <a:t>Mission of Department of Electrical Engineering</a:t>
            </a:r>
          </a:p>
          <a:p>
            <a:endParaRPr lang="en-US" dirty="0" smtClean="0"/>
          </a:p>
          <a:p>
            <a:pPr>
              <a:buNone/>
            </a:pPr>
            <a:r>
              <a:rPr lang="en-US" sz="2400" b="1" dirty="0" smtClean="0"/>
              <a:t>M1</a:t>
            </a:r>
            <a:r>
              <a:rPr lang="en-US" sz="2400" dirty="0" smtClean="0"/>
              <a:t>. To impart quality technical knowledge to the learners to make them globally competitive Electrical Engineers.</a:t>
            </a:r>
          </a:p>
          <a:p>
            <a:pPr>
              <a:buNone/>
            </a:pPr>
            <a:endParaRPr lang="en-US" sz="2400" dirty="0" smtClean="0"/>
          </a:p>
          <a:p>
            <a:pPr>
              <a:buNone/>
            </a:pPr>
            <a:r>
              <a:rPr lang="en-US" sz="2400" b="1" dirty="0" smtClean="0"/>
              <a:t>M2</a:t>
            </a:r>
            <a:r>
              <a:rPr lang="en-US" sz="2400" dirty="0" smtClean="0"/>
              <a:t>. To provide the learners ethical guidelines along with excellent academic environment for a long productive career.</a:t>
            </a:r>
          </a:p>
          <a:p>
            <a:pPr>
              <a:buNone/>
            </a:pPr>
            <a:endParaRPr lang="en-US" sz="2400" dirty="0" smtClean="0"/>
          </a:p>
          <a:p>
            <a:pPr>
              <a:buNone/>
            </a:pPr>
            <a:r>
              <a:rPr lang="en-US" sz="2400" b="1" dirty="0" smtClean="0"/>
              <a:t>M3</a:t>
            </a:r>
            <a:r>
              <a:rPr lang="en-US" sz="2400" dirty="0" smtClean="0"/>
              <a:t>. To promote industry-institute relationship.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1146133"/>
          </a:xfrm>
        </p:spPr>
        <p:txBody>
          <a:bodyPr>
            <a:normAutofit/>
          </a:bodyPr>
          <a:lstStyle/>
          <a:p>
            <a:r>
              <a:rPr lang="en-US" sz="6000" b="1" dirty="0" smtClean="0"/>
              <a:t>Volt / Turn Equation </a:t>
            </a:r>
            <a:endParaRPr lang="en-US" sz="6000" b="1" dirty="0"/>
          </a:p>
        </p:txBody>
      </p:sp>
      <p:sp>
        <p:nvSpPr>
          <p:cNvPr id="3" name="Content Placeholder 2"/>
          <p:cNvSpPr>
            <a:spLocks noGrp="1"/>
          </p:cNvSpPr>
          <p:nvPr>
            <p:ph idx="1"/>
          </p:nvPr>
        </p:nvSpPr>
        <p:spPr>
          <a:xfrm>
            <a:off x="336550" y="1663700"/>
            <a:ext cx="15621000" cy="7010400"/>
          </a:xfrm>
        </p:spPr>
        <p:txBody>
          <a:bodyPr>
            <a:normAutofit fontScale="55000" lnSpcReduction="20000"/>
          </a:bodyPr>
          <a:lstStyle/>
          <a:p>
            <a:pPr algn="just">
              <a:buNone/>
            </a:pPr>
            <a:r>
              <a:rPr lang="en-US" dirty="0" smtClean="0"/>
              <a:t>        Rating of the transformer per phase in KVA, Q= V</a:t>
            </a:r>
            <a:r>
              <a:rPr lang="en-US" baseline="-25000" dirty="0" smtClean="0"/>
              <a:t>1</a:t>
            </a:r>
            <a:r>
              <a:rPr lang="en-US" dirty="0" smtClean="0"/>
              <a:t>*I</a:t>
            </a:r>
            <a:r>
              <a:rPr lang="en-US" baseline="-25000" dirty="0" smtClean="0"/>
              <a:t>1</a:t>
            </a:r>
            <a:r>
              <a:rPr lang="en-US" dirty="0" smtClean="0"/>
              <a:t> x 10</a:t>
            </a:r>
            <a:r>
              <a:rPr lang="en-US" baseline="30000" dirty="0" smtClean="0"/>
              <a:t>-3</a:t>
            </a:r>
            <a:r>
              <a:rPr lang="en-US" dirty="0" smtClean="0"/>
              <a:t> = E</a:t>
            </a:r>
            <a:r>
              <a:rPr lang="en-US" baseline="-25000" dirty="0" smtClean="0"/>
              <a:t>1</a:t>
            </a:r>
            <a:r>
              <a:rPr lang="en-US" dirty="0" smtClean="0"/>
              <a:t>*I</a:t>
            </a:r>
            <a:r>
              <a:rPr lang="en-US" baseline="-25000" dirty="0" smtClean="0"/>
              <a:t>1</a:t>
            </a:r>
            <a:r>
              <a:rPr lang="en-US" dirty="0" smtClean="0"/>
              <a:t> x 10</a:t>
            </a:r>
            <a:r>
              <a:rPr lang="en-US" baseline="30000" dirty="0" smtClean="0"/>
              <a:t>-3</a:t>
            </a:r>
            <a:r>
              <a:rPr lang="en-US" dirty="0" smtClean="0"/>
              <a:t> = 4.44 </a:t>
            </a:r>
            <a:r>
              <a:rPr lang="el-GR" dirty="0" smtClean="0"/>
              <a:t>φ</a:t>
            </a:r>
            <a:r>
              <a:rPr lang="en-US" baseline="-25000" dirty="0" smtClean="0"/>
              <a:t>m</a:t>
            </a:r>
            <a:r>
              <a:rPr lang="en-US" dirty="0" smtClean="0"/>
              <a:t> f T</a:t>
            </a:r>
            <a:r>
              <a:rPr lang="en-US" baseline="-25000" dirty="0" smtClean="0"/>
              <a:t>1</a:t>
            </a:r>
            <a:r>
              <a:rPr lang="en-US" dirty="0" smtClean="0"/>
              <a:t> x I</a:t>
            </a:r>
            <a:r>
              <a:rPr lang="en-US" baseline="-25000" dirty="0" smtClean="0"/>
              <a:t>1 </a:t>
            </a:r>
            <a:r>
              <a:rPr lang="en-US" dirty="0" smtClean="0"/>
              <a:t>x 10</a:t>
            </a:r>
            <a:r>
              <a:rPr lang="en-US" baseline="30000" dirty="0" smtClean="0"/>
              <a:t>-3</a:t>
            </a:r>
            <a:endParaRPr lang="en-US" dirty="0" smtClean="0"/>
          </a:p>
          <a:p>
            <a:pPr algn="just"/>
            <a:endParaRPr lang="en-US" dirty="0" smtClean="0"/>
          </a:p>
          <a:p>
            <a:pPr algn="just">
              <a:buNone/>
            </a:pPr>
            <a:r>
              <a:rPr lang="en-US" dirty="0" smtClean="0"/>
              <a:t>       The term </a:t>
            </a:r>
            <a:r>
              <a:rPr lang="el-GR" dirty="0" smtClean="0"/>
              <a:t>φ</a:t>
            </a:r>
            <a:r>
              <a:rPr lang="en-US" baseline="-25000" dirty="0" smtClean="0"/>
              <a:t>m</a:t>
            </a:r>
            <a:r>
              <a:rPr lang="en-US" dirty="0" smtClean="0"/>
              <a:t> is called the magnetic loading and T</a:t>
            </a:r>
            <a:r>
              <a:rPr lang="en-US" baseline="-25000" dirty="0" smtClean="0"/>
              <a:t>1</a:t>
            </a:r>
            <a:r>
              <a:rPr lang="en-US" dirty="0" smtClean="0"/>
              <a:t> x I</a:t>
            </a:r>
            <a:r>
              <a:rPr lang="en-US" baseline="-25000" dirty="0" smtClean="0"/>
              <a:t>1</a:t>
            </a:r>
            <a:r>
              <a:rPr lang="en-US" dirty="0" smtClean="0"/>
              <a:t> is called the electric loading. The required </a:t>
            </a:r>
            <a:r>
              <a:rPr lang="en-US" dirty="0" err="1" smtClean="0"/>
              <a:t>kVA</a:t>
            </a:r>
            <a:r>
              <a:rPr lang="en-US" dirty="0" smtClean="0"/>
              <a:t> can be obtained by selecting a higher value of </a:t>
            </a:r>
            <a:r>
              <a:rPr lang="el-GR" dirty="0" smtClean="0"/>
              <a:t>φ</a:t>
            </a:r>
            <a:r>
              <a:rPr lang="en-US" baseline="-25000" dirty="0" smtClean="0"/>
              <a:t>m</a:t>
            </a:r>
            <a:r>
              <a:rPr lang="en-US" dirty="0" smtClean="0"/>
              <a:t> and a lesser of T</a:t>
            </a:r>
            <a:r>
              <a:rPr lang="en-US" baseline="-25000" dirty="0" smtClean="0"/>
              <a:t>1</a:t>
            </a:r>
            <a:r>
              <a:rPr lang="en-US" dirty="0" smtClean="0"/>
              <a:t> x I</a:t>
            </a:r>
            <a:r>
              <a:rPr lang="en-US" baseline="-25000" dirty="0" smtClean="0"/>
              <a:t>1</a:t>
            </a:r>
            <a:r>
              <a:rPr lang="en-US" dirty="0" smtClean="0"/>
              <a:t>  or vice-versa. </a:t>
            </a:r>
          </a:p>
          <a:p>
            <a:pPr algn="just">
              <a:buNone/>
            </a:pPr>
            <a:r>
              <a:rPr lang="en-US" dirty="0" smtClean="0"/>
              <a:t>       As the magnetic loading increases, flux density and hence the core loss increases and the </a:t>
            </a:r>
          </a:p>
          <a:p>
            <a:pPr algn="just">
              <a:buNone/>
            </a:pPr>
            <a:r>
              <a:rPr lang="en-US" dirty="0" smtClean="0"/>
              <a:t>       efficiency of operation decreases. Similarly as the electric loading increases, number of turns, resistance and hence the copper loss increases. This leads to reduced efficiency of operation. It is clear that there is no advantage by the selection of higher values of T</a:t>
            </a:r>
            <a:r>
              <a:rPr lang="en-US" baseline="-25000" dirty="0" smtClean="0"/>
              <a:t>1</a:t>
            </a:r>
            <a:r>
              <a:rPr lang="en-US" dirty="0" smtClean="0"/>
              <a:t> x I</a:t>
            </a:r>
            <a:r>
              <a:rPr lang="en-US" baseline="-25000" dirty="0" smtClean="0"/>
              <a:t>1</a:t>
            </a:r>
            <a:r>
              <a:rPr lang="en-US" dirty="0" smtClean="0"/>
              <a:t> or </a:t>
            </a:r>
            <a:r>
              <a:rPr lang="el-GR" dirty="0" smtClean="0"/>
              <a:t>φ</a:t>
            </a:r>
            <a:r>
              <a:rPr lang="en-US" baseline="-25000" dirty="0" smtClean="0"/>
              <a:t>m</a:t>
            </a:r>
            <a:r>
              <a:rPr lang="en-US" dirty="0" smtClean="0"/>
              <a:t>. For an economical design they must be selected in certain proportion. </a:t>
            </a:r>
          </a:p>
          <a:p>
            <a:pPr algn="just">
              <a:buNone/>
            </a:pPr>
            <a:r>
              <a:rPr lang="en-US" dirty="0" smtClean="0"/>
              <a:t>         Thus in practice </a:t>
            </a:r>
          </a:p>
          <a:p>
            <a:pPr algn="just">
              <a:buNone/>
            </a:pPr>
            <a:r>
              <a:rPr lang="en-US" dirty="0" smtClean="0"/>
              <a:t>                       </a:t>
            </a:r>
            <a:r>
              <a:rPr lang="el-GR" dirty="0" smtClean="0"/>
              <a:t>φ</a:t>
            </a:r>
            <a:r>
              <a:rPr lang="en-US" baseline="-25000" dirty="0" smtClean="0"/>
              <a:t>m  / </a:t>
            </a:r>
            <a:r>
              <a:rPr lang="en-US" dirty="0" smtClean="0"/>
              <a:t>T</a:t>
            </a:r>
            <a:r>
              <a:rPr lang="en-US" baseline="-25000" dirty="0" smtClean="0"/>
              <a:t>1</a:t>
            </a:r>
            <a:r>
              <a:rPr lang="en-US" dirty="0" smtClean="0"/>
              <a:t> x I</a:t>
            </a:r>
            <a:r>
              <a:rPr lang="en-US" baseline="-25000" dirty="0" smtClean="0"/>
              <a:t>1 </a:t>
            </a:r>
            <a:r>
              <a:rPr lang="fr-FR" dirty="0" smtClean="0"/>
              <a:t>= a constant ( </a:t>
            </a:r>
            <a:r>
              <a:rPr lang="fr-FR" dirty="0" err="1" smtClean="0"/>
              <a:t>Kt</a:t>
            </a:r>
            <a:r>
              <a:rPr lang="fr-FR" dirty="0" smtClean="0"/>
              <a:t> ) </a:t>
            </a:r>
          </a:p>
          <a:p>
            <a:pPr algn="just">
              <a:buNone/>
            </a:pPr>
            <a:r>
              <a:rPr lang="en-US" dirty="0" smtClean="0"/>
              <a:t>                                T</a:t>
            </a:r>
            <a:r>
              <a:rPr lang="en-US" baseline="-25000" dirty="0" smtClean="0"/>
              <a:t>1</a:t>
            </a:r>
            <a:r>
              <a:rPr lang="en-US" dirty="0" smtClean="0"/>
              <a:t> x I</a:t>
            </a:r>
            <a:r>
              <a:rPr lang="en-US" baseline="-25000" dirty="0" smtClean="0"/>
              <a:t>1 </a:t>
            </a:r>
            <a:r>
              <a:rPr lang="fr-FR" dirty="0" smtClean="0"/>
              <a:t>= </a:t>
            </a:r>
            <a:r>
              <a:rPr lang="el-GR" dirty="0" smtClean="0"/>
              <a:t>φ</a:t>
            </a:r>
            <a:r>
              <a:rPr lang="en-US" baseline="-25000" dirty="0" smtClean="0"/>
              <a:t>m</a:t>
            </a:r>
            <a:r>
              <a:rPr lang="fr-FR" dirty="0" smtClean="0"/>
              <a:t> /</a:t>
            </a:r>
            <a:r>
              <a:rPr lang="fr-FR" dirty="0" err="1" smtClean="0"/>
              <a:t>Kt</a:t>
            </a:r>
            <a:r>
              <a:rPr lang="fr-FR" dirty="0" smtClean="0"/>
              <a:t> </a:t>
            </a:r>
          </a:p>
          <a:p>
            <a:pPr algn="just">
              <a:buNone/>
            </a:pPr>
            <a:r>
              <a:rPr lang="fr-FR" dirty="0" smtClean="0"/>
              <a:t>KVA per phase,   Q </a:t>
            </a:r>
            <a:r>
              <a:rPr lang="en-US" dirty="0" smtClean="0"/>
              <a:t>= 4.44 </a:t>
            </a:r>
            <a:r>
              <a:rPr lang="el-GR" dirty="0" smtClean="0"/>
              <a:t>φ</a:t>
            </a:r>
            <a:r>
              <a:rPr lang="en-US" baseline="-25000" dirty="0" smtClean="0"/>
              <a:t>m</a:t>
            </a:r>
            <a:r>
              <a:rPr lang="en-US" dirty="0" smtClean="0"/>
              <a:t> f T</a:t>
            </a:r>
            <a:r>
              <a:rPr lang="en-US" baseline="-25000" dirty="0" smtClean="0"/>
              <a:t>1</a:t>
            </a:r>
            <a:r>
              <a:rPr lang="en-US" dirty="0" smtClean="0"/>
              <a:t> x I</a:t>
            </a:r>
            <a:r>
              <a:rPr lang="en-US" baseline="-25000" dirty="0" smtClean="0"/>
              <a:t>1 </a:t>
            </a:r>
            <a:r>
              <a:rPr lang="en-US" dirty="0" smtClean="0"/>
              <a:t>x 10</a:t>
            </a:r>
            <a:r>
              <a:rPr lang="en-US" baseline="30000" dirty="0" smtClean="0"/>
              <a:t>-3 </a:t>
            </a:r>
            <a:r>
              <a:rPr lang="en-US" dirty="0" smtClean="0"/>
              <a:t>= 4.44 </a:t>
            </a:r>
            <a:r>
              <a:rPr lang="el-GR" dirty="0" smtClean="0"/>
              <a:t>φ</a:t>
            </a:r>
            <a:r>
              <a:rPr lang="en-US" baseline="-25000" dirty="0" smtClean="0"/>
              <a:t>m</a:t>
            </a:r>
            <a:r>
              <a:rPr lang="en-US" dirty="0" smtClean="0"/>
              <a:t> f </a:t>
            </a:r>
            <a:r>
              <a:rPr lang="el-GR" dirty="0" smtClean="0"/>
              <a:t>φ</a:t>
            </a:r>
            <a:r>
              <a:rPr lang="en-US" baseline="-25000" dirty="0" smtClean="0"/>
              <a:t>m</a:t>
            </a:r>
            <a:r>
              <a:rPr lang="fr-FR" dirty="0" smtClean="0"/>
              <a:t> /</a:t>
            </a:r>
            <a:r>
              <a:rPr lang="fr-FR" dirty="0" err="1" smtClean="0"/>
              <a:t>Kt</a:t>
            </a:r>
            <a:r>
              <a:rPr lang="fr-FR" dirty="0" smtClean="0"/>
              <a:t> </a:t>
            </a:r>
            <a:r>
              <a:rPr lang="en-US" dirty="0" smtClean="0"/>
              <a:t>x 10</a:t>
            </a:r>
            <a:r>
              <a:rPr lang="en-US" baseline="30000" dirty="0" smtClean="0"/>
              <a:t>-3</a:t>
            </a:r>
          </a:p>
          <a:p>
            <a:pPr algn="just">
              <a:buNone/>
            </a:pPr>
            <a:endParaRPr lang="en-US" baseline="30000" dirty="0" smtClean="0"/>
          </a:p>
          <a:p>
            <a:pPr algn="just">
              <a:buNone/>
            </a:pPr>
            <a:r>
              <a:rPr lang="en-US" dirty="0" smtClean="0"/>
              <a:t>                                 </a:t>
            </a:r>
            <a:r>
              <a:rPr lang="el-GR" dirty="0" smtClean="0"/>
              <a:t>φ</a:t>
            </a:r>
            <a:r>
              <a:rPr lang="en-US" baseline="-25000" dirty="0" smtClean="0"/>
              <a:t>m</a:t>
            </a:r>
            <a:r>
              <a:rPr lang="en-US" dirty="0" smtClean="0"/>
              <a:t> =  </a:t>
            </a:r>
            <a:r>
              <a:rPr lang="en-US" dirty="0" smtClean="0">
                <a:latin typeface="Times New Roman"/>
                <a:cs typeface="Times New Roman"/>
              </a:rPr>
              <a:t>√</a:t>
            </a:r>
            <a:r>
              <a:rPr lang="en-US" dirty="0" smtClean="0"/>
              <a:t> [ ( Kt * Q) / 4.44*f * 10</a:t>
            </a:r>
            <a:r>
              <a:rPr lang="en-US" baseline="30000" dirty="0" smtClean="0"/>
              <a:t>-3</a:t>
            </a:r>
            <a:r>
              <a:rPr lang="en-US" dirty="0" smtClean="0"/>
              <a:t>  ]</a:t>
            </a:r>
            <a:endParaRPr lang="fr-FR" dirty="0" smtClean="0"/>
          </a:p>
          <a:p>
            <a:pPr algn="just">
              <a:buNone/>
            </a:pPr>
            <a:r>
              <a:rPr lang="en-US" baseline="-25000"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b="1" dirty="0"/>
          </a:p>
        </p:txBody>
      </p:sp>
      <p:sp>
        <p:nvSpPr>
          <p:cNvPr id="3" name="Content Placeholder 2"/>
          <p:cNvSpPr>
            <a:spLocks noGrp="1"/>
          </p:cNvSpPr>
          <p:nvPr>
            <p:ph idx="1"/>
          </p:nvPr>
        </p:nvSpPr>
        <p:spPr>
          <a:xfrm>
            <a:off x="260350" y="368300"/>
            <a:ext cx="15621000" cy="7620000"/>
          </a:xfrm>
        </p:spPr>
        <p:txBody>
          <a:bodyPr>
            <a:normAutofit fontScale="70000" lnSpcReduction="20000"/>
          </a:bodyPr>
          <a:lstStyle/>
          <a:p>
            <a:pPr>
              <a:buNone/>
            </a:pPr>
            <a:r>
              <a:rPr lang="en-US" sz="4100" dirty="0" smtClean="0"/>
              <a:t>     Since the </a:t>
            </a:r>
            <a:r>
              <a:rPr lang="en-US" sz="4100" dirty="0" err="1" smtClean="0"/>
              <a:t>emf</a:t>
            </a:r>
            <a:r>
              <a:rPr lang="en-US" sz="4100" dirty="0" smtClean="0"/>
              <a:t> induced E1 = 4.44 </a:t>
            </a:r>
            <a:r>
              <a:rPr lang="en-US" sz="4100" dirty="0" err="1" smtClean="0"/>
              <a:t>φm</a:t>
            </a:r>
            <a:r>
              <a:rPr lang="en-US" sz="4100" dirty="0" smtClean="0"/>
              <a:t> f T1 is in T1 turns,</a:t>
            </a:r>
          </a:p>
          <a:p>
            <a:pPr>
              <a:buNone/>
            </a:pPr>
            <a:r>
              <a:rPr lang="en-US" sz="4100" dirty="0" smtClean="0"/>
              <a:t>    voltage / </a:t>
            </a:r>
            <a:r>
              <a:rPr lang="en-US" sz="4100" dirty="0" err="1" smtClean="0"/>
              <a:t>turn,Et</a:t>
            </a:r>
            <a:r>
              <a:rPr lang="en-US" sz="4100" dirty="0" smtClean="0"/>
              <a:t> = E1/T1= 4.44 *f* </a:t>
            </a:r>
            <a:r>
              <a:rPr lang="el-GR" sz="4100" dirty="0" smtClean="0"/>
              <a:t>φ</a:t>
            </a:r>
            <a:r>
              <a:rPr lang="en-US" sz="4100" dirty="0" smtClean="0"/>
              <a:t>m </a:t>
            </a:r>
          </a:p>
          <a:p>
            <a:pPr>
              <a:buNone/>
            </a:pPr>
            <a:r>
              <a:rPr lang="en-US" sz="4100" dirty="0" smtClean="0"/>
              <a:t>                  = 4.44 f </a:t>
            </a:r>
            <a:r>
              <a:rPr lang="en-US" sz="4100" dirty="0" smtClean="0">
                <a:latin typeface="Times New Roman"/>
                <a:cs typeface="Times New Roman"/>
              </a:rPr>
              <a:t>√</a:t>
            </a:r>
            <a:r>
              <a:rPr lang="en-US" sz="4100" dirty="0" smtClean="0"/>
              <a:t> [ ( Kt * Q) / 4.44*f * 10</a:t>
            </a:r>
            <a:r>
              <a:rPr lang="en-US" sz="4100" baseline="30000" dirty="0" smtClean="0"/>
              <a:t>-3</a:t>
            </a:r>
            <a:r>
              <a:rPr lang="en-US" sz="4100" dirty="0" smtClean="0"/>
              <a:t>  ] </a:t>
            </a:r>
          </a:p>
          <a:p>
            <a:pPr>
              <a:buNone/>
            </a:pPr>
            <a:r>
              <a:rPr lang="en-US" sz="4100" dirty="0" smtClean="0"/>
              <a:t>                  </a:t>
            </a:r>
            <a:r>
              <a:rPr lang="nn-NO" sz="4100" dirty="0" smtClean="0"/>
              <a:t>=</a:t>
            </a:r>
            <a:r>
              <a:rPr lang="en-US" sz="4100" dirty="0" smtClean="0">
                <a:latin typeface="Times New Roman"/>
                <a:cs typeface="Times New Roman"/>
              </a:rPr>
              <a:t> √</a:t>
            </a:r>
            <a:r>
              <a:rPr lang="nn-NO" sz="4100" dirty="0" smtClean="0"/>
              <a:t> [4.44f x 10</a:t>
            </a:r>
            <a:r>
              <a:rPr lang="en-US" sz="4100" baseline="30000" dirty="0" smtClean="0"/>
              <a:t>3</a:t>
            </a:r>
            <a:r>
              <a:rPr lang="en-US" sz="4100" dirty="0" smtClean="0"/>
              <a:t> </a:t>
            </a:r>
            <a:r>
              <a:rPr lang="nn-NO" sz="4100" dirty="0" smtClean="0"/>
              <a:t> x Kt x kVA / ph ]</a:t>
            </a:r>
          </a:p>
          <a:p>
            <a:pPr>
              <a:buNone/>
            </a:pPr>
            <a:r>
              <a:rPr lang="nn-NO" sz="4100" dirty="0" smtClean="0"/>
              <a:t>                  = K </a:t>
            </a:r>
            <a:r>
              <a:rPr lang="en-US" sz="4100" dirty="0" smtClean="0">
                <a:latin typeface="Times New Roman"/>
                <a:cs typeface="Times New Roman"/>
              </a:rPr>
              <a:t>√ KVA</a:t>
            </a:r>
            <a:endParaRPr lang="nn-NO" sz="4100" dirty="0" smtClean="0"/>
          </a:p>
          <a:p>
            <a:pPr>
              <a:buNone/>
            </a:pPr>
            <a:r>
              <a:rPr lang="en-US" sz="4100" dirty="0" smtClean="0"/>
              <a:t>    Where K (= 4.44 f x 10</a:t>
            </a:r>
            <a:r>
              <a:rPr lang="en-US" sz="4100" baseline="30000" dirty="0" smtClean="0"/>
              <a:t> 3</a:t>
            </a:r>
            <a:r>
              <a:rPr lang="en-US" sz="4100" dirty="0" smtClean="0"/>
              <a:t> x Kt ) is another constant and </a:t>
            </a:r>
            <a:r>
              <a:rPr lang="en-US" sz="4100" dirty="0" err="1" smtClean="0"/>
              <a:t>kVA</a:t>
            </a:r>
            <a:r>
              <a:rPr lang="en-US" sz="4100" dirty="0" smtClean="0"/>
              <a:t> is the rated output of the transformer. </a:t>
            </a:r>
          </a:p>
          <a:p>
            <a:pPr>
              <a:buNone/>
            </a:pPr>
            <a:r>
              <a:rPr lang="en-US" sz="4100" dirty="0" smtClean="0"/>
              <a:t>    The constant K depends on the type of transformer-single or three phase, core or shell type, power or distribution type, type of factory organization etc .</a:t>
            </a:r>
          </a:p>
          <a:p>
            <a:pPr>
              <a:buNone/>
            </a:pPr>
            <a:endParaRPr lang="en-US" sz="4100" dirty="0" smtClean="0"/>
          </a:p>
          <a:p>
            <a:pPr>
              <a:buNone/>
            </a:pPr>
            <a:r>
              <a:rPr lang="en-US" b="1" dirty="0" smtClean="0"/>
              <a:t>     Typical values of K : </a:t>
            </a:r>
          </a:p>
          <a:p>
            <a:pPr>
              <a:buNone/>
            </a:pPr>
            <a:r>
              <a:rPr lang="en-US" b="1" dirty="0" smtClean="0"/>
              <a:t>     </a:t>
            </a:r>
            <a:r>
              <a:rPr lang="en-US" dirty="0" smtClean="0"/>
              <a:t>1.0 to 1.2       for single phase shell type </a:t>
            </a:r>
          </a:p>
          <a:p>
            <a:pPr>
              <a:buNone/>
            </a:pPr>
            <a:r>
              <a:rPr lang="en-US" dirty="0" smtClean="0"/>
              <a:t>     1.3                   for three-phase shell type (power)</a:t>
            </a:r>
          </a:p>
          <a:p>
            <a:pPr>
              <a:buNone/>
            </a:pPr>
            <a:r>
              <a:rPr lang="en-US" dirty="0" smtClean="0"/>
              <a:t>     0.75 to 0.85   for single phase core type </a:t>
            </a:r>
          </a:p>
          <a:p>
            <a:pPr>
              <a:buNone/>
            </a:pPr>
            <a:r>
              <a:rPr lang="en-US" dirty="0" smtClean="0"/>
              <a:t>     0.6 to 0.7        for three phase core type (power) </a:t>
            </a:r>
          </a:p>
          <a:p>
            <a:pPr>
              <a:buNone/>
            </a:pPr>
            <a:r>
              <a:rPr lang="en-US" dirty="0" smtClean="0"/>
              <a:t>     0.45                 for three-phase core type (distribution)</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for Transformer Winding</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It depends upon some of the following factors:</a:t>
            </a:r>
          </a:p>
          <a:p>
            <a:pPr marL="914400" indent="-914400">
              <a:buAutoNum type="arabicPeriod"/>
            </a:pPr>
            <a:r>
              <a:rPr lang="en-US" dirty="0" smtClean="0"/>
              <a:t>Current rating</a:t>
            </a:r>
          </a:p>
          <a:p>
            <a:pPr marL="914400" indent="-914400">
              <a:buAutoNum type="arabicPeriod"/>
            </a:pPr>
            <a:r>
              <a:rPr lang="en-US" dirty="0" smtClean="0"/>
              <a:t>Short circuit strength</a:t>
            </a:r>
          </a:p>
          <a:p>
            <a:pPr marL="914400" indent="-914400">
              <a:buAutoNum type="arabicPeriod"/>
            </a:pPr>
            <a:r>
              <a:rPr lang="en-US" dirty="0" smtClean="0"/>
              <a:t>Temperature rise</a:t>
            </a:r>
          </a:p>
          <a:p>
            <a:pPr marL="914400" indent="-914400">
              <a:buAutoNum type="arabicPeriod"/>
            </a:pPr>
            <a:r>
              <a:rPr lang="en-US" dirty="0" smtClean="0"/>
              <a:t>Impedance</a:t>
            </a:r>
          </a:p>
          <a:p>
            <a:pPr marL="914400" indent="-914400">
              <a:buAutoNum type="arabicPeriod"/>
            </a:pPr>
            <a:r>
              <a:rPr lang="en-US" dirty="0" smtClean="0"/>
              <a:t>Surge voltage</a:t>
            </a:r>
          </a:p>
          <a:p>
            <a:pPr marL="914400" indent="-914400">
              <a:buAutoNum type="arabicPeriod"/>
            </a:pPr>
            <a:r>
              <a:rPr lang="en-US" dirty="0" smtClean="0"/>
              <a:t>Transport facilities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Transformer Winding</a:t>
            </a:r>
            <a:endParaRPr lang="en-US" dirty="0"/>
          </a:p>
        </p:txBody>
      </p:sp>
      <p:sp>
        <p:nvSpPr>
          <p:cNvPr id="3" name="Content Placeholder 2"/>
          <p:cNvSpPr>
            <a:spLocks noGrp="1"/>
          </p:cNvSpPr>
          <p:nvPr>
            <p:ph idx="1"/>
          </p:nvPr>
        </p:nvSpPr>
        <p:spPr>
          <a:xfrm>
            <a:off x="810895" y="1816100"/>
            <a:ext cx="14596110" cy="7010400"/>
          </a:xfrm>
        </p:spPr>
        <p:txBody>
          <a:bodyPr>
            <a:normAutofit/>
          </a:bodyPr>
          <a:lstStyle/>
          <a:p>
            <a:r>
              <a:rPr lang="en-US" dirty="0" smtClean="0"/>
              <a:t>1. Cylindrical winding</a:t>
            </a:r>
          </a:p>
          <a:p>
            <a:r>
              <a:rPr lang="en-US" dirty="0" smtClean="0"/>
              <a:t>Helical winding</a:t>
            </a:r>
          </a:p>
          <a:p>
            <a:r>
              <a:rPr lang="en-US" dirty="0" smtClean="0"/>
              <a:t>Double helical winding</a:t>
            </a:r>
          </a:p>
          <a:p>
            <a:r>
              <a:rPr lang="en-US" dirty="0" smtClean="0"/>
              <a:t>Multi layer helical winding</a:t>
            </a:r>
          </a:p>
          <a:p>
            <a:r>
              <a:rPr lang="en-US" dirty="0" smtClean="0"/>
              <a:t>Cross over winding</a:t>
            </a:r>
          </a:p>
          <a:p>
            <a:r>
              <a:rPr lang="en-US" dirty="0" smtClean="0"/>
              <a:t>Disc and continuous disc winding</a:t>
            </a:r>
          </a:p>
          <a:p>
            <a:r>
              <a:rPr lang="en-US" dirty="0" err="1" smtClean="0"/>
              <a:t>Aluminium</a:t>
            </a:r>
            <a:r>
              <a:rPr lang="en-US" dirty="0" smtClean="0"/>
              <a:t> foil winding</a:t>
            </a:r>
            <a:endParaRPr lang="en-US" dirty="0"/>
          </a:p>
        </p:txBody>
      </p:sp>
      <p:pic>
        <p:nvPicPr>
          <p:cNvPr id="4" name="Picture 3"/>
          <p:cNvPicPr/>
          <p:nvPr/>
        </p:nvPicPr>
        <p:blipFill>
          <a:blip r:embed="rId2"/>
          <a:srcRect/>
          <a:stretch>
            <a:fillRect/>
          </a:stretch>
        </p:blipFill>
        <p:spPr bwMode="auto">
          <a:xfrm>
            <a:off x="7880350" y="1816100"/>
            <a:ext cx="7162800" cy="2971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93733"/>
          </a:xfrm>
        </p:spPr>
        <p:txBody>
          <a:bodyPr>
            <a:noAutofit/>
          </a:bodyPr>
          <a:lstStyle/>
          <a:p>
            <a:r>
              <a:rPr lang="en-US" sz="6000" b="1" dirty="0" smtClean="0"/>
              <a:t>Window Space Factor</a:t>
            </a:r>
            <a:endParaRPr lang="en-US" sz="6000" dirty="0"/>
          </a:p>
        </p:txBody>
      </p:sp>
      <p:sp>
        <p:nvSpPr>
          <p:cNvPr id="3" name="Content Placeholder 2"/>
          <p:cNvSpPr>
            <a:spLocks noGrp="1"/>
          </p:cNvSpPr>
          <p:nvPr>
            <p:ph idx="1"/>
          </p:nvPr>
        </p:nvSpPr>
        <p:spPr>
          <a:xfrm>
            <a:off x="336550" y="1587500"/>
            <a:ext cx="15620999" cy="7010400"/>
          </a:xfrm>
        </p:spPr>
        <p:txBody>
          <a:bodyPr>
            <a:normAutofit fontScale="85000" lnSpcReduction="10000"/>
          </a:bodyPr>
          <a:lstStyle/>
          <a:p>
            <a:pPr algn="just">
              <a:buNone/>
            </a:pPr>
            <a:r>
              <a:rPr lang="en-US" dirty="0" smtClean="0"/>
              <a:t>    Window space factor is defined as the ratio of copper area in the window to the area of the window. </a:t>
            </a:r>
          </a:p>
          <a:p>
            <a:pPr algn="just">
              <a:buNone/>
            </a:pPr>
            <a:r>
              <a:rPr lang="en-US" dirty="0" smtClean="0"/>
              <a:t>    For a given window area, as the voltage rating of the transformer increases, quantity of insulation in the window increases, area of copper reduces. Thus the window space factor reduces as the voltage increases. A value for  Window space factor (</a:t>
            </a:r>
            <a:r>
              <a:rPr lang="en-US" dirty="0" err="1" smtClean="0"/>
              <a:t>Kw</a:t>
            </a:r>
            <a:r>
              <a:rPr lang="en-US" dirty="0" smtClean="0"/>
              <a:t>) can be calculated by the following empirical formula: </a:t>
            </a:r>
          </a:p>
          <a:p>
            <a:pPr algn="just">
              <a:buNone/>
            </a:pPr>
            <a:r>
              <a:rPr lang="nn-NO" dirty="0" smtClean="0"/>
              <a:t>    Kw= 10/(30+kV)for transformer rating 50 to 200kVA </a:t>
            </a:r>
          </a:p>
          <a:p>
            <a:pPr algn="just">
              <a:buNone/>
            </a:pPr>
            <a:r>
              <a:rPr lang="nn-NO" dirty="0" smtClean="0"/>
              <a:t>    Kw= 12/(30+kV)for rating about 1000 kVA</a:t>
            </a:r>
          </a:p>
          <a:p>
            <a:pPr algn="just">
              <a:buNone/>
            </a:pPr>
            <a:r>
              <a:rPr lang="nn-NO" dirty="0" smtClean="0"/>
              <a:t>    Kw= 8/(30+kV)for rating about 20 kVA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0" y="444500"/>
            <a:ext cx="14596110" cy="993733"/>
          </a:xfrm>
        </p:spPr>
        <p:txBody>
          <a:bodyPr>
            <a:normAutofit fontScale="90000"/>
          </a:bodyPr>
          <a:lstStyle/>
          <a:p>
            <a:r>
              <a:rPr lang="en-US" dirty="0" smtClean="0"/>
              <a:t/>
            </a:r>
            <a:br>
              <a:rPr lang="en-US" dirty="0" smtClean="0"/>
            </a:br>
            <a:r>
              <a:rPr lang="en-US" b="1" dirty="0" smtClean="0">
                <a:solidFill>
                  <a:srgbClr val="FF0000"/>
                </a:solidFill>
              </a:rP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565150" y="1803400"/>
            <a:ext cx="6612255" cy="1003300"/>
          </a:xfrm>
        </p:spPr>
        <p:txBody>
          <a:bodyPr>
            <a:noAutofit/>
          </a:bodyPr>
          <a:lstStyle/>
          <a:p>
            <a:endParaRPr lang="en-US" sz="2800" dirty="0" smtClean="0"/>
          </a:p>
          <a:p>
            <a:endParaRPr lang="en-US" sz="2800" dirty="0" smtClean="0"/>
          </a:p>
        </p:txBody>
      </p:sp>
      <p:sp>
        <p:nvSpPr>
          <p:cNvPr id="4" name="Rectangle 3"/>
          <p:cNvSpPr/>
          <p:nvPr/>
        </p:nvSpPr>
        <p:spPr>
          <a:xfrm>
            <a:off x="1327150" y="292100"/>
            <a:ext cx="11277600" cy="923330"/>
          </a:xfrm>
          <a:prstGeom prst="rect">
            <a:avLst/>
          </a:prstGeom>
        </p:spPr>
        <p:txBody>
          <a:bodyPr wrap="square">
            <a:spAutoFit/>
          </a:bodyPr>
          <a:lstStyle/>
          <a:p>
            <a:pPr algn="ctr"/>
            <a:r>
              <a:rPr lang="en-US" sz="5400" b="1" dirty="0" smtClean="0"/>
              <a:t>Core Design </a:t>
            </a:r>
            <a:endParaRPr lang="en-US" sz="5400" dirty="0"/>
          </a:p>
        </p:txBody>
      </p:sp>
      <p:sp>
        <p:nvSpPr>
          <p:cNvPr id="5" name="Rectangle 4"/>
          <p:cNvSpPr/>
          <p:nvPr/>
        </p:nvSpPr>
        <p:spPr>
          <a:xfrm>
            <a:off x="0" y="1054100"/>
            <a:ext cx="16217900" cy="6001643"/>
          </a:xfrm>
          <a:prstGeom prst="rect">
            <a:avLst/>
          </a:prstGeom>
        </p:spPr>
        <p:txBody>
          <a:bodyPr wrap="square">
            <a:spAutoFit/>
          </a:bodyPr>
          <a:lstStyle/>
          <a:p>
            <a:endParaRPr lang="en-US" sz="2800" dirty="0" smtClean="0"/>
          </a:p>
          <a:p>
            <a:pPr algn="just"/>
            <a:r>
              <a:rPr lang="en-US" sz="2800" dirty="0" smtClean="0"/>
              <a:t>For core type transformer,  the cross-section of </a:t>
            </a:r>
          </a:p>
          <a:p>
            <a:pPr algn="just"/>
            <a:r>
              <a:rPr lang="en-US" sz="2800" dirty="0" smtClean="0"/>
              <a:t>the core  may be</a:t>
            </a:r>
          </a:p>
          <a:p>
            <a:pPr algn="just"/>
            <a:r>
              <a:rPr lang="en-US" sz="2400" dirty="0" smtClean="0"/>
              <a:t> </a:t>
            </a:r>
          </a:p>
          <a:p>
            <a:pPr algn="just"/>
            <a:r>
              <a:rPr lang="en-US" sz="2400" dirty="0" smtClean="0"/>
              <a:t>(</a:t>
            </a:r>
            <a:r>
              <a:rPr lang="en-US" sz="2400" dirty="0" err="1" smtClean="0"/>
              <a:t>i</a:t>
            </a:r>
            <a:r>
              <a:rPr lang="en-US" sz="2400" dirty="0" smtClean="0"/>
              <a:t>) Rectangular </a:t>
            </a:r>
          </a:p>
          <a:p>
            <a:pPr algn="just"/>
            <a:r>
              <a:rPr lang="en-US" sz="2400" dirty="0" smtClean="0"/>
              <a:t>(ii) Square </a:t>
            </a:r>
          </a:p>
          <a:p>
            <a:pPr algn="just"/>
            <a:r>
              <a:rPr lang="en-US" sz="2400" dirty="0" smtClean="0"/>
              <a:t>(iii) Stepped </a:t>
            </a:r>
          </a:p>
          <a:p>
            <a:pPr algn="just"/>
            <a:endParaRPr lang="en-US" sz="2800" dirty="0" smtClean="0"/>
          </a:p>
          <a:p>
            <a:pPr algn="just"/>
            <a:r>
              <a:rPr lang="en-US" sz="2400" dirty="0" smtClean="0"/>
              <a:t>When circular coils are required</a:t>
            </a:r>
          </a:p>
          <a:p>
            <a:pPr algn="just"/>
            <a:endParaRPr lang="en-US" sz="2400" dirty="0" smtClean="0"/>
          </a:p>
          <a:p>
            <a:pPr algn="just"/>
            <a:r>
              <a:rPr lang="en-US" sz="2400" dirty="0" smtClean="0"/>
              <a:t> for distribution and power transformers, the </a:t>
            </a:r>
            <a:r>
              <a:rPr lang="en-US" sz="2400" b="1" dirty="0" smtClean="0"/>
              <a:t>square and stepped cores </a:t>
            </a:r>
            <a:r>
              <a:rPr lang="en-US" sz="2400" dirty="0" smtClean="0"/>
              <a:t>are used. </a:t>
            </a:r>
          </a:p>
          <a:p>
            <a:pPr algn="just"/>
            <a:endParaRPr lang="en-US" sz="2800" dirty="0" smtClean="0"/>
          </a:p>
          <a:p>
            <a:pPr algn="just"/>
            <a:r>
              <a:rPr lang="en-US" sz="2800" dirty="0" smtClean="0"/>
              <a:t>For shell type transformer, the cross-section may be </a:t>
            </a:r>
            <a:r>
              <a:rPr lang="en-US" sz="2800" b="1" dirty="0" smtClean="0"/>
              <a:t>Rectangular.</a:t>
            </a:r>
          </a:p>
          <a:p>
            <a:pPr algn="just"/>
            <a:r>
              <a:rPr lang="en-US" sz="2400" dirty="0" smtClean="0"/>
              <a:t>When rectangular cores are used,  the coils are also rectangular in shape. </a:t>
            </a:r>
          </a:p>
          <a:p>
            <a:pPr algn="just"/>
            <a:r>
              <a:rPr lang="en-US" sz="2400" dirty="0" smtClean="0"/>
              <a:t>The rectangular core is suitable for small and low voltage transformers.</a:t>
            </a:r>
          </a:p>
        </p:txBody>
      </p:sp>
      <p:pic>
        <p:nvPicPr>
          <p:cNvPr id="1026" name="Picture 2"/>
          <p:cNvPicPr>
            <a:picLocks noChangeAspect="1" noChangeArrowheads="1"/>
          </p:cNvPicPr>
          <p:nvPr/>
        </p:nvPicPr>
        <p:blipFill>
          <a:blip r:embed="rId2"/>
          <a:srcRect/>
          <a:stretch>
            <a:fillRect/>
          </a:stretch>
        </p:blipFill>
        <p:spPr bwMode="auto">
          <a:xfrm>
            <a:off x="8261350" y="1282700"/>
            <a:ext cx="7343775" cy="3014663"/>
          </a:xfrm>
          <a:prstGeom prst="rect">
            <a:avLst/>
          </a:prstGeom>
          <a:noFill/>
          <a:ln w="9525">
            <a:noFill/>
            <a:miter lim="800000"/>
            <a:headEnd/>
            <a:tailEnd/>
          </a:ln>
          <a:effectLst/>
        </p:spPr>
      </p:pic>
      <p:sp>
        <p:nvSpPr>
          <p:cNvPr id="7" name="Rectangle 6"/>
          <p:cNvSpPr/>
          <p:nvPr/>
        </p:nvSpPr>
        <p:spPr>
          <a:xfrm>
            <a:off x="336550" y="7302501"/>
            <a:ext cx="14782799" cy="1508105"/>
          </a:xfrm>
          <a:prstGeom prst="rect">
            <a:avLst/>
          </a:prstGeom>
        </p:spPr>
        <p:txBody>
          <a:bodyPr wrap="square">
            <a:spAutoFit/>
          </a:bodyPr>
          <a:lstStyle/>
          <a:p>
            <a:endParaRPr lang="en-US" sz="2000" dirty="0" smtClean="0"/>
          </a:p>
          <a:p>
            <a:r>
              <a:rPr lang="en-US" sz="3600" b="1" dirty="0" smtClean="0"/>
              <a:t>         Net iron area of the leg or limb or core, Ai =   </a:t>
            </a:r>
            <a:r>
              <a:rPr lang="el-GR" sz="3600" b="1" dirty="0" smtClean="0"/>
              <a:t>φ</a:t>
            </a:r>
            <a:r>
              <a:rPr lang="en-US" sz="3600" b="1" baseline="-25000" dirty="0" smtClean="0"/>
              <a:t>m  </a:t>
            </a:r>
            <a:r>
              <a:rPr lang="en-US" sz="3600" b="1" dirty="0" smtClean="0"/>
              <a:t>/ </a:t>
            </a:r>
            <a:r>
              <a:rPr lang="en-US" sz="3600" b="1" dirty="0" err="1" smtClean="0"/>
              <a:t>B</a:t>
            </a:r>
            <a:r>
              <a:rPr lang="en-US" sz="3600" b="1" baseline="-25000" dirty="0" err="1" smtClean="0"/>
              <a:t>m</a:t>
            </a:r>
            <a:r>
              <a:rPr lang="en-US" sz="3600" b="1" dirty="0" smtClean="0"/>
              <a:t>    m</a:t>
            </a:r>
            <a:r>
              <a:rPr lang="en-US" sz="3600" b="1" baseline="30000" dirty="0" smtClean="0"/>
              <a:t>2</a:t>
            </a:r>
          </a:p>
          <a:p>
            <a:endParaRPr lang="en-US" sz="3600" b="1" dirty="0" smtClean="0"/>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2926</TotalTime>
  <Words>2729</Words>
  <Application>Microsoft Office PowerPoint</Application>
  <PresentationFormat>Custom</PresentationFormat>
  <Paragraphs>355</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Slide 1</vt:lpstr>
      <vt:lpstr>Slide 2</vt:lpstr>
      <vt:lpstr>Slide 3</vt:lpstr>
      <vt:lpstr>Volt / Turn Equation </vt:lpstr>
      <vt:lpstr> </vt:lpstr>
      <vt:lpstr>Factors for Transformer Winding</vt:lpstr>
      <vt:lpstr>Types of Transformer Winding</vt:lpstr>
      <vt:lpstr>Window Space Factor</vt:lpstr>
      <vt:lpstr>  </vt:lpstr>
      <vt:lpstr>Core Design Values  </vt:lpstr>
      <vt:lpstr>Square Core</vt:lpstr>
      <vt:lpstr>TWO STEPPED CORE / CRUCIFORM CORE</vt:lpstr>
      <vt:lpstr>Ratio of Area of Core and Circumscribing Circle</vt:lpstr>
      <vt:lpstr>Core Design Comparision</vt:lpstr>
      <vt:lpstr>Choice Of Flux Density In The Core</vt:lpstr>
      <vt:lpstr>OVER ALL DIMENSION OF THE TRANSFORMER</vt:lpstr>
      <vt:lpstr>OVER ALL DIMENSION OF THE TRANSFORMER</vt:lpstr>
      <vt:lpstr>Design Of Yoke</vt:lpstr>
      <vt:lpstr>Window Dimensions</vt:lpstr>
      <vt:lpstr>Width Of Window For Optimum Output</vt:lpstr>
      <vt:lpstr>Overall Dimensions</vt:lpstr>
      <vt:lpstr>Three Phase Transformer</vt:lpstr>
      <vt:lpstr>Dimensions In Core Type Transformer</vt:lpstr>
      <vt:lpstr>Optimum Design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Lenovo</cp:lastModifiedBy>
  <cp:revision>234</cp:revision>
  <dcterms:created xsi:type="dcterms:W3CDTF">2020-05-30T11:11:36Z</dcterms:created>
  <dcterms:modified xsi:type="dcterms:W3CDTF">2020-12-03T03:49:08Z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