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4" r:id="rId2"/>
  </p:sldMasterIdLst>
  <p:notesMasterIdLst>
    <p:notesMasterId r:id="rId26"/>
  </p:notesMasterIdLst>
  <p:sldIdLst>
    <p:sldId id="256" r:id="rId3"/>
    <p:sldId id="267" r:id="rId4"/>
    <p:sldId id="268" r:id="rId5"/>
    <p:sldId id="288" r:id="rId6"/>
    <p:sldId id="293" r:id="rId7"/>
    <p:sldId id="287" r:id="rId8"/>
    <p:sldId id="269" r:id="rId9"/>
    <p:sldId id="289" r:id="rId10"/>
    <p:sldId id="290" r:id="rId11"/>
    <p:sldId id="273" r:id="rId12"/>
    <p:sldId id="285" r:id="rId13"/>
    <p:sldId id="274" r:id="rId14"/>
    <p:sldId id="283" r:id="rId15"/>
    <p:sldId id="299" r:id="rId16"/>
    <p:sldId id="298" r:id="rId17"/>
    <p:sldId id="286" r:id="rId18"/>
    <p:sldId id="292" r:id="rId19"/>
    <p:sldId id="275" r:id="rId20"/>
    <p:sldId id="276" r:id="rId21"/>
    <p:sldId id="278" r:id="rId22"/>
    <p:sldId id="296" r:id="rId23"/>
    <p:sldId id="295" r:id="rId24"/>
    <p:sldId id="266" r:id="rId25"/>
  </p:sldIdLst>
  <p:sldSz cx="16217900" cy="9118600"/>
  <p:notesSz cx="16217900" cy="9118600"/>
  <p:defaultTextStyle>
    <a:defPPr>
      <a:defRPr lang="en-US"/>
    </a:defPPr>
    <a:lvl1pPr algn="l" defTabSz="912813" rtl="0" fontAlgn="base">
      <a:spcBef>
        <a:spcPct val="0"/>
      </a:spcBef>
      <a:spcAft>
        <a:spcPct val="0"/>
      </a:spcAft>
      <a:defRPr sz="1900" kern="1200">
        <a:solidFill>
          <a:schemeClr val="tx1"/>
        </a:solidFill>
        <a:latin typeface="Arial" charset="0"/>
        <a:ea typeface="+mn-ea"/>
        <a:cs typeface="Arial" charset="0"/>
      </a:defRPr>
    </a:lvl1pPr>
    <a:lvl2pPr marL="455613" indent="1588" algn="l" defTabSz="912813" rtl="0" fontAlgn="base">
      <a:spcBef>
        <a:spcPct val="0"/>
      </a:spcBef>
      <a:spcAft>
        <a:spcPct val="0"/>
      </a:spcAft>
      <a:defRPr sz="1900" kern="1200">
        <a:solidFill>
          <a:schemeClr val="tx1"/>
        </a:solidFill>
        <a:latin typeface="Arial" charset="0"/>
        <a:ea typeface="+mn-ea"/>
        <a:cs typeface="Arial" charset="0"/>
      </a:defRPr>
    </a:lvl2pPr>
    <a:lvl3pPr marL="912813" indent="1588" algn="l" defTabSz="912813" rtl="0" fontAlgn="base">
      <a:spcBef>
        <a:spcPct val="0"/>
      </a:spcBef>
      <a:spcAft>
        <a:spcPct val="0"/>
      </a:spcAft>
      <a:defRPr sz="1900" kern="1200">
        <a:solidFill>
          <a:schemeClr val="tx1"/>
        </a:solidFill>
        <a:latin typeface="Arial" charset="0"/>
        <a:ea typeface="+mn-ea"/>
        <a:cs typeface="Arial" charset="0"/>
      </a:defRPr>
    </a:lvl3pPr>
    <a:lvl4pPr marL="1368425" indent="3175" algn="l" defTabSz="912813" rtl="0" fontAlgn="base">
      <a:spcBef>
        <a:spcPct val="0"/>
      </a:spcBef>
      <a:spcAft>
        <a:spcPct val="0"/>
      </a:spcAft>
      <a:defRPr sz="1900" kern="1200">
        <a:solidFill>
          <a:schemeClr val="tx1"/>
        </a:solidFill>
        <a:latin typeface="Arial" charset="0"/>
        <a:ea typeface="+mn-ea"/>
        <a:cs typeface="Arial" charset="0"/>
      </a:defRPr>
    </a:lvl4pPr>
    <a:lvl5pPr marL="1825625" indent="3175" algn="l" defTabSz="912813"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62" autoAdjust="0"/>
    <p:restoredTop sz="94660"/>
  </p:normalViewPr>
  <p:slideViewPr>
    <p:cSldViewPr>
      <p:cViewPr>
        <p:scale>
          <a:sx n="50" d="100"/>
          <a:sy n="50" d="100"/>
        </p:scale>
        <p:origin x="-846" y="-12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27863" cy="455613"/>
          </a:xfrm>
          <a:prstGeom prst="rect">
            <a:avLst/>
          </a:prstGeom>
        </p:spPr>
        <p:txBody>
          <a:bodyPr vert="horz" lIns="91440" tIns="45720" rIns="91440" bIns="45720" rtlCol="0"/>
          <a:lstStyle>
            <a:lvl1pPr algn="l" defTabSz="913334" fontAlgn="auto">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idx="1"/>
          </p:nvPr>
        </p:nvSpPr>
        <p:spPr>
          <a:xfrm>
            <a:off x="9186863" y="0"/>
            <a:ext cx="7027862" cy="455613"/>
          </a:xfrm>
          <a:prstGeom prst="rect">
            <a:avLst/>
          </a:prstGeom>
        </p:spPr>
        <p:txBody>
          <a:bodyPr vert="horz" lIns="91440" tIns="45720" rIns="91440" bIns="45720" rtlCol="0"/>
          <a:lstStyle>
            <a:lvl1pPr algn="r" defTabSz="913334" fontAlgn="auto">
              <a:spcBef>
                <a:spcPts val="0"/>
              </a:spcBef>
              <a:spcAft>
                <a:spcPts val="0"/>
              </a:spcAft>
              <a:defRPr sz="1200">
                <a:latin typeface="+mn-lt"/>
                <a:cs typeface="+mn-cs"/>
              </a:defRPr>
            </a:lvl1pPr>
          </a:lstStyle>
          <a:p>
            <a:pPr>
              <a:defRPr/>
            </a:pPr>
            <a:fld id="{36CB7461-02E2-4735-AA05-CA848A65A8CA}" type="datetimeFigureOut">
              <a:rPr lang="en-US"/>
              <a:pPr>
                <a:defRPr/>
              </a:pPr>
              <a:t>12/3/2020</a:t>
            </a:fld>
            <a:endParaRPr lang="en-IN"/>
          </a:p>
        </p:txBody>
      </p:sp>
      <p:sp>
        <p:nvSpPr>
          <p:cNvPr id="4" name="Slide Image Placeholder 3"/>
          <p:cNvSpPr>
            <a:spLocks noGrp="1" noRot="1" noChangeAspect="1"/>
          </p:cNvSpPr>
          <p:nvPr>
            <p:ph type="sldImg" idx="2"/>
          </p:nvPr>
        </p:nvSpPr>
        <p:spPr>
          <a:xfrm>
            <a:off x="5068888" y="684213"/>
            <a:ext cx="6080125" cy="3419475"/>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1622425" y="4330700"/>
            <a:ext cx="12973050" cy="410368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a:p>
        </p:txBody>
      </p:sp>
      <p:sp>
        <p:nvSpPr>
          <p:cNvPr id="6" name="Footer Placeholder 5"/>
          <p:cNvSpPr>
            <a:spLocks noGrp="1"/>
          </p:cNvSpPr>
          <p:nvPr>
            <p:ph type="ftr" sz="quarter" idx="4"/>
          </p:nvPr>
        </p:nvSpPr>
        <p:spPr>
          <a:xfrm>
            <a:off x="0" y="8661400"/>
            <a:ext cx="7027863" cy="455613"/>
          </a:xfrm>
          <a:prstGeom prst="rect">
            <a:avLst/>
          </a:prstGeom>
        </p:spPr>
        <p:txBody>
          <a:bodyPr vert="horz" lIns="91440" tIns="45720" rIns="91440" bIns="45720" rtlCol="0" anchor="b"/>
          <a:lstStyle>
            <a:lvl1pPr algn="l" defTabSz="913334" fontAlgn="auto">
              <a:spcBef>
                <a:spcPts val="0"/>
              </a:spcBef>
              <a:spcAft>
                <a:spcPts val="0"/>
              </a:spcAft>
              <a:defRPr sz="1200">
                <a:latin typeface="+mn-lt"/>
                <a:cs typeface="+mn-cs"/>
              </a:defRPr>
            </a:lvl1pPr>
          </a:lstStyle>
          <a:p>
            <a:pPr>
              <a:defRPr/>
            </a:pPr>
            <a:endParaRPr lang="en-IN"/>
          </a:p>
        </p:txBody>
      </p:sp>
      <p:sp>
        <p:nvSpPr>
          <p:cNvPr id="7" name="Slide Number Placeholder 6"/>
          <p:cNvSpPr>
            <a:spLocks noGrp="1"/>
          </p:cNvSpPr>
          <p:nvPr>
            <p:ph type="sldNum" sz="quarter" idx="5"/>
          </p:nvPr>
        </p:nvSpPr>
        <p:spPr>
          <a:xfrm>
            <a:off x="9186863" y="8661400"/>
            <a:ext cx="7027862" cy="455613"/>
          </a:xfrm>
          <a:prstGeom prst="rect">
            <a:avLst/>
          </a:prstGeom>
        </p:spPr>
        <p:txBody>
          <a:bodyPr vert="horz" lIns="91440" tIns="45720" rIns="91440" bIns="45720" rtlCol="0" anchor="b"/>
          <a:lstStyle>
            <a:lvl1pPr algn="r" defTabSz="913334" fontAlgn="auto">
              <a:spcBef>
                <a:spcPts val="0"/>
              </a:spcBef>
              <a:spcAft>
                <a:spcPts val="0"/>
              </a:spcAft>
              <a:defRPr sz="1200">
                <a:latin typeface="+mn-lt"/>
                <a:cs typeface="+mn-cs"/>
              </a:defRPr>
            </a:lvl1pPr>
          </a:lstStyle>
          <a:p>
            <a:pPr>
              <a:defRPr/>
            </a:pPr>
            <a:fld id="{F1CCB6AF-56B3-46B5-A20D-073E98B689CD}" type="slidenum">
              <a:rPr lang="en-IN"/>
              <a:pPr>
                <a:defRPr/>
              </a:pPr>
              <a:t>‹#›</a:t>
            </a:fld>
            <a:endParaRPr lang="en-IN"/>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68425" algn="l" defTabSz="912813" rtl="0" eaLnBrk="0" fontAlgn="base" hangingPunct="0">
      <a:spcBef>
        <a:spcPct val="30000"/>
      </a:spcBef>
      <a:spcAft>
        <a:spcPct val="0"/>
      </a:spcAft>
      <a:defRPr sz="1200" kern="1200">
        <a:solidFill>
          <a:schemeClr val="tx1"/>
        </a:solidFill>
        <a:latin typeface="+mn-lt"/>
        <a:ea typeface="+mn-ea"/>
        <a:cs typeface="+mn-cs"/>
      </a:defRPr>
    </a:lvl4pPr>
    <a:lvl5pPr marL="1825625" algn="l" defTabSz="912813" rtl="0" eaLnBrk="0" fontAlgn="base" hangingPunct="0">
      <a:spcBef>
        <a:spcPct val="30000"/>
      </a:spcBef>
      <a:spcAft>
        <a:spcPct val="0"/>
      </a:spcAft>
      <a:defRPr sz="1200" kern="1200">
        <a:solidFill>
          <a:schemeClr val="tx1"/>
        </a:solidFill>
        <a:latin typeface="+mn-lt"/>
        <a:ea typeface="+mn-ea"/>
        <a:cs typeface="+mn-cs"/>
      </a:defRPr>
    </a:lvl5pPr>
    <a:lvl6pPr marL="2283337" algn="l" defTabSz="913334" rtl="0" eaLnBrk="1" latinLnBrk="0" hangingPunct="1">
      <a:defRPr sz="1200" kern="1200">
        <a:solidFill>
          <a:schemeClr val="tx1"/>
        </a:solidFill>
        <a:latin typeface="+mn-lt"/>
        <a:ea typeface="+mn-ea"/>
        <a:cs typeface="+mn-cs"/>
      </a:defRPr>
    </a:lvl6pPr>
    <a:lvl7pPr marL="2740010" algn="l" defTabSz="913334" rtl="0" eaLnBrk="1" latinLnBrk="0" hangingPunct="1">
      <a:defRPr sz="1200" kern="1200">
        <a:solidFill>
          <a:schemeClr val="tx1"/>
        </a:solidFill>
        <a:latin typeface="+mn-lt"/>
        <a:ea typeface="+mn-ea"/>
        <a:cs typeface="+mn-cs"/>
      </a:defRPr>
    </a:lvl7pPr>
    <a:lvl8pPr marL="3196670" algn="l" defTabSz="913334" rtl="0" eaLnBrk="1" latinLnBrk="0" hangingPunct="1">
      <a:defRPr sz="1200" kern="1200">
        <a:solidFill>
          <a:schemeClr val="tx1"/>
        </a:solidFill>
        <a:latin typeface="+mn-lt"/>
        <a:ea typeface="+mn-ea"/>
        <a:cs typeface="+mn-cs"/>
      </a:defRPr>
    </a:lvl8pPr>
    <a:lvl9pPr marL="3653341" algn="l" defTabSz="9133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1CCB6AF-56B3-46B5-A20D-073E98B689CD}" type="slidenum">
              <a:rPr lang="en-IN" smtClean="0"/>
              <a:pPr>
                <a:defRPr/>
              </a:pPr>
              <a:t>4</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16345" y="2826766"/>
            <a:ext cx="13785215" cy="661720"/>
          </a:xfrm>
          <a:prstGeom prst="rect">
            <a:avLst/>
          </a:prstGeom>
        </p:spPr>
        <p:txBody>
          <a:bodyPr/>
          <a:lstStyle>
            <a:lvl1pPr>
              <a:defRPr/>
            </a:lvl1pPr>
          </a:lstStyle>
          <a:p>
            <a:endParaRPr/>
          </a:p>
        </p:txBody>
      </p:sp>
      <p:sp>
        <p:nvSpPr>
          <p:cNvPr id="3" name="Holder 3"/>
          <p:cNvSpPr>
            <a:spLocks noGrp="1"/>
          </p:cNvSpPr>
          <p:nvPr>
            <p:ph type="subTitle" idx="4"/>
          </p:nvPr>
        </p:nvSpPr>
        <p:spPr>
          <a:xfrm>
            <a:off x="2432685" y="5106416"/>
            <a:ext cx="11352530" cy="369332"/>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r>
              <a:rPr lang="en-IN" smtClean="0"/>
              <a:t>Atul Kulshrestha (Asstt  Professor, Electrical Engineering Department) , JECRC, JAIPUR</a:t>
            </a:r>
            <a:endParaRPr/>
          </a:p>
        </p:txBody>
      </p:sp>
      <p:sp>
        <p:nvSpPr>
          <p:cNvPr id="5" name="Holder 5"/>
          <p:cNvSpPr>
            <a:spLocks noGrp="1"/>
          </p:cNvSpPr>
          <p:nvPr>
            <p:ph type="dt" sz="half" idx="11"/>
          </p:nvPr>
        </p:nvSpPr>
        <p:spPr/>
        <p:txBody>
          <a:bodyPr/>
          <a:lstStyle>
            <a:lvl1pPr>
              <a:defRPr/>
            </a:lvl1pPr>
          </a:lstStyle>
          <a:p>
            <a:pPr>
              <a:defRPr/>
            </a:pPr>
            <a:fld id="{30ACC2B1-275A-489F-9693-0EB3072DE132}" type="datetime1">
              <a:rPr lang="en-US" smtClean="0"/>
              <a:t>12/3/2020</a:t>
            </a:fld>
            <a:endParaRPr lang="en-US"/>
          </a:p>
        </p:txBody>
      </p:sp>
      <p:sp>
        <p:nvSpPr>
          <p:cNvPr id="6" name="Holder 6"/>
          <p:cNvSpPr>
            <a:spLocks noGrp="1"/>
          </p:cNvSpPr>
          <p:nvPr>
            <p:ph type="sldNum" sz="quarter" idx="12"/>
          </p:nvPr>
        </p:nvSpPr>
        <p:spPr/>
        <p:txBody>
          <a:bodyPr/>
          <a:lstStyle>
            <a:lvl1pPr>
              <a:defRPr/>
            </a:lvl1pPr>
          </a:lstStyle>
          <a:p>
            <a:pPr>
              <a:defRPr/>
            </a:pPr>
            <a:fld id="{8626DAB4-859E-448C-9251-80DA0FB74DE6}" type="slidenum">
              <a:rPr/>
              <a:pPr>
                <a:def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0895" y="2041131"/>
            <a:ext cx="7165722" cy="850647"/>
          </a:xfrm>
        </p:spPr>
        <p:txBody>
          <a:bodyPr anchor="b"/>
          <a:lstStyle>
            <a:lvl1pPr marL="0" indent="0">
              <a:buNone/>
              <a:defRPr sz="3800" b="1"/>
            </a:lvl1pPr>
            <a:lvl2pPr marL="723885" indent="0">
              <a:buNone/>
              <a:defRPr sz="3200" b="1"/>
            </a:lvl2pPr>
            <a:lvl3pPr marL="1447770" indent="0">
              <a:buNone/>
              <a:defRPr sz="2800" b="1"/>
            </a:lvl3pPr>
            <a:lvl4pPr marL="2171654" indent="0">
              <a:buNone/>
              <a:defRPr sz="2500" b="1"/>
            </a:lvl4pPr>
            <a:lvl5pPr marL="2895539" indent="0">
              <a:buNone/>
              <a:defRPr sz="2500" b="1"/>
            </a:lvl5pPr>
            <a:lvl6pPr marL="3619424" indent="0">
              <a:buNone/>
              <a:defRPr sz="2500" b="1"/>
            </a:lvl6pPr>
            <a:lvl7pPr marL="4343309" indent="0">
              <a:buNone/>
              <a:defRPr sz="2500" b="1"/>
            </a:lvl7pPr>
            <a:lvl8pPr marL="5067193" indent="0">
              <a:buNone/>
              <a:defRPr sz="2500" b="1"/>
            </a:lvl8pPr>
            <a:lvl9pPr marL="5791078"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0895" y="2891778"/>
            <a:ext cx="7165722" cy="5253750"/>
          </a:xfrm>
        </p:spPr>
        <p:txBody>
          <a:bodyPr/>
          <a:lstStyle>
            <a:lvl1pPr>
              <a:defRPr sz="3800"/>
            </a:lvl1pPr>
            <a:lvl2pPr>
              <a:defRPr sz="32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38469" y="2041131"/>
            <a:ext cx="7168537" cy="850647"/>
          </a:xfrm>
        </p:spPr>
        <p:txBody>
          <a:bodyPr anchor="b"/>
          <a:lstStyle>
            <a:lvl1pPr marL="0" indent="0">
              <a:buNone/>
              <a:defRPr sz="3800" b="1"/>
            </a:lvl1pPr>
            <a:lvl2pPr marL="723885" indent="0">
              <a:buNone/>
              <a:defRPr sz="3200" b="1"/>
            </a:lvl2pPr>
            <a:lvl3pPr marL="1447770" indent="0">
              <a:buNone/>
              <a:defRPr sz="2800" b="1"/>
            </a:lvl3pPr>
            <a:lvl4pPr marL="2171654" indent="0">
              <a:buNone/>
              <a:defRPr sz="2500" b="1"/>
            </a:lvl4pPr>
            <a:lvl5pPr marL="2895539" indent="0">
              <a:buNone/>
              <a:defRPr sz="2500" b="1"/>
            </a:lvl5pPr>
            <a:lvl6pPr marL="3619424" indent="0">
              <a:buNone/>
              <a:defRPr sz="2500" b="1"/>
            </a:lvl6pPr>
            <a:lvl7pPr marL="4343309" indent="0">
              <a:buNone/>
              <a:defRPr sz="2500" b="1"/>
            </a:lvl7pPr>
            <a:lvl8pPr marL="5067193" indent="0">
              <a:buNone/>
              <a:defRPr sz="2500" b="1"/>
            </a:lvl8pPr>
            <a:lvl9pPr marL="5791078"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38469" y="2891778"/>
            <a:ext cx="7168537" cy="5253750"/>
          </a:xfrm>
        </p:spPr>
        <p:txBody>
          <a:bodyPr/>
          <a:lstStyle>
            <a:lvl1pPr>
              <a:defRPr sz="3800"/>
            </a:lvl1pPr>
            <a:lvl2pPr>
              <a:defRPr sz="32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6805D2-3975-412B-AD96-C7C77EBEAD8A}" type="datetime1">
              <a:rPr lang="en-US" smtClean="0"/>
              <a:t>12/3/2020</a:t>
            </a:fld>
            <a:endParaRPr lang="en-US"/>
          </a:p>
        </p:txBody>
      </p:sp>
      <p:sp>
        <p:nvSpPr>
          <p:cNvPr id="8" name="Footer Placeholder 7"/>
          <p:cNvSpPr>
            <a:spLocks noGrp="1"/>
          </p:cNvSpPr>
          <p:nvPr>
            <p:ph type="ftr" sz="quarter" idx="11"/>
          </p:nvPr>
        </p:nvSpPr>
        <p:spPr/>
        <p:txBody>
          <a:bodyPr/>
          <a:lstStyle/>
          <a:p>
            <a:r>
              <a:rPr lang="en-US" smtClean="0"/>
              <a:t>Atul Kulshrestha (Asstt  Professor, Electrical Engineering Department) , JECRC, JAIPUR</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513E94-7B2E-46B1-9D91-6C0B658F65BB}" type="datetime1">
              <a:rPr lang="en-US" smtClean="0"/>
              <a:t>12/3/2020</a:t>
            </a:fld>
            <a:endParaRPr lang="en-US"/>
          </a:p>
        </p:txBody>
      </p:sp>
      <p:sp>
        <p:nvSpPr>
          <p:cNvPr id="4" name="Footer Placeholder 3"/>
          <p:cNvSpPr>
            <a:spLocks noGrp="1"/>
          </p:cNvSpPr>
          <p:nvPr>
            <p:ph type="ftr" sz="quarter" idx="11"/>
          </p:nvPr>
        </p:nvSpPr>
        <p:spPr/>
        <p:txBody>
          <a:bodyPr/>
          <a:lstStyle/>
          <a:p>
            <a:r>
              <a:rPr lang="en-US" smtClean="0"/>
              <a:t>Atul Kulshrestha (Asstt  Professor, Electrical Engineering Department) , JECRC, JAIPUR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BF303-8244-4CDD-B12A-064F7971990E}" type="datetime1">
              <a:rPr lang="en-US" smtClean="0"/>
              <a:t>12/3/2020</a:t>
            </a:fld>
            <a:endParaRPr lang="en-US"/>
          </a:p>
        </p:txBody>
      </p:sp>
      <p:sp>
        <p:nvSpPr>
          <p:cNvPr id="3" name="Footer Placeholder 2"/>
          <p:cNvSpPr>
            <a:spLocks noGrp="1"/>
          </p:cNvSpPr>
          <p:nvPr>
            <p:ph type="ftr" sz="quarter" idx="11"/>
          </p:nvPr>
        </p:nvSpPr>
        <p:spPr/>
        <p:txBody>
          <a:bodyPr/>
          <a:lstStyle/>
          <a:p>
            <a:r>
              <a:rPr lang="en-US" smtClean="0"/>
              <a:t>Atul Kulshrestha (Asstt  Professor, Electrical Engineering Department) , JECRC, JAIPUR</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896" y="363055"/>
            <a:ext cx="5335577" cy="1545096"/>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6340748" y="363056"/>
            <a:ext cx="9066257" cy="7782472"/>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0896" y="1908152"/>
            <a:ext cx="5335577" cy="6237376"/>
          </a:xfrm>
        </p:spPr>
        <p:txBody>
          <a:bodyPr/>
          <a:lstStyle>
            <a:lvl1pPr marL="0" indent="0">
              <a:buNone/>
              <a:defRPr sz="2200"/>
            </a:lvl1pPr>
            <a:lvl2pPr marL="723885" indent="0">
              <a:buNone/>
              <a:defRPr sz="1900"/>
            </a:lvl2pPr>
            <a:lvl3pPr marL="1447770" indent="0">
              <a:buNone/>
              <a:defRPr sz="1600"/>
            </a:lvl3pPr>
            <a:lvl4pPr marL="2171654" indent="0">
              <a:buNone/>
              <a:defRPr sz="1400"/>
            </a:lvl4pPr>
            <a:lvl5pPr marL="2895539" indent="0">
              <a:buNone/>
              <a:defRPr sz="1400"/>
            </a:lvl5pPr>
            <a:lvl6pPr marL="3619424" indent="0">
              <a:buNone/>
              <a:defRPr sz="1400"/>
            </a:lvl6pPr>
            <a:lvl7pPr marL="4343309" indent="0">
              <a:buNone/>
              <a:defRPr sz="1400"/>
            </a:lvl7pPr>
            <a:lvl8pPr marL="5067193" indent="0">
              <a:buNone/>
              <a:defRPr sz="1400"/>
            </a:lvl8pPr>
            <a:lvl9pPr marL="5791078"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A1873F-2EAC-4DB5-85F1-86A5B2929D5B}" type="datetime1">
              <a:rPr lang="en-US" smtClean="0"/>
              <a:t>12/3/2020</a:t>
            </a:fld>
            <a:endParaRPr lang="en-US"/>
          </a:p>
        </p:txBody>
      </p:sp>
      <p:sp>
        <p:nvSpPr>
          <p:cNvPr id="6" name="Footer Placeholder 5"/>
          <p:cNvSpPr>
            <a:spLocks noGrp="1"/>
          </p:cNvSpPr>
          <p:nvPr>
            <p:ph type="ftr" sz="quarter" idx="11"/>
          </p:nvPr>
        </p:nvSpPr>
        <p:spPr/>
        <p:txBody>
          <a:bodyPr/>
          <a:lstStyle/>
          <a:p>
            <a:r>
              <a:rPr lang="en-US" smtClean="0"/>
              <a:t>Atul Kulshrestha (Asstt  Professor, Electrical Engineering Department) , JECRC, JAIPUR</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78822" y="6383020"/>
            <a:ext cx="9730740" cy="753552"/>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3178822" y="814764"/>
            <a:ext cx="9730740" cy="5471160"/>
          </a:xfrm>
        </p:spPr>
        <p:txBody>
          <a:bodyPr/>
          <a:lstStyle>
            <a:lvl1pPr marL="0" indent="0">
              <a:buNone/>
              <a:defRPr sz="5100"/>
            </a:lvl1pPr>
            <a:lvl2pPr marL="723885" indent="0">
              <a:buNone/>
              <a:defRPr sz="4400"/>
            </a:lvl2pPr>
            <a:lvl3pPr marL="1447770" indent="0">
              <a:buNone/>
              <a:defRPr sz="3800"/>
            </a:lvl3pPr>
            <a:lvl4pPr marL="2171654" indent="0">
              <a:buNone/>
              <a:defRPr sz="3200"/>
            </a:lvl4pPr>
            <a:lvl5pPr marL="2895539" indent="0">
              <a:buNone/>
              <a:defRPr sz="3200"/>
            </a:lvl5pPr>
            <a:lvl6pPr marL="3619424" indent="0">
              <a:buNone/>
              <a:defRPr sz="3200"/>
            </a:lvl6pPr>
            <a:lvl7pPr marL="4343309" indent="0">
              <a:buNone/>
              <a:defRPr sz="3200"/>
            </a:lvl7pPr>
            <a:lvl8pPr marL="5067193" indent="0">
              <a:buNone/>
              <a:defRPr sz="3200"/>
            </a:lvl8pPr>
            <a:lvl9pPr marL="5791078" indent="0">
              <a:buNone/>
              <a:defRPr sz="3200"/>
            </a:lvl9pPr>
          </a:lstStyle>
          <a:p>
            <a:endParaRPr lang="en-US"/>
          </a:p>
        </p:txBody>
      </p:sp>
      <p:sp>
        <p:nvSpPr>
          <p:cNvPr id="4" name="Text Placeholder 3"/>
          <p:cNvSpPr>
            <a:spLocks noGrp="1"/>
          </p:cNvSpPr>
          <p:nvPr>
            <p:ph type="body" sz="half" idx="2"/>
          </p:nvPr>
        </p:nvSpPr>
        <p:spPr>
          <a:xfrm>
            <a:off x="3178822" y="7136572"/>
            <a:ext cx="9730740" cy="1070168"/>
          </a:xfrm>
        </p:spPr>
        <p:txBody>
          <a:bodyPr/>
          <a:lstStyle>
            <a:lvl1pPr marL="0" indent="0">
              <a:buNone/>
              <a:defRPr sz="2200"/>
            </a:lvl1pPr>
            <a:lvl2pPr marL="723885" indent="0">
              <a:buNone/>
              <a:defRPr sz="1900"/>
            </a:lvl2pPr>
            <a:lvl3pPr marL="1447770" indent="0">
              <a:buNone/>
              <a:defRPr sz="1600"/>
            </a:lvl3pPr>
            <a:lvl4pPr marL="2171654" indent="0">
              <a:buNone/>
              <a:defRPr sz="1400"/>
            </a:lvl4pPr>
            <a:lvl5pPr marL="2895539" indent="0">
              <a:buNone/>
              <a:defRPr sz="1400"/>
            </a:lvl5pPr>
            <a:lvl6pPr marL="3619424" indent="0">
              <a:buNone/>
              <a:defRPr sz="1400"/>
            </a:lvl6pPr>
            <a:lvl7pPr marL="4343309" indent="0">
              <a:buNone/>
              <a:defRPr sz="1400"/>
            </a:lvl7pPr>
            <a:lvl8pPr marL="5067193" indent="0">
              <a:buNone/>
              <a:defRPr sz="1400"/>
            </a:lvl8pPr>
            <a:lvl9pPr marL="5791078"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673901-0739-43CB-A84C-020B5F7717ED}" type="datetime1">
              <a:rPr lang="en-US" smtClean="0"/>
              <a:t>12/3/2020</a:t>
            </a:fld>
            <a:endParaRPr lang="en-US"/>
          </a:p>
        </p:txBody>
      </p:sp>
      <p:sp>
        <p:nvSpPr>
          <p:cNvPr id="6" name="Footer Placeholder 5"/>
          <p:cNvSpPr>
            <a:spLocks noGrp="1"/>
          </p:cNvSpPr>
          <p:nvPr>
            <p:ph type="ftr" sz="quarter" idx="11"/>
          </p:nvPr>
        </p:nvSpPr>
        <p:spPr/>
        <p:txBody>
          <a:bodyPr/>
          <a:lstStyle/>
          <a:p>
            <a:r>
              <a:rPr lang="en-US" smtClean="0"/>
              <a:t>Atul Kulshrestha (Asstt  Professor, Electrical Engineering Department) , JECRC, JAIPUR</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96CE7E-305A-4C3F-A444-99F105C12265}" type="datetime1">
              <a:rPr lang="en-US" smtClean="0"/>
              <a:t>12/3/2020</a:t>
            </a:fld>
            <a:endParaRPr lang="en-US"/>
          </a:p>
        </p:txBody>
      </p:sp>
      <p:sp>
        <p:nvSpPr>
          <p:cNvPr id="5" name="Footer Placeholder 4"/>
          <p:cNvSpPr>
            <a:spLocks noGrp="1"/>
          </p:cNvSpPr>
          <p:nvPr>
            <p:ph type="ftr" sz="quarter" idx="11"/>
          </p:nvPr>
        </p:nvSpPr>
        <p:spPr/>
        <p:txBody>
          <a:bodyPr/>
          <a:lstStyle/>
          <a:p>
            <a:r>
              <a:rPr lang="en-US" smtClean="0"/>
              <a:t>Atul Kulshrestha (Asstt  Professor, Electrical Engineering Department) , JECRC, JAIPUR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57977" y="365167"/>
            <a:ext cx="3649028" cy="77803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0895" y="365167"/>
            <a:ext cx="10676784" cy="77803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6D76D1-7E1F-4758-B2AB-685754BE026A}" type="datetime1">
              <a:rPr lang="en-US" smtClean="0"/>
              <a:t>12/3/2020</a:t>
            </a:fld>
            <a:endParaRPr lang="en-US"/>
          </a:p>
        </p:txBody>
      </p:sp>
      <p:sp>
        <p:nvSpPr>
          <p:cNvPr id="5" name="Footer Placeholder 4"/>
          <p:cNvSpPr>
            <a:spLocks noGrp="1"/>
          </p:cNvSpPr>
          <p:nvPr>
            <p:ph type="ftr" sz="quarter" idx="11"/>
          </p:nvPr>
        </p:nvSpPr>
        <p:spPr/>
        <p:txBody>
          <a:bodyPr/>
          <a:lstStyle/>
          <a:p>
            <a:r>
              <a:rPr lang="en-US" smtClean="0"/>
              <a:t>Atul Kulshrestha (Asstt  Professor, Electrical Engineering Department) , JECRC, JAIPUR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480300" y="1676404"/>
            <a:ext cx="7446645" cy="661719"/>
          </a:xfrm>
        </p:spPr>
        <p:txBody>
          <a:bodyPr/>
          <a:lstStyle>
            <a:lvl1pPr>
              <a:defRPr sz="4300" b="0" i="0">
                <a:solidFill>
                  <a:srgbClr val="77B6D9"/>
                </a:solidFill>
                <a:latin typeface="Arial"/>
                <a:cs typeface="Arial"/>
              </a:defRPr>
            </a:lvl1pPr>
          </a:lstStyle>
          <a:p>
            <a:endParaRPr/>
          </a:p>
        </p:txBody>
      </p:sp>
      <p:sp>
        <p:nvSpPr>
          <p:cNvPr id="3" name="Holder 3"/>
          <p:cNvSpPr>
            <a:spLocks noGrp="1"/>
          </p:cNvSpPr>
          <p:nvPr>
            <p:ph type="body" idx="1"/>
          </p:nvPr>
        </p:nvSpPr>
        <p:spPr>
          <a:xfrm>
            <a:off x="8724900" y="3060700"/>
            <a:ext cx="6539866" cy="368306"/>
          </a:xfrm>
        </p:spPr>
        <p:txBody>
          <a:bodyPr/>
          <a:lstStyle>
            <a:lvl1pPr>
              <a:defRPr sz="2400" b="0" i="0">
                <a:solidFill>
                  <a:srgbClr val="6F2FA0"/>
                </a:solidFill>
                <a:latin typeface="Arial Black"/>
                <a:cs typeface="Arial Black"/>
              </a:defRPr>
            </a:lvl1pPr>
          </a:lstStyle>
          <a:p>
            <a:endParaRPr/>
          </a:p>
        </p:txBody>
      </p:sp>
      <p:sp>
        <p:nvSpPr>
          <p:cNvPr id="4" name="Holder 4"/>
          <p:cNvSpPr>
            <a:spLocks noGrp="1"/>
          </p:cNvSpPr>
          <p:nvPr>
            <p:ph type="ftr" sz="quarter" idx="10"/>
          </p:nvPr>
        </p:nvSpPr>
        <p:spPr/>
        <p:txBody>
          <a:bodyPr/>
          <a:lstStyle>
            <a:lvl1pPr>
              <a:defRPr/>
            </a:lvl1pPr>
          </a:lstStyle>
          <a:p>
            <a:pPr>
              <a:defRPr/>
            </a:pPr>
            <a:r>
              <a:rPr lang="en-IN" smtClean="0"/>
              <a:t>Atul Kulshrestha (Asstt  Professor, Electrical Engineering Department) , JECRC, JAIPUR</a:t>
            </a:r>
            <a:endParaRPr/>
          </a:p>
        </p:txBody>
      </p:sp>
      <p:sp>
        <p:nvSpPr>
          <p:cNvPr id="5" name="Holder 5"/>
          <p:cNvSpPr>
            <a:spLocks noGrp="1"/>
          </p:cNvSpPr>
          <p:nvPr>
            <p:ph type="dt" sz="half" idx="11"/>
          </p:nvPr>
        </p:nvSpPr>
        <p:spPr/>
        <p:txBody>
          <a:bodyPr/>
          <a:lstStyle>
            <a:lvl1pPr>
              <a:defRPr/>
            </a:lvl1pPr>
          </a:lstStyle>
          <a:p>
            <a:pPr>
              <a:defRPr/>
            </a:pPr>
            <a:fld id="{7EFA602C-50B6-439C-8839-8AEAE9C1020D}" type="datetime1">
              <a:rPr lang="en-US" smtClean="0"/>
              <a:t>12/3/2020</a:t>
            </a:fld>
            <a:endParaRPr lang="en-US"/>
          </a:p>
        </p:txBody>
      </p:sp>
      <p:sp>
        <p:nvSpPr>
          <p:cNvPr id="6" name="Holder 6"/>
          <p:cNvSpPr>
            <a:spLocks noGrp="1"/>
          </p:cNvSpPr>
          <p:nvPr>
            <p:ph type="sldNum" sz="quarter" idx="12"/>
          </p:nvPr>
        </p:nvSpPr>
        <p:spPr/>
        <p:txBody>
          <a:bodyPr/>
          <a:lstStyle>
            <a:lvl1pPr>
              <a:defRPr/>
            </a:lvl1pPr>
          </a:lstStyle>
          <a:p>
            <a:pPr>
              <a:defRPr/>
            </a:pPr>
            <a:fld id="{522264F6-AFDA-4F4A-9313-F0ECF5A31694}"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480300" y="1676404"/>
            <a:ext cx="7446645" cy="661719"/>
          </a:xfrm>
        </p:spPr>
        <p:txBody>
          <a:bodyPr/>
          <a:lstStyle>
            <a:lvl1pPr>
              <a:defRPr sz="4300" b="0" i="0">
                <a:solidFill>
                  <a:srgbClr val="77B6D9"/>
                </a:solidFill>
                <a:latin typeface="Arial"/>
                <a:cs typeface="Arial"/>
              </a:defRPr>
            </a:lvl1pPr>
          </a:lstStyle>
          <a:p>
            <a:endParaRPr/>
          </a:p>
        </p:txBody>
      </p:sp>
      <p:sp>
        <p:nvSpPr>
          <p:cNvPr id="3" name="Holder 3"/>
          <p:cNvSpPr>
            <a:spLocks noGrp="1"/>
          </p:cNvSpPr>
          <p:nvPr>
            <p:ph sz="half" idx="2"/>
          </p:nvPr>
        </p:nvSpPr>
        <p:spPr>
          <a:xfrm>
            <a:off x="2120901" y="2811781"/>
            <a:ext cx="6071234" cy="415499"/>
          </a:xfrm>
          <a:prstGeom prst="rect">
            <a:avLst/>
          </a:prstGeom>
        </p:spPr>
        <p:txBody>
          <a:bodyPr/>
          <a:lstStyle>
            <a:lvl1pPr>
              <a:defRPr sz="2700" b="0" i="0">
                <a:solidFill>
                  <a:schemeClr val="tx1"/>
                </a:solidFill>
                <a:latin typeface="Arial"/>
                <a:cs typeface="Arial"/>
              </a:defRPr>
            </a:lvl1pPr>
          </a:lstStyle>
          <a:p>
            <a:endParaRPr/>
          </a:p>
        </p:txBody>
      </p:sp>
      <p:sp>
        <p:nvSpPr>
          <p:cNvPr id="4" name="Holder 4"/>
          <p:cNvSpPr>
            <a:spLocks noGrp="1"/>
          </p:cNvSpPr>
          <p:nvPr>
            <p:ph sz="half" idx="3"/>
          </p:nvPr>
        </p:nvSpPr>
        <p:spPr>
          <a:xfrm>
            <a:off x="8352217" y="2097278"/>
            <a:ext cx="7054787" cy="369332"/>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r>
              <a:rPr lang="en-IN" smtClean="0"/>
              <a:t>Atul Kulshrestha (Asstt  Professor, Electrical Engineering Department) , JECRC, JAIPUR</a:t>
            </a:r>
            <a:endParaRPr/>
          </a:p>
        </p:txBody>
      </p:sp>
      <p:sp>
        <p:nvSpPr>
          <p:cNvPr id="6" name="Holder 5"/>
          <p:cNvSpPr>
            <a:spLocks noGrp="1"/>
          </p:cNvSpPr>
          <p:nvPr>
            <p:ph type="dt" sz="half" idx="11"/>
          </p:nvPr>
        </p:nvSpPr>
        <p:spPr/>
        <p:txBody>
          <a:bodyPr/>
          <a:lstStyle>
            <a:lvl1pPr>
              <a:defRPr/>
            </a:lvl1pPr>
          </a:lstStyle>
          <a:p>
            <a:pPr>
              <a:defRPr/>
            </a:pPr>
            <a:fld id="{38BFEEF6-E6D4-4CF3-9D97-C70CBDDA4D62}" type="datetime1">
              <a:rPr lang="en-US" smtClean="0"/>
              <a:t>12/3/2020</a:t>
            </a:fld>
            <a:endParaRPr lang="en-US"/>
          </a:p>
        </p:txBody>
      </p:sp>
      <p:sp>
        <p:nvSpPr>
          <p:cNvPr id="7" name="Holder 6"/>
          <p:cNvSpPr>
            <a:spLocks noGrp="1"/>
          </p:cNvSpPr>
          <p:nvPr>
            <p:ph type="sldNum" sz="quarter" idx="12"/>
          </p:nvPr>
        </p:nvSpPr>
        <p:spPr/>
        <p:txBody>
          <a:bodyPr/>
          <a:lstStyle>
            <a:lvl1pPr>
              <a:defRPr/>
            </a:lvl1pPr>
          </a:lstStyle>
          <a:p>
            <a:pPr>
              <a:defRPr/>
            </a:pPr>
            <a:fld id="{CC54FF31-69B7-4493-9D3B-A9590056EEBF}"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480300" y="1676404"/>
            <a:ext cx="7446645" cy="661719"/>
          </a:xfrm>
        </p:spPr>
        <p:txBody>
          <a:bodyPr/>
          <a:lstStyle>
            <a:lvl1pPr>
              <a:defRPr sz="4300" b="0" i="0">
                <a:solidFill>
                  <a:srgbClr val="77B6D9"/>
                </a:solidFill>
                <a:latin typeface="Arial"/>
                <a:cs typeface="Arial"/>
              </a:defRPr>
            </a:lvl1pPr>
          </a:lstStyle>
          <a:p>
            <a:endParaRPr/>
          </a:p>
        </p:txBody>
      </p:sp>
      <p:sp>
        <p:nvSpPr>
          <p:cNvPr id="3" name="Holder 4"/>
          <p:cNvSpPr>
            <a:spLocks noGrp="1"/>
          </p:cNvSpPr>
          <p:nvPr>
            <p:ph type="ftr" sz="quarter" idx="10"/>
          </p:nvPr>
        </p:nvSpPr>
        <p:spPr/>
        <p:txBody>
          <a:bodyPr/>
          <a:lstStyle>
            <a:lvl1pPr>
              <a:defRPr/>
            </a:lvl1pPr>
          </a:lstStyle>
          <a:p>
            <a:pPr>
              <a:defRPr/>
            </a:pPr>
            <a:r>
              <a:rPr lang="en-IN" smtClean="0"/>
              <a:t>Atul Kulshrestha (Asstt  Professor, Electrical Engineering Department) , JECRC, JAIPUR</a:t>
            </a:r>
            <a:endParaRPr/>
          </a:p>
        </p:txBody>
      </p:sp>
      <p:sp>
        <p:nvSpPr>
          <p:cNvPr id="4" name="Holder 5"/>
          <p:cNvSpPr>
            <a:spLocks noGrp="1"/>
          </p:cNvSpPr>
          <p:nvPr>
            <p:ph type="dt" sz="half" idx="11"/>
          </p:nvPr>
        </p:nvSpPr>
        <p:spPr/>
        <p:txBody>
          <a:bodyPr/>
          <a:lstStyle>
            <a:lvl1pPr>
              <a:defRPr/>
            </a:lvl1pPr>
          </a:lstStyle>
          <a:p>
            <a:pPr>
              <a:defRPr/>
            </a:pPr>
            <a:fld id="{3BC2059A-DDC9-47D7-A5E3-3D1CCD0F27D3}" type="datetime1">
              <a:rPr lang="en-US" smtClean="0"/>
              <a:t>12/3/2020</a:t>
            </a:fld>
            <a:endParaRPr lang="en-US"/>
          </a:p>
        </p:txBody>
      </p:sp>
      <p:sp>
        <p:nvSpPr>
          <p:cNvPr id="5" name="Holder 6"/>
          <p:cNvSpPr>
            <a:spLocks noGrp="1"/>
          </p:cNvSpPr>
          <p:nvPr>
            <p:ph type="sldNum" sz="quarter" idx="12"/>
          </p:nvPr>
        </p:nvSpPr>
        <p:spPr/>
        <p:txBody>
          <a:bodyPr/>
          <a:lstStyle>
            <a:lvl1pPr>
              <a:defRPr/>
            </a:lvl1pPr>
          </a:lstStyle>
          <a:p>
            <a:pPr>
              <a:defRPr/>
            </a:pPr>
            <a:fld id="{515BF9A1-D36E-47FB-A15B-BA5A651F6C23}"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p:txBody>
          <a:bodyPr/>
          <a:lstStyle>
            <a:lvl1pPr algn="ctr">
              <a:defRPr smtClean="0">
                <a:solidFill>
                  <a:schemeClr val="tx1">
                    <a:tint val="75000"/>
                  </a:schemeClr>
                </a:solidFill>
              </a:defRPr>
            </a:lvl1pPr>
          </a:lstStyle>
          <a:p>
            <a:pPr>
              <a:defRPr/>
            </a:pPr>
            <a:r>
              <a:rPr lang="en-IN" smtClean="0"/>
              <a:t>Atul Kulshrestha (Asstt  Professor, Electrical Engineering Department) , JECRC, JAIPUR</a:t>
            </a:r>
            <a:endParaRPr/>
          </a:p>
        </p:txBody>
      </p:sp>
      <p:sp>
        <p:nvSpPr>
          <p:cNvPr id="3" name="Holder 3"/>
          <p:cNvSpPr>
            <a:spLocks noGrp="1"/>
          </p:cNvSpPr>
          <p:nvPr>
            <p:ph type="dt" sz="half" idx="11"/>
          </p:nvPr>
        </p:nvSpPr>
        <p:spPr/>
        <p:txBody>
          <a:bodyPr/>
          <a:lstStyle>
            <a:lvl1pPr algn="l">
              <a:defRPr smtClean="0">
                <a:solidFill>
                  <a:schemeClr val="tx1">
                    <a:tint val="75000"/>
                  </a:schemeClr>
                </a:solidFill>
              </a:defRPr>
            </a:lvl1pPr>
          </a:lstStyle>
          <a:p>
            <a:pPr>
              <a:defRPr/>
            </a:pPr>
            <a:fld id="{6948CA1F-6AAF-4FEE-BA41-E8241024BF82}" type="datetime1">
              <a:rPr lang="en-US" smtClean="0"/>
              <a:t>12/3/2020</a:t>
            </a:fld>
            <a:endParaRPr lang="en-US"/>
          </a:p>
        </p:txBody>
      </p:sp>
      <p:sp>
        <p:nvSpPr>
          <p:cNvPr id="4" name="Holder 4"/>
          <p:cNvSpPr>
            <a:spLocks noGrp="1"/>
          </p:cNvSpPr>
          <p:nvPr>
            <p:ph type="sldNum" sz="quarter" idx="12"/>
          </p:nvPr>
        </p:nvSpPr>
        <p:spPr/>
        <p:txBody>
          <a:bodyPr/>
          <a:lstStyle>
            <a:lvl1pPr algn="r">
              <a:defRPr>
                <a:solidFill>
                  <a:schemeClr val="tx1">
                    <a:tint val="75000"/>
                  </a:schemeClr>
                </a:solidFill>
              </a:defRPr>
            </a:lvl1pPr>
          </a:lstStyle>
          <a:p>
            <a:pPr>
              <a:defRPr/>
            </a:pPr>
            <a:fld id="{0A0FAEC9-154B-428A-885F-C9D7972D5231}" type="slidenum">
              <a:rPr/>
              <a:pPr>
                <a:def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6343" y="2832677"/>
            <a:ext cx="13785215" cy="1954589"/>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2685" y="5167207"/>
            <a:ext cx="11352530" cy="2330309"/>
          </a:xfrm>
        </p:spPr>
        <p:txBody>
          <a:bodyPr/>
          <a:lstStyle>
            <a:lvl1pPr marL="0" indent="0" algn="ctr">
              <a:buNone/>
              <a:defRPr>
                <a:solidFill>
                  <a:schemeClr val="tx1">
                    <a:tint val="75000"/>
                  </a:schemeClr>
                </a:solidFill>
              </a:defRPr>
            </a:lvl1pPr>
            <a:lvl2pPr marL="723885" indent="0" algn="ctr">
              <a:buNone/>
              <a:defRPr>
                <a:solidFill>
                  <a:schemeClr val="tx1">
                    <a:tint val="75000"/>
                  </a:schemeClr>
                </a:solidFill>
              </a:defRPr>
            </a:lvl2pPr>
            <a:lvl3pPr marL="1447770" indent="0" algn="ctr">
              <a:buNone/>
              <a:defRPr>
                <a:solidFill>
                  <a:schemeClr val="tx1">
                    <a:tint val="75000"/>
                  </a:schemeClr>
                </a:solidFill>
              </a:defRPr>
            </a:lvl3pPr>
            <a:lvl4pPr marL="2171654" indent="0" algn="ctr">
              <a:buNone/>
              <a:defRPr>
                <a:solidFill>
                  <a:schemeClr val="tx1">
                    <a:tint val="75000"/>
                  </a:schemeClr>
                </a:solidFill>
              </a:defRPr>
            </a:lvl4pPr>
            <a:lvl5pPr marL="2895539" indent="0" algn="ctr">
              <a:buNone/>
              <a:defRPr>
                <a:solidFill>
                  <a:schemeClr val="tx1">
                    <a:tint val="75000"/>
                  </a:schemeClr>
                </a:solidFill>
              </a:defRPr>
            </a:lvl5pPr>
            <a:lvl6pPr marL="3619424" indent="0" algn="ctr">
              <a:buNone/>
              <a:defRPr>
                <a:solidFill>
                  <a:schemeClr val="tx1">
                    <a:tint val="75000"/>
                  </a:schemeClr>
                </a:solidFill>
              </a:defRPr>
            </a:lvl6pPr>
            <a:lvl7pPr marL="4343309" indent="0" algn="ctr">
              <a:buNone/>
              <a:defRPr>
                <a:solidFill>
                  <a:schemeClr val="tx1">
                    <a:tint val="75000"/>
                  </a:schemeClr>
                </a:solidFill>
              </a:defRPr>
            </a:lvl7pPr>
            <a:lvl8pPr marL="5067193" indent="0" algn="ctr">
              <a:buNone/>
              <a:defRPr>
                <a:solidFill>
                  <a:schemeClr val="tx1">
                    <a:tint val="75000"/>
                  </a:schemeClr>
                </a:solidFill>
              </a:defRPr>
            </a:lvl8pPr>
            <a:lvl9pPr marL="57910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FE730F-E56D-459F-BE1C-D745A94A3C36}" type="datetime1">
              <a:rPr lang="en-US" smtClean="0"/>
              <a:t>12/3/2020</a:t>
            </a:fld>
            <a:endParaRPr lang="en-US"/>
          </a:p>
        </p:txBody>
      </p:sp>
      <p:sp>
        <p:nvSpPr>
          <p:cNvPr id="5" name="Footer Placeholder 4"/>
          <p:cNvSpPr>
            <a:spLocks noGrp="1"/>
          </p:cNvSpPr>
          <p:nvPr>
            <p:ph type="ftr" sz="quarter" idx="11"/>
          </p:nvPr>
        </p:nvSpPr>
        <p:spPr/>
        <p:txBody>
          <a:bodyPr/>
          <a:lstStyle/>
          <a:p>
            <a:r>
              <a:rPr lang="en-US" smtClean="0"/>
              <a:t>Atul Kulshrestha (Asstt  Professor, Electrical Engineering Department) , JECRC, JAIPUR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AAB824-BCE8-490E-A160-CF606C5B590B}" type="datetime1">
              <a:rPr lang="en-US" smtClean="0"/>
              <a:t>12/3/2020</a:t>
            </a:fld>
            <a:endParaRPr lang="en-US"/>
          </a:p>
        </p:txBody>
      </p:sp>
      <p:sp>
        <p:nvSpPr>
          <p:cNvPr id="5" name="Footer Placeholder 4"/>
          <p:cNvSpPr>
            <a:spLocks noGrp="1"/>
          </p:cNvSpPr>
          <p:nvPr>
            <p:ph type="ftr" sz="quarter" idx="11"/>
          </p:nvPr>
        </p:nvSpPr>
        <p:spPr/>
        <p:txBody>
          <a:bodyPr/>
          <a:lstStyle/>
          <a:p>
            <a:r>
              <a:rPr lang="en-US" smtClean="0"/>
              <a:t>Atul Kulshrestha (Asstt  Professor, Electrical Engineering Department) , JECRC, JAIPUR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1102" y="5859546"/>
            <a:ext cx="13785215" cy="1811055"/>
          </a:xfrm>
        </p:spPr>
        <p:txBody>
          <a:bodyPr anchor="t"/>
          <a:lstStyle>
            <a:lvl1pPr algn="l">
              <a:defRPr sz="6300" b="1" cap="all"/>
            </a:lvl1pPr>
          </a:lstStyle>
          <a:p>
            <a:r>
              <a:rPr lang="en-US" smtClean="0"/>
              <a:t>Click to edit Master title style</a:t>
            </a:r>
            <a:endParaRPr lang="en-US"/>
          </a:p>
        </p:txBody>
      </p:sp>
      <p:sp>
        <p:nvSpPr>
          <p:cNvPr id="3" name="Text Placeholder 2"/>
          <p:cNvSpPr>
            <a:spLocks noGrp="1"/>
          </p:cNvSpPr>
          <p:nvPr>
            <p:ph type="body" idx="1"/>
          </p:nvPr>
        </p:nvSpPr>
        <p:spPr>
          <a:xfrm>
            <a:off x="1281102" y="3864852"/>
            <a:ext cx="13785215" cy="1994693"/>
          </a:xfrm>
        </p:spPr>
        <p:txBody>
          <a:bodyPr anchor="b"/>
          <a:lstStyle>
            <a:lvl1pPr marL="0" indent="0">
              <a:buNone/>
              <a:defRPr sz="3200">
                <a:solidFill>
                  <a:schemeClr val="tx1">
                    <a:tint val="75000"/>
                  </a:schemeClr>
                </a:solidFill>
              </a:defRPr>
            </a:lvl1pPr>
            <a:lvl2pPr marL="723885" indent="0">
              <a:buNone/>
              <a:defRPr sz="2800">
                <a:solidFill>
                  <a:schemeClr val="tx1">
                    <a:tint val="75000"/>
                  </a:schemeClr>
                </a:solidFill>
              </a:defRPr>
            </a:lvl2pPr>
            <a:lvl3pPr marL="1447770" indent="0">
              <a:buNone/>
              <a:defRPr sz="2500">
                <a:solidFill>
                  <a:schemeClr val="tx1">
                    <a:tint val="75000"/>
                  </a:schemeClr>
                </a:solidFill>
              </a:defRPr>
            </a:lvl3pPr>
            <a:lvl4pPr marL="2171654" indent="0">
              <a:buNone/>
              <a:defRPr sz="2200">
                <a:solidFill>
                  <a:schemeClr val="tx1">
                    <a:tint val="75000"/>
                  </a:schemeClr>
                </a:solidFill>
              </a:defRPr>
            </a:lvl4pPr>
            <a:lvl5pPr marL="2895539" indent="0">
              <a:buNone/>
              <a:defRPr sz="2200">
                <a:solidFill>
                  <a:schemeClr val="tx1">
                    <a:tint val="75000"/>
                  </a:schemeClr>
                </a:solidFill>
              </a:defRPr>
            </a:lvl5pPr>
            <a:lvl6pPr marL="3619424" indent="0">
              <a:buNone/>
              <a:defRPr sz="2200">
                <a:solidFill>
                  <a:schemeClr val="tx1">
                    <a:tint val="75000"/>
                  </a:schemeClr>
                </a:solidFill>
              </a:defRPr>
            </a:lvl6pPr>
            <a:lvl7pPr marL="4343309" indent="0">
              <a:buNone/>
              <a:defRPr sz="2200">
                <a:solidFill>
                  <a:schemeClr val="tx1">
                    <a:tint val="75000"/>
                  </a:schemeClr>
                </a:solidFill>
              </a:defRPr>
            </a:lvl7pPr>
            <a:lvl8pPr marL="5067193" indent="0">
              <a:buNone/>
              <a:defRPr sz="2200">
                <a:solidFill>
                  <a:schemeClr val="tx1">
                    <a:tint val="75000"/>
                  </a:schemeClr>
                </a:solidFill>
              </a:defRPr>
            </a:lvl8pPr>
            <a:lvl9pPr marL="5791078"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43D273-BEE0-4EB3-BE48-63CAED97F27B}" type="datetime1">
              <a:rPr lang="en-US" smtClean="0"/>
              <a:t>12/3/2020</a:t>
            </a:fld>
            <a:endParaRPr lang="en-US"/>
          </a:p>
        </p:txBody>
      </p:sp>
      <p:sp>
        <p:nvSpPr>
          <p:cNvPr id="5" name="Footer Placeholder 4"/>
          <p:cNvSpPr>
            <a:spLocks noGrp="1"/>
          </p:cNvSpPr>
          <p:nvPr>
            <p:ph type="ftr" sz="quarter" idx="11"/>
          </p:nvPr>
        </p:nvSpPr>
        <p:spPr/>
        <p:txBody>
          <a:bodyPr/>
          <a:lstStyle/>
          <a:p>
            <a:r>
              <a:rPr lang="en-US" smtClean="0"/>
              <a:t>Atul Kulshrestha (Asstt  Professor, Electrical Engineering Department) , JECRC, JAIPUR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0895" y="2127674"/>
            <a:ext cx="7162906" cy="6017855"/>
          </a:xfrm>
        </p:spPr>
        <p:txBody>
          <a:bodyPr/>
          <a:lstStyle>
            <a:lvl1pPr>
              <a:defRPr sz="4400"/>
            </a:lvl1pPr>
            <a:lvl2pPr>
              <a:defRPr sz="3800"/>
            </a:lvl2pPr>
            <a:lvl3pPr>
              <a:defRPr sz="32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44099" y="2127674"/>
            <a:ext cx="7162906" cy="6017855"/>
          </a:xfrm>
        </p:spPr>
        <p:txBody>
          <a:bodyPr/>
          <a:lstStyle>
            <a:lvl1pPr>
              <a:defRPr sz="4400"/>
            </a:lvl1pPr>
            <a:lvl2pPr>
              <a:defRPr sz="3800"/>
            </a:lvl2pPr>
            <a:lvl3pPr>
              <a:defRPr sz="32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8FD4E3-7416-4855-8CDF-3C59B535A0FC}" type="datetime1">
              <a:rPr lang="en-US" smtClean="0"/>
              <a:t>12/3/2020</a:t>
            </a:fld>
            <a:endParaRPr lang="en-US"/>
          </a:p>
        </p:txBody>
      </p:sp>
      <p:sp>
        <p:nvSpPr>
          <p:cNvPr id="6" name="Footer Placeholder 5"/>
          <p:cNvSpPr>
            <a:spLocks noGrp="1"/>
          </p:cNvSpPr>
          <p:nvPr>
            <p:ph type="ftr" sz="quarter" idx="11"/>
          </p:nvPr>
        </p:nvSpPr>
        <p:spPr/>
        <p:txBody>
          <a:bodyPr/>
          <a:lstStyle/>
          <a:p>
            <a:r>
              <a:rPr lang="en-US" smtClean="0"/>
              <a:t>Atul Kulshrestha (Asstt  Professor, Electrical Engineering Department) , JECRC, JAIPUR</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79500" y="8470900"/>
            <a:ext cx="558800" cy="457200"/>
          </a:xfrm>
          <a:prstGeom prst="rect">
            <a:avLst/>
          </a:prstGeom>
          <a:blipFill>
            <a:blip r:embed="rId7" cstate="print"/>
            <a:stretch>
              <a:fillRect/>
            </a:stretch>
          </a:blipFill>
        </p:spPr>
        <p:txBody>
          <a:bodyPr lIns="0" tIns="0" rIns="0" bIns="0"/>
          <a:lstStyle/>
          <a:p>
            <a:pPr defTabSz="913334" fontAlgn="auto">
              <a:spcBef>
                <a:spcPts val="0"/>
              </a:spcBef>
              <a:spcAft>
                <a:spcPts val="0"/>
              </a:spcAft>
              <a:defRPr/>
            </a:pPr>
            <a:endParaRPr>
              <a:latin typeface="+mn-lt"/>
              <a:cs typeface="+mn-cs"/>
            </a:endParaRPr>
          </a:p>
        </p:txBody>
      </p:sp>
      <p:sp>
        <p:nvSpPr>
          <p:cNvPr id="17" name="bg object 17"/>
          <p:cNvSpPr/>
          <p:nvPr/>
        </p:nvSpPr>
        <p:spPr>
          <a:xfrm>
            <a:off x="1181100" y="8559800"/>
            <a:ext cx="368300" cy="292100"/>
          </a:xfrm>
          <a:prstGeom prst="rect">
            <a:avLst/>
          </a:prstGeom>
          <a:blipFill>
            <a:blip r:embed="rId8" cstate="print"/>
            <a:stretch>
              <a:fillRect/>
            </a:stretch>
          </a:blipFill>
        </p:spPr>
        <p:txBody>
          <a:bodyPr lIns="0" tIns="0" rIns="0" bIns="0"/>
          <a:lstStyle/>
          <a:p>
            <a:pPr defTabSz="913334" fontAlgn="auto">
              <a:spcBef>
                <a:spcPts val="0"/>
              </a:spcBef>
              <a:spcAft>
                <a:spcPts val="0"/>
              </a:spcAft>
              <a:defRPr/>
            </a:pPr>
            <a:endParaRPr>
              <a:latin typeface="+mn-lt"/>
              <a:cs typeface="+mn-cs"/>
            </a:endParaRPr>
          </a:p>
        </p:txBody>
      </p:sp>
      <p:sp>
        <p:nvSpPr>
          <p:cNvPr id="1028" name="Holder 2"/>
          <p:cNvSpPr>
            <a:spLocks noGrp="1"/>
          </p:cNvSpPr>
          <p:nvPr>
            <p:ph type="title"/>
          </p:nvPr>
        </p:nvSpPr>
        <p:spPr bwMode="auto">
          <a:xfrm>
            <a:off x="7480300" y="1676400"/>
            <a:ext cx="7446963" cy="6619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en-US" smtClean="0"/>
          </a:p>
        </p:txBody>
      </p:sp>
      <p:sp>
        <p:nvSpPr>
          <p:cNvPr id="1029" name="Holder 3"/>
          <p:cNvSpPr>
            <a:spLocks noGrp="1"/>
          </p:cNvSpPr>
          <p:nvPr>
            <p:ph type="body" idx="1"/>
          </p:nvPr>
        </p:nvSpPr>
        <p:spPr bwMode="auto">
          <a:xfrm>
            <a:off x="8724900" y="3060700"/>
            <a:ext cx="6540500" cy="369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en-US" smtClean="0"/>
          </a:p>
        </p:txBody>
      </p:sp>
      <p:sp>
        <p:nvSpPr>
          <p:cNvPr id="4" name="Holder 4"/>
          <p:cNvSpPr>
            <a:spLocks noGrp="1"/>
          </p:cNvSpPr>
          <p:nvPr>
            <p:ph type="ftr" sz="quarter" idx="5"/>
          </p:nvPr>
        </p:nvSpPr>
        <p:spPr>
          <a:xfrm>
            <a:off x="5513388" y="8480425"/>
            <a:ext cx="5191125" cy="292100"/>
          </a:xfrm>
          <a:prstGeom prst="rect">
            <a:avLst/>
          </a:prstGeom>
        </p:spPr>
        <p:txBody>
          <a:bodyPr wrap="square" lIns="0" tIns="0" rIns="0" bIns="0">
            <a:spAutoFit/>
          </a:bodyPr>
          <a:lstStyle>
            <a:lvl1pPr algn="ctr" defTabSz="913334" fontAlgn="auto">
              <a:spcBef>
                <a:spcPts val="0"/>
              </a:spcBef>
              <a:spcAft>
                <a:spcPts val="0"/>
              </a:spcAft>
              <a:defRPr smtClean="0">
                <a:solidFill>
                  <a:schemeClr val="tx1">
                    <a:tint val="75000"/>
                  </a:schemeClr>
                </a:solidFill>
                <a:latin typeface="+mn-lt"/>
                <a:cs typeface="+mn-cs"/>
              </a:defRPr>
            </a:lvl1pPr>
          </a:lstStyle>
          <a:p>
            <a:pPr>
              <a:defRPr/>
            </a:pPr>
            <a:r>
              <a:rPr lang="en-IN" smtClean="0"/>
              <a:t>Atul Kulshrestha (Asstt  Professor, Electrical Engineering Department) , JECRC, JAIPUR</a:t>
            </a:r>
            <a:endParaRPr/>
          </a:p>
        </p:txBody>
      </p:sp>
      <p:sp>
        <p:nvSpPr>
          <p:cNvPr id="5" name="Holder 5"/>
          <p:cNvSpPr>
            <a:spLocks noGrp="1"/>
          </p:cNvSpPr>
          <p:nvPr>
            <p:ph type="dt" sz="half" idx="6"/>
          </p:nvPr>
        </p:nvSpPr>
        <p:spPr>
          <a:xfrm>
            <a:off x="811213" y="8480425"/>
            <a:ext cx="3729037" cy="292100"/>
          </a:xfrm>
          <a:prstGeom prst="rect">
            <a:avLst/>
          </a:prstGeom>
        </p:spPr>
        <p:txBody>
          <a:bodyPr wrap="square" lIns="0" tIns="0" rIns="0" bIns="0">
            <a:spAutoFit/>
          </a:bodyPr>
          <a:lstStyle>
            <a:lvl1pPr algn="l" defTabSz="913334" fontAlgn="auto">
              <a:spcBef>
                <a:spcPts val="0"/>
              </a:spcBef>
              <a:spcAft>
                <a:spcPts val="0"/>
              </a:spcAft>
              <a:defRPr smtClean="0">
                <a:solidFill>
                  <a:schemeClr val="tx1">
                    <a:tint val="75000"/>
                  </a:schemeClr>
                </a:solidFill>
                <a:latin typeface="+mn-lt"/>
                <a:cs typeface="+mn-cs"/>
              </a:defRPr>
            </a:lvl1pPr>
          </a:lstStyle>
          <a:p>
            <a:pPr>
              <a:defRPr/>
            </a:pPr>
            <a:fld id="{4FC565DB-7BEF-46CD-AFD4-F7D13EBA9006}" type="datetime1">
              <a:rPr lang="en-US" smtClean="0"/>
              <a:t>12/3/2020</a:t>
            </a:fld>
            <a:endParaRPr lang="en-US"/>
          </a:p>
        </p:txBody>
      </p:sp>
      <p:sp>
        <p:nvSpPr>
          <p:cNvPr id="6" name="Holder 6"/>
          <p:cNvSpPr>
            <a:spLocks noGrp="1"/>
          </p:cNvSpPr>
          <p:nvPr>
            <p:ph type="sldNum" sz="quarter" idx="7"/>
          </p:nvPr>
        </p:nvSpPr>
        <p:spPr>
          <a:xfrm>
            <a:off x="11677650" y="8480425"/>
            <a:ext cx="3729038" cy="292100"/>
          </a:xfrm>
          <a:prstGeom prst="rect">
            <a:avLst/>
          </a:prstGeom>
        </p:spPr>
        <p:txBody>
          <a:bodyPr wrap="square" lIns="0" tIns="0" rIns="0" bIns="0">
            <a:spAutoFit/>
          </a:bodyPr>
          <a:lstStyle>
            <a:lvl1pPr algn="r" defTabSz="913334" fontAlgn="auto">
              <a:spcBef>
                <a:spcPts val="0"/>
              </a:spcBef>
              <a:spcAft>
                <a:spcPts val="0"/>
              </a:spcAft>
              <a:defRPr>
                <a:solidFill>
                  <a:schemeClr val="tx1">
                    <a:tint val="75000"/>
                  </a:schemeClr>
                </a:solidFill>
                <a:latin typeface="+mn-lt"/>
                <a:cs typeface="+mn-cs"/>
              </a:defRPr>
            </a:lvl1pPr>
          </a:lstStyle>
          <a:p>
            <a:pPr>
              <a:defRPr/>
            </a:pPr>
            <a:fld id="{DC5E47B6-8200-4C78-9503-0B05EF006580}"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455613" indent="1588" algn="l" rtl="0" eaLnBrk="0" fontAlgn="base" hangingPunct="0">
        <a:spcBef>
          <a:spcPct val="20000"/>
        </a:spcBef>
        <a:spcAft>
          <a:spcPct val="0"/>
        </a:spcAft>
        <a:buChar char="–"/>
        <a:defRPr sz="2800">
          <a:solidFill>
            <a:schemeClr val="tx1"/>
          </a:solidFill>
          <a:latin typeface="+mn-lt"/>
          <a:ea typeface="+mn-ea"/>
          <a:cs typeface="+mn-cs"/>
        </a:defRPr>
      </a:lvl2pPr>
      <a:lvl3pPr marL="912813" indent="1588" algn="l" rtl="0" eaLnBrk="0" fontAlgn="base" hangingPunct="0">
        <a:spcBef>
          <a:spcPct val="20000"/>
        </a:spcBef>
        <a:spcAft>
          <a:spcPct val="0"/>
        </a:spcAft>
        <a:buChar char="•"/>
        <a:defRPr sz="2400">
          <a:solidFill>
            <a:schemeClr val="tx1"/>
          </a:solidFill>
          <a:latin typeface="+mn-lt"/>
          <a:ea typeface="+mn-ea"/>
          <a:cs typeface="+mn-cs"/>
        </a:defRPr>
      </a:lvl3pPr>
      <a:lvl4pPr marL="1368425" indent="3175" algn="l" rtl="0" eaLnBrk="0" fontAlgn="base" hangingPunct="0">
        <a:spcBef>
          <a:spcPct val="20000"/>
        </a:spcBef>
        <a:spcAft>
          <a:spcPct val="0"/>
        </a:spcAft>
        <a:buChar char="–"/>
        <a:defRPr sz="2000">
          <a:solidFill>
            <a:schemeClr val="tx1"/>
          </a:solidFill>
          <a:latin typeface="+mn-lt"/>
          <a:ea typeface="+mn-ea"/>
          <a:cs typeface="+mn-cs"/>
        </a:defRPr>
      </a:lvl4pPr>
      <a:lvl5pPr marL="1825625" indent="3175" algn="l" rtl="0" eaLnBrk="0" fontAlgn="base" hangingPunct="0">
        <a:spcBef>
          <a:spcPct val="20000"/>
        </a:spcBef>
        <a:spcAft>
          <a:spcPct val="0"/>
        </a:spcAft>
        <a:buChar char="»"/>
        <a:defRPr sz="2000">
          <a:solidFill>
            <a:schemeClr val="tx1"/>
          </a:solidFill>
          <a:latin typeface="+mn-lt"/>
          <a:ea typeface="+mn-ea"/>
          <a:cs typeface="+mn-cs"/>
        </a:defRPr>
      </a:lvl5pPr>
      <a:lvl6pPr marL="2283337">
        <a:defRPr>
          <a:latin typeface="+mn-lt"/>
          <a:ea typeface="+mn-ea"/>
          <a:cs typeface="+mn-cs"/>
        </a:defRPr>
      </a:lvl6pPr>
      <a:lvl7pPr marL="2740010">
        <a:defRPr>
          <a:latin typeface="+mn-lt"/>
          <a:ea typeface="+mn-ea"/>
          <a:cs typeface="+mn-cs"/>
        </a:defRPr>
      </a:lvl7pPr>
      <a:lvl8pPr marL="3196670">
        <a:defRPr>
          <a:latin typeface="+mn-lt"/>
          <a:ea typeface="+mn-ea"/>
          <a:cs typeface="+mn-cs"/>
        </a:defRPr>
      </a:lvl8pPr>
      <a:lvl9pPr marL="3653341">
        <a:defRPr>
          <a:latin typeface="+mn-lt"/>
          <a:ea typeface="+mn-ea"/>
          <a:cs typeface="+mn-cs"/>
        </a:defRPr>
      </a:lvl9pPr>
    </p:bodyStyle>
    <p:otherStyle>
      <a:lvl1pPr marL="0">
        <a:defRPr>
          <a:latin typeface="+mn-lt"/>
          <a:ea typeface="+mn-ea"/>
          <a:cs typeface="+mn-cs"/>
        </a:defRPr>
      </a:lvl1pPr>
      <a:lvl2pPr marL="456670">
        <a:defRPr>
          <a:latin typeface="+mn-lt"/>
          <a:ea typeface="+mn-ea"/>
          <a:cs typeface="+mn-cs"/>
        </a:defRPr>
      </a:lvl2pPr>
      <a:lvl3pPr marL="913334">
        <a:defRPr>
          <a:latin typeface="+mn-lt"/>
          <a:ea typeface="+mn-ea"/>
          <a:cs typeface="+mn-cs"/>
        </a:defRPr>
      </a:lvl3pPr>
      <a:lvl4pPr marL="1370005">
        <a:defRPr>
          <a:latin typeface="+mn-lt"/>
          <a:ea typeface="+mn-ea"/>
          <a:cs typeface="+mn-cs"/>
        </a:defRPr>
      </a:lvl4pPr>
      <a:lvl5pPr marL="1826670">
        <a:defRPr>
          <a:latin typeface="+mn-lt"/>
          <a:ea typeface="+mn-ea"/>
          <a:cs typeface="+mn-cs"/>
        </a:defRPr>
      </a:lvl5pPr>
      <a:lvl6pPr marL="2283337">
        <a:defRPr>
          <a:latin typeface="+mn-lt"/>
          <a:ea typeface="+mn-ea"/>
          <a:cs typeface="+mn-cs"/>
        </a:defRPr>
      </a:lvl6pPr>
      <a:lvl7pPr marL="2740010">
        <a:defRPr>
          <a:latin typeface="+mn-lt"/>
          <a:ea typeface="+mn-ea"/>
          <a:cs typeface="+mn-cs"/>
        </a:defRPr>
      </a:lvl7pPr>
      <a:lvl8pPr marL="3196670">
        <a:defRPr>
          <a:latin typeface="+mn-lt"/>
          <a:ea typeface="+mn-ea"/>
          <a:cs typeface="+mn-cs"/>
        </a:defRPr>
      </a:lvl8pPr>
      <a:lvl9pPr marL="365334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895" y="365167"/>
            <a:ext cx="14596110" cy="1519767"/>
          </a:xfrm>
          <a:prstGeom prst="rect">
            <a:avLst/>
          </a:prstGeom>
        </p:spPr>
        <p:txBody>
          <a:bodyPr vert="horz" lIns="144777" tIns="72388" rIns="144777" bIns="7238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10895" y="2127674"/>
            <a:ext cx="14596110" cy="6017855"/>
          </a:xfrm>
          <a:prstGeom prst="rect">
            <a:avLst/>
          </a:prstGeom>
        </p:spPr>
        <p:txBody>
          <a:bodyPr vert="horz" lIns="144777" tIns="72388" rIns="144777" bIns="723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10895" y="8451592"/>
            <a:ext cx="3784177" cy="485481"/>
          </a:xfrm>
          <a:prstGeom prst="rect">
            <a:avLst/>
          </a:prstGeom>
        </p:spPr>
        <p:txBody>
          <a:bodyPr vert="horz" lIns="144777" tIns="72388" rIns="144777" bIns="72388" rtlCol="0" anchor="ctr"/>
          <a:lstStyle>
            <a:lvl1pPr algn="l">
              <a:defRPr sz="1900">
                <a:solidFill>
                  <a:schemeClr val="tx1">
                    <a:tint val="75000"/>
                  </a:schemeClr>
                </a:solidFill>
              </a:defRPr>
            </a:lvl1pPr>
          </a:lstStyle>
          <a:p>
            <a:fld id="{95CF73F7-28D2-41F6-95BB-2BF6114200C8}" type="datetime1">
              <a:rPr lang="en-US" smtClean="0"/>
              <a:t>12/3/2020</a:t>
            </a:fld>
            <a:endParaRPr lang="en-US"/>
          </a:p>
        </p:txBody>
      </p:sp>
      <p:sp>
        <p:nvSpPr>
          <p:cNvPr id="5" name="Footer Placeholder 4"/>
          <p:cNvSpPr>
            <a:spLocks noGrp="1"/>
          </p:cNvSpPr>
          <p:nvPr>
            <p:ph type="ftr" sz="quarter" idx="3"/>
          </p:nvPr>
        </p:nvSpPr>
        <p:spPr>
          <a:xfrm>
            <a:off x="5541116" y="8451592"/>
            <a:ext cx="5135668" cy="485481"/>
          </a:xfrm>
          <a:prstGeom prst="rect">
            <a:avLst/>
          </a:prstGeom>
        </p:spPr>
        <p:txBody>
          <a:bodyPr vert="horz" lIns="144777" tIns="72388" rIns="144777" bIns="72388" rtlCol="0" anchor="ctr"/>
          <a:lstStyle>
            <a:lvl1pPr algn="ctr">
              <a:defRPr sz="1900">
                <a:solidFill>
                  <a:schemeClr val="tx1">
                    <a:tint val="75000"/>
                  </a:schemeClr>
                </a:solidFill>
              </a:defRPr>
            </a:lvl1pPr>
          </a:lstStyle>
          <a:p>
            <a:r>
              <a:rPr lang="en-US" smtClean="0"/>
              <a:t>Atul Kulshrestha (Asstt  Professor, Electrical Engineering Department) , JECRC, JAIPUR</a:t>
            </a:r>
            <a:endParaRPr lang="en-US"/>
          </a:p>
        </p:txBody>
      </p:sp>
      <p:sp>
        <p:nvSpPr>
          <p:cNvPr id="6" name="Slide Number Placeholder 5"/>
          <p:cNvSpPr>
            <a:spLocks noGrp="1"/>
          </p:cNvSpPr>
          <p:nvPr>
            <p:ph type="sldNum" sz="quarter" idx="4"/>
          </p:nvPr>
        </p:nvSpPr>
        <p:spPr>
          <a:xfrm>
            <a:off x="11622828" y="8451592"/>
            <a:ext cx="3784177" cy="485481"/>
          </a:xfrm>
          <a:prstGeom prst="rect">
            <a:avLst/>
          </a:prstGeom>
        </p:spPr>
        <p:txBody>
          <a:bodyPr vert="horz" lIns="144777" tIns="72388" rIns="144777" bIns="72388" rtlCol="0" anchor="ctr"/>
          <a:lstStyle>
            <a:lvl1pPr algn="r">
              <a:defRPr sz="19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defTabSz="1447770" rtl="0" eaLnBrk="1" latinLnBrk="0" hangingPunct="1">
        <a:spcBef>
          <a:spcPct val="0"/>
        </a:spcBef>
        <a:buNone/>
        <a:defRPr sz="7000" kern="1200">
          <a:solidFill>
            <a:schemeClr val="tx1"/>
          </a:solidFill>
          <a:latin typeface="+mj-lt"/>
          <a:ea typeface="+mj-ea"/>
          <a:cs typeface="+mj-cs"/>
        </a:defRPr>
      </a:lvl1pPr>
    </p:titleStyle>
    <p:bodyStyle>
      <a:lvl1pPr marL="542914" indent="-542914" algn="l" defTabSz="1447770"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76313" indent="-452428" algn="l" defTabSz="1447770"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09712" indent="-361942" algn="l" defTabSz="1447770"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33597" indent="-361942" algn="l" defTabSz="1447770"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57481" indent="-361942" algn="l" defTabSz="1447770"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81366" indent="-361942" algn="l" defTabSz="1447770"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05251" indent="-361942" algn="l" defTabSz="1447770"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29136" indent="-361942" algn="l" defTabSz="1447770"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53020" indent="-361942" algn="l" defTabSz="1447770"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47770" rtl="0" eaLnBrk="1" latinLnBrk="0" hangingPunct="1">
        <a:defRPr sz="2800" kern="1200">
          <a:solidFill>
            <a:schemeClr val="tx1"/>
          </a:solidFill>
          <a:latin typeface="+mn-lt"/>
          <a:ea typeface="+mn-ea"/>
          <a:cs typeface="+mn-cs"/>
        </a:defRPr>
      </a:lvl1pPr>
      <a:lvl2pPr marL="723885" algn="l" defTabSz="1447770" rtl="0" eaLnBrk="1" latinLnBrk="0" hangingPunct="1">
        <a:defRPr sz="2800" kern="1200">
          <a:solidFill>
            <a:schemeClr val="tx1"/>
          </a:solidFill>
          <a:latin typeface="+mn-lt"/>
          <a:ea typeface="+mn-ea"/>
          <a:cs typeface="+mn-cs"/>
        </a:defRPr>
      </a:lvl2pPr>
      <a:lvl3pPr marL="1447770" algn="l" defTabSz="1447770" rtl="0" eaLnBrk="1" latinLnBrk="0" hangingPunct="1">
        <a:defRPr sz="2800" kern="1200">
          <a:solidFill>
            <a:schemeClr val="tx1"/>
          </a:solidFill>
          <a:latin typeface="+mn-lt"/>
          <a:ea typeface="+mn-ea"/>
          <a:cs typeface="+mn-cs"/>
        </a:defRPr>
      </a:lvl3pPr>
      <a:lvl4pPr marL="2171654" algn="l" defTabSz="1447770" rtl="0" eaLnBrk="1" latinLnBrk="0" hangingPunct="1">
        <a:defRPr sz="2800" kern="1200">
          <a:solidFill>
            <a:schemeClr val="tx1"/>
          </a:solidFill>
          <a:latin typeface="+mn-lt"/>
          <a:ea typeface="+mn-ea"/>
          <a:cs typeface="+mn-cs"/>
        </a:defRPr>
      </a:lvl4pPr>
      <a:lvl5pPr marL="2895539" algn="l" defTabSz="1447770" rtl="0" eaLnBrk="1" latinLnBrk="0" hangingPunct="1">
        <a:defRPr sz="2800" kern="1200">
          <a:solidFill>
            <a:schemeClr val="tx1"/>
          </a:solidFill>
          <a:latin typeface="+mn-lt"/>
          <a:ea typeface="+mn-ea"/>
          <a:cs typeface="+mn-cs"/>
        </a:defRPr>
      </a:lvl5pPr>
      <a:lvl6pPr marL="3619424" algn="l" defTabSz="1447770" rtl="0" eaLnBrk="1" latinLnBrk="0" hangingPunct="1">
        <a:defRPr sz="2800" kern="1200">
          <a:solidFill>
            <a:schemeClr val="tx1"/>
          </a:solidFill>
          <a:latin typeface="+mn-lt"/>
          <a:ea typeface="+mn-ea"/>
          <a:cs typeface="+mn-cs"/>
        </a:defRPr>
      </a:lvl6pPr>
      <a:lvl7pPr marL="4343309" algn="l" defTabSz="1447770" rtl="0" eaLnBrk="1" latinLnBrk="0" hangingPunct="1">
        <a:defRPr sz="2800" kern="1200">
          <a:solidFill>
            <a:schemeClr val="tx1"/>
          </a:solidFill>
          <a:latin typeface="+mn-lt"/>
          <a:ea typeface="+mn-ea"/>
          <a:cs typeface="+mn-cs"/>
        </a:defRPr>
      </a:lvl7pPr>
      <a:lvl8pPr marL="5067193" algn="l" defTabSz="1447770" rtl="0" eaLnBrk="1" latinLnBrk="0" hangingPunct="1">
        <a:defRPr sz="2800" kern="1200">
          <a:solidFill>
            <a:schemeClr val="tx1"/>
          </a:solidFill>
          <a:latin typeface="+mn-lt"/>
          <a:ea typeface="+mn-ea"/>
          <a:cs typeface="+mn-cs"/>
        </a:defRPr>
      </a:lvl8pPr>
      <a:lvl9pPr marL="5791078" algn="l" defTabSz="144777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3075" name="object 5"/>
          <p:cNvGrpSpPr>
            <a:grpSpLocks/>
          </p:cNvGrpSpPr>
          <p:nvPr/>
        </p:nvGrpSpPr>
        <p:grpSpPr bwMode="auto">
          <a:xfrm>
            <a:off x="0" y="0"/>
            <a:ext cx="16217900" cy="9118600"/>
            <a:chOff x="0" y="0"/>
            <a:chExt cx="16217900" cy="9118600"/>
          </a:xfrm>
        </p:grpSpPr>
        <p:sp>
          <p:nvSpPr>
            <p:cNvPr id="3082"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083"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3076" name="TextBox 8"/>
          <p:cNvSpPr txBox="1">
            <a:spLocks noChangeArrowheads="1"/>
          </p:cNvSpPr>
          <p:nvPr/>
        </p:nvSpPr>
        <p:spPr bwMode="auto">
          <a:xfrm>
            <a:off x="1936750" y="4025900"/>
            <a:ext cx="13868400" cy="3416227"/>
          </a:xfrm>
          <a:prstGeom prst="rect">
            <a:avLst/>
          </a:prstGeom>
          <a:noFill/>
          <a:ln w="9525">
            <a:noFill/>
            <a:miter lim="800000"/>
            <a:headEnd/>
            <a:tailEnd/>
          </a:ln>
        </p:spPr>
        <p:txBody>
          <a:bodyPr wrap="square" lIns="91334" tIns="45674" rIns="91334" bIns="45674">
            <a:spAutoFit/>
          </a:bodyPr>
          <a:lstStyle/>
          <a:p>
            <a:r>
              <a:rPr lang="en-US" sz="3600" dirty="0" smtClean="0">
                <a:latin typeface="Baskerville Old Face" pitchFamily="18" charset="0"/>
                <a:cs typeface="Times New Roman" pitchFamily="18" charset="0"/>
              </a:rPr>
              <a:t>Year &amp; </a:t>
            </a:r>
            <a:r>
              <a:rPr lang="en-US" sz="3600" dirty="0" err="1" smtClean="0">
                <a:latin typeface="Baskerville Old Face" pitchFamily="18" charset="0"/>
                <a:cs typeface="Times New Roman" pitchFamily="18" charset="0"/>
              </a:rPr>
              <a:t>Sem</a:t>
            </a:r>
            <a:r>
              <a:rPr lang="en-US" sz="3600" dirty="0" smtClean="0">
                <a:latin typeface="Baskerville Old Face" pitchFamily="18" charset="0"/>
                <a:cs typeface="Times New Roman" pitchFamily="18" charset="0"/>
              </a:rPr>
              <a:t>    </a:t>
            </a:r>
            <a:r>
              <a:rPr lang="en-US" sz="3600" dirty="0">
                <a:latin typeface="Baskerville Old Face" pitchFamily="18" charset="0"/>
                <a:cs typeface="Times New Roman" pitchFamily="18" charset="0"/>
              </a:rPr>
              <a:t>– </a:t>
            </a:r>
            <a:r>
              <a:rPr lang="en-US" sz="3600" dirty="0" smtClean="0">
                <a:latin typeface="Baskerville Old Face" pitchFamily="18" charset="0"/>
                <a:cs typeface="Times New Roman" pitchFamily="18" charset="0"/>
              </a:rPr>
              <a:t> III Year/ V </a:t>
            </a:r>
            <a:r>
              <a:rPr lang="en-US" sz="3600" dirty="0" err="1" smtClean="0">
                <a:latin typeface="Baskerville Old Face" pitchFamily="18" charset="0"/>
                <a:cs typeface="Times New Roman" pitchFamily="18" charset="0"/>
              </a:rPr>
              <a:t>sem</a:t>
            </a:r>
            <a:endParaRPr lang="en-US" sz="3600" dirty="0">
              <a:latin typeface="Baskerville Old Face" pitchFamily="18" charset="0"/>
              <a:cs typeface="Times New Roman" pitchFamily="18" charset="0"/>
            </a:endParaRPr>
          </a:p>
          <a:p>
            <a:r>
              <a:rPr lang="en-US" sz="3600" dirty="0" smtClean="0">
                <a:latin typeface="Baskerville Old Face" pitchFamily="18" charset="0"/>
                <a:cs typeface="Times New Roman" pitchFamily="18" charset="0"/>
              </a:rPr>
              <a:t>Subject            – Electrical Machine Design</a:t>
            </a:r>
          </a:p>
          <a:p>
            <a:r>
              <a:rPr lang="en-US" sz="3600" dirty="0" smtClean="0">
                <a:latin typeface="Baskerville Old Face" pitchFamily="18" charset="0"/>
                <a:cs typeface="Times New Roman" pitchFamily="18" charset="0"/>
              </a:rPr>
              <a:t>Subject Code  – </a:t>
            </a:r>
            <a:r>
              <a:rPr lang="en-US" sz="3600" dirty="0" smtClean="0">
                <a:latin typeface="Baskerville Old Face" pitchFamily="18" charset="0"/>
              </a:rPr>
              <a:t>5EE4-05</a:t>
            </a:r>
            <a:endParaRPr lang="en-US" sz="3600" dirty="0">
              <a:latin typeface="Baskerville Old Face" pitchFamily="18" charset="0"/>
              <a:cs typeface="Times New Roman" pitchFamily="18" charset="0"/>
            </a:endParaRPr>
          </a:p>
          <a:p>
            <a:r>
              <a:rPr lang="en-US" sz="3600" dirty="0" smtClean="0">
                <a:latin typeface="Baskerville Old Face" pitchFamily="18" charset="0"/>
                <a:cs typeface="Times New Roman" pitchFamily="18" charset="0"/>
              </a:rPr>
              <a:t>Unit                </a:t>
            </a:r>
            <a:r>
              <a:rPr lang="en-US" sz="3600" dirty="0">
                <a:latin typeface="Baskerville Old Face" pitchFamily="18" charset="0"/>
                <a:cs typeface="Times New Roman" pitchFamily="18" charset="0"/>
              </a:rPr>
              <a:t>– </a:t>
            </a:r>
            <a:r>
              <a:rPr lang="en-US" sz="3600" dirty="0" smtClean="0">
                <a:latin typeface="Baskerville Old Face" pitchFamily="18" charset="0"/>
                <a:cs typeface="Times New Roman" pitchFamily="18" charset="0"/>
              </a:rPr>
              <a:t>2.1</a:t>
            </a:r>
          </a:p>
          <a:p>
            <a:r>
              <a:rPr lang="en-US" sz="3600" dirty="0" smtClean="0">
                <a:latin typeface="Baskerville Old Face" pitchFamily="18" charset="0"/>
                <a:cs typeface="Times New Roman" pitchFamily="18" charset="0"/>
              </a:rPr>
              <a:t>Topic		--  Design of Transformer</a:t>
            </a:r>
            <a:endParaRPr lang="en-US" sz="3600" dirty="0">
              <a:latin typeface="Baskerville Old Face" pitchFamily="18" charset="0"/>
              <a:cs typeface="Times New Roman" pitchFamily="18" charset="0"/>
            </a:endParaRPr>
          </a:p>
          <a:p>
            <a:r>
              <a:rPr lang="en-US" sz="3600" dirty="0">
                <a:latin typeface="Baskerville Old Face" pitchFamily="18" charset="0"/>
                <a:cs typeface="Times New Roman" pitchFamily="18" charset="0"/>
              </a:rPr>
              <a:t>Presented </a:t>
            </a:r>
            <a:r>
              <a:rPr lang="en-US" sz="3600" dirty="0" smtClean="0">
                <a:latin typeface="Baskerville Old Face" pitchFamily="18" charset="0"/>
                <a:cs typeface="Times New Roman" pitchFamily="18" charset="0"/>
              </a:rPr>
              <a:t>by   – Mr. </a:t>
            </a:r>
            <a:r>
              <a:rPr lang="en-US" sz="3600" dirty="0" err="1" smtClean="0">
                <a:latin typeface="Baskerville Old Face" pitchFamily="18" charset="0"/>
                <a:cs typeface="Times New Roman" pitchFamily="18" charset="0"/>
              </a:rPr>
              <a:t>Atul</a:t>
            </a:r>
            <a:r>
              <a:rPr lang="en-US" sz="3600" dirty="0" smtClean="0">
                <a:latin typeface="Baskerville Old Face" pitchFamily="18" charset="0"/>
                <a:cs typeface="Times New Roman" pitchFamily="18" charset="0"/>
              </a:rPr>
              <a:t> </a:t>
            </a:r>
            <a:r>
              <a:rPr lang="en-US" sz="3600" dirty="0" err="1" smtClean="0">
                <a:latin typeface="Baskerville Old Face" pitchFamily="18" charset="0"/>
                <a:cs typeface="Times New Roman" pitchFamily="18" charset="0"/>
              </a:rPr>
              <a:t>Kulshrestha</a:t>
            </a:r>
            <a:r>
              <a:rPr lang="en-US" sz="3600" dirty="0" smtClean="0">
                <a:latin typeface="Baskerville Old Face" pitchFamily="18" charset="0"/>
                <a:cs typeface="Times New Roman" pitchFamily="18" charset="0"/>
              </a:rPr>
              <a:t>,  </a:t>
            </a:r>
            <a:r>
              <a:rPr lang="en-US" sz="3600" dirty="0" err="1" smtClean="0">
                <a:latin typeface="Baskerville Old Face" pitchFamily="18" charset="0"/>
                <a:cs typeface="Times New Roman" pitchFamily="18" charset="0"/>
              </a:rPr>
              <a:t>Asstt</a:t>
            </a:r>
            <a:r>
              <a:rPr lang="en-US" sz="3600" dirty="0" smtClean="0">
                <a:latin typeface="Baskerville Old Face" pitchFamily="18" charset="0"/>
                <a:cs typeface="Times New Roman" pitchFamily="18" charset="0"/>
              </a:rPr>
              <a:t> Professor, EE</a:t>
            </a:r>
            <a:endParaRPr lang="en-IN" sz="3600" dirty="0">
              <a:latin typeface="Baskerville Old Face" pitchFamily="18" charset="0"/>
              <a:cs typeface="Times New Roman" pitchFamily="18" charset="0"/>
            </a:endParaRPr>
          </a:p>
        </p:txBody>
      </p:sp>
      <p:sp>
        <p:nvSpPr>
          <p:cNvPr id="12" name="Footer Placeholder 11"/>
          <p:cNvSpPr>
            <a:spLocks noGrp="1"/>
          </p:cNvSpPr>
          <p:nvPr>
            <p:ph type="ftr" sz="quarter" idx="10"/>
          </p:nvPr>
        </p:nvSpPr>
        <p:spPr>
          <a:xfrm>
            <a:off x="5513388" y="8480425"/>
            <a:ext cx="5191125" cy="584775"/>
          </a:xfrm>
        </p:spPr>
        <p:txBody>
          <a:bodyPr/>
          <a:lstStyle/>
          <a:p>
            <a:pPr>
              <a:defRPr/>
            </a:pPr>
            <a:r>
              <a:rPr lang="en-IN" dirty="0" err="1" smtClean="0"/>
              <a:t>Atul</a:t>
            </a:r>
            <a:r>
              <a:rPr lang="en-IN" dirty="0" smtClean="0"/>
              <a:t> </a:t>
            </a:r>
            <a:r>
              <a:rPr lang="en-IN" dirty="0" err="1" smtClean="0"/>
              <a:t>Kulshrestha</a:t>
            </a:r>
            <a:r>
              <a:rPr lang="en-IN" dirty="0" smtClean="0"/>
              <a:t> (</a:t>
            </a:r>
            <a:r>
              <a:rPr lang="en-IN" dirty="0" err="1" smtClean="0"/>
              <a:t>Asstt</a:t>
            </a:r>
            <a:r>
              <a:rPr lang="en-IN" dirty="0" smtClean="0"/>
              <a:t>  Professor, Electrical Engineering Department) </a:t>
            </a:r>
            <a:r>
              <a:rPr lang="en-IN" dirty="0"/>
              <a:t>, JECRC, JAIPUR</a:t>
            </a:r>
          </a:p>
        </p:txBody>
      </p:sp>
      <p:pic>
        <p:nvPicPr>
          <p:cNvPr id="3078" name="Picture 10"/>
          <p:cNvPicPr>
            <a:picLocks noChangeAspect="1" noChangeArrowheads="1"/>
          </p:cNvPicPr>
          <p:nvPr/>
        </p:nvPicPr>
        <p:blipFill>
          <a:blip r:embed="rId3"/>
          <a:srcRect/>
          <a:stretch>
            <a:fillRect/>
          </a:stretch>
        </p:blipFill>
        <p:spPr bwMode="auto">
          <a:xfrm>
            <a:off x="412750" y="520700"/>
            <a:ext cx="2667000" cy="1676400"/>
          </a:xfrm>
          <a:prstGeom prst="rect">
            <a:avLst/>
          </a:prstGeom>
          <a:noFill/>
          <a:ln w="9525">
            <a:noFill/>
            <a:miter lim="800000"/>
            <a:headEnd/>
            <a:tailEnd/>
          </a:ln>
        </p:spPr>
      </p:pic>
      <p:pic>
        <p:nvPicPr>
          <p:cNvPr id="3079" name="Picture 11"/>
          <p:cNvPicPr>
            <a:picLocks noChangeAspect="1" noChangeArrowheads="1"/>
          </p:cNvPicPr>
          <p:nvPr/>
        </p:nvPicPr>
        <p:blipFill>
          <a:blip r:embed="rId4"/>
          <a:srcRect/>
          <a:stretch>
            <a:fillRect/>
          </a:stretch>
        </p:blipFill>
        <p:spPr bwMode="auto">
          <a:xfrm>
            <a:off x="12680950" y="673100"/>
            <a:ext cx="2590800" cy="2122488"/>
          </a:xfrm>
          <a:prstGeom prst="rect">
            <a:avLst/>
          </a:prstGeom>
          <a:noFill/>
          <a:ln w="9525">
            <a:noFill/>
            <a:miter lim="800000"/>
            <a:headEnd/>
            <a:tailEnd/>
          </a:ln>
        </p:spPr>
      </p:pic>
      <p:sp>
        <p:nvSpPr>
          <p:cNvPr id="3080" name="TextBox 12"/>
          <p:cNvSpPr txBox="1">
            <a:spLocks noChangeArrowheads="1"/>
          </p:cNvSpPr>
          <p:nvPr/>
        </p:nvSpPr>
        <p:spPr bwMode="auto">
          <a:xfrm>
            <a:off x="1327150" y="3111500"/>
            <a:ext cx="14249400" cy="646331"/>
          </a:xfrm>
          <a:prstGeom prst="rect">
            <a:avLst/>
          </a:prstGeom>
          <a:noFill/>
          <a:ln w="9525">
            <a:noFill/>
            <a:miter lim="800000"/>
            <a:headEnd/>
            <a:tailEnd/>
          </a:ln>
        </p:spPr>
        <p:txBody>
          <a:bodyPr>
            <a:spAutoFit/>
          </a:bodyPr>
          <a:lstStyle/>
          <a:p>
            <a:r>
              <a:rPr lang="en-US" sz="3600" dirty="0">
                <a:solidFill>
                  <a:srgbClr val="FF0000"/>
                </a:solidFill>
              </a:rPr>
              <a:t>JAIPUR ENGINEERING COLLEGE AND RESEARCH </a:t>
            </a:r>
            <a:r>
              <a:rPr lang="en-US" sz="3600" dirty="0" smtClean="0">
                <a:solidFill>
                  <a:srgbClr val="FF0000"/>
                </a:solidFill>
              </a:rPr>
              <a:t>CENTRE</a:t>
            </a:r>
            <a:endParaRPr lang="en-IN" sz="3600" dirty="0">
              <a:solidFill>
                <a:srgbClr val="FF0000"/>
              </a:solidFill>
            </a:endParaRPr>
          </a:p>
        </p:txBody>
      </p:sp>
      <p:sp>
        <p:nvSpPr>
          <p:cNvPr id="14" name="Slide Number Placeholder 13"/>
          <p:cNvSpPr>
            <a:spLocks noGrp="1"/>
          </p:cNvSpPr>
          <p:nvPr>
            <p:ph type="sldNum" sz="quarter" idx="12"/>
          </p:nvPr>
        </p:nvSpPr>
        <p:spPr/>
        <p:txBody>
          <a:bodyPr/>
          <a:lstStyle/>
          <a:p>
            <a:pPr>
              <a:defRPr/>
            </a:pPr>
            <a:fld id="{C9056662-BCD1-4EE7-9470-F65D22AE3F85}" type="slidenum">
              <a:rPr lang="en-IN" smtClean="0"/>
              <a:pPr>
                <a:defRPr/>
              </a:pPr>
              <a:t>1</a:t>
            </a:fld>
            <a:endParaRPr lang="en-IN"/>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IN" dirty="0" err="1" smtClean="0"/>
              <a:t>Atul</a:t>
            </a:r>
            <a:r>
              <a:rPr lang="en-IN" dirty="0" smtClean="0"/>
              <a:t> </a:t>
            </a:r>
            <a:r>
              <a:rPr lang="en-IN" dirty="0" err="1" smtClean="0"/>
              <a:t>Kulshrestha</a:t>
            </a:r>
            <a:r>
              <a:rPr lang="en-IN" dirty="0" smtClean="0"/>
              <a:t> (</a:t>
            </a:r>
            <a:r>
              <a:rPr lang="en-IN" dirty="0" err="1" smtClean="0"/>
              <a:t>Asstt</a:t>
            </a:r>
            <a:r>
              <a:rPr lang="en-IN" dirty="0" smtClean="0"/>
              <a:t>  Professor, Electrical Engineering Department) ,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10</a:t>
            </a:fld>
            <a:endParaRPr lang="en-IN"/>
          </a:p>
        </p:txBody>
      </p:sp>
      <p:sp>
        <p:nvSpPr>
          <p:cNvPr id="10" name="Rectangle 9"/>
          <p:cNvSpPr/>
          <p:nvPr/>
        </p:nvSpPr>
        <p:spPr>
          <a:xfrm>
            <a:off x="869951" y="3263899"/>
            <a:ext cx="14859000" cy="707886"/>
          </a:xfrm>
          <a:prstGeom prst="rect">
            <a:avLst/>
          </a:prstGeom>
        </p:spPr>
        <p:txBody>
          <a:bodyPr wrap="square">
            <a:spAutoFit/>
          </a:bodyPr>
          <a:lstStyle/>
          <a:p>
            <a:endParaRPr lang="en-US" sz="2000" b="1" dirty="0" smtClean="0"/>
          </a:p>
          <a:p>
            <a:endParaRPr lang="en-US" sz="2000" b="1" dirty="0" smtClean="0"/>
          </a:p>
        </p:txBody>
      </p:sp>
      <p:sp>
        <p:nvSpPr>
          <p:cNvPr id="13" name="Rectangle 12"/>
          <p:cNvSpPr/>
          <p:nvPr/>
        </p:nvSpPr>
        <p:spPr>
          <a:xfrm>
            <a:off x="1022350" y="6692901"/>
            <a:ext cx="14097000" cy="707886"/>
          </a:xfrm>
          <a:prstGeom prst="rect">
            <a:avLst/>
          </a:prstGeom>
        </p:spPr>
        <p:txBody>
          <a:bodyPr wrap="square">
            <a:spAutoFit/>
          </a:bodyPr>
          <a:lstStyle/>
          <a:p>
            <a:pPr algn="ctr"/>
            <a:endParaRPr lang="en-US" sz="2000" dirty="0" smtClean="0">
              <a:solidFill>
                <a:srgbClr val="FF0000"/>
              </a:solidFill>
            </a:endParaRPr>
          </a:p>
          <a:p>
            <a:pPr algn="ctr"/>
            <a:endParaRPr lang="en-IN" sz="2000" dirty="0"/>
          </a:p>
        </p:txBody>
      </p:sp>
      <p:sp>
        <p:nvSpPr>
          <p:cNvPr id="14" name="Rectangle 13"/>
          <p:cNvSpPr/>
          <p:nvPr/>
        </p:nvSpPr>
        <p:spPr>
          <a:xfrm>
            <a:off x="717550" y="900966"/>
            <a:ext cx="15087600" cy="6740307"/>
          </a:xfrm>
          <a:prstGeom prst="rect">
            <a:avLst/>
          </a:prstGeom>
        </p:spPr>
        <p:txBody>
          <a:bodyPr wrap="square">
            <a:spAutoFit/>
          </a:bodyPr>
          <a:lstStyle/>
          <a:p>
            <a:pPr algn="just"/>
            <a:r>
              <a:rPr lang="en-US" sz="2400" b="1" dirty="0" smtClean="0"/>
              <a:t>I. Construction:- </a:t>
            </a:r>
            <a:r>
              <a:rPr lang="en-US" sz="2400" dirty="0" smtClean="0"/>
              <a:t>Core type transformers are much simpler in design and permit easier assembly and insulation of winding.</a:t>
            </a:r>
          </a:p>
          <a:p>
            <a:pPr algn="just"/>
            <a:endParaRPr lang="en-US" sz="2400" dirty="0" smtClean="0"/>
          </a:p>
          <a:p>
            <a:pPr algn="just"/>
            <a:r>
              <a:rPr lang="en-US" sz="2400" b="1" dirty="0" err="1" smtClean="0"/>
              <a:t>II.Mechanicalforces</a:t>
            </a:r>
            <a:r>
              <a:rPr lang="en-US" sz="2400" b="1" dirty="0" smtClean="0"/>
              <a:t>:</a:t>
            </a:r>
            <a:r>
              <a:rPr lang="en-US" sz="2400" dirty="0" smtClean="0"/>
              <a:t>-The forces produced between windings is proportional to the product of the currents carried by them. Very large electromagnetic forces are produced when secondary winding is short-circuited. Since the windings carry currents in opposite direction, there exists a force of repulsion between them. Hence, the inner winding experiences a compressive force and outer winding experiences a tensile force.</a:t>
            </a:r>
          </a:p>
          <a:p>
            <a:pPr algn="just"/>
            <a:endParaRPr lang="en-US" sz="2400" dirty="0" smtClean="0"/>
          </a:p>
          <a:p>
            <a:pPr algn="just"/>
            <a:r>
              <a:rPr lang="en-US" sz="2400" b="1" dirty="0" err="1" smtClean="0"/>
              <a:t>III.Leakage</a:t>
            </a:r>
            <a:r>
              <a:rPr lang="en-US" sz="2400" b="1" dirty="0" smtClean="0"/>
              <a:t> reactance</a:t>
            </a:r>
            <a:r>
              <a:rPr lang="en-US" sz="2400" dirty="0" smtClean="0"/>
              <a:t>:- In core type transformer large space required between the high and low voltage winding, it is not possible to subdivided the winding, while, in shell type transformer the windings can be easily subdivided by using sandwich coil. So it is possible to reduce the leakage reactance of shell type transformers.</a:t>
            </a:r>
          </a:p>
          <a:p>
            <a:pPr algn="just"/>
            <a:endParaRPr lang="en-US" sz="2400" dirty="0" smtClean="0"/>
          </a:p>
          <a:p>
            <a:pPr algn="just"/>
            <a:r>
              <a:rPr lang="en-US" sz="2400" dirty="0" err="1" smtClean="0"/>
              <a:t>I</a:t>
            </a:r>
            <a:r>
              <a:rPr lang="en-US" sz="2400" b="1" dirty="0" err="1" smtClean="0"/>
              <a:t>V.Repairs</a:t>
            </a:r>
            <a:r>
              <a:rPr lang="en-US" sz="2400" dirty="0" smtClean="0"/>
              <a:t>:-The winding of core type transformer is completely accessible so coils can be easily inspected. And also core type transformer is easy to dismantle for repair. In shell type transformer, the coils are surrounded by core, therefore difficulty in inspection and repair of coils.</a:t>
            </a:r>
          </a:p>
          <a:p>
            <a:pPr algn="just"/>
            <a:r>
              <a:rPr lang="en-US" sz="2400" dirty="0" smtClean="0"/>
              <a:t> </a:t>
            </a:r>
          </a:p>
          <a:p>
            <a:pPr algn="just"/>
            <a:r>
              <a:rPr lang="en-US" sz="2400" b="1" dirty="0" err="1" smtClean="0"/>
              <a:t>V.Cooling</a:t>
            </a:r>
            <a:r>
              <a:rPr lang="en-US" sz="2400" dirty="0" smtClean="0"/>
              <a:t>:-In core type transformer windings are exposed and therefore the cooling is better in winding than core. In case of shell type transformer core is exposed therefore cooling is better in winding.</a:t>
            </a:r>
            <a:endParaRPr lang="en-US" sz="2400" dirty="0"/>
          </a:p>
        </p:txBody>
      </p:sp>
      <p:sp>
        <p:nvSpPr>
          <p:cNvPr id="11" name="Rectangle 10"/>
          <p:cNvSpPr/>
          <p:nvPr/>
        </p:nvSpPr>
        <p:spPr>
          <a:xfrm>
            <a:off x="565150" y="0"/>
            <a:ext cx="15392399" cy="707886"/>
          </a:xfrm>
          <a:prstGeom prst="rect">
            <a:avLst/>
          </a:prstGeom>
        </p:spPr>
        <p:txBody>
          <a:bodyPr wrap="square">
            <a:spAutoFit/>
          </a:bodyPr>
          <a:lstStyle/>
          <a:p>
            <a:r>
              <a:rPr lang="en-US" sz="4000" b="1" dirty="0" smtClean="0">
                <a:solidFill>
                  <a:srgbClr val="FF0000"/>
                </a:solidFill>
              </a:rPr>
              <a:t>Comparison Of Core Type And Shell Type Transformers </a:t>
            </a:r>
            <a:endParaRPr lang="en-US" sz="4000" b="1" dirty="0" smtClean="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FF0000"/>
                </a:solidFill>
              </a:rPr>
              <a:t>Construction Of Transformer</a:t>
            </a:r>
            <a:endParaRPr lang="en-US" sz="6000" dirty="0">
              <a:solidFill>
                <a:srgbClr val="FF0000"/>
              </a:solidFill>
            </a:endParaRPr>
          </a:p>
        </p:txBody>
      </p:sp>
      <p:sp>
        <p:nvSpPr>
          <p:cNvPr id="3" name="Rectangle 2"/>
          <p:cNvSpPr/>
          <p:nvPr/>
        </p:nvSpPr>
        <p:spPr>
          <a:xfrm>
            <a:off x="641350" y="1892300"/>
            <a:ext cx="15011400" cy="7909858"/>
          </a:xfrm>
          <a:prstGeom prst="rect">
            <a:avLst/>
          </a:prstGeom>
        </p:spPr>
        <p:txBody>
          <a:bodyPr wrap="square">
            <a:spAutoFit/>
          </a:bodyPr>
          <a:lstStyle/>
          <a:p>
            <a:r>
              <a:rPr lang="en-US" sz="4000" dirty="0" err="1" smtClean="0"/>
              <a:t>I.Transformer</a:t>
            </a:r>
            <a:r>
              <a:rPr lang="en-US" sz="4000" dirty="0" smtClean="0"/>
              <a:t> core</a:t>
            </a:r>
          </a:p>
          <a:p>
            <a:r>
              <a:rPr lang="en-US" sz="4000" dirty="0" err="1" smtClean="0"/>
              <a:t>II.Low</a:t>
            </a:r>
            <a:r>
              <a:rPr lang="en-US" sz="4000" dirty="0" smtClean="0"/>
              <a:t> voltage (LV)Winding and High Voltage (HV) winding</a:t>
            </a:r>
          </a:p>
          <a:p>
            <a:r>
              <a:rPr lang="en-US" sz="4000" dirty="0" err="1" smtClean="0"/>
              <a:t>III.Insulation</a:t>
            </a:r>
            <a:endParaRPr lang="en-US" sz="4000" dirty="0" smtClean="0"/>
          </a:p>
          <a:p>
            <a:r>
              <a:rPr lang="en-US" sz="4000" dirty="0" err="1" smtClean="0"/>
              <a:t>IV.Tank</a:t>
            </a:r>
            <a:endParaRPr lang="en-US" sz="4000" dirty="0" smtClean="0"/>
          </a:p>
          <a:p>
            <a:r>
              <a:rPr lang="en-US" sz="4000" dirty="0" err="1" smtClean="0"/>
              <a:t>V.Bushings</a:t>
            </a:r>
            <a:endParaRPr lang="en-US" sz="4000" dirty="0" smtClean="0"/>
          </a:p>
          <a:p>
            <a:r>
              <a:rPr lang="en-US" sz="4000" dirty="0" err="1" smtClean="0"/>
              <a:t>VI.Conservator</a:t>
            </a:r>
            <a:r>
              <a:rPr lang="en-US" sz="4000" dirty="0" smtClean="0"/>
              <a:t> and breather</a:t>
            </a:r>
          </a:p>
          <a:p>
            <a:r>
              <a:rPr lang="en-US" sz="4000" dirty="0" err="1" smtClean="0"/>
              <a:t>VII.Tapping</a:t>
            </a:r>
            <a:r>
              <a:rPr lang="en-US" sz="4000" dirty="0" smtClean="0"/>
              <a:t> and tap changing</a:t>
            </a:r>
          </a:p>
          <a:p>
            <a:r>
              <a:rPr lang="en-US" sz="4000" dirty="0" err="1" smtClean="0"/>
              <a:t>VIII.Buchholz</a:t>
            </a:r>
            <a:r>
              <a:rPr lang="en-US" sz="4000" dirty="0" smtClean="0"/>
              <a:t> Relay</a:t>
            </a:r>
          </a:p>
          <a:p>
            <a:r>
              <a:rPr lang="en-US" sz="4000" dirty="0" err="1" smtClean="0"/>
              <a:t>IX.Explosion</a:t>
            </a:r>
            <a:r>
              <a:rPr lang="en-US" sz="4000" dirty="0" smtClean="0"/>
              <a:t> vent</a:t>
            </a:r>
          </a:p>
          <a:p>
            <a:r>
              <a:rPr lang="en-US" sz="4000" dirty="0" err="1" smtClean="0"/>
              <a:t>X.Transformer</a:t>
            </a:r>
            <a:r>
              <a:rPr lang="en-US" sz="4000" dirty="0" smtClean="0"/>
              <a:t> oil</a:t>
            </a:r>
          </a:p>
          <a:p>
            <a:endParaRPr lang="en-US" sz="3600" dirty="0" smtClean="0"/>
          </a:p>
          <a:p>
            <a:endParaRPr lang="en-US" sz="3600" dirty="0" smtClean="0"/>
          </a:p>
          <a:p>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
        <p:nvSpPr>
          <p:cNvPr id="5" name="Footer Placeholder 4"/>
          <p:cNvSpPr>
            <a:spLocks noGrp="1"/>
          </p:cNvSpPr>
          <p:nvPr>
            <p:ph type="ftr" sz="quarter" idx="11"/>
          </p:nvPr>
        </p:nvSpPr>
        <p:spPr/>
        <p:txBody>
          <a:bodyPr/>
          <a:lstStyle/>
          <a:p>
            <a:r>
              <a:rPr lang="en-US" smtClean="0"/>
              <a:t>Atul Kulshrestha (Asstt  Professor, Electrical Engineering Department) , JECRC, JAIPUR</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441950" y="8445500"/>
            <a:ext cx="5191125" cy="677108"/>
          </a:xfrm>
        </p:spPr>
        <p:txBody>
          <a:bodyPr/>
          <a:lstStyle/>
          <a:p>
            <a:pPr>
              <a:defRPr/>
            </a:pPr>
            <a:r>
              <a:rPr lang="en-IN" sz="2000" smtClean="0"/>
              <a:t>Atul Kulshrestha (Asstt  Professor, Electrical Engineering Department) , JECRC, JAIPUR</a:t>
            </a:r>
            <a:endParaRPr lang="en-IN" sz="2000"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12</a:t>
            </a:fld>
            <a:endParaRPr lang="en-IN"/>
          </a:p>
        </p:txBody>
      </p:sp>
      <p:sp>
        <p:nvSpPr>
          <p:cNvPr id="11" name="Rectangle 10"/>
          <p:cNvSpPr/>
          <p:nvPr/>
        </p:nvSpPr>
        <p:spPr>
          <a:xfrm>
            <a:off x="412751" y="292100"/>
            <a:ext cx="11125200" cy="1000274"/>
          </a:xfrm>
          <a:prstGeom prst="rect">
            <a:avLst/>
          </a:prstGeom>
        </p:spPr>
        <p:txBody>
          <a:bodyPr wrap="square">
            <a:spAutoFit/>
          </a:bodyPr>
          <a:lstStyle/>
          <a:p>
            <a:endParaRPr lang="en-US" dirty="0" smtClean="0"/>
          </a:p>
          <a:p>
            <a:pPr algn="ctr"/>
            <a:r>
              <a:rPr lang="en-US" sz="4000" b="1" dirty="0" smtClean="0">
                <a:solidFill>
                  <a:srgbClr val="FF0000"/>
                </a:solidFill>
              </a:rPr>
              <a:t>Single Phase Core Type Transformer </a:t>
            </a:r>
            <a:endParaRPr lang="en-US" sz="4000" dirty="0">
              <a:solidFill>
                <a:srgbClr val="FF0000"/>
              </a:solidFill>
            </a:endParaRPr>
          </a:p>
        </p:txBody>
      </p:sp>
      <p:pic>
        <p:nvPicPr>
          <p:cNvPr id="1026" name="Picture 2"/>
          <p:cNvPicPr>
            <a:picLocks noChangeAspect="1" noChangeArrowheads="1"/>
          </p:cNvPicPr>
          <p:nvPr/>
        </p:nvPicPr>
        <p:blipFill>
          <a:blip r:embed="rId3"/>
          <a:srcRect/>
          <a:stretch>
            <a:fillRect/>
          </a:stretch>
        </p:blipFill>
        <p:spPr bwMode="auto">
          <a:xfrm>
            <a:off x="10350500" y="5092700"/>
            <a:ext cx="5867400" cy="3276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11842750" y="977900"/>
            <a:ext cx="3790950" cy="2971800"/>
          </a:xfrm>
          <a:prstGeom prst="rect">
            <a:avLst/>
          </a:prstGeom>
          <a:noFill/>
          <a:ln w="9525">
            <a:noFill/>
            <a:miter lim="800000"/>
            <a:headEnd/>
            <a:tailEnd/>
          </a:ln>
          <a:effectLst/>
        </p:spPr>
      </p:pic>
      <p:sp>
        <p:nvSpPr>
          <p:cNvPr id="15" name="Rectangle 14"/>
          <p:cNvSpPr/>
          <p:nvPr/>
        </p:nvSpPr>
        <p:spPr>
          <a:xfrm>
            <a:off x="1022351" y="5245100"/>
            <a:ext cx="7696200" cy="384721"/>
          </a:xfrm>
          <a:prstGeom prst="rect">
            <a:avLst/>
          </a:prstGeom>
        </p:spPr>
        <p:txBody>
          <a:bodyPr wrap="square">
            <a:spAutoFit/>
          </a:bodyPr>
          <a:lstStyle/>
          <a:p>
            <a:pPr lvl="0"/>
            <a:r>
              <a:rPr lang="en-US" b="1" dirty="0" smtClean="0">
                <a:solidFill>
                  <a:prstClr val="black"/>
                </a:solidFill>
              </a:rPr>
              <a:t>Each leg carries half of the LV and HV turns </a:t>
            </a:r>
            <a:endParaRPr lang="en-US" b="1" dirty="0">
              <a:solidFill>
                <a:prstClr val="black"/>
              </a:solidFill>
            </a:endParaRPr>
          </a:p>
        </p:txBody>
      </p:sp>
      <p:sp>
        <p:nvSpPr>
          <p:cNvPr id="16" name="Rectangle 15"/>
          <p:cNvSpPr/>
          <p:nvPr/>
        </p:nvSpPr>
        <p:spPr>
          <a:xfrm>
            <a:off x="1555750" y="1104196"/>
            <a:ext cx="10134600" cy="2893100"/>
          </a:xfrm>
          <a:prstGeom prst="rect">
            <a:avLst/>
          </a:prstGeom>
        </p:spPr>
        <p:txBody>
          <a:bodyPr wrap="square">
            <a:spAutoFit/>
          </a:bodyPr>
          <a:lstStyle/>
          <a:p>
            <a:pPr lvl="0"/>
            <a:endParaRPr lang="en-US" dirty="0" smtClean="0">
              <a:solidFill>
                <a:prstClr val="black"/>
              </a:solidFill>
            </a:endParaRPr>
          </a:p>
          <a:p>
            <a:pPr lvl="0"/>
            <a:endParaRPr lang="en-US" dirty="0" smtClean="0">
              <a:solidFill>
                <a:prstClr val="black"/>
              </a:solidFill>
            </a:endParaRPr>
          </a:p>
          <a:p>
            <a:pPr lvl="0"/>
            <a:r>
              <a:rPr lang="en-US" sz="2400" dirty="0" smtClean="0">
                <a:solidFill>
                  <a:prstClr val="black"/>
                </a:solidFill>
              </a:rPr>
              <a:t>The equation which relates the rated KVA output of a transformer to the area of core &amp; window is called output equation. </a:t>
            </a:r>
          </a:p>
          <a:p>
            <a:pPr lvl="0"/>
            <a:endParaRPr lang="en-US" sz="2400" dirty="0" smtClean="0">
              <a:solidFill>
                <a:prstClr val="black"/>
              </a:solidFill>
            </a:endParaRPr>
          </a:p>
          <a:p>
            <a:pPr lvl="0"/>
            <a:r>
              <a:rPr lang="en-US" sz="2400" dirty="0" smtClean="0"/>
              <a:t>In transformers the output KVA depends on flux density and ampere turns. </a:t>
            </a:r>
            <a:endParaRPr lang="en-US" sz="2400" dirty="0" smtClean="0">
              <a:solidFill>
                <a:prstClr val="black"/>
              </a:solidFill>
            </a:endParaRPr>
          </a:p>
          <a:p>
            <a:pPr lvl="0"/>
            <a:endParaRPr lang="en-US" sz="2400" dirty="0">
              <a:solidFill>
                <a:prstClr val="black"/>
              </a:solidFill>
            </a:endParaRPr>
          </a:p>
        </p:txBody>
      </p:sp>
      <p:sp>
        <p:nvSpPr>
          <p:cNvPr id="17" name="Rectangle 16"/>
          <p:cNvSpPr/>
          <p:nvPr/>
        </p:nvSpPr>
        <p:spPr>
          <a:xfrm>
            <a:off x="1860550" y="4088840"/>
            <a:ext cx="10363200" cy="692497"/>
          </a:xfrm>
          <a:prstGeom prst="rect">
            <a:avLst/>
          </a:prstGeom>
        </p:spPr>
        <p:txBody>
          <a:bodyPr wrap="square">
            <a:spAutoFit/>
          </a:bodyPr>
          <a:lstStyle/>
          <a:p>
            <a:r>
              <a:rPr lang="en-US" sz="2000" dirty="0" smtClean="0">
                <a:solidFill>
                  <a:prstClr val="black"/>
                </a:solidFill>
              </a:rPr>
              <a:t>Rating of the transformer in </a:t>
            </a:r>
            <a:r>
              <a:rPr lang="en-US" sz="2000" dirty="0" err="1" smtClean="0">
                <a:solidFill>
                  <a:prstClr val="black"/>
                </a:solidFill>
              </a:rPr>
              <a:t>kVA</a:t>
            </a:r>
            <a:r>
              <a:rPr lang="en-US" sz="2000" dirty="0" smtClean="0">
                <a:solidFill>
                  <a:prstClr val="black"/>
                </a:solidFill>
              </a:rPr>
              <a:t> = </a:t>
            </a:r>
            <a:r>
              <a:rPr lang="en-US" sz="2000" dirty="0" smtClean="0"/>
              <a:t>V</a:t>
            </a:r>
            <a:r>
              <a:rPr lang="en-US" sz="2000" baseline="-25000" dirty="0" smtClean="0"/>
              <a:t>1</a:t>
            </a:r>
            <a:r>
              <a:rPr lang="en-US" sz="2000" dirty="0" smtClean="0"/>
              <a:t>*I</a:t>
            </a:r>
            <a:r>
              <a:rPr lang="en-US" sz="2000" baseline="-25000" dirty="0" smtClean="0"/>
              <a:t>1</a:t>
            </a:r>
            <a:r>
              <a:rPr lang="en-US" sz="2000" dirty="0" smtClean="0"/>
              <a:t> x 10</a:t>
            </a:r>
            <a:r>
              <a:rPr lang="en-US" sz="2000" baseline="30000" dirty="0" smtClean="0"/>
              <a:t>-3</a:t>
            </a:r>
            <a:r>
              <a:rPr lang="en-US" sz="2000" dirty="0" smtClean="0"/>
              <a:t> = E</a:t>
            </a:r>
            <a:r>
              <a:rPr lang="en-US" sz="2000" baseline="-25000" dirty="0" smtClean="0"/>
              <a:t>1</a:t>
            </a:r>
            <a:r>
              <a:rPr lang="en-US" sz="2000" dirty="0" smtClean="0"/>
              <a:t>*I</a:t>
            </a:r>
            <a:r>
              <a:rPr lang="en-US" sz="2000" baseline="-25000" dirty="0" smtClean="0"/>
              <a:t>1</a:t>
            </a:r>
            <a:r>
              <a:rPr lang="en-US" sz="2000" dirty="0" smtClean="0"/>
              <a:t> x 10</a:t>
            </a:r>
            <a:r>
              <a:rPr lang="en-US" sz="2000" baseline="30000" dirty="0" smtClean="0"/>
              <a:t>-3</a:t>
            </a:r>
            <a:r>
              <a:rPr lang="en-US" sz="2000" dirty="0" smtClean="0"/>
              <a:t> = 4.44 </a:t>
            </a:r>
            <a:r>
              <a:rPr lang="el-GR" sz="2000" dirty="0" smtClean="0"/>
              <a:t>φ</a:t>
            </a:r>
            <a:r>
              <a:rPr lang="en-US" sz="2000" baseline="-25000" dirty="0" smtClean="0"/>
              <a:t>m</a:t>
            </a:r>
            <a:r>
              <a:rPr lang="en-US" sz="2000" dirty="0" smtClean="0"/>
              <a:t> f T</a:t>
            </a:r>
            <a:r>
              <a:rPr lang="en-US" sz="2000" baseline="-25000" dirty="0" smtClean="0"/>
              <a:t>1</a:t>
            </a:r>
            <a:r>
              <a:rPr lang="en-US" sz="2000" dirty="0" smtClean="0"/>
              <a:t> x I</a:t>
            </a:r>
            <a:r>
              <a:rPr lang="en-US" sz="2000" baseline="-25000" dirty="0" smtClean="0"/>
              <a:t>1 </a:t>
            </a:r>
            <a:r>
              <a:rPr lang="en-US" sz="2000" dirty="0" smtClean="0"/>
              <a:t>x 10</a:t>
            </a:r>
            <a:r>
              <a:rPr lang="en-US" sz="2000" baseline="30000" dirty="0" smtClean="0"/>
              <a:t>-3</a:t>
            </a:r>
            <a:endParaRPr lang="en-US" sz="2000" dirty="0" smtClean="0"/>
          </a:p>
          <a:p>
            <a:endParaRPr lang="en-US" dirty="0"/>
          </a:p>
        </p:txBody>
      </p:sp>
      <p:sp>
        <p:nvSpPr>
          <p:cNvPr id="19" name="Rectangle 18"/>
          <p:cNvSpPr/>
          <p:nvPr/>
        </p:nvSpPr>
        <p:spPr>
          <a:xfrm>
            <a:off x="946150" y="6159500"/>
            <a:ext cx="8839200" cy="1938992"/>
          </a:xfrm>
          <a:prstGeom prst="rect">
            <a:avLst/>
          </a:prstGeom>
        </p:spPr>
        <p:txBody>
          <a:bodyPr wrap="square">
            <a:spAutoFit/>
          </a:bodyPr>
          <a:lstStyle/>
          <a:p>
            <a:pPr lvl="0" algn="just"/>
            <a:r>
              <a:rPr lang="en-US" sz="2400" dirty="0" smtClean="0">
                <a:solidFill>
                  <a:prstClr val="black"/>
                </a:solidFill>
              </a:rPr>
              <a:t>The low voltage winding is placed nearer to the core in order to reduce the insulation requirement. The space inside the core is called window &amp; it is the space available for accommodating the primary and secondary winding. The window area is shared between the winding and their insulations. </a:t>
            </a:r>
            <a:endParaRPr lang="en-US" dirty="0">
              <a:solidFill>
                <a:prstClr val="black"/>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rgbClr val="FF0000"/>
                </a:solidFill>
              </a:rPr>
              <a:t>Single Phase Shell Type Transformer </a:t>
            </a:r>
            <a:endParaRPr lang="en-US" sz="4400" dirty="0">
              <a:solidFill>
                <a:srgbClr val="FF0000"/>
              </a:solidFill>
            </a:endParaRPr>
          </a:p>
        </p:txBody>
      </p:sp>
      <p:sp>
        <p:nvSpPr>
          <p:cNvPr id="5" name="Content Placeholder 4"/>
          <p:cNvSpPr>
            <a:spLocks noGrp="1"/>
          </p:cNvSpPr>
          <p:nvPr>
            <p:ph idx="1"/>
          </p:nvPr>
        </p:nvSpPr>
        <p:spPr>
          <a:xfrm>
            <a:off x="810895" y="2127675"/>
            <a:ext cx="14994255" cy="1288625"/>
          </a:xfrm>
        </p:spPr>
        <p:txBody>
          <a:bodyPr>
            <a:normAutofit fontScale="55000" lnSpcReduction="20000"/>
          </a:bodyPr>
          <a:lstStyle/>
          <a:p>
            <a:r>
              <a:rPr lang="en-US" dirty="0" smtClean="0"/>
              <a:t>Since there are two windows, it is sufficient to design one of the two windows as both the windows are symmetrical. Since the LV and HV windings are placed on the central leg, each window accommodates T1 and T2 turns of both primary and secondary windings.</a:t>
            </a:r>
            <a:endParaRPr lang="en-US" dirty="0"/>
          </a:p>
        </p:txBody>
      </p:sp>
      <p:pic>
        <p:nvPicPr>
          <p:cNvPr id="2050" name="Picture 2"/>
          <p:cNvPicPr>
            <a:picLocks noChangeAspect="1" noChangeArrowheads="1"/>
          </p:cNvPicPr>
          <p:nvPr/>
        </p:nvPicPr>
        <p:blipFill>
          <a:blip r:embed="rId2"/>
          <a:srcRect/>
          <a:stretch>
            <a:fillRect/>
          </a:stretch>
        </p:blipFill>
        <p:spPr bwMode="auto">
          <a:xfrm>
            <a:off x="5518150" y="5473700"/>
            <a:ext cx="3495675" cy="2924175"/>
          </a:xfrm>
          <a:prstGeom prst="rect">
            <a:avLst/>
          </a:prstGeom>
          <a:noFill/>
          <a:ln w="9525">
            <a:noFill/>
            <a:miter lim="800000"/>
            <a:headEnd/>
            <a:tailEnd/>
          </a:ln>
          <a:effectLst/>
        </p:spPr>
      </p:pic>
      <p:sp>
        <p:nvSpPr>
          <p:cNvPr id="6" name="Rectangle 5"/>
          <p:cNvSpPr/>
          <p:nvPr/>
        </p:nvSpPr>
        <p:spPr>
          <a:xfrm>
            <a:off x="1250950" y="4220746"/>
            <a:ext cx="14096999" cy="677108"/>
          </a:xfrm>
          <a:prstGeom prst="rect">
            <a:avLst/>
          </a:prstGeom>
        </p:spPr>
        <p:txBody>
          <a:bodyPr wrap="square">
            <a:spAutoFit/>
          </a:bodyPr>
          <a:lstStyle/>
          <a:p>
            <a:r>
              <a:rPr lang="en-US" dirty="0" smtClean="0"/>
              <a:t>Rating of the transformer in </a:t>
            </a:r>
            <a:r>
              <a:rPr lang="en-US" dirty="0" err="1" smtClean="0"/>
              <a:t>kVA</a:t>
            </a:r>
            <a:r>
              <a:rPr lang="en-US" dirty="0" smtClean="0"/>
              <a:t> = V1* I1 x 10-3 = E1* I1 x 10</a:t>
            </a:r>
            <a:r>
              <a:rPr lang="en-US" baseline="30000" dirty="0" smtClean="0"/>
              <a:t>-3</a:t>
            </a:r>
            <a:r>
              <a:rPr lang="en-US" dirty="0" smtClean="0"/>
              <a:t> </a:t>
            </a:r>
          </a:p>
          <a:p>
            <a:r>
              <a:rPr lang="en-US" dirty="0" smtClean="0"/>
              <a:t>                                                     </a:t>
            </a:r>
            <a:r>
              <a:rPr lang="el-GR" dirty="0" smtClean="0"/>
              <a:t>= 4.44 φ</a:t>
            </a:r>
            <a:r>
              <a:rPr lang="en-US" dirty="0" smtClean="0"/>
              <a:t>m f T1 x I1 x 10</a:t>
            </a:r>
            <a:r>
              <a:rPr lang="en-US" baseline="30000" dirty="0" smtClean="0"/>
              <a:t>-3</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13</a:t>
            </a:fld>
            <a:endParaRPr lang="en-US"/>
          </a:p>
        </p:txBody>
      </p:sp>
      <p:sp>
        <p:nvSpPr>
          <p:cNvPr id="8" name="Footer Placeholder 7"/>
          <p:cNvSpPr>
            <a:spLocks noGrp="1"/>
          </p:cNvSpPr>
          <p:nvPr>
            <p:ph type="ftr" sz="quarter" idx="11"/>
          </p:nvPr>
        </p:nvSpPr>
        <p:spPr/>
        <p:txBody>
          <a:bodyPr/>
          <a:lstStyle/>
          <a:p>
            <a:r>
              <a:rPr lang="en-US" smtClean="0"/>
              <a:t>Atul Kulshrestha (Asstt  Professor, Electrical Engineering Department) , JECRC, JAIPUR</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Design Of Windings</a:t>
            </a:r>
            <a:endParaRPr lang="en-US" dirty="0">
              <a:solidFill>
                <a:srgbClr val="FF0000"/>
              </a:solidFill>
            </a:endParaRPr>
          </a:p>
        </p:txBody>
      </p:sp>
      <p:sp>
        <p:nvSpPr>
          <p:cNvPr id="3" name="Content Placeholder 2"/>
          <p:cNvSpPr>
            <a:spLocks noGrp="1"/>
          </p:cNvSpPr>
          <p:nvPr>
            <p:ph sz="half" idx="1"/>
          </p:nvPr>
        </p:nvSpPr>
        <p:spPr/>
        <p:txBody>
          <a:bodyPr>
            <a:normAutofit fontScale="55000" lnSpcReduction="20000"/>
          </a:bodyPr>
          <a:lstStyle/>
          <a:p>
            <a:pPr>
              <a:buNone/>
            </a:pPr>
            <a:r>
              <a:rPr lang="en-US" dirty="0" smtClean="0"/>
              <a:t>Transformer consist of High voltage winding and low voltage winding</a:t>
            </a:r>
          </a:p>
          <a:p>
            <a:pPr>
              <a:buNone/>
            </a:pPr>
            <a:r>
              <a:rPr lang="en-US" dirty="0" smtClean="0"/>
              <a:t>Design of </a:t>
            </a:r>
            <a:r>
              <a:rPr lang="en-US" dirty="0" err="1" smtClean="0"/>
              <a:t>wdg</a:t>
            </a:r>
            <a:r>
              <a:rPr lang="en-US" dirty="0" smtClean="0"/>
              <a:t> involves the determination of number of turns and area of cross section of the conductor used for </a:t>
            </a:r>
            <a:r>
              <a:rPr lang="en-US" dirty="0" err="1" smtClean="0"/>
              <a:t>wdg</a:t>
            </a:r>
            <a:r>
              <a:rPr lang="en-US" dirty="0" smtClean="0"/>
              <a:t>.</a:t>
            </a:r>
          </a:p>
          <a:p>
            <a:pPr>
              <a:buNone/>
            </a:pPr>
            <a:r>
              <a:rPr lang="en-US" dirty="0" smtClean="0"/>
              <a:t>Number of turns = using voltage rating and </a:t>
            </a:r>
            <a:r>
              <a:rPr lang="en-US" dirty="0" err="1" smtClean="0"/>
              <a:t>emf</a:t>
            </a:r>
            <a:r>
              <a:rPr lang="en-US" dirty="0" smtClean="0"/>
              <a:t> per turns.</a:t>
            </a:r>
          </a:p>
          <a:p>
            <a:pPr>
              <a:buNone/>
            </a:pPr>
            <a:r>
              <a:rPr lang="en-US" dirty="0" smtClean="0"/>
              <a:t>The area of cross section – using rated current and current density</a:t>
            </a:r>
          </a:p>
          <a:p>
            <a:pPr>
              <a:buNone/>
            </a:pPr>
            <a:r>
              <a:rPr lang="en-US" b="1" dirty="0" smtClean="0"/>
              <a:t>Number of turns in low voltage winding TLV = VLV / Et or AT / ILV</a:t>
            </a:r>
          </a:p>
          <a:p>
            <a:pPr>
              <a:buNone/>
            </a:pPr>
            <a:r>
              <a:rPr lang="en-US" b="1" dirty="0" smtClean="0"/>
              <a:t>Number of turns in high voltage winding THV = TLV * VHV / VLV</a:t>
            </a:r>
          </a:p>
          <a:p>
            <a:pPr>
              <a:buNone/>
            </a:pPr>
            <a:r>
              <a:rPr lang="en-US" dirty="0" smtClean="0"/>
              <a:t>Where</a:t>
            </a:r>
          </a:p>
          <a:p>
            <a:pPr>
              <a:buNone/>
            </a:pPr>
            <a:r>
              <a:rPr lang="en-US" dirty="0" smtClean="0"/>
              <a:t>VLV = Rated voltage of low voltage winding</a:t>
            </a:r>
          </a:p>
          <a:p>
            <a:pPr>
              <a:buNone/>
            </a:pPr>
            <a:r>
              <a:rPr lang="en-US" dirty="0" smtClean="0"/>
              <a:t>ILV = Rated current of low voltage winding</a:t>
            </a:r>
          </a:p>
          <a:p>
            <a:pPr>
              <a:buNone/>
            </a:pPr>
            <a:r>
              <a:rPr lang="en-US" dirty="0" smtClean="0"/>
              <a:t>VHV = Rated voltage of high voltage winding</a:t>
            </a:r>
          </a:p>
          <a:p>
            <a:endParaRPr lang="en-US" dirty="0"/>
          </a:p>
        </p:txBody>
      </p:sp>
      <p:sp>
        <p:nvSpPr>
          <p:cNvPr id="4" name="Content Placeholder 3"/>
          <p:cNvSpPr>
            <a:spLocks noGrp="1"/>
          </p:cNvSpPr>
          <p:nvPr>
            <p:ph sz="half" idx="2"/>
          </p:nvPr>
        </p:nvSpPr>
        <p:spPr>
          <a:xfrm>
            <a:off x="8244098" y="2127674"/>
            <a:ext cx="7561051" cy="6017855"/>
          </a:xfrm>
        </p:spPr>
        <p:txBody>
          <a:bodyPr>
            <a:normAutofit fontScale="55000" lnSpcReduction="20000"/>
          </a:bodyPr>
          <a:lstStyle/>
          <a:p>
            <a:pPr>
              <a:buNone/>
            </a:pPr>
            <a:r>
              <a:rPr lang="en-US" dirty="0" smtClean="0"/>
              <a:t>In step up T/F</a:t>
            </a:r>
          </a:p>
          <a:p>
            <a:pPr>
              <a:buNone/>
            </a:pPr>
            <a:r>
              <a:rPr lang="en-US" dirty="0" smtClean="0"/>
              <a:t>TLV = </a:t>
            </a:r>
            <a:r>
              <a:rPr lang="en-US" dirty="0" err="1" smtClean="0"/>
              <a:t>Tp</a:t>
            </a:r>
            <a:endParaRPr lang="en-US" dirty="0" smtClean="0"/>
          </a:p>
          <a:p>
            <a:pPr>
              <a:buNone/>
            </a:pPr>
            <a:r>
              <a:rPr lang="en-US" dirty="0" smtClean="0"/>
              <a:t>VLV = </a:t>
            </a:r>
            <a:r>
              <a:rPr lang="en-US" dirty="0" err="1" smtClean="0"/>
              <a:t>Vp</a:t>
            </a:r>
            <a:endParaRPr lang="en-US" dirty="0" smtClean="0"/>
          </a:p>
          <a:p>
            <a:pPr>
              <a:buNone/>
            </a:pPr>
            <a:r>
              <a:rPr lang="en-US" dirty="0" smtClean="0"/>
              <a:t>THV = Ts</a:t>
            </a:r>
          </a:p>
          <a:p>
            <a:pPr>
              <a:buNone/>
            </a:pPr>
            <a:r>
              <a:rPr lang="en-US" dirty="0" smtClean="0"/>
              <a:t>VHV = Vs</a:t>
            </a:r>
          </a:p>
          <a:p>
            <a:pPr>
              <a:buNone/>
            </a:pPr>
            <a:r>
              <a:rPr lang="en-US" dirty="0" smtClean="0"/>
              <a:t>In step down T/F</a:t>
            </a:r>
          </a:p>
          <a:p>
            <a:pPr>
              <a:buNone/>
            </a:pPr>
            <a:r>
              <a:rPr lang="en-US" dirty="0" smtClean="0"/>
              <a:t>THV =</a:t>
            </a:r>
            <a:r>
              <a:rPr lang="en-US" dirty="0" err="1" smtClean="0"/>
              <a:t>Tp</a:t>
            </a:r>
            <a:endParaRPr lang="en-US" dirty="0" smtClean="0"/>
          </a:p>
          <a:p>
            <a:pPr>
              <a:buNone/>
            </a:pPr>
            <a:r>
              <a:rPr lang="en-US" dirty="0" smtClean="0"/>
              <a:t>VHV = </a:t>
            </a:r>
            <a:r>
              <a:rPr lang="en-US" dirty="0" err="1" smtClean="0"/>
              <a:t>Vp</a:t>
            </a:r>
            <a:endParaRPr lang="en-US" dirty="0" smtClean="0"/>
          </a:p>
          <a:p>
            <a:pPr>
              <a:buNone/>
            </a:pPr>
            <a:r>
              <a:rPr lang="en-US" dirty="0" smtClean="0"/>
              <a:t>TLV = Ts</a:t>
            </a:r>
          </a:p>
          <a:p>
            <a:pPr>
              <a:buNone/>
            </a:pPr>
            <a:r>
              <a:rPr lang="en-US" dirty="0" smtClean="0"/>
              <a:t>VLV = Vs</a:t>
            </a:r>
          </a:p>
          <a:p>
            <a:pPr>
              <a:buNone/>
            </a:pPr>
            <a:r>
              <a:rPr lang="en-US" b="1" dirty="0" smtClean="0"/>
              <a:t>     Rated current in a winding</a:t>
            </a:r>
          </a:p>
          <a:p>
            <a:pPr>
              <a:buNone/>
            </a:pPr>
            <a:r>
              <a:rPr lang="en-US" b="1" dirty="0" smtClean="0"/>
              <a:t>       = KVA per phase *10-3 / voltage rating of the winding</a:t>
            </a:r>
          </a:p>
          <a:p>
            <a:pPr>
              <a:buNone/>
            </a:pPr>
            <a:r>
              <a:rPr lang="en-US" dirty="0" smtClean="0"/>
              <a:t>        The area of cross section of primary and secondary winding conductors are estimated by assuming a current density</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
        <p:nvSpPr>
          <p:cNvPr id="6" name="Footer Placeholder 5"/>
          <p:cNvSpPr>
            <a:spLocks noGrp="1"/>
          </p:cNvSpPr>
          <p:nvPr>
            <p:ph type="ftr" sz="quarter" idx="11"/>
          </p:nvPr>
        </p:nvSpPr>
        <p:spPr/>
        <p:txBody>
          <a:bodyPr/>
          <a:lstStyle/>
          <a:p>
            <a:r>
              <a:rPr lang="en-US" smtClean="0"/>
              <a:t>Atul Kulshrestha (Asstt  Professor, Electrical Engineering Department) , JECRC, JAIPUR</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950" y="0"/>
            <a:ext cx="14596110" cy="1964267"/>
          </a:xfrm>
        </p:spPr>
        <p:txBody>
          <a:bodyPr>
            <a:noAutofit/>
          </a:bodyPr>
          <a:lstStyle/>
          <a:p>
            <a:r>
              <a:rPr lang="en-US" sz="4400" b="1" dirty="0" smtClean="0"/>
              <a:t>The choice of current density(δ) depends on the allowable temperature rise , copper </a:t>
            </a:r>
            <a:r>
              <a:rPr lang="en-US" sz="4400" b="1" dirty="0" err="1" smtClean="0"/>
              <a:t>loss,method</a:t>
            </a:r>
            <a:r>
              <a:rPr lang="en-US" sz="4400" b="1" dirty="0" smtClean="0"/>
              <a:t> of cooling .</a:t>
            </a:r>
            <a:endParaRPr lang="en-US" sz="4400" b="1"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δ for various types of T/F</a:t>
            </a:r>
          </a:p>
          <a:p>
            <a:pPr>
              <a:buNone/>
            </a:pPr>
            <a:r>
              <a:rPr lang="en-US" dirty="0" smtClean="0"/>
              <a:t>δ =1.1 to 2.2 A/mm2 for distribution T/F</a:t>
            </a:r>
          </a:p>
          <a:p>
            <a:pPr>
              <a:buNone/>
            </a:pPr>
            <a:r>
              <a:rPr lang="en-US" dirty="0" smtClean="0"/>
              <a:t>δ = 1.1 to 2.2 A/mm2 for small power T/F with self oil cooling.</a:t>
            </a:r>
          </a:p>
          <a:p>
            <a:pPr>
              <a:buNone/>
            </a:pPr>
            <a:r>
              <a:rPr lang="en-US" dirty="0" smtClean="0"/>
              <a:t>δ =2.2 to 3.2 A/mm2 for large power transformer with self oil cooling or air blast .</a:t>
            </a:r>
          </a:p>
          <a:p>
            <a:pPr>
              <a:buNone/>
            </a:pPr>
            <a:r>
              <a:rPr lang="en-US" dirty="0" smtClean="0"/>
              <a:t>δ=5.4 to 6.2 A/mm2 for large power T/F with forced circulation of oil or with water cooling coils.</a:t>
            </a:r>
          </a:p>
          <a:p>
            <a:pPr>
              <a:buNone/>
            </a:pPr>
            <a:endParaRPr lang="en-US" dirty="0" smtClean="0"/>
          </a:p>
          <a:p>
            <a:pPr>
              <a:buNone/>
            </a:pPr>
            <a:r>
              <a:rPr lang="en-US" dirty="0" smtClean="0"/>
              <a:t>Area of cross section of primary winding conductor </a:t>
            </a:r>
            <a:r>
              <a:rPr lang="en-US" dirty="0" err="1" smtClean="0"/>
              <a:t>ap</a:t>
            </a:r>
            <a:r>
              <a:rPr lang="en-US" dirty="0" smtClean="0"/>
              <a:t>=</a:t>
            </a:r>
            <a:r>
              <a:rPr lang="en-US" dirty="0" err="1" smtClean="0"/>
              <a:t>Ip</a:t>
            </a:r>
            <a:r>
              <a:rPr lang="en-US" dirty="0" smtClean="0"/>
              <a:t> / δ</a:t>
            </a:r>
          </a:p>
          <a:p>
            <a:pPr>
              <a:buNone/>
            </a:pPr>
            <a:r>
              <a:rPr lang="en-US" dirty="0" smtClean="0"/>
              <a:t>Area of cross section of secondary winding conductor as=Is / δ</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
        <p:nvSpPr>
          <p:cNvPr id="5" name="Footer Placeholder 4"/>
          <p:cNvSpPr>
            <a:spLocks noGrp="1"/>
          </p:cNvSpPr>
          <p:nvPr>
            <p:ph type="ftr" sz="quarter" idx="11"/>
          </p:nvPr>
        </p:nvSpPr>
        <p:spPr/>
        <p:txBody>
          <a:bodyPr/>
          <a:lstStyle/>
          <a:p>
            <a:r>
              <a:rPr lang="en-US" smtClean="0"/>
              <a:t>Atul Kulshrestha (Asstt  Professor, Electrical Engineering Department) , JECRC, JAIPUR</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895" y="365167"/>
            <a:ext cx="14596110" cy="688933"/>
          </a:xfrm>
        </p:spPr>
        <p:txBody>
          <a:bodyPr>
            <a:normAutofit fontScale="90000"/>
          </a:bodyPr>
          <a:lstStyle/>
          <a:p>
            <a:r>
              <a:rPr lang="en-US" sz="6000" b="1" dirty="0" smtClean="0">
                <a:solidFill>
                  <a:srgbClr val="FF0000"/>
                </a:solidFill>
              </a:rPr>
              <a:t/>
            </a:r>
            <a:br>
              <a:rPr lang="en-US" sz="6000" b="1" dirty="0" smtClean="0">
                <a:solidFill>
                  <a:srgbClr val="FF0000"/>
                </a:solidFill>
              </a:rPr>
            </a:br>
            <a:r>
              <a:rPr lang="en-US" sz="6000" b="1" dirty="0" smtClean="0">
                <a:solidFill>
                  <a:srgbClr val="FF0000"/>
                </a:solidFill>
                <a:latin typeface="+mn-lt"/>
              </a:rPr>
              <a:t>Output Equations </a:t>
            </a:r>
            <a:r>
              <a:rPr lang="en-US" sz="5300" b="1" dirty="0" smtClean="0">
                <a:latin typeface="+mn-lt"/>
              </a:rPr>
              <a:t> </a:t>
            </a:r>
            <a:r>
              <a:rPr lang="en-US" sz="6000" b="1" dirty="0" smtClean="0">
                <a:solidFill>
                  <a:srgbClr val="FF0000"/>
                </a:solidFill>
                <a:latin typeface="+mn-lt"/>
              </a:rPr>
              <a:t>Single Phase Transformer</a:t>
            </a:r>
            <a:r>
              <a:rPr lang="en-US" sz="6600" u="sng" dirty="0" smtClean="0">
                <a:solidFill>
                  <a:srgbClr val="FF0000"/>
                </a:solidFill>
              </a:rPr>
              <a:t/>
            </a:r>
            <a:br>
              <a:rPr lang="en-US" sz="6600" u="sng" dirty="0" smtClean="0">
                <a:solidFill>
                  <a:srgbClr val="FF0000"/>
                </a:solidFill>
              </a:rPr>
            </a:br>
            <a:endParaRPr lang="en-US" sz="7200" b="1" dirty="0" smtClean="0">
              <a:solidFill>
                <a:srgbClr val="FF0000"/>
              </a:solidFill>
            </a:endParaRPr>
          </a:p>
        </p:txBody>
      </p:sp>
      <p:sp>
        <p:nvSpPr>
          <p:cNvPr id="3" name="Content Placeholder 2"/>
          <p:cNvSpPr>
            <a:spLocks noGrp="1"/>
          </p:cNvSpPr>
          <p:nvPr>
            <p:ph idx="1"/>
          </p:nvPr>
        </p:nvSpPr>
        <p:spPr>
          <a:xfrm>
            <a:off x="810894" y="1130300"/>
            <a:ext cx="14918055" cy="7696200"/>
          </a:xfrm>
        </p:spPr>
        <p:txBody>
          <a:bodyPr>
            <a:normAutofit fontScale="47500" lnSpcReduction="20000"/>
          </a:bodyPr>
          <a:lstStyle/>
          <a:p>
            <a:pPr>
              <a:buNone/>
            </a:pPr>
            <a:r>
              <a:rPr lang="en-US" dirty="0" smtClean="0"/>
              <a:t>Induced </a:t>
            </a:r>
            <a:r>
              <a:rPr lang="en-US" dirty="0" err="1" smtClean="0"/>
              <a:t>emf</a:t>
            </a:r>
            <a:r>
              <a:rPr lang="en-US" dirty="0" smtClean="0"/>
              <a:t> in a transformer,  E= 4.44* f*</a:t>
            </a:r>
            <a:r>
              <a:rPr lang="en-US" dirty="0" err="1" smtClean="0"/>
              <a:t>ϕm</a:t>
            </a:r>
            <a:r>
              <a:rPr lang="en-US" dirty="0" smtClean="0"/>
              <a:t>*T   volts                                  ----------------------------------------------(1)</a:t>
            </a:r>
          </a:p>
          <a:p>
            <a:pPr>
              <a:buNone/>
            </a:pPr>
            <a:r>
              <a:rPr lang="en-US" dirty="0" smtClean="0"/>
              <a:t>EMF per turn Et= E/T= 4.44fϕm</a:t>
            </a:r>
          </a:p>
          <a:p>
            <a:pPr>
              <a:buNone/>
            </a:pPr>
            <a:r>
              <a:rPr lang="en-US" dirty="0" smtClean="0"/>
              <a:t>Window space factor </a:t>
            </a:r>
            <a:r>
              <a:rPr lang="en-US" dirty="0" err="1" smtClean="0"/>
              <a:t>Kw</a:t>
            </a:r>
            <a:r>
              <a:rPr lang="en-US" dirty="0" smtClean="0"/>
              <a:t> = Ac/Aw </a:t>
            </a:r>
          </a:p>
          <a:p>
            <a:pPr>
              <a:buNone/>
            </a:pPr>
            <a:r>
              <a:rPr lang="en-US" dirty="0" smtClean="0"/>
              <a:t>Where Ac = Conductor area in window = </a:t>
            </a:r>
            <a:r>
              <a:rPr lang="en-US" dirty="0" err="1" smtClean="0"/>
              <a:t>Kw</a:t>
            </a:r>
            <a:r>
              <a:rPr lang="en-US" dirty="0" smtClean="0"/>
              <a:t> * Aw                                  -----------------------------------------------------(2)</a:t>
            </a:r>
          </a:p>
          <a:p>
            <a:pPr>
              <a:buNone/>
            </a:pPr>
            <a:r>
              <a:rPr lang="en-US" dirty="0" smtClean="0"/>
              <a:t> Aw = Total area of window </a:t>
            </a:r>
          </a:p>
          <a:p>
            <a:endParaRPr lang="en-US" dirty="0" smtClean="0"/>
          </a:p>
          <a:p>
            <a:pPr>
              <a:buNone/>
            </a:pPr>
            <a:r>
              <a:rPr lang="en-US" dirty="0" smtClean="0"/>
              <a:t>Current density, δ = </a:t>
            </a:r>
            <a:r>
              <a:rPr lang="en-US" dirty="0" err="1" smtClean="0"/>
              <a:t>Ip</a:t>
            </a:r>
            <a:r>
              <a:rPr lang="en-US" dirty="0" smtClean="0"/>
              <a:t>/</a:t>
            </a:r>
            <a:r>
              <a:rPr lang="en-US" dirty="0" err="1" smtClean="0"/>
              <a:t>ap</a:t>
            </a:r>
            <a:r>
              <a:rPr lang="en-US" dirty="0" smtClean="0"/>
              <a:t>=Is/as;</a:t>
            </a:r>
          </a:p>
          <a:p>
            <a:pPr>
              <a:buNone/>
            </a:pPr>
            <a:r>
              <a:rPr lang="en-US" dirty="0" smtClean="0"/>
              <a:t>    Where </a:t>
            </a:r>
            <a:r>
              <a:rPr lang="en-US" dirty="0" err="1" smtClean="0"/>
              <a:t>ap</a:t>
            </a:r>
            <a:r>
              <a:rPr lang="en-US" dirty="0" smtClean="0"/>
              <a:t> = area of cross-section of primary conductor </a:t>
            </a:r>
          </a:p>
          <a:p>
            <a:pPr>
              <a:buNone/>
            </a:pPr>
            <a:r>
              <a:rPr lang="en-US" dirty="0" smtClean="0"/>
              <a:t>                as = area of cross-section of secondary conductor </a:t>
            </a:r>
          </a:p>
          <a:p>
            <a:pPr>
              <a:buNone/>
            </a:pPr>
            <a:r>
              <a:rPr lang="en-US" dirty="0" smtClean="0"/>
              <a:t>Ampere turns, AT = </a:t>
            </a:r>
            <a:r>
              <a:rPr lang="en-US" dirty="0" err="1" smtClean="0"/>
              <a:t>IpTp</a:t>
            </a:r>
            <a:r>
              <a:rPr lang="en-US" dirty="0" smtClean="0"/>
              <a:t>=</a:t>
            </a:r>
            <a:r>
              <a:rPr lang="en-US" dirty="0" err="1" smtClean="0"/>
              <a:t>IsTs</a:t>
            </a:r>
            <a:r>
              <a:rPr lang="en-US" dirty="0" smtClean="0"/>
              <a:t> </a:t>
            </a:r>
          </a:p>
          <a:p>
            <a:pPr>
              <a:buNone/>
            </a:pPr>
            <a:r>
              <a:rPr lang="en-US" dirty="0" smtClean="0"/>
              <a:t>      Where </a:t>
            </a:r>
            <a:r>
              <a:rPr lang="en-US" dirty="0" err="1" smtClean="0"/>
              <a:t>Tp,Ts</a:t>
            </a:r>
            <a:r>
              <a:rPr lang="en-US" dirty="0" smtClean="0"/>
              <a:t> = Number of turns in primary &amp; secondary </a:t>
            </a:r>
          </a:p>
          <a:p>
            <a:pPr>
              <a:buNone/>
            </a:pPr>
            <a:r>
              <a:rPr lang="en-US" dirty="0" smtClean="0"/>
              <a:t>      Total copper Area in window, Ac= copper area of primary winding + copper area of sec. winding</a:t>
            </a:r>
          </a:p>
          <a:p>
            <a:pPr>
              <a:buNone/>
            </a:pPr>
            <a:r>
              <a:rPr lang="en-US" dirty="0" smtClean="0"/>
              <a:t>                                                                =  </a:t>
            </a:r>
            <a:r>
              <a:rPr lang="en-US" dirty="0" err="1" smtClean="0"/>
              <a:t>Tp</a:t>
            </a:r>
            <a:r>
              <a:rPr lang="en-US" dirty="0" smtClean="0"/>
              <a:t>*</a:t>
            </a:r>
            <a:r>
              <a:rPr lang="en-US" dirty="0" err="1" smtClean="0"/>
              <a:t>ap</a:t>
            </a:r>
            <a:r>
              <a:rPr lang="en-US" dirty="0" smtClean="0"/>
              <a:t> + Ts*as= </a:t>
            </a:r>
            <a:r>
              <a:rPr lang="en-US" dirty="0" err="1" smtClean="0"/>
              <a:t>Tp</a:t>
            </a:r>
            <a:r>
              <a:rPr lang="en-US" dirty="0" smtClean="0"/>
              <a:t>*</a:t>
            </a:r>
            <a:r>
              <a:rPr lang="en-US" dirty="0" err="1" smtClean="0"/>
              <a:t>Ip</a:t>
            </a:r>
            <a:r>
              <a:rPr lang="en-US" dirty="0" smtClean="0"/>
              <a:t>/ δ + Ts*Is/ δ= 2AT/δ  -------------------------------------  (3)</a:t>
            </a:r>
          </a:p>
          <a:p>
            <a:pPr>
              <a:buNone/>
            </a:pPr>
            <a:r>
              <a:rPr lang="en-US" dirty="0" smtClean="0"/>
              <a:t>With equations (1), (2), (3),    2AT/δ = </a:t>
            </a:r>
            <a:r>
              <a:rPr lang="en-US" dirty="0" err="1" smtClean="0"/>
              <a:t>Kw</a:t>
            </a:r>
            <a:r>
              <a:rPr lang="en-US" dirty="0" smtClean="0"/>
              <a:t> * Aw </a:t>
            </a:r>
          </a:p>
          <a:p>
            <a:pPr>
              <a:buNone/>
            </a:pPr>
            <a:r>
              <a:rPr lang="en-US" dirty="0" smtClean="0"/>
              <a:t>                                                           AT = </a:t>
            </a:r>
            <a:r>
              <a:rPr lang="en-US" dirty="0" err="1" smtClean="0"/>
              <a:t>Kw</a:t>
            </a:r>
            <a:r>
              <a:rPr lang="en-US" dirty="0" smtClean="0"/>
              <a:t> * Aw *δ/2      ------------------------------------------------------------------------(4)</a:t>
            </a:r>
          </a:p>
          <a:p>
            <a:pPr>
              <a:buNone/>
            </a:pPr>
            <a:r>
              <a:rPr lang="en-US" dirty="0" smtClean="0"/>
              <a:t>                          Transformer KVA  rating Q = </a:t>
            </a:r>
            <a:r>
              <a:rPr lang="en-US" dirty="0" err="1" smtClean="0"/>
              <a:t>Vp</a:t>
            </a:r>
            <a:r>
              <a:rPr lang="en-US" dirty="0" smtClean="0"/>
              <a:t>*</a:t>
            </a:r>
            <a:r>
              <a:rPr lang="en-US" dirty="0" err="1" smtClean="0"/>
              <a:t>Ip</a:t>
            </a:r>
            <a:r>
              <a:rPr lang="en-US" dirty="0" smtClean="0"/>
              <a:t>* 10</a:t>
            </a:r>
            <a:r>
              <a:rPr lang="en-US" baseline="30000" dirty="0" smtClean="0"/>
              <a:t>-3</a:t>
            </a:r>
            <a:r>
              <a:rPr lang="en-US" dirty="0" smtClean="0"/>
              <a:t> = </a:t>
            </a:r>
            <a:r>
              <a:rPr lang="en-US" dirty="0" err="1" smtClean="0"/>
              <a:t>Ep</a:t>
            </a:r>
            <a:r>
              <a:rPr lang="en-US" dirty="0" smtClean="0"/>
              <a:t>*</a:t>
            </a:r>
            <a:r>
              <a:rPr lang="en-US" dirty="0" err="1" smtClean="0"/>
              <a:t>Ip</a:t>
            </a:r>
            <a:r>
              <a:rPr lang="en-US" dirty="0" smtClean="0"/>
              <a:t>* 10</a:t>
            </a:r>
            <a:r>
              <a:rPr lang="en-US" baseline="30000" dirty="0" smtClean="0"/>
              <a:t>-3   </a:t>
            </a:r>
            <a:r>
              <a:rPr lang="en-US" dirty="0" smtClean="0"/>
              <a:t>      ( As </a:t>
            </a:r>
            <a:r>
              <a:rPr lang="en-US" dirty="0" err="1" smtClean="0"/>
              <a:t>Vp</a:t>
            </a:r>
            <a:r>
              <a:rPr lang="en-US" dirty="0" smtClean="0"/>
              <a:t> = </a:t>
            </a:r>
            <a:r>
              <a:rPr lang="en-US" dirty="0" err="1" smtClean="0"/>
              <a:t>Ep</a:t>
            </a:r>
            <a:r>
              <a:rPr lang="en-US" dirty="0" smtClean="0"/>
              <a:t>)</a:t>
            </a:r>
          </a:p>
          <a:p>
            <a:pPr>
              <a:buNone/>
            </a:pPr>
            <a:r>
              <a:rPr lang="en-US" dirty="0" smtClean="0"/>
              <a:t>                                                                           =  Et*</a:t>
            </a:r>
            <a:r>
              <a:rPr lang="en-US" dirty="0" err="1" smtClean="0"/>
              <a:t>Tp</a:t>
            </a:r>
            <a:r>
              <a:rPr lang="en-US" dirty="0" smtClean="0"/>
              <a:t>*</a:t>
            </a:r>
            <a:r>
              <a:rPr lang="en-US" dirty="0" err="1" smtClean="0"/>
              <a:t>Ip</a:t>
            </a:r>
            <a:r>
              <a:rPr lang="en-US" dirty="0" smtClean="0"/>
              <a:t>* 10</a:t>
            </a:r>
            <a:r>
              <a:rPr lang="en-US" baseline="30000" dirty="0" smtClean="0"/>
              <a:t>-3</a:t>
            </a:r>
            <a:r>
              <a:rPr lang="en-US" dirty="0" smtClean="0"/>
              <a:t> = Et*AT* 10</a:t>
            </a:r>
            <a:r>
              <a:rPr lang="en-US" baseline="30000" dirty="0" smtClean="0"/>
              <a:t>-3</a:t>
            </a:r>
          </a:p>
          <a:p>
            <a:pPr>
              <a:buNone/>
            </a:pPr>
            <a:r>
              <a:rPr lang="en-US" baseline="30000" dirty="0" smtClean="0"/>
              <a:t>                                                                                                              </a:t>
            </a:r>
            <a:r>
              <a:rPr lang="en-US" dirty="0" smtClean="0"/>
              <a:t>= 4.44fϕm * </a:t>
            </a:r>
            <a:r>
              <a:rPr lang="en-US" dirty="0" err="1" smtClean="0"/>
              <a:t>Kw</a:t>
            </a:r>
            <a:r>
              <a:rPr lang="en-US" dirty="0" smtClean="0"/>
              <a:t> * Aw *δ/2 * 10</a:t>
            </a:r>
            <a:r>
              <a:rPr lang="en-US" baseline="30000" dirty="0" smtClean="0"/>
              <a:t>-3</a:t>
            </a:r>
            <a:endParaRPr lang="en-US" dirty="0" smtClean="0"/>
          </a:p>
          <a:p>
            <a:pPr>
              <a:buNone/>
            </a:pPr>
            <a:endParaRPr lang="en-US" dirty="0" smtClean="0"/>
          </a:p>
          <a:p>
            <a:pPr>
              <a:buNone/>
            </a:pPr>
            <a:r>
              <a:rPr lang="en-US" dirty="0" smtClean="0"/>
              <a:t>KVA  rating  of single phase transformer</a:t>
            </a:r>
            <a:r>
              <a:rPr lang="en-US" b="1" dirty="0" smtClean="0"/>
              <a:t>, Q = 2.22*f*</a:t>
            </a:r>
            <a:r>
              <a:rPr lang="en-US" b="1" dirty="0" err="1" smtClean="0"/>
              <a:t>Bm</a:t>
            </a:r>
            <a:r>
              <a:rPr lang="en-US" b="1" dirty="0" smtClean="0"/>
              <a:t>*Ai*Aw*</a:t>
            </a:r>
            <a:r>
              <a:rPr lang="en-US" b="1" dirty="0" err="1" smtClean="0"/>
              <a:t>Kw</a:t>
            </a:r>
            <a:r>
              <a:rPr lang="en-US" b="1" dirty="0" smtClean="0"/>
              <a:t>* δ * 10</a:t>
            </a:r>
            <a:r>
              <a:rPr lang="en-US" b="1" baseline="30000" dirty="0" smtClean="0"/>
              <a:t>-3</a:t>
            </a:r>
            <a:endParaRPr lang="en-US" b="1" dirty="0" smtClean="0"/>
          </a:p>
          <a:p>
            <a:pPr>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
        <p:nvSpPr>
          <p:cNvPr id="5" name="Footer Placeholder 4"/>
          <p:cNvSpPr>
            <a:spLocks noGrp="1"/>
          </p:cNvSpPr>
          <p:nvPr>
            <p:ph type="ftr" sz="quarter" idx="11"/>
          </p:nvPr>
        </p:nvSpPr>
        <p:spPr/>
        <p:txBody>
          <a:bodyPr/>
          <a:lstStyle/>
          <a:p>
            <a:r>
              <a:rPr lang="en-US" smtClean="0"/>
              <a:t>Atul Kulshrestha (Asstt  Professor, Electrical Engineering Department) , JECRC, JAIPUR</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895" y="365167"/>
            <a:ext cx="14596110" cy="688933"/>
          </a:xfrm>
        </p:spPr>
        <p:txBody>
          <a:bodyPr>
            <a:normAutofit fontScale="90000"/>
          </a:bodyPr>
          <a:lstStyle/>
          <a:p>
            <a:r>
              <a:rPr lang="en-US" sz="6000" b="1" dirty="0" smtClean="0">
                <a:solidFill>
                  <a:srgbClr val="FF0000"/>
                </a:solidFill>
              </a:rPr>
              <a:t/>
            </a:r>
            <a:br>
              <a:rPr lang="en-US" sz="6000" b="1" dirty="0" smtClean="0">
                <a:solidFill>
                  <a:srgbClr val="FF0000"/>
                </a:solidFill>
              </a:rPr>
            </a:br>
            <a:r>
              <a:rPr lang="en-US" sz="6000" b="1" dirty="0" smtClean="0">
                <a:solidFill>
                  <a:srgbClr val="FF0000"/>
                </a:solidFill>
                <a:latin typeface="+mn-lt"/>
              </a:rPr>
              <a:t>Output Equations </a:t>
            </a:r>
            <a:r>
              <a:rPr lang="en-US" sz="5300" b="1" dirty="0" smtClean="0">
                <a:latin typeface="+mn-lt"/>
              </a:rPr>
              <a:t> </a:t>
            </a:r>
            <a:r>
              <a:rPr lang="en-US" sz="6000" b="1" dirty="0" smtClean="0">
                <a:solidFill>
                  <a:srgbClr val="FF0000"/>
                </a:solidFill>
                <a:latin typeface="+mn-lt"/>
              </a:rPr>
              <a:t>Three Phase Transformer</a:t>
            </a:r>
            <a:r>
              <a:rPr lang="en-US" sz="6600" u="sng" dirty="0" smtClean="0">
                <a:solidFill>
                  <a:srgbClr val="FF0000"/>
                </a:solidFill>
              </a:rPr>
              <a:t/>
            </a:r>
            <a:br>
              <a:rPr lang="en-US" sz="6600" u="sng" dirty="0" smtClean="0">
                <a:solidFill>
                  <a:srgbClr val="FF0000"/>
                </a:solidFill>
              </a:rPr>
            </a:br>
            <a:endParaRPr lang="en-US" sz="7200" b="1" dirty="0" smtClean="0">
              <a:solidFill>
                <a:srgbClr val="FF0000"/>
              </a:solidFill>
            </a:endParaRPr>
          </a:p>
        </p:txBody>
      </p:sp>
      <p:sp>
        <p:nvSpPr>
          <p:cNvPr id="3" name="Content Placeholder 2"/>
          <p:cNvSpPr>
            <a:spLocks noGrp="1"/>
          </p:cNvSpPr>
          <p:nvPr>
            <p:ph idx="1"/>
          </p:nvPr>
        </p:nvSpPr>
        <p:spPr>
          <a:xfrm>
            <a:off x="810894" y="1130300"/>
            <a:ext cx="14918055" cy="7696200"/>
          </a:xfrm>
        </p:spPr>
        <p:txBody>
          <a:bodyPr>
            <a:normAutofit fontScale="47500" lnSpcReduction="20000"/>
          </a:bodyPr>
          <a:lstStyle/>
          <a:p>
            <a:pPr>
              <a:buNone/>
            </a:pPr>
            <a:r>
              <a:rPr lang="en-US" dirty="0" smtClean="0"/>
              <a:t>Each window contains two primary and two secondary windings.</a:t>
            </a:r>
          </a:p>
          <a:p>
            <a:pPr>
              <a:buNone/>
            </a:pPr>
            <a:r>
              <a:rPr lang="en-US" dirty="0" smtClean="0"/>
              <a:t>Induced </a:t>
            </a:r>
            <a:r>
              <a:rPr lang="en-US" dirty="0" err="1" smtClean="0"/>
              <a:t>emf</a:t>
            </a:r>
            <a:r>
              <a:rPr lang="en-US" dirty="0" smtClean="0"/>
              <a:t> in a transformer,  E= 4.44* f*</a:t>
            </a:r>
            <a:r>
              <a:rPr lang="en-US" dirty="0" err="1" smtClean="0"/>
              <a:t>ϕm</a:t>
            </a:r>
            <a:r>
              <a:rPr lang="en-US" dirty="0" smtClean="0"/>
              <a:t>*T   volts                                  ----------------------------------------------(1)</a:t>
            </a:r>
          </a:p>
          <a:p>
            <a:pPr>
              <a:buNone/>
            </a:pPr>
            <a:r>
              <a:rPr lang="en-US" dirty="0" smtClean="0"/>
              <a:t>EMF per turn Et= E/T= 4.44fϕm</a:t>
            </a:r>
          </a:p>
          <a:p>
            <a:pPr>
              <a:buNone/>
            </a:pPr>
            <a:r>
              <a:rPr lang="en-US" dirty="0" smtClean="0"/>
              <a:t>Window space factor </a:t>
            </a:r>
            <a:r>
              <a:rPr lang="en-US" dirty="0" err="1" smtClean="0"/>
              <a:t>Kw</a:t>
            </a:r>
            <a:r>
              <a:rPr lang="en-US" dirty="0" smtClean="0"/>
              <a:t> = Ac/Aw </a:t>
            </a:r>
          </a:p>
          <a:p>
            <a:pPr>
              <a:buNone/>
            </a:pPr>
            <a:r>
              <a:rPr lang="en-US" dirty="0" smtClean="0"/>
              <a:t>Where Ac = Conductor area in window = </a:t>
            </a:r>
            <a:r>
              <a:rPr lang="en-US" dirty="0" err="1" smtClean="0"/>
              <a:t>Kw</a:t>
            </a:r>
            <a:r>
              <a:rPr lang="en-US" dirty="0" smtClean="0"/>
              <a:t> * Aw                                  -----------------------------------------------------(2)</a:t>
            </a:r>
          </a:p>
          <a:p>
            <a:pPr>
              <a:buNone/>
            </a:pPr>
            <a:r>
              <a:rPr lang="en-US" dirty="0" smtClean="0"/>
              <a:t> Aw = Total area of window </a:t>
            </a:r>
          </a:p>
          <a:p>
            <a:pPr>
              <a:buNone/>
            </a:pPr>
            <a:r>
              <a:rPr lang="en-US" dirty="0" smtClean="0"/>
              <a:t>Current density, δ = </a:t>
            </a:r>
            <a:r>
              <a:rPr lang="en-US" dirty="0" err="1" smtClean="0"/>
              <a:t>Ip</a:t>
            </a:r>
            <a:r>
              <a:rPr lang="en-US" dirty="0" smtClean="0"/>
              <a:t>/</a:t>
            </a:r>
            <a:r>
              <a:rPr lang="en-US" dirty="0" err="1" smtClean="0"/>
              <a:t>ap</a:t>
            </a:r>
            <a:r>
              <a:rPr lang="en-US" dirty="0" smtClean="0"/>
              <a:t>=Is/as;</a:t>
            </a:r>
          </a:p>
          <a:p>
            <a:pPr>
              <a:buNone/>
            </a:pPr>
            <a:r>
              <a:rPr lang="en-US" dirty="0" smtClean="0"/>
              <a:t>    Where </a:t>
            </a:r>
            <a:r>
              <a:rPr lang="en-US" dirty="0" err="1" smtClean="0"/>
              <a:t>ap</a:t>
            </a:r>
            <a:r>
              <a:rPr lang="en-US" dirty="0" smtClean="0"/>
              <a:t> = area of cross-section of primary conductor </a:t>
            </a:r>
          </a:p>
          <a:p>
            <a:pPr>
              <a:buNone/>
            </a:pPr>
            <a:r>
              <a:rPr lang="en-US" dirty="0" smtClean="0"/>
              <a:t>                as = area of cross-section of secondary conductor </a:t>
            </a:r>
          </a:p>
          <a:p>
            <a:pPr>
              <a:buNone/>
            </a:pPr>
            <a:r>
              <a:rPr lang="en-US" dirty="0" smtClean="0"/>
              <a:t>Ampere turns, AT = </a:t>
            </a:r>
            <a:r>
              <a:rPr lang="en-US" dirty="0" err="1" smtClean="0"/>
              <a:t>IpTp</a:t>
            </a:r>
            <a:r>
              <a:rPr lang="en-US" dirty="0" smtClean="0"/>
              <a:t>=</a:t>
            </a:r>
            <a:r>
              <a:rPr lang="en-US" dirty="0" err="1" smtClean="0"/>
              <a:t>IsTs</a:t>
            </a:r>
            <a:r>
              <a:rPr lang="en-US" dirty="0" smtClean="0"/>
              <a:t> </a:t>
            </a:r>
          </a:p>
          <a:p>
            <a:pPr>
              <a:buNone/>
            </a:pPr>
            <a:r>
              <a:rPr lang="en-US" dirty="0" smtClean="0"/>
              <a:t>      Where </a:t>
            </a:r>
            <a:r>
              <a:rPr lang="en-US" dirty="0" err="1" smtClean="0"/>
              <a:t>Tp,Ts</a:t>
            </a:r>
            <a:r>
              <a:rPr lang="en-US" dirty="0" smtClean="0"/>
              <a:t> = Number of turns in primary &amp; secondary </a:t>
            </a:r>
          </a:p>
          <a:p>
            <a:pPr>
              <a:buNone/>
            </a:pPr>
            <a:r>
              <a:rPr lang="en-US" dirty="0" smtClean="0"/>
              <a:t>      Total copper Area in window, Ac = 2* (copper area of primary winding + copper area of sec. winding)</a:t>
            </a:r>
          </a:p>
          <a:p>
            <a:pPr>
              <a:buNone/>
            </a:pPr>
            <a:r>
              <a:rPr lang="en-US" dirty="0" smtClean="0"/>
              <a:t>                                                                = 2*( </a:t>
            </a:r>
            <a:r>
              <a:rPr lang="en-US" dirty="0" err="1" smtClean="0"/>
              <a:t>Tp</a:t>
            </a:r>
            <a:r>
              <a:rPr lang="en-US" dirty="0" smtClean="0"/>
              <a:t>*</a:t>
            </a:r>
            <a:r>
              <a:rPr lang="en-US" dirty="0" err="1" smtClean="0"/>
              <a:t>ap</a:t>
            </a:r>
            <a:r>
              <a:rPr lang="en-US" dirty="0" smtClean="0"/>
              <a:t> + Ts*as) = 2*(</a:t>
            </a:r>
            <a:r>
              <a:rPr lang="en-US" dirty="0" err="1" smtClean="0"/>
              <a:t>Tp</a:t>
            </a:r>
            <a:r>
              <a:rPr lang="en-US" dirty="0" smtClean="0"/>
              <a:t>*</a:t>
            </a:r>
            <a:r>
              <a:rPr lang="en-US" dirty="0" err="1" smtClean="0"/>
              <a:t>Ip</a:t>
            </a:r>
            <a:r>
              <a:rPr lang="en-US" dirty="0" smtClean="0"/>
              <a:t>/ δ + Ts*Is/ δ)= 4AT/δ  --------------------------  (3)</a:t>
            </a:r>
          </a:p>
          <a:p>
            <a:pPr>
              <a:buNone/>
            </a:pPr>
            <a:r>
              <a:rPr lang="en-US" dirty="0" smtClean="0"/>
              <a:t>With equations (1), (2), (3),    4AT/δ = </a:t>
            </a:r>
            <a:r>
              <a:rPr lang="en-US" dirty="0" err="1" smtClean="0"/>
              <a:t>Kw</a:t>
            </a:r>
            <a:r>
              <a:rPr lang="en-US" dirty="0" smtClean="0"/>
              <a:t> * Aw </a:t>
            </a:r>
          </a:p>
          <a:p>
            <a:pPr>
              <a:buNone/>
            </a:pPr>
            <a:r>
              <a:rPr lang="en-US" dirty="0" smtClean="0"/>
              <a:t>                                                          AT =  </a:t>
            </a:r>
            <a:r>
              <a:rPr lang="en-US" dirty="0" err="1" smtClean="0"/>
              <a:t>Kw</a:t>
            </a:r>
            <a:r>
              <a:rPr lang="en-US" dirty="0" smtClean="0"/>
              <a:t> * Aw * δ/4                       -----------------------------------------------------------(4)</a:t>
            </a:r>
          </a:p>
          <a:p>
            <a:pPr>
              <a:buNone/>
            </a:pPr>
            <a:r>
              <a:rPr lang="en-US" dirty="0" smtClean="0"/>
              <a:t>Now, KVA  rating  of  three phase transformer Q =3* </a:t>
            </a:r>
            <a:r>
              <a:rPr lang="en-US" dirty="0" err="1" smtClean="0"/>
              <a:t>Vp</a:t>
            </a:r>
            <a:r>
              <a:rPr lang="en-US" dirty="0" smtClean="0"/>
              <a:t>*</a:t>
            </a:r>
            <a:r>
              <a:rPr lang="en-US" dirty="0" err="1" smtClean="0"/>
              <a:t>Ip</a:t>
            </a:r>
            <a:r>
              <a:rPr lang="en-US" dirty="0" smtClean="0"/>
              <a:t>* 10</a:t>
            </a:r>
            <a:r>
              <a:rPr lang="en-US" baseline="30000" dirty="0" smtClean="0"/>
              <a:t>-3</a:t>
            </a:r>
            <a:r>
              <a:rPr lang="en-US" dirty="0" smtClean="0"/>
              <a:t> = 3* </a:t>
            </a:r>
            <a:r>
              <a:rPr lang="en-US" dirty="0" err="1" smtClean="0"/>
              <a:t>Ep</a:t>
            </a:r>
            <a:r>
              <a:rPr lang="en-US" dirty="0" smtClean="0"/>
              <a:t>*</a:t>
            </a:r>
            <a:r>
              <a:rPr lang="en-US" dirty="0" err="1" smtClean="0"/>
              <a:t>Ip</a:t>
            </a:r>
            <a:r>
              <a:rPr lang="en-US" dirty="0" smtClean="0"/>
              <a:t>* 10</a:t>
            </a:r>
            <a:r>
              <a:rPr lang="en-US" baseline="30000" dirty="0" smtClean="0"/>
              <a:t>-3   </a:t>
            </a:r>
            <a:r>
              <a:rPr lang="en-US" dirty="0" smtClean="0"/>
              <a:t>      ( As </a:t>
            </a:r>
            <a:r>
              <a:rPr lang="en-US" dirty="0" err="1" smtClean="0"/>
              <a:t>Vp</a:t>
            </a:r>
            <a:r>
              <a:rPr lang="en-US" dirty="0" smtClean="0"/>
              <a:t> = </a:t>
            </a:r>
            <a:r>
              <a:rPr lang="en-US" dirty="0" err="1" smtClean="0"/>
              <a:t>Ep</a:t>
            </a:r>
            <a:r>
              <a:rPr lang="en-US" dirty="0" smtClean="0"/>
              <a:t>)</a:t>
            </a:r>
          </a:p>
          <a:p>
            <a:pPr>
              <a:buNone/>
            </a:pPr>
            <a:r>
              <a:rPr lang="en-US" dirty="0" smtClean="0"/>
              <a:t>                                                                                       =  3* Et*</a:t>
            </a:r>
            <a:r>
              <a:rPr lang="en-US" dirty="0" err="1" smtClean="0"/>
              <a:t>Tp</a:t>
            </a:r>
            <a:r>
              <a:rPr lang="en-US" dirty="0" smtClean="0"/>
              <a:t>*</a:t>
            </a:r>
            <a:r>
              <a:rPr lang="en-US" dirty="0" err="1" smtClean="0"/>
              <a:t>Ip</a:t>
            </a:r>
            <a:r>
              <a:rPr lang="en-US" dirty="0" smtClean="0"/>
              <a:t>* 10</a:t>
            </a:r>
            <a:r>
              <a:rPr lang="en-US" baseline="30000" dirty="0" smtClean="0"/>
              <a:t>-3</a:t>
            </a:r>
            <a:r>
              <a:rPr lang="en-US" dirty="0" smtClean="0"/>
              <a:t> = 3* Et*AT* 10</a:t>
            </a:r>
            <a:r>
              <a:rPr lang="en-US" baseline="30000" dirty="0" smtClean="0"/>
              <a:t>-3</a:t>
            </a:r>
          </a:p>
          <a:p>
            <a:pPr>
              <a:buNone/>
            </a:pPr>
            <a:r>
              <a:rPr lang="en-US" dirty="0" smtClean="0"/>
              <a:t>                                            = 3* 4.44fϕm * </a:t>
            </a:r>
            <a:r>
              <a:rPr lang="en-US" dirty="0" err="1" smtClean="0"/>
              <a:t>Kw</a:t>
            </a:r>
            <a:r>
              <a:rPr lang="en-US" dirty="0" smtClean="0"/>
              <a:t> * Aw * δ/4 * 10</a:t>
            </a:r>
            <a:r>
              <a:rPr lang="en-US" baseline="30000" dirty="0" smtClean="0"/>
              <a:t>-3</a:t>
            </a:r>
            <a:endParaRPr lang="en-US" dirty="0" smtClean="0"/>
          </a:p>
          <a:p>
            <a:pPr>
              <a:buNone/>
            </a:pPr>
            <a:endParaRPr lang="en-US" dirty="0" smtClean="0"/>
          </a:p>
          <a:p>
            <a:pPr>
              <a:buNone/>
            </a:pPr>
            <a:r>
              <a:rPr lang="en-US" dirty="0" smtClean="0"/>
              <a:t>KVA  rating  of  three phase transformer</a:t>
            </a:r>
            <a:r>
              <a:rPr lang="en-US" b="1" dirty="0" smtClean="0"/>
              <a:t>, Q = 3.33*f*</a:t>
            </a:r>
            <a:r>
              <a:rPr lang="en-US" b="1" dirty="0" err="1" smtClean="0"/>
              <a:t>Bm</a:t>
            </a:r>
            <a:r>
              <a:rPr lang="en-US" b="1" dirty="0" smtClean="0"/>
              <a:t>*Ai*Aw*</a:t>
            </a:r>
            <a:r>
              <a:rPr lang="en-US" b="1" dirty="0" err="1" smtClean="0"/>
              <a:t>Kw</a:t>
            </a:r>
            <a:r>
              <a:rPr lang="en-US" b="1" dirty="0" smtClean="0"/>
              <a:t>* δ * 10</a:t>
            </a:r>
            <a:r>
              <a:rPr lang="en-US" b="1" baseline="30000" dirty="0" smtClean="0"/>
              <a:t>-3</a:t>
            </a:r>
            <a:endParaRPr lang="en-US" b="1" dirty="0" smtClean="0"/>
          </a:p>
          <a:p>
            <a:pPr>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
        <p:nvSpPr>
          <p:cNvPr id="5" name="Footer Placeholder 4"/>
          <p:cNvSpPr>
            <a:spLocks noGrp="1"/>
          </p:cNvSpPr>
          <p:nvPr>
            <p:ph type="ftr" sz="quarter" idx="11"/>
          </p:nvPr>
        </p:nvSpPr>
        <p:spPr/>
        <p:txBody>
          <a:bodyPr/>
          <a:lstStyle/>
          <a:p>
            <a:r>
              <a:rPr lang="en-US" smtClean="0"/>
              <a:t>Atul Kulshrestha (Asstt  Professor, Electrical Engineering Department) , JECRC, JAIPUR</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Atul Kulshrestha (Asstt  Professor, Electrical Engineering Department) ,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18</a:t>
            </a:fld>
            <a:endParaRPr lang="en-IN"/>
          </a:p>
        </p:txBody>
      </p:sp>
      <p:pic>
        <p:nvPicPr>
          <p:cNvPr id="1026" name="Picture 2"/>
          <p:cNvPicPr>
            <a:picLocks noChangeAspect="1" noChangeArrowheads="1"/>
          </p:cNvPicPr>
          <p:nvPr/>
        </p:nvPicPr>
        <p:blipFill>
          <a:blip r:embed="rId3"/>
          <a:srcRect/>
          <a:stretch>
            <a:fillRect/>
          </a:stretch>
        </p:blipFill>
        <p:spPr bwMode="auto">
          <a:xfrm>
            <a:off x="4603750" y="444501"/>
            <a:ext cx="6210300" cy="2743200"/>
          </a:xfrm>
          <a:prstGeom prst="rect">
            <a:avLst/>
          </a:prstGeom>
          <a:noFill/>
          <a:ln w="9525">
            <a:noFill/>
            <a:miter lim="800000"/>
            <a:headEnd/>
            <a:tailEnd/>
          </a:ln>
          <a:effectLst/>
        </p:spPr>
      </p:pic>
      <p:pic>
        <p:nvPicPr>
          <p:cNvPr id="10" name="Picture 2"/>
          <p:cNvPicPr>
            <a:picLocks noChangeAspect="1" noChangeArrowheads="1"/>
          </p:cNvPicPr>
          <p:nvPr/>
        </p:nvPicPr>
        <p:blipFill>
          <a:blip r:embed="rId4"/>
          <a:srcRect/>
          <a:stretch>
            <a:fillRect/>
          </a:stretch>
        </p:blipFill>
        <p:spPr bwMode="auto">
          <a:xfrm>
            <a:off x="10471150" y="4711700"/>
            <a:ext cx="3495675" cy="2971800"/>
          </a:xfrm>
          <a:prstGeom prst="rect">
            <a:avLst/>
          </a:prstGeom>
          <a:noFill/>
          <a:ln w="9525">
            <a:noFill/>
            <a:miter lim="800000"/>
            <a:headEnd/>
            <a:tailEnd/>
          </a:ln>
          <a:effectLst/>
        </p:spPr>
      </p:pic>
      <p:pic>
        <p:nvPicPr>
          <p:cNvPr id="11" name="Picture 2"/>
          <p:cNvPicPr>
            <a:picLocks noChangeAspect="1" noChangeArrowheads="1"/>
          </p:cNvPicPr>
          <p:nvPr/>
        </p:nvPicPr>
        <p:blipFill>
          <a:blip r:embed="rId5"/>
          <a:srcRect/>
          <a:stretch>
            <a:fillRect/>
          </a:stretch>
        </p:blipFill>
        <p:spPr bwMode="auto">
          <a:xfrm>
            <a:off x="1631950" y="4559300"/>
            <a:ext cx="6019800" cy="3200400"/>
          </a:xfrm>
          <a:prstGeom prst="rect">
            <a:avLst/>
          </a:prstGeom>
          <a:noFill/>
          <a:ln w="9525">
            <a:noFill/>
            <a:miter lim="800000"/>
            <a:headEnd/>
            <a:tailEnd/>
          </a:ln>
          <a:effectLst/>
        </p:spPr>
      </p:pic>
      <p:sp>
        <p:nvSpPr>
          <p:cNvPr id="13" name="Rectangle 12"/>
          <p:cNvSpPr/>
          <p:nvPr/>
        </p:nvSpPr>
        <p:spPr>
          <a:xfrm>
            <a:off x="1098551" y="7759701"/>
            <a:ext cx="7162800" cy="400110"/>
          </a:xfrm>
          <a:prstGeom prst="rect">
            <a:avLst/>
          </a:prstGeom>
        </p:spPr>
        <p:txBody>
          <a:bodyPr wrap="square">
            <a:spAutoFit/>
          </a:bodyPr>
          <a:lstStyle/>
          <a:p>
            <a:pPr algn="ctr"/>
            <a:r>
              <a:rPr lang="en-US" sz="2000" b="1" dirty="0" smtClean="0">
                <a:solidFill>
                  <a:srgbClr val="FF0000"/>
                </a:solidFill>
              </a:rPr>
              <a:t>Single phase core type transformer </a:t>
            </a:r>
            <a:endParaRPr lang="en-US" sz="2000" dirty="0">
              <a:solidFill>
                <a:srgbClr val="FF0000"/>
              </a:solidFill>
            </a:endParaRPr>
          </a:p>
        </p:txBody>
      </p:sp>
      <p:sp>
        <p:nvSpPr>
          <p:cNvPr id="14" name="Rectangle 13"/>
          <p:cNvSpPr/>
          <p:nvPr/>
        </p:nvSpPr>
        <p:spPr>
          <a:xfrm>
            <a:off x="10471150" y="7454900"/>
            <a:ext cx="5257800" cy="707886"/>
          </a:xfrm>
          <a:prstGeom prst="rect">
            <a:avLst/>
          </a:prstGeom>
        </p:spPr>
        <p:txBody>
          <a:bodyPr wrap="square">
            <a:spAutoFit/>
          </a:bodyPr>
          <a:lstStyle/>
          <a:p>
            <a:endParaRPr lang="en-US" sz="2000" b="1" dirty="0" smtClean="0">
              <a:solidFill>
                <a:srgbClr val="FF0000"/>
              </a:solidFill>
            </a:endParaRPr>
          </a:p>
          <a:p>
            <a:r>
              <a:rPr lang="en-US" sz="2000" b="1" dirty="0" smtClean="0">
                <a:solidFill>
                  <a:srgbClr val="FF0000"/>
                </a:solidFill>
              </a:rPr>
              <a:t>Single phase shell type transformer </a:t>
            </a:r>
            <a:endParaRPr lang="en-US" dirty="0"/>
          </a:p>
        </p:txBody>
      </p:sp>
      <p:sp>
        <p:nvSpPr>
          <p:cNvPr id="17" name="Rectangle 16"/>
          <p:cNvSpPr/>
          <p:nvPr/>
        </p:nvSpPr>
        <p:spPr>
          <a:xfrm>
            <a:off x="5830922" y="3492500"/>
            <a:ext cx="4485523" cy="400110"/>
          </a:xfrm>
          <a:prstGeom prst="rect">
            <a:avLst/>
          </a:prstGeom>
        </p:spPr>
        <p:txBody>
          <a:bodyPr wrap="square">
            <a:spAutoFit/>
          </a:bodyPr>
          <a:lstStyle/>
          <a:p>
            <a:pPr algn="ctr"/>
            <a:r>
              <a:rPr lang="en-US" sz="2000" b="1" dirty="0" smtClean="0">
                <a:solidFill>
                  <a:srgbClr val="FF0000"/>
                </a:solidFill>
              </a:rPr>
              <a:t>Three phase core type transformer </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IN" dirty="0" err="1" smtClean="0"/>
              <a:t>Atul</a:t>
            </a:r>
            <a:r>
              <a:rPr lang="en-IN" dirty="0" smtClean="0"/>
              <a:t> </a:t>
            </a:r>
            <a:r>
              <a:rPr lang="en-IN" dirty="0" err="1" smtClean="0"/>
              <a:t>Kulshrestha</a:t>
            </a:r>
            <a:r>
              <a:rPr lang="en-IN" dirty="0" smtClean="0"/>
              <a:t> (</a:t>
            </a:r>
            <a:r>
              <a:rPr lang="en-IN" dirty="0" err="1" smtClean="0"/>
              <a:t>Asstt</a:t>
            </a:r>
            <a:r>
              <a:rPr lang="en-IN" dirty="0" smtClean="0"/>
              <a:t>  Professor, Electrical Engineering Department) ,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19</a:t>
            </a:fld>
            <a:endParaRPr lang="en-IN"/>
          </a:p>
        </p:txBody>
      </p:sp>
      <p:sp>
        <p:nvSpPr>
          <p:cNvPr id="14338" name="AutoShape 2" descr="Transformer Construction and Transformer Core Desig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0" name="AutoShape 4" descr="Transformer Construction and Transformer Core Desig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341" name="Picture 5"/>
          <p:cNvPicPr>
            <a:picLocks noChangeAspect="1" noChangeArrowheads="1"/>
          </p:cNvPicPr>
          <p:nvPr/>
        </p:nvPicPr>
        <p:blipFill>
          <a:blip r:embed="rId3"/>
          <a:srcRect/>
          <a:stretch>
            <a:fillRect/>
          </a:stretch>
        </p:blipFill>
        <p:spPr bwMode="auto">
          <a:xfrm>
            <a:off x="1327150" y="2120900"/>
            <a:ext cx="12725400" cy="3962399"/>
          </a:xfrm>
          <a:prstGeom prst="rect">
            <a:avLst/>
          </a:prstGeom>
          <a:noFill/>
          <a:ln w="9525">
            <a:noFill/>
            <a:miter lim="800000"/>
            <a:headEnd/>
            <a:tailEnd/>
          </a:ln>
          <a:effectLst/>
        </p:spPr>
      </p:pic>
      <p:sp>
        <p:nvSpPr>
          <p:cNvPr id="11" name="Rectangle 10"/>
          <p:cNvSpPr/>
          <p:nvPr/>
        </p:nvSpPr>
        <p:spPr>
          <a:xfrm>
            <a:off x="1784350" y="673100"/>
            <a:ext cx="13411199" cy="646331"/>
          </a:xfrm>
          <a:prstGeom prst="rect">
            <a:avLst/>
          </a:prstGeom>
        </p:spPr>
        <p:txBody>
          <a:bodyPr wrap="square">
            <a:spAutoFit/>
          </a:bodyPr>
          <a:lstStyle/>
          <a:p>
            <a:pPr algn="ctr"/>
            <a:r>
              <a:rPr lang="en-US" sz="3600" b="1" dirty="0" smtClean="0">
                <a:solidFill>
                  <a:srgbClr val="FF0000"/>
                </a:solidFill>
              </a:rPr>
              <a:t>Stamping Size And Shape Of Transformer Core</a:t>
            </a:r>
            <a:endParaRPr lang="en-US" sz="3600" b="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4099"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1250950" y="444500"/>
            <a:ext cx="14249400" cy="830997"/>
          </a:xfrm>
          <a:prstGeom prst="rect">
            <a:avLst/>
          </a:prstGeom>
          <a:noFill/>
          <a:ln w="9525">
            <a:noFill/>
            <a:miter lim="800000"/>
            <a:headEnd/>
            <a:tailEnd/>
          </a:ln>
        </p:spPr>
        <p:txBody>
          <a:bodyPr wrap="square">
            <a:spAutoFit/>
          </a:bodyPr>
          <a:lstStyle/>
          <a:p>
            <a:pPr algn="ctr"/>
            <a:r>
              <a:rPr lang="en-US" sz="4800" dirty="0">
                <a:solidFill>
                  <a:srgbClr val="FF0000"/>
                </a:solidFill>
              </a:rPr>
              <a:t>VISSION AND MISSION OF </a:t>
            </a:r>
            <a:r>
              <a:rPr lang="en-US" sz="4800" dirty="0" smtClean="0">
                <a:solidFill>
                  <a:srgbClr val="FF0000"/>
                </a:solidFill>
              </a:rPr>
              <a:t>INSTITUTE</a:t>
            </a:r>
            <a:endParaRPr lang="en-IN" sz="4800" dirty="0">
              <a:solidFill>
                <a:srgbClr val="FF0000"/>
              </a:solidFill>
            </a:endParaRPr>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2</a:t>
            </a:fld>
            <a:endParaRPr lang="en-IN"/>
          </a:p>
        </p:txBody>
      </p:sp>
      <p:sp>
        <p:nvSpPr>
          <p:cNvPr id="9" name="Footer Placeholder 11"/>
          <p:cNvSpPr>
            <a:spLocks noGrp="1"/>
          </p:cNvSpPr>
          <p:nvPr>
            <p:ph type="ftr" sz="quarter" idx="10"/>
          </p:nvPr>
        </p:nvSpPr>
        <p:spPr>
          <a:xfrm>
            <a:off x="5513388" y="8610600"/>
            <a:ext cx="5191125" cy="584775"/>
          </a:xfrm>
        </p:spPr>
        <p:txBody>
          <a:bodyPr/>
          <a:lstStyle/>
          <a:p>
            <a:pPr>
              <a:defRPr/>
            </a:pPr>
            <a:r>
              <a:rPr lang="en-IN" dirty="0" err="1" smtClean="0"/>
              <a:t>Atul</a:t>
            </a:r>
            <a:r>
              <a:rPr lang="en-IN" dirty="0" smtClean="0"/>
              <a:t> </a:t>
            </a:r>
            <a:r>
              <a:rPr lang="en-IN" dirty="0" err="1" smtClean="0"/>
              <a:t>Kulshrestha</a:t>
            </a:r>
            <a:r>
              <a:rPr lang="en-IN" dirty="0" smtClean="0"/>
              <a:t> (</a:t>
            </a:r>
            <a:r>
              <a:rPr lang="en-IN" dirty="0" err="1" smtClean="0"/>
              <a:t>Asstt</a:t>
            </a:r>
            <a:r>
              <a:rPr lang="en-IN" dirty="0" smtClean="0"/>
              <a:t>  Professor, Electrical Engineering Department) , JECRC, JAIPUR</a:t>
            </a:r>
            <a:endParaRPr lang="en-IN" dirty="0"/>
          </a:p>
        </p:txBody>
      </p:sp>
      <p:sp>
        <p:nvSpPr>
          <p:cNvPr id="10" name="Rectangle 9"/>
          <p:cNvSpPr/>
          <p:nvPr/>
        </p:nvSpPr>
        <p:spPr>
          <a:xfrm>
            <a:off x="1098550" y="1816100"/>
            <a:ext cx="14325599" cy="6401753"/>
          </a:xfrm>
          <a:prstGeom prst="rect">
            <a:avLst/>
          </a:prstGeom>
        </p:spPr>
        <p:txBody>
          <a:bodyPr wrap="square">
            <a:spAutoFit/>
          </a:bodyPr>
          <a:lstStyle/>
          <a:p>
            <a:pPr>
              <a:buNone/>
            </a:pPr>
            <a:r>
              <a:rPr lang="en-US" sz="3200" b="1" dirty="0" smtClean="0"/>
              <a:t>Vision of </a:t>
            </a:r>
            <a:r>
              <a:rPr lang="en-US" sz="3200" b="1" dirty="0" err="1" smtClean="0"/>
              <a:t>Jaipur</a:t>
            </a:r>
            <a:r>
              <a:rPr lang="en-US" sz="3200" b="1" dirty="0" smtClean="0"/>
              <a:t> Engineering College and Research Centre</a:t>
            </a:r>
          </a:p>
          <a:p>
            <a:pPr>
              <a:buNone/>
            </a:pPr>
            <a:endParaRPr lang="en-US" sz="2400" b="1" dirty="0" smtClean="0"/>
          </a:p>
          <a:p>
            <a:endParaRPr lang="en-US" dirty="0" smtClean="0"/>
          </a:p>
          <a:p>
            <a:pPr>
              <a:buNone/>
            </a:pPr>
            <a:r>
              <a:rPr lang="en-US" dirty="0" smtClean="0"/>
              <a:t>To become a renowned centre of outcome based learning, and work towards academic, professional, cultural and social enrichment of the lives of individuals and communities.</a:t>
            </a:r>
          </a:p>
          <a:p>
            <a:pPr>
              <a:buNone/>
            </a:pPr>
            <a:endParaRPr lang="en-US" dirty="0" smtClean="0"/>
          </a:p>
          <a:p>
            <a:pPr>
              <a:buNone/>
            </a:pPr>
            <a:endParaRPr lang="en-US" sz="3200" b="1" dirty="0" smtClean="0"/>
          </a:p>
          <a:p>
            <a:pPr>
              <a:buNone/>
            </a:pPr>
            <a:r>
              <a:rPr lang="en-US" sz="3200" b="1" dirty="0" smtClean="0"/>
              <a:t>Mission of </a:t>
            </a:r>
            <a:r>
              <a:rPr lang="en-US" sz="3200" b="1" dirty="0" err="1" smtClean="0"/>
              <a:t>Jaipur</a:t>
            </a:r>
            <a:r>
              <a:rPr lang="en-US" sz="3200" b="1" dirty="0" smtClean="0"/>
              <a:t> Engineering College and Research Centre</a:t>
            </a:r>
          </a:p>
          <a:p>
            <a:pPr>
              <a:buNone/>
            </a:pPr>
            <a:endParaRPr lang="en-US" sz="2400" b="1" dirty="0" smtClean="0"/>
          </a:p>
          <a:p>
            <a:endParaRPr lang="en-US" dirty="0" smtClean="0"/>
          </a:p>
          <a:p>
            <a:pPr>
              <a:buNone/>
            </a:pPr>
            <a:r>
              <a:rPr lang="en-US" b="1" dirty="0" smtClean="0"/>
              <a:t>M1</a:t>
            </a:r>
            <a:r>
              <a:rPr lang="en-US" dirty="0" smtClean="0"/>
              <a:t>. Focus on evaluation of learning outcomes and motivate students to inculcate research aptitude by project based learning.</a:t>
            </a:r>
          </a:p>
          <a:p>
            <a:pPr>
              <a:buNone/>
            </a:pPr>
            <a:endParaRPr lang="en-US" dirty="0" smtClean="0"/>
          </a:p>
          <a:p>
            <a:pPr>
              <a:buNone/>
            </a:pPr>
            <a:r>
              <a:rPr lang="en-US" b="1" dirty="0" smtClean="0"/>
              <a:t>M2</a:t>
            </a:r>
            <a:r>
              <a:rPr lang="en-US" dirty="0" smtClean="0"/>
              <a:t>. Identify, based on informed perception of Indian, regional and global needs, areas of focus and provide platform to gain knowledge and solutions.</a:t>
            </a:r>
          </a:p>
          <a:p>
            <a:pPr>
              <a:buNone/>
            </a:pPr>
            <a:endParaRPr lang="en-US" dirty="0" smtClean="0"/>
          </a:p>
          <a:p>
            <a:pPr>
              <a:buNone/>
            </a:pPr>
            <a:r>
              <a:rPr lang="en-US" b="1" dirty="0" smtClean="0"/>
              <a:t>M3</a:t>
            </a:r>
            <a:r>
              <a:rPr lang="en-US" dirty="0" smtClean="0"/>
              <a:t>. Offer opportunities for interaction between academia and industry.</a:t>
            </a:r>
          </a:p>
          <a:p>
            <a:pPr>
              <a:buNone/>
            </a:pPr>
            <a:endParaRPr lang="en-US" dirty="0" smtClean="0"/>
          </a:p>
          <a:p>
            <a:pPr>
              <a:buNone/>
            </a:pPr>
            <a:r>
              <a:rPr lang="en-US" b="1" dirty="0" smtClean="0"/>
              <a:t>M4</a:t>
            </a:r>
            <a:r>
              <a:rPr lang="en-US" dirty="0" smtClean="0"/>
              <a:t>. Develop human potential to its fullest extent so that intellectually capable and imaginatively gifted leaders can emerge in a range of professions.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IN" dirty="0" err="1" smtClean="0"/>
              <a:t>Atul</a:t>
            </a:r>
            <a:r>
              <a:rPr lang="en-IN" dirty="0" smtClean="0"/>
              <a:t> </a:t>
            </a:r>
            <a:r>
              <a:rPr lang="en-IN" dirty="0" err="1" smtClean="0"/>
              <a:t>Kulshrestha</a:t>
            </a:r>
            <a:r>
              <a:rPr lang="en-IN" dirty="0" smtClean="0"/>
              <a:t> (</a:t>
            </a:r>
            <a:r>
              <a:rPr lang="en-IN" dirty="0" err="1" smtClean="0"/>
              <a:t>Asstt</a:t>
            </a:r>
            <a:r>
              <a:rPr lang="en-IN" dirty="0" smtClean="0"/>
              <a:t>  Professor, Electrical Engineering Department) ,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20</a:t>
            </a:fld>
            <a:endParaRPr lang="en-IN"/>
          </a:p>
        </p:txBody>
      </p:sp>
      <p:sp>
        <p:nvSpPr>
          <p:cNvPr id="10" name="Rectangle 9"/>
          <p:cNvSpPr/>
          <p:nvPr/>
        </p:nvSpPr>
        <p:spPr>
          <a:xfrm>
            <a:off x="793750" y="1435100"/>
            <a:ext cx="14630400" cy="677108"/>
          </a:xfrm>
          <a:prstGeom prst="rect">
            <a:avLst/>
          </a:prstGeom>
        </p:spPr>
        <p:txBody>
          <a:bodyPr wrap="square">
            <a:spAutoFit/>
          </a:bodyPr>
          <a:lstStyle/>
          <a:p>
            <a:endParaRPr lang="en-US" dirty="0" smtClean="0"/>
          </a:p>
          <a:p>
            <a:endParaRPr lang="en-US" dirty="0"/>
          </a:p>
        </p:txBody>
      </p:sp>
      <p:sp>
        <p:nvSpPr>
          <p:cNvPr id="9" name="Rectangle 8"/>
          <p:cNvSpPr/>
          <p:nvPr/>
        </p:nvSpPr>
        <p:spPr>
          <a:xfrm>
            <a:off x="4054475" y="292100"/>
            <a:ext cx="8108950" cy="1000274"/>
          </a:xfrm>
          <a:prstGeom prst="rect">
            <a:avLst/>
          </a:prstGeom>
        </p:spPr>
        <p:txBody>
          <a:bodyPr wrap="square">
            <a:spAutoFit/>
          </a:bodyPr>
          <a:lstStyle/>
          <a:p>
            <a:endParaRPr lang="en-US" dirty="0" smtClean="0"/>
          </a:p>
          <a:p>
            <a:pPr algn="ctr"/>
            <a:r>
              <a:rPr lang="en-US" sz="4000" b="1" dirty="0" smtClean="0">
                <a:solidFill>
                  <a:srgbClr val="FF0000"/>
                </a:solidFill>
              </a:rPr>
              <a:t>Overall Dimensions </a:t>
            </a:r>
            <a:endParaRPr lang="en-US" sz="4000" b="1" dirty="0" smtClean="0">
              <a:solidFill>
                <a:srgbClr val="FF0000"/>
              </a:solidFill>
            </a:endParaRPr>
          </a:p>
        </p:txBody>
      </p:sp>
      <p:sp>
        <p:nvSpPr>
          <p:cNvPr id="11" name="Rectangle 10"/>
          <p:cNvSpPr/>
          <p:nvPr/>
        </p:nvSpPr>
        <p:spPr>
          <a:xfrm>
            <a:off x="641350" y="1663700"/>
            <a:ext cx="11522075" cy="5262979"/>
          </a:xfrm>
          <a:prstGeom prst="rect">
            <a:avLst/>
          </a:prstGeom>
        </p:spPr>
        <p:txBody>
          <a:bodyPr wrap="square">
            <a:spAutoFit/>
          </a:bodyPr>
          <a:lstStyle/>
          <a:p>
            <a:r>
              <a:rPr lang="en-US" sz="2800" dirty="0" smtClean="0"/>
              <a:t>The main dimensions of the transformer are </a:t>
            </a:r>
          </a:p>
          <a:p>
            <a:r>
              <a:rPr lang="en-US" sz="2800" dirty="0" smtClean="0"/>
              <a:t>(</a:t>
            </a:r>
            <a:r>
              <a:rPr lang="en-US" sz="2800" dirty="0" err="1" smtClean="0"/>
              <a:t>i</a:t>
            </a:r>
            <a:r>
              <a:rPr lang="en-US" sz="2800" dirty="0" smtClean="0"/>
              <a:t>) Height of window(Hw) </a:t>
            </a:r>
          </a:p>
          <a:p>
            <a:r>
              <a:rPr lang="en-US" sz="2800" dirty="0" smtClean="0"/>
              <a:t>(ii) Width of the window(</a:t>
            </a:r>
            <a:r>
              <a:rPr lang="en-US" sz="2800" dirty="0" err="1" smtClean="0"/>
              <a:t>Ww</a:t>
            </a:r>
            <a:r>
              <a:rPr lang="en-US" sz="2800" dirty="0" smtClean="0"/>
              <a:t>) </a:t>
            </a:r>
          </a:p>
          <a:p>
            <a:endParaRPr lang="en-US" sz="2800" dirty="0" smtClean="0"/>
          </a:p>
          <a:p>
            <a:r>
              <a:rPr lang="en-US" sz="2800" dirty="0" smtClean="0"/>
              <a:t>The other important dimensions of the transformer are </a:t>
            </a:r>
          </a:p>
          <a:p>
            <a:r>
              <a:rPr lang="en-US" sz="2800" dirty="0" smtClean="0"/>
              <a:t>(</a:t>
            </a:r>
            <a:r>
              <a:rPr lang="en-US" sz="2800" dirty="0" err="1" smtClean="0"/>
              <a:t>i</a:t>
            </a:r>
            <a:r>
              <a:rPr lang="en-US" sz="2800" dirty="0" smtClean="0"/>
              <a:t>) width of largest stamping(a) </a:t>
            </a:r>
          </a:p>
          <a:p>
            <a:r>
              <a:rPr lang="en-US" sz="2800" dirty="0" smtClean="0"/>
              <a:t>(ii) diameter of circumscribing circle </a:t>
            </a:r>
          </a:p>
          <a:p>
            <a:endParaRPr lang="en-US" sz="2800" dirty="0" smtClean="0"/>
          </a:p>
          <a:p>
            <a:pPr algn="just"/>
            <a:r>
              <a:rPr lang="en-US" sz="2800" dirty="0" smtClean="0"/>
              <a:t>As the iron area of the leg Ai and the window area Aw = (height of the window Hw x Width of the window </a:t>
            </a:r>
            <a:r>
              <a:rPr lang="en-US" sz="2800" dirty="0" err="1" smtClean="0"/>
              <a:t>Ww</a:t>
            </a:r>
            <a:r>
              <a:rPr lang="en-US" sz="2800" dirty="0" smtClean="0"/>
              <a:t>) increases the size of the transformer also increases. The size of the transformer increases as the output of the transformer increases</a:t>
            </a:r>
            <a:r>
              <a:rPr lang="en-US" dirty="0" smtClean="0"/>
              <a:t>. </a:t>
            </a:r>
            <a:endParaRPr lang="en-US" dirty="0"/>
          </a:p>
        </p:txBody>
      </p:sp>
      <p:pic>
        <p:nvPicPr>
          <p:cNvPr id="13313" name="Picture 1"/>
          <p:cNvPicPr>
            <a:picLocks noChangeAspect="1" noChangeArrowheads="1"/>
          </p:cNvPicPr>
          <p:nvPr/>
        </p:nvPicPr>
        <p:blipFill>
          <a:blip r:embed="rId3"/>
          <a:srcRect/>
          <a:stretch>
            <a:fillRect/>
          </a:stretch>
        </p:blipFill>
        <p:spPr bwMode="auto">
          <a:xfrm>
            <a:off x="11156950" y="1358900"/>
            <a:ext cx="4724400" cy="358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solidFill>
                  <a:srgbClr val="FF0000"/>
                </a:solidFill>
              </a:rPr>
              <a:t>OVER ALL DIMENSION OF THE TRANSFORMER</a:t>
            </a:r>
            <a:endParaRPr lang="en-US" sz="5400" dirty="0"/>
          </a:p>
        </p:txBody>
      </p:sp>
      <p:pic>
        <p:nvPicPr>
          <p:cNvPr id="1026" name="Picture 2"/>
          <p:cNvPicPr>
            <a:picLocks noGrp="1" noChangeAspect="1" noChangeArrowheads="1"/>
          </p:cNvPicPr>
          <p:nvPr>
            <p:ph idx="1"/>
          </p:nvPr>
        </p:nvPicPr>
        <p:blipFill>
          <a:blip r:embed="rId2"/>
          <a:srcRect/>
          <a:stretch>
            <a:fillRect/>
          </a:stretch>
        </p:blipFill>
        <p:spPr bwMode="auto">
          <a:xfrm>
            <a:off x="5833271" y="2127250"/>
            <a:ext cx="4551359" cy="6018213"/>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
        <p:nvSpPr>
          <p:cNvPr id="5" name="Footer Placeholder 4"/>
          <p:cNvSpPr>
            <a:spLocks noGrp="1"/>
          </p:cNvSpPr>
          <p:nvPr>
            <p:ph type="ftr" sz="quarter" idx="11"/>
          </p:nvPr>
        </p:nvSpPr>
        <p:spPr/>
        <p:txBody>
          <a:bodyPr/>
          <a:lstStyle/>
          <a:p>
            <a:r>
              <a:rPr lang="en-US" smtClean="0"/>
              <a:t>Atul Kulshrestha (Asstt  Professor, Electrical Engineering Department) , JECRC, JAIPUR</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0000"/>
                </a:solidFill>
              </a:rPr>
              <a:t>Core Area Design</a:t>
            </a:r>
            <a:endParaRPr lang="en-US" sz="5400" b="1" dirty="0">
              <a:solidFill>
                <a:srgbClr val="FF0000"/>
              </a:solidFill>
            </a:endParaRPr>
          </a:p>
        </p:txBody>
      </p:sp>
      <p:pic>
        <p:nvPicPr>
          <p:cNvPr id="1026" name="Picture 2"/>
          <p:cNvPicPr>
            <a:picLocks noGrp="1" noChangeAspect="1" noChangeArrowheads="1"/>
          </p:cNvPicPr>
          <p:nvPr>
            <p:ph idx="1"/>
          </p:nvPr>
        </p:nvPicPr>
        <p:blipFill>
          <a:blip r:embed="rId2"/>
          <a:srcRect/>
          <a:stretch>
            <a:fillRect/>
          </a:stretch>
        </p:blipFill>
        <p:spPr bwMode="auto">
          <a:xfrm>
            <a:off x="4437063" y="3798094"/>
            <a:ext cx="7343775" cy="2676525"/>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
        <p:nvSpPr>
          <p:cNvPr id="5" name="Footer Placeholder 4"/>
          <p:cNvSpPr>
            <a:spLocks noGrp="1"/>
          </p:cNvSpPr>
          <p:nvPr>
            <p:ph type="ftr" sz="quarter" idx="11"/>
          </p:nvPr>
        </p:nvSpPr>
        <p:spPr/>
        <p:txBody>
          <a:bodyPr/>
          <a:lstStyle/>
          <a:p>
            <a:r>
              <a:rPr lang="en-US" smtClean="0"/>
              <a:t>Atul Kulshrestha (Asstt  Professor, Electrical Engineering Department) , JECRC, JAIPUR</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218" name="object 2"/>
          <p:cNvGrpSpPr>
            <a:grpSpLocks/>
          </p:cNvGrpSpPr>
          <p:nvPr/>
        </p:nvGrpSpPr>
        <p:grpSpPr bwMode="auto">
          <a:xfrm>
            <a:off x="44450" y="-12700"/>
            <a:ext cx="16217900" cy="9118600"/>
            <a:chOff x="88900" y="0"/>
            <a:chExt cx="16217900" cy="9118600"/>
          </a:xfrm>
        </p:grpSpPr>
        <p:sp>
          <p:nvSpPr>
            <p:cNvPr id="9222" name="object 3"/>
            <p:cNvSpPr>
              <a:spLocks noChangeArrowheads="1"/>
            </p:cNvSpPr>
            <p:nvPr/>
          </p:nvSpPr>
          <p:spPr bwMode="auto">
            <a:xfrm>
              <a:off x="14998700" y="8890000"/>
              <a:ext cx="228600" cy="22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223" name="object 4"/>
            <p:cNvSpPr>
              <a:spLocks noChangeArrowheads="1"/>
            </p:cNvSpPr>
            <p:nvPr/>
          </p:nvSpPr>
          <p:spPr bwMode="auto">
            <a:xfrm>
              <a:off x="88900" y="0"/>
              <a:ext cx="162179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grpSp>
      <p:pic>
        <p:nvPicPr>
          <p:cNvPr id="9219" name="Picture 6"/>
          <p:cNvPicPr>
            <a:picLocks noChangeAspect="1" noChangeArrowheads="1"/>
          </p:cNvPicPr>
          <p:nvPr/>
        </p:nvPicPr>
        <p:blipFill>
          <a:blip r:embed="rId4"/>
          <a:srcRect/>
          <a:stretch>
            <a:fillRect/>
          </a:stretch>
        </p:blipFill>
        <p:spPr bwMode="auto">
          <a:xfrm>
            <a:off x="0" y="0"/>
            <a:ext cx="16230600" cy="9118600"/>
          </a:xfrm>
          <a:prstGeom prst="rect">
            <a:avLst/>
          </a:prstGeom>
          <a:noFill/>
          <a:ln w="9525">
            <a:noFill/>
            <a:miter lim="800000"/>
            <a:headEnd/>
            <a:tailEnd/>
          </a:ln>
        </p:spPr>
      </p:pic>
      <p:sp>
        <p:nvSpPr>
          <p:cNvPr id="8" name="Footer Placeholder 20"/>
          <p:cNvSpPr>
            <a:spLocks noGrp="1"/>
          </p:cNvSpPr>
          <p:nvPr>
            <p:ph type="ftr" sz="quarter" idx="10"/>
          </p:nvPr>
        </p:nvSpPr>
        <p:spPr>
          <a:xfrm>
            <a:off x="5518150" y="8521700"/>
            <a:ext cx="5191125" cy="292100"/>
          </a:xfrm>
        </p:spPr>
        <p:txBody>
          <a:bodyPr/>
          <a:lstStyle/>
          <a:p>
            <a:pPr>
              <a:defRPr/>
            </a:pPr>
            <a:r>
              <a:rPr lang="en-IN" smtClean="0"/>
              <a:t>Atul Kulshrestha (Asstt  Professor, Electrical Engineering Department) , JECRC, JAIPUR</a:t>
            </a:r>
            <a:endParaRPr lang="en-IN" dirty="0"/>
          </a:p>
        </p:txBody>
      </p:sp>
      <p:sp>
        <p:nvSpPr>
          <p:cNvPr id="9" name="Slide Number Placeholder 8"/>
          <p:cNvSpPr>
            <a:spLocks noGrp="1"/>
          </p:cNvSpPr>
          <p:nvPr>
            <p:ph type="sldNum" sz="quarter" idx="12"/>
          </p:nvPr>
        </p:nvSpPr>
        <p:spPr/>
        <p:txBody>
          <a:bodyPr/>
          <a:lstStyle/>
          <a:p>
            <a:pPr>
              <a:defRPr/>
            </a:pPr>
            <a:fld id="{B5C9ECF4-B155-48F9-A641-862C6171185B}" type="slidenum">
              <a:rPr lang="en-IN" smtClean="0"/>
              <a:pPr>
                <a:defRPr/>
              </a:pPr>
              <a:t>23</a:t>
            </a:fld>
            <a:endParaRPr lang="en-IN"/>
          </a:p>
        </p:txBody>
      </p:sp>
      <p:pic>
        <p:nvPicPr>
          <p:cNvPr id="1026" name="Picture 2"/>
          <p:cNvPicPr>
            <a:picLocks noChangeAspect="1" noChangeArrowheads="1"/>
          </p:cNvPicPr>
          <p:nvPr/>
        </p:nvPicPr>
        <p:blipFill>
          <a:blip r:embed="rId5"/>
          <a:srcRect/>
          <a:stretch>
            <a:fillRect/>
          </a:stretch>
        </p:blipFill>
        <p:spPr bwMode="auto">
          <a:xfrm>
            <a:off x="0" y="0"/>
            <a:ext cx="16249650" cy="9118599"/>
          </a:xfrm>
          <a:prstGeom prst="rect">
            <a:avLst/>
          </a:prstGeom>
          <a:noFill/>
          <a:ln w="9525">
            <a:noFill/>
            <a:miter lim="800000"/>
            <a:headEnd/>
            <a:tailEnd/>
          </a:ln>
          <a:effectLst/>
        </p:spPr>
      </p:pic>
      <p:sp>
        <p:nvSpPr>
          <p:cNvPr id="10" name="Footer Placeholder 20"/>
          <p:cNvSpPr txBox="1">
            <a:spLocks/>
          </p:cNvSpPr>
          <p:nvPr/>
        </p:nvSpPr>
        <p:spPr>
          <a:xfrm>
            <a:off x="5670550" y="8445500"/>
            <a:ext cx="5191125" cy="584775"/>
          </a:xfrm>
          <a:prstGeom prst="rect">
            <a:avLst/>
          </a:prstGeom>
        </p:spPr>
        <p:txBody>
          <a:bodyPr wrap="square" lIns="0" tIns="0" rIns="0" bIns="0">
            <a:spAutoFit/>
          </a:bodyPr>
          <a:lstStyle/>
          <a:p>
            <a:pPr>
              <a:defRPr/>
            </a:pPr>
            <a:r>
              <a:rPr lang="en-IN" dirty="0" err="1" smtClean="0"/>
              <a:t>Atul</a:t>
            </a:r>
            <a:r>
              <a:rPr lang="en-IN" dirty="0" smtClean="0"/>
              <a:t> </a:t>
            </a:r>
            <a:r>
              <a:rPr lang="en-IN" dirty="0" err="1" smtClean="0"/>
              <a:t>Kulshrestha</a:t>
            </a:r>
            <a:r>
              <a:rPr lang="en-IN" dirty="0" smtClean="0"/>
              <a:t>  (</a:t>
            </a:r>
            <a:r>
              <a:rPr lang="en-IN" dirty="0" err="1" smtClean="0"/>
              <a:t>Asstt</a:t>
            </a:r>
            <a:r>
              <a:rPr lang="en-IN" dirty="0" smtClean="0"/>
              <a:t>  Professor, Electrical Engineering Department) , JECRC, JAIPUR</a:t>
            </a:r>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5123" name="object 5"/>
          <p:cNvGrpSpPr>
            <a:grpSpLocks/>
          </p:cNvGrpSpPr>
          <p:nvPr/>
        </p:nvGrpSpPr>
        <p:grpSpPr bwMode="auto">
          <a:xfrm>
            <a:off x="0" y="0"/>
            <a:ext cx="16217900" cy="9118600"/>
            <a:chOff x="0" y="0"/>
            <a:chExt cx="16217900" cy="9118600"/>
          </a:xfrm>
        </p:grpSpPr>
        <p:sp>
          <p:nvSpPr>
            <p:cNvPr id="512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12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5125" name="TextBox 12"/>
          <p:cNvSpPr txBox="1">
            <a:spLocks noChangeArrowheads="1"/>
          </p:cNvSpPr>
          <p:nvPr/>
        </p:nvSpPr>
        <p:spPr bwMode="auto">
          <a:xfrm>
            <a:off x="1250950" y="673100"/>
            <a:ext cx="14249400" cy="830997"/>
          </a:xfrm>
          <a:prstGeom prst="rect">
            <a:avLst/>
          </a:prstGeom>
          <a:noFill/>
          <a:ln w="9525">
            <a:noFill/>
            <a:miter lim="800000"/>
            <a:headEnd/>
            <a:tailEnd/>
          </a:ln>
        </p:spPr>
        <p:txBody>
          <a:bodyPr wrap="square">
            <a:spAutoFit/>
          </a:bodyPr>
          <a:lstStyle/>
          <a:p>
            <a:pPr algn="ctr"/>
            <a:r>
              <a:rPr lang="en-US" sz="4800" dirty="0">
                <a:solidFill>
                  <a:srgbClr val="FF0000"/>
                </a:solidFill>
              </a:rPr>
              <a:t>VISSION AND MISSION OF </a:t>
            </a:r>
            <a:r>
              <a:rPr lang="en-US" sz="4800" dirty="0" smtClean="0">
                <a:solidFill>
                  <a:srgbClr val="FF0000"/>
                </a:solidFill>
              </a:rPr>
              <a:t>DEPARTMENT</a:t>
            </a:r>
            <a:endParaRPr lang="en-IN" sz="4800" dirty="0">
              <a:solidFill>
                <a:srgbClr val="FF0000"/>
              </a:solidFill>
            </a:endParaRPr>
          </a:p>
        </p:txBody>
      </p:sp>
      <p:sp>
        <p:nvSpPr>
          <p:cNvPr id="8" name="Slide Number Placeholder 7"/>
          <p:cNvSpPr>
            <a:spLocks noGrp="1"/>
          </p:cNvSpPr>
          <p:nvPr>
            <p:ph type="sldNum" sz="quarter" idx="12"/>
          </p:nvPr>
        </p:nvSpPr>
        <p:spPr/>
        <p:txBody>
          <a:bodyPr/>
          <a:lstStyle/>
          <a:p>
            <a:pPr>
              <a:defRPr/>
            </a:pPr>
            <a:fld id="{87369A1E-A026-4799-8593-3B0600F71384}" type="slidenum">
              <a:rPr lang="en-IN" smtClean="0"/>
              <a:pPr>
                <a:defRPr/>
              </a:pPr>
              <a:t>3</a:t>
            </a:fld>
            <a:endParaRPr lang="en-IN"/>
          </a:p>
        </p:txBody>
      </p:sp>
      <p:sp>
        <p:nvSpPr>
          <p:cNvPr id="9" name="Footer Placeholder 11"/>
          <p:cNvSpPr>
            <a:spLocks noGrp="1"/>
          </p:cNvSpPr>
          <p:nvPr>
            <p:ph type="ftr" sz="quarter" idx="10"/>
          </p:nvPr>
        </p:nvSpPr>
        <p:spPr>
          <a:xfrm>
            <a:off x="5518150" y="8521700"/>
            <a:ext cx="5191125" cy="660975"/>
          </a:xfrm>
        </p:spPr>
        <p:txBody>
          <a:bodyPr/>
          <a:lstStyle/>
          <a:p>
            <a:pPr>
              <a:defRPr/>
            </a:pPr>
            <a:r>
              <a:rPr lang="en-IN" dirty="0" err="1" smtClean="0"/>
              <a:t>Atul</a:t>
            </a:r>
            <a:r>
              <a:rPr lang="en-IN" dirty="0" smtClean="0"/>
              <a:t> </a:t>
            </a:r>
            <a:r>
              <a:rPr lang="en-IN" dirty="0" err="1" smtClean="0"/>
              <a:t>Kulshrestha</a:t>
            </a:r>
            <a:r>
              <a:rPr lang="en-IN" dirty="0" smtClean="0"/>
              <a:t> (</a:t>
            </a:r>
            <a:r>
              <a:rPr lang="en-IN" dirty="0" err="1" smtClean="0"/>
              <a:t>Asstt</a:t>
            </a:r>
            <a:r>
              <a:rPr lang="en-IN" dirty="0" smtClean="0"/>
              <a:t>  Professor, Electrical Engineering Department) , JECRC, JAIPUR</a:t>
            </a:r>
            <a:endParaRPr lang="en-IN" dirty="0"/>
          </a:p>
        </p:txBody>
      </p:sp>
      <p:sp>
        <p:nvSpPr>
          <p:cNvPr id="10" name="Rectangle 9"/>
          <p:cNvSpPr/>
          <p:nvPr/>
        </p:nvSpPr>
        <p:spPr>
          <a:xfrm>
            <a:off x="946150" y="2466420"/>
            <a:ext cx="14858999" cy="5278368"/>
          </a:xfrm>
          <a:prstGeom prst="rect">
            <a:avLst/>
          </a:prstGeom>
        </p:spPr>
        <p:txBody>
          <a:bodyPr wrap="square">
            <a:spAutoFit/>
          </a:bodyPr>
          <a:lstStyle/>
          <a:p>
            <a:pPr>
              <a:buNone/>
            </a:pPr>
            <a:r>
              <a:rPr lang="en-US" sz="3200" b="1" dirty="0" smtClean="0"/>
              <a:t>Vision of Department of Electrical Engineering</a:t>
            </a:r>
          </a:p>
          <a:p>
            <a:endParaRPr lang="en-US" dirty="0" smtClean="0"/>
          </a:p>
          <a:p>
            <a:r>
              <a:rPr lang="en-US" sz="2400" dirty="0" smtClean="0"/>
              <a:t>Electrical Engineering Department strives to be recognized globally for outcome based knowledge and to develop human potential to practice advance technology which contribute to society.</a:t>
            </a:r>
          </a:p>
          <a:p>
            <a:pPr>
              <a:buNone/>
            </a:pPr>
            <a:endParaRPr lang="en-US" dirty="0" smtClean="0"/>
          </a:p>
          <a:p>
            <a:pPr>
              <a:buNone/>
            </a:pPr>
            <a:r>
              <a:rPr lang="en-US" sz="3200" b="1" dirty="0" smtClean="0"/>
              <a:t>Mission of Department of Electrical Engineering</a:t>
            </a:r>
          </a:p>
          <a:p>
            <a:endParaRPr lang="en-US" dirty="0" smtClean="0"/>
          </a:p>
          <a:p>
            <a:pPr>
              <a:buNone/>
            </a:pPr>
            <a:r>
              <a:rPr lang="en-US" sz="2400" b="1" dirty="0" smtClean="0"/>
              <a:t>M1</a:t>
            </a:r>
            <a:r>
              <a:rPr lang="en-US" sz="2400" dirty="0" smtClean="0"/>
              <a:t>. To impart quality technical knowledge to the learners to make them globally competitive Electrical Engineers.</a:t>
            </a:r>
          </a:p>
          <a:p>
            <a:pPr>
              <a:buNone/>
            </a:pPr>
            <a:endParaRPr lang="en-US" sz="2400" dirty="0" smtClean="0"/>
          </a:p>
          <a:p>
            <a:pPr>
              <a:buNone/>
            </a:pPr>
            <a:r>
              <a:rPr lang="en-US" sz="2400" b="1" dirty="0" smtClean="0"/>
              <a:t>M2</a:t>
            </a:r>
            <a:r>
              <a:rPr lang="en-US" sz="2400" dirty="0" smtClean="0"/>
              <a:t>. To provide the learners ethical guidelines along with excellent academic environment for a long productive career.</a:t>
            </a:r>
          </a:p>
          <a:p>
            <a:pPr>
              <a:buNone/>
            </a:pPr>
            <a:endParaRPr lang="en-US" sz="2400" dirty="0" smtClean="0"/>
          </a:p>
          <a:p>
            <a:pPr>
              <a:buNone/>
            </a:pPr>
            <a:r>
              <a:rPr lang="en-US" sz="2400" b="1" dirty="0" smtClean="0"/>
              <a:t>M3</a:t>
            </a:r>
            <a:r>
              <a:rPr lang="en-US" sz="2400" dirty="0" smtClean="0"/>
              <a:t>. To promote industry-institute relationship.</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smtClean="0">
                <a:solidFill>
                  <a:srgbClr val="FF0000"/>
                </a:solidFill>
              </a:rPr>
              <a:t>UNIT-2 </a:t>
            </a:r>
            <a:r>
              <a:rPr lang="en-US" sz="6000" b="1" dirty="0" smtClean="0">
                <a:solidFill>
                  <a:srgbClr val="FF0000"/>
                </a:solidFill>
              </a:rPr>
              <a:t/>
            </a:r>
            <a:br>
              <a:rPr lang="en-US" sz="6000" b="1" dirty="0" smtClean="0">
                <a:solidFill>
                  <a:srgbClr val="FF0000"/>
                </a:solidFill>
              </a:rPr>
            </a:br>
            <a:r>
              <a:rPr lang="en-US" sz="6000" b="1" dirty="0" smtClean="0">
                <a:solidFill>
                  <a:srgbClr val="FF0000"/>
                </a:solidFill>
              </a:rPr>
              <a:t>Design </a:t>
            </a:r>
            <a:r>
              <a:rPr lang="en-US" sz="6000" b="1" dirty="0" smtClean="0">
                <a:solidFill>
                  <a:srgbClr val="FF0000"/>
                </a:solidFill>
              </a:rPr>
              <a:t>of Transformer</a:t>
            </a:r>
            <a:endParaRPr lang="en-US" sz="6000" b="1" dirty="0">
              <a:solidFill>
                <a:srgbClr val="FF0000"/>
              </a:solidFill>
            </a:endParaRPr>
          </a:p>
        </p:txBody>
      </p:sp>
      <p:sp>
        <p:nvSpPr>
          <p:cNvPr id="3" name="Content Placeholder 2"/>
          <p:cNvSpPr>
            <a:spLocks noGrp="1"/>
          </p:cNvSpPr>
          <p:nvPr>
            <p:ph idx="1"/>
          </p:nvPr>
        </p:nvSpPr>
        <p:spPr>
          <a:xfrm>
            <a:off x="810895" y="1892300"/>
            <a:ext cx="14596110" cy="6400800"/>
          </a:xfrm>
        </p:spPr>
        <p:txBody>
          <a:bodyPr>
            <a:normAutofit fontScale="70000" lnSpcReduction="20000"/>
          </a:bodyPr>
          <a:lstStyle/>
          <a:p>
            <a:pPr marL="914400" indent="-914400">
              <a:buFont typeface="+mj-lt"/>
              <a:buAutoNum type="arabicPeriod"/>
            </a:pPr>
            <a:r>
              <a:rPr lang="en-US" dirty="0" smtClean="0"/>
              <a:t>Sizing of a transformer</a:t>
            </a:r>
          </a:p>
          <a:p>
            <a:pPr marL="914400" indent="-914400">
              <a:buFont typeface="+mj-lt"/>
              <a:buAutoNum type="arabicPeriod"/>
            </a:pPr>
            <a:r>
              <a:rPr lang="en-US" dirty="0" smtClean="0"/>
              <a:t>Types of Transformer</a:t>
            </a:r>
          </a:p>
          <a:p>
            <a:pPr marL="914400" indent="-914400">
              <a:buFont typeface="+mj-lt"/>
              <a:buAutoNum type="arabicPeriod"/>
            </a:pPr>
            <a:r>
              <a:rPr lang="en-US" dirty="0" err="1" smtClean="0"/>
              <a:t>kVA</a:t>
            </a:r>
            <a:r>
              <a:rPr lang="en-US" dirty="0" smtClean="0"/>
              <a:t> output for single- and three-phase transformers</a:t>
            </a:r>
          </a:p>
          <a:p>
            <a:pPr marL="914400" indent="-914400">
              <a:buFont typeface="+mj-lt"/>
              <a:buAutoNum type="arabicPeriod"/>
            </a:pPr>
            <a:r>
              <a:rPr lang="en-US" dirty="0" smtClean="0"/>
              <a:t>Window space factor</a:t>
            </a:r>
          </a:p>
          <a:p>
            <a:pPr marL="914400" indent="-914400">
              <a:buFont typeface="+mj-lt"/>
              <a:buAutoNum type="arabicPeriod"/>
            </a:pPr>
            <a:r>
              <a:rPr lang="en-US" dirty="0" smtClean="0"/>
              <a:t>Overall dimensions</a:t>
            </a:r>
          </a:p>
          <a:p>
            <a:pPr marL="914400" indent="-914400">
              <a:buFont typeface="+mj-lt"/>
              <a:buAutoNum type="arabicPeriod"/>
            </a:pPr>
            <a:r>
              <a:rPr lang="en-US" dirty="0" smtClean="0"/>
              <a:t>Operating characteristics</a:t>
            </a:r>
          </a:p>
          <a:p>
            <a:pPr marL="914400" indent="-914400">
              <a:buFont typeface="+mj-lt"/>
              <a:buAutoNum type="arabicPeriod"/>
            </a:pPr>
            <a:r>
              <a:rPr lang="en-US" dirty="0" smtClean="0"/>
              <a:t>Voltage regulation</a:t>
            </a:r>
          </a:p>
          <a:p>
            <a:pPr marL="914400" indent="-914400">
              <a:buFont typeface="+mj-lt"/>
              <a:buAutoNum type="arabicPeriod"/>
            </a:pPr>
            <a:r>
              <a:rPr lang="en-US" dirty="0" smtClean="0"/>
              <a:t>No load current calculation</a:t>
            </a:r>
          </a:p>
          <a:p>
            <a:pPr marL="914400" indent="-914400">
              <a:buFont typeface="+mj-lt"/>
              <a:buAutoNum type="arabicPeriod"/>
            </a:pPr>
            <a:r>
              <a:rPr lang="en-US" dirty="0" smtClean="0"/>
              <a:t>Temperature rise in transformers</a:t>
            </a:r>
          </a:p>
          <a:p>
            <a:pPr marL="914400" indent="-914400">
              <a:buFont typeface="+mj-lt"/>
              <a:buAutoNum type="arabicPeriod"/>
            </a:pPr>
            <a:r>
              <a:rPr lang="en-US" dirty="0" smtClean="0"/>
              <a:t>Design of cooling tank</a:t>
            </a:r>
          </a:p>
          <a:p>
            <a:pPr marL="914400" indent="-914400">
              <a:buFont typeface="+mj-lt"/>
              <a:buAutoNum type="arabicPeriod"/>
            </a:pPr>
            <a:r>
              <a:rPr lang="en-US" dirty="0" smtClean="0"/>
              <a:t>Methods for cooling of transformers 	</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Atul Kulshrestha (Asstt  Professor, Electrical Engineering Department) , JECRC, JAIPUR</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solidFill>
                  <a:srgbClr val="FF0000"/>
                </a:solidFill>
              </a:rPr>
              <a:t>Sizing of a </a:t>
            </a:r>
            <a:r>
              <a:rPr lang="en-US" b="1" dirty="0" smtClean="0">
                <a:solidFill>
                  <a:srgbClr val="FF0000"/>
                </a:solidFill>
              </a:rPr>
              <a:t>Transformer</a:t>
            </a:r>
            <a:r>
              <a:rPr lang="en-US" b="1" dirty="0" smtClean="0"/>
              <a:t/>
            </a:r>
            <a:br>
              <a:rPr lang="en-US" b="1" dirty="0" smtClean="0"/>
            </a:br>
            <a:endParaRPr lang="en-US" b="1" dirty="0"/>
          </a:p>
        </p:txBody>
      </p:sp>
      <p:sp>
        <p:nvSpPr>
          <p:cNvPr id="3" name="Content Placeholder 2"/>
          <p:cNvSpPr>
            <a:spLocks noGrp="1"/>
          </p:cNvSpPr>
          <p:nvPr>
            <p:ph idx="1"/>
          </p:nvPr>
        </p:nvSpPr>
        <p:spPr>
          <a:xfrm>
            <a:off x="810895" y="1587500"/>
            <a:ext cx="14596110" cy="6558029"/>
          </a:xfrm>
        </p:spPr>
        <p:txBody>
          <a:bodyPr>
            <a:normAutofit fontScale="92500" lnSpcReduction="10000"/>
          </a:bodyPr>
          <a:lstStyle/>
          <a:p>
            <a:pPr>
              <a:buNone/>
            </a:pPr>
            <a:r>
              <a:rPr lang="en-US" dirty="0" smtClean="0"/>
              <a:t>Transformer size depends upon:</a:t>
            </a:r>
          </a:p>
          <a:p>
            <a:pPr marL="914400" indent="-914400">
              <a:buAutoNum type="arabicPeriod"/>
            </a:pPr>
            <a:r>
              <a:rPr lang="en-US" dirty="0" smtClean="0"/>
              <a:t>Transformer size should be calculated based on the actual running load and not on the connected or rated load.</a:t>
            </a:r>
          </a:p>
          <a:p>
            <a:pPr marL="914400" indent="-914400">
              <a:buAutoNum type="arabicPeriod"/>
            </a:pPr>
            <a:r>
              <a:rPr lang="en-US" dirty="0" err="1" smtClean="0"/>
              <a:t>Atleast</a:t>
            </a:r>
            <a:r>
              <a:rPr lang="en-US" dirty="0" smtClean="0"/>
              <a:t> 10% margin is to be considered on running load and input power.</a:t>
            </a:r>
          </a:p>
          <a:p>
            <a:pPr marL="914400" indent="-914400">
              <a:buAutoNum type="arabicPeriod"/>
            </a:pPr>
            <a:r>
              <a:rPr lang="en-US" dirty="0" smtClean="0"/>
              <a:t> Voltage drop shall be within tolerable limit during starting of the largest motor while all other loads are running.</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
        <p:nvSpPr>
          <p:cNvPr id="5" name="Footer Placeholder 4"/>
          <p:cNvSpPr>
            <a:spLocks noGrp="1"/>
          </p:cNvSpPr>
          <p:nvPr>
            <p:ph type="ftr" sz="quarter" idx="11"/>
          </p:nvPr>
        </p:nvSpPr>
        <p:spPr/>
        <p:txBody>
          <a:bodyPr/>
          <a:lstStyle/>
          <a:p>
            <a:r>
              <a:rPr lang="en-US" smtClean="0"/>
              <a:t>Atul Kulshrestha (Asstt  Professor, Electrical Engineering Department) , JECRC, JAIPUR</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895" y="365167"/>
            <a:ext cx="14596110" cy="993733"/>
          </a:xfrm>
        </p:spPr>
        <p:txBody>
          <a:bodyPr>
            <a:normAutofit fontScale="90000"/>
          </a:bodyPr>
          <a:lstStyle/>
          <a:p>
            <a:r>
              <a:rPr lang="en-US" dirty="0" smtClean="0"/>
              <a:t/>
            </a:r>
            <a:br>
              <a:rPr lang="en-US" dirty="0" smtClean="0"/>
            </a:br>
            <a:r>
              <a:rPr lang="en-US" b="1" dirty="0" smtClean="0">
                <a:solidFill>
                  <a:srgbClr val="FF0000"/>
                </a:solidFill>
              </a:rPr>
              <a:t>Types of Transformer </a:t>
            </a:r>
            <a:br>
              <a:rPr lang="en-US" b="1"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810895" y="1587500"/>
            <a:ext cx="6612255" cy="7315200"/>
          </a:xfrm>
        </p:spPr>
        <p:txBody>
          <a:bodyPr>
            <a:noAutofit/>
          </a:bodyPr>
          <a:lstStyle/>
          <a:p>
            <a:pPr>
              <a:buNone/>
            </a:pPr>
            <a:r>
              <a:rPr lang="en-US" sz="2800" b="1" dirty="0" smtClean="0"/>
              <a:t>Based upon construction, the types are </a:t>
            </a:r>
          </a:p>
          <a:p>
            <a:r>
              <a:rPr lang="en-US" sz="2800" dirty="0" smtClean="0"/>
              <a:t>Core type transformer</a:t>
            </a:r>
          </a:p>
          <a:p>
            <a:r>
              <a:rPr lang="en-US" sz="2800" dirty="0" smtClean="0"/>
              <a:t> shell type transformer </a:t>
            </a:r>
          </a:p>
          <a:p>
            <a:pPr>
              <a:buNone/>
            </a:pPr>
            <a:r>
              <a:rPr lang="en-US" sz="2800" b="1" dirty="0" smtClean="0"/>
              <a:t>Based on applications, the types are </a:t>
            </a:r>
          </a:p>
          <a:p>
            <a:r>
              <a:rPr lang="en-US" sz="2800" dirty="0" smtClean="0"/>
              <a:t> Distribution transformers </a:t>
            </a:r>
          </a:p>
          <a:p>
            <a:r>
              <a:rPr lang="en-US" sz="2800" dirty="0" smtClean="0"/>
              <a:t> Power transformers </a:t>
            </a:r>
          </a:p>
          <a:p>
            <a:r>
              <a:rPr lang="en-US" sz="2800" dirty="0" smtClean="0"/>
              <a:t> Special transformers </a:t>
            </a:r>
          </a:p>
          <a:p>
            <a:r>
              <a:rPr lang="en-US" sz="2800" dirty="0" smtClean="0"/>
              <a:t> Instrument transformers </a:t>
            </a:r>
          </a:p>
          <a:p>
            <a:r>
              <a:rPr lang="en-US" sz="2800" dirty="0" smtClean="0"/>
              <a:t> Electronics transformers </a:t>
            </a:r>
          </a:p>
          <a:p>
            <a:endParaRPr lang="en-US" sz="2800" dirty="0" smtClean="0"/>
          </a:p>
          <a:p>
            <a:pPr>
              <a:buNone/>
            </a:pPr>
            <a:r>
              <a:rPr lang="en-US" sz="2800" b="1" dirty="0" smtClean="0"/>
              <a:t>Based on the type of connection, the types are </a:t>
            </a:r>
          </a:p>
          <a:p>
            <a:r>
              <a:rPr lang="en-US" sz="2800" dirty="0" smtClean="0"/>
              <a:t> Single phase transformer </a:t>
            </a:r>
          </a:p>
          <a:p>
            <a:r>
              <a:rPr lang="en-US" sz="2800" dirty="0" smtClean="0"/>
              <a:t> Three phase transformer </a:t>
            </a:r>
          </a:p>
          <a:p>
            <a:endParaRPr lang="en-US" sz="2800" dirty="0" smtClean="0"/>
          </a:p>
          <a:p>
            <a:endParaRPr lang="en-US" sz="2800" dirty="0" smtClean="0"/>
          </a:p>
        </p:txBody>
      </p:sp>
      <p:sp>
        <p:nvSpPr>
          <p:cNvPr id="4" name="Rectangle 3"/>
          <p:cNvSpPr/>
          <p:nvPr/>
        </p:nvSpPr>
        <p:spPr>
          <a:xfrm>
            <a:off x="8185150" y="1892300"/>
            <a:ext cx="7543799" cy="6786473"/>
          </a:xfrm>
          <a:prstGeom prst="rect">
            <a:avLst/>
          </a:prstGeom>
        </p:spPr>
        <p:txBody>
          <a:bodyPr wrap="square">
            <a:spAutoFit/>
          </a:bodyPr>
          <a:lstStyle/>
          <a:p>
            <a:endParaRPr lang="en-US" dirty="0" smtClean="0"/>
          </a:p>
          <a:p>
            <a:r>
              <a:rPr lang="en-US" sz="3200" b="1" dirty="0" smtClean="0"/>
              <a:t>Based on the frequency range, the types are </a:t>
            </a:r>
          </a:p>
          <a:p>
            <a:pPr>
              <a:buFont typeface="Arial" pitchFamily="34" charset="0"/>
              <a:buChar char="•"/>
            </a:pPr>
            <a:r>
              <a:rPr lang="en-US" sz="3200" dirty="0" smtClean="0"/>
              <a:t> Power frequency transformer </a:t>
            </a:r>
          </a:p>
          <a:p>
            <a:pPr>
              <a:buFont typeface="Arial" pitchFamily="34" charset="0"/>
              <a:buChar char="•"/>
            </a:pPr>
            <a:r>
              <a:rPr lang="en-US" sz="3200" dirty="0" smtClean="0"/>
              <a:t> Audio frequency transformer </a:t>
            </a:r>
          </a:p>
          <a:p>
            <a:pPr>
              <a:buFont typeface="Arial" pitchFamily="34" charset="0"/>
              <a:buChar char="•"/>
            </a:pPr>
            <a:r>
              <a:rPr lang="en-US" sz="3200" dirty="0" smtClean="0"/>
              <a:t> UHF transformers </a:t>
            </a:r>
          </a:p>
          <a:p>
            <a:pPr>
              <a:buFont typeface="Arial" pitchFamily="34" charset="0"/>
              <a:buChar char="•"/>
            </a:pPr>
            <a:r>
              <a:rPr lang="en-US" sz="3200" dirty="0" smtClean="0"/>
              <a:t> Wide band transformers </a:t>
            </a:r>
          </a:p>
          <a:p>
            <a:pPr>
              <a:buFont typeface="Arial" pitchFamily="34" charset="0"/>
              <a:buChar char="•"/>
            </a:pPr>
            <a:r>
              <a:rPr lang="en-US" sz="3200" dirty="0" smtClean="0"/>
              <a:t> Narrow band transformer </a:t>
            </a:r>
          </a:p>
          <a:p>
            <a:pPr>
              <a:buFont typeface="Arial" pitchFamily="34" charset="0"/>
              <a:buChar char="•"/>
            </a:pPr>
            <a:r>
              <a:rPr lang="en-US" sz="3200" dirty="0" smtClean="0"/>
              <a:t> Pulse transformer </a:t>
            </a:r>
          </a:p>
          <a:p>
            <a:endParaRPr lang="en-US" sz="3200" dirty="0" smtClean="0"/>
          </a:p>
          <a:p>
            <a:r>
              <a:rPr lang="en-US" sz="3200" b="1" dirty="0" smtClean="0"/>
              <a:t>Based on the number of windings, the types are </a:t>
            </a:r>
          </a:p>
          <a:p>
            <a:pPr>
              <a:buFont typeface="Arial" pitchFamily="34" charset="0"/>
              <a:buChar char="•"/>
            </a:pPr>
            <a:r>
              <a:rPr lang="en-US" sz="3200" dirty="0" smtClean="0"/>
              <a:t> Auto transformer </a:t>
            </a:r>
          </a:p>
          <a:p>
            <a:pPr>
              <a:buFont typeface="Arial" pitchFamily="34" charset="0"/>
              <a:buChar char="•"/>
            </a:pPr>
            <a:r>
              <a:rPr lang="en-US" sz="3200" dirty="0" smtClean="0"/>
              <a:t> Two winding transformer </a:t>
            </a:r>
            <a:endParaRPr lang="en-US"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
        <p:nvSpPr>
          <p:cNvPr id="6" name="Footer Placeholder 5"/>
          <p:cNvSpPr>
            <a:spLocks noGrp="1"/>
          </p:cNvSpPr>
          <p:nvPr>
            <p:ph type="ftr" sz="quarter" idx="11"/>
          </p:nvPr>
        </p:nvSpPr>
        <p:spPr/>
        <p:txBody>
          <a:bodyPr/>
          <a:lstStyle/>
          <a:p>
            <a:r>
              <a:rPr lang="en-US" smtClean="0"/>
              <a:t>Atul Kulshrestha (Asstt  Professor, Electrical Engineering Department) , JECRC, JAIPUR</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6147"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600164"/>
          </a:xfrm>
        </p:spPr>
        <p:txBody>
          <a:bodyPr/>
          <a:lstStyle/>
          <a:p>
            <a:pPr>
              <a:defRPr/>
            </a:pPr>
            <a:r>
              <a:rPr lang="en-IN" dirty="0" err="1" smtClean="0"/>
              <a:t>Atul</a:t>
            </a:r>
            <a:r>
              <a:rPr lang="en-IN" dirty="0" smtClean="0"/>
              <a:t> </a:t>
            </a:r>
            <a:r>
              <a:rPr lang="en-IN" dirty="0" err="1" smtClean="0"/>
              <a:t>Kulshrestha</a:t>
            </a:r>
            <a:r>
              <a:rPr lang="en-IN" dirty="0" smtClean="0"/>
              <a:t> (</a:t>
            </a:r>
            <a:r>
              <a:rPr lang="en-IN" dirty="0" err="1" smtClean="0"/>
              <a:t>Asstt</a:t>
            </a:r>
            <a:r>
              <a:rPr lang="en-IN" dirty="0" smtClean="0"/>
              <a:t>  Professor, Electrical Engineering Department) ,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7</a:t>
            </a:fld>
            <a:endParaRPr lang="en-IN"/>
          </a:p>
        </p:txBody>
      </p:sp>
      <p:sp>
        <p:nvSpPr>
          <p:cNvPr id="11" name="Rectangle 10"/>
          <p:cNvSpPr/>
          <p:nvPr/>
        </p:nvSpPr>
        <p:spPr>
          <a:xfrm>
            <a:off x="1708150" y="444500"/>
            <a:ext cx="12954000" cy="769441"/>
          </a:xfrm>
          <a:prstGeom prst="rect">
            <a:avLst/>
          </a:prstGeom>
        </p:spPr>
        <p:txBody>
          <a:bodyPr wrap="square">
            <a:spAutoFit/>
          </a:bodyPr>
          <a:lstStyle/>
          <a:p>
            <a:pPr algn="ctr"/>
            <a:r>
              <a:rPr lang="en-US" sz="4400" b="1" dirty="0" smtClean="0">
                <a:solidFill>
                  <a:srgbClr val="FF0000"/>
                </a:solidFill>
              </a:rPr>
              <a:t>Classification of </a:t>
            </a:r>
            <a:r>
              <a:rPr lang="en-US" sz="4400" b="1" dirty="0" smtClean="0">
                <a:solidFill>
                  <a:srgbClr val="FF0000"/>
                </a:solidFill>
              </a:rPr>
              <a:t>Transformer</a:t>
            </a:r>
            <a:endParaRPr lang="en-US" sz="4400" b="1" dirty="0">
              <a:solidFill>
                <a:srgbClr val="FF0000"/>
              </a:solidFill>
            </a:endParaRPr>
          </a:p>
        </p:txBody>
      </p:sp>
      <p:sp>
        <p:nvSpPr>
          <p:cNvPr id="13" name="Rectangle 12"/>
          <p:cNvSpPr/>
          <p:nvPr/>
        </p:nvSpPr>
        <p:spPr>
          <a:xfrm>
            <a:off x="946150" y="1054100"/>
            <a:ext cx="8763000" cy="2154436"/>
          </a:xfrm>
          <a:prstGeom prst="rect">
            <a:avLst/>
          </a:prstGeom>
        </p:spPr>
        <p:txBody>
          <a:bodyPr wrap="square">
            <a:spAutoFit/>
          </a:bodyPr>
          <a:lstStyle/>
          <a:p>
            <a:endParaRPr lang="en-US" dirty="0" smtClean="0"/>
          </a:p>
          <a:p>
            <a:r>
              <a:rPr lang="en-US" sz="3200" i="1" dirty="0" smtClean="0"/>
              <a:t>Depending upon the type of construction used:</a:t>
            </a:r>
          </a:p>
          <a:p>
            <a:r>
              <a:rPr lang="en-US" sz="3200" dirty="0" err="1" smtClean="0"/>
              <a:t>I.Core</a:t>
            </a:r>
            <a:r>
              <a:rPr lang="en-US" sz="3200" dirty="0" smtClean="0"/>
              <a:t> type</a:t>
            </a:r>
          </a:p>
          <a:p>
            <a:r>
              <a:rPr lang="en-US" sz="3200" dirty="0" err="1" smtClean="0"/>
              <a:t>II.Shell</a:t>
            </a:r>
            <a:r>
              <a:rPr lang="en-US" sz="3200" dirty="0" smtClean="0"/>
              <a:t> type</a:t>
            </a:r>
          </a:p>
          <a:p>
            <a:endParaRPr lang="en-US" dirty="0" smtClean="0"/>
          </a:p>
        </p:txBody>
      </p:sp>
      <p:pic>
        <p:nvPicPr>
          <p:cNvPr id="1026" name="Picture 2"/>
          <p:cNvPicPr>
            <a:picLocks noChangeAspect="1" noChangeArrowheads="1"/>
          </p:cNvPicPr>
          <p:nvPr/>
        </p:nvPicPr>
        <p:blipFill>
          <a:blip r:embed="rId3"/>
          <a:srcRect/>
          <a:stretch>
            <a:fillRect/>
          </a:stretch>
        </p:blipFill>
        <p:spPr bwMode="auto">
          <a:xfrm>
            <a:off x="9251950" y="1511300"/>
            <a:ext cx="6553200" cy="4038600"/>
          </a:xfrm>
          <a:prstGeom prst="rect">
            <a:avLst/>
          </a:prstGeom>
          <a:noFill/>
          <a:ln w="9525">
            <a:noFill/>
            <a:miter lim="800000"/>
            <a:headEnd/>
            <a:tailEnd/>
          </a:ln>
          <a:effectLst/>
        </p:spPr>
      </p:pic>
      <p:sp>
        <p:nvSpPr>
          <p:cNvPr id="16" name="Rectangle 15"/>
          <p:cNvSpPr/>
          <p:nvPr/>
        </p:nvSpPr>
        <p:spPr>
          <a:xfrm>
            <a:off x="946151" y="3644900"/>
            <a:ext cx="8839200" cy="4524315"/>
          </a:xfrm>
          <a:prstGeom prst="rect">
            <a:avLst/>
          </a:prstGeom>
        </p:spPr>
        <p:txBody>
          <a:bodyPr wrap="square">
            <a:spAutoFit/>
          </a:bodyPr>
          <a:lstStyle/>
          <a:p>
            <a:endParaRPr lang="en-US" sz="3200" dirty="0" smtClean="0"/>
          </a:p>
          <a:p>
            <a:r>
              <a:rPr lang="en-US" sz="3200" i="1" dirty="0" smtClean="0"/>
              <a:t>Classification on the basis of type of service:</a:t>
            </a:r>
          </a:p>
          <a:p>
            <a:r>
              <a:rPr lang="en-US" sz="3200" dirty="0" err="1" smtClean="0"/>
              <a:t>I.Distribution</a:t>
            </a:r>
            <a:r>
              <a:rPr lang="en-US" sz="3200" dirty="0" smtClean="0"/>
              <a:t> transformer</a:t>
            </a:r>
          </a:p>
          <a:p>
            <a:r>
              <a:rPr lang="en-US" sz="3200" dirty="0" err="1" smtClean="0"/>
              <a:t>II.Power</a:t>
            </a:r>
            <a:r>
              <a:rPr lang="en-US" sz="3200" dirty="0" smtClean="0"/>
              <a:t> transformer</a:t>
            </a:r>
          </a:p>
          <a:p>
            <a:endParaRPr lang="en-US" sz="3200" dirty="0" smtClean="0"/>
          </a:p>
          <a:p>
            <a:endParaRPr lang="en-US" sz="3200" dirty="0" smtClean="0"/>
          </a:p>
          <a:p>
            <a:r>
              <a:rPr lang="en-US" sz="3200" i="1" dirty="0" smtClean="0"/>
              <a:t>Classification on the basis of power utility:</a:t>
            </a:r>
          </a:p>
          <a:p>
            <a:r>
              <a:rPr lang="en-US" sz="3200" dirty="0" err="1" smtClean="0"/>
              <a:t>I.Single</a:t>
            </a:r>
            <a:r>
              <a:rPr lang="en-US" sz="3200" dirty="0" smtClean="0"/>
              <a:t> phase transformer     </a:t>
            </a:r>
          </a:p>
          <a:p>
            <a:r>
              <a:rPr lang="en-US" sz="3200" dirty="0" err="1" smtClean="0"/>
              <a:t>II.Three</a:t>
            </a:r>
            <a:r>
              <a:rPr lang="en-US" sz="3200" dirty="0" smtClean="0"/>
              <a:t> phase transformer</a:t>
            </a: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Characteristics of Core </a:t>
            </a:r>
            <a:r>
              <a:rPr lang="en-US" dirty="0" smtClean="0">
                <a:solidFill>
                  <a:srgbClr val="FF0000"/>
                </a:solidFill>
              </a:rPr>
              <a:t>Type </a:t>
            </a:r>
            <a:r>
              <a:rPr lang="en-US" dirty="0" smtClean="0">
                <a:solidFill>
                  <a:srgbClr val="FF0000"/>
                </a:solidFill>
              </a:rPr>
              <a:t>Transformer</a:t>
            </a:r>
            <a:endParaRPr lang="en-US"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endParaRPr lang="en-US" dirty="0" smtClean="0"/>
          </a:p>
          <a:p>
            <a:pPr>
              <a:buNone/>
            </a:pPr>
            <a:r>
              <a:rPr lang="en-US" dirty="0" smtClean="0"/>
              <a:t>  1.It is easy in design</a:t>
            </a:r>
          </a:p>
          <a:p>
            <a:pPr>
              <a:buNone/>
            </a:pPr>
            <a:r>
              <a:rPr lang="en-US" dirty="0" smtClean="0"/>
              <a:t>  2.It has low mechanical strength due to non bracing of windings</a:t>
            </a:r>
          </a:p>
          <a:p>
            <a:pPr>
              <a:buNone/>
            </a:pPr>
            <a:r>
              <a:rPr lang="en-US" dirty="0" smtClean="0"/>
              <a:t>  3.Less possibility of reduction of leakage reactance.</a:t>
            </a:r>
          </a:p>
          <a:p>
            <a:pPr>
              <a:buNone/>
            </a:pPr>
            <a:r>
              <a:rPr lang="en-US" dirty="0" smtClean="0"/>
              <a:t>  4.The assembly can be easily dismantled for repair work.</a:t>
            </a:r>
          </a:p>
          <a:p>
            <a:pPr>
              <a:buNone/>
            </a:pPr>
            <a:r>
              <a:rPr lang="en-US" dirty="0" smtClean="0"/>
              <a:t>  5.Better heat dissipation from windings.</a:t>
            </a:r>
          </a:p>
          <a:p>
            <a:pPr>
              <a:buNone/>
            </a:pPr>
            <a:r>
              <a:rPr lang="en-US" dirty="0" smtClean="0"/>
              <a:t>  6.Has longer mean length of core and shorter mean length of coil turn. Hence best suited for Extra High voltage(EHV) requirements.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
        <p:nvSpPr>
          <p:cNvPr id="5" name="Footer Placeholder 4"/>
          <p:cNvSpPr>
            <a:spLocks noGrp="1"/>
          </p:cNvSpPr>
          <p:nvPr>
            <p:ph type="ftr" sz="quarter" idx="11"/>
          </p:nvPr>
        </p:nvSpPr>
        <p:spPr/>
        <p:txBody>
          <a:bodyPr/>
          <a:lstStyle/>
          <a:p>
            <a:r>
              <a:rPr lang="en-US" smtClean="0"/>
              <a:t>Atul Kulshrestha (Asstt  Professor, Electrical Engineering Department) , JECRC, JAIPUR</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Characteristics of Shell </a:t>
            </a:r>
            <a:r>
              <a:rPr lang="en-US" dirty="0" smtClean="0">
                <a:solidFill>
                  <a:srgbClr val="FF0000"/>
                </a:solidFill>
              </a:rPr>
              <a:t>Type </a:t>
            </a:r>
            <a:r>
              <a:rPr lang="en-US" dirty="0" smtClean="0">
                <a:solidFill>
                  <a:srgbClr val="FF0000"/>
                </a:solidFill>
              </a:rPr>
              <a:t>Transformer</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endParaRPr lang="en-US" dirty="0" smtClean="0"/>
          </a:p>
          <a:p>
            <a:pPr>
              <a:buNone/>
            </a:pPr>
            <a:r>
              <a:rPr lang="en-US" dirty="0" smtClean="0"/>
              <a:t>1.Comparatively complex</a:t>
            </a:r>
          </a:p>
          <a:p>
            <a:pPr>
              <a:buNone/>
            </a:pPr>
            <a:r>
              <a:rPr lang="en-US" dirty="0" smtClean="0"/>
              <a:t>2.High mechanical strength</a:t>
            </a:r>
          </a:p>
          <a:p>
            <a:pPr>
              <a:buNone/>
            </a:pPr>
            <a:r>
              <a:rPr lang="en-US" dirty="0" smtClean="0"/>
              <a:t>3.Reduction of leakage reactance is highly possible</a:t>
            </a:r>
          </a:p>
          <a:p>
            <a:pPr>
              <a:buNone/>
            </a:pPr>
            <a:r>
              <a:rPr lang="en-US" dirty="0" smtClean="0"/>
              <a:t>4.It cannot be easily dismantled for repair work.</a:t>
            </a:r>
          </a:p>
          <a:p>
            <a:pPr>
              <a:buNone/>
            </a:pPr>
            <a:r>
              <a:rPr lang="en-US" dirty="0" smtClean="0"/>
              <a:t>5.Heat is not easily dissipated from windings since it is surrounded by core</a:t>
            </a:r>
          </a:p>
          <a:p>
            <a:pPr>
              <a:buNone/>
            </a:pPr>
            <a:r>
              <a:rPr lang="en-US" dirty="0" smtClean="0"/>
              <a:t>6.It is not suitable for EHV requirements.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5" name="Footer Placeholder 4"/>
          <p:cNvSpPr>
            <a:spLocks noGrp="1"/>
          </p:cNvSpPr>
          <p:nvPr>
            <p:ph type="ftr" sz="quarter" idx="11"/>
          </p:nvPr>
        </p:nvSpPr>
        <p:spPr/>
        <p:txBody>
          <a:bodyPr/>
          <a:lstStyle/>
          <a:p>
            <a:r>
              <a:rPr lang="en-US" smtClean="0"/>
              <a:t>Atul Kulshrestha (Asstt  Professor, Electrical Engineering Department) , JECRC, JAIPUR</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2599</TotalTime>
  <Words>2348</Words>
  <Application>Microsoft Office PowerPoint</Application>
  <PresentationFormat>Custom</PresentationFormat>
  <Paragraphs>295</Paragraphs>
  <Slides>23</Slides>
  <Notes>1</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1_Office Theme</vt:lpstr>
      <vt:lpstr>Slide 1</vt:lpstr>
      <vt:lpstr>Slide 2</vt:lpstr>
      <vt:lpstr>Slide 3</vt:lpstr>
      <vt:lpstr>UNIT-2  Design of Transformer</vt:lpstr>
      <vt:lpstr> Sizing of a Transformer </vt:lpstr>
      <vt:lpstr> Types of Transformer  </vt:lpstr>
      <vt:lpstr>Slide 7</vt:lpstr>
      <vt:lpstr>Characteristics of Core Type Transformer</vt:lpstr>
      <vt:lpstr>Characteristics of Shell Type Transformer</vt:lpstr>
      <vt:lpstr>Slide 10</vt:lpstr>
      <vt:lpstr>Construction Of Transformer</vt:lpstr>
      <vt:lpstr>Slide 12</vt:lpstr>
      <vt:lpstr>Single Phase Shell Type Transformer </vt:lpstr>
      <vt:lpstr>Design Of Windings</vt:lpstr>
      <vt:lpstr>The choice of current density(δ) depends on the allowable temperature rise , copper loss,method of cooling .</vt:lpstr>
      <vt:lpstr> Output Equations  Single Phase Transformer </vt:lpstr>
      <vt:lpstr> Output Equations  Three Phase Transformer </vt:lpstr>
      <vt:lpstr>Slide 18</vt:lpstr>
      <vt:lpstr>Slide 19</vt:lpstr>
      <vt:lpstr>Slide 20</vt:lpstr>
      <vt:lpstr>OVER ALL DIMENSION OF THE TRANSFORMER</vt:lpstr>
      <vt:lpstr>Core Area Design</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KAPILGYANPEETH</dc:title>
  <dc:creator>harsh bathija</dc:creator>
  <cp:lastModifiedBy>Lenovo</cp:lastModifiedBy>
  <cp:revision>178</cp:revision>
  <dcterms:created xsi:type="dcterms:W3CDTF">2020-05-30T11:11:36Z</dcterms:created>
  <dcterms:modified xsi:type="dcterms:W3CDTF">2020-12-03T03:26:38Z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2020-05-30T00:00:00Z</vt:filetime>
  </property>
</Properties>
</file>