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9"/>
  </p:notesMasterIdLst>
  <p:sldIdLst>
    <p:sldId id="256" r:id="rId3"/>
    <p:sldId id="267" r:id="rId4"/>
    <p:sldId id="268" r:id="rId5"/>
    <p:sldId id="269" r:id="rId6"/>
    <p:sldId id="273" r:id="rId7"/>
    <p:sldId id="274" r:id="rId8"/>
    <p:sldId id="283" r:id="rId9"/>
    <p:sldId id="275" r:id="rId10"/>
    <p:sldId id="276" r:id="rId11"/>
    <p:sldId id="278" r:id="rId12"/>
    <p:sldId id="279" r:id="rId13"/>
    <p:sldId id="284" r:id="rId14"/>
    <p:sldId id="281" r:id="rId15"/>
    <p:sldId id="270" r:id="rId16"/>
    <p:sldId id="271" r:id="rId17"/>
    <p:sldId id="266" r:id="rId18"/>
  </p:sldIdLst>
  <p:sldSz cx="16217900" cy="9118600"/>
  <p:notesSz cx="16217900" cy="91186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84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56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2" autoAdjust="0"/>
    <p:restoredTop sz="94660"/>
  </p:normalViewPr>
  <p:slideViewPr>
    <p:cSldViewPr>
      <p:cViewPr>
        <p:scale>
          <a:sx n="50" d="100"/>
          <a:sy n="50" d="100"/>
        </p:scale>
        <p:origin x="-846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186863" y="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B7461-02E2-4735-AA05-CA848A65A8CA}" type="datetimeFigureOut">
              <a:rPr lang="en-US"/>
              <a:pPr>
                <a:defRPr/>
              </a:pPr>
              <a:t>12/2/2020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68888" y="684213"/>
            <a:ext cx="6080125" cy="341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2425" y="4330700"/>
            <a:ext cx="12973050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186863" y="866140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CCB6AF-56B3-46B5-A20D-073E98B689C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6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337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1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7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41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6345" y="2826766"/>
            <a:ext cx="13785215" cy="661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2685" y="5106416"/>
            <a:ext cx="11352530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0A81B-AD0B-42E4-B779-A77A9053BC01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DAB4-859E-448C-9251-80DA0FB74DE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895" y="2041131"/>
            <a:ext cx="7165722" cy="85064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885" indent="0">
              <a:buNone/>
              <a:defRPr sz="3200" b="1"/>
            </a:lvl2pPr>
            <a:lvl3pPr marL="1447770" indent="0">
              <a:buNone/>
              <a:defRPr sz="2800" b="1"/>
            </a:lvl3pPr>
            <a:lvl4pPr marL="2171654" indent="0">
              <a:buNone/>
              <a:defRPr sz="2500" b="1"/>
            </a:lvl4pPr>
            <a:lvl5pPr marL="2895539" indent="0">
              <a:buNone/>
              <a:defRPr sz="2500" b="1"/>
            </a:lvl5pPr>
            <a:lvl6pPr marL="3619424" indent="0">
              <a:buNone/>
              <a:defRPr sz="2500" b="1"/>
            </a:lvl6pPr>
            <a:lvl7pPr marL="4343309" indent="0">
              <a:buNone/>
              <a:defRPr sz="2500" b="1"/>
            </a:lvl7pPr>
            <a:lvl8pPr marL="5067193" indent="0">
              <a:buNone/>
              <a:defRPr sz="2500" b="1"/>
            </a:lvl8pPr>
            <a:lvl9pPr marL="579107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895" y="2891778"/>
            <a:ext cx="7165722" cy="525375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8469" y="2041131"/>
            <a:ext cx="7168537" cy="85064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885" indent="0">
              <a:buNone/>
              <a:defRPr sz="3200" b="1"/>
            </a:lvl2pPr>
            <a:lvl3pPr marL="1447770" indent="0">
              <a:buNone/>
              <a:defRPr sz="2800" b="1"/>
            </a:lvl3pPr>
            <a:lvl4pPr marL="2171654" indent="0">
              <a:buNone/>
              <a:defRPr sz="2500" b="1"/>
            </a:lvl4pPr>
            <a:lvl5pPr marL="2895539" indent="0">
              <a:buNone/>
              <a:defRPr sz="2500" b="1"/>
            </a:lvl5pPr>
            <a:lvl6pPr marL="3619424" indent="0">
              <a:buNone/>
              <a:defRPr sz="2500" b="1"/>
            </a:lvl6pPr>
            <a:lvl7pPr marL="4343309" indent="0">
              <a:buNone/>
              <a:defRPr sz="2500" b="1"/>
            </a:lvl7pPr>
            <a:lvl8pPr marL="5067193" indent="0">
              <a:buNone/>
              <a:defRPr sz="2500" b="1"/>
            </a:lvl8pPr>
            <a:lvl9pPr marL="579107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8469" y="2891778"/>
            <a:ext cx="7168537" cy="525375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96" y="363055"/>
            <a:ext cx="5335577" cy="154509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0748" y="363056"/>
            <a:ext cx="9066257" cy="7782472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896" y="1908152"/>
            <a:ext cx="5335577" cy="6237376"/>
          </a:xfrm>
        </p:spPr>
        <p:txBody>
          <a:bodyPr/>
          <a:lstStyle>
            <a:lvl1pPr marL="0" indent="0">
              <a:buNone/>
              <a:defRPr sz="2200"/>
            </a:lvl1pPr>
            <a:lvl2pPr marL="723885" indent="0">
              <a:buNone/>
              <a:defRPr sz="1900"/>
            </a:lvl2pPr>
            <a:lvl3pPr marL="1447770" indent="0">
              <a:buNone/>
              <a:defRPr sz="1600"/>
            </a:lvl3pPr>
            <a:lvl4pPr marL="2171654" indent="0">
              <a:buNone/>
              <a:defRPr sz="1400"/>
            </a:lvl4pPr>
            <a:lvl5pPr marL="2895539" indent="0">
              <a:buNone/>
              <a:defRPr sz="1400"/>
            </a:lvl5pPr>
            <a:lvl6pPr marL="3619424" indent="0">
              <a:buNone/>
              <a:defRPr sz="1400"/>
            </a:lvl6pPr>
            <a:lvl7pPr marL="4343309" indent="0">
              <a:buNone/>
              <a:defRPr sz="1400"/>
            </a:lvl7pPr>
            <a:lvl8pPr marL="5067193" indent="0">
              <a:buNone/>
              <a:defRPr sz="1400"/>
            </a:lvl8pPr>
            <a:lvl9pPr marL="579107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22" y="6383020"/>
            <a:ext cx="9730740" cy="7535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78822" y="814764"/>
            <a:ext cx="9730740" cy="5471160"/>
          </a:xfrm>
        </p:spPr>
        <p:txBody>
          <a:bodyPr/>
          <a:lstStyle>
            <a:lvl1pPr marL="0" indent="0">
              <a:buNone/>
              <a:defRPr sz="5100"/>
            </a:lvl1pPr>
            <a:lvl2pPr marL="723885" indent="0">
              <a:buNone/>
              <a:defRPr sz="4400"/>
            </a:lvl2pPr>
            <a:lvl3pPr marL="1447770" indent="0">
              <a:buNone/>
              <a:defRPr sz="3800"/>
            </a:lvl3pPr>
            <a:lvl4pPr marL="2171654" indent="0">
              <a:buNone/>
              <a:defRPr sz="3200"/>
            </a:lvl4pPr>
            <a:lvl5pPr marL="2895539" indent="0">
              <a:buNone/>
              <a:defRPr sz="3200"/>
            </a:lvl5pPr>
            <a:lvl6pPr marL="3619424" indent="0">
              <a:buNone/>
              <a:defRPr sz="3200"/>
            </a:lvl6pPr>
            <a:lvl7pPr marL="4343309" indent="0">
              <a:buNone/>
              <a:defRPr sz="3200"/>
            </a:lvl7pPr>
            <a:lvl8pPr marL="5067193" indent="0">
              <a:buNone/>
              <a:defRPr sz="3200"/>
            </a:lvl8pPr>
            <a:lvl9pPr marL="579107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8822" y="7136572"/>
            <a:ext cx="9730740" cy="1070168"/>
          </a:xfrm>
        </p:spPr>
        <p:txBody>
          <a:bodyPr/>
          <a:lstStyle>
            <a:lvl1pPr marL="0" indent="0">
              <a:buNone/>
              <a:defRPr sz="2200"/>
            </a:lvl1pPr>
            <a:lvl2pPr marL="723885" indent="0">
              <a:buNone/>
              <a:defRPr sz="1900"/>
            </a:lvl2pPr>
            <a:lvl3pPr marL="1447770" indent="0">
              <a:buNone/>
              <a:defRPr sz="1600"/>
            </a:lvl3pPr>
            <a:lvl4pPr marL="2171654" indent="0">
              <a:buNone/>
              <a:defRPr sz="1400"/>
            </a:lvl4pPr>
            <a:lvl5pPr marL="2895539" indent="0">
              <a:buNone/>
              <a:defRPr sz="1400"/>
            </a:lvl5pPr>
            <a:lvl6pPr marL="3619424" indent="0">
              <a:buNone/>
              <a:defRPr sz="1400"/>
            </a:lvl6pPr>
            <a:lvl7pPr marL="4343309" indent="0">
              <a:buNone/>
              <a:defRPr sz="1400"/>
            </a:lvl7pPr>
            <a:lvl8pPr marL="5067193" indent="0">
              <a:buNone/>
              <a:defRPr sz="1400"/>
            </a:lvl8pPr>
            <a:lvl9pPr marL="579107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57977" y="365167"/>
            <a:ext cx="3649028" cy="77803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895" y="365167"/>
            <a:ext cx="10676784" cy="77803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24900" y="3060700"/>
            <a:ext cx="6539866" cy="368306"/>
          </a:xfrm>
        </p:spPr>
        <p:txBody>
          <a:bodyPr/>
          <a:lstStyle>
            <a:lvl1pPr>
              <a:defRPr sz="2400" b="0" i="0">
                <a:solidFill>
                  <a:srgbClr val="6F2F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D055-B1C9-4B05-8AA3-A34CCBEB0B0A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64F6-AFDA-4F4A-9313-F0ECF5A3169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20901" y="2811781"/>
            <a:ext cx="6071234" cy="415499"/>
          </a:xfrm>
          <a:prstGeom prst="rect">
            <a:avLst/>
          </a:prstGeom>
        </p:spPr>
        <p:txBody>
          <a:bodyPr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52217" y="2097278"/>
            <a:ext cx="7054787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8EE0-7B06-4B73-802B-245580375A67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FF31-69B7-4493-9D3B-A9590056EEB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3F6C-885A-48E4-B9AF-698C47F52D4D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F9A1-D36E-47FB-A15B-BA5A651F6C2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3F7378-C616-4F10-AD7B-2EC28743BC4A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0FAEC9-154B-428A-885F-C9D7972D523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343" y="2832677"/>
            <a:ext cx="13785215" cy="19545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2685" y="5167207"/>
            <a:ext cx="11352530" cy="23303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3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7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1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9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1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43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67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9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102" y="5859546"/>
            <a:ext cx="13785215" cy="1811055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02" y="3864852"/>
            <a:ext cx="13785215" cy="199469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388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77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165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9553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1942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433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6719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910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895" y="2127674"/>
            <a:ext cx="7162906" cy="601785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4099" y="2127674"/>
            <a:ext cx="7162906" cy="601785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79500" y="8470900"/>
            <a:ext cx="558800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81100" y="8559800"/>
            <a:ext cx="368300" cy="292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28" name="Holder 2"/>
          <p:cNvSpPr>
            <a:spLocks noGrp="1"/>
          </p:cNvSpPr>
          <p:nvPr>
            <p:ph type="title"/>
          </p:nvPr>
        </p:nvSpPr>
        <p:spPr bwMode="auto">
          <a:xfrm>
            <a:off x="7480300" y="1676400"/>
            <a:ext cx="744696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24900" y="3060700"/>
            <a:ext cx="654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13388" y="8480425"/>
            <a:ext cx="5191125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1213" y="8480425"/>
            <a:ext cx="3729037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43C7E-44E6-4BC7-8042-7FC4312512C8}" type="datetime1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8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E47B6-8200-4C78-9503-0B05EF0065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1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31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5625" indent="31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70">
        <a:defRPr>
          <a:latin typeface="+mn-lt"/>
          <a:ea typeface="+mn-ea"/>
          <a:cs typeface="+mn-cs"/>
        </a:defRPr>
      </a:lvl2pPr>
      <a:lvl3pPr marL="913334">
        <a:defRPr>
          <a:latin typeface="+mn-lt"/>
          <a:ea typeface="+mn-ea"/>
          <a:cs typeface="+mn-cs"/>
        </a:defRPr>
      </a:lvl3pPr>
      <a:lvl4pPr marL="1370005">
        <a:defRPr>
          <a:latin typeface="+mn-lt"/>
          <a:ea typeface="+mn-ea"/>
          <a:cs typeface="+mn-cs"/>
        </a:defRPr>
      </a:lvl4pPr>
      <a:lvl5pPr marL="1826670">
        <a:defRPr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895" y="365167"/>
            <a:ext cx="14596110" cy="1519767"/>
          </a:xfrm>
          <a:prstGeom prst="rect">
            <a:avLst/>
          </a:prstGeom>
        </p:spPr>
        <p:txBody>
          <a:bodyPr vert="horz" lIns="144777" tIns="72388" rIns="144777" bIns="723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895" y="2127674"/>
            <a:ext cx="14596110" cy="6017855"/>
          </a:xfrm>
          <a:prstGeom prst="rect">
            <a:avLst/>
          </a:prstGeom>
        </p:spPr>
        <p:txBody>
          <a:bodyPr vert="horz" lIns="144777" tIns="72388" rIns="144777" bIns="723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0895" y="8451592"/>
            <a:ext cx="3784177" cy="485481"/>
          </a:xfrm>
          <a:prstGeom prst="rect">
            <a:avLst/>
          </a:prstGeom>
        </p:spPr>
        <p:txBody>
          <a:bodyPr vert="horz" lIns="144777" tIns="72388" rIns="144777" bIns="72388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41116" y="8451592"/>
            <a:ext cx="5135668" cy="485481"/>
          </a:xfrm>
          <a:prstGeom prst="rect">
            <a:avLst/>
          </a:prstGeom>
        </p:spPr>
        <p:txBody>
          <a:bodyPr vert="horz" lIns="144777" tIns="72388" rIns="144777" bIns="72388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2828" y="8451592"/>
            <a:ext cx="3784177" cy="485481"/>
          </a:xfrm>
          <a:prstGeom prst="rect">
            <a:avLst/>
          </a:prstGeom>
        </p:spPr>
        <p:txBody>
          <a:bodyPr vert="horz" lIns="144777" tIns="72388" rIns="144777" bIns="72388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44777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2914" indent="-542914" algn="l" defTabSz="144777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6313" indent="-452428" algn="l" defTabSz="144777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12" indent="-361942" algn="l" defTabSz="144777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3597" indent="-361942" algn="l" defTabSz="144777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7481" indent="-361942" algn="l" defTabSz="144777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1366" indent="-361942" algn="l" defTabSz="14477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5251" indent="-361942" algn="l" defTabSz="14477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29136" indent="-361942" algn="l" defTabSz="14477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3020" indent="-361942" algn="l" defTabSz="14477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3885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770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71654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95539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19424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43309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67193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91078" algn="l" defTabSz="14477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3075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936750" y="4025900"/>
            <a:ext cx="13868400" cy="286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4" tIns="45674" rIns="91334" bIns="45674">
            <a:spAutoFit/>
          </a:bodyPr>
          <a:lstStyle/>
          <a:p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Year &amp; </a:t>
            </a:r>
            <a:r>
              <a:rPr lang="en-US" sz="3600" dirty="0" err="1" smtClean="0">
                <a:latin typeface="Baskerville Old Face" pitchFamily="18" charset="0"/>
                <a:cs typeface="Times New Roman" pitchFamily="18" charset="0"/>
              </a:rPr>
              <a:t>Sem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    </a:t>
            </a:r>
            <a:r>
              <a:rPr lang="en-US" sz="3600" dirty="0">
                <a:latin typeface="Baskerville Old Face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 III Year/ V </a:t>
            </a:r>
            <a:r>
              <a:rPr lang="en-US" sz="3600" dirty="0" err="1" smtClean="0">
                <a:latin typeface="Baskerville Old Face" pitchFamily="18" charset="0"/>
                <a:cs typeface="Times New Roman" pitchFamily="18" charset="0"/>
              </a:rPr>
              <a:t>sem</a:t>
            </a:r>
            <a:endParaRPr lang="en-US" sz="36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Subject            – Electrical Machine Design</a:t>
            </a:r>
          </a:p>
          <a:p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Subject Code  – </a:t>
            </a:r>
            <a:r>
              <a:rPr lang="en-US" sz="3600" dirty="0" smtClean="0">
                <a:latin typeface="Baskerville Old Face" pitchFamily="18" charset="0"/>
              </a:rPr>
              <a:t>5EE4-05</a:t>
            </a:r>
            <a:endParaRPr lang="en-US" sz="36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Unit                </a:t>
            </a:r>
            <a:r>
              <a:rPr lang="en-US" sz="3600" dirty="0">
                <a:latin typeface="Baskerville Old Face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1.3</a:t>
            </a:r>
            <a:endParaRPr lang="en-US" sz="36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Baskerville Old Face" pitchFamily="18" charset="0"/>
                <a:cs typeface="Times New Roman" pitchFamily="18" charset="0"/>
              </a:rPr>
              <a:t>Presented 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by   – Mr. </a:t>
            </a:r>
            <a:r>
              <a:rPr lang="en-US" sz="3600" dirty="0" err="1" smtClean="0">
                <a:latin typeface="Baskerville Old Face" pitchFamily="18" charset="0"/>
                <a:cs typeface="Times New Roman" pitchFamily="18" charset="0"/>
              </a:rPr>
              <a:t>Atul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  <a:cs typeface="Times New Roman" pitchFamily="18" charset="0"/>
              </a:rPr>
              <a:t>Kulshrestha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latin typeface="Baskerville Old Face" pitchFamily="18" charset="0"/>
                <a:cs typeface="Times New Roman" pitchFamily="18" charset="0"/>
              </a:rPr>
              <a:t>Asstt</a:t>
            </a:r>
            <a:r>
              <a:rPr lang="en-US" sz="3600" dirty="0" smtClean="0">
                <a:latin typeface="Baskerville Old Face" pitchFamily="18" charset="0"/>
                <a:cs typeface="Times New Roman" pitchFamily="18" charset="0"/>
              </a:rPr>
              <a:t> Professor, EE</a:t>
            </a:r>
            <a:endParaRPr lang="en-IN" sz="3600" dirty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</a:t>
            </a:r>
            <a:r>
              <a:rPr lang="en-IN" dirty="0"/>
              <a:t>, 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5207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80950" y="673100"/>
            <a:ext cx="25908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1327150" y="3111500"/>
            <a:ext cx="1424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JAIPUR ENGINEERING COLLEGE AND RESEARCH </a:t>
            </a:r>
            <a:r>
              <a:rPr lang="en-US" sz="3600" dirty="0" smtClean="0">
                <a:solidFill>
                  <a:srgbClr val="FF0000"/>
                </a:solidFill>
              </a:rPr>
              <a:t>CENTRE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93750" y="1435100"/>
            <a:ext cx="14630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79550" y="215900"/>
            <a:ext cx="1341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Properties Of Insulating Materials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3750" y="977900"/>
            <a:ext cx="15163800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avoid any electrical activity between parts at different potentials, insulation is used.</a:t>
            </a:r>
          </a:p>
          <a:p>
            <a:endParaRPr lang="en-US" dirty="0" smtClean="0"/>
          </a:p>
          <a:p>
            <a:r>
              <a:rPr lang="en-US" dirty="0" smtClean="0"/>
              <a:t> An ideal insulating material should possess the following properties. 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Should have high dielectric strength. 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r>
              <a:rPr lang="en-US" dirty="0" smtClean="0"/>
              <a:t>2) Should with stand high temperature. </a:t>
            </a:r>
          </a:p>
          <a:p>
            <a:endParaRPr lang="en-US" dirty="0" smtClean="0"/>
          </a:p>
          <a:p>
            <a:r>
              <a:rPr lang="en-US" dirty="0" smtClean="0"/>
              <a:t>3) Should have good thermal conductivity </a:t>
            </a:r>
          </a:p>
          <a:p>
            <a:endParaRPr lang="en-US" dirty="0" smtClean="0"/>
          </a:p>
          <a:p>
            <a:r>
              <a:rPr lang="en-US" dirty="0" smtClean="0"/>
              <a:t>4) Should not undergo thermal oxidation </a:t>
            </a:r>
          </a:p>
          <a:p>
            <a:endParaRPr lang="en-US" dirty="0" smtClean="0"/>
          </a:p>
          <a:p>
            <a:r>
              <a:rPr lang="en-US" dirty="0" smtClean="0"/>
              <a:t>5) Should not deteriorate due to higher temperature and repeated  heat cycle </a:t>
            </a:r>
          </a:p>
          <a:p>
            <a:endParaRPr lang="en-US" dirty="0" smtClean="0"/>
          </a:p>
          <a:p>
            <a:r>
              <a:rPr lang="en-US" dirty="0" smtClean="0"/>
              <a:t>6) Should have high value of resistivity ( like 1018 </a:t>
            </a:r>
            <a:r>
              <a:rPr lang="en-US" dirty="0" err="1" smtClean="0"/>
              <a:t>Ωcm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7) Should not consume any power or should have a low dielectric loss angle δ </a:t>
            </a:r>
          </a:p>
          <a:p>
            <a:endParaRPr lang="en-US" dirty="0" smtClean="0"/>
          </a:p>
          <a:p>
            <a:r>
              <a:rPr lang="en-US" dirty="0" smtClean="0"/>
              <a:t>8) Should withstand stresses due to centrifugal forces ( as in rotating machines), electro dynamic or mechanical forces ( as in transformers) </a:t>
            </a:r>
          </a:p>
          <a:p>
            <a:endParaRPr lang="en-US" dirty="0" smtClean="0"/>
          </a:p>
          <a:p>
            <a:r>
              <a:rPr lang="en-US" dirty="0" smtClean="0"/>
              <a:t>9) Should withstand vibration, abrasion, bending </a:t>
            </a:r>
          </a:p>
          <a:p>
            <a:endParaRPr lang="en-US" dirty="0" smtClean="0"/>
          </a:p>
          <a:p>
            <a:r>
              <a:rPr lang="en-US" dirty="0" smtClean="0"/>
              <a:t>10) Should not absorb moisture </a:t>
            </a:r>
          </a:p>
          <a:p>
            <a:endParaRPr lang="en-US" dirty="0" smtClean="0"/>
          </a:p>
          <a:p>
            <a:r>
              <a:rPr lang="en-US" dirty="0" smtClean="0"/>
              <a:t>11) Should be flexible and cheap </a:t>
            </a:r>
          </a:p>
          <a:p>
            <a:endParaRPr lang="en-US" dirty="0" smtClean="0"/>
          </a:p>
          <a:p>
            <a:r>
              <a:rPr lang="en-US" dirty="0" smtClean="0"/>
              <a:t>12) Liquid insulators should not evaporate or volatilize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93750" y="1435100"/>
            <a:ext cx="14630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79550" y="215900"/>
            <a:ext cx="1341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Types of Insulating materials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54474" y="2349500"/>
            <a:ext cx="816927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22350" y="1130300"/>
            <a:ext cx="145542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Insulating materials can be classified as Solid, Liquid and Gas, and vacuum </a:t>
            </a:r>
          </a:p>
          <a:p>
            <a:endParaRPr lang="en-US" sz="2000" dirty="0" smtClean="0"/>
          </a:p>
          <a:p>
            <a:r>
              <a:rPr lang="en-US" sz="2000" b="1" dirty="0" smtClean="0"/>
              <a:t>Solid: Used with field, armature, transformer windings etc. The examples are: </a:t>
            </a:r>
          </a:p>
          <a:p>
            <a:endParaRPr lang="en-US" sz="2000" b="1" dirty="0" smtClean="0"/>
          </a:p>
          <a:p>
            <a:r>
              <a:rPr lang="en-US" dirty="0" smtClean="0"/>
              <a:t>1) Fibrous or inorganic animal or plant origin, natural or synthetic paper, wood, cotton, jute, silk,</a:t>
            </a:r>
            <a:r>
              <a:rPr lang="nb-NO" dirty="0" smtClean="0"/>
              <a:t>rayon, nylon, asbestos, fiber glass</a:t>
            </a:r>
          </a:p>
          <a:p>
            <a:r>
              <a:rPr lang="en-US" dirty="0" smtClean="0"/>
              <a:t>2) Plastic or resins. Natural resins-</a:t>
            </a:r>
            <a:r>
              <a:rPr lang="en-US" dirty="0" err="1" smtClean="0"/>
              <a:t>lac</a:t>
            </a:r>
            <a:r>
              <a:rPr lang="en-US" dirty="0" smtClean="0"/>
              <a:t>, Synthetic, </a:t>
            </a:r>
            <a:r>
              <a:rPr lang="en-US" dirty="0" err="1" smtClean="0"/>
              <a:t>bakelite</a:t>
            </a:r>
            <a:r>
              <a:rPr lang="en-US" dirty="0" smtClean="0"/>
              <a:t>, Teflon, PVC </a:t>
            </a:r>
          </a:p>
          <a:p>
            <a:r>
              <a:rPr lang="en-US" dirty="0" smtClean="0"/>
              <a:t>3) Rubber : natural rubber, synthetic rubber, silicone rubber.</a:t>
            </a:r>
          </a:p>
          <a:p>
            <a:r>
              <a:rPr lang="en-US" dirty="0" smtClean="0"/>
              <a:t>4) Mineral : mica, marble.</a:t>
            </a:r>
          </a:p>
          <a:p>
            <a:r>
              <a:rPr lang="en-US" dirty="0" smtClean="0"/>
              <a:t>5) Ceramic </a:t>
            </a:r>
          </a:p>
          <a:p>
            <a:r>
              <a:rPr lang="en-US" dirty="0" smtClean="0"/>
              <a:t>6) Glass </a:t>
            </a:r>
          </a:p>
          <a:p>
            <a:r>
              <a:rPr lang="en-US" dirty="0" smtClean="0"/>
              <a:t>7) Non-resinous : mineral waxes.</a:t>
            </a:r>
          </a:p>
          <a:p>
            <a:endParaRPr lang="en-US" dirty="0" smtClean="0"/>
          </a:p>
          <a:p>
            <a:r>
              <a:rPr lang="en-US" b="1" dirty="0" smtClean="0"/>
              <a:t>Liquid: Used in transformers, circuit breakers, reactors, rheostats, cables, capacitors etc., &amp; for impregnation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examples are: </a:t>
            </a:r>
          </a:p>
          <a:p>
            <a:r>
              <a:rPr lang="en-US" dirty="0" smtClean="0"/>
              <a:t>1) Mineral oil  </a:t>
            </a:r>
          </a:p>
          <a:p>
            <a:r>
              <a:rPr lang="en-US" dirty="0" smtClean="0"/>
              <a:t>2) Synthetic oil  </a:t>
            </a:r>
          </a:p>
          <a:p>
            <a:r>
              <a:rPr lang="en-US" dirty="0" smtClean="0"/>
              <a:t>3) Varnish etc</a:t>
            </a:r>
          </a:p>
          <a:p>
            <a:endParaRPr lang="en-US" dirty="0" smtClean="0"/>
          </a:p>
          <a:p>
            <a:r>
              <a:rPr lang="en-US" b="1" dirty="0" smtClean="0"/>
              <a:t>Gaseous: The examples are: </a:t>
            </a:r>
          </a:p>
          <a:p>
            <a:r>
              <a:rPr lang="en-US" dirty="0" smtClean="0"/>
              <a:t>1) Air used in switches, air condensers, transmission and distribution lines etc., </a:t>
            </a:r>
          </a:p>
          <a:p>
            <a:r>
              <a:rPr lang="en-US" dirty="0" smtClean="0"/>
              <a:t>2) Nitrogen use in capacitors, HV gas pressure cables etc., </a:t>
            </a:r>
          </a:p>
          <a:p>
            <a:r>
              <a:rPr lang="en-US" dirty="0" smtClean="0"/>
              <a:t>3) Hydrogen though not used as a dielectric, generally used as a coolant </a:t>
            </a:r>
          </a:p>
          <a:p>
            <a:r>
              <a:rPr lang="en-US" dirty="0" smtClean="0"/>
              <a:t>4) Inert gases neon, argon, mercury and sodium vapors generally used for neon sign lamps. </a:t>
            </a:r>
          </a:p>
          <a:p>
            <a:r>
              <a:rPr lang="en-US" dirty="0" smtClean="0"/>
              <a:t>5) Halogens like fluorine, used under high pressure in cables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95" y="215900"/>
            <a:ext cx="1459611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100" b="1" dirty="0" smtClean="0">
                <a:solidFill>
                  <a:srgbClr val="FF0000"/>
                </a:solidFill>
              </a:rPr>
              <a:t>Class of Insulating Material with Thermal considerations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6150" y="1892299"/>
          <a:ext cx="14460538" cy="662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997"/>
                <a:gridCol w="3859004"/>
                <a:gridCol w="7221537"/>
              </a:tblGrid>
              <a:tr h="7258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Insulation Class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Max.Operating  Temperature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Materials</a:t>
                      </a:r>
                    </a:p>
                  </a:txBody>
                  <a:tcPr marL="9525" marR="9525" marT="9525" marB="0" anchor="ctr"/>
                </a:tc>
              </a:tr>
              <a:tr h="340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5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Cotton , silk, paper, wood, cellulose without oil</a:t>
                      </a:r>
                    </a:p>
                  </a:txBody>
                  <a:tcPr marL="9525" marR="9525" marT="9525" marB="0"/>
                </a:tc>
              </a:tr>
              <a:tr h="1134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Laminated wood, varnished paper , all Y-class material impregnated with natural resin, cellulose esters, insulating oil.</a:t>
                      </a:r>
                    </a:p>
                  </a:txBody>
                  <a:tcPr marL="9525" marR="9525" marT="9525" marB="0"/>
                </a:tc>
              </a:tr>
              <a:tr h="725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Synthetic resin, Nylon tapes</a:t>
                      </a:r>
                    </a:p>
                  </a:txBody>
                  <a:tcPr marL="9525" marR="9525" marT="9525" marB="0"/>
                </a:tc>
              </a:tr>
              <a:tr h="725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Mica, glass, fiber, Asbestos</a:t>
                      </a:r>
                    </a:p>
                  </a:txBody>
                  <a:tcPr marL="9525" marR="9525" marT="9525" marB="0"/>
                </a:tc>
              </a:tr>
              <a:tr h="76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All B- class material with thermal resistance bonding material</a:t>
                      </a:r>
                    </a:p>
                  </a:txBody>
                  <a:tcPr marL="9525" marR="9525" marT="9525" marB="0"/>
                </a:tc>
              </a:tr>
              <a:tr h="725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Glass fiber, Asbestos, mica with silicon resin</a:t>
                      </a:r>
                    </a:p>
                  </a:txBody>
                  <a:tcPr marL="9525" marR="9525" marT="9525" marB="0"/>
                </a:tc>
              </a:tr>
              <a:tr h="76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&gt;180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Mica, ceramic, quartz, asbestos with resin of super stability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444500"/>
            <a:ext cx="14852016" cy="369332"/>
          </a:xfrm>
        </p:spPr>
        <p:txBody>
          <a:bodyPr/>
          <a:lstStyle/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7171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 smtClean="0"/>
              <a:t>LECTURE CONTENTS WITH A BLEND OF NPTEL CONTENTS</a:t>
            </a:r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8195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/>
              <a:t>REFERENCES/BIBLOGRAPHY</a:t>
            </a:r>
            <a:endParaRPr lang="en-IN" sz="4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object 2"/>
          <p:cNvGrpSpPr>
            <a:grpSpLocks/>
          </p:cNvGrpSpPr>
          <p:nvPr/>
        </p:nvGrpSpPr>
        <p:grpSpPr bwMode="auto">
          <a:xfrm>
            <a:off x="44450" y="-12700"/>
            <a:ext cx="16217900" cy="91186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30600" cy="911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5518150" y="8521700"/>
            <a:ext cx="5191125" cy="292100"/>
          </a:xfrm>
        </p:spPr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6249650" cy="911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5670550" y="8445500"/>
            <a:ext cx="5191125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1250950" y="444500"/>
            <a:ext cx="1424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VISSION AND MISSION OF </a:t>
            </a:r>
            <a:r>
              <a:rPr lang="en-US" sz="4800" dirty="0" smtClean="0">
                <a:solidFill>
                  <a:srgbClr val="FF0000"/>
                </a:solidFill>
              </a:rPr>
              <a:t>INSTITUTE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610600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098550" y="1816100"/>
            <a:ext cx="143255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/>
              <a:t>Vision of </a:t>
            </a:r>
            <a:r>
              <a:rPr lang="en-US" sz="3200" b="1" dirty="0" err="1" smtClean="0"/>
              <a:t>Jaipur</a:t>
            </a:r>
            <a:r>
              <a:rPr lang="en-US" sz="3200" b="1" dirty="0" smtClean="0"/>
              <a:t> Engineering College and Research Centre</a:t>
            </a:r>
          </a:p>
          <a:p>
            <a:pPr>
              <a:buNone/>
            </a:pPr>
            <a:endParaRPr lang="en-US" sz="2400" b="1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become a renowned centre of outcome based learning, and work towards academic, professional, cultural and social enrichment of the lives of individuals and communities.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Mission of </a:t>
            </a:r>
            <a:r>
              <a:rPr lang="en-US" sz="3200" b="1" dirty="0" err="1" smtClean="0"/>
              <a:t>Jaipur</a:t>
            </a:r>
            <a:r>
              <a:rPr lang="en-US" sz="3200" b="1" dirty="0" smtClean="0"/>
              <a:t> Engineering College and Research Centre</a:t>
            </a:r>
          </a:p>
          <a:p>
            <a:pPr>
              <a:buNone/>
            </a:pPr>
            <a:endParaRPr lang="en-US" sz="2400" b="1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M1</a:t>
            </a:r>
            <a:r>
              <a:rPr lang="en-US" dirty="0" smtClean="0"/>
              <a:t>. Focus on evaluation of learning outcomes and motivate students to inculcate research aptitude by project based learning.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M2</a:t>
            </a:r>
            <a:r>
              <a:rPr lang="en-US" dirty="0" smtClean="0"/>
              <a:t>. Identify, based on informed perception of Indian, regional and global needs, areas of focus and provide platform to gain knowledge and solutions.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M3</a:t>
            </a:r>
            <a:r>
              <a:rPr lang="en-US" dirty="0" smtClean="0"/>
              <a:t>. Offer opportunities for interaction between academia and industry.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M4</a:t>
            </a:r>
            <a:r>
              <a:rPr lang="en-US" dirty="0" smtClean="0"/>
              <a:t>. Develop human potential to its fullest extent so that intellectually capable and imaginatively gifted leaders can emerge in a range of professions.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5123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1250950" y="673100"/>
            <a:ext cx="1424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VISSION AND MISSION OF </a:t>
            </a:r>
            <a:r>
              <a:rPr lang="en-US" sz="4800" dirty="0" smtClean="0">
                <a:solidFill>
                  <a:srgbClr val="FF0000"/>
                </a:solidFill>
              </a:rPr>
              <a:t>DEPARTMENT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8150" y="8521700"/>
            <a:ext cx="5191125" cy="6609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46150" y="2466420"/>
            <a:ext cx="1485899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/>
              <a:t>Vision of Department of Electrical Engineering</a:t>
            </a:r>
          </a:p>
          <a:p>
            <a:endParaRPr lang="en-US" dirty="0" smtClean="0"/>
          </a:p>
          <a:p>
            <a:r>
              <a:rPr lang="en-US" sz="2400" dirty="0" smtClean="0"/>
              <a:t>Electrical </a:t>
            </a:r>
            <a:r>
              <a:rPr lang="en-US" sz="2400" dirty="0" smtClean="0"/>
              <a:t>Engineering Department strives to be recognized globally for outcome based knowledge and to develop human potential to practice advance technology which contribute to society.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smtClean="0"/>
              <a:t>Mission of Department of Electrical Engineering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/>
              <a:t>M1</a:t>
            </a:r>
            <a:r>
              <a:rPr lang="en-US" sz="2400" dirty="0" smtClean="0"/>
              <a:t>. To impart quality technical knowledge to the learners to make them globally competitive Electrical Engineers.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M2</a:t>
            </a:r>
            <a:r>
              <a:rPr lang="en-US" sz="2400" dirty="0" smtClean="0"/>
              <a:t>. To provide the learners ethical guidelines along with excellent academic environment for a long productive career.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M3</a:t>
            </a:r>
            <a:r>
              <a:rPr lang="en-US" sz="2400" dirty="0" smtClean="0"/>
              <a:t>. To promote industry-institute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6147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600164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292100"/>
            <a:ext cx="1424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Materials for Electrical Machines</a:t>
            </a:r>
            <a:endParaRPr lang="en-US" sz="4800" dirty="0" smtClean="0"/>
          </a:p>
          <a:p>
            <a:pPr algn="ctr"/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936750" y="1358900"/>
            <a:ext cx="138683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600" b="1" dirty="0" smtClean="0"/>
              <a:t>Conducting materials </a:t>
            </a:r>
          </a:p>
          <a:p>
            <a:pPr marL="514350" indent="-514350"/>
            <a:endParaRPr lang="en-US" sz="3600" b="1" dirty="0" smtClean="0"/>
          </a:p>
          <a:p>
            <a:pPr marL="514350" indent="-514350">
              <a:buNone/>
            </a:pPr>
            <a:r>
              <a:rPr lang="en-US" sz="2800" b="1" dirty="0" smtClean="0"/>
              <a:t>    Property of conducting material: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3200" dirty="0" smtClean="0"/>
              <a:t>1. Low value of resistivity or high conductivity </a:t>
            </a:r>
          </a:p>
          <a:p>
            <a:pPr>
              <a:buNone/>
            </a:pPr>
            <a:r>
              <a:rPr lang="en-US" sz="3200" dirty="0" smtClean="0"/>
              <a:t>2. Low value of temperature coefficient of resistance </a:t>
            </a:r>
          </a:p>
          <a:p>
            <a:pPr>
              <a:buNone/>
            </a:pPr>
            <a:r>
              <a:rPr lang="en-US" sz="3200" dirty="0" smtClean="0"/>
              <a:t>3. High tensile strength </a:t>
            </a:r>
          </a:p>
          <a:p>
            <a:pPr>
              <a:buNone/>
            </a:pPr>
            <a:r>
              <a:rPr lang="en-US" sz="3200" dirty="0" smtClean="0"/>
              <a:t>4. High melting point </a:t>
            </a:r>
          </a:p>
          <a:p>
            <a:pPr>
              <a:buNone/>
            </a:pPr>
            <a:r>
              <a:rPr lang="en-US" sz="3200" dirty="0" smtClean="0"/>
              <a:t>5. High resistance to corrosion</a:t>
            </a:r>
          </a:p>
          <a:p>
            <a:pPr>
              <a:buNone/>
            </a:pPr>
            <a:r>
              <a:rPr lang="en-US" sz="3200" dirty="0" smtClean="0"/>
              <a:t>6. Allow brazing, soldering or welding so that the joints are reliable </a:t>
            </a:r>
          </a:p>
          <a:p>
            <a:pPr>
              <a:buNone/>
            </a:pPr>
            <a:r>
              <a:rPr lang="en-US" sz="3200" dirty="0" smtClean="0"/>
              <a:t>7. Highly malleable and ductile </a:t>
            </a:r>
          </a:p>
          <a:p>
            <a:pPr>
              <a:buNone/>
            </a:pPr>
            <a:r>
              <a:rPr lang="en-US" sz="3200" dirty="0" smtClean="0"/>
              <a:t>8. Durable and cheap by cost 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1054101"/>
            <a:ext cx="1424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Some of the properties of copper and aluminum are shown in the table</a:t>
            </a:r>
            <a:endParaRPr lang="en-IN" sz="4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869951" y="2654299"/>
            <a:ext cx="1485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22350" y="2806700"/>
          <a:ext cx="14097000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34"/>
                <a:gridCol w="6656917"/>
                <a:gridCol w="234949"/>
                <a:gridCol w="2819400"/>
                <a:gridCol w="2819400"/>
              </a:tblGrid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Particulars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Copper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Aluminum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Resistivity at 20 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0.0172 ohm / m/ mm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0.0269 ohm / m/ mm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Conductivity at 20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58.14 x 10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S/m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37.2 x 10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S/m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Density at 20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8933 kg/m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2689.9 Kg/m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Temperature coefficient (0-100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0.393 % per 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0.4% per 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7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Explanation: If the temperature increases by 1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C, the resistance increases by 0.4% in case of aluminum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05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Coefficient of linear expansion (0-100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16.8x10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23.5 x10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2000" baseline="30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22350" y="6692901"/>
            <a:ext cx="1409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the same resistance and length, cross-sectional area of aluminum is 61% larger than that of the copper conductor and almost 50% lighter than copper. </a:t>
            </a:r>
          </a:p>
          <a:p>
            <a:pPr algn="ctr"/>
            <a:endParaRPr lang="en-US" sz="2000" dirty="0" smtClean="0"/>
          </a:p>
          <a:p>
            <a:pPr algn="ctr"/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41950" y="8445500"/>
            <a:ext cx="5191125" cy="677108"/>
          </a:xfrm>
        </p:spPr>
        <p:txBody>
          <a:bodyPr/>
          <a:lstStyle/>
          <a:p>
            <a:pPr>
              <a:defRPr/>
            </a:pPr>
            <a:r>
              <a:rPr lang="en-IN" sz="2000" dirty="0" err="1" smtClean="0"/>
              <a:t>Atul</a:t>
            </a:r>
            <a:r>
              <a:rPr lang="en-IN" sz="2000" dirty="0" smtClean="0"/>
              <a:t> </a:t>
            </a:r>
            <a:r>
              <a:rPr lang="en-IN" sz="2000" dirty="0" err="1" smtClean="0"/>
              <a:t>Kulshrestha</a:t>
            </a:r>
            <a:r>
              <a:rPr lang="en-IN" sz="2000" dirty="0" smtClean="0"/>
              <a:t> (</a:t>
            </a:r>
            <a:r>
              <a:rPr lang="en-IN" sz="2000" dirty="0" err="1" smtClean="0"/>
              <a:t>Asstt</a:t>
            </a:r>
            <a:r>
              <a:rPr lang="en-IN" sz="2000" dirty="0" smtClean="0"/>
              <a:t>  Professor, Electrical Engineering Department) , JECRC, JA</a:t>
            </a:r>
            <a:r>
              <a:rPr lang="en-US" sz="2400" dirty="0" smtClean="0">
                <a:latin typeface="Baskerville Old Face" pitchFamily="18" charset="0"/>
                <a:cs typeface="Times New Roman" pitchFamily="18" charset="0"/>
              </a:rPr>
              <a:t> – </a:t>
            </a:r>
            <a:r>
              <a:rPr lang="en-IN" sz="2000" dirty="0" smtClean="0"/>
              <a:t>IPUR</a:t>
            </a:r>
            <a:endParaRPr lang="en-IN" sz="2000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444501"/>
            <a:ext cx="1424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Magnetic materials 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946150" y="1282701"/>
            <a:ext cx="150114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smtClean="0"/>
              <a:t>Property of  magnetic material: </a:t>
            </a:r>
            <a:r>
              <a:rPr lang="en-US" sz="2800" dirty="0" smtClean="0"/>
              <a:t>The magnetic properties of a magnetic material depend on the orientation of the crystals of the material and decide the size of the machine or equipment for a given rating, excitation required, efficiency of operation etc.</a:t>
            </a:r>
          </a:p>
          <a:p>
            <a:pPr marL="514350" indent="-514350"/>
            <a:r>
              <a:rPr lang="en-US" sz="2800" dirty="0" smtClean="0"/>
              <a:t> The properties that a good magnetic material should possess are :</a:t>
            </a:r>
            <a:endParaRPr lang="en-US" sz="2800" b="1" dirty="0" smtClean="0"/>
          </a:p>
          <a:p>
            <a:pPr marL="514350" indent="-514350">
              <a:buNone/>
            </a:pP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Low reluctance or should be highly permeable or should have a high value of relative permeability </a:t>
            </a:r>
            <a:r>
              <a:rPr lang="en-US" sz="2400" dirty="0" err="1" smtClean="0"/>
              <a:t>μr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2. High saturation induction (to minimize weight and volume of iron parts) </a:t>
            </a:r>
          </a:p>
          <a:p>
            <a:endParaRPr lang="en-US" sz="2400" dirty="0" smtClean="0"/>
          </a:p>
          <a:p>
            <a:r>
              <a:rPr lang="en-US" sz="2400" dirty="0" smtClean="0"/>
              <a:t>3. High electrical resistivity so that the eddy EMF and the hence eddy current loss is less </a:t>
            </a:r>
          </a:p>
          <a:p>
            <a:endParaRPr lang="en-US" sz="2400" dirty="0" smtClean="0"/>
          </a:p>
          <a:p>
            <a:r>
              <a:rPr lang="en-US" sz="2400" dirty="0" smtClean="0"/>
              <a:t>4. Narrow hysteresis loop or low </a:t>
            </a:r>
            <a:r>
              <a:rPr lang="en-US" sz="2400" dirty="0" err="1" smtClean="0"/>
              <a:t>Coercivity</a:t>
            </a:r>
            <a:r>
              <a:rPr lang="en-US" sz="2400" dirty="0" smtClean="0"/>
              <a:t> so that hysteresis loss is less and efficiency of operation is high </a:t>
            </a:r>
          </a:p>
          <a:p>
            <a:endParaRPr lang="en-US" sz="2400" dirty="0" smtClean="0"/>
          </a:p>
          <a:p>
            <a:r>
              <a:rPr lang="en-US" sz="2400" dirty="0" smtClean="0"/>
              <a:t>5. A high curie point. (Above Curie point or temperature the material loses the magnetic  property or becomes paramagnetic, that is effectively non-magnetic) </a:t>
            </a:r>
          </a:p>
          <a:p>
            <a:endParaRPr lang="en-US" sz="2400" dirty="0" smtClean="0"/>
          </a:p>
          <a:p>
            <a:r>
              <a:rPr lang="en-US" sz="2400" dirty="0" smtClean="0"/>
              <a:t>6. Should have a high value of energy product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Some Magnetic materials</a:t>
            </a:r>
            <a:endParaRPr lang="en-US" sz="6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1213" y="2273302"/>
          <a:ext cx="14595480" cy="539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870"/>
                <a:gridCol w="1824435"/>
                <a:gridCol w="1824435"/>
                <a:gridCol w="1824435"/>
                <a:gridCol w="3648870"/>
                <a:gridCol w="1824435"/>
              </a:tblGrid>
              <a:tr h="9143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Material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Maximum permeability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Saturation magnetization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Coercivity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Curie temperature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Resistivity </a:t>
                      </a:r>
                    </a:p>
                  </a:txBody>
                  <a:tcPr marL="9525" marR="9525" marT="9525" marB="0" anchor="ctr"/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μ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 10-3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Tesla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A/m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oC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Ω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 x 108 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3% Si grain oriented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2.5% Si grain non -oriented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&lt;0.5% Si grain non oriented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50-100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 carbon iron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50-120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78% Ni and iron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250-400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 Ni and iron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1.5-1.6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541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Iron based Amorphous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35-600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1.3-1.8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1.0-1.6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310-415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120-140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984750" y="8480425"/>
            <a:ext cx="6248400" cy="584775"/>
          </a:xfrm>
        </p:spPr>
        <p:txBody>
          <a:bodyPr/>
          <a:lstStyle/>
          <a:p>
            <a:pPr>
              <a:defRPr/>
            </a:pPr>
            <a:r>
              <a:rPr lang="en-IN" sz="1800" dirty="0" err="1" smtClean="0"/>
              <a:t>Atul</a:t>
            </a:r>
            <a:r>
              <a:rPr lang="en-IN" sz="1800" dirty="0" smtClean="0"/>
              <a:t> </a:t>
            </a:r>
            <a:r>
              <a:rPr lang="en-IN" sz="1800" dirty="0" err="1" smtClean="0"/>
              <a:t>Kulshrestha</a:t>
            </a:r>
            <a:r>
              <a:rPr lang="en-IN" sz="1800" dirty="0" smtClean="0"/>
              <a:t> (</a:t>
            </a:r>
            <a:r>
              <a:rPr lang="en-IN" sz="1800" dirty="0" err="1" smtClean="0"/>
              <a:t>Asstt</a:t>
            </a:r>
            <a:r>
              <a:rPr lang="en-IN" sz="1800" dirty="0" smtClean="0"/>
              <a:t>  Professor, Electrical Engineering Department) , JECRC, JA</a:t>
            </a: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 – </a:t>
            </a:r>
            <a:r>
              <a:rPr lang="en-IN" sz="1800" dirty="0" smtClean="0"/>
              <a:t>IPUR</a:t>
            </a:r>
            <a:endParaRPr lang="en-IN" sz="1800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444501"/>
            <a:ext cx="1424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Magnetic Materials 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488950" y="1511300"/>
            <a:ext cx="15468599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Magnetic materials can broadly be classified as Diamagnetic,  Paramagnetic, Ferromagnetic, </a:t>
            </a:r>
            <a:r>
              <a:rPr lang="en-US" dirty="0" err="1" smtClean="0"/>
              <a:t>Antiferromagnetic</a:t>
            </a:r>
            <a:r>
              <a:rPr lang="en-US" dirty="0" smtClean="0"/>
              <a:t> and </a:t>
            </a:r>
            <a:r>
              <a:rPr lang="en-US" dirty="0" err="1" smtClean="0"/>
              <a:t>Ferrimagnetic</a:t>
            </a:r>
            <a:r>
              <a:rPr lang="en-US" dirty="0" smtClean="0"/>
              <a:t> materials. Only ferromagnetic materials have properties that are well suitable for electrical machines.</a:t>
            </a:r>
          </a:p>
          <a:p>
            <a:r>
              <a:rPr lang="en-US" dirty="0" smtClean="0"/>
              <a:t> Ferromagnetic materials can be classified as Hard or Permanent Magnetic materials and Soft Magnetic materials:</a:t>
            </a:r>
          </a:p>
          <a:p>
            <a:endParaRPr lang="en-US" dirty="0" smtClean="0"/>
          </a:p>
          <a:p>
            <a:pPr marL="457200" indent="-457200">
              <a:buAutoNum type="alphaLcParenR"/>
            </a:pPr>
            <a:r>
              <a:rPr lang="en-US" b="1" dirty="0" smtClean="0"/>
              <a:t>Hard or permanent magnetic materials </a:t>
            </a:r>
            <a:r>
              <a:rPr lang="en-US" dirty="0" smtClean="0"/>
              <a:t>have large size hysteresis loop (obviously hysteresis loss is more) and gradually rising magnetization curve.  </a:t>
            </a:r>
            <a:r>
              <a:rPr lang="nb-NO" dirty="0" smtClean="0"/>
              <a:t>Ex: carbon steel, tungsten steal, cobalt steel, alnico, hard ferrite etc. </a:t>
            </a:r>
          </a:p>
          <a:p>
            <a:pPr marL="457200" indent="-457200">
              <a:buAutoNum type="alphaLcParenR"/>
            </a:pPr>
            <a:endParaRPr lang="nb-NO" dirty="0" smtClean="0"/>
          </a:p>
          <a:p>
            <a:r>
              <a:rPr lang="en-US" dirty="0" smtClean="0"/>
              <a:t>b)   </a:t>
            </a:r>
            <a:r>
              <a:rPr lang="en-US" b="1" dirty="0" smtClean="0"/>
              <a:t>Soft magnetic materials </a:t>
            </a:r>
            <a:r>
              <a:rPr lang="en-US" dirty="0" smtClean="0"/>
              <a:t>have small size hysteresis loop and a steep magnetization curve. </a:t>
            </a:r>
          </a:p>
          <a:p>
            <a:r>
              <a:rPr lang="en-US" dirty="0" smtClean="0"/>
              <a:t>      Ex: </a:t>
            </a:r>
            <a:r>
              <a:rPr lang="en-US" dirty="0" err="1" smtClean="0"/>
              <a:t>i</a:t>
            </a:r>
            <a:r>
              <a:rPr lang="en-US" dirty="0" smtClean="0"/>
              <a:t>) cast iron, cast steel, rolled steel, forged steel etc., (in the solid form). </a:t>
            </a:r>
          </a:p>
          <a:p>
            <a:r>
              <a:rPr lang="en-US" dirty="0" smtClean="0"/>
              <a:t>            ii) Silicon steel (Iron + 0.3 to 4.5% silicon) in the laminated form</a:t>
            </a:r>
            <a:r>
              <a:rPr lang="en-US" b="1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c) </a:t>
            </a:r>
            <a:r>
              <a:rPr lang="en-US" b="1" dirty="0" smtClean="0"/>
              <a:t>Special purpose Alloys: </a:t>
            </a:r>
          </a:p>
          <a:p>
            <a:r>
              <a:rPr lang="en-US" dirty="0" smtClean="0"/>
              <a:t>   Nickel iron </a:t>
            </a:r>
            <a:r>
              <a:rPr lang="en-US" dirty="0" smtClean="0"/>
              <a:t>alloys have high permeability and addition of molybdenum or chromium leads to improved magnetic material.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High nickel </a:t>
            </a:r>
            <a:r>
              <a:rPr lang="en-US" dirty="0" err="1" smtClean="0"/>
              <a:t>permalloy</a:t>
            </a:r>
            <a:r>
              <a:rPr lang="en-US" dirty="0" smtClean="0"/>
              <a:t> (iron +molybdenum +copper or chromium), used in current transformers, magnetic amplifiers etc., </a:t>
            </a:r>
          </a:p>
          <a:p>
            <a:r>
              <a:rPr lang="en-US" dirty="0" smtClean="0"/>
              <a:t>(ii) Low nickel </a:t>
            </a:r>
            <a:r>
              <a:rPr lang="en-US" dirty="0" err="1" smtClean="0"/>
              <a:t>Permalloy</a:t>
            </a:r>
            <a:r>
              <a:rPr lang="en-US" dirty="0" smtClean="0"/>
              <a:t> (iron +silicon +chromium or manganese), used in transformers, induction coils, chokes etc. </a:t>
            </a:r>
          </a:p>
          <a:p>
            <a:r>
              <a:rPr lang="en-US" dirty="0" smtClean="0"/>
              <a:t>(iii) </a:t>
            </a:r>
            <a:r>
              <a:rPr lang="en-US" dirty="0" err="1" smtClean="0"/>
              <a:t>Perminvor</a:t>
            </a:r>
            <a:r>
              <a:rPr lang="en-US" dirty="0" smtClean="0"/>
              <a:t> (iron +nickel +cobalt) </a:t>
            </a:r>
          </a:p>
          <a:p>
            <a:r>
              <a:rPr lang="en-US" dirty="0" smtClean="0"/>
              <a:t>(iv) </a:t>
            </a:r>
            <a:r>
              <a:rPr lang="en-US" dirty="0" err="1" smtClean="0"/>
              <a:t>Pemendur</a:t>
            </a:r>
            <a:r>
              <a:rPr lang="en-US" dirty="0" smtClean="0"/>
              <a:t> (iron +cobalt +vanadium), used for microphones, oscilloscopes, etc.</a:t>
            </a:r>
          </a:p>
          <a:p>
            <a:r>
              <a:rPr lang="en-US" dirty="0" smtClean="0"/>
              <a:t>(v) </a:t>
            </a:r>
            <a:r>
              <a:rPr lang="en-US" dirty="0" err="1" smtClean="0"/>
              <a:t>Mumetal</a:t>
            </a:r>
            <a:r>
              <a:rPr lang="en-US" dirty="0" smtClean="0"/>
              <a:t> (Copper + iron) </a:t>
            </a:r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b="1" dirty="0" smtClean="0"/>
              <a:t>) Amorphous alloys (often called metallic glasses): </a:t>
            </a:r>
          </a:p>
          <a:p>
            <a:r>
              <a:rPr lang="en-US" dirty="0" smtClean="0"/>
              <a:t>Amorphous alloys are produced by rapid solidification of the alloy at cooling rates of about a million degrees centigrade per second. The alloys solidify with a glass-like atomic structure which is non-crystalline frozen liquid. The rapid cooling is achieved by causing the molten alloy to flow through an orifice onto a rapidly rotating water cooled drum. This can produce sheets as thin as 10μm and a meter or more wide.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1250950" y="0"/>
            <a:ext cx="1424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Types of Insulating materials 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93750" y="977900"/>
            <a:ext cx="14630400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Solid: Used with field, armature, and transformer windings etc. The examples are: </a:t>
            </a:r>
          </a:p>
          <a:p>
            <a:r>
              <a:rPr lang="en-US" dirty="0" smtClean="0"/>
              <a:t>1) Fibrous or inorganic animal or plant origin, natural or synthetic paper, wood, card board, cotton, jute, silk etc., </a:t>
            </a:r>
          </a:p>
          <a:p>
            <a:r>
              <a:rPr lang="en-US" dirty="0" smtClean="0"/>
              <a:t>2) Plastic or resins. Natural resins-</a:t>
            </a:r>
            <a:r>
              <a:rPr lang="en-US" dirty="0" err="1" smtClean="0"/>
              <a:t>lac</a:t>
            </a:r>
            <a:r>
              <a:rPr lang="en-US" dirty="0" smtClean="0"/>
              <a:t>, amber, shellac etc., Synthetic resins-phenol formaldehyde, melamine, polyesters, epoxy, silicon resins, </a:t>
            </a:r>
            <a:r>
              <a:rPr lang="en-US" dirty="0" err="1" smtClean="0"/>
              <a:t>bakelite</a:t>
            </a:r>
            <a:r>
              <a:rPr lang="en-US" dirty="0" smtClean="0"/>
              <a:t>, Teflon, PVC etc </a:t>
            </a:r>
          </a:p>
          <a:p>
            <a:r>
              <a:rPr lang="en-US" dirty="0" smtClean="0"/>
              <a:t>3) Rubber : natural rubber, synthetic rubber-butadiene, silicone rubber, </a:t>
            </a:r>
            <a:r>
              <a:rPr lang="en-US" dirty="0" err="1" smtClean="0"/>
              <a:t>hypalon</a:t>
            </a:r>
            <a:r>
              <a:rPr lang="en-US" dirty="0" smtClean="0"/>
              <a:t>, etc., </a:t>
            </a:r>
          </a:p>
          <a:p>
            <a:r>
              <a:rPr lang="en-US" dirty="0" smtClean="0"/>
              <a:t>4) Mineral : mica, marble, slate, talc chloride etc., </a:t>
            </a:r>
          </a:p>
          <a:p>
            <a:r>
              <a:rPr lang="en-US" dirty="0" smtClean="0"/>
              <a:t>5) Ceramic : porcelain, steatite, alumina etc., </a:t>
            </a:r>
          </a:p>
          <a:p>
            <a:r>
              <a:rPr lang="en-US" dirty="0" smtClean="0"/>
              <a:t>6) Glass : soda lime glass, silica glass, lead glass, borosilicate glass </a:t>
            </a:r>
          </a:p>
          <a:p>
            <a:r>
              <a:rPr lang="en-US" dirty="0" smtClean="0"/>
              <a:t>7) Non-resinous : mineral waxes, asphalt, bitumen, chlorinated naphthalene, enamel etc., </a:t>
            </a:r>
          </a:p>
          <a:p>
            <a:endParaRPr lang="en-US" dirty="0" smtClean="0"/>
          </a:p>
          <a:p>
            <a:r>
              <a:rPr lang="en-US" dirty="0" smtClean="0"/>
              <a:t>Liquid: Used in transformers, circuit breakers, reactors, rheostats, cables, capacitors etc., &amp; for impregnation. The examples are: </a:t>
            </a:r>
          </a:p>
          <a:p>
            <a:r>
              <a:rPr lang="en-US" dirty="0" smtClean="0"/>
              <a:t>1) Mineral oil (petroleum by product) </a:t>
            </a:r>
          </a:p>
          <a:p>
            <a:r>
              <a:rPr lang="en-US" dirty="0" smtClean="0"/>
              <a:t>2) Synthetic oil </a:t>
            </a:r>
            <a:r>
              <a:rPr lang="en-US" dirty="0" err="1" smtClean="0"/>
              <a:t>askarels</a:t>
            </a:r>
            <a:r>
              <a:rPr lang="en-US" dirty="0" smtClean="0"/>
              <a:t>, </a:t>
            </a:r>
            <a:r>
              <a:rPr lang="en-US" dirty="0" err="1" smtClean="0"/>
              <a:t>pyranols</a:t>
            </a:r>
            <a:r>
              <a:rPr lang="en-US" dirty="0" smtClean="0"/>
              <a:t> etc., </a:t>
            </a:r>
          </a:p>
          <a:p>
            <a:r>
              <a:rPr lang="en-US" dirty="0" smtClean="0"/>
              <a:t>3) Varnish, French polish, lacquer epoxy resin etc.</a:t>
            </a:r>
          </a:p>
          <a:p>
            <a:endParaRPr lang="en-US" dirty="0" smtClean="0"/>
          </a:p>
          <a:p>
            <a:r>
              <a:rPr lang="en-US" dirty="0" smtClean="0"/>
              <a:t>Gaseous: The examples are: </a:t>
            </a:r>
          </a:p>
          <a:p>
            <a:r>
              <a:rPr lang="en-US" dirty="0" smtClean="0"/>
              <a:t>1) Air used in switches, air condensers, transmission and distribution lines etc., </a:t>
            </a:r>
          </a:p>
          <a:p>
            <a:r>
              <a:rPr lang="en-US" dirty="0" smtClean="0"/>
              <a:t>2) Nitrogen use in capacitors, HV gas pressure cables etc., </a:t>
            </a:r>
          </a:p>
          <a:p>
            <a:r>
              <a:rPr lang="en-US" dirty="0" smtClean="0"/>
              <a:t>3) Hydrogen though not used as a dielectric, generally used as a coolant </a:t>
            </a:r>
          </a:p>
          <a:p>
            <a:r>
              <a:rPr lang="en-US" dirty="0" smtClean="0"/>
              <a:t>4) Inert gases neon, argon, mercury and sodium vapors generally used for neon sign lamps. </a:t>
            </a:r>
          </a:p>
          <a:p>
            <a:r>
              <a:rPr lang="en-US" dirty="0" smtClean="0"/>
              <a:t>5) Halogens like fluorine, used under high pressure in cables </a:t>
            </a:r>
          </a:p>
          <a:p>
            <a:r>
              <a:rPr lang="en-US" dirty="0" smtClean="0"/>
              <a:t>No insulating material in practice satisfies all the desirable properties. Therefore a material which satisfies most of the desirable properties must be selected.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2105</Words>
  <Application>Microsoft Office PowerPoint</Application>
  <PresentationFormat>Custom</PresentationFormat>
  <Paragraphs>312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Some Magnetic materials</vt:lpstr>
      <vt:lpstr>Slide 8</vt:lpstr>
      <vt:lpstr>Slide 9</vt:lpstr>
      <vt:lpstr>Slide 10</vt:lpstr>
      <vt:lpstr>Slide 11</vt:lpstr>
      <vt:lpstr> Class of Insulating Material with Thermal considerations  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KAPILGYANPEETH</dc:title>
  <dc:creator>harsh bathija</dc:creator>
  <cp:lastModifiedBy>Lenovo</cp:lastModifiedBy>
  <cp:revision>119</cp:revision>
  <dcterms:created xsi:type="dcterms:W3CDTF">2020-05-30T11:11:36Z</dcterms:created>
  <dcterms:modified xsi:type="dcterms:W3CDTF">2020-12-02T17:56:40Z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2020-05-30T00:00:00Z</vt:filetime>
  </property>
</Properties>
</file>