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9" r:id="rId9"/>
    <p:sldId id="262" r:id="rId10"/>
    <p:sldId id="270"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027836"/>
            <a:ext cx="7819301" cy="1827965"/>
          </a:xfrm>
          <a:prstGeom prst="rect">
            <a:avLst/>
          </a:prstGeom>
          <a:noFill/>
          <a:ln w="9525">
            <a:noFill/>
            <a:miter lim="800000"/>
            <a:headEnd/>
            <a:tailEnd/>
          </a:ln>
        </p:spPr>
        <p:txBody>
          <a:bodyPr wrap="square" lIns="57677" tIns="28843" rIns="57677" bIns="28843">
            <a:spAutoFit/>
          </a:bodyPr>
          <a:lstStyle/>
          <a:p>
            <a:r>
              <a:rPr lang="en-US" sz="2300" dirty="0" smtClean="0">
                <a:latin typeface="Baskerville Old Face" pitchFamily="18" charset="0"/>
                <a:cs typeface="Times New Roman" pitchFamily="18" charset="0"/>
              </a:rPr>
              <a:t>Year &amp; </a:t>
            </a:r>
            <a:r>
              <a:rPr lang="en-US" sz="2300" dirty="0" err="1" smtClean="0">
                <a:latin typeface="Baskerville Old Face" pitchFamily="18" charset="0"/>
                <a:cs typeface="Times New Roman" pitchFamily="18" charset="0"/>
              </a:rPr>
              <a:t>Sem</a:t>
            </a:r>
            <a:r>
              <a:rPr lang="en-US" sz="2300" dirty="0" smtClean="0">
                <a:latin typeface="Baskerville Old Face" pitchFamily="18" charset="0"/>
                <a:cs typeface="Times New Roman" pitchFamily="18" charset="0"/>
              </a:rPr>
              <a:t>    </a:t>
            </a:r>
            <a:r>
              <a:rPr lang="en-US" sz="2300" dirty="0">
                <a:latin typeface="Baskerville Old Face" pitchFamily="18" charset="0"/>
                <a:cs typeface="Times New Roman" pitchFamily="18" charset="0"/>
              </a:rPr>
              <a:t>– </a:t>
            </a:r>
            <a:r>
              <a:rPr lang="en-US" sz="2300" dirty="0" smtClean="0">
                <a:latin typeface="Baskerville Old Face" pitchFamily="18" charset="0"/>
                <a:cs typeface="Times New Roman" pitchFamily="18" charset="0"/>
              </a:rPr>
              <a:t> III Year/ V </a:t>
            </a:r>
            <a:r>
              <a:rPr lang="en-US" sz="2300" dirty="0" err="1" smtClean="0">
                <a:latin typeface="Baskerville Old Face" pitchFamily="18" charset="0"/>
                <a:cs typeface="Times New Roman" pitchFamily="18" charset="0"/>
              </a:rPr>
              <a:t>sem</a:t>
            </a:r>
            <a:endParaRPr lang="en-US" sz="2300" dirty="0">
              <a:latin typeface="Baskerville Old Face" pitchFamily="18" charset="0"/>
              <a:cs typeface="Times New Roman" pitchFamily="18" charset="0"/>
            </a:endParaRPr>
          </a:p>
          <a:p>
            <a:r>
              <a:rPr lang="en-US" sz="2300" dirty="0" smtClean="0">
                <a:latin typeface="Baskerville Old Face" pitchFamily="18" charset="0"/>
                <a:cs typeface="Times New Roman" pitchFamily="18" charset="0"/>
              </a:rPr>
              <a:t>Subject            – Electrical Machine Design</a:t>
            </a:r>
          </a:p>
          <a:p>
            <a:r>
              <a:rPr lang="en-US" sz="2300" dirty="0" smtClean="0">
                <a:latin typeface="Baskerville Old Face" pitchFamily="18" charset="0"/>
                <a:cs typeface="Times New Roman" pitchFamily="18" charset="0"/>
              </a:rPr>
              <a:t>Subject Code  – </a:t>
            </a:r>
            <a:r>
              <a:rPr lang="en-US" sz="2300" dirty="0" smtClean="0">
                <a:latin typeface="Baskerville Old Face" pitchFamily="18" charset="0"/>
              </a:rPr>
              <a:t>5EE4-05</a:t>
            </a:r>
            <a:endParaRPr lang="en-US" sz="2300" dirty="0">
              <a:latin typeface="Baskerville Old Face" pitchFamily="18" charset="0"/>
              <a:cs typeface="Times New Roman" pitchFamily="18" charset="0"/>
            </a:endParaRPr>
          </a:p>
          <a:p>
            <a:r>
              <a:rPr lang="en-US" sz="2300" dirty="0" smtClean="0">
                <a:latin typeface="Baskerville Old Face" pitchFamily="18" charset="0"/>
                <a:cs typeface="Times New Roman" pitchFamily="18" charset="0"/>
              </a:rPr>
              <a:t>Unit                </a:t>
            </a:r>
            <a:r>
              <a:rPr lang="en-US" sz="2300" dirty="0">
                <a:latin typeface="Baskerville Old Face" pitchFamily="18" charset="0"/>
                <a:cs typeface="Times New Roman" pitchFamily="18" charset="0"/>
              </a:rPr>
              <a:t>– </a:t>
            </a:r>
            <a:r>
              <a:rPr lang="en-US" sz="2300" dirty="0" smtClean="0">
                <a:latin typeface="Baskerville Old Face" pitchFamily="18" charset="0"/>
                <a:cs typeface="Times New Roman" pitchFamily="18" charset="0"/>
              </a:rPr>
              <a:t>1.2</a:t>
            </a:r>
            <a:endParaRPr lang="en-US" sz="2300" dirty="0">
              <a:latin typeface="Baskerville Old Face" pitchFamily="18" charset="0"/>
              <a:cs typeface="Times New Roman" pitchFamily="18" charset="0"/>
            </a:endParaRPr>
          </a:p>
          <a:p>
            <a:r>
              <a:rPr lang="en-US" sz="2300" dirty="0">
                <a:latin typeface="Baskerville Old Face" pitchFamily="18" charset="0"/>
                <a:cs typeface="Times New Roman" pitchFamily="18" charset="0"/>
              </a:rPr>
              <a:t>Presented </a:t>
            </a:r>
            <a:r>
              <a:rPr lang="en-US" sz="2300" dirty="0" smtClean="0">
                <a:latin typeface="Baskerville Old Face" pitchFamily="18" charset="0"/>
                <a:cs typeface="Times New Roman" pitchFamily="18" charset="0"/>
              </a:rPr>
              <a:t>by   – Mr. </a:t>
            </a:r>
            <a:r>
              <a:rPr lang="en-US" sz="2300" dirty="0" err="1" smtClean="0">
                <a:latin typeface="Baskerville Old Face" pitchFamily="18" charset="0"/>
                <a:cs typeface="Times New Roman" pitchFamily="18" charset="0"/>
              </a:rPr>
              <a:t>Atul</a:t>
            </a:r>
            <a:r>
              <a:rPr lang="en-US" sz="2300" dirty="0" smtClean="0">
                <a:latin typeface="Baskerville Old Face" pitchFamily="18" charset="0"/>
                <a:cs typeface="Times New Roman" pitchFamily="18" charset="0"/>
              </a:rPr>
              <a:t> </a:t>
            </a:r>
            <a:r>
              <a:rPr lang="en-US" sz="2300" dirty="0" err="1" smtClean="0">
                <a:latin typeface="Baskerville Old Face" pitchFamily="18" charset="0"/>
                <a:cs typeface="Times New Roman" pitchFamily="18" charset="0"/>
              </a:rPr>
              <a:t>Kulshrestha</a:t>
            </a:r>
            <a:r>
              <a:rPr lang="en-US" sz="2300" dirty="0" smtClean="0">
                <a:latin typeface="Baskerville Old Face" pitchFamily="18" charset="0"/>
                <a:cs typeface="Times New Roman" pitchFamily="18" charset="0"/>
              </a:rPr>
              <a:t>,  </a:t>
            </a:r>
            <a:r>
              <a:rPr lang="en-US" sz="2300" dirty="0" err="1" smtClean="0">
                <a:latin typeface="Baskerville Old Face" pitchFamily="18" charset="0"/>
                <a:cs typeface="Times New Roman" pitchFamily="18" charset="0"/>
              </a:rPr>
              <a:t>Asstt</a:t>
            </a:r>
            <a:r>
              <a:rPr lang="en-US" sz="2300" dirty="0" smtClean="0">
                <a:latin typeface="Baskerville Old Face" pitchFamily="18" charset="0"/>
                <a:cs typeface="Times New Roman" pitchFamily="18" charset="0"/>
              </a:rPr>
              <a:t> Professor, EE</a:t>
            </a:r>
            <a:endParaRPr lang="en-IN" sz="2300" dirty="0">
              <a:latin typeface="Baskerville Old Face" pitchFamily="18" charset="0"/>
              <a:cs typeface="Times New Roman" pitchFamily="18" charset="0"/>
            </a:endParaRPr>
          </a:p>
        </p:txBody>
      </p:sp>
      <p:sp>
        <p:nvSpPr>
          <p:cNvPr id="12" name="Footer Placeholder 11"/>
          <p:cNvSpPr>
            <a:spLocks noGrp="1"/>
          </p:cNvSpPr>
          <p:nvPr>
            <p:ph type="ftr" sz="quarter" idx="10"/>
          </p:nvPr>
        </p:nvSpPr>
        <p:spPr>
          <a:xfrm>
            <a:off x="3108567" y="6378036"/>
            <a:ext cx="2926868" cy="439803"/>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a:t>
            </a:r>
            <a:r>
              <a:rPr lang="en-IN" dirty="0"/>
              <a:t>, JECRC, JAIPUR</a:t>
            </a:r>
          </a:p>
        </p:txBody>
      </p:sp>
      <p:pic>
        <p:nvPicPr>
          <p:cNvPr id="3078" name="Picture 10"/>
          <p:cNvPicPr>
            <a:picLocks noChangeAspect="1" noChangeArrowheads="1"/>
          </p:cNvPicPr>
          <p:nvPr/>
        </p:nvPicPr>
        <p:blipFill>
          <a:blip r:embed="rId3"/>
          <a:srcRect/>
          <a:stretch>
            <a:fillRect/>
          </a:stretch>
        </p:blipFill>
        <p:spPr bwMode="auto">
          <a:xfrm>
            <a:off x="232717" y="391613"/>
            <a:ext cx="150371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7149792" y="506231"/>
            <a:ext cx="1460749"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5"/>
            <a:ext cx="8034117" cy="412251"/>
          </a:xfrm>
          <a:prstGeom prst="rect">
            <a:avLst/>
          </a:prstGeom>
          <a:noFill/>
          <a:ln w="9525">
            <a:noFill/>
            <a:miter lim="800000"/>
            <a:headEnd/>
            <a:tailEnd/>
          </a:ln>
        </p:spPr>
        <p:txBody>
          <a:bodyPr lIns="57744" tIns="28872" rIns="57744" bIns="28872">
            <a:spAutoFit/>
          </a:bodyPr>
          <a:lstStyle/>
          <a:p>
            <a:r>
              <a:rPr lang="en-US" sz="2300" dirty="0">
                <a:solidFill>
                  <a:srgbClr val="FF0000"/>
                </a:solidFill>
              </a:rPr>
              <a:t>JAIPUR ENGINEERING COLLEGE AND RESEARCH </a:t>
            </a:r>
            <a:r>
              <a:rPr lang="en-US" sz="2300" dirty="0" smtClean="0">
                <a:solidFill>
                  <a:srgbClr val="FF0000"/>
                </a:solidFill>
              </a:rPr>
              <a:t>CENTRE</a:t>
            </a:r>
            <a:endParaRPr lang="en-IN" sz="2300" dirty="0">
              <a:solidFill>
                <a:srgbClr val="FF0000"/>
              </a:solidFill>
            </a:endParaRPr>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Specific Electric Loading: </a:t>
            </a:r>
            <a:endParaRPr lang="en-US" dirty="0"/>
          </a:p>
        </p:txBody>
      </p:sp>
      <p:sp>
        <p:nvSpPr>
          <p:cNvPr id="3" name="Content Placeholder 2"/>
          <p:cNvSpPr>
            <a:spLocks noGrp="1"/>
          </p:cNvSpPr>
          <p:nvPr>
            <p:ph idx="1"/>
          </p:nvPr>
        </p:nvSpPr>
        <p:spPr>
          <a:xfrm>
            <a:off x="152400" y="1219200"/>
            <a:ext cx="8763000" cy="5410200"/>
          </a:xfrm>
        </p:spPr>
        <p:txBody>
          <a:bodyPr>
            <a:normAutofit fontScale="70000" lnSpcReduction="20000"/>
          </a:bodyPr>
          <a:lstStyle/>
          <a:p>
            <a:pPr>
              <a:buNone/>
            </a:pPr>
            <a:r>
              <a:rPr lang="en-US" dirty="0" smtClean="0"/>
              <a:t>Following are the some of the factors which influence the choice of specific electric loadings. </a:t>
            </a:r>
          </a:p>
          <a:p>
            <a:pPr>
              <a:buNone/>
            </a:pPr>
            <a:endParaRPr lang="en-US" dirty="0" smtClean="0"/>
          </a:p>
          <a:p>
            <a:pPr algn="just">
              <a:buNone/>
            </a:pPr>
            <a:r>
              <a:rPr lang="en-US" dirty="0" smtClean="0"/>
              <a:t>(</a:t>
            </a:r>
            <a:r>
              <a:rPr lang="en-US" sz="3400" dirty="0" err="1" smtClean="0"/>
              <a:t>i</a:t>
            </a:r>
            <a:r>
              <a:rPr lang="en-US" sz="3400" dirty="0" smtClean="0"/>
              <a:t>) Copper loss: Higher the value of q larger will be the number of armature of conductors which results in higher copper loss. This will result in higher temperature rise and reduction in efficiency. </a:t>
            </a:r>
          </a:p>
          <a:p>
            <a:pPr algn="just">
              <a:buNone/>
            </a:pPr>
            <a:r>
              <a:rPr lang="en-US" sz="3400" dirty="0" smtClean="0"/>
              <a:t>(ii) Voltage: A higher value of q can be used for low voltage machines since the space required for the insulation will be smaller. </a:t>
            </a:r>
          </a:p>
          <a:p>
            <a:pPr algn="just">
              <a:buNone/>
            </a:pPr>
            <a:r>
              <a:rPr lang="en-US" sz="3400" dirty="0" smtClean="0"/>
              <a:t>(iii) Synchronous reactance: High value of q leads to higher value of leakage reactance and armature reaction and hence higher value of synchronous reactance. Such machines will have poor voltage regulation, lower value of current under short circuit condition and low value of steady state stability limit and small value of synchronizing power. </a:t>
            </a:r>
          </a:p>
          <a:p>
            <a:pPr algn="just">
              <a:buNone/>
            </a:pPr>
            <a:r>
              <a:rPr lang="en-US" sz="3400" dirty="0" smtClean="0"/>
              <a:t>(iv) Stray load losses: With increase of q stray load losses will increase. </a:t>
            </a:r>
          </a:p>
          <a:p>
            <a:pPr algn="just"/>
            <a:endParaRPr lang="en-US" sz="3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Output Equation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The output of a machine can be expressed in terms of its main dimensions, specific magnetic and electric loadings and speed.</a:t>
            </a:r>
          </a:p>
          <a:p>
            <a:pPr>
              <a:buNone/>
            </a:pPr>
            <a:r>
              <a:rPr lang="en-US" dirty="0" smtClean="0"/>
              <a:t>     Output Power,        P</a:t>
            </a:r>
            <a:r>
              <a:rPr lang="en-US" baseline="-25000" dirty="0" smtClean="0"/>
              <a:t>a</a:t>
            </a:r>
            <a:r>
              <a:rPr lang="en-US" dirty="0" smtClean="0"/>
              <a:t>=C</a:t>
            </a:r>
            <a:r>
              <a:rPr lang="en-US" baseline="-25000" dirty="0" smtClean="0"/>
              <a:t>o</a:t>
            </a:r>
            <a:r>
              <a:rPr lang="en-US" dirty="0" smtClean="0"/>
              <a:t>D</a:t>
            </a:r>
            <a:r>
              <a:rPr lang="en-US" baseline="30000" dirty="0" smtClean="0"/>
              <a:t>2</a:t>
            </a:r>
            <a:r>
              <a:rPr lang="en-US" dirty="0" smtClean="0"/>
              <a:t>Ln     </a:t>
            </a:r>
          </a:p>
          <a:p>
            <a:pPr>
              <a:buNone/>
            </a:pPr>
            <a:r>
              <a:rPr lang="en-US" dirty="0" smtClean="0"/>
              <a:t>  where </a:t>
            </a:r>
          </a:p>
          <a:p>
            <a:pPr>
              <a:buNone/>
            </a:pPr>
            <a:r>
              <a:rPr lang="en-US" sz="2200" dirty="0" smtClean="0"/>
              <a:t>                      Output </a:t>
            </a:r>
            <a:r>
              <a:rPr lang="en-US" sz="2200" dirty="0" err="1" smtClean="0"/>
              <a:t>coefficient,C</a:t>
            </a:r>
            <a:r>
              <a:rPr lang="en-US" sz="2200" baseline="-25000" dirty="0" err="1" smtClean="0"/>
              <a:t>o</a:t>
            </a:r>
            <a:r>
              <a:rPr lang="en-US" sz="2200" dirty="0" smtClean="0"/>
              <a:t>= Π 2B</a:t>
            </a:r>
            <a:r>
              <a:rPr lang="en-US" sz="2200" baseline="-25000" dirty="0" smtClean="0"/>
              <a:t>av </a:t>
            </a:r>
            <a:r>
              <a:rPr lang="en-US" sz="2200" dirty="0" smtClean="0"/>
              <a:t>AC*10</a:t>
            </a:r>
            <a:r>
              <a:rPr lang="en-US" sz="2200" baseline="30000" dirty="0" smtClean="0"/>
              <a:t>-3 </a:t>
            </a:r>
          </a:p>
          <a:p>
            <a:pPr>
              <a:buNone/>
            </a:pPr>
            <a:r>
              <a:rPr lang="en-US" sz="3000" baseline="30000" dirty="0" smtClean="0"/>
              <a:t>                        D= Diameter of core</a:t>
            </a:r>
          </a:p>
          <a:p>
            <a:pPr>
              <a:buNone/>
            </a:pPr>
            <a:r>
              <a:rPr lang="en-US" sz="3000" baseline="30000" dirty="0" smtClean="0"/>
              <a:t>                         L = Length of the core</a:t>
            </a:r>
          </a:p>
          <a:p>
            <a:pPr>
              <a:buNone/>
            </a:pPr>
            <a:r>
              <a:rPr lang="en-US" sz="3000" baseline="30000" dirty="0" smtClean="0"/>
              <a:t>                        N = Speed of machine</a:t>
            </a:r>
          </a:p>
          <a:p>
            <a:pPr>
              <a:buNone/>
            </a:pPr>
            <a:r>
              <a:rPr lang="en-US" sz="2200" dirty="0" smtClean="0"/>
              <a:t>                       </a:t>
            </a:r>
            <a:r>
              <a:rPr lang="en-US" sz="2200" dirty="0" err="1" smtClean="0"/>
              <a:t>B</a:t>
            </a:r>
            <a:r>
              <a:rPr lang="en-US" sz="2200" baseline="-25000" dirty="0" err="1" smtClean="0"/>
              <a:t>av</a:t>
            </a:r>
            <a:r>
              <a:rPr lang="en-US" sz="2200" baseline="-25000" dirty="0" smtClean="0"/>
              <a:t> </a:t>
            </a:r>
            <a:r>
              <a:rPr lang="en-US" sz="2200" baseline="30000" dirty="0" smtClean="0"/>
              <a:t> = </a:t>
            </a:r>
            <a:r>
              <a:rPr lang="en-US" sz="2200" dirty="0" smtClean="0"/>
              <a:t>specific magnetic loadings </a:t>
            </a:r>
            <a:endParaRPr lang="en-US" sz="2200" baseline="30000" dirty="0" smtClean="0"/>
          </a:p>
          <a:p>
            <a:pPr>
              <a:buNone/>
            </a:pPr>
            <a:r>
              <a:rPr lang="en-US" sz="2200" dirty="0" smtClean="0"/>
              <a:t>                       AC</a:t>
            </a:r>
            <a:r>
              <a:rPr lang="en-US" sz="2200" baseline="30000" dirty="0" smtClean="0"/>
              <a:t> = </a:t>
            </a:r>
            <a:r>
              <a:rPr lang="en-US" sz="2200" dirty="0" smtClean="0"/>
              <a:t>specific electric loadings </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Standard Specifications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t> The standard specifications of electrical machines are</a:t>
            </a:r>
          </a:p>
          <a:p>
            <a:pPr>
              <a:buNone/>
            </a:pPr>
            <a:r>
              <a:rPr lang="en-US" dirty="0" smtClean="0"/>
              <a:t>1. Standard ratings of machines </a:t>
            </a:r>
          </a:p>
          <a:p>
            <a:pPr>
              <a:buNone/>
            </a:pPr>
            <a:r>
              <a:rPr lang="en-US" dirty="0" smtClean="0"/>
              <a:t> 2. Types of enclosure </a:t>
            </a:r>
          </a:p>
          <a:p>
            <a:pPr>
              <a:buNone/>
            </a:pPr>
            <a:r>
              <a:rPr lang="en-US" dirty="0" smtClean="0"/>
              <a:t> 3. Standard dimensions of conductors to be used</a:t>
            </a:r>
          </a:p>
          <a:p>
            <a:pPr>
              <a:buNone/>
            </a:pPr>
            <a:r>
              <a:rPr lang="en-US" dirty="0" smtClean="0"/>
              <a:t> 4. Method of marking ratings and name plate details </a:t>
            </a:r>
          </a:p>
          <a:p>
            <a:pPr>
              <a:buNone/>
            </a:pPr>
            <a:r>
              <a:rPr lang="en-US" dirty="0" smtClean="0"/>
              <a:t> 5. Performance specifications to be met </a:t>
            </a:r>
          </a:p>
          <a:p>
            <a:pPr>
              <a:buNone/>
            </a:pPr>
            <a:r>
              <a:rPr lang="en-US" dirty="0" smtClean="0"/>
              <a:t> 6. Types of insulation and permissible temperature loss</a:t>
            </a:r>
          </a:p>
          <a:p>
            <a:pPr>
              <a:buNone/>
            </a:pPr>
            <a:r>
              <a:rPr lang="en-US" dirty="0" smtClean="0"/>
              <a:t> 7. Permissible loss and range of efficiency </a:t>
            </a:r>
          </a:p>
          <a:p>
            <a:pPr>
              <a:buNone/>
            </a:pPr>
            <a:r>
              <a:rPr lang="en-US" dirty="0" smtClean="0"/>
              <a:t> 8. Procedure for testing of machine parts and machines </a:t>
            </a:r>
          </a:p>
          <a:p>
            <a:pPr>
              <a:buNone/>
            </a:pPr>
            <a:r>
              <a:rPr lang="en-US" dirty="0" smtClean="0"/>
              <a:t> 9. Auxiliary equipments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Name Plate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Details • KW or KVA rating of machine • Rated working voltage • Operating speed • Full load current • Class of insulation • Frame size • Manufacturers name • Serial number of the machine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ISO numbers with year</a:t>
            </a:r>
            <a:endParaRPr lang="en-US" dirty="0">
              <a:solidFill>
                <a:srgbClr val="FF0000"/>
              </a:solidFill>
            </a:endParaRPr>
          </a:p>
        </p:txBody>
      </p:sp>
      <p:sp>
        <p:nvSpPr>
          <p:cNvPr id="3" name="Content Placeholder 2"/>
          <p:cNvSpPr>
            <a:spLocks noGrp="1"/>
          </p:cNvSpPr>
          <p:nvPr>
            <p:ph idx="1"/>
          </p:nvPr>
        </p:nvSpPr>
        <p:spPr>
          <a:xfrm>
            <a:off x="457200" y="1524000"/>
            <a:ext cx="8229600" cy="4525963"/>
          </a:xfrm>
        </p:spPr>
        <p:txBody>
          <a:bodyPr>
            <a:normAutofit fontScale="85000" lnSpcReduction="20000"/>
          </a:bodyPr>
          <a:lstStyle/>
          <a:p>
            <a:r>
              <a:rPr lang="en-US" dirty="0" smtClean="0"/>
              <a:t>• IS 325-1966 : Specifications for 3ph induction motor </a:t>
            </a:r>
          </a:p>
          <a:p>
            <a:r>
              <a:rPr lang="en-US" dirty="0" smtClean="0"/>
              <a:t>• IS 4029-1967 : Guide for testing 3ph induction motor </a:t>
            </a:r>
          </a:p>
          <a:p>
            <a:r>
              <a:rPr lang="en-US" dirty="0" smtClean="0"/>
              <a:t>• IS12615-1986 : Specifications for energy efficient induction motor</a:t>
            </a:r>
          </a:p>
          <a:p>
            <a:r>
              <a:rPr lang="en-US" dirty="0" smtClean="0"/>
              <a:t> • IS13555-1993 : Guide for selection &amp; application of 3ph induction motor for different types of driven equipment </a:t>
            </a:r>
          </a:p>
          <a:p>
            <a:r>
              <a:rPr lang="en-US" dirty="0" smtClean="0"/>
              <a:t>• IS8789-1996 : Values of performance characteristics for 3ph induction motor</a:t>
            </a:r>
          </a:p>
          <a:p>
            <a:r>
              <a:rPr lang="en-US" dirty="0" smtClean="0"/>
              <a:t> • IS 12066-1986 : 3ph induction motors for machine tools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3-Phase AC Induction Motor Name Plate</a:t>
            </a:r>
            <a:endParaRPr lang="en-US" dirty="0">
              <a:solidFill>
                <a:srgbClr val="FF0000"/>
              </a:solidFill>
            </a:endParaRPr>
          </a:p>
        </p:txBody>
      </p:sp>
      <p:sp>
        <p:nvSpPr>
          <p:cNvPr id="3" name="Content Placeholder 2"/>
          <p:cNvSpPr>
            <a:spLocks noGrp="1"/>
          </p:cNvSpPr>
          <p:nvPr>
            <p:ph idx="1"/>
          </p:nvPr>
        </p:nvSpPr>
        <p:spPr>
          <a:xfrm>
            <a:off x="457200" y="1524000"/>
            <a:ext cx="8229600" cy="4525963"/>
          </a:xfrm>
        </p:spPr>
        <p:txBody>
          <a:bodyPr>
            <a:normAutofit/>
          </a:bodyPr>
          <a:lstStyle/>
          <a:p>
            <a:r>
              <a:rPr lang="en-US" dirty="0" smtClean="0"/>
              <a:t>•</a:t>
            </a:r>
            <a:endParaRPr lang="en-US" dirty="0"/>
          </a:p>
        </p:txBody>
      </p:sp>
      <p:pic>
        <p:nvPicPr>
          <p:cNvPr id="4" name="Picture 2"/>
          <p:cNvPicPr>
            <a:picLocks noChangeAspect="1" noChangeArrowheads="1"/>
          </p:cNvPicPr>
          <p:nvPr/>
        </p:nvPicPr>
        <p:blipFill>
          <a:blip r:embed="rId2"/>
          <a:srcRect/>
          <a:stretch>
            <a:fillRect/>
          </a:stretch>
        </p:blipFill>
        <p:spPr bwMode="auto">
          <a:xfrm>
            <a:off x="304801" y="1681956"/>
            <a:ext cx="8077200" cy="4795044"/>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ISO numbers with year</a:t>
            </a:r>
            <a:endParaRPr lang="en-US" dirty="0">
              <a:solidFill>
                <a:srgbClr val="FF0000"/>
              </a:solidFill>
            </a:endParaRPr>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 IS 325-1966 : Specifications for 3ph induction motor • IS 4029-1967 : Guide for testing 3ph induction motor • IS12615-1986 : Specifications for energy efficient induction motor • IS13555-1993 : Guide for selection &amp; application of 3ph induction motor for different types of driven equipment • IS8789-1996 : Values of performance characteristics for 3ph induction motor • IS 12066-1986 : 3ph induction motors for machine tools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Basic Principles of Machine Design</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457200" y="990600"/>
            <a:ext cx="8229600" cy="5638800"/>
          </a:xfrm>
        </p:spPr>
        <p:txBody>
          <a:bodyPr>
            <a:normAutofit/>
          </a:bodyPr>
          <a:lstStyle/>
          <a:p>
            <a:pPr>
              <a:buNone/>
            </a:pPr>
            <a:r>
              <a:rPr lang="en-US" dirty="0" smtClean="0"/>
              <a:t>It Consists of </a:t>
            </a:r>
          </a:p>
          <a:p>
            <a:pPr>
              <a:buNone/>
            </a:pPr>
            <a:r>
              <a:rPr lang="en-US" dirty="0" smtClean="0"/>
              <a:t>1. Introduction </a:t>
            </a:r>
          </a:p>
          <a:p>
            <a:pPr>
              <a:buNone/>
            </a:pPr>
            <a:r>
              <a:rPr lang="en-US" dirty="0" smtClean="0"/>
              <a:t>2. Constructional Elements of Transformer </a:t>
            </a:r>
          </a:p>
          <a:p>
            <a:pPr>
              <a:buNone/>
            </a:pPr>
            <a:r>
              <a:rPr lang="en-US" dirty="0" smtClean="0"/>
              <a:t>3. Constructional Elements of Rotating Machines </a:t>
            </a:r>
          </a:p>
          <a:p>
            <a:pPr>
              <a:buNone/>
            </a:pPr>
            <a:r>
              <a:rPr lang="en-US" dirty="0" smtClean="0"/>
              <a:t>4. Classification of design problems</a:t>
            </a:r>
          </a:p>
          <a:p>
            <a:pPr>
              <a:buNone/>
            </a:pPr>
            <a:r>
              <a:rPr lang="en-US" dirty="0" smtClean="0"/>
              <a:t>5. Magnetic loading</a:t>
            </a:r>
          </a:p>
          <a:p>
            <a:pPr>
              <a:buNone/>
            </a:pPr>
            <a:r>
              <a:rPr lang="en-US" dirty="0" smtClean="0"/>
              <a:t>6. Electrical loading </a:t>
            </a:r>
          </a:p>
          <a:p>
            <a:pPr>
              <a:buNone/>
            </a:pPr>
            <a:r>
              <a:rPr lang="en-US" dirty="0" smtClean="0"/>
              <a:t>7. Output Equation </a:t>
            </a:r>
          </a:p>
          <a:p>
            <a:pPr>
              <a:buNone/>
            </a:pPr>
            <a:r>
              <a:rPr lang="en-US" dirty="0" smtClean="0"/>
              <a:t>8. Standard Specifications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Introduction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The problem of design and manufacture of electrical machinery is to build as economically as possible, a machine which fulfils a certain set of specifications and guarantees. </a:t>
            </a:r>
          </a:p>
          <a:p>
            <a:pPr>
              <a:buNone/>
            </a:pPr>
            <a:r>
              <a:rPr lang="en-US" dirty="0" smtClean="0"/>
              <a:t> The major considerations to evolve good design are </a:t>
            </a:r>
          </a:p>
          <a:p>
            <a:pPr>
              <a:buNone/>
            </a:pPr>
            <a:r>
              <a:rPr lang="en-US" dirty="0" smtClean="0"/>
              <a:t>1. Cost </a:t>
            </a:r>
          </a:p>
          <a:p>
            <a:pPr>
              <a:buNone/>
            </a:pPr>
            <a:r>
              <a:rPr lang="en-US" dirty="0" smtClean="0"/>
              <a:t>2. Durability</a:t>
            </a:r>
          </a:p>
          <a:p>
            <a:pPr>
              <a:buNone/>
            </a:pPr>
            <a:r>
              <a:rPr lang="en-US" dirty="0" smtClean="0"/>
              <a:t>3. Compliance with performance criteria as laid down in specifications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Constructional Elements of Transformer</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t>   1.Iron Core</a:t>
            </a:r>
          </a:p>
          <a:p>
            <a:pPr>
              <a:buNone/>
            </a:pPr>
            <a:r>
              <a:rPr lang="en-US" dirty="0" smtClean="0"/>
              <a:t>   2.Primary and Secondary Winding</a:t>
            </a:r>
          </a:p>
          <a:p>
            <a:pPr>
              <a:buNone/>
            </a:pPr>
            <a:r>
              <a:rPr lang="en-US" dirty="0" smtClean="0"/>
              <a:t>   3.Transformer Tank</a:t>
            </a:r>
          </a:p>
          <a:p>
            <a:pPr>
              <a:buNone/>
            </a:pPr>
            <a:r>
              <a:rPr lang="en-US" dirty="0" smtClean="0"/>
              <a:t>   4.Cooling Tubes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Constructional elements of rotating machines</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85000" lnSpcReduction="20000"/>
          </a:bodyPr>
          <a:lstStyle/>
          <a:p>
            <a:pPr>
              <a:buNone/>
            </a:pPr>
            <a:r>
              <a:rPr lang="en-US" dirty="0" smtClean="0"/>
              <a:t> 1.Stator</a:t>
            </a:r>
          </a:p>
          <a:p>
            <a:pPr>
              <a:buNone/>
            </a:pPr>
            <a:r>
              <a:rPr lang="en-US" dirty="0" smtClean="0"/>
              <a:t> 2.Rotor </a:t>
            </a:r>
          </a:p>
          <a:p>
            <a:pPr>
              <a:buNone/>
            </a:pPr>
            <a:r>
              <a:rPr lang="en-US" dirty="0" smtClean="0"/>
              <a:t> 3.Others </a:t>
            </a:r>
          </a:p>
          <a:p>
            <a:pPr>
              <a:buNone/>
            </a:pPr>
            <a:r>
              <a:rPr lang="en-US" dirty="0" smtClean="0"/>
              <a:t>3.(a)DC Machine</a:t>
            </a:r>
          </a:p>
          <a:p>
            <a:pPr>
              <a:buNone/>
            </a:pPr>
            <a:r>
              <a:rPr lang="en-US" dirty="0" smtClean="0"/>
              <a:t>     1. Stator: </a:t>
            </a:r>
            <a:r>
              <a:rPr lang="en-US" dirty="0" err="1" smtClean="0"/>
              <a:t>Yoke,Field</a:t>
            </a:r>
            <a:r>
              <a:rPr lang="en-US" dirty="0" smtClean="0"/>
              <a:t> Pole, Pole Shoe, Field Winding, </a:t>
            </a:r>
            <a:r>
              <a:rPr lang="en-US" dirty="0" err="1" smtClean="0"/>
              <a:t>Interpole</a:t>
            </a:r>
            <a:endParaRPr lang="en-US" dirty="0" smtClean="0"/>
          </a:p>
          <a:p>
            <a:pPr>
              <a:buNone/>
            </a:pPr>
            <a:r>
              <a:rPr lang="en-US" dirty="0" smtClean="0"/>
              <a:t>      2. Rotor: Armature Core, Armature Winding , </a:t>
            </a:r>
            <a:r>
              <a:rPr lang="en-US" dirty="0" err="1" smtClean="0"/>
              <a:t>Commutator</a:t>
            </a:r>
            <a:r>
              <a:rPr lang="en-US" dirty="0" smtClean="0"/>
              <a:t> </a:t>
            </a:r>
          </a:p>
          <a:p>
            <a:pPr>
              <a:buNone/>
            </a:pPr>
            <a:r>
              <a:rPr lang="en-US" dirty="0" smtClean="0"/>
              <a:t>      3. Others: Brush and Brush holder </a:t>
            </a:r>
          </a:p>
          <a:p>
            <a:pPr>
              <a:buNone/>
            </a:pPr>
            <a:r>
              <a:rPr lang="en-US" dirty="0" smtClean="0"/>
              <a:t>3.(b)Squirrel cage induction motor</a:t>
            </a:r>
          </a:p>
          <a:p>
            <a:pPr>
              <a:buNone/>
            </a:pPr>
            <a:r>
              <a:rPr lang="en-US" dirty="0" smtClean="0"/>
              <a:t>     1. Stator: Frame, stator core and stator winding </a:t>
            </a:r>
          </a:p>
          <a:p>
            <a:pPr>
              <a:buNone/>
            </a:pPr>
            <a:r>
              <a:rPr lang="en-US" dirty="0" smtClean="0"/>
              <a:t>     2. Rotor: Rotor core, rotor bars and </a:t>
            </a:r>
            <a:r>
              <a:rPr lang="en-US" dirty="0" err="1" smtClean="0"/>
              <a:t>Endrings</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Classification of design problems</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t>Electromagnetic Design </a:t>
            </a:r>
          </a:p>
          <a:p>
            <a:pPr marL="514350" indent="-514350">
              <a:buAutoNum type="arabicPeriod"/>
            </a:pPr>
            <a:r>
              <a:rPr lang="en-US" dirty="0" smtClean="0"/>
              <a:t>Mechanical Design </a:t>
            </a:r>
          </a:p>
          <a:p>
            <a:pPr>
              <a:buNone/>
            </a:pPr>
            <a:r>
              <a:rPr lang="en-US" dirty="0" smtClean="0"/>
              <a:t>3.  Thermal Design </a:t>
            </a:r>
          </a:p>
          <a:p>
            <a:pPr>
              <a:buNone/>
            </a:pPr>
            <a:r>
              <a:rPr lang="en-US" dirty="0" smtClean="0"/>
              <a:t>4.   Dielectric Design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Magnetic loading</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t>Total Magnetic Loading (TML) =Total flux entering and leaving the armature </a:t>
            </a:r>
          </a:p>
          <a:p>
            <a:pPr marL="514350" indent="-514350">
              <a:buNone/>
            </a:pPr>
            <a:r>
              <a:rPr lang="en-US" dirty="0" smtClean="0"/>
              <a:t>                         TML=PØ </a:t>
            </a:r>
          </a:p>
          <a:p>
            <a:pPr marL="514350" indent="-514350">
              <a:buNone/>
            </a:pPr>
            <a:endParaRPr lang="en-US" dirty="0" smtClean="0"/>
          </a:p>
          <a:p>
            <a:pPr>
              <a:buNone/>
            </a:pPr>
            <a:r>
              <a:rPr lang="en-US" dirty="0" smtClean="0"/>
              <a:t>2. Specific Magnetic Loading (SML) =(Flux per pole)/Area Under a pole.</a:t>
            </a:r>
          </a:p>
          <a:p>
            <a:pPr>
              <a:buNone/>
            </a:pPr>
            <a:r>
              <a:rPr lang="en-US" dirty="0" smtClean="0"/>
              <a:t>                      SML=(PØ)/(¶DL)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r>
            <a:br>
              <a:rPr lang="en-US" dirty="0" smtClean="0"/>
            </a:br>
            <a:r>
              <a:rPr lang="en-US" b="1" dirty="0" smtClean="0">
                <a:solidFill>
                  <a:srgbClr val="FF0000"/>
                </a:solidFill>
              </a:rPr>
              <a:t>Choice of Specific Magnetic loadings </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152400" y="838200"/>
            <a:ext cx="8839200" cy="5867400"/>
          </a:xfrm>
        </p:spPr>
        <p:txBody>
          <a:bodyPr>
            <a:normAutofit fontScale="25000" lnSpcReduction="20000"/>
          </a:bodyPr>
          <a:lstStyle/>
          <a:p>
            <a:pPr>
              <a:buNone/>
            </a:pPr>
            <a:r>
              <a:rPr lang="en-US" sz="7400" b="1" dirty="0" smtClean="0"/>
              <a:t>Specific magnetic loading:  </a:t>
            </a:r>
            <a:r>
              <a:rPr lang="en-US" sz="7200" dirty="0" smtClean="0"/>
              <a:t>Following are the factors which influences the performance of the machine:</a:t>
            </a:r>
          </a:p>
          <a:p>
            <a:pPr algn="just"/>
            <a:endParaRPr lang="en-US" sz="4000" dirty="0" smtClean="0"/>
          </a:p>
          <a:p>
            <a:pPr algn="just">
              <a:buNone/>
            </a:pPr>
            <a:r>
              <a:rPr lang="en-US" sz="7200" dirty="0" smtClean="0"/>
              <a:t>   (</a:t>
            </a:r>
            <a:r>
              <a:rPr lang="en-US" sz="7200" dirty="0" err="1" smtClean="0"/>
              <a:t>i</a:t>
            </a:r>
            <a:r>
              <a:rPr lang="en-US" sz="7200" dirty="0" smtClean="0"/>
              <a:t>) Iron loss: A high value of flux density in the air gap leads to higher value of flux in the iron parts of the machine which results in increased iron losses and reduced efficiency. </a:t>
            </a:r>
          </a:p>
          <a:p>
            <a:pPr algn="just">
              <a:buNone/>
            </a:pPr>
            <a:endParaRPr lang="en-US" sz="7200" dirty="0" smtClean="0"/>
          </a:p>
          <a:p>
            <a:pPr algn="just">
              <a:buNone/>
            </a:pPr>
            <a:r>
              <a:rPr lang="en-US" sz="7200" dirty="0" smtClean="0"/>
              <a:t> (ii) Voltage: When the machine is designed for higher voltage space occupied by the insulation becomes more thus making the teeth smaller and hence higher flux density in teeth and core.</a:t>
            </a:r>
          </a:p>
          <a:p>
            <a:pPr algn="just">
              <a:buNone/>
            </a:pPr>
            <a:r>
              <a:rPr lang="en-US" sz="7200" dirty="0" smtClean="0"/>
              <a:t> </a:t>
            </a:r>
          </a:p>
          <a:p>
            <a:pPr algn="just">
              <a:buNone/>
            </a:pPr>
            <a:r>
              <a:rPr lang="en-US" sz="7200" dirty="0" smtClean="0"/>
              <a:t> (iii) Transient short circuit current: A high value of gap density results in decrease in leakage reactance and hence increased value of armature current under short circuit conditions. </a:t>
            </a:r>
          </a:p>
          <a:p>
            <a:pPr algn="just">
              <a:buNone/>
            </a:pPr>
            <a:endParaRPr lang="en-US" sz="6400" dirty="0" smtClean="0"/>
          </a:p>
          <a:p>
            <a:pPr algn="just">
              <a:buNone/>
            </a:pPr>
            <a:r>
              <a:rPr lang="en-US" sz="7200" dirty="0" smtClean="0"/>
              <a:t> (iv) Stability: The maximum power output of a machine under steady state condition is indirectly proportional to synchronous reactance. If higher value of flux density is used it leads to smaller number of turns per phase in armature winding. This results in reduced value of leakage reactance and hence increased value of power and hence increased steady state stability </a:t>
            </a:r>
          </a:p>
          <a:p>
            <a:pPr algn="just"/>
            <a:endParaRPr lang="en-US" sz="6400" dirty="0" smtClean="0"/>
          </a:p>
          <a:p>
            <a:pPr algn="just">
              <a:buNone/>
            </a:pPr>
            <a:r>
              <a:rPr lang="en-US" sz="7200" dirty="0" smtClean="0"/>
              <a:t>(v) Parallel operation: The satisfactory parallel operation of synchronous generators depends on the synchronizing power. Higher the synchronizing power higher will be the ability of the machine to operate in synchronism. The synchronizing power is inversely proportional to the synchronous reactance and hence the machines designed with higher value air gap flux density will have better ability to operate in parallel with other machines.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Electric Loading</a:t>
            </a:r>
            <a:endParaRPr lang="en-US" dirty="0">
              <a:solidFill>
                <a:srgbClr val="FF0000"/>
              </a:solidFill>
            </a:endParaRPr>
          </a:p>
        </p:txBody>
      </p:sp>
      <p:sp>
        <p:nvSpPr>
          <p:cNvPr id="3" name="Content Placeholder 2"/>
          <p:cNvSpPr>
            <a:spLocks noGrp="1"/>
          </p:cNvSpPr>
          <p:nvPr>
            <p:ph idx="1"/>
          </p:nvPr>
        </p:nvSpPr>
        <p:spPr>
          <a:xfrm>
            <a:off x="0" y="1600200"/>
            <a:ext cx="8915400" cy="4525963"/>
          </a:xfrm>
        </p:spPr>
        <p:txBody>
          <a:bodyPr>
            <a:normAutofit/>
          </a:bodyPr>
          <a:lstStyle/>
          <a:p>
            <a:pPr>
              <a:buNone/>
            </a:pPr>
            <a:r>
              <a:rPr lang="en-US" dirty="0" smtClean="0"/>
              <a:t> 1. Total Electric Loading (TEL) =sum of currents in all the conductors on the armature</a:t>
            </a:r>
          </a:p>
          <a:p>
            <a:pPr>
              <a:buNone/>
            </a:pPr>
            <a:r>
              <a:rPr lang="en-US" dirty="0" smtClean="0"/>
              <a:t>                                  TEL=</a:t>
            </a:r>
            <a:r>
              <a:rPr lang="en-US" dirty="0" err="1" smtClean="0"/>
              <a:t>I</a:t>
            </a:r>
            <a:r>
              <a:rPr lang="en-US" baseline="-25000" dirty="0" err="1" smtClean="0"/>
              <a:t>z</a:t>
            </a:r>
            <a:r>
              <a:rPr lang="en-US" dirty="0" err="1" smtClean="0"/>
              <a:t>Z</a:t>
            </a:r>
            <a:endParaRPr lang="en-US" dirty="0" smtClean="0"/>
          </a:p>
          <a:p>
            <a:pPr>
              <a:buNone/>
            </a:pPr>
            <a:r>
              <a:rPr lang="en-US" dirty="0" smtClean="0"/>
              <a:t> </a:t>
            </a:r>
          </a:p>
          <a:p>
            <a:pPr>
              <a:buNone/>
            </a:pPr>
            <a:r>
              <a:rPr lang="en-US" dirty="0" smtClean="0"/>
              <a:t> 2. Specific Electric Loading (SEL) =(Total Armature ampere conductors)/ </a:t>
            </a:r>
            <a:r>
              <a:rPr lang="en-US" dirty="0" err="1" smtClean="0"/>
              <a:t>Armatue</a:t>
            </a:r>
            <a:r>
              <a:rPr lang="en-US" dirty="0" smtClean="0"/>
              <a:t> periphery at </a:t>
            </a:r>
            <a:r>
              <a:rPr lang="en-US" dirty="0" err="1" smtClean="0"/>
              <a:t>airgap</a:t>
            </a:r>
            <a:r>
              <a:rPr lang="en-US" dirty="0" smtClean="0"/>
              <a:t>.</a:t>
            </a:r>
          </a:p>
          <a:p>
            <a:pPr>
              <a:buNone/>
            </a:pPr>
            <a:r>
              <a:rPr lang="en-US" dirty="0" smtClean="0"/>
              <a:t>                               SEL=(</a:t>
            </a:r>
            <a:r>
              <a:rPr lang="en-US" dirty="0" err="1" smtClean="0"/>
              <a:t>I</a:t>
            </a:r>
            <a:r>
              <a:rPr lang="en-US" baseline="-25000" dirty="0" err="1" smtClean="0"/>
              <a:t>z</a:t>
            </a:r>
            <a:r>
              <a:rPr lang="en-US" dirty="0" err="1" smtClean="0"/>
              <a:t>Z</a:t>
            </a:r>
            <a:r>
              <a:rPr lang="en-US" dirty="0" smtClean="0"/>
              <a:t>)/ΠD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1135</Words>
  <Application>Microsoft Office PowerPoint</Application>
  <PresentationFormat>On-screen Show (4:3)</PresentationFormat>
  <Paragraphs>111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Basic Principles of Machine Design </vt:lpstr>
      <vt:lpstr>Introduction</vt:lpstr>
      <vt:lpstr>Constructional Elements of Transformer</vt:lpstr>
      <vt:lpstr>Constructional elements of rotating machines</vt:lpstr>
      <vt:lpstr>Classification of design problems</vt:lpstr>
      <vt:lpstr>Magnetic loading</vt:lpstr>
      <vt:lpstr> Choice of Specific Magnetic loadings  </vt:lpstr>
      <vt:lpstr>Electric Loading</vt:lpstr>
      <vt:lpstr>Specific Electric Loading: </vt:lpstr>
      <vt:lpstr>Output Equation</vt:lpstr>
      <vt:lpstr>Standard Specifications</vt:lpstr>
      <vt:lpstr>Name Plate</vt:lpstr>
      <vt:lpstr>ISO numbers with year</vt:lpstr>
      <vt:lpstr>3-Phase AC Induction Motor Name Plate</vt:lpstr>
      <vt:lpstr>ISO numbers with year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Principles of Machine Design</dc:title>
  <dc:creator>Lenovo</dc:creator>
  <cp:lastModifiedBy>Lenovo</cp:lastModifiedBy>
  <cp:revision>20</cp:revision>
  <dcterms:created xsi:type="dcterms:W3CDTF">2006-08-16T00:00:00Z</dcterms:created>
  <dcterms:modified xsi:type="dcterms:W3CDTF">2020-12-02T15:00:31Z</dcterms:modified>
</cp:coreProperties>
</file>