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76" r:id="rId3"/>
    <p:sldId id="277" r:id="rId4"/>
    <p:sldId id="262" r:id="rId5"/>
    <p:sldId id="257" r:id="rId6"/>
    <p:sldId id="265" r:id="rId7"/>
    <p:sldId id="258" r:id="rId8"/>
    <p:sldId id="259" r:id="rId9"/>
    <p:sldId id="260" r:id="rId10"/>
    <p:sldId id="261" r:id="rId11"/>
    <p:sldId id="269" r:id="rId12"/>
    <p:sldId id="270" r:id="rId13"/>
    <p:sldId id="271" r:id="rId14"/>
    <p:sldId id="272" r:id="rId15"/>
    <p:sldId id="273" r:id="rId16"/>
    <p:sldId id="263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EAE1C-2996-454A-AE1B-142C4133C54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CD6C9-5DA4-48A9-B6A1-4037AA6257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CD6C9-5DA4-48A9-B6A1-4037AA6257E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CD6C9-5DA4-48A9-B6A1-4037AA6257E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E118-9BE2-4F9F-BFC4-1F5AC0286969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22CF-E9D4-448F-A9B1-603F195E240C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B4ED-5569-48B3-B88E-91153C5B3244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3BEA-2141-4DF5-AA27-7B8BBF156FB4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ED46-5175-4595-8FA8-B6EDC203606D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6041-FE69-4351-A030-46BD81B4B222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96C8-7A2D-483C-83B3-86BD6D27C3D8}" type="datetime1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070E-29DA-452F-B051-872760202CF1}" type="datetime1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0475-8791-450C-B4B7-AE233A810806}" type="datetime1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45D0-8E5E-4F55-8BF0-C8EE24A0D10A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CE51-0F0B-4AD8-BBF8-B393A3C02CC4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D111-3B82-4CAA-8741-0EB6E335C15A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091981" y="3027836"/>
            <a:ext cx="7819301" cy="1827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677" tIns="28843" rIns="57677" bIns="28843">
            <a:spAutoFit/>
          </a:bodyPr>
          <a:lstStyle/>
          <a:p>
            <a:r>
              <a:rPr lang="en-US" sz="2300" dirty="0" smtClean="0">
                <a:latin typeface="Baskerville Old Face" pitchFamily="18" charset="0"/>
                <a:cs typeface="Times New Roman" pitchFamily="18" charset="0"/>
              </a:rPr>
              <a:t>Year &amp; </a:t>
            </a:r>
            <a:r>
              <a:rPr lang="en-US" sz="2300" dirty="0" err="1" smtClean="0">
                <a:latin typeface="Baskerville Old Face" pitchFamily="18" charset="0"/>
                <a:cs typeface="Times New Roman" pitchFamily="18" charset="0"/>
              </a:rPr>
              <a:t>Sem</a:t>
            </a:r>
            <a:r>
              <a:rPr lang="en-US" sz="2300" dirty="0" smtClean="0">
                <a:latin typeface="Baskerville Old Face" pitchFamily="18" charset="0"/>
                <a:cs typeface="Times New Roman" pitchFamily="18" charset="0"/>
              </a:rPr>
              <a:t>    </a:t>
            </a:r>
            <a:r>
              <a:rPr lang="en-US" sz="2300" dirty="0">
                <a:latin typeface="Baskerville Old Face" pitchFamily="18" charset="0"/>
                <a:cs typeface="Times New Roman" pitchFamily="18" charset="0"/>
              </a:rPr>
              <a:t>– </a:t>
            </a:r>
            <a:r>
              <a:rPr lang="en-US" sz="2300" dirty="0" smtClean="0">
                <a:latin typeface="Baskerville Old Face" pitchFamily="18" charset="0"/>
                <a:cs typeface="Times New Roman" pitchFamily="18" charset="0"/>
              </a:rPr>
              <a:t> III Year/ V </a:t>
            </a:r>
            <a:r>
              <a:rPr lang="en-US" sz="2300" dirty="0" err="1" smtClean="0">
                <a:latin typeface="Baskerville Old Face" pitchFamily="18" charset="0"/>
                <a:cs typeface="Times New Roman" pitchFamily="18" charset="0"/>
              </a:rPr>
              <a:t>sem</a:t>
            </a:r>
            <a:endParaRPr lang="en-US" sz="2300" dirty="0">
              <a:latin typeface="Baskerville Old Face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Baskerville Old Face" pitchFamily="18" charset="0"/>
                <a:cs typeface="Times New Roman" pitchFamily="18" charset="0"/>
              </a:rPr>
              <a:t>Subject            – Electrical Machine Design</a:t>
            </a:r>
          </a:p>
          <a:p>
            <a:r>
              <a:rPr lang="en-US" sz="2300" dirty="0" smtClean="0">
                <a:latin typeface="Baskerville Old Face" pitchFamily="18" charset="0"/>
                <a:cs typeface="Times New Roman" pitchFamily="18" charset="0"/>
              </a:rPr>
              <a:t>Subject Code  – </a:t>
            </a:r>
            <a:r>
              <a:rPr lang="en-US" sz="2300" dirty="0" smtClean="0">
                <a:latin typeface="Baskerville Old Face" pitchFamily="18" charset="0"/>
              </a:rPr>
              <a:t>5EE4-05</a:t>
            </a:r>
            <a:endParaRPr lang="en-US" sz="2300" dirty="0">
              <a:latin typeface="Baskerville Old Face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Baskerville Old Face" pitchFamily="18" charset="0"/>
                <a:cs typeface="Times New Roman" pitchFamily="18" charset="0"/>
              </a:rPr>
              <a:t>Unit                </a:t>
            </a:r>
            <a:r>
              <a:rPr lang="en-US" sz="2300" dirty="0">
                <a:latin typeface="Baskerville Old Face" pitchFamily="18" charset="0"/>
                <a:cs typeface="Times New Roman" pitchFamily="18" charset="0"/>
              </a:rPr>
              <a:t>– </a:t>
            </a:r>
            <a:r>
              <a:rPr lang="en-US" sz="2300" dirty="0" smtClean="0">
                <a:latin typeface="Baskerville Old Face" pitchFamily="18" charset="0"/>
                <a:cs typeface="Times New Roman" pitchFamily="18" charset="0"/>
              </a:rPr>
              <a:t>1.1</a:t>
            </a:r>
            <a:endParaRPr lang="en-US" sz="2300" dirty="0">
              <a:latin typeface="Baskerville Old Face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Baskerville Old Face" pitchFamily="18" charset="0"/>
                <a:cs typeface="Times New Roman" pitchFamily="18" charset="0"/>
              </a:rPr>
              <a:t>Presented </a:t>
            </a:r>
            <a:r>
              <a:rPr lang="en-US" sz="2300" dirty="0" smtClean="0">
                <a:latin typeface="Baskerville Old Face" pitchFamily="18" charset="0"/>
                <a:cs typeface="Times New Roman" pitchFamily="18" charset="0"/>
              </a:rPr>
              <a:t>by   – Mr. </a:t>
            </a:r>
            <a:r>
              <a:rPr lang="en-US" sz="2300" dirty="0" err="1" smtClean="0">
                <a:latin typeface="Baskerville Old Face" pitchFamily="18" charset="0"/>
                <a:cs typeface="Times New Roman" pitchFamily="18" charset="0"/>
              </a:rPr>
              <a:t>Atul</a:t>
            </a:r>
            <a:r>
              <a:rPr lang="en-US" sz="2300" dirty="0" smtClean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Baskerville Old Face" pitchFamily="18" charset="0"/>
                <a:cs typeface="Times New Roman" pitchFamily="18" charset="0"/>
              </a:rPr>
              <a:t>Kulshrestha</a:t>
            </a:r>
            <a:r>
              <a:rPr lang="en-US" sz="2300" dirty="0" smtClean="0">
                <a:latin typeface="Baskerville Old Face" pitchFamily="18" charset="0"/>
                <a:cs typeface="Times New Roman" pitchFamily="18" charset="0"/>
              </a:rPr>
              <a:t>,  </a:t>
            </a:r>
            <a:r>
              <a:rPr lang="en-US" sz="2300" dirty="0" err="1" smtClean="0">
                <a:latin typeface="Baskerville Old Face" pitchFamily="18" charset="0"/>
                <a:cs typeface="Times New Roman" pitchFamily="18" charset="0"/>
              </a:rPr>
              <a:t>Asstt</a:t>
            </a:r>
            <a:r>
              <a:rPr lang="en-US" sz="2300" dirty="0" smtClean="0">
                <a:latin typeface="Baskerville Old Face" pitchFamily="18" charset="0"/>
                <a:cs typeface="Times New Roman" pitchFamily="18" charset="0"/>
              </a:rPr>
              <a:t> Professor, EE</a:t>
            </a:r>
            <a:endParaRPr lang="en-IN" sz="2300" dirty="0"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108567" y="6378036"/>
            <a:ext cx="2926868" cy="439803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</a:t>
            </a:r>
            <a:r>
              <a:rPr lang="en-IN" dirty="0"/>
              <a:t>, JECRC, JAIPUR</a:t>
            </a: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717" y="391613"/>
            <a:ext cx="1503712" cy="126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9792" y="506231"/>
            <a:ext cx="1460749" cy="15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748276" y="2340125"/>
            <a:ext cx="8034117" cy="41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r>
              <a:rPr lang="en-US" sz="2300" dirty="0">
                <a:solidFill>
                  <a:srgbClr val="FF0000"/>
                </a:solidFill>
              </a:rPr>
              <a:t>JAIPUR ENGINEERING COLLEGE AND RESEARCH </a:t>
            </a:r>
            <a:r>
              <a:rPr lang="en-US" sz="2300" dirty="0" smtClean="0">
                <a:solidFill>
                  <a:srgbClr val="FF0000"/>
                </a:solidFill>
              </a:rPr>
              <a:t>CENTRE</a:t>
            </a:r>
            <a:endParaRPr lang="en-IN" sz="2300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Major considerations in Electrical Machine Design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900" dirty="0" smtClean="0"/>
              <a:t>1.  Basic Components of  Electrical Machine</a:t>
            </a:r>
          </a:p>
          <a:p>
            <a:pPr>
              <a:buNone/>
            </a:pPr>
            <a:r>
              <a:rPr lang="en-US" sz="2900" dirty="0" smtClean="0"/>
              <a:t>2.  Magnetic circuit or the flux path</a:t>
            </a:r>
          </a:p>
          <a:p>
            <a:pPr>
              <a:buNone/>
            </a:pPr>
            <a:r>
              <a:rPr lang="en-US" sz="2900" dirty="0" smtClean="0"/>
              <a:t>3.  Electric circuit or windings</a:t>
            </a:r>
          </a:p>
          <a:p>
            <a:pPr marL="514350" indent="-514350">
              <a:buNone/>
            </a:pPr>
            <a:r>
              <a:rPr lang="en-US" sz="2900" dirty="0" smtClean="0"/>
              <a:t>4.  Insulation</a:t>
            </a:r>
          </a:p>
          <a:p>
            <a:pPr marL="514350" indent="-514350">
              <a:buNone/>
            </a:pPr>
            <a:r>
              <a:rPr lang="en-US" sz="2900" dirty="0" smtClean="0"/>
              <a:t>5.  Cooling system or ventilation</a:t>
            </a:r>
          </a:p>
          <a:p>
            <a:pPr marL="514350" indent="-514350">
              <a:buAutoNum type="arabicPeriod" startAt="6"/>
            </a:pPr>
            <a:r>
              <a:rPr lang="en-US" sz="2900" dirty="0" smtClean="0"/>
              <a:t>Machine parts.</a:t>
            </a:r>
          </a:p>
          <a:p>
            <a:pPr marL="514350" indent="-514350"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Limitation in design (saturation, current, density, insulation                                                     temperature rise etc.,) </a:t>
            </a:r>
          </a:p>
          <a:p>
            <a:pPr>
              <a:buNone/>
            </a:pPr>
            <a:r>
              <a:rPr lang="en-US" sz="2900" dirty="0" smtClean="0"/>
              <a:t>1.  Customer’s needs </a:t>
            </a:r>
          </a:p>
          <a:p>
            <a:pPr>
              <a:buNone/>
            </a:pPr>
            <a:r>
              <a:rPr lang="en-US" sz="2900" dirty="0" smtClean="0"/>
              <a:t>2.   National and international standards </a:t>
            </a:r>
          </a:p>
          <a:p>
            <a:pPr>
              <a:buNone/>
            </a:pPr>
            <a:r>
              <a:rPr lang="en-US" sz="2900" dirty="0" smtClean="0"/>
              <a:t>3. Convenience in production line and transportation </a:t>
            </a:r>
          </a:p>
          <a:p>
            <a:pPr>
              <a:buNone/>
            </a:pPr>
            <a:r>
              <a:rPr lang="en-US" sz="2900" dirty="0" smtClean="0"/>
              <a:t>4. Maintenance and repairs </a:t>
            </a:r>
          </a:p>
          <a:p>
            <a:pPr>
              <a:buNone/>
            </a:pPr>
            <a:r>
              <a:rPr lang="en-US" sz="2900" dirty="0" smtClean="0"/>
              <a:t>5. Environmental conditions etc.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Limitations in Design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1</a:t>
            </a:r>
            <a:r>
              <a:rPr lang="en-US" b="1" u="sng" dirty="0" smtClean="0"/>
              <a:t>. Saturation of magnetic parts</a:t>
            </a:r>
          </a:p>
          <a:p>
            <a:pPr>
              <a:buNone/>
            </a:pPr>
            <a:r>
              <a:rPr lang="en-US" b="1" dirty="0" smtClean="0"/>
              <a:t>Increased core losses and excitation at higher flux density resulting in higher cost for the field system.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u="sng" dirty="0" smtClean="0"/>
              <a:t>. Temperature rise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Increased temperature rise under higher output weakens the insulation and affects the life of machine.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</a:t>
            </a:r>
            <a:r>
              <a:rPr lang="en-US" b="1" u="sng" dirty="0" smtClean="0"/>
              <a:t>. Insulation</a:t>
            </a:r>
          </a:p>
          <a:p>
            <a:pPr>
              <a:buNone/>
            </a:pPr>
            <a:r>
              <a:rPr lang="en-US" b="1" dirty="0" smtClean="0"/>
              <a:t>It should be able to withstand the electrical, mechanical and thermal stresses which are produced in the machine.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4</a:t>
            </a:r>
            <a:r>
              <a:rPr lang="en-US" b="1" u="sng" dirty="0" smtClean="0"/>
              <a:t>. Mechanical strength</a:t>
            </a:r>
          </a:p>
          <a:p>
            <a:pPr>
              <a:buNone/>
            </a:pPr>
            <a:r>
              <a:rPr lang="en-US" b="1" dirty="0" smtClean="0"/>
              <a:t>Specially in turbo machine due to large size and high speed.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Limitations in Design( cont.)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562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dirty="0" smtClean="0"/>
              <a:t>5.</a:t>
            </a:r>
            <a:r>
              <a:rPr lang="en-US" sz="3800" b="1" u="sng" dirty="0" smtClean="0"/>
              <a:t>Efficiency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If high efficiency is the aim, the machine becomes costly, for lower efficiency higher running cost and temperature rise with associated problems.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800" b="1" dirty="0" smtClean="0"/>
              <a:t>6</a:t>
            </a:r>
            <a:r>
              <a:rPr lang="en-US" sz="3800" b="1" u="sng" dirty="0" smtClean="0"/>
              <a:t>. Customer’s specifications</a:t>
            </a:r>
          </a:p>
          <a:p>
            <a:pPr>
              <a:buNone/>
            </a:pPr>
            <a:r>
              <a:rPr lang="en-US" b="1" dirty="0" smtClean="0"/>
              <a:t>Imposes limitations to identify criterion for best design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800" b="1" dirty="0" smtClean="0"/>
              <a:t>7</a:t>
            </a:r>
            <a:r>
              <a:rPr lang="en-US" sz="3800" b="1" u="sng" dirty="0" smtClean="0"/>
              <a:t>. Commutation</a:t>
            </a:r>
          </a:p>
          <a:p>
            <a:pPr>
              <a:buNone/>
            </a:pPr>
            <a:r>
              <a:rPr lang="en-US" b="1" dirty="0" smtClean="0"/>
              <a:t>In DC machine output is limited because of commutation problem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800" b="1" dirty="0" smtClean="0"/>
              <a:t>8. </a:t>
            </a:r>
            <a:r>
              <a:rPr lang="en-US" sz="3800" b="1" u="sng" dirty="0" smtClean="0"/>
              <a:t>Power factor</a:t>
            </a:r>
          </a:p>
          <a:p>
            <a:pPr>
              <a:buNone/>
            </a:pPr>
            <a:r>
              <a:rPr lang="en-US" b="1" dirty="0" smtClean="0"/>
              <a:t>Power factor imposes a limitation specially in case of 3 phase induction motor.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800" b="1" dirty="0" smtClean="0"/>
              <a:t>9.</a:t>
            </a:r>
            <a:r>
              <a:rPr lang="en-US" sz="3800" b="1" u="sng" dirty="0" smtClean="0"/>
              <a:t>Standard specification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Specification is biggest strain on the design because both the manufacturer as well as the consumer cannot get away from them without satisfying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Basic structure of 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electrical machine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4572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1.  Magnetic circuit : core ,yoke, air gap etc.</a:t>
            </a:r>
          </a:p>
          <a:p>
            <a:pPr>
              <a:buNone/>
            </a:pPr>
            <a:r>
              <a:rPr lang="en-US" b="1" dirty="0" smtClean="0"/>
              <a:t>2.  Electric circuit : stator, rotor winding and</a:t>
            </a:r>
          </a:p>
          <a:p>
            <a:pPr>
              <a:buNone/>
            </a:pPr>
            <a:r>
              <a:rPr lang="en-US" b="1" dirty="0" smtClean="0"/>
              <a:t>      transformer winding</a:t>
            </a:r>
          </a:p>
          <a:p>
            <a:pPr>
              <a:buNone/>
            </a:pPr>
            <a:r>
              <a:rPr lang="en-US" b="1" dirty="0" smtClean="0"/>
              <a:t>3.  Dielectric circuit : insulation</a:t>
            </a:r>
          </a:p>
          <a:p>
            <a:pPr>
              <a:buNone/>
            </a:pPr>
            <a:r>
              <a:rPr lang="en-US" b="1" dirty="0" smtClean="0"/>
              <a:t>4.  Thermal circuit : heating and cooling medium</a:t>
            </a:r>
          </a:p>
          <a:p>
            <a:pPr>
              <a:buNone/>
            </a:pPr>
            <a:r>
              <a:rPr lang="en-US" b="1" dirty="0" smtClean="0"/>
              <a:t>5.  Mechanical parts : frame, bearings and shaft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3-Phase AC Induction Motor Name Plate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1" y="1681956"/>
            <a:ext cx="8077200" cy="479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1-Phase Induction Motor Name Plate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382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Materials for Electrical Machines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UcPeriod"/>
            </a:pPr>
            <a:r>
              <a:rPr lang="en-US" sz="4200" b="1" dirty="0" smtClean="0"/>
              <a:t>Conducting materials </a:t>
            </a:r>
          </a:p>
          <a:p>
            <a:pPr marL="514350" indent="-514350">
              <a:buNone/>
            </a:pPr>
            <a:r>
              <a:rPr lang="en-US" sz="3600" b="1" dirty="0" smtClean="0"/>
              <a:t>    Property of conducting material:</a:t>
            </a:r>
          </a:p>
          <a:p>
            <a:pPr marL="514350" indent="-514350"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dirty="0" smtClean="0"/>
              <a:t>1. Low value of resistivity or high conductivity </a:t>
            </a:r>
          </a:p>
          <a:p>
            <a:pPr>
              <a:buNone/>
            </a:pPr>
            <a:r>
              <a:rPr lang="en-US" dirty="0" smtClean="0"/>
              <a:t>2. Low value of temperature coefficient of resistance </a:t>
            </a:r>
          </a:p>
          <a:p>
            <a:pPr>
              <a:buNone/>
            </a:pPr>
            <a:r>
              <a:rPr lang="en-US" dirty="0" smtClean="0"/>
              <a:t>3. High tensile strength </a:t>
            </a:r>
          </a:p>
          <a:p>
            <a:pPr>
              <a:buNone/>
            </a:pPr>
            <a:r>
              <a:rPr lang="en-US" dirty="0" smtClean="0"/>
              <a:t>4. High melting point </a:t>
            </a:r>
          </a:p>
          <a:p>
            <a:pPr>
              <a:buNone/>
            </a:pPr>
            <a:r>
              <a:rPr lang="en-US" dirty="0" smtClean="0"/>
              <a:t>5. High resistance to corrosion</a:t>
            </a:r>
          </a:p>
          <a:p>
            <a:pPr>
              <a:buNone/>
            </a:pPr>
            <a:r>
              <a:rPr lang="en-US" dirty="0" smtClean="0"/>
              <a:t>6. Allow brazing, soldering or welding so that the joints are reliable </a:t>
            </a:r>
          </a:p>
          <a:p>
            <a:pPr>
              <a:buNone/>
            </a:pPr>
            <a:r>
              <a:rPr lang="en-US" dirty="0" smtClean="0"/>
              <a:t>7. Highly malleable and ductile </a:t>
            </a:r>
          </a:p>
          <a:p>
            <a:pPr>
              <a:buNone/>
            </a:pPr>
            <a:r>
              <a:rPr lang="en-US" dirty="0" smtClean="0"/>
              <a:t>8. Durable and cheap by cost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Some of the properties of copper and aluminum are shown in the table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66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86200"/>
                <a:gridCol w="137160"/>
                <a:gridCol w="1645920"/>
                <a:gridCol w="1645920"/>
              </a:tblGrid>
              <a:tr h="371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Particulars 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Copper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Aluminum </a:t>
                      </a:r>
                    </a:p>
                  </a:txBody>
                  <a:tcPr marL="9525" marR="9525" marT="9525" marB="0"/>
                </a:tc>
              </a:tr>
              <a:tr h="371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Resistivity at 200C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0.0172 ohm / m/ mm2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0.0269 ohm / m/ mm2</a:t>
                      </a:r>
                    </a:p>
                  </a:txBody>
                  <a:tcPr marL="9525" marR="9525" marT="9525" marB="0" anchor="ctr"/>
                </a:tc>
              </a:tr>
              <a:tr h="371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Conductivity at 200C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58.14 x 106S/m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37.2 x 106S/m</a:t>
                      </a:r>
                    </a:p>
                  </a:txBody>
                  <a:tcPr marL="9525" marR="9525" marT="9525" marB="0" anchor="ctr"/>
                </a:tc>
              </a:tr>
              <a:tr h="371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Density at 200C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8933kg/m3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2689.9m3</a:t>
                      </a:r>
                    </a:p>
                  </a:txBody>
                  <a:tcPr marL="9525" marR="9525" marT="9525" marB="0" anchor="ctr"/>
                </a:tc>
              </a:tr>
              <a:tr h="371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Temperature coefficient (0-100oC)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0.393 % per 0C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0.4% per 0C</a:t>
                      </a:r>
                    </a:p>
                  </a:txBody>
                  <a:tcPr marL="9525" marR="9525" marT="9525" marB="0" anchor="ctr"/>
                </a:tc>
              </a:tr>
              <a:tr h="437182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Explanation: If the temperature increases by 1oC, the resistance increases by 0.4% in case of aluminum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Coefficient of linear expansion (0-100oC)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16.8x10-6 per oC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23.5 x10-6 per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oC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705313" y="334304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744" tIns="28872" rIns="57744" bIns="28872">
            <a:spAutoFit/>
          </a:bodyPr>
          <a:lstStyle/>
          <a:p>
            <a:pPr algn="ctr"/>
            <a:r>
              <a:rPr lang="en-US" sz="3000" dirty="0">
                <a:solidFill>
                  <a:srgbClr val="FF0000"/>
                </a:solidFill>
              </a:rPr>
              <a:t>VISSION AND MISSION OF </a:t>
            </a:r>
            <a:r>
              <a:rPr lang="en-US" sz="3000" dirty="0" smtClean="0">
                <a:solidFill>
                  <a:srgbClr val="FF0000"/>
                </a:solidFill>
              </a:rPr>
              <a:t>INSTITUTE</a:t>
            </a:r>
            <a:endParaRPr lang="en-IN" sz="30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108567" y="6475939"/>
            <a:ext cx="2926868" cy="439803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, JECRC, JAIPUR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619386" y="914400"/>
            <a:ext cx="8077080" cy="5275121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pPr>
              <a:buNone/>
            </a:pPr>
            <a:r>
              <a:rPr lang="en-US" sz="2400" b="1" dirty="0" smtClean="0"/>
              <a:t>Vision of </a:t>
            </a:r>
            <a:r>
              <a:rPr lang="en-US" sz="2400" b="1" dirty="0" err="1" smtClean="0"/>
              <a:t>Jaipur</a:t>
            </a:r>
            <a:r>
              <a:rPr lang="en-US" sz="2400" b="1" dirty="0" smtClean="0"/>
              <a:t> Engineering College and Research Centre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To become a renowned centre of outcome based learning, and work towards academic, professional, cultural and social enrichment of the lives of individuals and communities.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400" b="1" dirty="0" smtClean="0"/>
              <a:t>Mission of </a:t>
            </a:r>
            <a:r>
              <a:rPr lang="en-US" sz="2400" b="1" dirty="0" err="1" smtClean="0"/>
              <a:t>Jaipur</a:t>
            </a:r>
            <a:r>
              <a:rPr lang="en-US" sz="2400" b="1" dirty="0" smtClean="0"/>
              <a:t> Engineering College and Research Centre</a:t>
            </a:r>
          </a:p>
          <a:p>
            <a:pPr>
              <a:buNone/>
            </a:pPr>
            <a:endParaRPr lang="en-US" sz="1500" b="1" dirty="0" smtClean="0"/>
          </a:p>
          <a:p>
            <a:pPr>
              <a:buNone/>
            </a:pPr>
            <a:r>
              <a:rPr lang="en-US" b="1" dirty="0" smtClean="0"/>
              <a:t>M1</a:t>
            </a:r>
            <a:r>
              <a:rPr lang="en-US" dirty="0" smtClean="0"/>
              <a:t>. Focus on evaluation of learning outcomes and motivate students to inculcate research aptitude by project based learning.</a:t>
            </a:r>
          </a:p>
          <a:p>
            <a:pPr>
              <a:buNone/>
            </a:pPr>
            <a:r>
              <a:rPr lang="en-US" b="1" dirty="0" smtClean="0"/>
              <a:t>M2</a:t>
            </a:r>
            <a:r>
              <a:rPr lang="en-US" dirty="0" smtClean="0"/>
              <a:t>. Identify, based on informed perception of Indian, regional and global needs, areas of focus and provide platform to gain knowledge and solutions.</a:t>
            </a:r>
          </a:p>
          <a:p>
            <a:pPr>
              <a:buNone/>
            </a:pPr>
            <a:r>
              <a:rPr lang="en-US" b="1" dirty="0" smtClean="0"/>
              <a:t>M3</a:t>
            </a:r>
            <a:r>
              <a:rPr lang="en-US" dirty="0" smtClean="0"/>
              <a:t>. Offer opportunities for interaction between academia and industry.</a:t>
            </a:r>
          </a:p>
          <a:p>
            <a:pPr>
              <a:buNone/>
            </a:pPr>
            <a:r>
              <a:rPr lang="en-US" b="1" dirty="0" smtClean="0"/>
              <a:t>M4</a:t>
            </a:r>
            <a:r>
              <a:rPr lang="en-US" dirty="0" smtClean="0"/>
              <a:t>. Develop human potential to its fullest extent so that intellectually capable and imaginatively gifted leaders can emerge in a range of professions.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5127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8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5125" name="TextBox 12"/>
          <p:cNvSpPr txBox="1">
            <a:spLocks noChangeArrowheads="1"/>
          </p:cNvSpPr>
          <p:nvPr/>
        </p:nvSpPr>
        <p:spPr bwMode="auto">
          <a:xfrm>
            <a:off x="705313" y="506231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744" tIns="28872" rIns="57744" bIns="28872">
            <a:spAutoFit/>
          </a:bodyPr>
          <a:lstStyle/>
          <a:p>
            <a:pPr algn="ctr"/>
            <a:r>
              <a:rPr lang="en-US" sz="3000" dirty="0">
                <a:solidFill>
                  <a:srgbClr val="FF0000"/>
                </a:solidFill>
              </a:rPr>
              <a:t>VISSION AND MISSION OF </a:t>
            </a:r>
            <a:r>
              <a:rPr lang="en-US" sz="3000" dirty="0" smtClean="0">
                <a:solidFill>
                  <a:srgbClr val="FF0000"/>
                </a:solidFill>
              </a:rPr>
              <a:t>DEPARTMENT</a:t>
            </a:r>
            <a:endParaRPr lang="en-IN" sz="30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69A1E-A026-4799-8593-3B0600F71384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111251" y="6409078"/>
            <a:ext cx="2926868" cy="497112"/>
          </a:xfrm>
        </p:spPr>
        <p:txBody>
          <a:bodyPr/>
          <a:lstStyle/>
          <a:p>
            <a:pPr>
              <a:defRPr/>
            </a:pPr>
            <a:r>
              <a:rPr lang="en-IN" dirty="0" err="1" smtClean="0"/>
              <a:t>Atul</a:t>
            </a:r>
            <a:r>
              <a:rPr lang="en-IN" dirty="0" smtClean="0"/>
              <a:t> </a:t>
            </a:r>
            <a:r>
              <a:rPr lang="en-IN" dirty="0" err="1" smtClean="0"/>
              <a:t>Kulshrestha</a:t>
            </a:r>
            <a:r>
              <a:rPr lang="en-IN" dirty="0" smtClean="0"/>
              <a:t> (</a:t>
            </a:r>
            <a:r>
              <a:rPr lang="en-IN" dirty="0" err="1" smtClean="0"/>
              <a:t>Asstt</a:t>
            </a:r>
            <a:r>
              <a:rPr lang="en-IN" dirty="0" smtClean="0"/>
              <a:t>  Professor, Electrical Engineering Department) , JECRC, JAIPUR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533400" y="1295400"/>
            <a:ext cx="8377822" cy="5367454"/>
          </a:xfrm>
          <a:prstGeom prst="rect">
            <a:avLst/>
          </a:prstGeom>
        </p:spPr>
        <p:txBody>
          <a:bodyPr wrap="square" lIns="57744" tIns="28872" rIns="57744" bIns="28872">
            <a:spAutoFit/>
          </a:bodyPr>
          <a:lstStyle/>
          <a:p>
            <a:pPr>
              <a:buNone/>
            </a:pPr>
            <a:r>
              <a:rPr lang="en-US" sz="2400" b="1" dirty="0" smtClean="0"/>
              <a:t>Vision of Department of Electrical Engineering</a:t>
            </a:r>
          </a:p>
          <a:p>
            <a:endParaRPr lang="en-US" dirty="0" smtClean="0"/>
          </a:p>
          <a:p>
            <a:r>
              <a:rPr lang="en-US" b="1" dirty="0" smtClean="0"/>
              <a:t>Electrical Engineering Department strives to be recognized globally for outcome based knowledge and to develop human potential to practice advance technology which contribute to society.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b="1" dirty="0" smtClean="0"/>
              <a:t>Mission of Department of Electrical Engineering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M1. To impart quality technical knowledge to the learners to make them globally competitive Electrical Engineers.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M2. To provide the learners ethical guidelines along with excellent academic environment for a long productive career.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M3. </a:t>
            </a:r>
            <a:r>
              <a:rPr lang="en-US" b="1" dirty="0" smtClean="0"/>
              <a:t>To promote industry-institute relationship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sz="1500" b="1" dirty="0" smtClean="0"/>
          </a:p>
          <a:p>
            <a:pPr>
              <a:buNone/>
            </a:pPr>
            <a:endParaRPr lang="en-US" sz="1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Course Outcomes of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Electrical Machine Design (5EE4-05)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After successful completion of this course, students will be able to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CO1: Understand the general concepts and constraints of design of electrical machines including the design principles, heating and cooling, magnetic circuits and windings.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CO2: Design the complete structure of transformer including core, LV &amp; HV windings, overall dimensions of tank by selecting the proper materials and their specifications.</a:t>
            </a:r>
          </a:p>
          <a:p>
            <a:endParaRPr lang="en-US" dirty="0" smtClean="0"/>
          </a:p>
          <a:p>
            <a:r>
              <a:rPr lang="en-US" dirty="0" smtClean="0"/>
              <a:t>CO3: Design the complete construction of induction motor &amp; synchronous machine including stator &amp; rotor core, AC windings, overall dimensions of machine by select the proper materials and their specifications.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CO4: Familiar the different techniques related with</a:t>
            </a:r>
            <a:r>
              <a:rPr lang="en-US" b="1" dirty="0" smtClean="0"/>
              <a:t> </a:t>
            </a:r>
            <a:r>
              <a:rPr lang="en-US" dirty="0" smtClean="0"/>
              <a:t>Computer aided Design (CAD)  to design the Electrical Machines 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229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Atul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Kulshrestha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Asstt</a:t>
            </a:r>
            <a:r>
              <a:rPr lang="en-US" dirty="0" smtClean="0">
                <a:solidFill>
                  <a:schemeClr val="tx1"/>
                </a:solidFill>
              </a:rPr>
              <a:t>  Professor, Electrical Engineering Department) , JECRC, JAIPUR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TEXT BOOK &amp; REFERENCE BOOKS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TEXT BOOK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Sawhney</a:t>
            </a:r>
            <a:r>
              <a:rPr lang="en-US" dirty="0" smtClean="0"/>
              <a:t>, A.K., “A Course in Electrical Machine Design”, 6thEdition, </a:t>
            </a:r>
            <a:r>
              <a:rPr lang="en-US" dirty="0" err="1" smtClean="0"/>
              <a:t>Dhanpat</a:t>
            </a:r>
            <a:r>
              <a:rPr lang="en-US" dirty="0" smtClean="0"/>
              <a:t> </a:t>
            </a:r>
            <a:r>
              <a:rPr lang="en-US" dirty="0" err="1" smtClean="0"/>
              <a:t>Rai</a:t>
            </a:r>
            <a:r>
              <a:rPr lang="en-US" dirty="0" smtClean="0"/>
              <a:t> and Sons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REFERENCE BOOKS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Agarwal</a:t>
            </a:r>
            <a:r>
              <a:rPr lang="en-US" dirty="0" smtClean="0"/>
              <a:t>, R.K., “Principles of Electrical Machine Design”, </a:t>
            </a:r>
            <a:r>
              <a:rPr lang="en-US" dirty="0" err="1" smtClean="0"/>
              <a:t>S.K.Kataria</a:t>
            </a:r>
            <a:r>
              <a:rPr lang="en-US" dirty="0" smtClean="0"/>
              <a:t> and Sons, 2002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Mittle,V.N</a:t>
            </a:r>
            <a:r>
              <a:rPr lang="en-US" dirty="0" smtClean="0"/>
              <a:t>. and </a:t>
            </a:r>
            <a:r>
              <a:rPr lang="en-US" dirty="0" err="1" smtClean="0"/>
              <a:t>Mittle</a:t>
            </a:r>
            <a:r>
              <a:rPr lang="en-US" dirty="0" smtClean="0"/>
              <a:t> , A., “Design of Electrical Machines”, Standard Publications and Distributors, 2002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Syllabus of Electrical Machine Design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86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4900" b="1" dirty="0" smtClean="0"/>
              <a:t>Syllabus of Electrical Machine Design is divided in 5 units:</a:t>
            </a:r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  <a:p>
            <a:r>
              <a:rPr lang="en-US" sz="4900" dirty="0" smtClean="0"/>
              <a:t>Unit1: </a:t>
            </a:r>
            <a:r>
              <a:rPr lang="en-US" sz="4900" b="1" dirty="0" smtClean="0"/>
              <a:t>Major Consideration for Design </a:t>
            </a:r>
            <a:r>
              <a:rPr lang="en-US" sz="4900" dirty="0" smtClean="0"/>
              <a:t>Major considerations in electrical machine design, electrical engineer-</a:t>
            </a:r>
            <a:r>
              <a:rPr lang="en-US" sz="4900" dirty="0" err="1" smtClean="0"/>
              <a:t>ing</a:t>
            </a:r>
            <a:r>
              <a:rPr lang="en-US" sz="4900" dirty="0" smtClean="0"/>
              <a:t> materials, space factor, choice of specific electrical and magnetic loadings, thermal considerations, heat flow, temperature rise, rating of machines. </a:t>
            </a:r>
          </a:p>
          <a:p>
            <a:endParaRPr lang="en-US" sz="4900" dirty="0" smtClean="0"/>
          </a:p>
          <a:p>
            <a:r>
              <a:rPr lang="en-US" sz="4900" dirty="0" smtClean="0"/>
              <a:t>Unit 2: </a:t>
            </a:r>
            <a:r>
              <a:rPr lang="en-US" sz="4900" b="1" dirty="0" smtClean="0"/>
              <a:t>Transformers: </a:t>
            </a:r>
            <a:r>
              <a:rPr lang="en-US" sz="4900" dirty="0" smtClean="0"/>
              <a:t>Sizing of a transformer, main dimensions, </a:t>
            </a:r>
            <a:r>
              <a:rPr lang="en-US" sz="4900" dirty="0" err="1" smtClean="0"/>
              <a:t>kVA</a:t>
            </a:r>
            <a:r>
              <a:rPr lang="en-US" sz="4900" dirty="0" smtClean="0"/>
              <a:t> output for single- and three-phase transformers, window space factor, overall dimensions, operating characteristics, regulation, no load current, temperature rise in transformers, design of cooling tank, methods for cooling of transformers </a:t>
            </a:r>
          </a:p>
          <a:p>
            <a:r>
              <a:rPr lang="en-US" sz="4900" b="1" dirty="0" smtClean="0"/>
              <a:t>Induction Motors </a:t>
            </a:r>
            <a:r>
              <a:rPr lang="en-US" sz="4900" dirty="0" smtClean="0"/>
              <a:t>Sizing of an induction motor, main dimensions, length of air gap, rules for selecting rotor slots of squirrel cage machines, design of </a:t>
            </a:r>
            <a:r>
              <a:rPr lang="en-US" sz="4900" dirty="0" err="1" smtClean="0"/>
              <a:t>ro</a:t>
            </a:r>
            <a:r>
              <a:rPr lang="en-US" sz="4900" dirty="0" smtClean="0"/>
              <a:t>-tor bars &amp; slots, design of end rings, design of wound rotor, magnetic leakage calculations, leakage reactance of </a:t>
            </a:r>
            <a:r>
              <a:rPr lang="en-US" sz="4900" dirty="0" err="1" smtClean="0"/>
              <a:t>polyphase</a:t>
            </a:r>
            <a:r>
              <a:rPr lang="en-US" sz="4900" dirty="0" smtClean="0"/>
              <a:t> machines, magnetizing current, short circuit current, circle diagram, operating characteristics.</a:t>
            </a:r>
          </a:p>
          <a:p>
            <a:endParaRPr lang="en-US" sz="4900" dirty="0" smtClean="0"/>
          </a:p>
          <a:p>
            <a:r>
              <a:rPr lang="en-US" sz="4900" b="1" dirty="0" smtClean="0"/>
              <a:t>Synchronous Machines </a:t>
            </a:r>
            <a:r>
              <a:rPr lang="en-US" sz="4900" dirty="0" smtClean="0"/>
              <a:t>Sizing of a synchronous machine, main dimensions, design of salient pole machines, short circuit ratio, shape of pole face, armature de-sign, armature parameters, estimation of air gap length, design of </a:t>
            </a:r>
            <a:r>
              <a:rPr lang="en-US" sz="4900" dirty="0" err="1" smtClean="0"/>
              <a:t>ro</a:t>
            </a:r>
            <a:r>
              <a:rPr lang="en-US" sz="4900" dirty="0" smtClean="0"/>
              <a:t>-tor, design of damper winding, determination of full load field </a:t>
            </a:r>
            <a:r>
              <a:rPr lang="en-US" sz="4900" dirty="0" err="1" smtClean="0"/>
              <a:t>mmf</a:t>
            </a:r>
            <a:r>
              <a:rPr lang="en-US" sz="4900" dirty="0" smtClean="0"/>
              <a:t>, design of field winding, design of turbo alternators, rotor design.</a:t>
            </a:r>
            <a:r>
              <a:rPr lang="en-US" sz="4900" b="1" dirty="0" smtClean="0"/>
              <a:t> </a:t>
            </a:r>
          </a:p>
          <a:p>
            <a:endParaRPr lang="en-US" sz="4900" b="1" dirty="0" smtClean="0"/>
          </a:p>
          <a:p>
            <a:r>
              <a:rPr lang="en-US" sz="4900" b="1" dirty="0" smtClean="0"/>
              <a:t>Computer aided Design (CAD): </a:t>
            </a:r>
            <a:r>
              <a:rPr lang="en-US" sz="4900" dirty="0" smtClean="0"/>
              <a:t>Limitations (assumptions) of traditional designs, need for CAD </a:t>
            </a:r>
            <a:r>
              <a:rPr lang="en-US" sz="4900" dirty="0" err="1" smtClean="0"/>
              <a:t>analy</a:t>
            </a:r>
            <a:r>
              <a:rPr lang="en-US" sz="4900" dirty="0" smtClean="0"/>
              <a:t>-sis, synthesis and hybrid methods, design optimization methods, </a:t>
            </a:r>
            <a:r>
              <a:rPr lang="en-US" sz="4900" dirty="0" err="1" smtClean="0"/>
              <a:t>va-riables</a:t>
            </a:r>
            <a:r>
              <a:rPr lang="en-US" sz="4900" dirty="0" smtClean="0"/>
              <a:t>, constraints and objective function, problem formulation. In-</a:t>
            </a:r>
            <a:r>
              <a:rPr lang="en-US" sz="4900" dirty="0" err="1" smtClean="0"/>
              <a:t>troduction</a:t>
            </a:r>
            <a:r>
              <a:rPr lang="en-US" sz="4900" dirty="0" smtClean="0"/>
              <a:t> to FEM based machine design. Introduction to complex structures of modern machines-PMSMs, BLDCs, SRM and claw-pole machines.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UNIT-I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The basic design of an electrical machine involves the dimensioning of the magnetic circuit, electrical circuit, insulation system etc., and is carried out by applying analytical equations.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Electrical Machine Design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may be defined as </a:t>
            </a:r>
            <a:r>
              <a:rPr lang="en-US" i="1" dirty="0" smtClean="0"/>
              <a:t>a creative physical</a:t>
            </a:r>
          </a:p>
          <a:p>
            <a:pPr>
              <a:buNone/>
            </a:pPr>
            <a:r>
              <a:rPr lang="en-US" i="1" dirty="0" smtClean="0"/>
              <a:t>realization of theoretical concepts.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 Engineering design is application of science,</a:t>
            </a:r>
          </a:p>
          <a:p>
            <a:pPr>
              <a:buNone/>
            </a:pPr>
            <a:r>
              <a:rPr lang="en-US" dirty="0" smtClean="0"/>
              <a:t>technology and invention to produce machines</a:t>
            </a:r>
          </a:p>
          <a:p>
            <a:pPr>
              <a:buNone/>
            </a:pPr>
            <a:r>
              <a:rPr lang="en-US" dirty="0" smtClean="0"/>
              <a:t>to perform specified tasks with optimum</a:t>
            </a:r>
          </a:p>
          <a:p>
            <a:pPr>
              <a:buNone/>
            </a:pPr>
            <a:r>
              <a:rPr lang="en-US" dirty="0" smtClean="0"/>
              <a:t>economy and efficiency.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Problems facing by a Designer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1. A designer is generally confronted with a number of problems for which there may not be one solution, but many solutions. </a:t>
            </a:r>
          </a:p>
          <a:p>
            <a:pPr>
              <a:buNone/>
            </a:pPr>
            <a:r>
              <a:rPr lang="en-US" dirty="0" smtClean="0"/>
              <a:t>2. A design should ensure that the products perform in accordance with the requirements at higher efficiency, lower weight of material for the desired output, lower temperature rise and lower cost. </a:t>
            </a:r>
          </a:p>
          <a:p>
            <a:pPr>
              <a:buNone/>
            </a:pPr>
            <a:r>
              <a:rPr lang="en-US" dirty="0" smtClean="0"/>
              <a:t>3. A practical designer must effect the design so that the stock (standard frames, punching etc.,) is adaptable to the requirements of the specification</a:t>
            </a:r>
          </a:p>
          <a:p>
            <a:pPr>
              <a:buNone/>
            </a:pPr>
            <a:r>
              <a:rPr lang="en-US" dirty="0" smtClean="0"/>
              <a:t>4. The designer must also affect some sort of compromise between the ideal design and a design which comply with manufacturing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Atul Kulshrestha (Asstt  Professor, Electrical Engineering Department) , JECRC, JAIPUR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1702</Words>
  <Application>Microsoft Office PowerPoint</Application>
  <PresentationFormat>On-screen Show (4:3)</PresentationFormat>
  <Paragraphs>203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  Course Outcomes of  Electrical Machine Design (5EE4-05)  </vt:lpstr>
      <vt:lpstr> TEXT BOOK &amp; REFERENCE BOOKS  </vt:lpstr>
      <vt:lpstr>Syllabus of Electrical Machine Design</vt:lpstr>
      <vt:lpstr>UNIT-I</vt:lpstr>
      <vt:lpstr>Electrical Machine Design</vt:lpstr>
      <vt:lpstr>Problems facing by a Designer</vt:lpstr>
      <vt:lpstr>Major considerations in Electrical Machine Design  </vt:lpstr>
      <vt:lpstr>Limitations in Design</vt:lpstr>
      <vt:lpstr>Limitations in Design( cont.)</vt:lpstr>
      <vt:lpstr>Basic structure of  electrical machine</vt:lpstr>
      <vt:lpstr>3-Phase AC Induction Motor Name Plate</vt:lpstr>
      <vt:lpstr>1-Phase Induction Motor Name Plate</vt:lpstr>
      <vt:lpstr>  Materials for Electrical Machines    </vt:lpstr>
      <vt:lpstr>Some of the properties of copper and aluminum are shown in the table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EE-1352 ELECTRICAL MACHINE DESIGN</dc:title>
  <dc:creator>Lenovo</dc:creator>
  <cp:lastModifiedBy>Lenovo</cp:lastModifiedBy>
  <cp:revision>38</cp:revision>
  <dcterms:created xsi:type="dcterms:W3CDTF">2006-08-16T00:00:00Z</dcterms:created>
  <dcterms:modified xsi:type="dcterms:W3CDTF">2020-12-02T17:48:59Z</dcterms:modified>
</cp:coreProperties>
</file>