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1"/>
  </p:notesMasterIdLst>
  <p:sldIdLst>
    <p:sldId id="276" r:id="rId2"/>
    <p:sldId id="277" r:id="rId3"/>
    <p:sldId id="278" r:id="rId4"/>
    <p:sldId id="279" r:id="rId5"/>
    <p:sldId id="272" r:id="rId6"/>
    <p:sldId id="273" r:id="rId7"/>
    <p:sldId id="263" r:id="rId8"/>
    <p:sldId id="265" r:id="rId9"/>
    <p:sldId id="266" r:id="rId10"/>
    <p:sldId id="264" r:id="rId11"/>
    <p:sldId id="257" r:id="rId12"/>
    <p:sldId id="258" r:id="rId13"/>
    <p:sldId id="261" r:id="rId14"/>
    <p:sldId id="281" r:id="rId15"/>
    <p:sldId id="259" r:id="rId16"/>
    <p:sldId id="262" r:id="rId17"/>
    <p:sldId id="275" r:id="rId18"/>
    <p:sldId id="274" r:id="rId19"/>
    <p:sldId id="2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E62F3C-D19A-489C-8BAE-F1CDB8353EB5}" type="datetimeFigureOut">
              <a:rPr lang="en-US" smtClean="0"/>
              <a:pPr/>
              <a:t>12/9/2020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F1E1DA-AEC7-422C-8A1C-BD29DC40B30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 xmlns:p14="http://schemas.microsoft.com/office/powerpoint/2010/main" val="1672950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 xmlns:p14="http://schemas.microsoft.com/office/powerpoint/2010/main" val="1672950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xmlns="" val="1672950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 xmlns:p14="http://schemas.microsoft.com/office/powerpoint/2010/main" val="1672950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28A4AD2-F6BF-44D8-9A0A-C34C21CB5791}" type="datetime1">
              <a:rPr lang="en-US" smtClean="0"/>
              <a:pPr/>
              <a:t>12/9/2020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soniakhubchandani</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2C2CBC6-3FCC-433E-BDA1-078D7EED64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6D4FD3-0BB5-4847-BC08-DE0430F32419}" type="datetime1">
              <a:rPr lang="en-US" smtClean="0"/>
              <a:pPr/>
              <a:t>12/9/2020</a:t>
            </a:fld>
            <a:endParaRPr lang="en-US"/>
          </a:p>
        </p:txBody>
      </p:sp>
      <p:sp>
        <p:nvSpPr>
          <p:cNvPr id="5" name="Footer Placeholder 4"/>
          <p:cNvSpPr>
            <a:spLocks noGrp="1"/>
          </p:cNvSpPr>
          <p:nvPr>
            <p:ph type="ftr" sz="quarter" idx="11"/>
          </p:nvPr>
        </p:nvSpPr>
        <p:spPr/>
        <p:txBody>
          <a:bodyPr/>
          <a:lstStyle>
            <a:extLst/>
          </a:lstStyle>
          <a:p>
            <a:r>
              <a:rPr lang="en-US" smtClean="0"/>
              <a:t>soniakhubchandani</a:t>
            </a:r>
            <a:endParaRPr lang="en-US"/>
          </a:p>
        </p:txBody>
      </p:sp>
      <p:sp>
        <p:nvSpPr>
          <p:cNvPr id="6" name="Slide Number Placeholder 5"/>
          <p:cNvSpPr>
            <a:spLocks noGrp="1"/>
          </p:cNvSpPr>
          <p:nvPr>
            <p:ph type="sldNum" sz="quarter" idx="12"/>
          </p:nvPr>
        </p:nvSpPr>
        <p:spPr/>
        <p:txBody>
          <a:bodyPr/>
          <a:lstStyle>
            <a:extLst/>
          </a:lstStyle>
          <a:p>
            <a:fld id="{62C2CBC6-3FCC-433E-BDA1-078D7EED64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369AD7-2420-4DB9-9F0A-DF8838CE8192}" type="datetime1">
              <a:rPr lang="en-US" smtClean="0"/>
              <a:pPr/>
              <a:t>12/9/2020</a:t>
            </a:fld>
            <a:endParaRPr lang="en-US"/>
          </a:p>
        </p:txBody>
      </p:sp>
      <p:sp>
        <p:nvSpPr>
          <p:cNvPr id="5" name="Footer Placeholder 4"/>
          <p:cNvSpPr>
            <a:spLocks noGrp="1"/>
          </p:cNvSpPr>
          <p:nvPr>
            <p:ph type="ftr" sz="quarter" idx="11"/>
          </p:nvPr>
        </p:nvSpPr>
        <p:spPr/>
        <p:txBody>
          <a:bodyPr/>
          <a:lstStyle>
            <a:extLst/>
          </a:lstStyle>
          <a:p>
            <a:r>
              <a:rPr lang="en-US" smtClean="0"/>
              <a:t>soniakhubchandani</a:t>
            </a:r>
            <a:endParaRPr lang="en-US"/>
          </a:p>
        </p:txBody>
      </p:sp>
      <p:sp>
        <p:nvSpPr>
          <p:cNvPr id="6" name="Slide Number Placeholder 5"/>
          <p:cNvSpPr>
            <a:spLocks noGrp="1"/>
          </p:cNvSpPr>
          <p:nvPr>
            <p:ph type="sldNum" sz="quarter" idx="12"/>
          </p:nvPr>
        </p:nvSpPr>
        <p:spPr/>
        <p:txBody>
          <a:bodyPr/>
          <a:lstStyle>
            <a:extLst/>
          </a:lstStyle>
          <a:p>
            <a:fld id="{62C2CBC6-3FCC-433E-BDA1-078D7EED643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teal">
  <p:cSld name="Subtitle teal">
    <p:bg>
      <p:bgPr>
        <a:solidFill>
          <a:schemeClr val="accent1"/>
        </a:solidFill>
        <a:effectLst/>
      </p:bgPr>
    </p:bg>
    <p:spTree>
      <p:nvGrpSpPr>
        <p:cNvPr id="1" name="Shape 13"/>
        <p:cNvGrpSpPr/>
        <p:nvPr/>
      </p:nvGrpSpPr>
      <p:grpSpPr>
        <a:xfrm>
          <a:off x="0" y="0"/>
          <a:ext cx="0" cy="0"/>
          <a:chOff x="0" y="0"/>
          <a:chExt cx="0" cy="0"/>
        </a:xfrm>
      </p:grpSpPr>
      <p:sp>
        <p:nvSpPr>
          <p:cNvPr id="15" name="Google Shape;15;p3"/>
          <p:cNvSpPr txBox="1">
            <a:spLocks noGrp="1"/>
          </p:cNvSpPr>
          <p:nvPr>
            <p:ph type="ctrTitle"/>
          </p:nvPr>
        </p:nvSpPr>
        <p:spPr>
          <a:xfrm>
            <a:off x="665225" y="2018033"/>
            <a:ext cx="5880300" cy="1546400"/>
          </a:xfrm>
          <a:prstGeom prst="rect">
            <a:avLst/>
          </a:prstGeom>
        </p:spPr>
        <p:txBody>
          <a:bodyPr spcFirstLastPara="1" wrap="square" lIns="91425" tIns="91425" rIns="91425" bIns="91425" anchor="b" anchorCtr="0">
            <a:noAutofit/>
          </a:bodyPr>
          <a:lstStyle>
            <a:lvl1pPr lvl="0" algn="l" rtl="0">
              <a:spcBef>
                <a:spcPts val="0"/>
              </a:spcBef>
              <a:spcAft>
                <a:spcPts val="0"/>
              </a:spcAft>
              <a:buClr>
                <a:schemeClr val="lt1"/>
              </a:buClr>
              <a:buSzPts val="4800"/>
              <a:buNone/>
              <a:defRPr sz="4800">
                <a:solidFill>
                  <a:schemeClr val="lt1"/>
                </a:solidFill>
              </a:defRPr>
            </a:lvl1pPr>
            <a:lvl2pPr lvl="1" algn="l" rtl="0">
              <a:spcBef>
                <a:spcPts val="0"/>
              </a:spcBef>
              <a:spcAft>
                <a:spcPts val="0"/>
              </a:spcAft>
              <a:buClr>
                <a:schemeClr val="lt1"/>
              </a:buClr>
              <a:buSzPts val="4800"/>
              <a:buNone/>
              <a:defRPr sz="4800">
                <a:solidFill>
                  <a:schemeClr val="lt1"/>
                </a:solidFill>
              </a:defRPr>
            </a:lvl2pPr>
            <a:lvl3pPr lvl="2" algn="l" rtl="0">
              <a:spcBef>
                <a:spcPts val="0"/>
              </a:spcBef>
              <a:spcAft>
                <a:spcPts val="0"/>
              </a:spcAft>
              <a:buClr>
                <a:schemeClr val="lt1"/>
              </a:buClr>
              <a:buSzPts val="4800"/>
              <a:buNone/>
              <a:defRPr sz="4800">
                <a:solidFill>
                  <a:schemeClr val="lt1"/>
                </a:solidFill>
              </a:defRPr>
            </a:lvl3pPr>
            <a:lvl4pPr lvl="3" algn="l" rtl="0">
              <a:spcBef>
                <a:spcPts val="0"/>
              </a:spcBef>
              <a:spcAft>
                <a:spcPts val="0"/>
              </a:spcAft>
              <a:buClr>
                <a:schemeClr val="lt1"/>
              </a:buClr>
              <a:buSzPts val="4800"/>
              <a:buNone/>
              <a:defRPr sz="4800">
                <a:solidFill>
                  <a:schemeClr val="lt1"/>
                </a:solidFill>
              </a:defRPr>
            </a:lvl4pPr>
            <a:lvl5pPr lvl="4" algn="l" rtl="0">
              <a:spcBef>
                <a:spcPts val="0"/>
              </a:spcBef>
              <a:spcAft>
                <a:spcPts val="0"/>
              </a:spcAft>
              <a:buClr>
                <a:schemeClr val="lt1"/>
              </a:buClr>
              <a:buSzPts val="4800"/>
              <a:buNone/>
              <a:defRPr sz="4800">
                <a:solidFill>
                  <a:schemeClr val="lt1"/>
                </a:solidFill>
              </a:defRPr>
            </a:lvl5pPr>
            <a:lvl6pPr lvl="5" algn="l" rtl="0">
              <a:spcBef>
                <a:spcPts val="0"/>
              </a:spcBef>
              <a:spcAft>
                <a:spcPts val="0"/>
              </a:spcAft>
              <a:buClr>
                <a:schemeClr val="lt1"/>
              </a:buClr>
              <a:buSzPts val="4800"/>
              <a:buNone/>
              <a:defRPr sz="4800">
                <a:solidFill>
                  <a:schemeClr val="lt1"/>
                </a:solidFill>
              </a:defRPr>
            </a:lvl6pPr>
            <a:lvl7pPr lvl="6" algn="l" rtl="0">
              <a:spcBef>
                <a:spcPts val="0"/>
              </a:spcBef>
              <a:spcAft>
                <a:spcPts val="0"/>
              </a:spcAft>
              <a:buClr>
                <a:schemeClr val="lt1"/>
              </a:buClr>
              <a:buSzPts val="4800"/>
              <a:buNone/>
              <a:defRPr sz="4800">
                <a:solidFill>
                  <a:schemeClr val="lt1"/>
                </a:solidFill>
              </a:defRPr>
            </a:lvl7pPr>
            <a:lvl8pPr lvl="7" algn="l" rtl="0">
              <a:spcBef>
                <a:spcPts val="0"/>
              </a:spcBef>
              <a:spcAft>
                <a:spcPts val="0"/>
              </a:spcAft>
              <a:buClr>
                <a:schemeClr val="lt1"/>
              </a:buClr>
              <a:buSzPts val="4800"/>
              <a:buNone/>
              <a:defRPr sz="4800">
                <a:solidFill>
                  <a:schemeClr val="lt1"/>
                </a:solidFill>
              </a:defRPr>
            </a:lvl8pPr>
            <a:lvl9pPr lvl="8" algn="l" rtl="0">
              <a:spcBef>
                <a:spcPts val="0"/>
              </a:spcBef>
              <a:spcAft>
                <a:spcPts val="0"/>
              </a:spcAft>
              <a:buClr>
                <a:schemeClr val="lt1"/>
              </a:buClr>
              <a:buSzPts val="4800"/>
              <a:buNone/>
              <a:defRPr sz="4800">
                <a:solidFill>
                  <a:schemeClr val="lt1"/>
                </a:solidFill>
              </a:defRPr>
            </a:lvl9pPr>
          </a:lstStyle>
          <a:p>
            <a:endParaRPr/>
          </a:p>
        </p:txBody>
      </p:sp>
      <p:sp>
        <p:nvSpPr>
          <p:cNvPr id="16" name="Google Shape;16;p3"/>
          <p:cNvSpPr txBox="1">
            <a:spLocks noGrp="1"/>
          </p:cNvSpPr>
          <p:nvPr>
            <p:ph type="subTitle" idx="1"/>
          </p:nvPr>
        </p:nvSpPr>
        <p:spPr>
          <a:xfrm>
            <a:off x="854250" y="3922267"/>
            <a:ext cx="4738500" cy="994000"/>
          </a:xfrm>
          <a:prstGeom prst="rect">
            <a:avLst/>
          </a:prstGeom>
          <a:ln w="1143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lvl1pPr lvl="0"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1pPr>
            <a:lvl2pPr lvl="1"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2pPr>
            <a:lvl3pPr lvl="2"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3pPr>
            <a:lvl4pPr lvl="3"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4pPr>
            <a:lvl5pPr lvl="4"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5pPr>
            <a:lvl6pPr lvl="5"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6pPr>
            <a:lvl7pPr lvl="6"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7pPr>
            <a:lvl8pPr lvl="7"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8pPr>
            <a:lvl9pPr lvl="8"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C20675-D98E-4370-A91E-D455B57A9497}" type="datetime1">
              <a:rPr lang="en-US" smtClean="0"/>
              <a:pPr/>
              <a:t>12/9/2020</a:t>
            </a:fld>
            <a:endParaRPr lang="en-US"/>
          </a:p>
        </p:txBody>
      </p:sp>
      <p:sp>
        <p:nvSpPr>
          <p:cNvPr id="5" name="Footer Placeholder 4"/>
          <p:cNvSpPr>
            <a:spLocks noGrp="1"/>
          </p:cNvSpPr>
          <p:nvPr>
            <p:ph type="ftr" sz="quarter" idx="11"/>
          </p:nvPr>
        </p:nvSpPr>
        <p:spPr/>
        <p:txBody>
          <a:bodyPr/>
          <a:lstStyle>
            <a:extLst/>
          </a:lstStyle>
          <a:p>
            <a:r>
              <a:rPr lang="en-US" smtClean="0"/>
              <a:t>soniakhubchandani</a:t>
            </a:r>
            <a:endParaRPr lang="en-US"/>
          </a:p>
        </p:txBody>
      </p:sp>
      <p:sp>
        <p:nvSpPr>
          <p:cNvPr id="6" name="Slide Number Placeholder 5"/>
          <p:cNvSpPr>
            <a:spLocks noGrp="1"/>
          </p:cNvSpPr>
          <p:nvPr>
            <p:ph type="sldNum" sz="quarter" idx="12"/>
          </p:nvPr>
        </p:nvSpPr>
        <p:spPr/>
        <p:txBody>
          <a:bodyPr/>
          <a:lstStyle>
            <a:extLst/>
          </a:lstStyle>
          <a:p>
            <a:fld id="{62C2CBC6-3FCC-433E-BDA1-078D7EED643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C83EF4-96AF-4102-94F0-C02BBEA1C742}" type="datetime1">
              <a:rPr lang="en-US" smtClean="0"/>
              <a:pPr/>
              <a:t>12/9/2020</a:t>
            </a:fld>
            <a:endParaRPr lang="en-US"/>
          </a:p>
        </p:txBody>
      </p:sp>
      <p:sp>
        <p:nvSpPr>
          <p:cNvPr id="5" name="Footer Placeholder 4"/>
          <p:cNvSpPr>
            <a:spLocks noGrp="1"/>
          </p:cNvSpPr>
          <p:nvPr>
            <p:ph type="ftr" sz="quarter" idx="11"/>
          </p:nvPr>
        </p:nvSpPr>
        <p:spPr/>
        <p:txBody>
          <a:bodyPr/>
          <a:lstStyle>
            <a:extLst/>
          </a:lstStyle>
          <a:p>
            <a:r>
              <a:rPr lang="en-US" smtClean="0"/>
              <a:t>soniakhubchandani</a:t>
            </a:r>
            <a:endParaRPr lang="en-US"/>
          </a:p>
        </p:txBody>
      </p:sp>
      <p:sp>
        <p:nvSpPr>
          <p:cNvPr id="6" name="Slide Number Placeholder 5"/>
          <p:cNvSpPr>
            <a:spLocks noGrp="1"/>
          </p:cNvSpPr>
          <p:nvPr>
            <p:ph type="sldNum" sz="quarter" idx="12"/>
          </p:nvPr>
        </p:nvSpPr>
        <p:spPr/>
        <p:txBody>
          <a:bodyPr/>
          <a:lstStyle>
            <a:extLst/>
          </a:lstStyle>
          <a:p>
            <a:fld id="{62C2CBC6-3FCC-433E-BDA1-078D7EED643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23162B7-5B53-4AC3-B431-F3C47EC64417}" type="datetime1">
              <a:rPr lang="en-US" smtClean="0"/>
              <a:pPr/>
              <a:t>12/9/2020</a:t>
            </a:fld>
            <a:endParaRPr lang="en-US"/>
          </a:p>
        </p:txBody>
      </p:sp>
      <p:sp>
        <p:nvSpPr>
          <p:cNvPr id="6" name="Footer Placeholder 5"/>
          <p:cNvSpPr>
            <a:spLocks noGrp="1"/>
          </p:cNvSpPr>
          <p:nvPr>
            <p:ph type="ftr" sz="quarter" idx="11"/>
          </p:nvPr>
        </p:nvSpPr>
        <p:spPr/>
        <p:txBody>
          <a:bodyPr/>
          <a:lstStyle>
            <a:extLst/>
          </a:lstStyle>
          <a:p>
            <a:r>
              <a:rPr lang="en-US" smtClean="0"/>
              <a:t>soniakhubchandani</a:t>
            </a:r>
            <a:endParaRPr lang="en-US"/>
          </a:p>
        </p:txBody>
      </p:sp>
      <p:sp>
        <p:nvSpPr>
          <p:cNvPr id="7" name="Slide Number Placeholder 6"/>
          <p:cNvSpPr>
            <a:spLocks noGrp="1"/>
          </p:cNvSpPr>
          <p:nvPr>
            <p:ph type="sldNum" sz="quarter" idx="12"/>
          </p:nvPr>
        </p:nvSpPr>
        <p:spPr/>
        <p:txBody>
          <a:bodyPr/>
          <a:lstStyle>
            <a:extLst/>
          </a:lstStyle>
          <a:p>
            <a:fld id="{62C2CBC6-3FCC-433E-BDA1-078D7EED643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CF3432-A457-4451-99D0-DEADBD0A8EB1}" type="datetime1">
              <a:rPr lang="en-US" smtClean="0"/>
              <a:pPr/>
              <a:t>12/9/2020</a:t>
            </a:fld>
            <a:endParaRPr lang="en-US"/>
          </a:p>
        </p:txBody>
      </p:sp>
      <p:sp>
        <p:nvSpPr>
          <p:cNvPr id="8" name="Footer Placeholder 7"/>
          <p:cNvSpPr>
            <a:spLocks noGrp="1"/>
          </p:cNvSpPr>
          <p:nvPr>
            <p:ph type="ftr" sz="quarter" idx="11"/>
          </p:nvPr>
        </p:nvSpPr>
        <p:spPr/>
        <p:txBody>
          <a:bodyPr/>
          <a:lstStyle>
            <a:extLst/>
          </a:lstStyle>
          <a:p>
            <a:r>
              <a:rPr lang="en-US" smtClean="0"/>
              <a:t>soniakhubchandani</a:t>
            </a:r>
            <a:endParaRPr lang="en-US"/>
          </a:p>
        </p:txBody>
      </p:sp>
      <p:sp>
        <p:nvSpPr>
          <p:cNvPr id="9" name="Slide Number Placeholder 8"/>
          <p:cNvSpPr>
            <a:spLocks noGrp="1"/>
          </p:cNvSpPr>
          <p:nvPr>
            <p:ph type="sldNum" sz="quarter" idx="12"/>
          </p:nvPr>
        </p:nvSpPr>
        <p:spPr/>
        <p:txBody>
          <a:bodyPr/>
          <a:lstStyle>
            <a:extLst/>
          </a:lstStyle>
          <a:p>
            <a:fld id="{62C2CBC6-3FCC-433E-BDA1-078D7EED64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82C1ACC-03C8-4BDD-BEEB-6C5B6570868D}" type="datetime1">
              <a:rPr lang="en-US" smtClean="0"/>
              <a:pPr/>
              <a:t>12/9/2020</a:t>
            </a:fld>
            <a:endParaRPr lang="en-US"/>
          </a:p>
        </p:txBody>
      </p:sp>
      <p:sp>
        <p:nvSpPr>
          <p:cNvPr id="4" name="Footer Placeholder 3"/>
          <p:cNvSpPr>
            <a:spLocks noGrp="1"/>
          </p:cNvSpPr>
          <p:nvPr>
            <p:ph type="ftr" sz="quarter" idx="11"/>
          </p:nvPr>
        </p:nvSpPr>
        <p:spPr/>
        <p:txBody>
          <a:bodyPr/>
          <a:lstStyle>
            <a:extLst/>
          </a:lstStyle>
          <a:p>
            <a:r>
              <a:rPr lang="en-US" smtClean="0"/>
              <a:t>soniakhubchandani</a:t>
            </a:r>
            <a:endParaRPr lang="en-US"/>
          </a:p>
        </p:txBody>
      </p:sp>
      <p:sp>
        <p:nvSpPr>
          <p:cNvPr id="5" name="Slide Number Placeholder 4"/>
          <p:cNvSpPr>
            <a:spLocks noGrp="1"/>
          </p:cNvSpPr>
          <p:nvPr>
            <p:ph type="sldNum" sz="quarter" idx="12"/>
          </p:nvPr>
        </p:nvSpPr>
        <p:spPr/>
        <p:txBody>
          <a:bodyPr/>
          <a:lstStyle>
            <a:extLst/>
          </a:lstStyle>
          <a:p>
            <a:fld id="{62C2CBC6-3FCC-433E-BDA1-078D7EED643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491A3A4-0645-45B6-893B-7F99386D4DA1}" type="datetime1">
              <a:rPr lang="en-US" smtClean="0"/>
              <a:pPr/>
              <a:t>12/9/2020</a:t>
            </a:fld>
            <a:endParaRPr lang="en-US"/>
          </a:p>
        </p:txBody>
      </p:sp>
      <p:sp>
        <p:nvSpPr>
          <p:cNvPr id="3" name="Footer Placeholder 2"/>
          <p:cNvSpPr>
            <a:spLocks noGrp="1"/>
          </p:cNvSpPr>
          <p:nvPr>
            <p:ph type="ftr" sz="quarter" idx="11"/>
          </p:nvPr>
        </p:nvSpPr>
        <p:spPr/>
        <p:txBody>
          <a:bodyPr/>
          <a:lstStyle>
            <a:extLst/>
          </a:lstStyle>
          <a:p>
            <a:r>
              <a:rPr lang="en-US" smtClean="0"/>
              <a:t>soniakhubchandani</a:t>
            </a:r>
            <a:endParaRPr lang="en-US"/>
          </a:p>
        </p:txBody>
      </p:sp>
      <p:sp>
        <p:nvSpPr>
          <p:cNvPr id="4" name="Slide Number Placeholder 3"/>
          <p:cNvSpPr>
            <a:spLocks noGrp="1"/>
          </p:cNvSpPr>
          <p:nvPr>
            <p:ph type="sldNum" sz="quarter" idx="12"/>
          </p:nvPr>
        </p:nvSpPr>
        <p:spPr/>
        <p:txBody>
          <a:bodyPr/>
          <a:lstStyle>
            <a:extLst/>
          </a:lstStyle>
          <a:p>
            <a:fld id="{62C2CBC6-3FCC-433E-BDA1-078D7EED64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9CD3ED9-A938-434F-BF05-4F9A0BC6DAB4}" type="datetime1">
              <a:rPr lang="en-US" smtClean="0"/>
              <a:pPr/>
              <a:t>12/9/2020</a:t>
            </a:fld>
            <a:endParaRPr lang="en-US"/>
          </a:p>
        </p:txBody>
      </p:sp>
      <p:sp>
        <p:nvSpPr>
          <p:cNvPr id="6" name="Footer Placeholder 5"/>
          <p:cNvSpPr>
            <a:spLocks noGrp="1"/>
          </p:cNvSpPr>
          <p:nvPr>
            <p:ph type="ftr" sz="quarter" idx="11"/>
          </p:nvPr>
        </p:nvSpPr>
        <p:spPr/>
        <p:txBody>
          <a:bodyPr/>
          <a:lstStyle>
            <a:extLst/>
          </a:lstStyle>
          <a:p>
            <a:r>
              <a:rPr lang="en-US" smtClean="0"/>
              <a:t>soniakhubchandani</a:t>
            </a:r>
            <a:endParaRPr lang="en-US"/>
          </a:p>
        </p:txBody>
      </p:sp>
      <p:sp>
        <p:nvSpPr>
          <p:cNvPr id="7" name="Slide Number Placeholder 6"/>
          <p:cNvSpPr>
            <a:spLocks noGrp="1"/>
          </p:cNvSpPr>
          <p:nvPr>
            <p:ph type="sldNum" sz="quarter" idx="12"/>
          </p:nvPr>
        </p:nvSpPr>
        <p:spPr/>
        <p:txBody>
          <a:bodyPr/>
          <a:lstStyle>
            <a:extLst/>
          </a:lstStyle>
          <a:p>
            <a:fld id="{62C2CBC6-3FCC-433E-BDA1-078D7EED64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B238423-98DD-441B-A159-7A7B9F0AF928}" type="datetime1">
              <a:rPr lang="en-US" smtClean="0"/>
              <a:pPr/>
              <a:t>12/9/2020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soniakhubchandani</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2C2CBC6-3FCC-433E-BDA1-078D7EED643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A192A50-3B3C-406B-B37B-90C0F6C33BBE}" type="datetime1">
              <a:rPr lang="en-US" smtClean="0"/>
              <a:pPr/>
              <a:t>12/9/2020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soniakhubchandani</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2C2CBC6-3FCC-433E-BDA1-078D7EED64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Information_retrieval" TargetMode="External"/><Relationship Id="rId2" Type="http://schemas.openxmlformats.org/officeDocument/2006/relationships/hyperlink" Target="https://en.wikipedia.org/wiki/Information" TargetMode="External"/><Relationship Id="rId1" Type="http://schemas.openxmlformats.org/officeDocument/2006/relationships/slideLayout" Target="../slideLayouts/slideLayout2.xml"/><Relationship Id="rId5" Type="http://schemas.openxmlformats.org/officeDocument/2006/relationships/hyperlink" Target="https://en.wikipedia.org/wiki/Minutes" TargetMode="External"/><Relationship Id="rId4" Type="http://schemas.openxmlformats.org/officeDocument/2006/relationships/hyperlink" Target="https://en.wikipedia.org/wiki/Note-tak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bharatgrouponline.com/10-Essential-Things-to-Know-Before-Making-Your-PPT-Presentation-for-Business.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8"/>
          <p:cNvSpPr txBox="1">
            <a:spLocks noChangeArrowheads="1"/>
          </p:cNvSpPr>
          <p:nvPr/>
        </p:nvSpPr>
        <p:spPr bwMode="auto">
          <a:xfrm>
            <a:off x="565682" y="3459661"/>
            <a:ext cx="8394221" cy="1938899"/>
          </a:xfrm>
          <a:prstGeom prst="rect">
            <a:avLst/>
          </a:prstGeom>
          <a:noFill/>
          <a:ln w="9525">
            <a:noFill/>
            <a:miter lim="800000"/>
            <a:headEnd/>
            <a:tailEnd/>
          </a:ln>
        </p:spPr>
        <p:txBody>
          <a:bodyPr wrap="square" lIns="91334" tIns="45674" rIns="91334" bIns="45674">
            <a:spAutoFit/>
          </a:bodyPr>
          <a:lstStyle/>
          <a:p>
            <a:pPr>
              <a:lnSpc>
                <a:spcPct val="150000"/>
              </a:lnSpc>
            </a:pPr>
            <a:r>
              <a:rPr lang="en-US" sz="2000" dirty="0" smtClean="0">
                <a:latin typeface="Source Sans Pro" charset="0"/>
                <a:cs typeface="Times New Roman" pitchFamily="18" charset="0"/>
              </a:rPr>
              <a:t>Year &amp; </a:t>
            </a:r>
            <a:r>
              <a:rPr lang="en-US" sz="2000" dirty="0" err="1" smtClean="0">
                <a:latin typeface="Source Sans Pro" charset="0"/>
                <a:cs typeface="Times New Roman" pitchFamily="18" charset="0"/>
              </a:rPr>
              <a:t>Sem</a:t>
            </a:r>
            <a:r>
              <a:rPr lang="en-US" sz="2000" dirty="0" smtClean="0">
                <a:latin typeface="Source Sans Pro" charset="0"/>
                <a:cs typeface="Times New Roman" pitchFamily="18" charset="0"/>
              </a:rPr>
              <a:t> </a:t>
            </a:r>
            <a:r>
              <a:rPr lang="en-US" sz="2000" dirty="0">
                <a:latin typeface="Source Sans Pro" charset="0"/>
                <a:cs typeface="Times New Roman" pitchFamily="18" charset="0"/>
              </a:rPr>
              <a:t>– </a:t>
            </a:r>
            <a:r>
              <a:rPr lang="en-US" sz="2000" dirty="0" smtClean="0">
                <a:latin typeface="Source Sans Pro" charset="0"/>
                <a:cs typeface="Times New Roman" pitchFamily="18" charset="0"/>
              </a:rPr>
              <a:t>2</a:t>
            </a:r>
            <a:r>
              <a:rPr lang="en-US" sz="2000" baseline="30000" dirty="0" smtClean="0">
                <a:latin typeface="Source Sans Pro" charset="0"/>
                <a:cs typeface="Times New Roman" pitchFamily="18" charset="0"/>
              </a:rPr>
              <a:t>nd</a:t>
            </a:r>
            <a:r>
              <a:rPr lang="en-US" sz="2000" dirty="0" smtClean="0">
                <a:latin typeface="Source Sans Pro" charset="0"/>
                <a:cs typeface="Times New Roman" pitchFamily="18" charset="0"/>
              </a:rPr>
              <a:t> Year, 3</a:t>
            </a:r>
            <a:r>
              <a:rPr lang="en-US" sz="2000" baseline="30000" dirty="0" smtClean="0">
                <a:latin typeface="Source Sans Pro" charset="0"/>
                <a:cs typeface="Times New Roman" pitchFamily="18" charset="0"/>
              </a:rPr>
              <a:t>rd</a:t>
            </a:r>
            <a:r>
              <a:rPr lang="en-US" sz="2000" dirty="0" smtClean="0">
                <a:latin typeface="Source Sans Pro" charset="0"/>
                <a:cs typeface="Times New Roman" pitchFamily="18" charset="0"/>
              </a:rPr>
              <a:t> </a:t>
            </a:r>
            <a:r>
              <a:rPr lang="en-US" sz="2000" dirty="0" err="1" smtClean="0">
                <a:latin typeface="Source Sans Pro" charset="0"/>
                <a:cs typeface="Times New Roman" pitchFamily="18" charset="0"/>
              </a:rPr>
              <a:t>Sem</a:t>
            </a:r>
            <a:endParaRPr lang="en-US" sz="2000" dirty="0">
              <a:latin typeface="Source Sans Pro" charset="0"/>
              <a:cs typeface="Times New Roman" pitchFamily="18" charset="0"/>
            </a:endParaRPr>
          </a:p>
          <a:p>
            <a:pPr>
              <a:lnSpc>
                <a:spcPct val="150000"/>
              </a:lnSpc>
            </a:pPr>
            <a:r>
              <a:rPr lang="en-US" sz="2000" dirty="0">
                <a:latin typeface="Source Sans Pro" charset="0"/>
                <a:cs typeface="Times New Roman" pitchFamily="18" charset="0"/>
              </a:rPr>
              <a:t>Subject </a:t>
            </a:r>
            <a:r>
              <a:rPr lang="en-US" sz="2000" dirty="0" smtClean="0">
                <a:latin typeface="Source Sans Pro" charset="0"/>
                <a:cs typeface="Times New Roman" pitchFamily="18" charset="0"/>
              </a:rPr>
              <a:t>– Technical Communication</a:t>
            </a:r>
            <a:endParaRPr lang="en-US" sz="2000" dirty="0">
              <a:latin typeface="Source Sans Pro" charset="0"/>
              <a:cs typeface="Times New Roman" pitchFamily="18" charset="0"/>
            </a:endParaRPr>
          </a:p>
          <a:p>
            <a:pPr>
              <a:lnSpc>
                <a:spcPct val="150000"/>
              </a:lnSpc>
            </a:pPr>
            <a:r>
              <a:rPr lang="en-US" sz="2000" dirty="0" smtClean="0">
                <a:latin typeface="Source Sans Pro" charset="0"/>
                <a:cs typeface="Times New Roman" pitchFamily="18" charset="0"/>
              </a:rPr>
              <a:t>Unit </a:t>
            </a:r>
            <a:r>
              <a:rPr lang="en-US" sz="2000" dirty="0">
                <a:latin typeface="Source Sans Pro" charset="0"/>
                <a:cs typeface="Times New Roman" pitchFamily="18" charset="0"/>
              </a:rPr>
              <a:t>– </a:t>
            </a:r>
            <a:r>
              <a:rPr lang="en-US" sz="2000" dirty="0" smtClean="0">
                <a:latin typeface="Source Sans Pro" charset="0"/>
                <a:cs typeface="Times New Roman" pitchFamily="18" charset="0"/>
              </a:rPr>
              <a:t>02</a:t>
            </a:r>
            <a:endParaRPr lang="en-US" sz="2000" dirty="0">
              <a:latin typeface="Source Sans Pro" charset="0"/>
              <a:cs typeface="Times New Roman" pitchFamily="18" charset="0"/>
            </a:endParaRPr>
          </a:p>
          <a:p>
            <a:pPr>
              <a:lnSpc>
                <a:spcPct val="150000"/>
              </a:lnSpc>
            </a:pPr>
            <a:r>
              <a:rPr lang="en-US" sz="2000" dirty="0">
                <a:latin typeface="Source Sans Pro" charset="0"/>
                <a:cs typeface="Times New Roman" pitchFamily="18" charset="0"/>
              </a:rPr>
              <a:t>Presented by –   </a:t>
            </a:r>
            <a:r>
              <a:rPr lang="en-US" sz="2000" dirty="0" smtClean="0">
                <a:latin typeface="Source Sans Pro" charset="0"/>
                <a:cs typeface="Times New Roman" pitchFamily="18" charset="0"/>
              </a:rPr>
              <a:t>Rashmi Kaushik(English &amp; Humanities)</a:t>
            </a:r>
            <a:endParaRPr lang="en-IN" sz="2000" dirty="0">
              <a:latin typeface="Source Sans Pro" charset="0"/>
              <a:cs typeface="Times New Roman" pitchFamily="18" charset="0"/>
            </a:endParaRPr>
          </a:p>
        </p:txBody>
      </p:sp>
      <p:pic>
        <p:nvPicPr>
          <p:cNvPr id="5" name="Picture 10"/>
          <p:cNvPicPr>
            <a:picLocks noChangeAspect="1" noChangeArrowheads="1"/>
          </p:cNvPicPr>
          <p:nvPr/>
        </p:nvPicPr>
        <p:blipFill>
          <a:blip r:embed="rId3"/>
          <a:srcRect/>
          <a:stretch>
            <a:fillRect/>
          </a:stretch>
        </p:blipFill>
        <p:spPr bwMode="auto">
          <a:xfrm>
            <a:off x="285721" y="1"/>
            <a:ext cx="2256453" cy="1550553"/>
          </a:xfrm>
          <a:prstGeom prst="rect">
            <a:avLst/>
          </a:prstGeom>
          <a:noFill/>
          <a:ln w="9525">
            <a:noFill/>
            <a:miter lim="800000"/>
            <a:headEnd/>
            <a:tailEnd/>
          </a:ln>
        </p:spPr>
      </p:pic>
      <p:pic>
        <p:nvPicPr>
          <p:cNvPr id="6" name="Picture 11"/>
          <p:cNvPicPr>
            <a:picLocks noChangeAspect="1" noChangeArrowheads="1"/>
          </p:cNvPicPr>
          <p:nvPr/>
        </p:nvPicPr>
        <p:blipFill>
          <a:blip r:embed="rId4"/>
          <a:srcRect/>
          <a:stretch>
            <a:fillRect/>
          </a:stretch>
        </p:blipFill>
        <p:spPr bwMode="auto">
          <a:xfrm>
            <a:off x="7524329" y="273514"/>
            <a:ext cx="1435575" cy="1523305"/>
          </a:xfrm>
          <a:prstGeom prst="rect">
            <a:avLst/>
          </a:prstGeom>
          <a:noFill/>
          <a:ln w="9525">
            <a:noFill/>
            <a:miter lim="800000"/>
            <a:headEnd/>
            <a:tailEnd/>
          </a:ln>
        </p:spPr>
      </p:pic>
      <p:sp>
        <p:nvSpPr>
          <p:cNvPr id="7" name="TextBox 12"/>
          <p:cNvSpPr txBox="1">
            <a:spLocks noChangeArrowheads="1"/>
          </p:cNvSpPr>
          <p:nvPr/>
        </p:nvSpPr>
        <p:spPr bwMode="auto">
          <a:xfrm>
            <a:off x="0" y="2088720"/>
            <a:ext cx="9144000" cy="1077218"/>
          </a:xfrm>
          <a:prstGeom prst="rect">
            <a:avLst/>
          </a:prstGeom>
          <a:noFill/>
          <a:ln w="9525">
            <a:noFill/>
            <a:miter lim="800000"/>
            <a:headEnd/>
            <a:tailEnd/>
          </a:ln>
        </p:spPr>
        <p:txBody>
          <a:bodyPr wrap="square">
            <a:spAutoFit/>
          </a:bodyPr>
          <a:lstStyle/>
          <a:p>
            <a:pPr algn="ctr"/>
            <a:r>
              <a:rPr lang="en-US" sz="3200" b="1" spc="600" dirty="0">
                <a:solidFill>
                  <a:schemeClr val="tx1">
                    <a:lumMod val="50000"/>
                  </a:schemeClr>
                </a:solidFill>
                <a:uFill>
                  <a:solidFill>
                    <a:schemeClr val="accent3">
                      <a:lumMod val="60000"/>
                      <a:lumOff val="40000"/>
                    </a:schemeClr>
                  </a:solidFill>
                </a:uFill>
              </a:rPr>
              <a:t>JAIPUR ENGINEERING COLLEGE </a:t>
            </a:r>
            <a:endParaRPr lang="en-US" sz="3200" b="1" spc="600" dirty="0" smtClean="0">
              <a:solidFill>
                <a:schemeClr val="tx1">
                  <a:lumMod val="50000"/>
                </a:schemeClr>
              </a:solidFill>
              <a:uFill>
                <a:solidFill>
                  <a:schemeClr val="accent3">
                    <a:lumMod val="60000"/>
                    <a:lumOff val="40000"/>
                  </a:schemeClr>
                </a:solidFill>
              </a:uFill>
            </a:endParaRPr>
          </a:p>
          <a:p>
            <a:pPr algn="ctr"/>
            <a:r>
              <a:rPr lang="en-US" sz="3200" b="1" spc="600" dirty="0" smtClean="0">
                <a:solidFill>
                  <a:schemeClr val="tx1">
                    <a:lumMod val="50000"/>
                  </a:schemeClr>
                </a:solidFill>
                <a:uFill>
                  <a:solidFill>
                    <a:schemeClr val="accent3">
                      <a:lumMod val="60000"/>
                      <a:lumOff val="40000"/>
                    </a:schemeClr>
                  </a:solidFill>
                </a:uFill>
              </a:rPr>
              <a:t>AND RESEARCH CENTRE</a:t>
            </a:r>
            <a:endParaRPr lang="en-IN" sz="3200" b="1" spc="600" dirty="0">
              <a:solidFill>
                <a:schemeClr val="tx1">
                  <a:lumMod val="50000"/>
                </a:schemeClr>
              </a:solidFill>
              <a:uFill>
                <a:solidFill>
                  <a:schemeClr val="accent3">
                    <a:lumMod val="60000"/>
                    <a:lumOff val="40000"/>
                  </a:schemeClr>
                </a:solidFill>
              </a:uFill>
            </a:endParaRPr>
          </a:p>
        </p:txBody>
      </p:sp>
      <p:grpSp>
        <p:nvGrpSpPr>
          <p:cNvPr id="2" name="object 5"/>
          <p:cNvGrpSpPr>
            <a:grpSpLocks/>
          </p:cNvGrpSpPr>
          <p:nvPr/>
        </p:nvGrpSpPr>
        <p:grpSpPr bwMode="auto">
          <a:xfrm>
            <a:off x="0" y="92205"/>
            <a:ext cx="9144000" cy="6793179"/>
            <a:chOff x="0" y="0"/>
            <a:chExt cx="16217900" cy="9118600"/>
          </a:xfrm>
        </p:grpSpPr>
        <p:sp>
          <p:nvSpPr>
            <p:cNvPr id="9" name="object 6"/>
            <p:cNvSpPr>
              <a:spLocks noChangeArrowheads="1"/>
            </p:cNvSpPr>
            <p:nvPr/>
          </p:nvSpPr>
          <p:spPr bwMode="auto">
            <a:xfrm>
              <a:off x="0" y="0"/>
              <a:ext cx="1003300" cy="9118600"/>
            </a:xfrm>
            <a:prstGeom prst="rect">
              <a:avLst/>
            </a:prstGeom>
            <a:blipFill dpi="0" rotWithShape="1">
              <a:blip r:embed="rId5"/>
              <a:srcRect/>
              <a:stretch>
                <a:fillRect/>
              </a:stretch>
            </a:blipFill>
            <a:ln w="9525">
              <a:noFill/>
              <a:miter lim="800000"/>
              <a:headEnd/>
              <a:tailEnd/>
            </a:ln>
          </p:spPr>
          <p:txBody>
            <a:bodyPr lIns="0" tIns="0" rIns="0" bIns="0"/>
            <a:lstStyle/>
            <a:p>
              <a:endParaRPr lang="en-US">
                <a:latin typeface="Calibri" pitchFamily="34" charset="0"/>
              </a:endParaRPr>
            </a:p>
          </p:txBody>
        </p:sp>
        <p:sp>
          <p:nvSpPr>
            <p:cNvPr id="1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1" name="Footer Placeholder 11"/>
          <p:cNvSpPr txBox="1">
            <a:spLocks/>
          </p:cNvSpPr>
          <p:nvPr/>
        </p:nvSpPr>
        <p:spPr>
          <a:xfrm>
            <a:off x="1115616" y="6474354"/>
            <a:ext cx="7632848" cy="33007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defRPr/>
            </a:pPr>
            <a:endParaRPr lang="en-IN" dirty="0">
              <a:solidFill>
                <a:schemeClr val="bg1">
                  <a:lumMod val="65000"/>
                </a:schemeClr>
              </a:solidFill>
            </a:endParaRPr>
          </a:p>
        </p:txBody>
      </p:sp>
    </p:spTree>
    <p:extLst>
      <p:ext uri="{BB962C8B-B14F-4D97-AF65-F5344CB8AC3E}">
        <p14:creationId xmlns="" xmlns:p14="http://schemas.microsoft.com/office/powerpoint/2010/main" val="3260329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7615262" cy="5983311"/>
          </a:xfrm>
        </p:spPr>
        <p:txBody>
          <a:bodyPr/>
          <a:lstStyle/>
          <a:p>
            <a:pPr>
              <a:buNone/>
            </a:pPr>
            <a:r>
              <a:rPr lang="en-IN" dirty="0" smtClean="0"/>
              <a:t>                        </a:t>
            </a:r>
            <a:r>
              <a:rPr lang="en-IN" sz="2000" dirty="0" smtClean="0"/>
              <a:t>Summarizing</a:t>
            </a:r>
            <a:endParaRPr lang="en-US" sz="2000" dirty="0" smtClean="0"/>
          </a:p>
          <a:p>
            <a:r>
              <a:rPr lang="en-US" sz="2000" dirty="0" smtClean="0"/>
              <a:t>Summarizing plays a vital role in Technical writing and technical documents it is  all about to be concise up to the point and highlight the main content to de delivered or the aim and objective to be achieved from  your clients , sales team and logistics and so on .  The main purpose of summarizing is to make the idea clear and reachable . </a:t>
            </a:r>
          </a:p>
          <a:p>
            <a:pPr>
              <a:buNone/>
            </a:pPr>
            <a:r>
              <a:rPr lang="en-US" sz="2000" dirty="0" smtClean="0"/>
              <a:t>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10</a:t>
            </a:fld>
            <a:endParaRPr lang="en-US"/>
          </a:p>
        </p:txBody>
      </p:sp>
      <p:pic>
        <p:nvPicPr>
          <p:cNvPr id="6" name="Picture 5" descr="summary.png"/>
          <p:cNvPicPr>
            <a:picLocks noChangeAspect="1"/>
          </p:cNvPicPr>
          <p:nvPr/>
        </p:nvPicPr>
        <p:blipFill>
          <a:blip r:embed="rId2"/>
          <a:stretch>
            <a:fillRect/>
          </a:stretch>
        </p:blipFill>
        <p:spPr>
          <a:xfrm>
            <a:off x="2071670" y="2571744"/>
            <a:ext cx="6786610" cy="392909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en-IN" dirty="0" smtClean="0"/>
              <a:t>Steps are as follows:- </a:t>
            </a:r>
            <a:endParaRPr lang="en-US" dirty="0" smtClean="0"/>
          </a:p>
          <a:p>
            <a:pPr lvl="0"/>
            <a:r>
              <a:rPr lang="en-US" b="1" i="1" dirty="0" smtClean="0"/>
              <a:t>Read  and reread </a:t>
            </a:r>
            <a:r>
              <a:rPr lang="en-US" i="1" dirty="0" smtClean="0"/>
              <a:t>then revise the content till you get the main idea to be delivered .</a:t>
            </a:r>
          </a:p>
          <a:p>
            <a:pPr lvl="0"/>
            <a:r>
              <a:rPr lang="en-US" i="1" dirty="0" smtClean="0"/>
              <a:t> </a:t>
            </a:r>
            <a:r>
              <a:rPr lang="en-US" b="1" i="1" dirty="0" smtClean="0"/>
              <a:t>Prepare a draft and organize </a:t>
            </a:r>
            <a:r>
              <a:rPr lang="en-US" i="1" dirty="0" smtClean="0"/>
              <a:t>:</a:t>
            </a:r>
            <a:r>
              <a:rPr lang="en-US" dirty="0" smtClean="0"/>
              <a:t>   Preparing a rough draft  and organizing is very important factor which should be kept in mind before writing a technical document  see if it  is complete? And that it contains all important details?  It should contain all relevant details needed by the original text? </a:t>
            </a:r>
          </a:p>
          <a:p>
            <a:pPr lvl="0"/>
            <a:r>
              <a:rPr lang="en-US" i="1" dirty="0" smtClean="0"/>
              <a:t> </a:t>
            </a:r>
            <a:r>
              <a:rPr lang="en-US" b="1" i="1" dirty="0" smtClean="0"/>
              <a:t>Edit  your Text </a:t>
            </a:r>
            <a:r>
              <a:rPr lang="en-US" i="1" dirty="0" smtClean="0"/>
              <a:t>: </a:t>
            </a:r>
            <a:r>
              <a:rPr lang="en-US" dirty="0" smtClean="0"/>
              <a:t>  While writing or editing we have to check twice thrice that all details flow in smoothly together.  The sentences written and the idea should be clear, concise, correct and coherent?  If they require decoding that should be done very carefully . The  transitions effectively indicate the relationships between ideas? The following should be focused that  How effectively you have introduced, developed and ended?</a:t>
            </a:r>
          </a:p>
          <a:p>
            <a:pPr lvl="0"/>
            <a:r>
              <a:rPr lang="en-US" b="1" i="1" dirty="0" smtClean="0"/>
              <a:t>Proof read</a:t>
            </a:r>
            <a:r>
              <a:rPr lang="en-US" dirty="0" smtClean="0"/>
              <a:t>: Check for Technical errors (fonts, spelling, punctuation, terms and subject verb agreement ), and  editing ,  typing errors and ,many  more  like   of grammar and usage errors  often jargons , words and many others .</a:t>
            </a:r>
          </a:p>
          <a:p>
            <a:pPr lvl="1">
              <a:buNone/>
            </a:pPr>
            <a:endParaRPr lang="en-US" i="1" dirty="0" smtClean="0"/>
          </a:p>
          <a:p>
            <a:pPr lvl="1">
              <a:buNone/>
            </a:pPr>
            <a:r>
              <a:rPr lang="en-US" i="1" dirty="0" smtClean="0"/>
              <a:t> </a:t>
            </a:r>
            <a:endParaRPr lang="en-US" sz="3200" dirty="0" smtClean="0"/>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11</a:t>
            </a:fld>
            <a:endParaRPr lang="en-US"/>
          </a:p>
        </p:txBody>
      </p:sp>
      <p:sp>
        <p:nvSpPr>
          <p:cNvPr id="2" name="Title 1"/>
          <p:cNvSpPr>
            <a:spLocks noGrp="1"/>
          </p:cNvSpPr>
          <p:nvPr>
            <p:ph type="title"/>
          </p:nvPr>
        </p:nvSpPr>
        <p:spPr>
          <a:xfrm>
            <a:off x="301752" y="142852"/>
            <a:ext cx="8485090" cy="1143008"/>
          </a:xfrm>
        </p:spPr>
        <p:txBody>
          <a:bodyPr>
            <a:normAutofit/>
          </a:bodyPr>
          <a:lstStyle/>
          <a:p>
            <a:r>
              <a:rPr lang="en-IN" sz="2800" dirty="0" smtClean="0"/>
              <a:t>Points to keep in mind while summarizing in writing stage </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Note making is a important technique that should be </a:t>
            </a:r>
            <a:r>
              <a:rPr lang="en-US" b="1" dirty="0" smtClean="0"/>
              <a:t>Note-taking</a:t>
            </a:r>
            <a:r>
              <a:rPr lang="en-US" dirty="0" smtClean="0"/>
              <a:t> (sometimes written as </a:t>
            </a:r>
            <a:r>
              <a:rPr lang="en-US" b="1" dirty="0" smtClean="0"/>
              <a:t>note taking</a:t>
            </a:r>
            <a:r>
              <a:rPr lang="en-US" dirty="0" smtClean="0"/>
              <a:t> or </a:t>
            </a:r>
            <a:r>
              <a:rPr lang="en-US" b="1" dirty="0" smtClean="0"/>
              <a:t>note taking</a:t>
            </a:r>
            <a:r>
              <a:rPr lang="en-US" dirty="0" smtClean="0"/>
              <a:t>) is the practice of recording </a:t>
            </a:r>
            <a:r>
              <a:rPr lang="en-US" dirty="0" smtClean="0">
                <a:hlinkClick r:id="rId2" tooltip="Information"/>
              </a:rPr>
              <a:t>information</a:t>
            </a:r>
            <a:r>
              <a:rPr lang="en-US" dirty="0" smtClean="0"/>
              <a:t> captured from another source. By taking notes, the writer records the essence of the information, freeing their mind from having to </a:t>
            </a:r>
            <a:r>
              <a:rPr lang="en-US" dirty="0" smtClean="0">
                <a:hlinkClick r:id="rId3" tooltip="Information retrieval"/>
              </a:rPr>
              <a:t>recall</a:t>
            </a:r>
            <a:r>
              <a:rPr lang="en-US" dirty="0" smtClean="0"/>
              <a:t> everything.</a:t>
            </a:r>
            <a:r>
              <a:rPr lang="en-US" baseline="30000" dirty="0" smtClean="0">
                <a:hlinkClick r:id="rId4"/>
              </a:rPr>
              <a:t>[1]</a:t>
            </a:r>
            <a:r>
              <a:rPr lang="en-US" dirty="0" smtClean="0"/>
              <a:t> Notes are commonly drawn from a transient source, such as an oral discussion at a meeting, or a lecture (notes of a meeting are usually called </a:t>
            </a:r>
            <a:r>
              <a:rPr lang="en-US" dirty="0" smtClean="0">
                <a:hlinkClick r:id="rId5" tooltip="Minutes"/>
              </a:rPr>
              <a:t>minutes</a:t>
            </a:r>
            <a:r>
              <a:rPr lang="en-US" dirty="0" smtClean="0"/>
              <a:t>), in which case the notes may be the only record of the event.</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12</a:t>
            </a:fld>
            <a:endParaRPr lang="en-US"/>
          </a:p>
        </p:txBody>
      </p:sp>
      <p:sp>
        <p:nvSpPr>
          <p:cNvPr id="2" name="Title 1"/>
          <p:cNvSpPr>
            <a:spLocks noGrp="1"/>
          </p:cNvSpPr>
          <p:nvPr>
            <p:ph type="title"/>
          </p:nvPr>
        </p:nvSpPr>
        <p:spPr/>
        <p:txBody>
          <a:bodyPr/>
          <a:lstStyle/>
          <a:p>
            <a:r>
              <a:rPr lang="en-IN" dirty="0" smtClean="0"/>
              <a:t>Note making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fontScale="92500"/>
          </a:bodyPr>
          <a:lstStyle/>
          <a:p>
            <a:r>
              <a:rPr lang="en-IN" dirty="0" smtClean="0"/>
              <a:t>Some formal methods :-</a:t>
            </a:r>
          </a:p>
          <a:p>
            <a:r>
              <a:rPr lang="en-IN" dirty="0" smtClean="0"/>
              <a:t>Outline /linear method :-divided your content into two main idea corresponding idea or subsidiary . (Bullets )</a:t>
            </a:r>
          </a:p>
          <a:p>
            <a:r>
              <a:rPr lang="en-IN" dirty="0" smtClean="0"/>
              <a:t>Sentence / categorical method </a:t>
            </a:r>
          </a:p>
          <a:p>
            <a:r>
              <a:rPr lang="en-IN" dirty="0" smtClean="0"/>
              <a:t>Schematic /mapping method –circles , blocks and arrows .</a:t>
            </a:r>
            <a:endParaRPr lang="en-US" dirty="0" smtClean="0"/>
          </a:p>
          <a:p>
            <a:endParaRPr lang="en-US" dirty="0" smtClean="0"/>
          </a:p>
          <a:p>
            <a:pPr>
              <a:buNone/>
            </a:pPr>
            <a:r>
              <a:rPr lang="en-US" dirty="0" smtClean="0"/>
              <a:t>  Whether you contribute to intense marketing meetings or you’re tasked with recording official board or committee meetings, taking effective meeting notes or minutes can be elevated to an art form, changing the dynamic and success factor of any organization.</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There is a boom of technology in India economy due to liberalization.</a:t>
            </a:r>
          </a:p>
          <a:p>
            <a:pPr>
              <a:buFontTx/>
              <a:buChar char="-"/>
            </a:pPr>
            <a:r>
              <a:rPr lang="en-IN" dirty="0" smtClean="0"/>
              <a:t>It is based on strong agriculture and industry.</a:t>
            </a:r>
          </a:p>
          <a:p>
            <a:pPr>
              <a:buNone/>
            </a:pPr>
            <a:r>
              <a:rPr lang="en-IN" b="1" dirty="0" smtClean="0"/>
              <a:t>Schematic /mapping method</a:t>
            </a:r>
          </a:p>
          <a:p>
            <a:pPr>
              <a:buNone/>
            </a:pPr>
            <a:r>
              <a:rPr lang="en-IN" dirty="0" smtClean="0"/>
              <a:t>-Represent the main idea in the centre of the box /circle</a:t>
            </a:r>
            <a:r>
              <a:rPr lang="en-IN" b="1" dirty="0" smtClean="0"/>
              <a:t>.</a:t>
            </a:r>
          </a:p>
          <a:p>
            <a:pPr>
              <a:buNone/>
            </a:pPr>
            <a:r>
              <a:rPr lang="en-IN" b="1" dirty="0" smtClean="0"/>
              <a:t>-depict the subordinate idea as though they are radiating from the central image .</a:t>
            </a:r>
          </a:p>
          <a:p>
            <a:pPr>
              <a:buNone/>
            </a:pPr>
            <a:r>
              <a:rPr lang="en-IN" b="1" dirty="0" smtClean="0"/>
              <a:t>- Drawn branches and connected with nodal structure.</a:t>
            </a:r>
            <a:endParaRPr lang="en-US" b="1"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14</a:t>
            </a:fld>
            <a:endParaRPr lang="en-US"/>
          </a:p>
        </p:txBody>
      </p:sp>
      <p:sp>
        <p:nvSpPr>
          <p:cNvPr id="5" name="Title 4"/>
          <p:cNvSpPr>
            <a:spLocks noGrp="1"/>
          </p:cNvSpPr>
          <p:nvPr>
            <p:ph type="title"/>
          </p:nvPr>
        </p:nvSpPr>
        <p:spPr/>
        <p:txBody>
          <a:bodyPr/>
          <a:lstStyle/>
          <a:p>
            <a:r>
              <a:rPr lang="en-IN" dirty="0" smtClean="0"/>
              <a:t>Sentence method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en-IN" dirty="0" smtClean="0"/>
              <a:t>Note the information  noted is simply a draft in your own words to capture the entire information at one place note making </a:t>
            </a:r>
            <a:r>
              <a:rPr lang="en-US" dirty="0" smtClean="0"/>
              <a:t>is not just about writing down everything you hear or read. It is a process of recalling .</a:t>
            </a:r>
          </a:p>
          <a:p>
            <a:pPr>
              <a:buNone/>
            </a:pPr>
            <a:r>
              <a:rPr lang="en-US" dirty="0" smtClean="0"/>
              <a:t>      Making notes helps you to:</a:t>
            </a:r>
          </a:p>
          <a:p>
            <a:r>
              <a:rPr lang="en-US" dirty="0" smtClean="0"/>
              <a:t>Remember and quote the exact points and  data.</a:t>
            </a:r>
          </a:p>
          <a:p>
            <a:r>
              <a:rPr lang="en-US" dirty="0" smtClean="0"/>
              <a:t>Highlight and focus on the key ideas.</a:t>
            </a:r>
          </a:p>
          <a:p>
            <a:r>
              <a:rPr lang="en-US" dirty="0" smtClean="0"/>
              <a:t>Review and revise before finalizing .</a:t>
            </a:r>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47500" lnSpcReduction="20000"/>
          </a:bodyPr>
          <a:lstStyle/>
          <a:p>
            <a:pPr>
              <a:buNone/>
            </a:pPr>
            <a:endParaRPr lang="en-US" b="1" dirty="0" smtClean="0"/>
          </a:p>
          <a:p>
            <a:pPr>
              <a:buNone/>
            </a:pPr>
            <a:r>
              <a:rPr lang="en-IN" sz="7000" b="1" dirty="0" smtClean="0"/>
              <a:t>Example note making </a:t>
            </a:r>
            <a:endParaRPr lang="en-US" sz="7000" b="1" dirty="0" smtClean="0"/>
          </a:p>
          <a:p>
            <a:pPr>
              <a:buNone/>
            </a:pPr>
            <a:endParaRPr lang="en-US" b="1" dirty="0" smtClean="0"/>
          </a:p>
          <a:p>
            <a:pPr>
              <a:buNone/>
            </a:pPr>
            <a:r>
              <a:rPr lang="en-US" b="1" dirty="0" smtClean="0"/>
              <a:t>[Company]/[Department Name]</a:t>
            </a:r>
            <a:endParaRPr lang="en-US" dirty="0" smtClean="0"/>
          </a:p>
          <a:p>
            <a:r>
              <a:rPr lang="en-US" b="1" dirty="0" smtClean="0"/>
              <a:t>Meeting Minutes</a:t>
            </a:r>
            <a:endParaRPr lang="en-US" dirty="0" smtClean="0"/>
          </a:p>
          <a:p>
            <a:r>
              <a:rPr lang="en-US" dirty="0" smtClean="0"/>
              <a:t>[Date], venue, time .</a:t>
            </a:r>
          </a:p>
          <a:p>
            <a:pPr>
              <a:buNone/>
            </a:pPr>
            <a:r>
              <a:rPr lang="en-US" b="1" dirty="0" smtClean="0"/>
              <a:t>I. Call to order</a:t>
            </a:r>
            <a:endParaRPr lang="en-US" dirty="0" smtClean="0"/>
          </a:p>
          <a:p>
            <a:r>
              <a:rPr lang="en-US" dirty="0" smtClean="0"/>
              <a:t>Facilitator Name called to order the regular meeting of the Organization/Committee Name at the time on date at location.</a:t>
            </a:r>
          </a:p>
          <a:p>
            <a:r>
              <a:rPr lang="en-US" b="1" dirty="0" smtClean="0"/>
              <a:t>II. Roll call</a:t>
            </a:r>
            <a:endParaRPr lang="en-US" dirty="0" smtClean="0"/>
          </a:p>
          <a:p>
            <a:r>
              <a:rPr lang="en-US" dirty="0" smtClean="0"/>
              <a:t>Secretary Name conducted a roll call. The following persons were present: attendee names</a:t>
            </a:r>
          </a:p>
          <a:p>
            <a:r>
              <a:rPr lang="en-US" b="1" dirty="0" smtClean="0"/>
              <a:t>III. Approval of minutes from the last meeting</a:t>
            </a:r>
            <a:endParaRPr lang="en-US" dirty="0" smtClean="0"/>
          </a:p>
          <a:p>
            <a:r>
              <a:rPr lang="en-US" dirty="0" smtClean="0"/>
              <a:t>Secretary Name read the minutes from the last meeting. The minutes were approved as read.</a:t>
            </a:r>
          </a:p>
          <a:p>
            <a:r>
              <a:rPr lang="en-US" b="1" dirty="0" smtClean="0"/>
              <a:t>IIII. Open issues</a:t>
            </a:r>
            <a:endParaRPr lang="en-US" dirty="0" smtClean="0"/>
          </a:p>
          <a:p>
            <a:r>
              <a:rPr lang="en-US" dirty="0" smtClean="0"/>
              <a:t>a) Open issue/summary of the discussion</a:t>
            </a:r>
          </a:p>
          <a:p>
            <a:r>
              <a:rPr lang="en-US" dirty="0" smtClean="0"/>
              <a:t>b) Open issue/summary of the discussion</a:t>
            </a:r>
          </a:p>
          <a:p>
            <a:r>
              <a:rPr lang="en-US" dirty="0" smtClean="0"/>
              <a:t>c) Open issue/summary of the discussion</a:t>
            </a:r>
          </a:p>
          <a:p>
            <a:r>
              <a:rPr lang="en-US" b="1" dirty="0" smtClean="0"/>
              <a:t>V. New business</a:t>
            </a:r>
            <a:endParaRPr lang="en-US" dirty="0" smtClean="0"/>
          </a:p>
          <a:p>
            <a:r>
              <a:rPr lang="en-US" dirty="0" smtClean="0"/>
              <a:t>a) New business/summary of the discussion</a:t>
            </a:r>
          </a:p>
          <a:p>
            <a:r>
              <a:rPr lang="en-US" dirty="0" smtClean="0"/>
              <a:t>b) New business/summary of the discussion</a:t>
            </a:r>
          </a:p>
          <a:p>
            <a:r>
              <a:rPr lang="en-US" dirty="0" smtClean="0"/>
              <a:t>c) New business/summary of the discussion</a:t>
            </a:r>
          </a:p>
          <a:p>
            <a:r>
              <a:rPr lang="en-US" b="1" dirty="0" smtClean="0"/>
              <a:t>VI. Adjournment</a:t>
            </a:r>
            <a:endParaRPr lang="en-US" dirty="0" smtClean="0"/>
          </a:p>
          <a:p>
            <a:r>
              <a:rPr lang="en-US" dirty="0" smtClean="0"/>
              <a:t>Facilitator Name adjourned the meeting at the time.</a:t>
            </a:r>
          </a:p>
          <a:p>
            <a:r>
              <a:rPr lang="en-US" dirty="0" smtClean="0"/>
              <a:t>Minutes submitted by: Name</a:t>
            </a:r>
          </a:p>
          <a:p>
            <a:r>
              <a:rPr lang="en-US" dirty="0" smtClean="0"/>
              <a:t>Minutes approved by: Name</a:t>
            </a:r>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r>
              <a:rPr lang="en-IN" b="1" dirty="0" smtClean="0"/>
              <a:t>Strategies for writing and designing collection of data</a:t>
            </a:r>
            <a:r>
              <a:rPr lang="en-IN" dirty="0" smtClean="0"/>
              <a:t> listening </a:t>
            </a:r>
          </a:p>
          <a:p>
            <a:endParaRPr lang="en-US" dirty="0"/>
          </a:p>
        </p:txBody>
      </p:sp>
      <p:sp>
        <p:nvSpPr>
          <p:cNvPr id="6" name="Footer Placeholder 5"/>
          <p:cNvSpPr>
            <a:spLocks noGrp="1"/>
          </p:cNvSpPr>
          <p:nvPr>
            <p:ph type="ftr" sz="quarter" idx="11"/>
          </p:nvPr>
        </p:nvSpPr>
        <p:spPr/>
        <p:txBody>
          <a:bodyPr/>
          <a:lstStyle/>
          <a:p>
            <a:r>
              <a:rPr lang="en-US" smtClean="0"/>
              <a:t>soniakhubchandani</a:t>
            </a:r>
            <a:endParaRPr lang="en-US"/>
          </a:p>
        </p:txBody>
      </p:sp>
      <p:sp>
        <p:nvSpPr>
          <p:cNvPr id="5" name="Slide Number Placeholder 4"/>
          <p:cNvSpPr>
            <a:spLocks noGrp="1"/>
          </p:cNvSpPr>
          <p:nvPr>
            <p:ph type="sldNum" sz="quarter" idx="12"/>
          </p:nvPr>
        </p:nvSpPr>
        <p:spPr/>
        <p:txBody>
          <a:bodyPr/>
          <a:lstStyle/>
          <a:p>
            <a:fld id="{62C2CBC6-3FCC-433E-BDA1-078D7EED643A}" type="slidenum">
              <a:rPr lang="en-US" smtClean="0"/>
              <a:pPr/>
              <a:t>17</a:t>
            </a:fld>
            <a:endParaRPr lang="en-US"/>
          </a:p>
        </p:txBody>
      </p:sp>
      <p:pic>
        <p:nvPicPr>
          <p:cNvPr id="4" name="Picture 3" descr="ways-active-listening-600w-771568720.jpg"/>
          <p:cNvPicPr>
            <a:picLocks noChangeAspect="1"/>
          </p:cNvPicPr>
          <p:nvPr/>
        </p:nvPicPr>
        <p:blipFill>
          <a:blip r:embed="rId2"/>
          <a:stretch>
            <a:fillRect/>
          </a:stretch>
        </p:blipFill>
        <p:spPr>
          <a:xfrm>
            <a:off x="0" y="1071546"/>
            <a:ext cx="9144000" cy="578645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lnSpcReduction="10000"/>
          </a:bodyPr>
          <a:lstStyle/>
          <a:p>
            <a:pPr>
              <a:buNone/>
            </a:pPr>
            <a:r>
              <a:rPr lang="en-IN" dirty="0" smtClean="0"/>
              <a:t>Summary </a:t>
            </a:r>
          </a:p>
          <a:p>
            <a:r>
              <a:rPr lang="en-IN" sz="1800" b="1" dirty="0" smtClean="0"/>
              <a:t>Strategies for writing and designing collection of data </a:t>
            </a:r>
            <a:r>
              <a:rPr lang="en-IN" sz="1800" dirty="0" smtClean="0"/>
              <a:t>all depends on the information , persuasion  and satisfying our audiences with the best possible ways, it is a effective part of our communication.</a:t>
            </a:r>
          </a:p>
          <a:p>
            <a:r>
              <a:rPr lang="en-IN" sz="1800" dirty="0" smtClean="0"/>
              <a:t>Planning and preparation, framing , delivering use of language , body language , voice modulation and the aids used are the a min factors which will definitely work out to give the best of the results if worked out properly .</a:t>
            </a:r>
          </a:p>
          <a:p>
            <a:r>
              <a:rPr lang="en-IN" sz="1800" dirty="0" smtClean="0"/>
              <a:t>  while planning the target audience the mode and the message should be kept in mind to get the best results , </a:t>
            </a:r>
            <a:r>
              <a:rPr lang="en-IN" sz="1800" dirty="0" err="1" smtClean="0"/>
              <a:t>reaserls</a:t>
            </a:r>
            <a:r>
              <a:rPr lang="en-IN" sz="1800" dirty="0" smtClean="0"/>
              <a:t> can add stars to your presentation or communication.</a:t>
            </a:r>
          </a:p>
          <a:p>
            <a:r>
              <a:rPr lang="en-IN" sz="1800" dirty="0" smtClean="0"/>
              <a:t>Next step is collecting sufficient material  that can also add to the supporting material for the presentation .</a:t>
            </a:r>
          </a:p>
          <a:p>
            <a:r>
              <a:rPr lang="en-IN" sz="1800" dirty="0" smtClean="0"/>
              <a:t>Any communication would be best if we keep in mind the audience, the topic that contains the introduction  body and conclusion.</a:t>
            </a:r>
          </a:p>
          <a:p>
            <a:r>
              <a:rPr lang="en-IN" sz="1800" dirty="0" smtClean="0"/>
              <a:t>Next is delivery of the data through mode of presentation that would again include  attention to  verbal aids , non verbal aids  and visual aids. The main aim to present the things with a wow factor that needs confidence .with confidence , </a:t>
            </a:r>
            <a:r>
              <a:rPr lang="en-IN" sz="1800" dirty="0" err="1" smtClean="0"/>
              <a:t>reaserals</a:t>
            </a:r>
            <a:r>
              <a:rPr lang="en-IN" sz="1800" dirty="0" smtClean="0"/>
              <a:t>  we will make wonders .</a:t>
            </a:r>
            <a:endParaRPr lang="en-US" sz="1800"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lstStyle/>
          <a:p>
            <a:r>
              <a:rPr lang="en-US" dirty="0" smtClean="0">
                <a:hlinkClick r:id="rId2"/>
              </a:rPr>
              <a:t>https://bharatgrouponline.com/10-Essential-Things-to-Know-Before-Making-Your-PPT-Presentation-for-Business.php</a:t>
            </a:r>
            <a:endParaRPr lang="en-US" dirty="0" smtClean="0"/>
          </a:p>
          <a:p>
            <a:pPr>
              <a:buNone/>
            </a:pPr>
            <a:endParaRPr lang="en-US" dirty="0" smtClean="0"/>
          </a:p>
          <a:p>
            <a:r>
              <a:rPr lang="en-IN" dirty="0" smtClean="0"/>
              <a:t>Technical Communication Principles And  Practices . Third edition , </a:t>
            </a:r>
            <a:r>
              <a:rPr lang="en-IN" dirty="0" err="1" smtClean="0"/>
              <a:t>Meenakshi</a:t>
            </a:r>
            <a:r>
              <a:rPr lang="en-IN" dirty="0" smtClean="0"/>
              <a:t> Raman, </a:t>
            </a:r>
            <a:r>
              <a:rPr lang="en-IN" dirty="0" err="1" smtClean="0"/>
              <a:t>Sangeeta</a:t>
            </a:r>
            <a:r>
              <a:rPr lang="en-IN" dirty="0" smtClean="0"/>
              <a:t> Sharma </a:t>
            </a:r>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19</a:t>
            </a:fld>
            <a:endParaRPr lang="en-US"/>
          </a:p>
        </p:txBody>
      </p:sp>
      <p:sp>
        <p:nvSpPr>
          <p:cNvPr id="2" name="Title 1"/>
          <p:cNvSpPr>
            <a:spLocks noGrp="1"/>
          </p:cNvSpPr>
          <p:nvPr>
            <p:ph type="title"/>
          </p:nvPr>
        </p:nvSpPr>
        <p:spPr>
          <a:xfrm>
            <a:off x="457200" y="274638"/>
            <a:ext cx="8229600" cy="439718"/>
          </a:xfrm>
        </p:spPr>
        <p:txBody>
          <a:bodyPr>
            <a:normAutofit fontScale="90000"/>
          </a:bodyPr>
          <a:lstStyle/>
          <a:p>
            <a:r>
              <a:rPr lang="en-IN" dirty="0" smtClean="0"/>
              <a:t>Bibliography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p:cNvPicPr>
            <a:picLocks noChangeAspect="1" noChangeArrowheads="1"/>
          </p:cNvPicPr>
          <p:nvPr/>
        </p:nvPicPr>
        <p:blipFill>
          <a:blip r:embed="rId3"/>
          <a:srcRect/>
          <a:stretch>
            <a:fillRect/>
          </a:stretch>
        </p:blipFill>
        <p:spPr bwMode="auto">
          <a:xfrm>
            <a:off x="155308" y="164638"/>
            <a:ext cx="2256453" cy="1550553"/>
          </a:xfrm>
          <a:prstGeom prst="rect">
            <a:avLst/>
          </a:prstGeom>
          <a:noFill/>
          <a:ln w="9525">
            <a:noFill/>
            <a:miter lim="800000"/>
            <a:headEnd/>
            <a:tailEnd/>
          </a:ln>
        </p:spPr>
      </p:pic>
      <p:pic>
        <p:nvPicPr>
          <p:cNvPr id="6" name="Picture 11"/>
          <p:cNvPicPr>
            <a:picLocks noChangeAspect="1" noChangeArrowheads="1"/>
          </p:cNvPicPr>
          <p:nvPr/>
        </p:nvPicPr>
        <p:blipFill>
          <a:blip r:embed="rId4"/>
          <a:srcRect/>
          <a:stretch>
            <a:fillRect/>
          </a:stretch>
        </p:blipFill>
        <p:spPr bwMode="auto">
          <a:xfrm>
            <a:off x="7524329" y="273514"/>
            <a:ext cx="1435575" cy="1523305"/>
          </a:xfrm>
          <a:prstGeom prst="rect">
            <a:avLst/>
          </a:prstGeom>
          <a:noFill/>
          <a:ln w="9525">
            <a:noFill/>
            <a:miter lim="800000"/>
            <a:headEnd/>
            <a:tailEnd/>
          </a:ln>
        </p:spPr>
      </p:pic>
      <p:grpSp>
        <p:nvGrpSpPr>
          <p:cNvPr id="2" name="object 5"/>
          <p:cNvGrpSpPr>
            <a:grpSpLocks/>
          </p:cNvGrpSpPr>
          <p:nvPr/>
        </p:nvGrpSpPr>
        <p:grpSpPr bwMode="auto">
          <a:xfrm>
            <a:off x="0" y="92205"/>
            <a:ext cx="9144000" cy="6793179"/>
            <a:chOff x="0" y="0"/>
            <a:chExt cx="16217900" cy="9118600"/>
          </a:xfrm>
        </p:grpSpPr>
        <p:sp>
          <p:nvSpPr>
            <p:cNvPr id="9" name="object 6"/>
            <p:cNvSpPr>
              <a:spLocks noChangeArrowheads="1"/>
            </p:cNvSpPr>
            <p:nvPr/>
          </p:nvSpPr>
          <p:spPr bwMode="auto">
            <a:xfrm>
              <a:off x="0" y="0"/>
              <a:ext cx="1003300" cy="9118600"/>
            </a:xfrm>
            <a:prstGeom prst="rect">
              <a:avLst/>
            </a:prstGeom>
            <a:blipFill dpi="0" rotWithShape="1">
              <a:blip r:embed="rId5"/>
              <a:srcRect/>
              <a:stretch>
                <a:fillRect/>
              </a:stretch>
            </a:blipFill>
            <a:ln w="9525">
              <a:noFill/>
              <a:miter lim="800000"/>
              <a:headEnd/>
              <a:tailEnd/>
            </a:ln>
          </p:spPr>
          <p:txBody>
            <a:bodyPr lIns="0" tIns="0" rIns="0" bIns="0"/>
            <a:lstStyle/>
            <a:p>
              <a:endParaRPr lang="en-US">
                <a:latin typeface="Calibri" pitchFamily="34" charset="0"/>
              </a:endParaRPr>
            </a:p>
          </p:txBody>
        </p:sp>
        <p:sp>
          <p:nvSpPr>
            <p:cNvPr id="1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1" name="Footer Placeholder 11"/>
          <p:cNvSpPr txBox="1">
            <a:spLocks/>
          </p:cNvSpPr>
          <p:nvPr/>
        </p:nvSpPr>
        <p:spPr>
          <a:xfrm>
            <a:off x="1115616" y="6474354"/>
            <a:ext cx="7632848" cy="33007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defRPr/>
            </a:pPr>
            <a:endParaRPr lang="en-IN" dirty="0">
              <a:solidFill>
                <a:schemeClr val="bg1">
                  <a:lumMod val="65000"/>
                </a:schemeClr>
              </a:solidFill>
            </a:endParaRPr>
          </a:p>
        </p:txBody>
      </p:sp>
      <p:sp>
        <p:nvSpPr>
          <p:cNvPr id="12" name="TextBox 12"/>
          <p:cNvSpPr txBox="1">
            <a:spLocks noChangeArrowheads="1"/>
          </p:cNvSpPr>
          <p:nvPr/>
        </p:nvSpPr>
        <p:spPr bwMode="auto">
          <a:xfrm>
            <a:off x="0" y="1604798"/>
            <a:ext cx="9144000" cy="584775"/>
          </a:xfrm>
          <a:prstGeom prst="rect">
            <a:avLst/>
          </a:prstGeom>
          <a:noFill/>
          <a:ln w="9525">
            <a:noFill/>
            <a:miter lim="800000"/>
            <a:headEnd/>
            <a:tailEnd/>
          </a:ln>
        </p:spPr>
        <p:txBody>
          <a:bodyPr wrap="square">
            <a:spAutoFit/>
          </a:bodyPr>
          <a:lstStyle/>
          <a:p>
            <a:pPr algn="ctr"/>
            <a:r>
              <a:rPr lang="en-US" sz="3200" u="sng" dirty="0" smtClean="0">
                <a:solidFill>
                  <a:schemeClr val="tx1">
                    <a:lumMod val="50000"/>
                  </a:schemeClr>
                </a:solidFill>
                <a:effectLst>
                  <a:outerShdw blurRad="38100" dist="38100" dir="2700000" algn="tl">
                    <a:srgbClr val="000000">
                      <a:alpha val="43137"/>
                    </a:srgbClr>
                  </a:outerShdw>
                </a:effectLst>
              </a:rPr>
              <a:t>VISION </a:t>
            </a:r>
            <a:r>
              <a:rPr lang="en-US" sz="3200" u="sng" dirty="0">
                <a:solidFill>
                  <a:schemeClr val="tx1">
                    <a:lumMod val="50000"/>
                  </a:schemeClr>
                </a:solidFill>
                <a:effectLst>
                  <a:outerShdw blurRad="38100" dist="38100" dir="2700000" algn="tl">
                    <a:srgbClr val="000000">
                      <a:alpha val="43137"/>
                    </a:srgbClr>
                  </a:outerShdw>
                </a:effectLst>
              </a:rPr>
              <a:t>AND MISSION OF INSTITUTE</a:t>
            </a:r>
            <a:endParaRPr lang="en-IN" sz="3200" u="sng" dirty="0">
              <a:solidFill>
                <a:schemeClr val="tx1">
                  <a:lumMod val="50000"/>
                </a:schemeClr>
              </a:solidFill>
              <a:effectLst>
                <a:outerShdw blurRad="38100" dist="38100" dir="2700000" algn="tl">
                  <a:srgbClr val="000000">
                    <a:alpha val="43137"/>
                  </a:srgbClr>
                </a:outerShdw>
              </a:effectLst>
            </a:endParaRPr>
          </a:p>
        </p:txBody>
      </p:sp>
      <p:sp>
        <p:nvSpPr>
          <p:cNvPr id="3" name="Rectangle 2"/>
          <p:cNvSpPr/>
          <p:nvPr/>
        </p:nvSpPr>
        <p:spPr>
          <a:xfrm>
            <a:off x="971600" y="2680270"/>
            <a:ext cx="7056784" cy="2308324"/>
          </a:xfrm>
          <a:prstGeom prst="rect">
            <a:avLst/>
          </a:prstGeom>
        </p:spPr>
        <p:txBody>
          <a:bodyPr wrap="square">
            <a:spAutoFit/>
          </a:bodyPr>
          <a:lstStyle/>
          <a:p>
            <a:pPr algn="just">
              <a:lnSpc>
                <a:spcPct val="150000"/>
              </a:lnSpc>
            </a:pPr>
            <a:r>
              <a:rPr lang="en-IN" sz="2400" dirty="0">
                <a:solidFill>
                  <a:schemeClr val="tx1">
                    <a:lumMod val="50000"/>
                  </a:schemeClr>
                </a:solidFill>
                <a:latin typeface="Source Sans Pro" charset="0"/>
              </a:rPr>
              <a:t>To become a renowned centre of outcome based </a:t>
            </a:r>
            <a:r>
              <a:rPr lang="en-IN" sz="2400" dirty="0" smtClean="0">
                <a:solidFill>
                  <a:schemeClr val="tx1">
                    <a:lumMod val="50000"/>
                  </a:schemeClr>
                </a:solidFill>
                <a:latin typeface="Source Sans Pro" charset="0"/>
              </a:rPr>
              <a:t>learning, and </a:t>
            </a:r>
            <a:r>
              <a:rPr lang="en-IN" sz="2400" dirty="0">
                <a:solidFill>
                  <a:schemeClr val="tx1">
                    <a:lumMod val="50000"/>
                  </a:schemeClr>
                </a:solidFill>
                <a:latin typeface="Source Sans Pro" charset="0"/>
              </a:rPr>
              <a:t>work towards academic, professional, cultural </a:t>
            </a:r>
            <a:r>
              <a:rPr lang="en-IN" sz="2400" dirty="0" smtClean="0">
                <a:solidFill>
                  <a:schemeClr val="tx1">
                    <a:lumMod val="50000"/>
                  </a:schemeClr>
                </a:solidFill>
                <a:latin typeface="Source Sans Pro" charset="0"/>
              </a:rPr>
              <a:t>and social </a:t>
            </a:r>
            <a:r>
              <a:rPr lang="en-IN" sz="2400" dirty="0">
                <a:solidFill>
                  <a:schemeClr val="tx1">
                    <a:lumMod val="50000"/>
                  </a:schemeClr>
                </a:solidFill>
                <a:latin typeface="Source Sans Pro" charset="0"/>
              </a:rPr>
              <a:t>enrichment of the lives of individuals </a:t>
            </a:r>
            <a:r>
              <a:rPr lang="en-IN" sz="2400" dirty="0" smtClean="0">
                <a:solidFill>
                  <a:schemeClr val="tx1">
                    <a:lumMod val="50000"/>
                  </a:schemeClr>
                </a:solidFill>
                <a:latin typeface="Source Sans Pro" charset="0"/>
              </a:rPr>
              <a:t>and communities</a:t>
            </a:r>
            <a:r>
              <a:rPr lang="en-IN" sz="2400" dirty="0">
                <a:solidFill>
                  <a:schemeClr val="tx1">
                    <a:lumMod val="50000"/>
                  </a:schemeClr>
                </a:solidFill>
                <a:latin typeface="Source Sans Pro" charset="0"/>
              </a:rPr>
              <a:t>.</a:t>
            </a:r>
          </a:p>
        </p:txBody>
      </p:sp>
    </p:spTree>
    <p:extLst>
      <p:ext uri="{BB962C8B-B14F-4D97-AF65-F5344CB8AC3E}">
        <p14:creationId xmlns="" xmlns:p14="http://schemas.microsoft.com/office/powerpoint/2010/main" val="41907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p:cNvPicPr>
            <a:picLocks noChangeAspect="1" noChangeArrowheads="1"/>
          </p:cNvPicPr>
          <p:nvPr/>
        </p:nvPicPr>
        <p:blipFill>
          <a:blip r:embed="rId3"/>
          <a:srcRect/>
          <a:stretch>
            <a:fillRect/>
          </a:stretch>
        </p:blipFill>
        <p:spPr bwMode="auto">
          <a:xfrm>
            <a:off x="155308" y="164638"/>
            <a:ext cx="2256453" cy="1550553"/>
          </a:xfrm>
          <a:prstGeom prst="rect">
            <a:avLst/>
          </a:prstGeom>
          <a:noFill/>
          <a:ln w="9525">
            <a:noFill/>
            <a:miter lim="800000"/>
            <a:headEnd/>
            <a:tailEnd/>
          </a:ln>
        </p:spPr>
      </p:pic>
      <p:pic>
        <p:nvPicPr>
          <p:cNvPr id="6" name="Picture 11"/>
          <p:cNvPicPr>
            <a:picLocks noChangeAspect="1" noChangeArrowheads="1"/>
          </p:cNvPicPr>
          <p:nvPr/>
        </p:nvPicPr>
        <p:blipFill>
          <a:blip r:embed="rId4"/>
          <a:srcRect/>
          <a:stretch>
            <a:fillRect/>
          </a:stretch>
        </p:blipFill>
        <p:spPr bwMode="auto">
          <a:xfrm>
            <a:off x="7524329" y="273514"/>
            <a:ext cx="1435575" cy="1523305"/>
          </a:xfrm>
          <a:prstGeom prst="rect">
            <a:avLst/>
          </a:prstGeom>
          <a:noFill/>
          <a:ln w="9525">
            <a:noFill/>
            <a:miter lim="800000"/>
            <a:headEnd/>
            <a:tailEnd/>
          </a:ln>
        </p:spPr>
      </p:pic>
      <p:grpSp>
        <p:nvGrpSpPr>
          <p:cNvPr id="2" name="object 5"/>
          <p:cNvGrpSpPr>
            <a:grpSpLocks/>
          </p:cNvGrpSpPr>
          <p:nvPr/>
        </p:nvGrpSpPr>
        <p:grpSpPr bwMode="auto">
          <a:xfrm>
            <a:off x="0" y="92205"/>
            <a:ext cx="9144000" cy="6793179"/>
            <a:chOff x="0" y="0"/>
            <a:chExt cx="16217900" cy="9118600"/>
          </a:xfrm>
        </p:grpSpPr>
        <p:sp>
          <p:nvSpPr>
            <p:cNvPr id="9" name="object 6"/>
            <p:cNvSpPr>
              <a:spLocks noChangeArrowheads="1"/>
            </p:cNvSpPr>
            <p:nvPr/>
          </p:nvSpPr>
          <p:spPr bwMode="auto">
            <a:xfrm>
              <a:off x="0" y="0"/>
              <a:ext cx="1003300" cy="9118600"/>
            </a:xfrm>
            <a:prstGeom prst="rect">
              <a:avLst/>
            </a:prstGeom>
            <a:blipFill dpi="0" rotWithShape="1">
              <a:blip r:embed="rId5"/>
              <a:srcRect/>
              <a:stretch>
                <a:fillRect/>
              </a:stretch>
            </a:blipFill>
            <a:ln w="9525">
              <a:noFill/>
              <a:miter lim="800000"/>
              <a:headEnd/>
              <a:tailEnd/>
            </a:ln>
          </p:spPr>
          <p:txBody>
            <a:bodyPr lIns="0" tIns="0" rIns="0" bIns="0"/>
            <a:lstStyle/>
            <a:p>
              <a:endParaRPr lang="en-US">
                <a:latin typeface="Calibri" pitchFamily="34" charset="0"/>
              </a:endParaRPr>
            </a:p>
          </p:txBody>
        </p:sp>
        <p:sp>
          <p:nvSpPr>
            <p:cNvPr id="1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1" name="Footer Placeholder 11"/>
          <p:cNvSpPr txBox="1">
            <a:spLocks/>
          </p:cNvSpPr>
          <p:nvPr/>
        </p:nvSpPr>
        <p:spPr>
          <a:xfrm>
            <a:off x="1115616" y="6474354"/>
            <a:ext cx="7632848" cy="33007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defRPr/>
            </a:pPr>
            <a:endParaRPr lang="en-IN" dirty="0">
              <a:solidFill>
                <a:schemeClr val="bg1">
                  <a:lumMod val="65000"/>
                </a:schemeClr>
              </a:solidFill>
            </a:endParaRPr>
          </a:p>
        </p:txBody>
      </p:sp>
      <p:sp>
        <p:nvSpPr>
          <p:cNvPr id="12" name="TextBox 12"/>
          <p:cNvSpPr txBox="1">
            <a:spLocks noChangeArrowheads="1"/>
          </p:cNvSpPr>
          <p:nvPr/>
        </p:nvSpPr>
        <p:spPr bwMode="auto">
          <a:xfrm>
            <a:off x="0" y="1604798"/>
            <a:ext cx="9144000" cy="584775"/>
          </a:xfrm>
          <a:prstGeom prst="rect">
            <a:avLst/>
          </a:prstGeom>
          <a:noFill/>
          <a:ln w="9525">
            <a:noFill/>
            <a:miter lim="800000"/>
            <a:headEnd/>
            <a:tailEnd/>
          </a:ln>
        </p:spPr>
        <p:txBody>
          <a:bodyPr wrap="square">
            <a:spAutoFit/>
          </a:bodyPr>
          <a:lstStyle/>
          <a:p>
            <a:pPr algn="ctr"/>
            <a:r>
              <a:rPr lang="en-US" sz="3200" u="sng" dirty="0" smtClean="0">
                <a:solidFill>
                  <a:schemeClr val="tx1">
                    <a:lumMod val="50000"/>
                  </a:schemeClr>
                </a:solidFill>
                <a:effectLst>
                  <a:outerShdw blurRad="38100" dist="38100" dir="2700000" algn="tl">
                    <a:srgbClr val="000000">
                      <a:alpha val="43137"/>
                    </a:srgbClr>
                  </a:outerShdw>
                </a:effectLst>
              </a:rPr>
              <a:t>VISION </a:t>
            </a:r>
            <a:r>
              <a:rPr lang="en-US" sz="3200" u="sng" dirty="0">
                <a:solidFill>
                  <a:schemeClr val="tx1">
                    <a:lumMod val="50000"/>
                  </a:schemeClr>
                </a:solidFill>
                <a:effectLst>
                  <a:outerShdw blurRad="38100" dist="38100" dir="2700000" algn="tl">
                    <a:srgbClr val="000000">
                      <a:alpha val="43137"/>
                    </a:srgbClr>
                  </a:outerShdw>
                </a:effectLst>
              </a:rPr>
              <a:t>AND MISSION OF </a:t>
            </a:r>
            <a:r>
              <a:rPr lang="en-US" sz="3200" u="sng" dirty="0" smtClean="0">
                <a:solidFill>
                  <a:schemeClr val="tx1">
                    <a:lumMod val="50000"/>
                  </a:schemeClr>
                </a:solidFill>
                <a:effectLst>
                  <a:outerShdw blurRad="38100" dist="38100" dir="2700000" algn="tl">
                    <a:srgbClr val="000000">
                      <a:alpha val="43137"/>
                    </a:srgbClr>
                  </a:outerShdw>
                </a:effectLst>
              </a:rPr>
              <a:t>DEPARTMENT</a:t>
            </a:r>
            <a:endParaRPr lang="en-IN" sz="3200" u="sng" dirty="0">
              <a:solidFill>
                <a:schemeClr val="tx1">
                  <a:lumMod val="50000"/>
                </a:schemeClr>
              </a:solidFill>
              <a:effectLst>
                <a:outerShdw blurRad="38100" dist="38100" dir="2700000" algn="tl">
                  <a:srgbClr val="000000">
                    <a:alpha val="43137"/>
                  </a:srgbClr>
                </a:outerShdw>
              </a:effectLst>
            </a:endParaRPr>
          </a:p>
        </p:txBody>
      </p:sp>
      <p:sp>
        <p:nvSpPr>
          <p:cNvPr id="13" name="Rectangle 12"/>
          <p:cNvSpPr/>
          <p:nvPr/>
        </p:nvSpPr>
        <p:spPr>
          <a:xfrm>
            <a:off x="565682" y="2372883"/>
            <a:ext cx="8038766" cy="2708434"/>
          </a:xfrm>
          <a:prstGeom prst="rect">
            <a:avLst/>
          </a:prstGeom>
        </p:spPr>
        <p:txBody>
          <a:bodyPr wrap="square">
            <a:spAutoFit/>
          </a:bodyPr>
          <a:lstStyle/>
          <a:p>
            <a:pPr marL="285750" indent="-285750">
              <a:buFont typeface="Wingdings" pitchFamily="2" charset="2"/>
              <a:buChar char="§"/>
            </a:pPr>
            <a:r>
              <a:rPr lang="en-IN" sz="1700" dirty="0"/>
              <a:t>Focus on evaluation of learning outcomes and motivate students to inculcate</a:t>
            </a:r>
          </a:p>
          <a:p>
            <a:pPr marL="285750" indent="-285750">
              <a:buFont typeface="Wingdings" pitchFamily="2" charset="2"/>
              <a:buChar char="§"/>
            </a:pPr>
            <a:r>
              <a:rPr lang="en-IN" sz="1700" dirty="0"/>
              <a:t>research aptitude by project based learning.</a:t>
            </a:r>
          </a:p>
          <a:p>
            <a:pPr marL="285750" indent="-285750">
              <a:buFont typeface="Wingdings" pitchFamily="2" charset="2"/>
              <a:buChar char="§"/>
            </a:pPr>
            <a:endParaRPr lang="en-IN" sz="1700" dirty="0"/>
          </a:p>
          <a:p>
            <a:pPr marL="285750" indent="-285750">
              <a:buFont typeface="Wingdings" pitchFamily="2" charset="2"/>
              <a:buChar char="§"/>
            </a:pPr>
            <a:r>
              <a:rPr lang="en-IN" sz="1700" dirty="0"/>
              <a:t>Identify, based on informed perception of Indian, regional and global needs, the</a:t>
            </a:r>
          </a:p>
          <a:p>
            <a:pPr marL="285750" indent="-285750">
              <a:buFont typeface="Wingdings" pitchFamily="2" charset="2"/>
              <a:buChar char="§"/>
            </a:pPr>
            <a:r>
              <a:rPr lang="en-IN" sz="1700" dirty="0"/>
              <a:t>areas of focus and provide platform to gain knowledge and solutions.</a:t>
            </a:r>
          </a:p>
          <a:p>
            <a:pPr marL="285750" indent="-285750">
              <a:buFont typeface="Wingdings" pitchFamily="2" charset="2"/>
              <a:buChar char="§"/>
            </a:pPr>
            <a:endParaRPr lang="en-IN" sz="1700" dirty="0"/>
          </a:p>
          <a:p>
            <a:pPr marL="285750" indent="-285750">
              <a:buFont typeface="Wingdings" pitchFamily="2" charset="2"/>
              <a:buChar char="§"/>
            </a:pPr>
            <a:r>
              <a:rPr lang="en-IN" sz="1700" dirty="0"/>
              <a:t>Offer opportunities for interaction between academia and industry.</a:t>
            </a:r>
          </a:p>
          <a:p>
            <a:pPr marL="285750" indent="-285750">
              <a:buFont typeface="Wingdings" pitchFamily="2" charset="2"/>
              <a:buChar char="§"/>
            </a:pPr>
            <a:endParaRPr lang="en-IN" sz="1700" dirty="0"/>
          </a:p>
          <a:p>
            <a:pPr marL="285750" indent="-285750">
              <a:buFont typeface="Wingdings" pitchFamily="2" charset="2"/>
              <a:buChar char="§"/>
            </a:pPr>
            <a:r>
              <a:rPr lang="en-IN" sz="1700" dirty="0"/>
              <a:t>Develop human potential to its fullest extent so that intellectually capable and</a:t>
            </a:r>
          </a:p>
          <a:p>
            <a:pPr marL="285750" indent="-285750">
              <a:buFont typeface="Wingdings" pitchFamily="2" charset="2"/>
              <a:buChar char="§"/>
            </a:pPr>
            <a:r>
              <a:rPr lang="en-IN" sz="1700" dirty="0"/>
              <a:t>imaginatively gifted leaders may emerge.</a:t>
            </a:r>
          </a:p>
        </p:txBody>
      </p:sp>
    </p:spTree>
    <p:extLst>
      <p:ext uri="{BB962C8B-B14F-4D97-AF65-F5344CB8AC3E}">
        <p14:creationId xmlns:p14="http://schemas.microsoft.com/office/powerpoint/2010/main" xmlns="" val="3118982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p:cNvPicPr>
            <a:picLocks noChangeAspect="1" noChangeArrowheads="1"/>
          </p:cNvPicPr>
          <p:nvPr/>
        </p:nvPicPr>
        <p:blipFill>
          <a:blip r:embed="rId3"/>
          <a:srcRect/>
          <a:stretch>
            <a:fillRect/>
          </a:stretch>
        </p:blipFill>
        <p:spPr bwMode="auto">
          <a:xfrm>
            <a:off x="155308" y="164638"/>
            <a:ext cx="2256453" cy="1550553"/>
          </a:xfrm>
          <a:prstGeom prst="rect">
            <a:avLst/>
          </a:prstGeom>
          <a:noFill/>
          <a:ln w="9525">
            <a:noFill/>
            <a:miter lim="800000"/>
            <a:headEnd/>
            <a:tailEnd/>
          </a:ln>
        </p:spPr>
      </p:pic>
      <p:pic>
        <p:nvPicPr>
          <p:cNvPr id="6" name="Picture 11"/>
          <p:cNvPicPr>
            <a:picLocks noChangeAspect="1" noChangeArrowheads="1"/>
          </p:cNvPicPr>
          <p:nvPr/>
        </p:nvPicPr>
        <p:blipFill>
          <a:blip r:embed="rId4"/>
          <a:srcRect/>
          <a:stretch>
            <a:fillRect/>
          </a:stretch>
        </p:blipFill>
        <p:spPr bwMode="auto">
          <a:xfrm>
            <a:off x="7524329" y="273514"/>
            <a:ext cx="1435575" cy="1523305"/>
          </a:xfrm>
          <a:prstGeom prst="rect">
            <a:avLst/>
          </a:prstGeom>
          <a:noFill/>
          <a:ln w="9525">
            <a:noFill/>
            <a:miter lim="800000"/>
            <a:headEnd/>
            <a:tailEnd/>
          </a:ln>
        </p:spPr>
      </p:pic>
      <p:grpSp>
        <p:nvGrpSpPr>
          <p:cNvPr id="2" name="object 5"/>
          <p:cNvGrpSpPr>
            <a:grpSpLocks/>
          </p:cNvGrpSpPr>
          <p:nvPr/>
        </p:nvGrpSpPr>
        <p:grpSpPr bwMode="auto">
          <a:xfrm>
            <a:off x="0" y="92205"/>
            <a:ext cx="9144000" cy="6793179"/>
            <a:chOff x="0" y="0"/>
            <a:chExt cx="16217900" cy="9118600"/>
          </a:xfrm>
        </p:grpSpPr>
        <p:sp>
          <p:nvSpPr>
            <p:cNvPr id="9" name="object 6"/>
            <p:cNvSpPr>
              <a:spLocks noChangeArrowheads="1"/>
            </p:cNvSpPr>
            <p:nvPr/>
          </p:nvSpPr>
          <p:spPr bwMode="auto">
            <a:xfrm>
              <a:off x="0" y="0"/>
              <a:ext cx="1003300" cy="9118600"/>
            </a:xfrm>
            <a:prstGeom prst="rect">
              <a:avLst/>
            </a:prstGeom>
            <a:blipFill dpi="0" rotWithShape="1">
              <a:blip r:embed="rId5"/>
              <a:srcRect/>
              <a:stretch>
                <a:fillRect/>
              </a:stretch>
            </a:blipFill>
            <a:ln w="9525">
              <a:noFill/>
              <a:miter lim="800000"/>
              <a:headEnd/>
              <a:tailEnd/>
            </a:ln>
          </p:spPr>
          <p:txBody>
            <a:bodyPr lIns="0" tIns="0" rIns="0" bIns="0"/>
            <a:lstStyle/>
            <a:p>
              <a:endParaRPr lang="en-US">
                <a:latin typeface="Calibri" pitchFamily="34" charset="0"/>
              </a:endParaRPr>
            </a:p>
          </p:txBody>
        </p:sp>
        <p:sp>
          <p:nvSpPr>
            <p:cNvPr id="1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1" name="Footer Placeholder 11"/>
          <p:cNvSpPr txBox="1">
            <a:spLocks/>
          </p:cNvSpPr>
          <p:nvPr/>
        </p:nvSpPr>
        <p:spPr>
          <a:xfrm>
            <a:off x="1115616" y="6474354"/>
            <a:ext cx="7632848" cy="33007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defRPr/>
            </a:pPr>
            <a:endParaRPr lang="en-IN" dirty="0">
              <a:solidFill>
                <a:schemeClr val="bg1">
                  <a:lumMod val="65000"/>
                </a:schemeClr>
              </a:solidFill>
            </a:endParaRPr>
          </a:p>
        </p:txBody>
      </p:sp>
      <p:sp>
        <p:nvSpPr>
          <p:cNvPr id="12" name="TextBox 12"/>
          <p:cNvSpPr txBox="1">
            <a:spLocks noChangeArrowheads="1"/>
          </p:cNvSpPr>
          <p:nvPr/>
        </p:nvSpPr>
        <p:spPr bwMode="auto">
          <a:xfrm>
            <a:off x="0" y="1604798"/>
            <a:ext cx="9144000" cy="584775"/>
          </a:xfrm>
          <a:prstGeom prst="rect">
            <a:avLst/>
          </a:prstGeom>
          <a:noFill/>
          <a:ln w="9525">
            <a:noFill/>
            <a:miter lim="800000"/>
            <a:headEnd/>
            <a:tailEnd/>
          </a:ln>
        </p:spPr>
        <p:txBody>
          <a:bodyPr wrap="square">
            <a:spAutoFit/>
          </a:bodyPr>
          <a:lstStyle/>
          <a:p>
            <a:pPr algn="ctr"/>
            <a:r>
              <a:rPr lang="en-US" sz="3200" u="sng" dirty="0" smtClean="0">
                <a:solidFill>
                  <a:schemeClr val="tx1">
                    <a:lumMod val="50000"/>
                  </a:schemeClr>
                </a:solidFill>
                <a:effectLst>
                  <a:outerShdw blurRad="38100" dist="38100" dir="2700000" algn="tl">
                    <a:srgbClr val="000000">
                      <a:alpha val="43137"/>
                    </a:srgbClr>
                  </a:outerShdw>
                </a:effectLst>
              </a:rPr>
              <a:t>Course Objective</a:t>
            </a:r>
            <a:endParaRPr lang="en-IN" sz="3200" u="sng" dirty="0">
              <a:solidFill>
                <a:schemeClr val="tx1">
                  <a:lumMod val="50000"/>
                </a:schemeClr>
              </a:solidFill>
              <a:effectLst>
                <a:outerShdw blurRad="38100" dist="38100" dir="2700000" algn="tl">
                  <a:srgbClr val="000000">
                    <a:alpha val="43137"/>
                  </a:srgbClr>
                </a:outerShdw>
              </a:effectLst>
            </a:endParaRPr>
          </a:p>
        </p:txBody>
      </p:sp>
      <p:sp>
        <p:nvSpPr>
          <p:cNvPr id="13" name="Rectangle 12"/>
          <p:cNvSpPr/>
          <p:nvPr/>
        </p:nvSpPr>
        <p:spPr>
          <a:xfrm>
            <a:off x="565682" y="2492891"/>
            <a:ext cx="8038766" cy="3139321"/>
          </a:xfrm>
          <a:prstGeom prst="rect">
            <a:avLst/>
          </a:prstGeom>
        </p:spPr>
        <p:txBody>
          <a:bodyPr wrap="square">
            <a:spAutoFit/>
          </a:bodyPr>
          <a:lstStyle/>
          <a:p>
            <a:r>
              <a:rPr lang="en-IN" sz="1800" b="1" dirty="0" smtClean="0"/>
              <a:t>CO1</a:t>
            </a:r>
            <a:r>
              <a:rPr lang="en-IN" sz="1800" b="1" dirty="0"/>
              <a:t>: </a:t>
            </a:r>
            <a:r>
              <a:rPr lang="en-IN" sz="1800" dirty="0"/>
              <a:t>able to express themselves better in technical writing by understanding the concept, style and methodology used in Technical communication</a:t>
            </a:r>
            <a:r>
              <a:rPr lang="en-IN" sz="1800" dirty="0" smtClean="0"/>
              <a:t>.</a:t>
            </a:r>
          </a:p>
          <a:p>
            <a:endParaRPr lang="en-IN" sz="1800" dirty="0"/>
          </a:p>
          <a:p>
            <a:r>
              <a:rPr lang="en-IN" sz="1800" b="1" dirty="0"/>
              <a:t>CO2: </a:t>
            </a:r>
            <a:r>
              <a:rPr lang="en-IN" sz="1800" dirty="0"/>
              <a:t>able to pursue higher studies by working on all aspects of English Language and also develop a better understanding of process and design of technical texts</a:t>
            </a:r>
            <a:r>
              <a:rPr lang="en-IN" sz="1800" dirty="0" smtClean="0"/>
              <a:t>.</a:t>
            </a:r>
          </a:p>
          <a:p>
            <a:endParaRPr lang="en-IN" sz="1800" dirty="0"/>
          </a:p>
          <a:p>
            <a:r>
              <a:rPr lang="en-IN" sz="1800" b="1" dirty="0"/>
              <a:t>CO3: </a:t>
            </a:r>
            <a:r>
              <a:rPr lang="en-IN" sz="1800" dirty="0"/>
              <a:t>able to get an in depth knowledge of technical communication used in professional life by getting to know all the forms and aspects of Technical Communication.</a:t>
            </a:r>
          </a:p>
        </p:txBody>
      </p:sp>
    </p:spTree>
    <p:extLst>
      <p:ext uri="{BB962C8B-B14F-4D97-AF65-F5344CB8AC3E}">
        <p14:creationId xmlns="" xmlns:p14="http://schemas.microsoft.com/office/powerpoint/2010/main" val="1301012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pPr>
              <a:buNone/>
            </a:pPr>
            <a:r>
              <a:rPr lang="en-IN" dirty="0" smtClean="0"/>
              <a:t>                                    </a:t>
            </a:r>
            <a:r>
              <a:rPr lang="en-IN" b="1" u="sng" dirty="0" smtClean="0"/>
              <a:t>Unit -2 </a:t>
            </a:r>
          </a:p>
          <a:p>
            <a:pPr>
              <a:buNone/>
            </a:pPr>
            <a:endParaRPr lang="en-IN" u="sng" dirty="0" smtClean="0"/>
          </a:p>
          <a:p>
            <a:pPr>
              <a:buNone/>
            </a:pPr>
            <a:r>
              <a:rPr lang="en-IN" u="sng" dirty="0" smtClean="0"/>
              <a:t>  </a:t>
            </a:r>
            <a:r>
              <a:rPr lang="en-US" u="sng" dirty="0" smtClean="0"/>
              <a:t>   </a:t>
            </a:r>
            <a:r>
              <a:rPr lang="en-US" b="1" u="sng" dirty="0" smtClean="0"/>
              <a:t>Comprehension of Technical Materials/Texts and Information Design &amp; development-</a:t>
            </a:r>
            <a:r>
              <a:rPr lang="en-US" u="sng" dirty="0" smtClean="0"/>
              <a:t> </a:t>
            </a:r>
          </a:p>
          <a:p>
            <a:pPr>
              <a:buNone/>
            </a:pPr>
            <a:r>
              <a:rPr lang="en-US" dirty="0" smtClean="0"/>
              <a:t>Reading of technical texts, Reading and comprehending instructions and technical manuals, Interpreting and summarizing technical texts, Note-making. Introduction of different kinds of technical documents, Information collection, factors affecting information and document design, Strategies for organization, Information design and writing for print and online media. </a:t>
            </a:r>
          </a:p>
          <a:p>
            <a:pPr>
              <a:buNone/>
            </a:pPr>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US" dirty="0" smtClean="0"/>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20000"/>
          </a:bodyPr>
          <a:lstStyle/>
          <a:p>
            <a:pPr>
              <a:buNone/>
            </a:pPr>
            <a:r>
              <a:rPr lang="en-IN" dirty="0" smtClean="0"/>
              <a:t>                Reading comprehension</a:t>
            </a:r>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r>
              <a:rPr lang="en-IN" dirty="0" smtClean="0"/>
              <a:t>For any success of any organisation it is very </a:t>
            </a:r>
          </a:p>
          <a:p>
            <a:pPr>
              <a:buNone/>
            </a:pPr>
            <a:r>
              <a:rPr lang="en-IN" dirty="0" smtClean="0"/>
              <a:t>   It is important that the employees should have good reading and writing skills as they have to read a lot of documents related to their work so every employee should have good comprehension skills .</a:t>
            </a:r>
          </a:p>
          <a:p>
            <a:endParaRPr lang="en-IN" dirty="0" smtClean="0"/>
          </a:p>
          <a:p>
            <a:endParaRPr lang="en-IN" dirty="0" smtClean="0"/>
          </a:p>
          <a:p>
            <a:endParaRPr lang="en-IN" dirty="0" smtClean="0"/>
          </a:p>
          <a:p>
            <a:endParaRPr lang="en-US" dirty="0" smtClean="0"/>
          </a:p>
          <a:p>
            <a:endParaRPr lang="en-US" dirty="0"/>
          </a:p>
        </p:txBody>
      </p:sp>
      <p:sp>
        <p:nvSpPr>
          <p:cNvPr id="6" name="Footer Placeholder 5"/>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C2CBC6-3FCC-433E-BDA1-078D7EED643A}" type="slidenum">
              <a:rPr lang="en-US" smtClean="0"/>
              <a:pPr/>
              <a:t>6</a:t>
            </a:fld>
            <a:endParaRPr lang="en-US"/>
          </a:p>
        </p:txBody>
      </p:sp>
      <p:pic>
        <p:nvPicPr>
          <p:cNvPr id="4" name="Picture 4"/>
          <p:cNvPicPr>
            <a:picLocks noChangeAspect="1" noChangeArrowheads="1"/>
          </p:cNvPicPr>
          <p:nvPr/>
        </p:nvPicPr>
        <p:blipFill>
          <a:blip r:embed="rId2"/>
          <a:srcRect/>
          <a:stretch>
            <a:fillRect/>
          </a:stretch>
        </p:blipFill>
        <p:spPr bwMode="auto">
          <a:xfrm>
            <a:off x="1071538" y="785794"/>
            <a:ext cx="6858048" cy="250033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pPr>
              <a:buNone/>
            </a:pPr>
            <a:r>
              <a:rPr lang="en-IN" dirty="0" smtClean="0"/>
              <a:t>The ways to work on comprehension skills are :-</a:t>
            </a:r>
          </a:p>
          <a:p>
            <a:r>
              <a:rPr lang="en-IN" dirty="0" smtClean="0"/>
              <a:t>Read a lot  and read on variety you should not limit yourself to a particular choice of books but it should be reading of everything .</a:t>
            </a:r>
          </a:p>
          <a:p>
            <a:r>
              <a:rPr lang="en-IN" dirty="0" smtClean="0"/>
              <a:t>Read the whole books if possible or try to read as a whole </a:t>
            </a:r>
            <a:r>
              <a:rPr lang="en-IN" dirty="0" err="1" smtClean="0"/>
              <a:t>ie</a:t>
            </a:r>
            <a:r>
              <a:rPr lang="en-IN" dirty="0" smtClean="0"/>
              <a:t> if you are reading read in a stretch the entire text or the entire book . </a:t>
            </a:r>
          </a:p>
          <a:p>
            <a:r>
              <a:rPr lang="en-IN" dirty="0" smtClean="0"/>
              <a:t>Try to jot down the words which you found are difficult and try to search for the meanings and use it in your daily conversation which will enhance your vocabulary .</a:t>
            </a:r>
          </a:p>
          <a:p>
            <a:r>
              <a:rPr lang="en-IN" dirty="0" smtClean="0"/>
              <a:t>After reading try to recall and make note of the important things in points </a:t>
            </a:r>
          </a:p>
          <a:p>
            <a:r>
              <a:rPr lang="en-IN" dirty="0" smtClean="0"/>
              <a:t>Frame some questions related to what you read or heard someone in the video or read it in text and try to frame questions and ask yourself .</a:t>
            </a:r>
          </a:p>
          <a:p>
            <a:pPr>
              <a:buNone/>
            </a:pPr>
            <a:endParaRPr lang="en-IN" dirty="0" smtClean="0"/>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14290"/>
            <a:ext cx="8229600" cy="7072362"/>
          </a:xfrm>
        </p:spPr>
        <p:txBody>
          <a:bodyPr>
            <a:normAutofit/>
          </a:bodyPr>
          <a:lstStyle/>
          <a:p>
            <a:pPr>
              <a:buNone/>
            </a:pPr>
            <a:r>
              <a:rPr lang="en-IN" sz="1800" b="1" u="sng" dirty="0" smtClean="0"/>
              <a:t>       Techniques of good comprehension </a:t>
            </a:r>
          </a:p>
          <a:p>
            <a:pPr>
              <a:buNone/>
            </a:pPr>
            <a:endParaRPr lang="en-IN" sz="1800" b="1" dirty="0" smtClean="0"/>
          </a:p>
          <a:p>
            <a:r>
              <a:rPr lang="en-IN" sz="1800" dirty="0" smtClean="0"/>
              <a:t>To master your reading skills work on these factors </a:t>
            </a:r>
          </a:p>
          <a:p>
            <a:r>
              <a:rPr lang="en-IN" sz="1800" dirty="0" smtClean="0"/>
              <a:t>Skimming and scanning </a:t>
            </a:r>
          </a:p>
          <a:p>
            <a:r>
              <a:rPr lang="en-IN" sz="1800" dirty="0" smtClean="0"/>
              <a:t>Non verbal signals </a:t>
            </a:r>
          </a:p>
          <a:p>
            <a:r>
              <a:rPr lang="en-IN" sz="1800" dirty="0" smtClean="0"/>
              <a:t>Structure of texts </a:t>
            </a:r>
          </a:p>
          <a:p>
            <a:r>
              <a:rPr lang="en-IN" sz="1800" dirty="0" smtClean="0"/>
              <a:t>Structure of paragraphs </a:t>
            </a:r>
          </a:p>
          <a:p>
            <a:r>
              <a:rPr lang="en-IN" sz="1800" dirty="0" smtClean="0"/>
              <a:t>Punctuation</a:t>
            </a:r>
          </a:p>
          <a:p>
            <a:r>
              <a:rPr lang="en-IN" sz="1800" dirty="0" smtClean="0"/>
              <a:t>Summarizing </a:t>
            </a:r>
          </a:p>
          <a:p>
            <a:endParaRPr lang="en-IN" sz="1800" dirty="0" smtClean="0"/>
          </a:p>
          <a:p>
            <a:endParaRPr lang="en-US" sz="1800" dirty="0"/>
          </a:p>
        </p:txBody>
      </p:sp>
      <p:sp>
        <p:nvSpPr>
          <p:cNvPr id="6" name="Footer Placeholder 5"/>
          <p:cNvSpPr>
            <a:spLocks noGrp="1"/>
          </p:cNvSpPr>
          <p:nvPr>
            <p:ph type="ftr" sz="quarter" idx="11"/>
          </p:nvPr>
        </p:nvSpPr>
        <p:spPr/>
        <p:txBody>
          <a:bodyPr/>
          <a:lstStyle/>
          <a:p>
            <a:r>
              <a:rPr lang="en-US" smtClean="0"/>
              <a:t>soniakhubchandani</a:t>
            </a:r>
            <a:endParaRPr lang="en-US"/>
          </a:p>
        </p:txBody>
      </p:sp>
      <p:sp>
        <p:nvSpPr>
          <p:cNvPr id="5" name="Slide Number Placeholder 4"/>
          <p:cNvSpPr>
            <a:spLocks noGrp="1"/>
          </p:cNvSpPr>
          <p:nvPr>
            <p:ph type="sldNum" sz="quarter" idx="12"/>
          </p:nvPr>
        </p:nvSpPr>
        <p:spPr/>
        <p:txBody>
          <a:bodyPr/>
          <a:lstStyle/>
          <a:p>
            <a:fld id="{62C2CBC6-3FCC-433E-BDA1-078D7EED643A}" type="slidenum">
              <a:rPr lang="en-US" smtClean="0"/>
              <a:pPr/>
              <a:t>8</a:t>
            </a:fld>
            <a:endParaRPr lang="en-US"/>
          </a:p>
        </p:txBody>
      </p:sp>
      <p:pic>
        <p:nvPicPr>
          <p:cNvPr id="4" name="Picture 3" descr="B3B9RP.jpg"/>
          <p:cNvPicPr>
            <a:picLocks noChangeAspect="1"/>
          </p:cNvPicPr>
          <p:nvPr/>
        </p:nvPicPr>
        <p:blipFill>
          <a:blip r:embed="rId2"/>
          <a:stretch>
            <a:fillRect/>
          </a:stretch>
        </p:blipFill>
        <p:spPr>
          <a:xfrm>
            <a:off x="0" y="3357562"/>
            <a:ext cx="9144000" cy="399454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r>
              <a:rPr lang="en-IN" dirty="0" smtClean="0"/>
              <a:t>Skimming and Scanning </a:t>
            </a:r>
          </a:p>
          <a:p>
            <a:pPr lvl="1">
              <a:buNone/>
            </a:pPr>
            <a:r>
              <a:rPr lang="en-IN" dirty="0" smtClean="0"/>
              <a:t>It is just like reading without understanding through its meaning and details </a:t>
            </a:r>
          </a:p>
          <a:p>
            <a:pPr>
              <a:buNone/>
            </a:pPr>
            <a:r>
              <a:rPr lang="en-IN" dirty="0" smtClean="0"/>
              <a:t>The following should be noted  while skimming </a:t>
            </a:r>
          </a:p>
          <a:p>
            <a:r>
              <a:rPr lang="en-IN" dirty="0" smtClean="0"/>
              <a:t>The audience and  purpose of writing the text. </a:t>
            </a:r>
          </a:p>
          <a:p>
            <a:r>
              <a:rPr lang="en-IN" dirty="0" smtClean="0"/>
              <a:t>The audience can be a layman , educated professionals, or  mixed category .</a:t>
            </a:r>
          </a:p>
          <a:p>
            <a:r>
              <a:rPr lang="en-IN" dirty="0" smtClean="0"/>
              <a:t>The text is formal or informal </a:t>
            </a:r>
            <a:r>
              <a:rPr lang="en-IN" dirty="0" err="1" smtClean="0"/>
              <a:t>ie</a:t>
            </a:r>
            <a:r>
              <a:rPr lang="en-IN" dirty="0" smtClean="0"/>
              <a:t> whether it is a report , brochure or news letter </a:t>
            </a:r>
          </a:p>
          <a:p>
            <a:pPr>
              <a:buNone/>
            </a:pPr>
            <a:endParaRPr lang="en-IN" dirty="0" smtClean="0"/>
          </a:p>
          <a:p>
            <a:endParaRPr lang="en-IN" dirty="0" smtClean="0"/>
          </a:p>
          <a:p>
            <a:endParaRPr lang="en-IN" dirty="0" smtClean="0"/>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1104</TotalTime>
  <Words>1229</Words>
  <Application>Microsoft Office PowerPoint</Application>
  <PresentationFormat>On-screen Show (4:3)</PresentationFormat>
  <Paragraphs>159</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Slide 1</vt:lpstr>
      <vt:lpstr>Slide 2</vt:lpstr>
      <vt:lpstr>Slide 3</vt:lpstr>
      <vt:lpstr>Slide 4</vt:lpstr>
      <vt:lpstr>Slide 5</vt:lpstr>
      <vt:lpstr>Slide 6</vt:lpstr>
      <vt:lpstr>Slide 7</vt:lpstr>
      <vt:lpstr>Slide 8</vt:lpstr>
      <vt:lpstr>Slide 9</vt:lpstr>
      <vt:lpstr>Slide 10</vt:lpstr>
      <vt:lpstr>Points to keep in mind while summarizing in writing stage </vt:lpstr>
      <vt:lpstr>Note making </vt:lpstr>
      <vt:lpstr>Slide 13</vt:lpstr>
      <vt:lpstr>Sentence method </vt:lpstr>
      <vt:lpstr>Slide 15</vt:lpstr>
      <vt:lpstr>Slide 16</vt:lpstr>
      <vt:lpstr>Slide 17</vt:lpstr>
      <vt:lpstr>Slide 18</vt:lpstr>
      <vt:lpstr>Bibliography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lenovo</cp:lastModifiedBy>
  <cp:revision>107</cp:revision>
  <dcterms:created xsi:type="dcterms:W3CDTF">2020-07-15T08:09:53Z</dcterms:created>
  <dcterms:modified xsi:type="dcterms:W3CDTF">2020-12-09T09:16:47Z</dcterms:modified>
</cp:coreProperties>
</file>