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9" r:id="rId3"/>
    <p:sldId id="261" r:id="rId4"/>
    <p:sldId id="323" r:id="rId5"/>
    <p:sldId id="324" r:id="rId6"/>
    <p:sldId id="313" r:id="rId7"/>
    <p:sldId id="263" r:id="rId8"/>
    <p:sldId id="294" r:id="rId9"/>
    <p:sldId id="295" r:id="rId10"/>
    <p:sldId id="296" r:id="rId11"/>
    <p:sldId id="297" r:id="rId12"/>
    <p:sldId id="298" r:id="rId13"/>
    <p:sldId id="299" r:id="rId14"/>
    <p:sldId id="301" r:id="rId15"/>
    <p:sldId id="302" r:id="rId16"/>
    <p:sldId id="303" r:id="rId17"/>
    <p:sldId id="306" r:id="rId18"/>
    <p:sldId id="308" r:id="rId19"/>
    <p:sldId id="309" r:id="rId20"/>
    <p:sldId id="310" r:id="rId21"/>
    <p:sldId id="311" r:id="rId22"/>
    <p:sldId id="315" r:id="rId23"/>
    <p:sldId id="318" r:id="rId24"/>
    <p:sldId id="317" r:id="rId25"/>
    <p:sldId id="316" r:id="rId26"/>
    <p:sldId id="312" r:id="rId27"/>
    <p:sldId id="307" r:id="rId28"/>
    <p:sldId id="314" r:id="rId29"/>
    <p:sldId id="322" r:id="rId30"/>
    <p:sldId id="321" r:id="rId31"/>
    <p:sldId id="31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BF1EC4-151A-4693-887E-0DC448590658}" type="datetimeFigureOut">
              <a:rPr lang="en-US" smtClean="0"/>
              <a:t>6/30/2020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AE4018-4FE7-4E40-BE0C-A5D20CB937B6}" type="slidenum">
              <a:rPr lang="en-US" smtClean="0"/>
              <a:t>‹#›</a:t>
            </a:fld>
            <a:endParaRPr lang="en-US"/>
          </a:p>
        </p:txBody>
      </p:sp>
    </p:spTree>
    <p:extLst>
      <p:ext uri="{BB962C8B-B14F-4D97-AF65-F5344CB8AC3E}">
        <p14:creationId xmlns:p14="http://schemas.microsoft.com/office/powerpoint/2010/main" val="3647271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3B40E6-5842-4497-BF15-59A27591A04F}" type="datetime1">
              <a:rPr lang="en-US" smtClean="0"/>
              <a:t>6/30/2020</a:t>
            </a:fld>
            <a:endParaRPr lang="en-US" dirty="0"/>
          </a:p>
        </p:txBody>
      </p:sp>
      <p:sp>
        <p:nvSpPr>
          <p:cNvPr id="5" name="Footer Placeholder 4"/>
          <p:cNvSpPr>
            <a:spLocks noGrp="1"/>
          </p:cNvSpPr>
          <p:nvPr>
            <p:ph type="ftr" sz="quarter" idx="11"/>
          </p:nvPr>
        </p:nvSpPr>
        <p:spPr/>
        <p:txBody>
          <a:bodyPr/>
          <a:lstStyle/>
          <a:p>
            <a:r>
              <a:rPr lang="en-US" smtClean="0"/>
              <a:t>Sunil Kr Sharma   (Assistant  Prof. EE Department), JECRC, JAIPUR</a:t>
            </a:r>
            <a:endParaRPr lang="en-US" dirty="0"/>
          </a:p>
        </p:txBody>
      </p:sp>
      <p:sp>
        <p:nvSpPr>
          <p:cNvPr id="6" name="Slide Number Placeholder 5"/>
          <p:cNvSpPr>
            <a:spLocks noGrp="1"/>
          </p:cNvSpPr>
          <p:nvPr>
            <p:ph type="sldNum" sz="quarter" idx="12"/>
          </p:nvPr>
        </p:nvSpPr>
        <p:spPr/>
        <p:txBody>
          <a:bodyPr/>
          <a:lstStyle/>
          <a:p>
            <a:fld id="{EC8AF8F3-FACF-4289-809F-E93D8702207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74BDF3-6633-4D40-A2D8-07D351F3EBA0}" type="datetime1">
              <a:rPr lang="en-US" smtClean="0"/>
              <a:t>6/30/2020</a:t>
            </a:fld>
            <a:endParaRPr lang="en-US" dirty="0"/>
          </a:p>
        </p:txBody>
      </p:sp>
      <p:sp>
        <p:nvSpPr>
          <p:cNvPr id="5" name="Footer Placeholder 4"/>
          <p:cNvSpPr>
            <a:spLocks noGrp="1"/>
          </p:cNvSpPr>
          <p:nvPr>
            <p:ph type="ftr" sz="quarter" idx="11"/>
          </p:nvPr>
        </p:nvSpPr>
        <p:spPr/>
        <p:txBody>
          <a:bodyPr/>
          <a:lstStyle/>
          <a:p>
            <a:r>
              <a:rPr lang="en-US" smtClean="0"/>
              <a:t>Sunil Kr Sharma   (Assistant  Prof. EE Department), JECRC, JAIPUR</a:t>
            </a:r>
            <a:endParaRPr lang="en-US" dirty="0"/>
          </a:p>
        </p:txBody>
      </p:sp>
      <p:sp>
        <p:nvSpPr>
          <p:cNvPr id="6" name="Slide Number Placeholder 5"/>
          <p:cNvSpPr>
            <a:spLocks noGrp="1"/>
          </p:cNvSpPr>
          <p:nvPr>
            <p:ph type="sldNum" sz="quarter" idx="12"/>
          </p:nvPr>
        </p:nvSpPr>
        <p:spPr/>
        <p:txBody>
          <a:bodyPr/>
          <a:lstStyle/>
          <a:p>
            <a:fld id="{EC8AF8F3-FACF-4289-809F-E93D8702207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D370A-D413-4F0D-B6D2-365D527B90D0}" type="datetime1">
              <a:rPr lang="en-US" smtClean="0"/>
              <a:t>6/30/2020</a:t>
            </a:fld>
            <a:endParaRPr lang="en-US" dirty="0"/>
          </a:p>
        </p:txBody>
      </p:sp>
      <p:sp>
        <p:nvSpPr>
          <p:cNvPr id="5" name="Footer Placeholder 4"/>
          <p:cNvSpPr>
            <a:spLocks noGrp="1"/>
          </p:cNvSpPr>
          <p:nvPr>
            <p:ph type="ftr" sz="quarter" idx="11"/>
          </p:nvPr>
        </p:nvSpPr>
        <p:spPr/>
        <p:txBody>
          <a:bodyPr/>
          <a:lstStyle/>
          <a:p>
            <a:r>
              <a:rPr lang="en-US" smtClean="0"/>
              <a:t>Sunil Kr Sharma   (Assistant  Prof. EE Department), JECRC, JAIPUR</a:t>
            </a:r>
            <a:endParaRPr lang="en-US" dirty="0"/>
          </a:p>
        </p:txBody>
      </p:sp>
      <p:sp>
        <p:nvSpPr>
          <p:cNvPr id="6" name="Slide Number Placeholder 5"/>
          <p:cNvSpPr>
            <a:spLocks noGrp="1"/>
          </p:cNvSpPr>
          <p:nvPr>
            <p:ph type="sldNum" sz="quarter" idx="12"/>
          </p:nvPr>
        </p:nvSpPr>
        <p:spPr/>
        <p:txBody>
          <a:bodyPr/>
          <a:lstStyle/>
          <a:p>
            <a:fld id="{EC8AF8F3-FACF-4289-809F-E93D8702207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57586-6986-47C7-A6C5-7592B50AA2A1}" type="datetime1">
              <a:rPr lang="en-US" smtClean="0"/>
              <a:t>6/30/2020</a:t>
            </a:fld>
            <a:endParaRPr lang="en-US" dirty="0"/>
          </a:p>
        </p:txBody>
      </p:sp>
      <p:sp>
        <p:nvSpPr>
          <p:cNvPr id="5" name="Footer Placeholder 4"/>
          <p:cNvSpPr>
            <a:spLocks noGrp="1"/>
          </p:cNvSpPr>
          <p:nvPr>
            <p:ph type="ftr" sz="quarter" idx="11"/>
          </p:nvPr>
        </p:nvSpPr>
        <p:spPr/>
        <p:txBody>
          <a:bodyPr/>
          <a:lstStyle/>
          <a:p>
            <a:r>
              <a:rPr lang="en-US" smtClean="0"/>
              <a:t>Sunil Kr Sharma   (Assistant  Prof. EE Department), JECRC, JAIPUR</a:t>
            </a:r>
            <a:endParaRPr lang="en-US" dirty="0"/>
          </a:p>
        </p:txBody>
      </p:sp>
      <p:sp>
        <p:nvSpPr>
          <p:cNvPr id="6" name="Slide Number Placeholder 5"/>
          <p:cNvSpPr>
            <a:spLocks noGrp="1"/>
          </p:cNvSpPr>
          <p:nvPr>
            <p:ph type="sldNum" sz="quarter" idx="12"/>
          </p:nvPr>
        </p:nvSpPr>
        <p:spPr/>
        <p:txBody>
          <a:bodyPr/>
          <a:lstStyle/>
          <a:p>
            <a:fld id="{EC8AF8F3-FACF-4289-809F-E93D8702207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736765-1751-4B4A-83DB-CED1598DC83B}" type="datetime1">
              <a:rPr lang="en-US" smtClean="0"/>
              <a:t>6/30/2020</a:t>
            </a:fld>
            <a:endParaRPr lang="en-US" dirty="0"/>
          </a:p>
        </p:txBody>
      </p:sp>
      <p:sp>
        <p:nvSpPr>
          <p:cNvPr id="5" name="Footer Placeholder 4"/>
          <p:cNvSpPr>
            <a:spLocks noGrp="1"/>
          </p:cNvSpPr>
          <p:nvPr>
            <p:ph type="ftr" sz="quarter" idx="11"/>
          </p:nvPr>
        </p:nvSpPr>
        <p:spPr/>
        <p:txBody>
          <a:bodyPr/>
          <a:lstStyle/>
          <a:p>
            <a:r>
              <a:rPr lang="en-US" smtClean="0"/>
              <a:t>Sunil Kr Sharma   (Assistant  Prof. EE Department), JECRC, JAIPUR</a:t>
            </a:r>
            <a:endParaRPr lang="en-US" dirty="0"/>
          </a:p>
        </p:txBody>
      </p:sp>
      <p:sp>
        <p:nvSpPr>
          <p:cNvPr id="6" name="Slide Number Placeholder 5"/>
          <p:cNvSpPr>
            <a:spLocks noGrp="1"/>
          </p:cNvSpPr>
          <p:nvPr>
            <p:ph type="sldNum" sz="quarter" idx="12"/>
          </p:nvPr>
        </p:nvSpPr>
        <p:spPr/>
        <p:txBody>
          <a:bodyPr/>
          <a:lstStyle/>
          <a:p>
            <a:fld id="{EC8AF8F3-FACF-4289-809F-E93D8702207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1C047F-12A2-4A39-8FC9-2CBCA0F78D6C}" type="datetime1">
              <a:rPr lang="en-US" smtClean="0"/>
              <a:t>6/30/2020</a:t>
            </a:fld>
            <a:endParaRPr lang="en-US" dirty="0"/>
          </a:p>
        </p:txBody>
      </p:sp>
      <p:sp>
        <p:nvSpPr>
          <p:cNvPr id="6" name="Footer Placeholder 5"/>
          <p:cNvSpPr>
            <a:spLocks noGrp="1"/>
          </p:cNvSpPr>
          <p:nvPr>
            <p:ph type="ftr" sz="quarter" idx="11"/>
          </p:nvPr>
        </p:nvSpPr>
        <p:spPr/>
        <p:txBody>
          <a:bodyPr/>
          <a:lstStyle/>
          <a:p>
            <a:r>
              <a:rPr lang="en-US" smtClean="0"/>
              <a:t>Sunil Kr Sharma   (Assistant  Prof. EE Department), JECRC, JAIPUR</a:t>
            </a:r>
            <a:endParaRPr lang="en-US" dirty="0"/>
          </a:p>
        </p:txBody>
      </p:sp>
      <p:sp>
        <p:nvSpPr>
          <p:cNvPr id="7" name="Slide Number Placeholder 6"/>
          <p:cNvSpPr>
            <a:spLocks noGrp="1"/>
          </p:cNvSpPr>
          <p:nvPr>
            <p:ph type="sldNum" sz="quarter" idx="12"/>
          </p:nvPr>
        </p:nvSpPr>
        <p:spPr/>
        <p:txBody>
          <a:bodyPr/>
          <a:lstStyle/>
          <a:p>
            <a:fld id="{EC8AF8F3-FACF-4289-809F-E93D8702207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F99DF1-005C-449A-AA89-184E4E41B33A}" type="datetime1">
              <a:rPr lang="en-US" smtClean="0"/>
              <a:t>6/30/2020</a:t>
            </a:fld>
            <a:endParaRPr lang="en-US" dirty="0"/>
          </a:p>
        </p:txBody>
      </p:sp>
      <p:sp>
        <p:nvSpPr>
          <p:cNvPr id="8" name="Footer Placeholder 7"/>
          <p:cNvSpPr>
            <a:spLocks noGrp="1"/>
          </p:cNvSpPr>
          <p:nvPr>
            <p:ph type="ftr" sz="quarter" idx="11"/>
          </p:nvPr>
        </p:nvSpPr>
        <p:spPr/>
        <p:txBody>
          <a:bodyPr/>
          <a:lstStyle/>
          <a:p>
            <a:r>
              <a:rPr lang="en-US" smtClean="0"/>
              <a:t>Sunil Kr Sharma   (Assistant  Prof. EE Department), JECRC, JAIPUR</a:t>
            </a:r>
            <a:endParaRPr lang="en-US" dirty="0"/>
          </a:p>
        </p:txBody>
      </p:sp>
      <p:sp>
        <p:nvSpPr>
          <p:cNvPr id="9" name="Slide Number Placeholder 8"/>
          <p:cNvSpPr>
            <a:spLocks noGrp="1"/>
          </p:cNvSpPr>
          <p:nvPr>
            <p:ph type="sldNum" sz="quarter" idx="12"/>
          </p:nvPr>
        </p:nvSpPr>
        <p:spPr/>
        <p:txBody>
          <a:bodyPr/>
          <a:lstStyle/>
          <a:p>
            <a:fld id="{EC8AF8F3-FACF-4289-809F-E93D8702207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0FB95C-5742-47C8-93F1-49645F70031E}" type="datetime1">
              <a:rPr lang="en-US" smtClean="0"/>
              <a:t>6/30/2020</a:t>
            </a:fld>
            <a:endParaRPr lang="en-US" dirty="0"/>
          </a:p>
        </p:txBody>
      </p:sp>
      <p:sp>
        <p:nvSpPr>
          <p:cNvPr id="4" name="Footer Placeholder 3"/>
          <p:cNvSpPr>
            <a:spLocks noGrp="1"/>
          </p:cNvSpPr>
          <p:nvPr>
            <p:ph type="ftr" sz="quarter" idx="11"/>
          </p:nvPr>
        </p:nvSpPr>
        <p:spPr/>
        <p:txBody>
          <a:bodyPr/>
          <a:lstStyle/>
          <a:p>
            <a:r>
              <a:rPr lang="en-US" smtClean="0"/>
              <a:t>Sunil Kr Sharma   (Assistant  Prof. EE Department), JECRC, JAIPUR</a:t>
            </a:r>
            <a:endParaRPr lang="en-US" dirty="0"/>
          </a:p>
        </p:txBody>
      </p:sp>
      <p:sp>
        <p:nvSpPr>
          <p:cNvPr id="5" name="Slide Number Placeholder 4"/>
          <p:cNvSpPr>
            <a:spLocks noGrp="1"/>
          </p:cNvSpPr>
          <p:nvPr>
            <p:ph type="sldNum" sz="quarter" idx="12"/>
          </p:nvPr>
        </p:nvSpPr>
        <p:spPr/>
        <p:txBody>
          <a:bodyPr/>
          <a:lstStyle/>
          <a:p>
            <a:fld id="{EC8AF8F3-FACF-4289-809F-E93D8702207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85A01B-6258-4536-8458-72C3ADC2275B}" type="datetime1">
              <a:rPr lang="en-US" smtClean="0"/>
              <a:t>6/30/2020</a:t>
            </a:fld>
            <a:endParaRPr lang="en-US" dirty="0"/>
          </a:p>
        </p:txBody>
      </p:sp>
      <p:sp>
        <p:nvSpPr>
          <p:cNvPr id="3" name="Footer Placeholder 2"/>
          <p:cNvSpPr>
            <a:spLocks noGrp="1"/>
          </p:cNvSpPr>
          <p:nvPr>
            <p:ph type="ftr" sz="quarter" idx="11"/>
          </p:nvPr>
        </p:nvSpPr>
        <p:spPr/>
        <p:txBody>
          <a:bodyPr/>
          <a:lstStyle/>
          <a:p>
            <a:r>
              <a:rPr lang="en-US" smtClean="0"/>
              <a:t>Sunil Kr Sharma   (Assistant  Prof. EE Department), JECRC, JAIPUR</a:t>
            </a:r>
            <a:endParaRPr lang="en-US" dirty="0"/>
          </a:p>
        </p:txBody>
      </p:sp>
      <p:sp>
        <p:nvSpPr>
          <p:cNvPr id="4" name="Slide Number Placeholder 3"/>
          <p:cNvSpPr>
            <a:spLocks noGrp="1"/>
          </p:cNvSpPr>
          <p:nvPr>
            <p:ph type="sldNum" sz="quarter" idx="12"/>
          </p:nvPr>
        </p:nvSpPr>
        <p:spPr/>
        <p:txBody>
          <a:bodyPr/>
          <a:lstStyle/>
          <a:p>
            <a:fld id="{EC8AF8F3-FACF-4289-809F-E93D8702207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BA6B4-F58E-40C7-A1ED-6D72CABA0A1A}" type="datetime1">
              <a:rPr lang="en-US" smtClean="0"/>
              <a:t>6/30/2020</a:t>
            </a:fld>
            <a:endParaRPr lang="en-US" dirty="0"/>
          </a:p>
        </p:txBody>
      </p:sp>
      <p:sp>
        <p:nvSpPr>
          <p:cNvPr id="6" name="Footer Placeholder 5"/>
          <p:cNvSpPr>
            <a:spLocks noGrp="1"/>
          </p:cNvSpPr>
          <p:nvPr>
            <p:ph type="ftr" sz="quarter" idx="11"/>
          </p:nvPr>
        </p:nvSpPr>
        <p:spPr/>
        <p:txBody>
          <a:bodyPr/>
          <a:lstStyle/>
          <a:p>
            <a:r>
              <a:rPr lang="en-US" smtClean="0"/>
              <a:t>Sunil Kr Sharma   (Assistant  Prof. EE Department), JECRC, JAIPUR</a:t>
            </a:r>
            <a:endParaRPr lang="en-US" dirty="0"/>
          </a:p>
        </p:txBody>
      </p:sp>
      <p:sp>
        <p:nvSpPr>
          <p:cNvPr id="7" name="Slide Number Placeholder 6"/>
          <p:cNvSpPr>
            <a:spLocks noGrp="1"/>
          </p:cNvSpPr>
          <p:nvPr>
            <p:ph type="sldNum" sz="quarter" idx="12"/>
          </p:nvPr>
        </p:nvSpPr>
        <p:spPr/>
        <p:txBody>
          <a:bodyPr/>
          <a:lstStyle/>
          <a:p>
            <a:fld id="{EC8AF8F3-FACF-4289-809F-E93D8702207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19781D-8461-4176-A2D8-9CBF859F7055}" type="datetime1">
              <a:rPr lang="en-US" smtClean="0"/>
              <a:t>6/30/2020</a:t>
            </a:fld>
            <a:endParaRPr lang="en-US" dirty="0"/>
          </a:p>
        </p:txBody>
      </p:sp>
      <p:sp>
        <p:nvSpPr>
          <p:cNvPr id="6" name="Footer Placeholder 5"/>
          <p:cNvSpPr>
            <a:spLocks noGrp="1"/>
          </p:cNvSpPr>
          <p:nvPr>
            <p:ph type="ftr" sz="quarter" idx="11"/>
          </p:nvPr>
        </p:nvSpPr>
        <p:spPr/>
        <p:txBody>
          <a:bodyPr/>
          <a:lstStyle/>
          <a:p>
            <a:r>
              <a:rPr lang="en-US" smtClean="0"/>
              <a:t>Sunil Kr Sharma   (Assistant  Prof. EE Department), JECRC, JAIPUR</a:t>
            </a:r>
            <a:endParaRPr lang="en-US" dirty="0"/>
          </a:p>
        </p:txBody>
      </p:sp>
      <p:sp>
        <p:nvSpPr>
          <p:cNvPr id="7" name="Slide Number Placeholder 6"/>
          <p:cNvSpPr>
            <a:spLocks noGrp="1"/>
          </p:cNvSpPr>
          <p:nvPr>
            <p:ph type="sldNum" sz="quarter" idx="12"/>
          </p:nvPr>
        </p:nvSpPr>
        <p:spPr/>
        <p:txBody>
          <a:bodyPr/>
          <a:lstStyle/>
          <a:p>
            <a:fld id="{EC8AF8F3-FACF-4289-809F-E93D8702207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44F6D-AB95-4BFB-BF11-684EE3592E83}" type="datetime1">
              <a:rPr lang="en-US" smtClean="0"/>
              <a:t>6/30/2020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Sunil Kr Sharma   (Assistant  Prof. EE Department), JECRC, JAIPUR</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AF8F3-FACF-4289-809F-E93D8702207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nptel.ac.in/content/storage2/courses/108105053/pdf/L-21(TB)(ET)%20((EE)NPTEL).pdf"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3082"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3083"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sz="2000" dirty="0">
                <a:latin typeface="Calibri" pitchFamily="34" charset="0"/>
              </a:endParaRPr>
            </a:p>
          </p:txBody>
        </p:sp>
      </p:grpSp>
      <p:sp>
        <p:nvSpPr>
          <p:cNvPr id="3076" name="TextBox 8"/>
          <p:cNvSpPr txBox="1">
            <a:spLocks noChangeArrowheads="1"/>
          </p:cNvSpPr>
          <p:nvPr/>
        </p:nvSpPr>
        <p:spPr bwMode="auto">
          <a:xfrm>
            <a:off x="1091980" y="2751299"/>
            <a:ext cx="5689819" cy="3243737"/>
          </a:xfrm>
          <a:prstGeom prst="rect">
            <a:avLst/>
          </a:prstGeom>
          <a:noFill/>
          <a:ln w="9525">
            <a:noFill/>
            <a:miter lim="800000"/>
            <a:headEnd/>
            <a:tailEnd/>
          </a:ln>
        </p:spPr>
        <p:txBody>
          <a:bodyPr wrap="square" lIns="57677" tIns="28843" rIns="57677" bIns="28843">
            <a:spAutoFit/>
          </a:bodyPr>
          <a:lstStyle/>
          <a:p>
            <a:r>
              <a:rPr lang="en-US" sz="2300" dirty="0">
                <a:latin typeface="Times New Roman" pitchFamily="18" charset="0"/>
                <a:cs typeface="Times New Roman" pitchFamily="18" charset="0"/>
              </a:rPr>
              <a:t>Year &amp; </a:t>
            </a:r>
            <a:r>
              <a:rPr lang="en-US" sz="2300" dirty="0" smtClean="0">
                <a:latin typeface="Times New Roman" pitchFamily="18" charset="0"/>
                <a:cs typeface="Times New Roman" pitchFamily="18" charset="0"/>
              </a:rPr>
              <a:t>Sem. </a:t>
            </a: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B. Tech II year, Sem.-III</a:t>
            </a:r>
            <a:endParaRPr lang="en-US" sz="2300" dirty="0">
              <a:latin typeface="Times New Roman" pitchFamily="18" charset="0"/>
              <a:cs typeface="Times New Roman" pitchFamily="18" charset="0"/>
            </a:endParaRPr>
          </a:p>
          <a:p>
            <a:r>
              <a:rPr lang="en-US" sz="2300" dirty="0">
                <a:latin typeface="Times New Roman" pitchFamily="18" charset="0"/>
                <a:cs typeface="Times New Roman" pitchFamily="18" charset="0"/>
              </a:rPr>
              <a:t>Subject </a:t>
            </a:r>
            <a:r>
              <a:rPr lang="en-US" sz="2300" dirty="0" smtClean="0">
                <a:latin typeface="Times New Roman" pitchFamily="18" charset="0"/>
                <a:cs typeface="Times New Roman" pitchFamily="18" charset="0"/>
              </a:rPr>
              <a:t>–Electrical Machine </a:t>
            </a: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I</a:t>
            </a:r>
            <a:endParaRPr lang="en-US" sz="2300" dirty="0">
              <a:latin typeface="Times New Roman" pitchFamily="18" charset="0"/>
              <a:cs typeface="Times New Roman" pitchFamily="18" charset="0"/>
            </a:endParaRPr>
          </a:p>
          <a:p>
            <a:r>
              <a:rPr lang="en-US" sz="2300" dirty="0">
                <a:latin typeface="Times New Roman" pitchFamily="18" charset="0"/>
                <a:cs typeface="Times New Roman" pitchFamily="18" charset="0"/>
              </a:rPr>
              <a:t>Presented by –  </a:t>
            </a:r>
            <a:r>
              <a:rPr lang="en-US" sz="2300" dirty="0" smtClean="0">
                <a:latin typeface="Times New Roman" pitchFamily="18" charset="0"/>
                <a:cs typeface="Times New Roman" pitchFamily="18" charset="0"/>
              </a:rPr>
              <a:t>Sunil Kr Sharma</a:t>
            </a:r>
          </a:p>
          <a:p>
            <a:r>
              <a:rPr lang="en-US" sz="2300" dirty="0" smtClean="0">
                <a:latin typeface="Times New Roman" pitchFamily="18" charset="0"/>
                <a:cs typeface="Times New Roman" pitchFamily="18" charset="0"/>
              </a:rPr>
              <a:t>Designation -  Assistant Professor</a:t>
            </a:r>
          </a:p>
          <a:p>
            <a:r>
              <a:rPr lang="en-US" sz="2300" dirty="0" smtClean="0">
                <a:latin typeface="Times New Roman" pitchFamily="18" charset="0"/>
                <a:cs typeface="Times New Roman" pitchFamily="18" charset="0"/>
              </a:rPr>
              <a:t>Department  -  Electrical Engineering</a:t>
            </a:r>
          </a:p>
          <a:p>
            <a:endParaRPr lang="en-US" sz="2300" dirty="0" smtClean="0">
              <a:latin typeface="Times New Roman" pitchFamily="18" charset="0"/>
              <a:cs typeface="Times New Roman" pitchFamily="18" charset="0"/>
            </a:endParaRPr>
          </a:p>
          <a:p>
            <a:endParaRPr lang="en-US" sz="2300" dirty="0" smtClean="0">
              <a:latin typeface="Times New Roman" pitchFamily="18" charset="0"/>
              <a:cs typeface="Times New Roman" pitchFamily="18" charset="0"/>
            </a:endParaRPr>
          </a:p>
          <a:p>
            <a:endParaRPr lang="en-US" sz="2300" dirty="0" smtClean="0">
              <a:latin typeface="Times New Roman" pitchFamily="18" charset="0"/>
              <a:cs typeface="Times New Roman" pitchFamily="18" charset="0"/>
            </a:endParaRPr>
          </a:p>
          <a:p>
            <a:endParaRPr lang="en-IN" sz="2300" dirty="0">
              <a:latin typeface="Times New Roman" pitchFamily="18" charset="0"/>
              <a:cs typeface="Times New Roman" pitchFamily="18" charset="0"/>
            </a:endParaRPr>
          </a:p>
        </p:txBody>
      </p:sp>
      <p:sp>
        <p:nvSpPr>
          <p:cNvPr id="12" name="Footer Placeholder 11"/>
          <p:cNvSpPr>
            <a:spLocks noGrp="1"/>
          </p:cNvSpPr>
          <p:nvPr>
            <p:ph type="ftr" sz="quarter" idx="10"/>
          </p:nvPr>
        </p:nvSpPr>
        <p:spPr>
          <a:xfrm>
            <a:off x="457200" y="6356350"/>
            <a:ext cx="2438400" cy="501650"/>
          </a:xfrm>
        </p:spPr>
        <p:txBody>
          <a:bodyPr/>
          <a:lstStyle/>
          <a:p>
            <a:pPr>
              <a:defRPr/>
            </a:pPr>
            <a:r>
              <a:rPr lang="en-US" smtClean="0">
                <a:solidFill>
                  <a:schemeClr val="tx1"/>
                </a:solidFill>
              </a:rPr>
              <a:t>Sunil Kr Sharma   (Assistant  Prof. EE Department), JECRC, JAIPUR</a:t>
            </a:r>
            <a:endParaRPr lang="en-IN" dirty="0">
              <a:solidFill>
                <a:schemeClr val="tx1"/>
              </a:solidFill>
            </a:endParaRPr>
          </a:p>
        </p:txBody>
      </p:sp>
      <p:pic>
        <p:nvPicPr>
          <p:cNvPr id="3078" name="Picture 10"/>
          <p:cNvPicPr>
            <a:picLocks noChangeAspect="1" noChangeArrowheads="1"/>
          </p:cNvPicPr>
          <p:nvPr/>
        </p:nvPicPr>
        <p:blipFill>
          <a:blip r:embed="rId3"/>
          <a:srcRect/>
          <a:stretch>
            <a:fillRect/>
          </a:stretch>
        </p:blipFill>
        <p:spPr bwMode="auto">
          <a:xfrm>
            <a:off x="1650503" y="391613"/>
            <a:ext cx="1833992" cy="1260802"/>
          </a:xfrm>
          <a:prstGeom prst="rect">
            <a:avLst/>
          </a:prstGeom>
          <a:noFill/>
          <a:ln w="9525">
            <a:noFill/>
            <a:miter lim="800000"/>
            <a:headEnd/>
            <a:tailEnd/>
          </a:ln>
        </p:spPr>
      </p:pic>
      <p:pic>
        <p:nvPicPr>
          <p:cNvPr id="3079" name="Picture 11"/>
          <p:cNvPicPr>
            <a:picLocks noChangeAspect="1" noChangeArrowheads="1"/>
          </p:cNvPicPr>
          <p:nvPr/>
        </p:nvPicPr>
        <p:blipFill>
          <a:blip r:embed="rId4"/>
          <a:srcRect/>
          <a:stretch>
            <a:fillRect/>
          </a:stretch>
        </p:blipFill>
        <p:spPr bwMode="auto">
          <a:xfrm>
            <a:off x="6462380" y="506231"/>
            <a:ext cx="1503712" cy="1596300"/>
          </a:xfrm>
          <a:prstGeom prst="rect">
            <a:avLst/>
          </a:prstGeom>
          <a:noFill/>
          <a:ln w="9525">
            <a:noFill/>
            <a:miter lim="800000"/>
            <a:headEnd/>
            <a:tailEnd/>
          </a:ln>
        </p:spPr>
      </p:pic>
      <p:sp>
        <p:nvSpPr>
          <p:cNvPr id="3080" name="TextBox 12"/>
          <p:cNvSpPr txBox="1">
            <a:spLocks noChangeArrowheads="1"/>
          </p:cNvSpPr>
          <p:nvPr/>
        </p:nvSpPr>
        <p:spPr bwMode="auto">
          <a:xfrm>
            <a:off x="748276" y="2340126"/>
            <a:ext cx="8034117" cy="366084"/>
          </a:xfrm>
          <a:prstGeom prst="rect">
            <a:avLst/>
          </a:prstGeom>
          <a:noFill/>
          <a:ln w="9525">
            <a:noFill/>
            <a:miter lim="800000"/>
            <a:headEnd/>
            <a:tailEnd/>
          </a:ln>
        </p:spPr>
        <p:txBody>
          <a:bodyPr lIns="57744" tIns="28872" rIns="57744" bIns="28872">
            <a:spAutoFit/>
          </a:bodyPr>
          <a:lstStyle/>
          <a:p>
            <a:pPr algn="ctr"/>
            <a:r>
              <a:rPr lang="en-US" sz="2000" b="1" dirty="0">
                <a:latin typeface="Times New Roman" pitchFamily="18" charset="0"/>
                <a:cs typeface="Times New Roman" pitchFamily="18" charset="0"/>
              </a:rPr>
              <a:t>JAIPUR ENGINEERING COLLEGE AND RESEARCH CENTRE</a:t>
            </a:r>
            <a:endParaRPr lang="en-IN" sz="2000" b="1" dirty="0">
              <a:latin typeface="Times New Roman" pitchFamily="18" charset="0"/>
              <a:cs typeface="Times New Roman" pitchFamily="18" charset="0"/>
            </a:endParaRPr>
          </a:p>
        </p:txBody>
      </p:sp>
      <p:sp>
        <p:nvSpPr>
          <p:cNvPr id="14" name="Slide Number Placeholder 13"/>
          <p:cNvSpPr>
            <a:spLocks noGrp="1"/>
          </p:cNvSpPr>
          <p:nvPr>
            <p:ph type="sldNum" sz="quarter" idx="12"/>
          </p:nvPr>
        </p:nvSpPr>
        <p:spPr/>
        <p:txBody>
          <a:bodyPr/>
          <a:lstStyle/>
          <a:p>
            <a:pPr>
              <a:defRPr/>
            </a:pPr>
            <a:fld id="{C9056662-BCD1-4EE7-9470-F65D22AE3F85}" type="slidenum">
              <a:rPr lang="en-IN" smtClean="0"/>
              <a:pPr>
                <a:defRPr/>
              </a:pPr>
              <a:t>1</a:t>
            </a:fld>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2" name="Footer Placeholder 11"/>
          <p:cNvSpPr>
            <a:spLocks noGrp="1"/>
          </p:cNvSpPr>
          <p:nvPr>
            <p:ph type="ftr" sz="quarter" idx="10"/>
          </p:nvPr>
        </p:nvSpPr>
        <p:spPr>
          <a:xfrm>
            <a:off x="457200" y="6356350"/>
            <a:ext cx="3200400" cy="501650"/>
          </a:xfrm>
        </p:spPr>
        <p:txBody>
          <a:bodyPr/>
          <a:lstStyle/>
          <a:p>
            <a:pPr>
              <a:defRPr/>
            </a:pPr>
            <a:r>
              <a:rPr lang="en-US" smtClean="0">
                <a:solidFill>
                  <a:schemeClr val="tx1"/>
                </a:solidFill>
              </a:rPr>
              <a:t>Sunil Kr Sharma   (Assistant  Prof. EE Department), JECRC, JAIPUR</a:t>
            </a:r>
            <a:endParaRPr lang="en-IN" dirty="0"/>
          </a:p>
        </p:txBody>
      </p:sp>
      <p:sp>
        <p:nvSpPr>
          <p:cNvPr id="6149" name="TextBox 12"/>
          <p:cNvSpPr txBox="1">
            <a:spLocks noChangeArrowheads="1"/>
          </p:cNvSpPr>
          <p:nvPr/>
        </p:nvSpPr>
        <p:spPr bwMode="auto">
          <a:xfrm>
            <a:off x="217079" y="792777"/>
            <a:ext cx="8034117" cy="519973"/>
          </a:xfrm>
          <a:prstGeom prst="rect">
            <a:avLst/>
          </a:prstGeom>
          <a:noFill/>
          <a:ln w="9525">
            <a:noFill/>
            <a:miter lim="800000"/>
            <a:headEnd/>
            <a:tailEnd/>
          </a:ln>
        </p:spPr>
        <p:txBody>
          <a:bodyPr lIns="57744" tIns="28872" rIns="57744" bIns="28872">
            <a:spAutoFit/>
          </a:bodyPr>
          <a:lstStyle/>
          <a:p>
            <a:pPr algn="ctr"/>
            <a:endParaRPr lang="en-IN" sz="3000"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10</a:t>
            </a:fld>
            <a:endParaRPr lang="en-IN" dirty="0"/>
          </a:p>
        </p:txBody>
      </p:sp>
      <p:graphicFrame>
        <p:nvGraphicFramePr>
          <p:cNvPr id="10" name="Table 9"/>
          <p:cNvGraphicFramePr>
            <a:graphicFrameLocks noGrp="1"/>
          </p:cNvGraphicFramePr>
          <p:nvPr/>
        </p:nvGraphicFramePr>
        <p:xfrm>
          <a:off x="457200" y="2246313"/>
          <a:ext cx="8229601" cy="2368362"/>
        </p:xfrm>
        <a:graphic>
          <a:graphicData uri="http://schemas.openxmlformats.org/drawingml/2006/table">
            <a:tbl>
              <a:tblPr>
                <a:tableStyleId>{5C22544A-7EE6-4342-B048-85BDC9FD1C3A}</a:tableStyleId>
              </a:tblPr>
              <a:tblGrid>
                <a:gridCol w="916034"/>
                <a:gridCol w="3117878"/>
                <a:gridCol w="3117878"/>
                <a:gridCol w="1077811"/>
              </a:tblGrid>
              <a:tr h="176349">
                <a:tc rowSpan="8">
                  <a:txBody>
                    <a:bodyPr/>
                    <a:lstStyle/>
                    <a:p>
                      <a:pPr algn="ctr" fontAlgn="ctr"/>
                      <a:r>
                        <a:rPr lang="en-US" sz="1000" u="none" strike="noStrike">
                          <a:effectLst/>
                        </a:rPr>
                        <a:t>Unit-III (8)</a:t>
                      </a:r>
                      <a:endParaRPr lang="en-US" sz="1000" b="0" i="0" u="none" strike="noStrike">
                        <a:solidFill>
                          <a:srgbClr val="000000"/>
                        </a:solidFill>
                        <a:effectLst/>
                        <a:latin typeface="Times New Roman"/>
                      </a:endParaRPr>
                    </a:p>
                  </a:txBody>
                  <a:tcPr marL="8817" marR="8817" marT="8817" marB="0" anchor="ctr"/>
                </a:tc>
                <a:tc>
                  <a:txBody>
                    <a:bodyPr/>
                    <a:lstStyle/>
                    <a:p>
                      <a:pPr algn="ctr" fontAlgn="ctr"/>
                      <a:r>
                        <a:rPr lang="en-US" sz="1000" u="none" strike="noStrike">
                          <a:effectLst/>
                        </a:rPr>
                        <a:t>16</a:t>
                      </a:r>
                      <a:endParaRPr lang="en-US" sz="1000" b="0" i="0" u="none" strike="noStrike">
                        <a:solidFill>
                          <a:srgbClr val="000000"/>
                        </a:solidFill>
                        <a:effectLst/>
                        <a:latin typeface="Times New Roman"/>
                      </a:endParaRPr>
                    </a:p>
                  </a:txBody>
                  <a:tcPr marL="8817" marR="8817" marT="8817" marB="0" anchor="ctr"/>
                </a:tc>
                <a:tc>
                  <a:txBody>
                    <a:bodyPr/>
                    <a:lstStyle/>
                    <a:p>
                      <a:pPr algn="l" fontAlgn="b"/>
                      <a:r>
                        <a:rPr lang="en-US" sz="1000" u="none" strike="noStrike">
                          <a:effectLst/>
                        </a:rPr>
                        <a:t>Basic introduction and construction of a DC machine,</a:t>
                      </a:r>
                      <a:endParaRPr lang="en-US" sz="1000" b="0" i="0" u="none" strike="noStrike">
                        <a:solidFill>
                          <a:srgbClr val="000000"/>
                        </a:solidFill>
                        <a:effectLst/>
                        <a:latin typeface="Times New Roman"/>
                      </a:endParaRPr>
                    </a:p>
                  </a:txBody>
                  <a:tcPr marL="8817" marR="8817" marT="8817" marB="0" anchor="b"/>
                </a:tc>
                <a:tc>
                  <a:txBody>
                    <a:bodyPr/>
                    <a:lstStyle/>
                    <a:p>
                      <a:pPr algn="l" fontAlgn="b"/>
                      <a:r>
                        <a:rPr lang="en-US" sz="1000" u="none" strike="noStrike">
                          <a:effectLst/>
                        </a:rPr>
                        <a:t> </a:t>
                      </a:r>
                      <a:endParaRPr lang="en-US" sz="1000" b="0" i="0" u="none" strike="noStrike">
                        <a:solidFill>
                          <a:srgbClr val="000000"/>
                        </a:solidFill>
                        <a:effectLst/>
                        <a:latin typeface="Times New Roman"/>
                      </a:endParaRPr>
                    </a:p>
                  </a:txBody>
                  <a:tcPr marL="8817" marR="8817" marT="8817" marB="0" anchor="b"/>
                </a:tc>
              </a:tr>
              <a:tr h="352697">
                <a:tc vMerge="1">
                  <a:txBody>
                    <a:bodyPr/>
                    <a:lstStyle/>
                    <a:p>
                      <a:endParaRPr lang="en-US"/>
                    </a:p>
                  </a:txBody>
                  <a:tcPr/>
                </a:tc>
                <a:tc>
                  <a:txBody>
                    <a:bodyPr/>
                    <a:lstStyle/>
                    <a:p>
                      <a:pPr algn="ctr" fontAlgn="ctr"/>
                      <a:r>
                        <a:rPr lang="en-US" sz="1000" u="none" strike="noStrike">
                          <a:effectLst/>
                        </a:rPr>
                        <a:t>17</a:t>
                      </a:r>
                      <a:endParaRPr lang="en-US" sz="1000" b="0" i="0" u="none" strike="noStrike">
                        <a:solidFill>
                          <a:srgbClr val="000000"/>
                        </a:solidFill>
                        <a:effectLst/>
                        <a:latin typeface="Times New Roman"/>
                      </a:endParaRPr>
                    </a:p>
                  </a:txBody>
                  <a:tcPr marL="8817" marR="8817" marT="8817" marB="0" anchor="ctr"/>
                </a:tc>
                <a:tc>
                  <a:txBody>
                    <a:bodyPr/>
                    <a:lstStyle/>
                    <a:p>
                      <a:pPr algn="l" fontAlgn="b"/>
                      <a:r>
                        <a:rPr lang="en-US" sz="1000" u="none" strike="noStrike">
                          <a:effectLst/>
                        </a:rPr>
                        <a:t>magnetic structure - stator yoke, stator poles, pole-faces or shoes, air gap and armature core</a:t>
                      </a:r>
                      <a:endParaRPr lang="en-US" sz="1000" b="0" i="0" u="none" strike="noStrike">
                        <a:solidFill>
                          <a:srgbClr val="000000"/>
                        </a:solidFill>
                        <a:effectLst/>
                        <a:latin typeface="Times New Roman"/>
                      </a:endParaRPr>
                    </a:p>
                  </a:txBody>
                  <a:tcPr marL="8817" marR="8817" marT="8817" marB="0" anchor="b"/>
                </a:tc>
                <a:tc>
                  <a:txBody>
                    <a:bodyPr/>
                    <a:lstStyle/>
                    <a:p>
                      <a:pPr algn="l" fontAlgn="b"/>
                      <a:r>
                        <a:rPr lang="en-US" sz="1000" u="none" strike="noStrike">
                          <a:effectLst/>
                        </a:rPr>
                        <a:t> </a:t>
                      </a:r>
                      <a:endParaRPr lang="en-US" sz="1000" b="0" i="0" u="none" strike="noStrike">
                        <a:solidFill>
                          <a:srgbClr val="000000"/>
                        </a:solidFill>
                        <a:effectLst/>
                        <a:latin typeface="Times New Roman"/>
                      </a:endParaRPr>
                    </a:p>
                  </a:txBody>
                  <a:tcPr marL="8817" marR="8817" marT="8817" marB="0" anchor="b"/>
                </a:tc>
              </a:tr>
              <a:tr h="352697">
                <a:tc vMerge="1">
                  <a:txBody>
                    <a:bodyPr/>
                    <a:lstStyle/>
                    <a:p>
                      <a:endParaRPr lang="en-US"/>
                    </a:p>
                  </a:txBody>
                  <a:tcPr/>
                </a:tc>
                <a:tc>
                  <a:txBody>
                    <a:bodyPr/>
                    <a:lstStyle/>
                    <a:p>
                      <a:pPr algn="ctr" fontAlgn="ctr"/>
                      <a:r>
                        <a:rPr lang="en-US" sz="1000" u="none" strike="noStrike">
                          <a:effectLst/>
                        </a:rPr>
                        <a:t>18</a:t>
                      </a:r>
                      <a:endParaRPr lang="en-US" sz="1000" b="0" i="0" u="none" strike="noStrike">
                        <a:solidFill>
                          <a:srgbClr val="000000"/>
                        </a:solidFill>
                        <a:effectLst/>
                        <a:latin typeface="Times New Roman"/>
                      </a:endParaRPr>
                    </a:p>
                  </a:txBody>
                  <a:tcPr marL="8817" marR="8817" marT="8817" marB="0" anchor="ctr"/>
                </a:tc>
                <a:tc>
                  <a:txBody>
                    <a:bodyPr/>
                    <a:lstStyle/>
                    <a:p>
                      <a:pPr algn="l" fontAlgn="b"/>
                      <a:r>
                        <a:rPr lang="en-US" sz="1000" u="none" strike="noStrike">
                          <a:effectLst/>
                        </a:rPr>
                        <a:t>visualization of magnetic field produced by the field winding excitation with armature winding open</a:t>
                      </a:r>
                      <a:endParaRPr lang="en-US" sz="1000" b="0" i="0" u="none" strike="noStrike">
                        <a:solidFill>
                          <a:srgbClr val="000000"/>
                        </a:solidFill>
                        <a:effectLst/>
                        <a:latin typeface="Times New Roman"/>
                      </a:endParaRPr>
                    </a:p>
                  </a:txBody>
                  <a:tcPr marL="8817" marR="8817" marT="8817" marB="0" anchor="b"/>
                </a:tc>
                <a:tc>
                  <a:txBody>
                    <a:bodyPr/>
                    <a:lstStyle/>
                    <a:p>
                      <a:pPr algn="l" fontAlgn="b"/>
                      <a:r>
                        <a:rPr lang="en-US" sz="1000" u="none" strike="noStrike">
                          <a:effectLst/>
                        </a:rPr>
                        <a:t> </a:t>
                      </a:r>
                      <a:endParaRPr lang="en-US" sz="1000" b="0" i="0" u="none" strike="noStrike">
                        <a:solidFill>
                          <a:srgbClr val="000000"/>
                        </a:solidFill>
                        <a:effectLst/>
                        <a:latin typeface="Times New Roman"/>
                      </a:endParaRPr>
                    </a:p>
                  </a:txBody>
                  <a:tcPr marL="8817" marR="8817" marT="8817" marB="0" anchor="b"/>
                </a:tc>
              </a:tr>
              <a:tr h="319191">
                <a:tc vMerge="1">
                  <a:txBody>
                    <a:bodyPr/>
                    <a:lstStyle/>
                    <a:p>
                      <a:endParaRPr lang="en-US"/>
                    </a:p>
                  </a:txBody>
                  <a:tcPr/>
                </a:tc>
                <a:tc>
                  <a:txBody>
                    <a:bodyPr/>
                    <a:lstStyle/>
                    <a:p>
                      <a:pPr algn="ctr" fontAlgn="ctr"/>
                      <a:r>
                        <a:rPr lang="en-US" sz="1000" u="none" strike="noStrike">
                          <a:effectLst/>
                        </a:rPr>
                        <a:t>19</a:t>
                      </a:r>
                      <a:endParaRPr lang="en-US" sz="1000" b="0" i="0" u="none" strike="noStrike">
                        <a:solidFill>
                          <a:srgbClr val="000000"/>
                        </a:solidFill>
                        <a:effectLst/>
                        <a:latin typeface="Times New Roman"/>
                      </a:endParaRPr>
                    </a:p>
                  </a:txBody>
                  <a:tcPr marL="8817" marR="8817" marT="8817" marB="0" anchor="ctr"/>
                </a:tc>
                <a:tc>
                  <a:txBody>
                    <a:bodyPr/>
                    <a:lstStyle/>
                    <a:p>
                      <a:pPr algn="l" fontAlgn="b"/>
                      <a:r>
                        <a:rPr lang="en-US" sz="1000" u="none" strike="noStrike">
                          <a:effectLst/>
                        </a:rPr>
                        <a:t>air gap flux density distribution, flux per pole, induced EMF in an armature coil.</a:t>
                      </a:r>
                      <a:endParaRPr lang="en-US" sz="1000" b="0" i="0" u="none" strike="noStrike">
                        <a:solidFill>
                          <a:srgbClr val="000000"/>
                        </a:solidFill>
                        <a:effectLst/>
                        <a:latin typeface="Times New Roman"/>
                      </a:endParaRPr>
                    </a:p>
                  </a:txBody>
                  <a:tcPr marL="8817" marR="8817" marT="8817" marB="0" anchor="b"/>
                </a:tc>
                <a:tc>
                  <a:txBody>
                    <a:bodyPr/>
                    <a:lstStyle/>
                    <a:p>
                      <a:pPr algn="l" fontAlgn="b"/>
                      <a:r>
                        <a:rPr lang="en-US" sz="1000" u="none" strike="noStrike">
                          <a:effectLst/>
                        </a:rPr>
                        <a:t> </a:t>
                      </a:r>
                      <a:endParaRPr lang="en-US" sz="1000" b="0" i="0" u="none" strike="noStrike">
                        <a:solidFill>
                          <a:srgbClr val="000000"/>
                        </a:solidFill>
                        <a:effectLst/>
                        <a:latin typeface="Times New Roman"/>
                      </a:endParaRPr>
                    </a:p>
                  </a:txBody>
                  <a:tcPr marL="8817" marR="8817" marT="8817" marB="0" anchor="b"/>
                </a:tc>
              </a:tr>
              <a:tr h="352697">
                <a:tc vMerge="1">
                  <a:txBody>
                    <a:bodyPr/>
                    <a:lstStyle/>
                    <a:p>
                      <a:endParaRPr lang="en-US"/>
                    </a:p>
                  </a:txBody>
                  <a:tcPr/>
                </a:tc>
                <a:tc>
                  <a:txBody>
                    <a:bodyPr/>
                    <a:lstStyle/>
                    <a:p>
                      <a:pPr algn="ctr" fontAlgn="ctr"/>
                      <a:r>
                        <a:rPr lang="en-US" sz="1000" u="none" strike="noStrike">
                          <a:effectLst/>
                        </a:rPr>
                        <a:t>20</a:t>
                      </a:r>
                      <a:endParaRPr lang="en-US" sz="1000" b="0" i="0" u="none" strike="noStrike">
                        <a:solidFill>
                          <a:srgbClr val="000000"/>
                        </a:solidFill>
                        <a:effectLst/>
                        <a:latin typeface="Times New Roman"/>
                      </a:endParaRPr>
                    </a:p>
                  </a:txBody>
                  <a:tcPr marL="8817" marR="8817" marT="8817" marB="0" anchor="ctr"/>
                </a:tc>
                <a:tc>
                  <a:txBody>
                    <a:bodyPr/>
                    <a:lstStyle/>
                    <a:p>
                      <a:pPr algn="l" fontAlgn="b"/>
                      <a:r>
                        <a:rPr lang="en-US" sz="1000" u="none" strike="noStrike">
                          <a:effectLst/>
                        </a:rPr>
                        <a:t>Armature winding and commutation – Elementary armature coil and commutator, lap and wave windings</a:t>
                      </a:r>
                      <a:endParaRPr lang="en-US" sz="1000" b="0" i="0" u="none" strike="noStrike">
                        <a:solidFill>
                          <a:srgbClr val="000000"/>
                        </a:solidFill>
                        <a:effectLst/>
                        <a:latin typeface="Times New Roman"/>
                      </a:endParaRPr>
                    </a:p>
                  </a:txBody>
                  <a:tcPr marL="8817" marR="8817" marT="8817" marB="0" anchor="b"/>
                </a:tc>
                <a:tc>
                  <a:txBody>
                    <a:bodyPr/>
                    <a:lstStyle/>
                    <a:p>
                      <a:pPr algn="l" fontAlgn="b"/>
                      <a:r>
                        <a:rPr lang="en-US" sz="1000" u="none" strike="noStrike">
                          <a:effectLst/>
                        </a:rPr>
                        <a:t> </a:t>
                      </a:r>
                      <a:endParaRPr lang="en-US" sz="1000" b="0" i="0" u="none" strike="noStrike">
                        <a:solidFill>
                          <a:srgbClr val="000000"/>
                        </a:solidFill>
                        <a:effectLst/>
                        <a:latin typeface="Times New Roman"/>
                      </a:endParaRPr>
                    </a:p>
                  </a:txBody>
                  <a:tcPr marL="8817" marR="8817" marT="8817" marB="0" anchor="b"/>
                </a:tc>
              </a:tr>
              <a:tr h="319191">
                <a:tc vMerge="1">
                  <a:txBody>
                    <a:bodyPr/>
                    <a:lstStyle/>
                    <a:p>
                      <a:endParaRPr lang="en-US"/>
                    </a:p>
                  </a:txBody>
                  <a:tcPr/>
                </a:tc>
                <a:tc>
                  <a:txBody>
                    <a:bodyPr/>
                    <a:lstStyle/>
                    <a:p>
                      <a:pPr algn="ctr" fontAlgn="ctr"/>
                      <a:r>
                        <a:rPr lang="en-US" sz="1000" u="none" strike="noStrike">
                          <a:effectLst/>
                        </a:rPr>
                        <a:t>21</a:t>
                      </a:r>
                      <a:endParaRPr lang="en-US" sz="1000" b="0" i="0" u="none" strike="noStrike">
                        <a:solidFill>
                          <a:srgbClr val="000000"/>
                        </a:solidFill>
                        <a:effectLst/>
                        <a:latin typeface="Times New Roman"/>
                      </a:endParaRPr>
                    </a:p>
                  </a:txBody>
                  <a:tcPr marL="8817" marR="8817" marT="8817" marB="0" anchor="ctr"/>
                </a:tc>
                <a:tc>
                  <a:txBody>
                    <a:bodyPr/>
                    <a:lstStyle/>
                    <a:p>
                      <a:pPr algn="l" fontAlgn="b"/>
                      <a:r>
                        <a:rPr lang="en-US" sz="1000" u="none" strike="noStrike">
                          <a:effectLst/>
                        </a:rPr>
                        <a:t>construction of commutator, linear commutation Derivation of back EMF equation</a:t>
                      </a:r>
                      <a:endParaRPr lang="en-US" sz="1000" b="0" i="0" u="none" strike="noStrike">
                        <a:solidFill>
                          <a:srgbClr val="000000"/>
                        </a:solidFill>
                        <a:effectLst/>
                        <a:latin typeface="Times New Roman"/>
                      </a:endParaRPr>
                    </a:p>
                  </a:txBody>
                  <a:tcPr marL="8817" marR="8817" marT="8817" marB="0" anchor="b"/>
                </a:tc>
                <a:tc>
                  <a:txBody>
                    <a:bodyPr/>
                    <a:lstStyle/>
                    <a:p>
                      <a:pPr algn="l" fontAlgn="b"/>
                      <a:r>
                        <a:rPr lang="en-US" sz="1000" u="none" strike="noStrike">
                          <a:effectLst/>
                        </a:rPr>
                        <a:t> </a:t>
                      </a:r>
                      <a:endParaRPr lang="en-US" sz="1000" b="0" i="0" u="none" strike="noStrike">
                        <a:solidFill>
                          <a:srgbClr val="000000"/>
                        </a:solidFill>
                        <a:effectLst/>
                        <a:latin typeface="Times New Roman"/>
                      </a:endParaRPr>
                    </a:p>
                  </a:txBody>
                  <a:tcPr marL="8817" marR="8817" marT="8817" marB="0" anchor="b"/>
                </a:tc>
              </a:tr>
              <a:tr h="176349">
                <a:tc vMerge="1">
                  <a:txBody>
                    <a:bodyPr/>
                    <a:lstStyle/>
                    <a:p>
                      <a:endParaRPr lang="en-US"/>
                    </a:p>
                  </a:txBody>
                  <a:tcPr/>
                </a:tc>
                <a:tc>
                  <a:txBody>
                    <a:bodyPr/>
                    <a:lstStyle/>
                    <a:p>
                      <a:pPr algn="ctr" fontAlgn="ctr"/>
                      <a:r>
                        <a:rPr lang="en-US" sz="1000" u="none" strike="noStrike">
                          <a:effectLst/>
                        </a:rPr>
                        <a:t>22</a:t>
                      </a:r>
                      <a:endParaRPr lang="en-US" sz="1000" b="0" i="0" u="none" strike="noStrike">
                        <a:solidFill>
                          <a:srgbClr val="000000"/>
                        </a:solidFill>
                        <a:effectLst/>
                        <a:latin typeface="Times New Roman"/>
                      </a:endParaRPr>
                    </a:p>
                  </a:txBody>
                  <a:tcPr marL="8817" marR="8817" marT="8817" marB="0" anchor="ctr"/>
                </a:tc>
                <a:tc>
                  <a:txBody>
                    <a:bodyPr/>
                    <a:lstStyle/>
                    <a:p>
                      <a:pPr algn="l" fontAlgn="b"/>
                      <a:r>
                        <a:rPr lang="en-US" sz="1000" u="none" strike="noStrike">
                          <a:effectLst/>
                        </a:rPr>
                        <a:t>armature MMF wave, derivation of torque equation</a:t>
                      </a:r>
                      <a:endParaRPr lang="en-US" sz="1000" b="0" i="0" u="none" strike="noStrike">
                        <a:solidFill>
                          <a:srgbClr val="000000"/>
                        </a:solidFill>
                        <a:effectLst/>
                        <a:latin typeface="Times New Roman"/>
                      </a:endParaRPr>
                    </a:p>
                  </a:txBody>
                  <a:tcPr marL="8817" marR="8817" marT="8817" marB="0" anchor="b"/>
                </a:tc>
                <a:tc>
                  <a:txBody>
                    <a:bodyPr/>
                    <a:lstStyle/>
                    <a:p>
                      <a:pPr algn="l" fontAlgn="b"/>
                      <a:r>
                        <a:rPr lang="en-US" sz="1000" u="none" strike="noStrike">
                          <a:effectLst/>
                        </a:rPr>
                        <a:t> </a:t>
                      </a:r>
                      <a:endParaRPr lang="en-US" sz="1000" b="0" i="0" u="none" strike="noStrike">
                        <a:solidFill>
                          <a:srgbClr val="000000"/>
                        </a:solidFill>
                        <a:effectLst/>
                        <a:latin typeface="Times New Roman"/>
                      </a:endParaRPr>
                    </a:p>
                  </a:txBody>
                  <a:tcPr marL="8817" marR="8817" marT="8817" marB="0" anchor="b"/>
                </a:tc>
              </a:tr>
              <a:tr h="319191">
                <a:tc vMerge="1">
                  <a:txBody>
                    <a:bodyPr/>
                    <a:lstStyle/>
                    <a:p>
                      <a:endParaRPr lang="en-US"/>
                    </a:p>
                  </a:txBody>
                  <a:tcPr/>
                </a:tc>
                <a:tc>
                  <a:txBody>
                    <a:bodyPr/>
                    <a:lstStyle/>
                    <a:p>
                      <a:pPr algn="ctr" fontAlgn="ctr"/>
                      <a:r>
                        <a:rPr lang="en-US" sz="1000" u="none" strike="noStrike">
                          <a:effectLst/>
                        </a:rPr>
                        <a:t>23</a:t>
                      </a:r>
                      <a:endParaRPr lang="en-US" sz="1000" b="0" i="0" u="none" strike="noStrike">
                        <a:solidFill>
                          <a:srgbClr val="000000"/>
                        </a:solidFill>
                        <a:effectLst/>
                        <a:latin typeface="Times New Roman"/>
                      </a:endParaRPr>
                    </a:p>
                  </a:txBody>
                  <a:tcPr marL="8817" marR="8817" marT="8817" marB="0" anchor="ctr"/>
                </a:tc>
                <a:tc>
                  <a:txBody>
                    <a:bodyPr/>
                    <a:lstStyle/>
                    <a:p>
                      <a:pPr algn="l" fontAlgn="b"/>
                      <a:r>
                        <a:rPr lang="en-US" sz="1000" u="none" strike="noStrike">
                          <a:effectLst/>
                        </a:rPr>
                        <a:t>armature reaction, air gap flux density distribution with armature reaction.</a:t>
                      </a:r>
                      <a:endParaRPr lang="en-US" sz="1000" b="0" i="0" u="none" strike="noStrike">
                        <a:solidFill>
                          <a:srgbClr val="000000"/>
                        </a:solidFill>
                        <a:effectLst/>
                        <a:latin typeface="Times New Roman"/>
                      </a:endParaRPr>
                    </a:p>
                  </a:txBody>
                  <a:tcPr marL="8817" marR="8817" marT="8817" marB="0" anchor="b"/>
                </a:tc>
                <a:tc>
                  <a:txBody>
                    <a:bodyPr/>
                    <a:lstStyle/>
                    <a:p>
                      <a:pPr algn="l" fontAlgn="b"/>
                      <a:r>
                        <a:rPr lang="en-US" sz="1000" u="none" strike="noStrike" dirty="0">
                          <a:effectLst/>
                        </a:rPr>
                        <a:t> </a:t>
                      </a:r>
                      <a:endParaRPr lang="en-US" sz="1000" b="0" i="0" u="none" strike="noStrike" dirty="0">
                        <a:solidFill>
                          <a:srgbClr val="000000"/>
                        </a:solidFill>
                        <a:effectLst/>
                        <a:latin typeface="Times New Roman"/>
                      </a:endParaRPr>
                    </a:p>
                  </a:txBody>
                  <a:tcPr marL="8817" marR="8817" marT="8817" marB="0" anchor="b"/>
                </a:tc>
              </a:tr>
            </a:tbl>
          </a:graphicData>
        </a:graphic>
      </p:graphicFrame>
    </p:spTree>
    <p:extLst>
      <p:ext uri="{BB962C8B-B14F-4D97-AF65-F5344CB8AC3E}">
        <p14:creationId xmlns:p14="http://schemas.microsoft.com/office/powerpoint/2010/main" val="3145401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2" name="Footer Placeholder 11"/>
          <p:cNvSpPr>
            <a:spLocks noGrp="1"/>
          </p:cNvSpPr>
          <p:nvPr>
            <p:ph type="ftr" sz="quarter" idx="10"/>
          </p:nvPr>
        </p:nvSpPr>
        <p:spPr>
          <a:xfrm>
            <a:off x="457200" y="6356350"/>
            <a:ext cx="3200400" cy="501650"/>
          </a:xfrm>
        </p:spPr>
        <p:txBody>
          <a:bodyPr/>
          <a:lstStyle/>
          <a:p>
            <a:pPr>
              <a:defRPr/>
            </a:pPr>
            <a:r>
              <a:rPr lang="en-US" smtClean="0">
                <a:solidFill>
                  <a:schemeClr val="tx1"/>
                </a:solidFill>
              </a:rPr>
              <a:t>Sunil Kr Sharma   (Assistant  Prof. EE Department), JECRC, JAIPUR</a:t>
            </a:r>
            <a:endParaRPr lang="en-IN" dirty="0"/>
          </a:p>
        </p:txBody>
      </p:sp>
      <p:sp>
        <p:nvSpPr>
          <p:cNvPr id="6149" name="TextBox 12"/>
          <p:cNvSpPr txBox="1">
            <a:spLocks noChangeArrowheads="1"/>
          </p:cNvSpPr>
          <p:nvPr/>
        </p:nvSpPr>
        <p:spPr bwMode="auto">
          <a:xfrm>
            <a:off x="217079" y="792777"/>
            <a:ext cx="8034117" cy="519973"/>
          </a:xfrm>
          <a:prstGeom prst="rect">
            <a:avLst/>
          </a:prstGeom>
          <a:noFill/>
          <a:ln w="9525">
            <a:noFill/>
            <a:miter lim="800000"/>
            <a:headEnd/>
            <a:tailEnd/>
          </a:ln>
        </p:spPr>
        <p:txBody>
          <a:bodyPr lIns="57744" tIns="28872" rIns="57744" bIns="28872">
            <a:spAutoFit/>
          </a:bodyPr>
          <a:lstStyle/>
          <a:p>
            <a:pPr algn="ctr"/>
            <a:endParaRPr lang="en-IN" sz="3000"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11</a:t>
            </a:fld>
            <a:endParaRPr lang="en-IN" dirty="0"/>
          </a:p>
        </p:txBody>
      </p:sp>
      <p:graphicFrame>
        <p:nvGraphicFramePr>
          <p:cNvPr id="10" name="Table 9"/>
          <p:cNvGraphicFramePr>
            <a:graphicFrameLocks noGrp="1"/>
          </p:cNvGraphicFramePr>
          <p:nvPr/>
        </p:nvGraphicFramePr>
        <p:xfrm>
          <a:off x="457200" y="2855349"/>
          <a:ext cx="8229599" cy="2015665"/>
        </p:xfrm>
        <a:graphic>
          <a:graphicData uri="http://schemas.openxmlformats.org/drawingml/2006/table">
            <a:tbl>
              <a:tblPr>
                <a:tableStyleId>{5C22544A-7EE6-4342-B048-85BDC9FD1C3A}</a:tableStyleId>
              </a:tblPr>
              <a:tblGrid>
                <a:gridCol w="916034"/>
                <a:gridCol w="3117877"/>
                <a:gridCol w="3117877"/>
                <a:gridCol w="1077811"/>
              </a:tblGrid>
              <a:tr h="176349">
                <a:tc rowSpan="7">
                  <a:txBody>
                    <a:bodyPr/>
                    <a:lstStyle/>
                    <a:p>
                      <a:pPr algn="ctr" fontAlgn="ctr"/>
                      <a:r>
                        <a:rPr lang="en-US" sz="1000" u="none" strike="noStrike" dirty="0">
                          <a:effectLst/>
                        </a:rPr>
                        <a:t>Unit- IV  (7)</a:t>
                      </a:r>
                      <a:endParaRPr lang="en-US" sz="1000" b="0" i="0" u="none" strike="noStrike" dirty="0">
                        <a:solidFill>
                          <a:srgbClr val="000000"/>
                        </a:solidFill>
                        <a:effectLst/>
                        <a:latin typeface="Times New Roman"/>
                      </a:endParaRPr>
                    </a:p>
                  </a:txBody>
                  <a:tcPr marL="8817" marR="8817" marT="8817" marB="0" anchor="ctr"/>
                </a:tc>
                <a:tc>
                  <a:txBody>
                    <a:bodyPr/>
                    <a:lstStyle/>
                    <a:p>
                      <a:pPr algn="ctr" fontAlgn="ctr"/>
                      <a:r>
                        <a:rPr lang="en-US" sz="1000" u="none" strike="noStrike">
                          <a:effectLst/>
                        </a:rPr>
                        <a:t>24</a:t>
                      </a:r>
                      <a:endParaRPr lang="en-US" sz="1000" b="0" i="0" u="none" strike="noStrike">
                        <a:solidFill>
                          <a:srgbClr val="000000"/>
                        </a:solidFill>
                        <a:effectLst/>
                        <a:latin typeface="Times New Roman"/>
                      </a:endParaRPr>
                    </a:p>
                  </a:txBody>
                  <a:tcPr marL="8817" marR="8817" marT="8817" marB="0" anchor="ctr"/>
                </a:tc>
                <a:tc>
                  <a:txBody>
                    <a:bodyPr/>
                    <a:lstStyle/>
                    <a:p>
                      <a:pPr algn="l" fontAlgn="b"/>
                      <a:r>
                        <a:rPr lang="en-US" sz="1000" u="none" strike="noStrike">
                          <a:effectLst/>
                        </a:rPr>
                        <a:t>Armature circuit equation for motoring and generation</a:t>
                      </a:r>
                      <a:endParaRPr lang="en-US" sz="1000" b="0" i="0" u="none" strike="noStrike">
                        <a:solidFill>
                          <a:srgbClr val="000000"/>
                        </a:solidFill>
                        <a:effectLst/>
                        <a:latin typeface="Times New Roman"/>
                      </a:endParaRPr>
                    </a:p>
                  </a:txBody>
                  <a:tcPr marL="8817" marR="8817" marT="8817" marB="0" anchor="b"/>
                </a:tc>
                <a:tc>
                  <a:txBody>
                    <a:bodyPr/>
                    <a:lstStyle/>
                    <a:p>
                      <a:pPr algn="l" fontAlgn="b"/>
                      <a:r>
                        <a:rPr lang="en-US" sz="1000" u="none" strike="noStrike">
                          <a:effectLst/>
                        </a:rPr>
                        <a:t> </a:t>
                      </a:r>
                      <a:endParaRPr lang="en-US" sz="1000" b="0" i="0" u="none" strike="noStrike">
                        <a:solidFill>
                          <a:srgbClr val="000000"/>
                        </a:solidFill>
                        <a:effectLst/>
                        <a:latin typeface="Times New Roman"/>
                      </a:endParaRPr>
                    </a:p>
                  </a:txBody>
                  <a:tcPr marL="8817" marR="8817" marT="8817" marB="0" anchor="b"/>
                </a:tc>
              </a:tr>
              <a:tr h="319191">
                <a:tc vMerge="1">
                  <a:txBody>
                    <a:bodyPr/>
                    <a:lstStyle/>
                    <a:p>
                      <a:endParaRPr lang="en-US"/>
                    </a:p>
                  </a:txBody>
                  <a:tcPr/>
                </a:tc>
                <a:tc>
                  <a:txBody>
                    <a:bodyPr/>
                    <a:lstStyle/>
                    <a:p>
                      <a:pPr algn="ctr" fontAlgn="ctr"/>
                      <a:r>
                        <a:rPr lang="en-US" sz="1000" u="none" strike="noStrike">
                          <a:effectLst/>
                        </a:rPr>
                        <a:t>25</a:t>
                      </a:r>
                      <a:endParaRPr lang="en-US" sz="1000" b="0" i="0" u="none" strike="noStrike">
                        <a:solidFill>
                          <a:srgbClr val="000000"/>
                        </a:solidFill>
                        <a:effectLst/>
                        <a:latin typeface="Times New Roman"/>
                      </a:endParaRPr>
                    </a:p>
                  </a:txBody>
                  <a:tcPr marL="8817" marR="8817" marT="8817" marB="0" anchor="ctr"/>
                </a:tc>
                <a:tc>
                  <a:txBody>
                    <a:bodyPr/>
                    <a:lstStyle/>
                    <a:p>
                      <a:pPr algn="l" fontAlgn="b"/>
                      <a:r>
                        <a:rPr lang="en-US" sz="1000" u="none" strike="noStrike">
                          <a:effectLst/>
                        </a:rPr>
                        <a:t>Types of field excitations – separately excited, shunt and series.</a:t>
                      </a:r>
                      <a:endParaRPr lang="en-US" sz="1000" b="0" i="0" u="none" strike="noStrike">
                        <a:solidFill>
                          <a:srgbClr val="000000"/>
                        </a:solidFill>
                        <a:effectLst/>
                        <a:latin typeface="Times New Roman"/>
                      </a:endParaRPr>
                    </a:p>
                  </a:txBody>
                  <a:tcPr marL="8817" marR="8817" marT="8817" marB="0" anchor="b"/>
                </a:tc>
                <a:tc>
                  <a:txBody>
                    <a:bodyPr/>
                    <a:lstStyle/>
                    <a:p>
                      <a:pPr algn="l" fontAlgn="b"/>
                      <a:r>
                        <a:rPr lang="en-US" sz="1000" u="none" strike="noStrike">
                          <a:effectLst/>
                        </a:rPr>
                        <a:t> </a:t>
                      </a:r>
                      <a:endParaRPr lang="en-US" sz="1000" b="0" i="0" u="none" strike="noStrike">
                        <a:solidFill>
                          <a:srgbClr val="000000"/>
                        </a:solidFill>
                        <a:effectLst/>
                        <a:latin typeface="Times New Roman"/>
                      </a:endParaRPr>
                    </a:p>
                  </a:txBody>
                  <a:tcPr marL="8817" marR="8817" marT="8817" marB="0" anchor="b"/>
                </a:tc>
              </a:tr>
              <a:tr h="319191">
                <a:tc vMerge="1">
                  <a:txBody>
                    <a:bodyPr/>
                    <a:lstStyle/>
                    <a:p>
                      <a:endParaRPr lang="en-US"/>
                    </a:p>
                  </a:txBody>
                  <a:tcPr/>
                </a:tc>
                <a:tc>
                  <a:txBody>
                    <a:bodyPr/>
                    <a:lstStyle/>
                    <a:p>
                      <a:pPr algn="ctr" fontAlgn="ctr"/>
                      <a:r>
                        <a:rPr lang="en-US" sz="1000" u="none" strike="noStrike">
                          <a:effectLst/>
                        </a:rPr>
                        <a:t>26</a:t>
                      </a:r>
                      <a:endParaRPr lang="en-US" sz="1000" b="0" i="0" u="none" strike="noStrike">
                        <a:solidFill>
                          <a:srgbClr val="000000"/>
                        </a:solidFill>
                        <a:effectLst/>
                        <a:latin typeface="Times New Roman"/>
                      </a:endParaRPr>
                    </a:p>
                  </a:txBody>
                  <a:tcPr marL="8817" marR="8817" marT="8817" marB="0" anchor="ctr"/>
                </a:tc>
                <a:tc>
                  <a:txBody>
                    <a:bodyPr/>
                    <a:lstStyle/>
                    <a:p>
                      <a:pPr algn="l" fontAlgn="b"/>
                      <a:r>
                        <a:rPr lang="en-US" sz="1000" u="none" strike="noStrike">
                          <a:effectLst/>
                        </a:rPr>
                        <a:t>Open circuit characteristic of separately excited DC generator</a:t>
                      </a:r>
                      <a:endParaRPr lang="en-US" sz="1000" b="0" i="0" u="none" strike="noStrike">
                        <a:solidFill>
                          <a:srgbClr val="000000"/>
                        </a:solidFill>
                        <a:effectLst/>
                        <a:latin typeface="Times New Roman"/>
                      </a:endParaRPr>
                    </a:p>
                  </a:txBody>
                  <a:tcPr marL="8817" marR="8817" marT="8817" marB="0" anchor="b"/>
                </a:tc>
                <a:tc>
                  <a:txBody>
                    <a:bodyPr/>
                    <a:lstStyle/>
                    <a:p>
                      <a:pPr algn="l" fontAlgn="b"/>
                      <a:r>
                        <a:rPr lang="en-US" sz="1000" u="none" strike="noStrike">
                          <a:effectLst/>
                        </a:rPr>
                        <a:t> </a:t>
                      </a:r>
                      <a:endParaRPr lang="en-US" sz="1000" b="0" i="0" u="none" strike="noStrike">
                        <a:solidFill>
                          <a:srgbClr val="000000"/>
                        </a:solidFill>
                        <a:effectLst/>
                        <a:latin typeface="Times New Roman"/>
                      </a:endParaRPr>
                    </a:p>
                  </a:txBody>
                  <a:tcPr marL="8817" marR="8817" marT="8817" marB="0" anchor="b"/>
                </a:tc>
              </a:tr>
              <a:tr h="319191">
                <a:tc vMerge="1">
                  <a:txBody>
                    <a:bodyPr/>
                    <a:lstStyle/>
                    <a:p>
                      <a:endParaRPr lang="en-US"/>
                    </a:p>
                  </a:txBody>
                  <a:tcPr/>
                </a:tc>
                <a:tc>
                  <a:txBody>
                    <a:bodyPr/>
                    <a:lstStyle/>
                    <a:p>
                      <a:pPr algn="ctr" fontAlgn="ctr"/>
                      <a:r>
                        <a:rPr lang="en-US" sz="1000" u="none" strike="noStrike">
                          <a:effectLst/>
                        </a:rPr>
                        <a:t>27</a:t>
                      </a:r>
                      <a:endParaRPr lang="en-US" sz="1000" b="0" i="0" u="none" strike="noStrike">
                        <a:solidFill>
                          <a:srgbClr val="000000"/>
                        </a:solidFill>
                        <a:effectLst/>
                        <a:latin typeface="Times New Roman"/>
                      </a:endParaRPr>
                    </a:p>
                  </a:txBody>
                  <a:tcPr marL="8817" marR="8817" marT="8817" marB="0" anchor="ctr"/>
                </a:tc>
                <a:tc>
                  <a:txBody>
                    <a:bodyPr/>
                    <a:lstStyle/>
                    <a:p>
                      <a:pPr algn="l" fontAlgn="b"/>
                      <a:r>
                        <a:rPr lang="en-US" sz="1000" u="none" strike="noStrike">
                          <a:effectLst/>
                        </a:rPr>
                        <a:t>back EMF with armature reaction, voltage build-up in a shunt generator,</a:t>
                      </a:r>
                      <a:endParaRPr lang="en-US" sz="1000" b="0" i="0" u="none" strike="noStrike">
                        <a:solidFill>
                          <a:srgbClr val="000000"/>
                        </a:solidFill>
                        <a:effectLst/>
                        <a:latin typeface="Times New Roman"/>
                      </a:endParaRPr>
                    </a:p>
                  </a:txBody>
                  <a:tcPr marL="8817" marR="8817" marT="8817" marB="0" anchor="b"/>
                </a:tc>
                <a:tc>
                  <a:txBody>
                    <a:bodyPr/>
                    <a:lstStyle/>
                    <a:p>
                      <a:pPr algn="l" fontAlgn="b"/>
                      <a:r>
                        <a:rPr lang="en-US" sz="1000" u="none" strike="noStrike">
                          <a:effectLst/>
                        </a:rPr>
                        <a:t> </a:t>
                      </a:r>
                      <a:endParaRPr lang="en-US" sz="1000" b="0" i="0" u="none" strike="noStrike">
                        <a:solidFill>
                          <a:srgbClr val="000000"/>
                        </a:solidFill>
                        <a:effectLst/>
                        <a:latin typeface="Times New Roman"/>
                      </a:endParaRPr>
                    </a:p>
                  </a:txBody>
                  <a:tcPr marL="8817" marR="8817" marT="8817" marB="0" anchor="b"/>
                </a:tc>
              </a:tr>
              <a:tr h="176349">
                <a:tc vMerge="1">
                  <a:txBody>
                    <a:bodyPr/>
                    <a:lstStyle/>
                    <a:p>
                      <a:endParaRPr lang="en-US"/>
                    </a:p>
                  </a:txBody>
                  <a:tcPr/>
                </a:tc>
                <a:tc>
                  <a:txBody>
                    <a:bodyPr/>
                    <a:lstStyle/>
                    <a:p>
                      <a:pPr algn="ctr" fontAlgn="ctr"/>
                      <a:r>
                        <a:rPr lang="en-US" sz="1000" u="none" strike="noStrike">
                          <a:effectLst/>
                        </a:rPr>
                        <a:t>28</a:t>
                      </a:r>
                      <a:endParaRPr lang="en-US" sz="1000" b="0" i="0" u="none" strike="noStrike">
                        <a:solidFill>
                          <a:srgbClr val="000000"/>
                        </a:solidFill>
                        <a:effectLst/>
                        <a:latin typeface="Times New Roman"/>
                      </a:endParaRPr>
                    </a:p>
                  </a:txBody>
                  <a:tcPr marL="8817" marR="8817" marT="8817" marB="0" anchor="ctr"/>
                </a:tc>
                <a:tc>
                  <a:txBody>
                    <a:bodyPr/>
                    <a:lstStyle/>
                    <a:p>
                      <a:pPr algn="l" fontAlgn="b"/>
                      <a:r>
                        <a:rPr lang="en-US" sz="1000" u="none" strike="noStrike">
                          <a:effectLst/>
                        </a:rPr>
                        <a:t>critical field resistance and critical speed.</a:t>
                      </a:r>
                      <a:endParaRPr lang="en-US" sz="1000" b="0" i="0" u="none" strike="noStrike">
                        <a:solidFill>
                          <a:srgbClr val="000000"/>
                        </a:solidFill>
                        <a:effectLst/>
                        <a:latin typeface="Times New Roman"/>
                      </a:endParaRPr>
                    </a:p>
                  </a:txBody>
                  <a:tcPr marL="8817" marR="8817" marT="8817" marB="0" anchor="b"/>
                </a:tc>
                <a:tc>
                  <a:txBody>
                    <a:bodyPr/>
                    <a:lstStyle/>
                    <a:p>
                      <a:pPr algn="l" fontAlgn="b"/>
                      <a:r>
                        <a:rPr lang="en-US" sz="1000" u="none" strike="noStrike">
                          <a:effectLst/>
                        </a:rPr>
                        <a:t> </a:t>
                      </a:r>
                      <a:endParaRPr lang="en-US" sz="1000" b="0" i="0" u="none" strike="noStrike">
                        <a:solidFill>
                          <a:srgbClr val="000000"/>
                        </a:solidFill>
                        <a:effectLst/>
                        <a:latin typeface="Times New Roman"/>
                      </a:endParaRPr>
                    </a:p>
                  </a:txBody>
                  <a:tcPr marL="8817" marR="8817" marT="8817" marB="0" anchor="b"/>
                </a:tc>
              </a:tr>
              <a:tr h="352697">
                <a:tc vMerge="1">
                  <a:txBody>
                    <a:bodyPr/>
                    <a:lstStyle/>
                    <a:p>
                      <a:endParaRPr lang="en-US"/>
                    </a:p>
                  </a:txBody>
                  <a:tcPr/>
                </a:tc>
                <a:tc>
                  <a:txBody>
                    <a:bodyPr/>
                    <a:lstStyle/>
                    <a:p>
                      <a:pPr algn="ctr" fontAlgn="ctr"/>
                      <a:r>
                        <a:rPr lang="en-US" sz="1000" u="none" strike="noStrike">
                          <a:effectLst/>
                        </a:rPr>
                        <a:t>29</a:t>
                      </a:r>
                      <a:endParaRPr lang="en-US" sz="1000" b="0" i="0" u="none" strike="noStrike">
                        <a:solidFill>
                          <a:srgbClr val="000000"/>
                        </a:solidFill>
                        <a:effectLst/>
                        <a:latin typeface="Times New Roman"/>
                      </a:endParaRPr>
                    </a:p>
                  </a:txBody>
                  <a:tcPr marL="8817" marR="8817" marT="8817" marB="0" anchor="ctr"/>
                </a:tc>
                <a:tc>
                  <a:txBody>
                    <a:bodyPr/>
                    <a:lstStyle/>
                    <a:p>
                      <a:pPr algn="l" fontAlgn="b"/>
                      <a:r>
                        <a:rPr lang="en-US" sz="1000" u="none" strike="noStrike">
                          <a:effectLst/>
                        </a:rPr>
                        <a:t>V-I characteristics and torquespeed characteristics of separately excited, shunt and series motors.</a:t>
                      </a:r>
                      <a:endParaRPr lang="en-US" sz="1000" b="0" i="0" u="none" strike="noStrike">
                        <a:solidFill>
                          <a:srgbClr val="000000"/>
                        </a:solidFill>
                        <a:effectLst/>
                        <a:latin typeface="Times New Roman"/>
                      </a:endParaRPr>
                    </a:p>
                  </a:txBody>
                  <a:tcPr marL="8817" marR="8817" marT="8817" marB="0" anchor="b"/>
                </a:tc>
                <a:tc>
                  <a:txBody>
                    <a:bodyPr/>
                    <a:lstStyle/>
                    <a:p>
                      <a:pPr algn="l" fontAlgn="b"/>
                      <a:r>
                        <a:rPr lang="en-US" sz="1000" u="none" strike="noStrike" dirty="0">
                          <a:effectLst/>
                        </a:rPr>
                        <a:t> </a:t>
                      </a:r>
                      <a:endParaRPr lang="en-US" sz="1000" b="0" i="0" u="none" strike="noStrike" dirty="0">
                        <a:solidFill>
                          <a:srgbClr val="000000"/>
                        </a:solidFill>
                        <a:effectLst/>
                        <a:latin typeface="Times New Roman"/>
                      </a:endParaRPr>
                    </a:p>
                  </a:txBody>
                  <a:tcPr marL="8817" marR="8817" marT="8817" marB="0" anchor="b"/>
                </a:tc>
              </a:tr>
              <a:tr h="352697">
                <a:tc vMerge="1">
                  <a:txBody>
                    <a:bodyPr/>
                    <a:lstStyle/>
                    <a:p>
                      <a:endParaRPr lang="en-US"/>
                    </a:p>
                  </a:txBody>
                  <a:tcPr/>
                </a:tc>
                <a:tc>
                  <a:txBody>
                    <a:bodyPr/>
                    <a:lstStyle/>
                    <a:p>
                      <a:pPr algn="ctr" fontAlgn="ctr"/>
                      <a:r>
                        <a:rPr lang="en-US" sz="1000" u="none" strike="noStrike">
                          <a:effectLst/>
                        </a:rPr>
                        <a:t>30</a:t>
                      </a:r>
                      <a:endParaRPr lang="en-US" sz="1000" b="0" i="0" u="none" strike="noStrike">
                        <a:solidFill>
                          <a:srgbClr val="000000"/>
                        </a:solidFill>
                        <a:effectLst/>
                        <a:latin typeface="Times New Roman"/>
                      </a:endParaRPr>
                    </a:p>
                  </a:txBody>
                  <a:tcPr marL="8817" marR="8817" marT="8817" marB="0" anchor="ctr"/>
                </a:tc>
                <a:tc>
                  <a:txBody>
                    <a:bodyPr/>
                    <a:lstStyle/>
                    <a:p>
                      <a:pPr algn="l" fontAlgn="b"/>
                      <a:r>
                        <a:rPr lang="en-US" sz="1000" u="none" strike="noStrike">
                          <a:effectLst/>
                        </a:rPr>
                        <a:t>Speed control through armature voltage. Losses, load testing and back-to-back testing of DC machines.</a:t>
                      </a:r>
                      <a:endParaRPr lang="en-US" sz="1000" b="0" i="0" u="none" strike="noStrike">
                        <a:solidFill>
                          <a:srgbClr val="000000"/>
                        </a:solidFill>
                        <a:effectLst/>
                        <a:latin typeface="Times New Roman"/>
                      </a:endParaRPr>
                    </a:p>
                  </a:txBody>
                  <a:tcPr marL="8817" marR="8817" marT="8817" marB="0" anchor="b"/>
                </a:tc>
                <a:tc>
                  <a:txBody>
                    <a:bodyPr/>
                    <a:lstStyle/>
                    <a:p>
                      <a:pPr algn="l" fontAlgn="b"/>
                      <a:r>
                        <a:rPr lang="en-US" sz="1000" u="none" strike="noStrike" dirty="0">
                          <a:effectLst/>
                        </a:rPr>
                        <a:t> </a:t>
                      </a:r>
                      <a:endParaRPr lang="en-US" sz="1000" b="0" i="0" u="none" strike="noStrike" dirty="0">
                        <a:solidFill>
                          <a:srgbClr val="000000"/>
                        </a:solidFill>
                        <a:effectLst/>
                        <a:latin typeface="Times New Roman"/>
                      </a:endParaRPr>
                    </a:p>
                  </a:txBody>
                  <a:tcPr marL="8817" marR="8817" marT="8817" marB="0" anchor="b"/>
                </a:tc>
              </a:tr>
            </a:tbl>
          </a:graphicData>
        </a:graphic>
      </p:graphicFrame>
    </p:spTree>
    <p:extLst>
      <p:ext uri="{BB962C8B-B14F-4D97-AF65-F5344CB8AC3E}">
        <p14:creationId xmlns:p14="http://schemas.microsoft.com/office/powerpoint/2010/main" val="4081672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2" name="Footer Placeholder 11"/>
          <p:cNvSpPr>
            <a:spLocks noGrp="1"/>
          </p:cNvSpPr>
          <p:nvPr>
            <p:ph type="ftr" sz="quarter" idx="10"/>
          </p:nvPr>
        </p:nvSpPr>
        <p:spPr>
          <a:xfrm>
            <a:off x="457200" y="6356350"/>
            <a:ext cx="3200400" cy="501650"/>
          </a:xfrm>
        </p:spPr>
        <p:txBody>
          <a:bodyPr/>
          <a:lstStyle/>
          <a:p>
            <a:pPr>
              <a:defRPr/>
            </a:pPr>
            <a:r>
              <a:rPr lang="en-US" smtClean="0">
                <a:solidFill>
                  <a:schemeClr val="tx1"/>
                </a:solidFill>
              </a:rPr>
              <a:t>Sunil Kr Sharma   (Assistant  Prof. EE Department), JECRC, JAIPUR</a:t>
            </a:r>
            <a:endParaRPr lang="en-IN" dirty="0"/>
          </a:p>
        </p:txBody>
      </p:sp>
      <p:sp>
        <p:nvSpPr>
          <p:cNvPr id="6149" name="TextBox 12"/>
          <p:cNvSpPr txBox="1">
            <a:spLocks noChangeArrowheads="1"/>
          </p:cNvSpPr>
          <p:nvPr/>
        </p:nvSpPr>
        <p:spPr bwMode="auto">
          <a:xfrm>
            <a:off x="217079" y="792777"/>
            <a:ext cx="8034117" cy="519973"/>
          </a:xfrm>
          <a:prstGeom prst="rect">
            <a:avLst/>
          </a:prstGeom>
          <a:noFill/>
          <a:ln w="9525">
            <a:noFill/>
            <a:miter lim="800000"/>
            <a:headEnd/>
            <a:tailEnd/>
          </a:ln>
        </p:spPr>
        <p:txBody>
          <a:bodyPr lIns="57744" tIns="28872" rIns="57744" bIns="28872">
            <a:spAutoFit/>
          </a:bodyPr>
          <a:lstStyle/>
          <a:p>
            <a:pPr algn="ctr"/>
            <a:endParaRPr lang="en-IN" sz="3000"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12</a:t>
            </a:fld>
            <a:endParaRPr lang="en-IN" dirty="0"/>
          </a:p>
        </p:txBody>
      </p:sp>
      <p:graphicFrame>
        <p:nvGraphicFramePr>
          <p:cNvPr id="10" name="Table 9"/>
          <p:cNvGraphicFramePr>
            <a:graphicFrameLocks noGrp="1"/>
          </p:cNvGraphicFramePr>
          <p:nvPr/>
        </p:nvGraphicFramePr>
        <p:xfrm>
          <a:off x="939800" y="1976279"/>
          <a:ext cx="7264400" cy="3928110"/>
        </p:xfrm>
        <a:graphic>
          <a:graphicData uri="http://schemas.openxmlformats.org/drawingml/2006/table">
            <a:tbl>
              <a:tblPr>
                <a:tableStyleId>{5C22544A-7EE6-4342-B048-85BDC9FD1C3A}</a:tableStyleId>
              </a:tblPr>
              <a:tblGrid>
                <a:gridCol w="930458"/>
                <a:gridCol w="3166971"/>
                <a:gridCol w="3166971"/>
              </a:tblGrid>
              <a:tr h="190500">
                <a:tc rowSpan="12">
                  <a:txBody>
                    <a:bodyPr/>
                    <a:lstStyle/>
                    <a:p>
                      <a:pPr algn="ctr" fontAlgn="ctr"/>
                      <a:r>
                        <a:rPr lang="en-US" sz="1100" u="none" strike="noStrike" dirty="0">
                          <a:effectLst/>
                        </a:rPr>
                        <a:t>Unit- V  (12)</a:t>
                      </a:r>
                      <a:endParaRPr lang="en-US" sz="1100" b="0" i="0" u="none" strike="noStrike" dirty="0">
                        <a:solidFill>
                          <a:srgbClr val="000000"/>
                        </a:solidFill>
                        <a:effectLst/>
                        <a:latin typeface="Times New Roman"/>
                      </a:endParaRPr>
                    </a:p>
                  </a:txBody>
                  <a:tcPr marL="9525" marR="9525" marT="9525" marB="0" anchor="ctr"/>
                </a:tc>
                <a:tc>
                  <a:txBody>
                    <a:bodyPr/>
                    <a:lstStyle/>
                    <a:p>
                      <a:pPr algn="ctr" fontAlgn="ctr"/>
                      <a:r>
                        <a:rPr lang="en-US" sz="1100" u="none" strike="noStrike" dirty="0">
                          <a:effectLst/>
                        </a:rPr>
                        <a:t>31</a:t>
                      </a:r>
                      <a:endParaRPr lang="en-US" sz="1100" b="0" i="0" u="none" strike="noStrike" dirty="0">
                        <a:solidFill>
                          <a:srgbClr val="000000"/>
                        </a:solidFill>
                        <a:effectLst/>
                        <a:latin typeface="Times New Roman"/>
                      </a:endParaRPr>
                    </a:p>
                  </a:txBody>
                  <a:tcPr marL="9525" marR="9525" marT="9525" marB="0" anchor="ctr"/>
                </a:tc>
                <a:tc>
                  <a:txBody>
                    <a:bodyPr/>
                    <a:lstStyle/>
                    <a:p>
                      <a:pPr algn="l" fontAlgn="b"/>
                      <a:r>
                        <a:rPr lang="en-US" sz="1100" u="none" strike="noStrike">
                          <a:effectLst/>
                        </a:rPr>
                        <a:t>Transformers introduction and Principle</a:t>
                      </a:r>
                      <a:endParaRPr lang="en-US" sz="1100" b="0" i="0" u="none" strike="noStrike">
                        <a:solidFill>
                          <a:srgbClr val="000000"/>
                        </a:solidFill>
                        <a:effectLst/>
                        <a:latin typeface="Times New Roman"/>
                      </a:endParaRPr>
                    </a:p>
                  </a:txBody>
                  <a:tcPr marL="9525" marR="9525" marT="9525" marB="0" anchor="b"/>
                </a:tc>
              </a:tr>
              <a:tr h="190500">
                <a:tc vMerge="1">
                  <a:txBody>
                    <a:bodyPr/>
                    <a:lstStyle/>
                    <a:p>
                      <a:endParaRPr lang="en-US"/>
                    </a:p>
                  </a:txBody>
                  <a:tcPr/>
                </a:tc>
                <a:tc>
                  <a:txBody>
                    <a:bodyPr/>
                    <a:lstStyle/>
                    <a:p>
                      <a:pPr algn="ctr" fontAlgn="ctr"/>
                      <a:r>
                        <a:rPr lang="en-US" sz="1100" u="none" strike="noStrike">
                          <a:effectLst/>
                        </a:rPr>
                        <a:t>32</a:t>
                      </a:r>
                      <a:endParaRPr lang="en-US" sz="1100" b="0" i="0" u="none" strike="noStrike">
                        <a:solidFill>
                          <a:srgbClr val="000000"/>
                        </a:solidFill>
                        <a:effectLst/>
                        <a:latin typeface="Times New Roman"/>
                      </a:endParaRPr>
                    </a:p>
                  </a:txBody>
                  <a:tcPr marL="9525" marR="9525" marT="9525" marB="0" anchor="ctr"/>
                </a:tc>
                <a:tc>
                  <a:txBody>
                    <a:bodyPr/>
                    <a:lstStyle/>
                    <a:p>
                      <a:pPr algn="l" fontAlgn="b"/>
                      <a:r>
                        <a:rPr lang="en-US" sz="1100" u="none" strike="noStrike">
                          <a:effectLst/>
                        </a:rPr>
                        <a:t>construction and operation of single-phase transformers</a:t>
                      </a:r>
                      <a:endParaRPr lang="en-US" sz="1100" b="0" i="0" u="none" strike="noStrike">
                        <a:solidFill>
                          <a:srgbClr val="000000"/>
                        </a:solidFill>
                        <a:effectLst/>
                        <a:latin typeface="Times New Roman"/>
                      </a:endParaRPr>
                    </a:p>
                  </a:txBody>
                  <a:tcPr marL="9525" marR="9525" marT="9525" marB="0" anchor="b"/>
                </a:tc>
              </a:tr>
              <a:tr h="190500">
                <a:tc vMerge="1">
                  <a:txBody>
                    <a:bodyPr/>
                    <a:lstStyle/>
                    <a:p>
                      <a:endParaRPr lang="en-US"/>
                    </a:p>
                  </a:txBody>
                  <a:tcPr/>
                </a:tc>
                <a:tc>
                  <a:txBody>
                    <a:bodyPr/>
                    <a:lstStyle/>
                    <a:p>
                      <a:pPr algn="ctr" fontAlgn="ctr"/>
                      <a:r>
                        <a:rPr lang="en-US" sz="1100" u="none" strike="noStrike">
                          <a:effectLst/>
                        </a:rPr>
                        <a:t>33</a:t>
                      </a:r>
                      <a:endParaRPr lang="en-US" sz="1100" b="0" i="0" u="none" strike="noStrike">
                        <a:solidFill>
                          <a:srgbClr val="000000"/>
                        </a:solidFill>
                        <a:effectLst/>
                        <a:latin typeface="Times New Roman"/>
                      </a:endParaRPr>
                    </a:p>
                  </a:txBody>
                  <a:tcPr marL="9525" marR="9525" marT="9525" marB="0" anchor="ctr"/>
                </a:tc>
                <a:tc>
                  <a:txBody>
                    <a:bodyPr/>
                    <a:lstStyle/>
                    <a:p>
                      <a:pPr algn="l" fontAlgn="b"/>
                      <a:r>
                        <a:rPr lang="en-US" sz="1100" u="none" strike="noStrike">
                          <a:effectLst/>
                        </a:rPr>
                        <a:t>equivalent circuit, phasor diagram,</a:t>
                      </a:r>
                      <a:endParaRPr lang="en-US" sz="1100" b="0" i="0" u="none" strike="noStrike">
                        <a:solidFill>
                          <a:srgbClr val="000000"/>
                        </a:solidFill>
                        <a:effectLst/>
                        <a:latin typeface="Times New Roman"/>
                      </a:endParaRPr>
                    </a:p>
                  </a:txBody>
                  <a:tcPr marL="9525" marR="9525" marT="9525" marB="0" anchor="b"/>
                </a:tc>
              </a:tr>
              <a:tr h="190500">
                <a:tc vMerge="1">
                  <a:txBody>
                    <a:bodyPr/>
                    <a:lstStyle/>
                    <a:p>
                      <a:endParaRPr lang="en-US"/>
                    </a:p>
                  </a:txBody>
                  <a:tcPr/>
                </a:tc>
                <a:tc>
                  <a:txBody>
                    <a:bodyPr/>
                    <a:lstStyle/>
                    <a:p>
                      <a:pPr algn="ctr" fontAlgn="ctr"/>
                      <a:r>
                        <a:rPr lang="en-US" sz="1100" u="none" strike="noStrike">
                          <a:effectLst/>
                        </a:rPr>
                        <a:t>34</a:t>
                      </a:r>
                      <a:endParaRPr lang="en-US" sz="1100" b="0" i="0" u="none" strike="noStrike">
                        <a:solidFill>
                          <a:srgbClr val="000000"/>
                        </a:solidFill>
                        <a:effectLst/>
                        <a:latin typeface="Times New Roman"/>
                      </a:endParaRPr>
                    </a:p>
                  </a:txBody>
                  <a:tcPr marL="9525" marR="9525" marT="9525" marB="0" anchor="ctr"/>
                </a:tc>
                <a:tc>
                  <a:txBody>
                    <a:bodyPr/>
                    <a:lstStyle/>
                    <a:p>
                      <a:pPr algn="l" fontAlgn="b"/>
                      <a:r>
                        <a:rPr lang="en-US" sz="1100" u="none" strike="noStrike">
                          <a:effectLst/>
                        </a:rPr>
                        <a:t>voltage regulation, losses</a:t>
                      </a:r>
                      <a:endParaRPr lang="en-US" sz="1100" b="0" i="0" u="none" strike="noStrike">
                        <a:solidFill>
                          <a:srgbClr val="000000"/>
                        </a:solidFill>
                        <a:effectLst/>
                        <a:latin typeface="Times New Roman"/>
                      </a:endParaRPr>
                    </a:p>
                  </a:txBody>
                  <a:tcPr marL="9525" marR="9525" marT="9525" marB="0" anchor="b"/>
                </a:tc>
              </a:tr>
              <a:tr h="190500">
                <a:tc vMerge="1">
                  <a:txBody>
                    <a:bodyPr/>
                    <a:lstStyle/>
                    <a:p>
                      <a:endParaRPr lang="en-US"/>
                    </a:p>
                  </a:txBody>
                  <a:tcPr/>
                </a:tc>
                <a:tc>
                  <a:txBody>
                    <a:bodyPr/>
                    <a:lstStyle/>
                    <a:p>
                      <a:pPr algn="ctr" fontAlgn="ctr"/>
                      <a:r>
                        <a:rPr lang="en-US" sz="1100" u="none" strike="noStrike" dirty="0">
                          <a:effectLst/>
                        </a:rPr>
                        <a:t>35</a:t>
                      </a:r>
                      <a:endParaRPr lang="en-US" sz="1100" b="0" i="0" u="none" strike="noStrike" dirty="0">
                        <a:solidFill>
                          <a:srgbClr val="000000"/>
                        </a:solidFill>
                        <a:effectLst/>
                        <a:latin typeface="Times New Roman"/>
                      </a:endParaRPr>
                    </a:p>
                  </a:txBody>
                  <a:tcPr marL="9525" marR="9525" marT="9525" marB="0" anchor="ctr"/>
                </a:tc>
                <a:tc>
                  <a:txBody>
                    <a:bodyPr/>
                    <a:lstStyle/>
                    <a:p>
                      <a:pPr algn="l" fontAlgn="b"/>
                      <a:r>
                        <a:rPr lang="en-US" sz="1100" u="none" strike="noStrike">
                          <a:effectLst/>
                        </a:rPr>
                        <a:t>efficiency Testing - open circuit and short circuit tests, polarity test, back-to-back test</a:t>
                      </a:r>
                      <a:endParaRPr lang="en-US" sz="1100" b="0" i="0" u="none" strike="noStrike">
                        <a:solidFill>
                          <a:srgbClr val="000000"/>
                        </a:solidFill>
                        <a:effectLst/>
                        <a:latin typeface="Times New Roman"/>
                      </a:endParaRPr>
                    </a:p>
                  </a:txBody>
                  <a:tcPr marL="9525" marR="9525" marT="9525" marB="0" anchor="b"/>
                </a:tc>
              </a:tr>
              <a:tr h="381000">
                <a:tc vMerge="1">
                  <a:txBody>
                    <a:bodyPr/>
                    <a:lstStyle/>
                    <a:p>
                      <a:endParaRPr lang="en-US"/>
                    </a:p>
                  </a:txBody>
                  <a:tcPr/>
                </a:tc>
                <a:tc>
                  <a:txBody>
                    <a:bodyPr/>
                    <a:lstStyle/>
                    <a:p>
                      <a:pPr algn="ctr" fontAlgn="ctr"/>
                      <a:r>
                        <a:rPr lang="en-US" sz="1100" u="none" strike="noStrike">
                          <a:effectLst/>
                        </a:rPr>
                        <a:t>36</a:t>
                      </a:r>
                      <a:endParaRPr lang="en-US" sz="1100" b="0" i="0" u="none" strike="noStrike">
                        <a:solidFill>
                          <a:srgbClr val="000000"/>
                        </a:solidFill>
                        <a:effectLst/>
                        <a:latin typeface="Times New Roman"/>
                      </a:endParaRPr>
                    </a:p>
                  </a:txBody>
                  <a:tcPr marL="9525" marR="9525" marT="9525" marB="0" anchor="ctr"/>
                </a:tc>
                <a:tc>
                  <a:txBody>
                    <a:bodyPr/>
                    <a:lstStyle/>
                    <a:p>
                      <a:pPr algn="l" fontAlgn="b"/>
                      <a:r>
                        <a:rPr lang="en-US" sz="1100" u="none" strike="noStrike">
                          <a:effectLst/>
                        </a:rPr>
                        <a:t>separation of hysteresis and eddy current losses Three-phase. transformer - construction</a:t>
                      </a:r>
                      <a:endParaRPr lang="en-US" sz="1100" b="0" i="0" u="none" strike="noStrike">
                        <a:solidFill>
                          <a:srgbClr val="000000"/>
                        </a:solidFill>
                        <a:effectLst/>
                        <a:latin typeface="Times New Roman"/>
                      </a:endParaRPr>
                    </a:p>
                  </a:txBody>
                  <a:tcPr marL="9525" marR="9525" marT="9525" marB="0" anchor="b"/>
                </a:tc>
              </a:tr>
              <a:tr h="381000">
                <a:tc vMerge="1">
                  <a:txBody>
                    <a:bodyPr/>
                    <a:lstStyle/>
                    <a:p>
                      <a:endParaRPr lang="en-US"/>
                    </a:p>
                  </a:txBody>
                  <a:tcPr/>
                </a:tc>
                <a:tc>
                  <a:txBody>
                    <a:bodyPr/>
                    <a:lstStyle/>
                    <a:p>
                      <a:pPr algn="ctr" fontAlgn="ctr"/>
                      <a:r>
                        <a:rPr lang="en-US" sz="1100" u="none" strike="noStrike">
                          <a:effectLst/>
                        </a:rPr>
                        <a:t>37</a:t>
                      </a:r>
                      <a:endParaRPr lang="en-US" sz="1100" b="0" i="0" u="none" strike="noStrike">
                        <a:solidFill>
                          <a:srgbClr val="000000"/>
                        </a:solidFill>
                        <a:effectLst/>
                        <a:latin typeface="Times New Roman"/>
                      </a:endParaRPr>
                    </a:p>
                  </a:txBody>
                  <a:tcPr marL="9525" marR="9525" marT="9525" marB="0" anchor="ctr"/>
                </a:tc>
                <a:tc>
                  <a:txBody>
                    <a:bodyPr/>
                    <a:lstStyle/>
                    <a:p>
                      <a:pPr algn="l" fontAlgn="b"/>
                      <a:r>
                        <a:rPr lang="en-US" sz="1100" u="none" strike="noStrike">
                          <a:effectLst/>
                        </a:rPr>
                        <a:t>types of connection and their comparative features, Parallel operation of single-phase and three-phase transformers</a:t>
                      </a:r>
                      <a:endParaRPr lang="en-US" sz="1100" b="0" i="0" u="none" strike="noStrike">
                        <a:solidFill>
                          <a:srgbClr val="000000"/>
                        </a:solidFill>
                        <a:effectLst/>
                        <a:latin typeface="Times New Roman"/>
                      </a:endParaRPr>
                    </a:p>
                  </a:txBody>
                  <a:tcPr marL="9525" marR="9525" marT="9525" marB="0" anchor="b"/>
                </a:tc>
              </a:tr>
              <a:tr h="381000">
                <a:tc vMerge="1">
                  <a:txBody>
                    <a:bodyPr/>
                    <a:lstStyle/>
                    <a:p>
                      <a:endParaRPr lang="en-US"/>
                    </a:p>
                  </a:txBody>
                  <a:tcPr/>
                </a:tc>
                <a:tc>
                  <a:txBody>
                    <a:bodyPr/>
                    <a:lstStyle/>
                    <a:p>
                      <a:pPr algn="ctr" fontAlgn="ctr"/>
                      <a:r>
                        <a:rPr lang="en-US" sz="1100" u="none" strike="noStrike">
                          <a:effectLst/>
                        </a:rPr>
                        <a:t>38</a:t>
                      </a:r>
                      <a:endParaRPr lang="en-US" sz="1100" b="0" i="0" u="none" strike="noStrike">
                        <a:solidFill>
                          <a:srgbClr val="000000"/>
                        </a:solidFill>
                        <a:effectLst/>
                        <a:latin typeface="Times New Roman"/>
                      </a:endParaRPr>
                    </a:p>
                  </a:txBody>
                  <a:tcPr marL="9525" marR="9525" marT="9525" marB="0" anchor="ctr"/>
                </a:tc>
                <a:tc>
                  <a:txBody>
                    <a:bodyPr/>
                    <a:lstStyle/>
                    <a:p>
                      <a:pPr algn="l" fontAlgn="b"/>
                      <a:r>
                        <a:rPr lang="en-US" sz="1100" u="none" strike="noStrike">
                          <a:effectLst/>
                        </a:rPr>
                        <a:t>Autotransformers - construction, principle, applications and comparison with two winding transformer</a:t>
                      </a:r>
                      <a:endParaRPr lang="en-US" sz="1100" b="0" i="0" u="none" strike="noStrike">
                        <a:solidFill>
                          <a:srgbClr val="000000"/>
                        </a:solidFill>
                        <a:effectLst/>
                        <a:latin typeface="Times New Roman"/>
                      </a:endParaRPr>
                    </a:p>
                  </a:txBody>
                  <a:tcPr marL="9525" marR="9525" marT="9525" marB="0" anchor="b"/>
                </a:tc>
              </a:tr>
              <a:tr h="381000">
                <a:tc vMerge="1">
                  <a:txBody>
                    <a:bodyPr/>
                    <a:lstStyle/>
                    <a:p>
                      <a:endParaRPr lang="en-US"/>
                    </a:p>
                  </a:txBody>
                  <a:tcPr/>
                </a:tc>
                <a:tc>
                  <a:txBody>
                    <a:bodyPr/>
                    <a:lstStyle/>
                    <a:p>
                      <a:pPr algn="ctr" fontAlgn="ctr"/>
                      <a:r>
                        <a:rPr lang="en-US" sz="1100" u="none" strike="noStrike">
                          <a:effectLst/>
                        </a:rPr>
                        <a:t>39</a:t>
                      </a:r>
                      <a:endParaRPr lang="en-US" sz="1100" b="0" i="0" u="none" strike="noStrike">
                        <a:solidFill>
                          <a:srgbClr val="000000"/>
                        </a:solidFill>
                        <a:effectLst/>
                        <a:latin typeface="Times New Roman"/>
                      </a:endParaRPr>
                    </a:p>
                  </a:txBody>
                  <a:tcPr marL="9525" marR="9525" marT="9525" marB="0" anchor="ctr"/>
                </a:tc>
                <a:tc>
                  <a:txBody>
                    <a:bodyPr/>
                    <a:lstStyle/>
                    <a:p>
                      <a:pPr algn="l" fontAlgn="b"/>
                      <a:r>
                        <a:rPr lang="en-US" sz="1100" u="none" strike="noStrike">
                          <a:effectLst/>
                        </a:rPr>
                        <a:t>Magnetizing current, effect of nonlinear B-H curve of magnetic core material, harmonics in magnetization current</a:t>
                      </a:r>
                      <a:endParaRPr lang="en-US" sz="1100" b="0" i="0" u="none" strike="noStrike">
                        <a:solidFill>
                          <a:srgbClr val="000000"/>
                        </a:solidFill>
                        <a:effectLst/>
                        <a:latin typeface="Times New Roman"/>
                      </a:endParaRPr>
                    </a:p>
                  </a:txBody>
                  <a:tcPr marL="9525" marR="9525" marT="9525" marB="0" anchor="b"/>
                </a:tc>
              </a:tr>
              <a:tr h="190500">
                <a:tc vMerge="1">
                  <a:txBody>
                    <a:bodyPr/>
                    <a:lstStyle/>
                    <a:p>
                      <a:endParaRPr lang="en-US"/>
                    </a:p>
                  </a:txBody>
                  <a:tcPr/>
                </a:tc>
                <a:tc>
                  <a:txBody>
                    <a:bodyPr/>
                    <a:lstStyle/>
                    <a:p>
                      <a:pPr algn="ctr" fontAlgn="ctr"/>
                      <a:r>
                        <a:rPr lang="en-US" sz="1100" u="none" strike="noStrike">
                          <a:effectLst/>
                        </a:rPr>
                        <a:t>40</a:t>
                      </a:r>
                      <a:endParaRPr lang="en-US" sz="1100" b="0" i="0" u="none" strike="noStrike">
                        <a:solidFill>
                          <a:srgbClr val="000000"/>
                        </a:solidFill>
                        <a:effectLst/>
                        <a:latin typeface="Times New Roman"/>
                      </a:endParaRPr>
                    </a:p>
                  </a:txBody>
                  <a:tcPr marL="9525" marR="9525" marT="9525" marB="0" anchor="ctr"/>
                </a:tc>
                <a:tc>
                  <a:txBody>
                    <a:bodyPr/>
                    <a:lstStyle/>
                    <a:p>
                      <a:pPr algn="l" fontAlgn="b"/>
                      <a:r>
                        <a:rPr lang="en-US" sz="1100" u="none" strike="noStrike">
                          <a:effectLst/>
                        </a:rPr>
                        <a:t>Phase conversion - Scott connection, three-phase to six-phase conversion,</a:t>
                      </a:r>
                      <a:endParaRPr lang="en-US" sz="1100" b="0" i="0" u="none" strike="noStrike">
                        <a:solidFill>
                          <a:srgbClr val="000000"/>
                        </a:solidFill>
                        <a:effectLst/>
                        <a:latin typeface="Times New Roman"/>
                      </a:endParaRPr>
                    </a:p>
                  </a:txBody>
                  <a:tcPr marL="9525" marR="9525" marT="9525" marB="0" anchor="b"/>
                </a:tc>
              </a:tr>
              <a:tr h="190500">
                <a:tc vMerge="1">
                  <a:txBody>
                    <a:bodyPr/>
                    <a:lstStyle/>
                    <a:p>
                      <a:endParaRPr lang="en-US"/>
                    </a:p>
                  </a:txBody>
                  <a:tcPr/>
                </a:tc>
                <a:tc>
                  <a:txBody>
                    <a:bodyPr/>
                    <a:lstStyle/>
                    <a:p>
                      <a:pPr algn="ctr" fontAlgn="ctr"/>
                      <a:r>
                        <a:rPr lang="en-US" sz="1100" u="none" strike="noStrike">
                          <a:effectLst/>
                        </a:rPr>
                        <a:t>41</a:t>
                      </a:r>
                      <a:endParaRPr lang="en-US" sz="1100" b="0" i="0" u="none" strike="noStrike">
                        <a:solidFill>
                          <a:srgbClr val="000000"/>
                        </a:solidFill>
                        <a:effectLst/>
                        <a:latin typeface="Times New Roman"/>
                      </a:endParaRPr>
                    </a:p>
                  </a:txBody>
                  <a:tcPr marL="9525" marR="9525" marT="9525" marB="0" anchor="ctr"/>
                </a:tc>
                <a:tc>
                  <a:txBody>
                    <a:bodyPr/>
                    <a:lstStyle/>
                    <a:p>
                      <a:pPr algn="l" fontAlgn="b"/>
                      <a:r>
                        <a:rPr lang="en-US" sz="1100" u="none" strike="noStrike">
                          <a:effectLst/>
                        </a:rPr>
                        <a:t>Tap-changing transformers - No-load and on-load tap-changing of transformers</a:t>
                      </a:r>
                      <a:endParaRPr lang="en-US" sz="1100" b="0" i="0" u="none" strike="noStrike">
                        <a:solidFill>
                          <a:srgbClr val="000000"/>
                        </a:solidFill>
                        <a:effectLst/>
                        <a:latin typeface="Times New Roman"/>
                      </a:endParaRPr>
                    </a:p>
                  </a:txBody>
                  <a:tcPr marL="9525" marR="9525" marT="9525" marB="0" anchor="b"/>
                </a:tc>
              </a:tr>
              <a:tr h="190500">
                <a:tc vMerge="1">
                  <a:txBody>
                    <a:bodyPr/>
                    <a:lstStyle/>
                    <a:p>
                      <a:endParaRPr lang="en-US"/>
                    </a:p>
                  </a:txBody>
                  <a:tcPr/>
                </a:tc>
                <a:tc>
                  <a:txBody>
                    <a:bodyPr/>
                    <a:lstStyle/>
                    <a:p>
                      <a:pPr algn="ctr" fontAlgn="ctr"/>
                      <a:r>
                        <a:rPr lang="en-US" sz="1100" u="none" strike="noStrike">
                          <a:effectLst/>
                        </a:rPr>
                        <a:t>42</a:t>
                      </a:r>
                      <a:endParaRPr lang="en-US" sz="1100" b="0" i="0" u="none" strike="noStrike">
                        <a:solidFill>
                          <a:srgbClr val="000000"/>
                        </a:solidFill>
                        <a:effectLst/>
                        <a:latin typeface="Times New Roman"/>
                      </a:endParaRPr>
                    </a:p>
                  </a:txBody>
                  <a:tcPr marL="9525" marR="9525" marT="9525" marB="0" anchor="ctr"/>
                </a:tc>
                <a:tc>
                  <a:txBody>
                    <a:bodyPr/>
                    <a:lstStyle/>
                    <a:p>
                      <a:pPr algn="l" fontAlgn="b"/>
                      <a:r>
                        <a:rPr lang="en-US" sz="1100" u="none" strike="noStrike" dirty="0">
                          <a:effectLst/>
                        </a:rPr>
                        <a:t>Three-winding transformers. Cooling of transformers.</a:t>
                      </a:r>
                      <a:endParaRPr lang="en-US" sz="1100" b="0" i="0" u="none" strike="noStrike" dirty="0">
                        <a:solidFill>
                          <a:srgbClr val="000000"/>
                        </a:solidFill>
                        <a:effectLst/>
                        <a:latin typeface="Times New Roman"/>
                      </a:endParaRPr>
                    </a:p>
                  </a:txBody>
                  <a:tcPr marL="9525" marR="9525" marT="9525" marB="0" anchor="b"/>
                </a:tc>
              </a:tr>
            </a:tbl>
          </a:graphicData>
        </a:graphic>
      </p:graphicFrame>
    </p:spTree>
    <p:extLst>
      <p:ext uri="{BB962C8B-B14F-4D97-AF65-F5344CB8AC3E}">
        <p14:creationId xmlns:p14="http://schemas.microsoft.com/office/powerpoint/2010/main" val="3744458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2" name="Footer Placeholder 11"/>
          <p:cNvSpPr>
            <a:spLocks noGrp="1"/>
          </p:cNvSpPr>
          <p:nvPr>
            <p:ph type="ftr" sz="quarter" idx="10"/>
          </p:nvPr>
        </p:nvSpPr>
        <p:spPr>
          <a:xfrm>
            <a:off x="457200" y="6356350"/>
            <a:ext cx="3200400" cy="501650"/>
          </a:xfrm>
        </p:spPr>
        <p:txBody>
          <a:bodyPr/>
          <a:lstStyle/>
          <a:p>
            <a:pPr>
              <a:defRPr/>
            </a:pPr>
            <a:r>
              <a:rPr lang="en-US" smtClean="0">
                <a:solidFill>
                  <a:schemeClr val="tx1"/>
                </a:solidFill>
              </a:rPr>
              <a:t>Sunil Kr Sharma   (Assistant  Prof. EE Department), JECRC, JAIPUR</a:t>
            </a:r>
            <a:endParaRPr lang="en-IN" dirty="0"/>
          </a:p>
        </p:txBody>
      </p:sp>
      <p:sp>
        <p:nvSpPr>
          <p:cNvPr id="6149" name="TextBox 12"/>
          <p:cNvSpPr txBox="1">
            <a:spLocks noChangeArrowheads="1"/>
          </p:cNvSpPr>
          <p:nvPr/>
        </p:nvSpPr>
        <p:spPr bwMode="auto">
          <a:xfrm>
            <a:off x="217079" y="792777"/>
            <a:ext cx="8034117" cy="519973"/>
          </a:xfrm>
          <a:prstGeom prst="rect">
            <a:avLst/>
          </a:prstGeom>
          <a:noFill/>
          <a:ln w="9525">
            <a:noFill/>
            <a:miter lim="800000"/>
            <a:headEnd/>
            <a:tailEnd/>
          </a:ln>
        </p:spPr>
        <p:txBody>
          <a:bodyPr lIns="57744" tIns="28872" rIns="57744" bIns="28872">
            <a:spAutoFit/>
          </a:bodyPr>
          <a:lstStyle/>
          <a:p>
            <a:pPr algn="ctr"/>
            <a:endParaRPr lang="en-IN" sz="3000"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13</a:t>
            </a:fld>
            <a:endParaRPr lang="en-IN" dirty="0"/>
          </a:p>
        </p:txBody>
      </p:sp>
      <p:sp>
        <p:nvSpPr>
          <p:cNvPr id="4" name="TextBox 3"/>
          <p:cNvSpPr txBox="1"/>
          <p:nvPr/>
        </p:nvSpPr>
        <p:spPr bwMode="auto">
          <a:xfrm>
            <a:off x="565682" y="457200"/>
            <a:ext cx="7897173" cy="735416"/>
          </a:xfrm>
          <a:prstGeom prst="rect">
            <a:avLst/>
          </a:prstGeom>
          <a:solidFill>
            <a:schemeClr val="bg1"/>
          </a:solidFill>
          <a:ln w="9525">
            <a:noFill/>
            <a:miter lim="800000"/>
            <a:headEnd/>
            <a:tailEnd/>
          </a:ln>
        </p:spPr>
        <p:txBody>
          <a:bodyPr wrap="square" lIns="57744" tIns="28872" rIns="57744" bIns="28872" rtlCol="0">
            <a:spAutoFit/>
          </a:bodyPr>
          <a:lstStyle/>
          <a:p>
            <a:pPr algn="ctr"/>
            <a:endParaRPr lang="en-IN" sz="4400" dirty="0" smtClean="0">
              <a:latin typeface="Times New Roman" pitchFamily="18" charset="0"/>
              <a:cs typeface="Times New Roman" pitchFamily="18" charset="0"/>
            </a:endParaRPr>
          </a:p>
        </p:txBody>
      </p:sp>
      <p:graphicFrame>
        <p:nvGraphicFramePr>
          <p:cNvPr id="13" name="Content Placeholder 5"/>
          <p:cNvGraphicFramePr>
            <a:graphicFrameLocks noGrp="1"/>
          </p:cNvGraphicFramePr>
          <p:nvPr>
            <p:ph idx="1"/>
          </p:nvPr>
        </p:nvGraphicFramePr>
        <p:xfrm>
          <a:off x="457200" y="3041397"/>
          <a:ext cx="8229600" cy="1643569"/>
        </p:xfrm>
        <a:graphic>
          <a:graphicData uri="http://schemas.openxmlformats.org/drawingml/2006/table">
            <a:tbl>
              <a:tblPr>
                <a:tableStyleId>{5C22544A-7EE6-4342-B048-85BDC9FD1C3A}</a:tableStyleId>
              </a:tblPr>
              <a:tblGrid>
                <a:gridCol w="8229600"/>
              </a:tblGrid>
              <a:tr h="185166">
                <a:tc>
                  <a:txBody>
                    <a:bodyPr/>
                    <a:lstStyle/>
                    <a:p>
                      <a:pPr algn="l" fontAlgn="ctr"/>
                      <a:r>
                        <a:rPr lang="en-US" sz="1100" u="none" strike="noStrike">
                          <a:effectLst/>
                        </a:rPr>
                        <a:t>Text Book:</a:t>
                      </a:r>
                      <a:endParaRPr lang="en-US" sz="1100" b="1" i="0" u="none" strike="noStrike">
                        <a:solidFill>
                          <a:srgbClr val="000000"/>
                        </a:solidFill>
                        <a:effectLst/>
                        <a:latin typeface="Times New Roman"/>
                      </a:endParaRPr>
                    </a:p>
                  </a:txBody>
                  <a:tcPr marL="8817" marR="8817" marT="8817" marB="0" anchor="ctr"/>
                </a:tc>
              </a:tr>
              <a:tr h="185166">
                <a:tc>
                  <a:txBody>
                    <a:bodyPr/>
                    <a:lstStyle/>
                    <a:p>
                      <a:pPr algn="l" fontAlgn="ctr"/>
                      <a:r>
                        <a:rPr lang="en-US" sz="1100" u="none" strike="noStrike">
                          <a:effectLst/>
                        </a:rPr>
                        <a:t>Kothari &amp; Nagrath, Electric Machines, 3/e, TMH </a:t>
                      </a:r>
                      <a:endParaRPr lang="en-US" sz="1100" b="0" i="0" u="none" strike="noStrike">
                        <a:solidFill>
                          <a:srgbClr val="000000"/>
                        </a:solidFill>
                        <a:effectLst/>
                        <a:latin typeface="Times New Roman"/>
                      </a:endParaRPr>
                    </a:p>
                  </a:txBody>
                  <a:tcPr marL="8817" marR="8817" marT="8817" marB="0" anchor="ctr"/>
                </a:tc>
              </a:tr>
              <a:tr h="185166">
                <a:tc>
                  <a:txBody>
                    <a:bodyPr/>
                    <a:lstStyle/>
                    <a:p>
                      <a:pPr algn="l" fontAlgn="ctr"/>
                      <a:r>
                        <a:rPr lang="en-US" sz="1100" u="none" strike="noStrike">
                          <a:effectLst/>
                        </a:rPr>
                        <a:t>References:</a:t>
                      </a:r>
                      <a:endParaRPr lang="en-US" sz="1100" b="1" i="0" u="none" strike="noStrike">
                        <a:solidFill>
                          <a:srgbClr val="000000"/>
                        </a:solidFill>
                        <a:effectLst/>
                        <a:latin typeface="Times New Roman"/>
                      </a:endParaRPr>
                    </a:p>
                  </a:txBody>
                  <a:tcPr marL="8817" marR="8817" marT="8817" marB="0" anchor="ctr"/>
                </a:tc>
              </a:tr>
              <a:tr h="185166">
                <a:tc>
                  <a:txBody>
                    <a:bodyPr/>
                    <a:lstStyle/>
                    <a:p>
                      <a:pPr algn="l" fontAlgn="ctr"/>
                      <a:r>
                        <a:rPr lang="en-US" sz="1100" u="none" strike="noStrike">
                          <a:effectLst/>
                        </a:rPr>
                        <a:t>1)M. G. Say, The Performance and Design of AC machines, Pit man &amp; Sons. </a:t>
                      </a:r>
                      <a:endParaRPr lang="en-US" sz="1100" b="0" i="0" u="none" strike="noStrike">
                        <a:solidFill>
                          <a:srgbClr val="000000"/>
                        </a:solidFill>
                        <a:effectLst/>
                        <a:latin typeface="Times New Roman"/>
                      </a:endParaRPr>
                    </a:p>
                  </a:txBody>
                  <a:tcPr marL="8817" marR="8817" marT="8817" marB="0" anchor="ctr"/>
                </a:tc>
              </a:tr>
              <a:tr h="185166">
                <a:tc>
                  <a:txBody>
                    <a:bodyPr/>
                    <a:lstStyle/>
                    <a:p>
                      <a:pPr algn="l" fontAlgn="ctr"/>
                      <a:r>
                        <a:rPr lang="en-US" sz="1100" u="none" strike="noStrike">
                          <a:effectLst/>
                        </a:rPr>
                        <a:t>2) Guru, Electric Machinery, 3e, Oxford </a:t>
                      </a:r>
                      <a:endParaRPr lang="en-US" sz="1100" b="0" i="0" u="none" strike="noStrike">
                        <a:solidFill>
                          <a:srgbClr val="000000"/>
                        </a:solidFill>
                        <a:effectLst/>
                        <a:latin typeface="Times New Roman"/>
                      </a:endParaRPr>
                    </a:p>
                  </a:txBody>
                  <a:tcPr marL="8817" marR="8817" marT="8817" marB="0" anchor="ctr"/>
                </a:tc>
              </a:tr>
              <a:tr h="185166">
                <a:tc>
                  <a:txBody>
                    <a:bodyPr/>
                    <a:lstStyle/>
                    <a:p>
                      <a:pPr algn="l" fontAlgn="ctr"/>
                      <a:r>
                        <a:rPr lang="en-US" sz="1100" u="none" strike="noStrike">
                          <a:effectLst/>
                        </a:rPr>
                        <a:t>3)P. S. Bimbhra, Electrical Machinery, Khanna Pub. </a:t>
                      </a:r>
                      <a:endParaRPr lang="en-US" sz="1100" b="0" i="0" u="none" strike="noStrike">
                        <a:solidFill>
                          <a:srgbClr val="000000"/>
                        </a:solidFill>
                        <a:effectLst/>
                        <a:latin typeface="Times New Roman"/>
                      </a:endParaRPr>
                    </a:p>
                  </a:txBody>
                  <a:tcPr marL="8817" marR="8817" marT="8817" marB="0" anchor="ctr"/>
                </a:tc>
              </a:tr>
              <a:tr h="347407">
                <a:tc>
                  <a:txBody>
                    <a:bodyPr/>
                    <a:lstStyle/>
                    <a:p>
                      <a:pPr algn="l" fontAlgn="ctr"/>
                      <a:r>
                        <a:rPr lang="en-US" sz="1100" u="none" strike="noStrike">
                          <a:effectLst/>
                        </a:rPr>
                        <a:t>4) Husain Ashfaq, Electrical Machines, DhanpatRai&amp; Sons </a:t>
                      </a:r>
                      <a:br>
                        <a:rPr lang="en-US" sz="1100" u="none" strike="noStrike">
                          <a:effectLst/>
                        </a:rPr>
                      </a:br>
                      <a:r>
                        <a:rPr lang="en-US" sz="1100" u="none" strike="noStrike">
                          <a:effectLst/>
                        </a:rPr>
                        <a:t>Cengage Learning. </a:t>
                      </a:r>
                      <a:endParaRPr lang="en-US" sz="1100" b="0" i="0" u="none" strike="noStrike">
                        <a:solidFill>
                          <a:srgbClr val="000000"/>
                        </a:solidFill>
                        <a:effectLst/>
                        <a:latin typeface="Times New Roman"/>
                      </a:endParaRPr>
                    </a:p>
                  </a:txBody>
                  <a:tcPr marL="8817" marR="8817" marT="8817" marB="0" anchor="ctr"/>
                </a:tc>
              </a:tr>
              <a:tr h="185166">
                <a:tc>
                  <a:txBody>
                    <a:bodyPr/>
                    <a:lstStyle/>
                    <a:p>
                      <a:pPr algn="l" fontAlgn="ctr"/>
                      <a:r>
                        <a:rPr lang="en-US" sz="1100" u="none" strike="noStrike" dirty="0">
                          <a:effectLst/>
                        </a:rPr>
                        <a:t>6) NPTEL Video Lectures</a:t>
                      </a:r>
                      <a:endParaRPr lang="en-US" sz="1100" b="0" i="0" u="none" strike="noStrike" dirty="0">
                        <a:solidFill>
                          <a:srgbClr val="000000"/>
                        </a:solidFill>
                        <a:effectLst/>
                        <a:latin typeface="Times New Roman"/>
                      </a:endParaRPr>
                    </a:p>
                  </a:txBody>
                  <a:tcPr marL="8817" marR="8817" marT="8817" marB="0" anchor="ctr"/>
                </a:tc>
              </a:tr>
            </a:tbl>
          </a:graphicData>
        </a:graphic>
      </p:graphicFrame>
    </p:spTree>
    <p:extLst>
      <p:ext uri="{BB962C8B-B14F-4D97-AF65-F5344CB8AC3E}">
        <p14:creationId xmlns:p14="http://schemas.microsoft.com/office/powerpoint/2010/main" val="722784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2" name="Footer Placeholder 11"/>
          <p:cNvSpPr>
            <a:spLocks noGrp="1"/>
          </p:cNvSpPr>
          <p:nvPr>
            <p:ph type="ftr" sz="quarter" idx="10"/>
          </p:nvPr>
        </p:nvSpPr>
        <p:spPr>
          <a:xfrm>
            <a:off x="457200" y="6356350"/>
            <a:ext cx="3200400" cy="501650"/>
          </a:xfrm>
        </p:spPr>
        <p:txBody>
          <a:bodyPr/>
          <a:lstStyle/>
          <a:p>
            <a:pPr>
              <a:defRPr/>
            </a:pPr>
            <a:r>
              <a:rPr lang="en-US" smtClean="0">
                <a:solidFill>
                  <a:schemeClr val="tx1"/>
                </a:solidFill>
              </a:rPr>
              <a:t>Sunil Kr Sharma   (Assistant  Prof. EE Department), JECRC, JAIPUR</a:t>
            </a:r>
            <a:endParaRPr lang="en-IN" dirty="0"/>
          </a:p>
        </p:txBody>
      </p:sp>
      <p:sp>
        <p:nvSpPr>
          <p:cNvPr id="6149" name="TextBox 12"/>
          <p:cNvSpPr txBox="1">
            <a:spLocks noChangeArrowheads="1"/>
          </p:cNvSpPr>
          <p:nvPr/>
        </p:nvSpPr>
        <p:spPr bwMode="auto">
          <a:xfrm>
            <a:off x="217079" y="792777"/>
            <a:ext cx="8034117" cy="519973"/>
          </a:xfrm>
          <a:prstGeom prst="rect">
            <a:avLst/>
          </a:prstGeom>
          <a:noFill/>
          <a:ln w="9525">
            <a:noFill/>
            <a:miter lim="800000"/>
            <a:headEnd/>
            <a:tailEnd/>
          </a:ln>
        </p:spPr>
        <p:txBody>
          <a:bodyPr lIns="57744" tIns="28872" rIns="57744" bIns="28872">
            <a:spAutoFit/>
          </a:bodyPr>
          <a:lstStyle/>
          <a:p>
            <a:pPr algn="ctr"/>
            <a:endParaRPr lang="en-IN" sz="3000"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14</a:t>
            </a:fld>
            <a:endParaRPr lang="en-IN" dirty="0"/>
          </a:p>
        </p:txBody>
      </p:sp>
      <p:sp>
        <p:nvSpPr>
          <p:cNvPr id="4" name="TextBox 3"/>
          <p:cNvSpPr txBox="1"/>
          <p:nvPr/>
        </p:nvSpPr>
        <p:spPr bwMode="auto">
          <a:xfrm>
            <a:off x="565682" y="457200"/>
            <a:ext cx="7897173" cy="1474080"/>
          </a:xfrm>
          <a:prstGeom prst="rect">
            <a:avLst/>
          </a:prstGeom>
          <a:solidFill>
            <a:schemeClr val="bg1"/>
          </a:solidFill>
          <a:ln w="9525">
            <a:noFill/>
            <a:miter lim="800000"/>
            <a:headEnd/>
            <a:tailEnd/>
          </a:ln>
        </p:spPr>
        <p:txBody>
          <a:bodyPr wrap="square" lIns="57744" tIns="28872" rIns="57744" bIns="28872" rtlCol="0">
            <a:spAutoFit/>
          </a:bodyPr>
          <a:lstStyle/>
          <a:p>
            <a:pPr algn="ctr"/>
            <a:r>
              <a:rPr lang="en-US" sz="3200" b="1" smtClean="0">
                <a:solidFill>
                  <a:srgbClr val="FF0000"/>
                </a:solidFill>
                <a:latin typeface="Times New Roman" pitchFamily="18" charset="0"/>
                <a:cs typeface="Times New Roman" pitchFamily="18" charset="0"/>
              </a:rPr>
              <a:t>Unit-I (Magnetic </a:t>
            </a:r>
            <a:r>
              <a:rPr lang="en-US" sz="3200" b="1" dirty="0">
                <a:solidFill>
                  <a:srgbClr val="FF0000"/>
                </a:solidFill>
                <a:latin typeface="Times New Roman" pitchFamily="18" charset="0"/>
                <a:cs typeface="Times New Roman" pitchFamily="18" charset="0"/>
              </a:rPr>
              <a:t>fields and magnetic circuits</a:t>
            </a:r>
            <a:r>
              <a:rPr lang="en-US" sz="3200" b="1" dirty="0" smtClean="0">
                <a:solidFill>
                  <a:srgbClr val="FF0000"/>
                </a:solidFill>
                <a:latin typeface="Times New Roman" pitchFamily="18" charset="0"/>
                <a:cs typeface="Times New Roman" pitchFamily="18" charset="0"/>
              </a:rPr>
              <a:t>)</a:t>
            </a:r>
          </a:p>
          <a:p>
            <a:pPr algn="ctr"/>
            <a:endParaRPr lang="en-IN" sz="2800" dirty="0">
              <a:solidFill>
                <a:srgbClr val="FF0000"/>
              </a:solidFill>
              <a:latin typeface="Times New Roman" pitchFamily="18" charset="0"/>
              <a:cs typeface="Times New Roman" pitchFamily="18" charset="0"/>
            </a:endParaRPr>
          </a:p>
        </p:txBody>
      </p:sp>
      <p:sp>
        <p:nvSpPr>
          <p:cNvPr id="5" name="Rectangle 4"/>
          <p:cNvSpPr/>
          <p:nvPr/>
        </p:nvSpPr>
        <p:spPr>
          <a:xfrm>
            <a:off x="838200" y="2057400"/>
            <a:ext cx="5562600" cy="3785652"/>
          </a:xfrm>
          <a:prstGeom prst="rect">
            <a:avLst/>
          </a:prstGeom>
        </p:spPr>
        <p:txBody>
          <a:bodyPr wrap="square">
            <a:spAutoFit/>
          </a:bodyPr>
          <a:lstStyle/>
          <a:p>
            <a:r>
              <a:rPr lang="en-US" sz="2400" dirty="0">
                <a:latin typeface="Times New Roman" pitchFamily="18" charset="0"/>
                <a:cs typeface="Times New Roman" pitchFamily="18" charset="0"/>
              </a:rPr>
              <a:t>Introduction : </a:t>
            </a:r>
            <a:r>
              <a:rPr lang="en-US" dirty="0"/>
              <a:t>In fig. a magnetic material of regular geometric shape called </a:t>
            </a:r>
            <a:r>
              <a:rPr lang="en-US" i="1" dirty="0"/>
              <a:t>core</a:t>
            </a:r>
            <a:r>
              <a:rPr lang="en-US" dirty="0"/>
              <a:t>. A coil having a number of turns (= </a:t>
            </a:r>
            <a:r>
              <a:rPr lang="en-US" i="1" dirty="0"/>
              <a:t>N</a:t>
            </a:r>
            <a:r>
              <a:rPr lang="en-US" dirty="0"/>
              <a:t>) of conducting material (say copper) are wound over the core. This coil is called the </a:t>
            </a:r>
            <a:r>
              <a:rPr lang="en-US" i="1" dirty="0"/>
              <a:t>exciting coil</a:t>
            </a:r>
            <a:r>
              <a:rPr lang="en-US" dirty="0"/>
              <a:t>. </a:t>
            </a:r>
          </a:p>
          <a:p>
            <a:endParaRPr lang="en-US" dirty="0"/>
          </a:p>
          <a:p>
            <a:r>
              <a:rPr lang="en-US" dirty="0"/>
              <a:t>When no current flows through the coil, we don’t expect any magnetic field or lines of forces to be present inside the core. However in presence of current in the coil, magnetic flux </a:t>
            </a:r>
            <a:r>
              <a:rPr lang="en-US" i="1" dirty="0"/>
              <a:t>f </a:t>
            </a:r>
            <a:r>
              <a:rPr lang="en-US" dirty="0"/>
              <a:t>will be produced within the core. The strength of the flux, it will be shown, depends on the product of number of turns (</a:t>
            </a:r>
            <a:r>
              <a:rPr lang="en-US" i="1" dirty="0"/>
              <a:t>N</a:t>
            </a:r>
            <a:r>
              <a:rPr lang="en-US" dirty="0"/>
              <a:t>) of the coil and the current (</a:t>
            </a:r>
            <a:r>
              <a:rPr lang="en-US" i="1" dirty="0"/>
              <a:t>i</a:t>
            </a:r>
            <a:r>
              <a:rPr lang="en-US" dirty="0"/>
              <a:t>) it carries. The quantity </a:t>
            </a:r>
            <a:r>
              <a:rPr lang="en-US" i="1" dirty="0"/>
              <a:t>Ni </a:t>
            </a:r>
            <a:r>
              <a:rPr lang="en-US" dirty="0"/>
              <a:t>called </a:t>
            </a:r>
            <a:r>
              <a:rPr lang="en-US" dirty="0" err="1"/>
              <a:t>mmf</a:t>
            </a:r>
            <a:r>
              <a:rPr lang="en-US" dirty="0"/>
              <a:t> (</a:t>
            </a:r>
            <a:r>
              <a:rPr lang="en-US" dirty="0" err="1"/>
              <a:t>magnetomotive</a:t>
            </a:r>
            <a:r>
              <a:rPr lang="en-US" dirty="0"/>
              <a:t> force) .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8030" y="2928938"/>
            <a:ext cx="17748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960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2" name="Footer Placeholder 11"/>
          <p:cNvSpPr>
            <a:spLocks noGrp="1"/>
          </p:cNvSpPr>
          <p:nvPr>
            <p:ph type="ftr" sz="quarter" idx="10"/>
          </p:nvPr>
        </p:nvSpPr>
        <p:spPr>
          <a:xfrm>
            <a:off x="457200" y="6356350"/>
            <a:ext cx="3200400" cy="501650"/>
          </a:xfrm>
        </p:spPr>
        <p:txBody>
          <a:bodyPr/>
          <a:lstStyle/>
          <a:p>
            <a:pPr>
              <a:defRPr/>
            </a:pPr>
            <a:r>
              <a:rPr lang="en-US" smtClean="0">
                <a:solidFill>
                  <a:schemeClr val="tx1"/>
                </a:solidFill>
              </a:rPr>
              <a:t>Sunil Kr Sharma   (Assistant  Prof. EE Department),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15</a:t>
            </a:fld>
            <a:endParaRPr lang="en-IN" dirty="0"/>
          </a:p>
        </p:txBody>
      </p:sp>
      <p:sp>
        <p:nvSpPr>
          <p:cNvPr id="4" name="TextBox 3"/>
          <p:cNvSpPr txBox="1"/>
          <p:nvPr/>
        </p:nvSpPr>
        <p:spPr bwMode="auto">
          <a:xfrm>
            <a:off x="529879" y="445012"/>
            <a:ext cx="6476179" cy="489195"/>
          </a:xfrm>
          <a:prstGeom prst="rect">
            <a:avLst/>
          </a:prstGeom>
          <a:solidFill>
            <a:schemeClr val="bg1"/>
          </a:solidFill>
          <a:ln w="9525">
            <a:noFill/>
            <a:miter lim="800000"/>
            <a:headEnd/>
            <a:tailEnd/>
          </a:ln>
        </p:spPr>
        <p:txBody>
          <a:bodyPr wrap="square" lIns="57744" tIns="28872" rIns="57744" bIns="28872" rtlCol="0">
            <a:spAutoFit/>
          </a:bodyPr>
          <a:lstStyle/>
          <a:p>
            <a:endParaRPr lang="en-IN" sz="2800" b="1" dirty="0" smtClean="0">
              <a:latin typeface="Times New Roman" pitchFamily="18" charset="0"/>
              <a:cs typeface="Times New Roman" pitchFamily="18" charset="0"/>
            </a:endParaRPr>
          </a:p>
        </p:txBody>
      </p:sp>
      <p:sp>
        <p:nvSpPr>
          <p:cNvPr id="3" name="TextBox 2"/>
          <p:cNvSpPr txBox="1"/>
          <p:nvPr/>
        </p:nvSpPr>
        <p:spPr bwMode="auto">
          <a:xfrm>
            <a:off x="1145984" y="1524000"/>
            <a:ext cx="7239000" cy="489195"/>
          </a:xfrm>
          <a:prstGeom prst="rect">
            <a:avLst/>
          </a:prstGeom>
          <a:solidFill>
            <a:schemeClr val="bg1"/>
          </a:solidFill>
          <a:ln w="9525">
            <a:noFill/>
            <a:miter lim="800000"/>
            <a:headEnd/>
            <a:tailEnd/>
          </a:ln>
        </p:spPr>
        <p:txBody>
          <a:bodyPr wrap="square" lIns="57744" tIns="28872" rIns="57744" bIns="28872" rtlCol="0">
            <a:spAutoFit/>
          </a:bodyPr>
          <a:lstStyle/>
          <a:p>
            <a:pPr marL="742950" indent="-742950" algn="ctr">
              <a:buFont typeface="+mj-lt"/>
              <a:buAutoNum type="arabicPeriod"/>
            </a:pPr>
            <a:endParaRPr lang="en-IN" sz="2800" dirty="0" smtClean="0">
              <a:latin typeface="Times New Roman" pitchFamily="18" charset="0"/>
              <a:cs typeface="Times New Roman" pitchFamily="18"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934" y="228600"/>
            <a:ext cx="7594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2060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2" name="Footer Placeholder 11"/>
          <p:cNvSpPr>
            <a:spLocks noGrp="1"/>
          </p:cNvSpPr>
          <p:nvPr>
            <p:ph type="ftr" sz="quarter" idx="10"/>
          </p:nvPr>
        </p:nvSpPr>
        <p:spPr>
          <a:xfrm>
            <a:off x="457200" y="6356350"/>
            <a:ext cx="3200400" cy="501650"/>
          </a:xfrm>
        </p:spPr>
        <p:txBody>
          <a:bodyPr/>
          <a:lstStyle/>
          <a:p>
            <a:pPr>
              <a:defRPr/>
            </a:pPr>
            <a:r>
              <a:rPr lang="en-US" smtClean="0">
                <a:solidFill>
                  <a:schemeClr val="tx1"/>
                </a:solidFill>
              </a:rPr>
              <a:t>Sunil Kr Sharma   (Assistant  Prof. EE Department),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16</a:t>
            </a:fld>
            <a:endParaRPr lang="en-IN" dirty="0"/>
          </a:p>
        </p:txBody>
      </p:sp>
      <p:sp>
        <p:nvSpPr>
          <p:cNvPr id="4" name="TextBox 3"/>
          <p:cNvSpPr txBox="1"/>
          <p:nvPr/>
        </p:nvSpPr>
        <p:spPr bwMode="auto">
          <a:xfrm>
            <a:off x="529879" y="445012"/>
            <a:ext cx="6476179" cy="489195"/>
          </a:xfrm>
          <a:prstGeom prst="rect">
            <a:avLst/>
          </a:prstGeom>
          <a:solidFill>
            <a:schemeClr val="bg1"/>
          </a:solidFill>
          <a:ln w="9525">
            <a:noFill/>
            <a:miter lim="800000"/>
            <a:headEnd/>
            <a:tailEnd/>
          </a:ln>
        </p:spPr>
        <p:txBody>
          <a:bodyPr wrap="square" lIns="57744" tIns="28872" rIns="57744" bIns="28872" rtlCol="0">
            <a:spAutoFit/>
          </a:bodyPr>
          <a:lstStyle/>
          <a:p>
            <a:endParaRPr lang="en-IN" sz="2800" b="1" dirty="0" smtClean="0">
              <a:latin typeface="Times New Roman" pitchFamily="18" charset="0"/>
              <a:cs typeface="Times New Roman" pitchFamily="18" charset="0"/>
            </a:endParaRPr>
          </a:p>
        </p:txBody>
      </p:sp>
      <p:sp>
        <p:nvSpPr>
          <p:cNvPr id="3" name="TextBox 2"/>
          <p:cNvSpPr txBox="1"/>
          <p:nvPr/>
        </p:nvSpPr>
        <p:spPr bwMode="auto">
          <a:xfrm>
            <a:off x="565682" y="1524000"/>
            <a:ext cx="8349718" cy="366084"/>
          </a:xfrm>
          <a:prstGeom prst="rect">
            <a:avLst/>
          </a:prstGeom>
          <a:solidFill>
            <a:schemeClr val="bg1"/>
          </a:solidFill>
          <a:ln w="9525">
            <a:noFill/>
            <a:miter lim="800000"/>
            <a:headEnd/>
            <a:tailEnd/>
          </a:ln>
        </p:spPr>
        <p:txBody>
          <a:bodyPr wrap="square" lIns="57744" tIns="28872" rIns="57744" bIns="28872" rtlCol="0">
            <a:spAutoFit/>
          </a:bodyPr>
          <a:lstStyle/>
          <a:p>
            <a:endParaRPr lang="en-IN" sz="2000" dirty="0" smtClean="0">
              <a:latin typeface="Times New Roman" pitchFamily="18" charset="0"/>
              <a:cs typeface="Times New Roman" pitchFamily="18" charset="0"/>
            </a:endParaRPr>
          </a:p>
        </p:txBody>
      </p:sp>
      <p:cxnSp>
        <p:nvCxnSpPr>
          <p:cNvPr id="6" name="Straight Arrow Connector 5"/>
          <p:cNvCxnSpPr/>
          <p:nvPr/>
        </p:nvCxnSpPr>
        <p:spPr>
          <a:xfrm>
            <a:off x="3767968" y="3276600"/>
            <a:ext cx="804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304800"/>
            <a:ext cx="7924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3137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2" name="Footer Placeholder 11"/>
          <p:cNvSpPr>
            <a:spLocks noGrp="1"/>
          </p:cNvSpPr>
          <p:nvPr>
            <p:ph type="ftr" sz="quarter" idx="10"/>
          </p:nvPr>
        </p:nvSpPr>
        <p:spPr>
          <a:xfrm>
            <a:off x="457200" y="6356350"/>
            <a:ext cx="3200400" cy="501650"/>
          </a:xfrm>
        </p:spPr>
        <p:txBody>
          <a:bodyPr/>
          <a:lstStyle/>
          <a:p>
            <a:pPr>
              <a:defRPr/>
            </a:pPr>
            <a:r>
              <a:rPr lang="en-US" smtClean="0">
                <a:solidFill>
                  <a:schemeClr val="tx1"/>
                </a:solidFill>
              </a:rPr>
              <a:t>Sunil Kr Sharma   (Assistant  Prof. EE Department),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17</a:t>
            </a:fld>
            <a:endParaRPr lang="en-IN" dirty="0"/>
          </a:p>
        </p:txBody>
      </p:sp>
      <p:sp>
        <p:nvSpPr>
          <p:cNvPr id="4" name="TextBox 3"/>
          <p:cNvSpPr txBox="1"/>
          <p:nvPr/>
        </p:nvSpPr>
        <p:spPr bwMode="auto">
          <a:xfrm>
            <a:off x="529879" y="445012"/>
            <a:ext cx="7699721" cy="550750"/>
          </a:xfrm>
          <a:prstGeom prst="rect">
            <a:avLst/>
          </a:prstGeom>
          <a:solidFill>
            <a:schemeClr val="bg1"/>
          </a:solidFill>
          <a:ln w="9525">
            <a:noFill/>
            <a:miter lim="800000"/>
            <a:headEnd/>
            <a:tailEnd/>
          </a:ln>
        </p:spPr>
        <p:txBody>
          <a:bodyPr wrap="square" lIns="57744" tIns="28872" rIns="57744" bIns="28872" rtlCol="0">
            <a:spAutoFit/>
          </a:bodyPr>
          <a:lstStyle/>
          <a:p>
            <a:pPr algn="ctr"/>
            <a:r>
              <a:rPr lang="en-US" sz="3200" b="1" dirty="0">
                <a:solidFill>
                  <a:srgbClr val="FF0000"/>
                </a:solidFill>
                <a:latin typeface="Times New Roman" pitchFamily="18" charset="0"/>
                <a:cs typeface="Times New Roman" pitchFamily="18" charset="0"/>
              </a:rPr>
              <a:t>Objective</a:t>
            </a:r>
            <a:endParaRPr lang="en-IN" sz="3200" b="1" dirty="0" smtClean="0">
              <a:latin typeface="Times New Roman" pitchFamily="18" charset="0"/>
              <a:cs typeface="Times New Roman" pitchFamily="18" charset="0"/>
            </a:endParaRPr>
          </a:p>
        </p:txBody>
      </p:sp>
      <p:sp>
        <p:nvSpPr>
          <p:cNvPr id="3" name="TextBox 2"/>
          <p:cNvSpPr txBox="1"/>
          <p:nvPr/>
        </p:nvSpPr>
        <p:spPr bwMode="auto">
          <a:xfrm>
            <a:off x="762000" y="1524000"/>
            <a:ext cx="8077200" cy="263492"/>
          </a:xfrm>
          <a:prstGeom prst="rect">
            <a:avLst/>
          </a:prstGeom>
          <a:solidFill>
            <a:schemeClr val="bg1"/>
          </a:solidFill>
          <a:ln w="9525">
            <a:noFill/>
            <a:miter lim="800000"/>
            <a:headEnd/>
            <a:tailEnd/>
          </a:ln>
        </p:spPr>
        <p:txBody>
          <a:bodyPr wrap="square" lIns="57744" tIns="28872" rIns="57744" bIns="28872" rtlCol="0">
            <a:spAutoFit/>
          </a:bodyPr>
          <a:lstStyle/>
          <a:p>
            <a:pPr marL="457200" indent="-457200">
              <a:buAutoNum type="arabicPeriod"/>
            </a:pPr>
            <a:endParaRPr lang="en-IN" sz="2000" baseline="30000" dirty="0" smtClean="0">
              <a:latin typeface="Times New Roman" pitchFamily="18" charset="0"/>
              <a:cs typeface="Times New Roman" pitchFamily="18" charset="0"/>
            </a:endParaRPr>
          </a:p>
        </p:txBody>
      </p:sp>
      <p:sp>
        <p:nvSpPr>
          <p:cNvPr id="5" name="TextBox 4"/>
          <p:cNvSpPr txBox="1"/>
          <p:nvPr/>
        </p:nvSpPr>
        <p:spPr bwMode="auto">
          <a:xfrm>
            <a:off x="762000" y="1295400"/>
            <a:ext cx="7700855" cy="366084"/>
          </a:xfrm>
          <a:prstGeom prst="rect">
            <a:avLst/>
          </a:prstGeom>
          <a:solidFill>
            <a:schemeClr val="bg1"/>
          </a:solidFill>
          <a:ln w="9525">
            <a:noFill/>
            <a:miter lim="800000"/>
            <a:headEnd/>
            <a:tailEnd/>
          </a:ln>
        </p:spPr>
        <p:txBody>
          <a:bodyPr wrap="square" lIns="57744" tIns="28872" rIns="57744" bIns="28872" rtlCol="0">
            <a:spAutoFit/>
          </a:bodyPr>
          <a:lstStyle/>
          <a:p>
            <a:endParaRPr lang="en-IN" sz="2000" dirty="0" smtClean="0">
              <a:latin typeface="Times New Roman" pitchFamily="18" charset="0"/>
              <a:cs typeface="Times New Roman" pitchFamily="18" charset="0"/>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789" y="1524001"/>
            <a:ext cx="7659414"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71440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2" name="Footer Placeholder 11"/>
          <p:cNvSpPr>
            <a:spLocks noGrp="1"/>
          </p:cNvSpPr>
          <p:nvPr>
            <p:ph type="ftr" sz="quarter" idx="10"/>
          </p:nvPr>
        </p:nvSpPr>
        <p:spPr>
          <a:xfrm>
            <a:off x="457200" y="6356350"/>
            <a:ext cx="3200400" cy="501650"/>
          </a:xfrm>
        </p:spPr>
        <p:txBody>
          <a:bodyPr/>
          <a:lstStyle/>
          <a:p>
            <a:pPr>
              <a:defRPr/>
            </a:pPr>
            <a:r>
              <a:rPr lang="en-US" smtClean="0">
                <a:solidFill>
                  <a:schemeClr val="tx1"/>
                </a:solidFill>
              </a:rPr>
              <a:t>Sunil Kr Sharma   (Assistant  Prof. EE Department),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18</a:t>
            </a:fld>
            <a:endParaRPr lang="en-IN" dirty="0"/>
          </a:p>
        </p:txBody>
      </p:sp>
      <p:sp>
        <p:nvSpPr>
          <p:cNvPr id="4" name="TextBox 3"/>
          <p:cNvSpPr txBox="1"/>
          <p:nvPr/>
        </p:nvSpPr>
        <p:spPr bwMode="auto">
          <a:xfrm>
            <a:off x="282841" y="445012"/>
            <a:ext cx="8556359" cy="550750"/>
          </a:xfrm>
          <a:prstGeom prst="rect">
            <a:avLst/>
          </a:prstGeom>
          <a:solidFill>
            <a:schemeClr val="bg1"/>
          </a:solidFill>
          <a:ln w="9525">
            <a:noFill/>
            <a:miter lim="800000"/>
            <a:headEnd/>
            <a:tailEnd/>
          </a:ln>
        </p:spPr>
        <p:txBody>
          <a:bodyPr wrap="square" lIns="57744" tIns="28872" rIns="57744" bIns="28872" rtlCol="0">
            <a:spAutoFit/>
          </a:bodyPr>
          <a:lstStyle/>
          <a:p>
            <a:pPr algn="ctr"/>
            <a:r>
              <a:rPr lang="en-US" sz="3200" b="1" dirty="0">
                <a:solidFill>
                  <a:srgbClr val="FF0000"/>
                </a:solidFill>
                <a:latin typeface="Times New Roman" pitchFamily="18" charset="0"/>
                <a:cs typeface="Times New Roman" pitchFamily="18" charset="0"/>
              </a:rPr>
              <a:t>Analogy</a:t>
            </a:r>
            <a:endParaRPr lang="en-IN" sz="3200" b="1" dirty="0" smtClean="0">
              <a:latin typeface="Times New Roman" pitchFamily="18" charset="0"/>
              <a:cs typeface="Times New Roman" pitchFamily="18" charset="0"/>
            </a:endParaRPr>
          </a:p>
        </p:txBody>
      </p:sp>
      <p:sp>
        <p:nvSpPr>
          <p:cNvPr id="3" name="TextBox 2"/>
          <p:cNvSpPr txBox="1"/>
          <p:nvPr/>
        </p:nvSpPr>
        <p:spPr bwMode="auto">
          <a:xfrm>
            <a:off x="762000" y="1524000"/>
            <a:ext cx="8077200" cy="263492"/>
          </a:xfrm>
          <a:prstGeom prst="rect">
            <a:avLst/>
          </a:prstGeom>
          <a:solidFill>
            <a:schemeClr val="bg1"/>
          </a:solidFill>
          <a:ln w="9525">
            <a:noFill/>
            <a:miter lim="800000"/>
            <a:headEnd/>
            <a:tailEnd/>
          </a:ln>
        </p:spPr>
        <p:txBody>
          <a:bodyPr wrap="square" lIns="57744" tIns="28872" rIns="57744" bIns="28872" rtlCol="0">
            <a:spAutoFit/>
          </a:bodyPr>
          <a:lstStyle/>
          <a:p>
            <a:pPr marL="457200" indent="-457200">
              <a:buAutoNum type="arabicPeriod"/>
            </a:pPr>
            <a:endParaRPr lang="en-IN" sz="2000" baseline="30000" dirty="0" smtClean="0">
              <a:latin typeface="Times New Roman" pitchFamily="18" charset="0"/>
              <a:cs typeface="Times New Roman" pitchFamily="18" charset="0"/>
            </a:endParaRPr>
          </a:p>
        </p:txBody>
      </p:sp>
      <p:sp>
        <p:nvSpPr>
          <p:cNvPr id="5" name="TextBox 4"/>
          <p:cNvSpPr txBox="1"/>
          <p:nvPr/>
        </p:nvSpPr>
        <p:spPr bwMode="auto">
          <a:xfrm>
            <a:off x="762000" y="1295400"/>
            <a:ext cx="7700855" cy="366084"/>
          </a:xfrm>
          <a:prstGeom prst="rect">
            <a:avLst/>
          </a:prstGeom>
          <a:solidFill>
            <a:schemeClr val="bg1"/>
          </a:solidFill>
          <a:ln w="9525">
            <a:noFill/>
            <a:miter lim="800000"/>
            <a:headEnd/>
            <a:tailEnd/>
          </a:ln>
        </p:spPr>
        <p:txBody>
          <a:bodyPr wrap="square" lIns="57744" tIns="28872" rIns="57744" bIns="28872" rtlCol="0">
            <a:spAutoFit/>
          </a:bodyPr>
          <a:lstStyle/>
          <a:p>
            <a:endParaRPr lang="en-IN" sz="2000" dirty="0" smtClean="0">
              <a:latin typeface="Times New Roman" pitchFamily="18" charset="0"/>
              <a:cs typeface="Times New Roman" pitchFamily="18" charset="0"/>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682" y="1600200"/>
            <a:ext cx="8121118" cy="44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920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2" name="Footer Placeholder 11"/>
          <p:cNvSpPr>
            <a:spLocks noGrp="1"/>
          </p:cNvSpPr>
          <p:nvPr>
            <p:ph type="ftr" sz="quarter" idx="10"/>
          </p:nvPr>
        </p:nvSpPr>
        <p:spPr>
          <a:xfrm>
            <a:off x="457200" y="6356350"/>
            <a:ext cx="3200400" cy="501650"/>
          </a:xfrm>
        </p:spPr>
        <p:txBody>
          <a:bodyPr/>
          <a:lstStyle/>
          <a:p>
            <a:pPr>
              <a:defRPr/>
            </a:pPr>
            <a:r>
              <a:rPr lang="en-US" smtClean="0">
                <a:solidFill>
                  <a:schemeClr val="tx1"/>
                </a:solidFill>
              </a:rPr>
              <a:t>Sunil Kr Sharma   (Assistant  Prof. EE Department),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19</a:t>
            </a:fld>
            <a:endParaRPr lang="en-IN" dirty="0"/>
          </a:p>
        </p:txBody>
      </p:sp>
      <p:sp>
        <p:nvSpPr>
          <p:cNvPr id="4" name="TextBox 3"/>
          <p:cNvSpPr txBox="1"/>
          <p:nvPr/>
        </p:nvSpPr>
        <p:spPr bwMode="auto">
          <a:xfrm>
            <a:off x="282841" y="445012"/>
            <a:ext cx="8556359" cy="550750"/>
          </a:xfrm>
          <a:prstGeom prst="rect">
            <a:avLst/>
          </a:prstGeom>
          <a:solidFill>
            <a:schemeClr val="bg1"/>
          </a:solidFill>
          <a:ln w="9525">
            <a:noFill/>
            <a:miter lim="800000"/>
            <a:headEnd/>
            <a:tailEnd/>
          </a:ln>
        </p:spPr>
        <p:txBody>
          <a:bodyPr wrap="square" lIns="57744" tIns="28872" rIns="57744" bIns="28872" rtlCol="0">
            <a:spAutoFit/>
          </a:bodyPr>
          <a:lstStyle/>
          <a:p>
            <a:pPr algn="ctr"/>
            <a:r>
              <a:rPr lang="en-US" sz="3200" b="1" dirty="0">
                <a:solidFill>
                  <a:srgbClr val="FF0000"/>
                </a:solidFill>
                <a:latin typeface="Times New Roman" pitchFamily="18" charset="0"/>
                <a:cs typeface="Times New Roman" pitchFamily="18" charset="0"/>
              </a:rPr>
              <a:t>Definitions</a:t>
            </a:r>
            <a:r>
              <a:rPr lang="en-US" sz="2400" dirty="0">
                <a:solidFill>
                  <a:srgbClr val="FF0000"/>
                </a:solidFill>
              </a:rPr>
              <a:t>:</a:t>
            </a:r>
            <a:endParaRPr lang="en-IN" sz="2400" b="1" dirty="0" smtClean="0">
              <a:latin typeface="Times New Roman" pitchFamily="18" charset="0"/>
              <a:cs typeface="Times New Roman" pitchFamily="18" charset="0"/>
            </a:endParaRPr>
          </a:p>
        </p:txBody>
      </p:sp>
      <p:sp>
        <p:nvSpPr>
          <p:cNvPr id="3" name="TextBox 2"/>
          <p:cNvSpPr txBox="1"/>
          <p:nvPr/>
        </p:nvSpPr>
        <p:spPr bwMode="auto">
          <a:xfrm>
            <a:off x="762000" y="1524000"/>
            <a:ext cx="8077200" cy="263492"/>
          </a:xfrm>
          <a:prstGeom prst="rect">
            <a:avLst/>
          </a:prstGeom>
          <a:solidFill>
            <a:schemeClr val="bg1"/>
          </a:solidFill>
          <a:ln w="9525">
            <a:noFill/>
            <a:miter lim="800000"/>
            <a:headEnd/>
            <a:tailEnd/>
          </a:ln>
        </p:spPr>
        <p:txBody>
          <a:bodyPr wrap="square" lIns="57744" tIns="28872" rIns="57744" bIns="28872" rtlCol="0">
            <a:spAutoFit/>
          </a:bodyPr>
          <a:lstStyle/>
          <a:p>
            <a:pPr marL="457200" indent="-457200">
              <a:buAutoNum type="arabicPeriod"/>
            </a:pPr>
            <a:endParaRPr lang="en-IN" sz="2000" baseline="30000" dirty="0" smtClean="0">
              <a:latin typeface="Times New Roman" pitchFamily="18" charset="0"/>
              <a:cs typeface="Times New Roman" pitchFamily="18" charset="0"/>
            </a:endParaRPr>
          </a:p>
        </p:txBody>
      </p:sp>
      <p:sp>
        <p:nvSpPr>
          <p:cNvPr id="5" name="TextBox 4"/>
          <p:cNvSpPr txBox="1"/>
          <p:nvPr/>
        </p:nvSpPr>
        <p:spPr bwMode="auto">
          <a:xfrm>
            <a:off x="762000" y="1295400"/>
            <a:ext cx="7700855" cy="366084"/>
          </a:xfrm>
          <a:prstGeom prst="rect">
            <a:avLst/>
          </a:prstGeom>
          <a:solidFill>
            <a:schemeClr val="bg1"/>
          </a:solidFill>
          <a:ln w="9525">
            <a:noFill/>
            <a:miter lim="800000"/>
            <a:headEnd/>
            <a:tailEnd/>
          </a:ln>
        </p:spPr>
        <p:txBody>
          <a:bodyPr wrap="square" lIns="57744" tIns="28872" rIns="57744" bIns="28872" rtlCol="0">
            <a:spAutoFit/>
          </a:bodyPr>
          <a:lstStyle/>
          <a:p>
            <a:endParaRPr lang="en-IN" sz="2000" dirty="0" smtClean="0">
              <a:latin typeface="Times New Roman" pitchFamily="18" charset="0"/>
              <a:cs typeface="Times New Roman" pitchFamily="18" charset="0"/>
            </a:endParaRPr>
          </a:p>
        </p:txBody>
      </p:sp>
      <p:sp>
        <p:nvSpPr>
          <p:cNvPr id="6" name="Rectangle 5"/>
          <p:cNvSpPr/>
          <p:nvPr/>
        </p:nvSpPr>
        <p:spPr>
          <a:xfrm>
            <a:off x="762000" y="990600"/>
            <a:ext cx="7315200" cy="369332"/>
          </a:xfrm>
          <a:prstGeom prst="rect">
            <a:avLst/>
          </a:prstGeom>
        </p:spPr>
        <p:txBody>
          <a:bodyPr wrap="square">
            <a:spAutoFit/>
          </a:bodyPr>
          <a:lstStyle/>
          <a:p>
            <a:endParaRPr lang="en-IN" dirty="0"/>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7924800" cy="469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3497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4101" name="TextBox 12"/>
          <p:cNvSpPr txBox="1">
            <a:spLocks noChangeArrowheads="1"/>
          </p:cNvSpPr>
          <p:nvPr/>
        </p:nvSpPr>
        <p:spPr bwMode="auto">
          <a:xfrm>
            <a:off x="705313" y="792777"/>
            <a:ext cx="8034117" cy="519973"/>
          </a:xfrm>
          <a:prstGeom prst="rect">
            <a:avLst/>
          </a:prstGeom>
          <a:noFill/>
          <a:ln w="9525">
            <a:noFill/>
            <a:miter lim="800000"/>
            <a:headEnd/>
            <a:tailEnd/>
          </a:ln>
        </p:spPr>
        <p:txBody>
          <a:bodyPr lIns="57744" tIns="28872" rIns="57744" bIns="28872">
            <a:spAutoFit/>
          </a:bodyPr>
          <a:lstStyle/>
          <a:p>
            <a:pPr algn="ctr"/>
            <a:r>
              <a:rPr lang="en-US" sz="3000" b="1" dirty="0">
                <a:latin typeface="Times New Roman" pitchFamily="18" charset="0"/>
                <a:cs typeface="Times New Roman" pitchFamily="18" charset="0"/>
              </a:rPr>
              <a:t>VISSION </a:t>
            </a:r>
            <a:r>
              <a:rPr lang="en-US" sz="3000" b="1" dirty="0" smtClean="0">
                <a:latin typeface="Times New Roman" pitchFamily="18" charset="0"/>
                <a:cs typeface="Times New Roman" pitchFamily="18" charset="0"/>
              </a:rPr>
              <a:t> </a:t>
            </a:r>
            <a:r>
              <a:rPr lang="en-US" sz="3000" b="1" dirty="0">
                <a:latin typeface="Times New Roman" pitchFamily="18" charset="0"/>
                <a:cs typeface="Times New Roman" pitchFamily="18" charset="0"/>
              </a:rPr>
              <a:t>OF INSTITUTE</a:t>
            </a:r>
            <a:endParaRPr lang="en-IN" sz="3000" b="1" dirty="0">
              <a:latin typeface="Times New Roman" pitchFamily="18" charset="0"/>
              <a:cs typeface="Times New Roman" pitchFamily="18" charset="0"/>
            </a:endParaRPr>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2</a:t>
            </a:fld>
            <a:endParaRPr lang="en-IN" dirty="0"/>
          </a:p>
        </p:txBody>
      </p:sp>
      <p:sp>
        <p:nvSpPr>
          <p:cNvPr id="10" name="Rectangle 9"/>
          <p:cNvSpPr/>
          <p:nvPr/>
        </p:nvSpPr>
        <p:spPr>
          <a:xfrm>
            <a:off x="705372" y="2200364"/>
            <a:ext cx="7905228" cy="1938992"/>
          </a:xfrm>
          <a:prstGeom prst="rect">
            <a:avLst/>
          </a:prstGeom>
        </p:spPr>
        <p:txBody>
          <a:bodyPr wrap="square">
            <a:spAutoFit/>
          </a:bodyPr>
          <a:lstStyle/>
          <a:p>
            <a:pPr algn="just"/>
            <a:r>
              <a:rPr lang="en-US" sz="2400" b="1" dirty="0" smtClean="0">
                <a:solidFill>
                  <a:schemeClr val="bg2">
                    <a:lumMod val="25000"/>
                  </a:schemeClr>
                </a:solidFill>
                <a:latin typeface="Times New Roman" pitchFamily="18" charset="0"/>
                <a:cs typeface="Times New Roman" pitchFamily="18" charset="0"/>
              </a:rPr>
              <a:t>To become a renowned centre of outcome based learning, and work towards   academic, professional, cultural and social enrichment of the lives of individuals and communities.</a:t>
            </a:r>
          </a:p>
          <a:p>
            <a:pPr algn="ctr"/>
            <a:r>
              <a:rPr lang="en-US" sz="2400" b="1" dirty="0" smtClean="0">
                <a:ln w="11430">
                  <a:solidFill>
                    <a:schemeClr val="tx1"/>
                  </a:solidFill>
                </a:ln>
                <a:latin typeface="Georgia" pitchFamily="18" charset="0"/>
              </a:rPr>
              <a:t> </a:t>
            </a:r>
            <a:endParaRPr lang="en-US" sz="2400" dirty="0"/>
          </a:p>
        </p:txBody>
      </p:sp>
      <p:sp>
        <p:nvSpPr>
          <p:cNvPr id="12" name="Footer Placeholder 11"/>
          <p:cNvSpPr>
            <a:spLocks noGrp="1"/>
          </p:cNvSpPr>
          <p:nvPr>
            <p:ph type="ftr" sz="quarter" idx="10"/>
          </p:nvPr>
        </p:nvSpPr>
        <p:spPr>
          <a:xfrm>
            <a:off x="524660" y="6361321"/>
            <a:ext cx="3066765" cy="496679"/>
          </a:xfrm>
        </p:spPr>
        <p:txBody>
          <a:bodyPr/>
          <a:lstStyle/>
          <a:p>
            <a:pPr algn="ctr">
              <a:defRPr/>
            </a:pPr>
            <a:r>
              <a:rPr lang="en-US" smtClean="0">
                <a:solidFill>
                  <a:schemeClr val="tx1"/>
                </a:solidFill>
              </a:rPr>
              <a:t>Sunil Kr Sharma   (Assistant  Prof. EE Department), JECRC, JAIPUR</a:t>
            </a:r>
            <a:endParaRPr lang="en-IN"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2" name="Footer Placeholder 11"/>
          <p:cNvSpPr>
            <a:spLocks noGrp="1"/>
          </p:cNvSpPr>
          <p:nvPr>
            <p:ph type="ftr" sz="quarter" idx="10"/>
          </p:nvPr>
        </p:nvSpPr>
        <p:spPr>
          <a:xfrm>
            <a:off x="457200" y="6356350"/>
            <a:ext cx="3200400" cy="501650"/>
          </a:xfrm>
        </p:spPr>
        <p:txBody>
          <a:bodyPr/>
          <a:lstStyle/>
          <a:p>
            <a:pPr>
              <a:defRPr/>
            </a:pPr>
            <a:r>
              <a:rPr lang="en-US" smtClean="0">
                <a:solidFill>
                  <a:schemeClr val="tx1"/>
                </a:solidFill>
              </a:rPr>
              <a:t>Sunil Kr Sharma   (Assistant  Prof. EE Department),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20</a:t>
            </a:fld>
            <a:endParaRPr lang="en-IN" dirty="0"/>
          </a:p>
        </p:txBody>
      </p:sp>
      <p:sp>
        <p:nvSpPr>
          <p:cNvPr id="4" name="TextBox 3"/>
          <p:cNvSpPr txBox="1"/>
          <p:nvPr/>
        </p:nvSpPr>
        <p:spPr bwMode="auto">
          <a:xfrm>
            <a:off x="282841" y="445012"/>
            <a:ext cx="8556359" cy="427640"/>
          </a:xfrm>
          <a:prstGeom prst="rect">
            <a:avLst/>
          </a:prstGeom>
          <a:solidFill>
            <a:schemeClr val="bg1"/>
          </a:solidFill>
          <a:ln w="9525">
            <a:noFill/>
            <a:miter lim="800000"/>
            <a:headEnd/>
            <a:tailEnd/>
          </a:ln>
        </p:spPr>
        <p:txBody>
          <a:bodyPr wrap="square" lIns="57744" tIns="28872" rIns="57744" bIns="28872" rtlCol="0">
            <a:spAutoFit/>
          </a:bodyPr>
          <a:lstStyle/>
          <a:p>
            <a:endParaRPr lang="en-IN" sz="2400" b="1" dirty="0" smtClean="0">
              <a:latin typeface="Times New Roman" pitchFamily="18" charset="0"/>
              <a:cs typeface="Times New Roman" pitchFamily="18" charset="0"/>
            </a:endParaRPr>
          </a:p>
        </p:txBody>
      </p:sp>
      <p:sp>
        <p:nvSpPr>
          <p:cNvPr id="3" name="TextBox 2"/>
          <p:cNvSpPr txBox="1"/>
          <p:nvPr/>
        </p:nvSpPr>
        <p:spPr bwMode="auto">
          <a:xfrm>
            <a:off x="762000" y="1524000"/>
            <a:ext cx="8077200" cy="263492"/>
          </a:xfrm>
          <a:prstGeom prst="rect">
            <a:avLst/>
          </a:prstGeom>
          <a:solidFill>
            <a:schemeClr val="bg1"/>
          </a:solidFill>
          <a:ln w="9525">
            <a:noFill/>
            <a:miter lim="800000"/>
            <a:headEnd/>
            <a:tailEnd/>
          </a:ln>
        </p:spPr>
        <p:txBody>
          <a:bodyPr wrap="square" lIns="57744" tIns="28872" rIns="57744" bIns="28872" rtlCol="0">
            <a:spAutoFit/>
          </a:bodyPr>
          <a:lstStyle/>
          <a:p>
            <a:pPr marL="457200" indent="-457200">
              <a:buAutoNum type="arabicPeriod"/>
            </a:pPr>
            <a:endParaRPr lang="en-IN" sz="2000" baseline="30000" dirty="0" smtClean="0">
              <a:latin typeface="Times New Roman" pitchFamily="18" charset="0"/>
              <a:cs typeface="Times New Roman" pitchFamily="18" charset="0"/>
            </a:endParaRPr>
          </a:p>
        </p:txBody>
      </p:sp>
      <p:sp>
        <p:nvSpPr>
          <p:cNvPr id="5" name="TextBox 4"/>
          <p:cNvSpPr txBox="1"/>
          <p:nvPr/>
        </p:nvSpPr>
        <p:spPr bwMode="auto">
          <a:xfrm>
            <a:off x="762000" y="1295400"/>
            <a:ext cx="7700855" cy="366084"/>
          </a:xfrm>
          <a:prstGeom prst="rect">
            <a:avLst/>
          </a:prstGeom>
          <a:solidFill>
            <a:schemeClr val="bg1"/>
          </a:solidFill>
          <a:ln w="9525">
            <a:noFill/>
            <a:miter lim="800000"/>
            <a:headEnd/>
            <a:tailEnd/>
          </a:ln>
        </p:spPr>
        <p:txBody>
          <a:bodyPr wrap="square" lIns="57744" tIns="28872" rIns="57744" bIns="28872" rtlCol="0">
            <a:spAutoFit/>
          </a:bodyPr>
          <a:lstStyle/>
          <a:p>
            <a:endParaRPr lang="en-IN" sz="2000" dirty="0" smtClean="0">
              <a:latin typeface="Times New Roman" pitchFamily="18" charset="0"/>
              <a:cs typeface="Times New Roman" pitchFamily="18" charset="0"/>
            </a:endParaRPr>
          </a:p>
        </p:txBody>
      </p:sp>
      <p:sp>
        <p:nvSpPr>
          <p:cNvPr id="6" name="Rectangle 5"/>
          <p:cNvSpPr/>
          <p:nvPr/>
        </p:nvSpPr>
        <p:spPr>
          <a:xfrm>
            <a:off x="762000" y="1066800"/>
            <a:ext cx="7315200" cy="369332"/>
          </a:xfrm>
          <a:prstGeom prst="rect">
            <a:avLst/>
          </a:prstGeom>
        </p:spPr>
        <p:txBody>
          <a:bodyPr wrap="square">
            <a:spAutoFit/>
          </a:bodyPr>
          <a:lstStyle/>
          <a:p>
            <a:endParaRPr lang="en-IN" dirty="0"/>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562" y="238386"/>
            <a:ext cx="8018237" cy="5781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082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2" name="Footer Placeholder 11"/>
          <p:cNvSpPr>
            <a:spLocks noGrp="1"/>
          </p:cNvSpPr>
          <p:nvPr>
            <p:ph type="ftr" sz="quarter" idx="10"/>
          </p:nvPr>
        </p:nvSpPr>
        <p:spPr>
          <a:xfrm>
            <a:off x="457200" y="6356350"/>
            <a:ext cx="3200400" cy="501650"/>
          </a:xfrm>
        </p:spPr>
        <p:txBody>
          <a:bodyPr/>
          <a:lstStyle/>
          <a:p>
            <a:pPr>
              <a:defRPr/>
            </a:pPr>
            <a:r>
              <a:rPr lang="en-US" smtClean="0">
                <a:solidFill>
                  <a:schemeClr val="tx1"/>
                </a:solidFill>
              </a:rPr>
              <a:t>Sunil Kr Sharma   (Assistant  Prof. EE Department),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21</a:t>
            </a:fld>
            <a:endParaRPr lang="en-IN" dirty="0"/>
          </a:p>
        </p:txBody>
      </p:sp>
      <p:sp>
        <p:nvSpPr>
          <p:cNvPr id="4" name="TextBox 3"/>
          <p:cNvSpPr txBox="1"/>
          <p:nvPr/>
        </p:nvSpPr>
        <p:spPr bwMode="auto">
          <a:xfrm>
            <a:off x="282841" y="445012"/>
            <a:ext cx="8556359" cy="427640"/>
          </a:xfrm>
          <a:prstGeom prst="rect">
            <a:avLst/>
          </a:prstGeom>
          <a:solidFill>
            <a:schemeClr val="bg1"/>
          </a:solidFill>
          <a:ln w="9525">
            <a:noFill/>
            <a:miter lim="800000"/>
            <a:headEnd/>
            <a:tailEnd/>
          </a:ln>
        </p:spPr>
        <p:txBody>
          <a:bodyPr wrap="square" lIns="57744" tIns="28872" rIns="57744" bIns="28872" rtlCol="0">
            <a:spAutoFit/>
          </a:bodyPr>
          <a:lstStyle/>
          <a:p>
            <a:endParaRPr lang="en-IN" sz="2400" b="1" dirty="0" smtClean="0">
              <a:latin typeface="Times New Roman" pitchFamily="18" charset="0"/>
              <a:cs typeface="Times New Roman" pitchFamily="18" charset="0"/>
            </a:endParaRPr>
          </a:p>
        </p:txBody>
      </p:sp>
      <p:sp>
        <p:nvSpPr>
          <p:cNvPr id="3" name="TextBox 2"/>
          <p:cNvSpPr txBox="1"/>
          <p:nvPr/>
        </p:nvSpPr>
        <p:spPr bwMode="auto">
          <a:xfrm>
            <a:off x="762000" y="1524000"/>
            <a:ext cx="8077200" cy="263492"/>
          </a:xfrm>
          <a:prstGeom prst="rect">
            <a:avLst/>
          </a:prstGeom>
          <a:solidFill>
            <a:schemeClr val="bg1"/>
          </a:solidFill>
          <a:ln w="9525">
            <a:noFill/>
            <a:miter lim="800000"/>
            <a:headEnd/>
            <a:tailEnd/>
          </a:ln>
        </p:spPr>
        <p:txBody>
          <a:bodyPr wrap="square" lIns="57744" tIns="28872" rIns="57744" bIns="28872" rtlCol="0">
            <a:spAutoFit/>
          </a:bodyPr>
          <a:lstStyle/>
          <a:p>
            <a:pPr marL="457200" indent="-457200">
              <a:buAutoNum type="arabicPeriod"/>
            </a:pPr>
            <a:endParaRPr lang="en-IN" sz="2000" baseline="30000" dirty="0" smtClean="0">
              <a:latin typeface="Times New Roman" pitchFamily="18" charset="0"/>
              <a:cs typeface="Times New Roman" pitchFamily="18" charset="0"/>
            </a:endParaRPr>
          </a:p>
        </p:txBody>
      </p:sp>
      <p:sp>
        <p:nvSpPr>
          <p:cNvPr id="5" name="TextBox 4"/>
          <p:cNvSpPr txBox="1"/>
          <p:nvPr/>
        </p:nvSpPr>
        <p:spPr bwMode="auto">
          <a:xfrm>
            <a:off x="762000" y="1295400"/>
            <a:ext cx="7700855" cy="366084"/>
          </a:xfrm>
          <a:prstGeom prst="rect">
            <a:avLst/>
          </a:prstGeom>
          <a:solidFill>
            <a:schemeClr val="bg1"/>
          </a:solidFill>
          <a:ln w="9525">
            <a:noFill/>
            <a:miter lim="800000"/>
            <a:headEnd/>
            <a:tailEnd/>
          </a:ln>
        </p:spPr>
        <p:txBody>
          <a:bodyPr wrap="square" lIns="57744" tIns="28872" rIns="57744" bIns="28872" rtlCol="0">
            <a:spAutoFit/>
          </a:bodyPr>
          <a:lstStyle/>
          <a:p>
            <a:endParaRPr lang="en-IN" sz="2000" dirty="0" smtClean="0">
              <a:latin typeface="Times New Roman" pitchFamily="18" charset="0"/>
              <a:cs typeface="Times New Roman" pitchFamily="18" charset="0"/>
            </a:endParaRPr>
          </a:p>
        </p:txBody>
      </p:sp>
      <p:sp>
        <p:nvSpPr>
          <p:cNvPr id="6" name="Rectangle 5"/>
          <p:cNvSpPr/>
          <p:nvPr/>
        </p:nvSpPr>
        <p:spPr>
          <a:xfrm>
            <a:off x="762000" y="1066800"/>
            <a:ext cx="7315200" cy="369332"/>
          </a:xfrm>
          <a:prstGeom prst="rect">
            <a:avLst/>
          </a:prstGeom>
        </p:spPr>
        <p:txBody>
          <a:bodyPr wrap="square">
            <a:spAutoFit/>
          </a:bodyPr>
          <a:lstStyle/>
          <a:p>
            <a:endParaRPr lang="en-US" dirty="0"/>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76" y="228600"/>
            <a:ext cx="8068082"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2549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2" name="Footer Placeholder 11"/>
          <p:cNvSpPr>
            <a:spLocks noGrp="1"/>
          </p:cNvSpPr>
          <p:nvPr>
            <p:ph type="ftr" sz="quarter" idx="10"/>
          </p:nvPr>
        </p:nvSpPr>
        <p:spPr>
          <a:xfrm>
            <a:off x="457200" y="6356350"/>
            <a:ext cx="3200400" cy="501650"/>
          </a:xfrm>
        </p:spPr>
        <p:txBody>
          <a:bodyPr/>
          <a:lstStyle/>
          <a:p>
            <a:pPr>
              <a:defRPr/>
            </a:pPr>
            <a:r>
              <a:rPr lang="en-US" smtClean="0">
                <a:solidFill>
                  <a:schemeClr val="tx1"/>
                </a:solidFill>
              </a:rPr>
              <a:t>Sunil Kr Sharma   (Assistant  Prof. EE Department),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22</a:t>
            </a:fld>
            <a:endParaRPr lang="en-IN" dirty="0"/>
          </a:p>
        </p:txBody>
      </p:sp>
      <p:sp>
        <p:nvSpPr>
          <p:cNvPr id="4" name="TextBox 3"/>
          <p:cNvSpPr txBox="1"/>
          <p:nvPr/>
        </p:nvSpPr>
        <p:spPr bwMode="auto">
          <a:xfrm>
            <a:off x="282841" y="445012"/>
            <a:ext cx="8556359" cy="427640"/>
          </a:xfrm>
          <a:prstGeom prst="rect">
            <a:avLst/>
          </a:prstGeom>
          <a:solidFill>
            <a:schemeClr val="bg1"/>
          </a:solidFill>
          <a:ln w="9525">
            <a:noFill/>
            <a:miter lim="800000"/>
            <a:headEnd/>
            <a:tailEnd/>
          </a:ln>
        </p:spPr>
        <p:txBody>
          <a:bodyPr wrap="square" lIns="57744" tIns="28872" rIns="57744" bIns="28872" rtlCol="0">
            <a:spAutoFit/>
          </a:bodyPr>
          <a:lstStyle/>
          <a:p>
            <a:endParaRPr lang="en-IN" sz="2400" b="1" dirty="0" smtClean="0">
              <a:latin typeface="Times New Roman" pitchFamily="18" charset="0"/>
              <a:cs typeface="Times New Roman" pitchFamily="18" charset="0"/>
            </a:endParaRPr>
          </a:p>
        </p:txBody>
      </p:sp>
      <p:sp>
        <p:nvSpPr>
          <p:cNvPr id="3" name="TextBox 2"/>
          <p:cNvSpPr txBox="1"/>
          <p:nvPr/>
        </p:nvSpPr>
        <p:spPr bwMode="auto">
          <a:xfrm>
            <a:off x="762000" y="1524000"/>
            <a:ext cx="8077200" cy="263492"/>
          </a:xfrm>
          <a:prstGeom prst="rect">
            <a:avLst/>
          </a:prstGeom>
          <a:solidFill>
            <a:schemeClr val="bg1"/>
          </a:solidFill>
          <a:ln w="9525">
            <a:noFill/>
            <a:miter lim="800000"/>
            <a:headEnd/>
            <a:tailEnd/>
          </a:ln>
        </p:spPr>
        <p:txBody>
          <a:bodyPr wrap="square" lIns="57744" tIns="28872" rIns="57744" bIns="28872" rtlCol="0">
            <a:spAutoFit/>
          </a:bodyPr>
          <a:lstStyle/>
          <a:p>
            <a:pPr marL="457200" indent="-457200">
              <a:buAutoNum type="arabicPeriod"/>
            </a:pPr>
            <a:endParaRPr lang="en-IN" sz="2000" baseline="30000" dirty="0" smtClean="0">
              <a:latin typeface="Times New Roman" pitchFamily="18" charset="0"/>
              <a:cs typeface="Times New Roman" pitchFamily="18" charset="0"/>
            </a:endParaRPr>
          </a:p>
        </p:txBody>
      </p:sp>
      <p:sp>
        <p:nvSpPr>
          <p:cNvPr id="5" name="TextBox 4"/>
          <p:cNvSpPr txBox="1"/>
          <p:nvPr/>
        </p:nvSpPr>
        <p:spPr bwMode="auto">
          <a:xfrm>
            <a:off x="762000" y="1295400"/>
            <a:ext cx="7700855" cy="366084"/>
          </a:xfrm>
          <a:prstGeom prst="rect">
            <a:avLst/>
          </a:prstGeom>
          <a:solidFill>
            <a:schemeClr val="bg1"/>
          </a:solidFill>
          <a:ln w="9525">
            <a:noFill/>
            <a:miter lim="800000"/>
            <a:headEnd/>
            <a:tailEnd/>
          </a:ln>
        </p:spPr>
        <p:txBody>
          <a:bodyPr wrap="square" lIns="57744" tIns="28872" rIns="57744" bIns="28872" rtlCol="0">
            <a:spAutoFit/>
          </a:bodyPr>
          <a:lstStyle/>
          <a:p>
            <a:endParaRPr lang="en-IN" sz="2000" dirty="0" smtClean="0">
              <a:latin typeface="Times New Roman" pitchFamily="18" charset="0"/>
              <a:cs typeface="Times New Roman" pitchFamily="18" charset="0"/>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712" y="304800"/>
            <a:ext cx="7802088"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13953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2" name="Footer Placeholder 11"/>
          <p:cNvSpPr>
            <a:spLocks noGrp="1"/>
          </p:cNvSpPr>
          <p:nvPr>
            <p:ph type="ftr" sz="quarter" idx="10"/>
          </p:nvPr>
        </p:nvSpPr>
        <p:spPr>
          <a:xfrm>
            <a:off x="457200" y="6356350"/>
            <a:ext cx="3200400" cy="501650"/>
          </a:xfrm>
        </p:spPr>
        <p:txBody>
          <a:bodyPr/>
          <a:lstStyle/>
          <a:p>
            <a:pPr>
              <a:defRPr/>
            </a:pPr>
            <a:r>
              <a:rPr lang="en-US" smtClean="0">
                <a:solidFill>
                  <a:schemeClr val="tx1"/>
                </a:solidFill>
              </a:rPr>
              <a:t>Sunil Kr Sharma   (Assistant  Prof. EE Department),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23</a:t>
            </a:fld>
            <a:endParaRPr lang="en-IN" dirty="0"/>
          </a:p>
        </p:txBody>
      </p:sp>
      <p:sp>
        <p:nvSpPr>
          <p:cNvPr id="4" name="TextBox 3"/>
          <p:cNvSpPr txBox="1"/>
          <p:nvPr/>
        </p:nvSpPr>
        <p:spPr bwMode="auto">
          <a:xfrm>
            <a:off x="282841" y="445012"/>
            <a:ext cx="8556359" cy="427640"/>
          </a:xfrm>
          <a:prstGeom prst="rect">
            <a:avLst/>
          </a:prstGeom>
          <a:solidFill>
            <a:schemeClr val="bg1"/>
          </a:solidFill>
          <a:ln w="9525">
            <a:noFill/>
            <a:miter lim="800000"/>
            <a:headEnd/>
            <a:tailEnd/>
          </a:ln>
        </p:spPr>
        <p:txBody>
          <a:bodyPr wrap="square" lIns="57744" tIns="28872" rIns="57744" bIns="28872" rtlCol="0">
            <a:spAutoFit/>
          </a:bodyPr>
          <a:lstStyle/>
          <a:p>
            <a:endParaRPr lang="en-IN" sz="2400" b="1" dirty="0" smtClean="0">
              <a:latin typeface="Times New Roman" pitchFamily="18" charset="0"/>
              <a:cs typeface="Times New Roman" pitchFamily="18" charset="0"/>
            </a:endParaRPr>
          </a:p>
        </p:txBody>
      </p:sp>
      <p:sp>
        <p:nvSpPr>
          <p:cNvPr id="3" name="TextBox 2"/>
          <p:cNvSpPr txBox="1"/>
          <p:nvPr/>
        </p:nvSpPr>
        <p:spPr bwMode="auto">
          <a:xfrm>
            <a:off x="762000" y="1524000"/>
            <a:ext cx="8077200" cy="263492"/>
          </a:xfrm>
          <a:prstGeom prst="rect">
            <a:avLst/>
          </a:prstGeom>
          <a:solidFill>
            <a:schemeClr val="bg1"/>
          </a:solidFill>
          <a:ln w="9525">
            <a:noFill/>
            <a:miter lim="800000"/>
            <a:headEnd/>
            <a:tailEnd/>
          </a:ln>
        </p:spPr>
        <p:txBody>
          <a:bodyPr wrap="square" lIns="57744" tIns="28872" rIns="57744" bIns="28872" rtlCol="0">
            <a:spAutoFit/>
          </a:bodyPr>
          <a:lstStyle/>
          <a:p>
            <a:pPr marL="457200" indent="-457200">
              <a:buAutoNum type="arabicPeriod"/>
            </a:pPr>
            <a:endParaRPr lang="en-IN" sz="2000" baseline="30000" dirty="0" smtClean="0">
              <a:latin typeface="Times New Roman" pitchFamily="18" charset="0"/>
              <a:cs typeface="Times New Roman" pitchFamily="18" charset="0"/>
            </a:endParaRPr>
          </a:p>
        </p:txBody>
      </p:sp>
      <p:sp>
        <p:nvSpPr>
          <p:cNvPr id="5" name="TextBox 4"/>
          <p:cNvSpPr txBox="1"/>
          <p:nvPr/>
        </p:nvSpPr>
        <p:spPr bwMode="auto">
          <a:xfrm>
            <a:off x="762000" y="1295400"/>
            <a:ext cx="7700855" cy="366084"/>
          </a:xfrm>
          <a:prstGeom prst="rect">
            <a:avLst/>
          </a:prstGeom>
          <a:solidFill>
            <a:schemeClr val="bg1"/>
          </a:solidFill>
          <a:ln w="9525">
            <a:noFill/>
            <a:miter lim="800000"/>
            <a:headEnd/>
            <a:tailEnd/>
          </a:ln>
        </p:spPr>
        <p:txBody>
          <a:bodyPr wrap="square" lIns="57744" tIns="28872" rIns="57744" bIns="28872" rtlCol="0">
            <a:spAutoFit/>
          </a:bodyPr>
          <a:lstStyle/>
          <a:p>
            <a:endParaRPr lang="en-IN" sz="2000" dirty="0" smtClean="0">
              <a:latin typeface="Times New Roman" pitchFamily="18" charset="0"/>
              <a:cs typeface="Times New Roman" pitchFamily="18" charset="0"/>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532" y="228600"/>
            <a:ext cx="7870287"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2759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2" name="Footer Placeholder 11"/>
          <p:cNvSpPr>
            <a:spLocks noGrp="1"/>
          </p:cNvSpPr>
          <p:nvPr>
            <p:ph type="ftr" sz="quarter" idx="10"/>
          </p:nvPr>
        </p:nvSpPr>
        <p:spPr>
          <a:xfrm>
            <a:off x="457200" y="6356350"/>
            <a:ext cx="3200400" cy="501650"/>
          </a:xfrm>
        </p:spPr>
        <p:txBody>
          <a:bodyPr/>
          <a:lstStyle/>
          <a:p>
            <a:pPr>
              <a:defRPr/>
            </a:pPr>
            <a:r>
              <a:rPr lang="en-US" smtClean="0">
                <a:solidFill>
                  <a:schemeClr val="tx1"/>
                </a:solidFill>
              </a:rPr>
              <a:t>Sunil Kr Sharma   (Assistant  Prof. EE Department),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24</a:t>
            </a:fld>
            <a:endParaRPr lang="en-IN" dirty="0"/>
          </a:p>
        </p:txBody>
      </p:sp>
      <p:sp>
        <p:nvSpPr>
          <p:cNvPr id="4" name="TextBox 3"/>
          <p:cNvSpPr txBox="1"/>
          <p:nvPr/>
        </p:nvSpPr>
        <p:spPr bwMode="auto">
          <a:xfrm>
            <a:off x="282841" y="445012"/>
            <a:ext cx="8556359" cy="427640"/>
          </a:xfrm>
          <a:prstGeom prst="rect">
            <a:avLst/>
          </a:prstGeom>
          <a:solidFill>
            <a:schemeClr val="bg1"/>
          </a:solidFill>
          <a:ln w="9525">
            <a:noFill/>
            <a:miter lim="800000"/>
            <a:headEnd/>
            <a:tailEnd/>
          </a:ln>
        </p:spPr>
        <p:txBody>
          <a:bodyPr wrap="square" lIns="57744" tIns="28872" rIns="57744" bIns="28872" rtlCol="0">
            <a:spAutoFit/>
          </a:bodyPr>
          <a:lstStyle/>
          <a:p>
            <a:endParaRPr lang="en-IN" sz="2400" b="1" dirty="0" smtClean="0">
              <a:latin typeface="Times New Roman" pitchFamily="18" charset="0"/>
              <a:cs typeface="Times New Roman" pitchFamily="18" charset="0"/>
            </a:endParaRPr>
          </a:p>
        </p:txBody>
      </p:sp>
      <p:sp>
        <p:nvSpPr>
          <p:cNvPr id="3" name="TextBox 2"/>
          <p:cNvSpPr txBox="1"/>
          <p:nvPr/>
        </p:nvSpPr>
        <p:spPr bwMode="auto">
          <a:xfrm>
            <a:off x="762000" y="1524000"/>
            <a:ext cx="8077200" cy="263492"/>
          </a:xfrm>
          <a:prstGeom prst="rect">
            <a:avLst/>
          </a:prstGeom>
          <a:solidFill>
            <a:schemeClr val="bg1"/>
          </a:solidFill>
          <a:ln w="9525">
            <a:noFill/>
            <a:miter lim="800000"/>
            <a:headEnd/>
            <a:tailEnd/>
          </a:ln>
        </p:spPr>
        <p:txBody>
          <a:bodyPr wrap="square" lIns="57744" tIns="28872" rIns="57744" bIns="28872" rtlCol="0">
            <a:spAutoFit/>
          </a:bodyPr>
          <a:lstStyle/>
          <a:p>
            <a:pPr marL="457200" indent="-457200">
              <a:buAutoNum type="arabicPeriod"/>
            </a:pPr>
            <a:endParaRPr lang="en-IN" sz="2000" baseline="30000" dirty="0" smtClean="0">
              <a:latin typeface="Times New Roman" pitchFamily="18" charset="0"/>
              <a:cs typeface="Times New Roman" pitchFamily="18" charset="0"/>
            </a:endParaRPr>
          </a:p>
        </p:txBody>
      </p:sp>
      <p:sp>
        <p:nvSpPr>
          <p:cNvPr id="5" name="TextBox 4"/>
          <p:cNvSpPr txBox="1"/>
          <p:nvPr/>
        </p:nvSpPr>
        <p:spPr bwMode="auto">
          <a:xfrm>
            <a:off x="762000" y="1295400"/>
            <a:ext cx="7700855" cy="366084"/>
          </a:xfrm>
          <a:prstGeom prst="rect">
            <a:avLst/>
          </a:prstGeom>
          <a:solidFill>
            <a:schemeClr val="bg1"/>
          </a:solidFill>
          <a:ln w="9525">
            <a:noFill/>
            <a:miter lim="800000"/>
            <a:headEnd/>
            <a:tailEnd/>
          </a:ln>
        </p:spPr>
        <p:txBody>
          <a:bodyPr wrap="square" lIns="57744" tIns="28872" rIns="57744" bIns="28872" rtlCol="0">
            <a:spAutoFit/>
          </a:bodyPr>
          <a:lstStyle/>
          <a:p>
            <a:endParaRPr lang="en-IN" sz="2000" dirty="0" smtClean="0">
              <a:latin typeface="Times New Roman" pitchFamily="18" charset="0"/>
              <a:cs typeface="Times New Roman" pitchFamily="18" charset="0"/>
            </a:endParaRPr>
          </a:p>
        </p:txBody>
      </p:sp>
      <p:sp>
        <p:nvSpPr>
          <p:cNvPr id="6" name="Rectangle 5"/>
          <p:cNvSpPr/>
          <p:nvPr/>
        </p:nvSpPr>
        <p:spPr>
          <a:xfrm>
            <a:off x="762000" y="1066800"/>
            <a:ext cx="7315200" cy="369332"/>
          </a:xfrm>
          <a:prstGeom prst="rect">
            <a:avLst/>
          </a:prstGeom>
        </p:spPr>
        <p:txBody>
          <a:bodyPr wrap="square">
            <a:spAutoFit/>
          </a:bodyPr>
          <a:lstStyle/>
          <a:p>
            <a:endParaRPr lang="en-US" dirty="0"/>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34" y="228600"/>
            <a:ext cx="7908966"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7967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2" name="Footer Placeholder 11"/>
          <p:cNvSpPr>
            <a:spLocks noGrp="1"/>
          </p:cNvSpPr>
          <p:nvPr>
            <p:ph type="ftr" sz="quarter" idx="10"/>
          </p:nvPr>
        </p:nvSpPr>
        <p:spPr>
          <a:xfrm>
            <a:off x="457200" y="6356350"/>
            <a:ext cx="3200400" cy="501650"/>
          </a:xfrm>
        </p:spPr>
        <p:txBody>
          <a:bodyPr/>
          <a:lstStyle/>
          <a:p>
            <a:pPr>
              <a:defRPr/>
            </a:pPr>
            <a:r>
              <a:rPr lang="en-US" smtClean="0">
                <a:solidFill>
                  <a:schemeClr val="tx1"/>
                </a:solidFill>
              </a:rPr>
              <a:t>Sunil Kr Sharma   (Assistant  Prof. EE Department),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25</a:t>
            </a:fld>
            <a:endParaRPr lang="en-IN" dirty="0"/>
          </a:p>
        </p:txBody>
      </p:sp>
      <p:sp>
        <p:nvSpPr>
          <p:cNvPr id="4" name="TextBox 3"/>
          <p:cNvSpPr txBox="1"/>
          <p:nvPr/>
        </p:nvSpPr>
        <p:spPr bwMode="auto">
          <a:xfrm>
            <a:off x="282841" y="445012"/>
            <a:ext cx="8556359" cy="427640"/>
          </a:xfrm>
          <a:prstGeom prst="rect">
            <a:avLst/>
          </a:prstGeom>
          <a:solidFill>
            <a:schemeClr val="bg1"/>
          </a:solidFill>
          <a:ln w="9525">
            <a:noFill/>
            <a:miter lim="800000"/>
            <a:headEnd/>
            <a:tailEnd/>
          </a:ln>
        </p:spPr>
        <p:txBody>
          <a:bodyPr wrap="square" lIns="57744" tIns="28872" rIns="57744" bIns="28872" rtlCol="0">
            <a:spAutoFit/>
          </a:bodyPr>
          <a:lstStyle/>
          <a:p>
            <a:endParaRPr lang="en-IN" sz="2400" b="1" dirty="0" smtClean="0">
              <a:latin typeface="Times New Roman" pitchFamily="18" charset="0"/>
              <a:cs typeface="Times New Roman" pitchFamily="18" charset="0"/>
            </a:endParaRPr>
          </a:p>
        </p:txBody>
      </p:sp>
      <p:sp>
        <p:nvSpPr>
          <p:cNvPr id="3" name="TextBox 2"/>
          <p:cNvSpPr txBox="1"/>
          <p:nvPr/>
        </p:nvSpPr>
        <p:spPr bwMode="auto">
          <a:xfrm>
            <a:off x="762000" y="1524000"/>
            <a:ext cx="8077200" cy="263492"/>
          </a:xfrm>
          <a:prstGeom prst="rect">
            <a:avLst/>
          </a:prstGeom>
          <a:solidFill>
            <a:schemeClr val="bg1"/>
          </a:solidFill>
          <a:ln w="9525">
            <a:noFill/>
            <a:miter lim="800000"/>
            <a:headEnd/>
            <a:tailEnd/>
          </a:ln>
        </p:spPr>
        <p:txBody>
          <a:bodyPr wrap="square" lIns="57744" tIns="28872" rIns="57744" bIns="28872" rtlCol="0">
            <a:spAutoFit/>
          </a:bodyPr>
          <a:lstStyle/>
          <a:p>
            <a:pPr marL="457200" indent="-457200">
              <a:buAutoNum type="arabicPeriod"/>
            </a:pPr>
            <a:endParaRPr lang="en-IN" sz="2000" baseline="30000" dirty="0" smtClean="0">
              <a:latin typeface="Times New Roman" pitchFamily="18" charset="0"/>
              <a:cs typeface="Times New Roman" pitchFamily="18" charset="0"/>
            </a:endParaRPr>
          </a:p>
        </p:txBody>
      </p:sp>
      <p:sp>
        <p:nvSpPr>
          <p:cNvPr id="5" name="TextBox 4"/>
          <p:cNvSpPr txBox="1"/>
          <p:nvPr/>
        </p:nvSpPr>
        <p:spPr bwMode="auto">
          <a:xfrm>
            <a:off x="762000" y="1295400"/>
            <a:ext cx="7700855" cy="366084"/>
          </a:xfrm>
          <a:prstGeom prst="rect">
            <a:avLst/>
          </a:prstGeom>
          <a:solidFill>
            <a:schemeClr val="bg1"/>
          </a:solidFill>
          <a:ln w="9525">
            <a:noFill/>
            <a:miter lim="800000"/>
            <a:headEnd/>
            <a:tailEnd/>
          </a:ln>
        </p:spPr>
        <p:txBody>
          <a:bodyPr wrap="square" lIns="57744" tIns="28872" rIns="57744" bIns="28872" rtlCol="0">
            <a:spAutoFit/>
          </a:bodyPr>
          <a:lstStyle/>
          <a:p>
            <a:endParaRPr lang="en-IN" sz="2000" dirty="0" smtClean="0">
              <a:latin typeface="Times New Roman" pitchFamily="18" charset="0"/>
              <a:cs typeface="Times New Roman" pitchFamily="18" charset="0"/>
            </a:endParaRPr>
          </a:p>
        </p:txBody>
      </p:sp>
      <p:sp>
        <p:nvSpPr>
          <p:cNvPr id="6" name="Rectangle 5"/>
          <p:cNvSpPr/>
          <p:nvPr/>
        </p:nvSpPr>
        <p:spPr>
          <a:xfrm>
            <a:off x="762000" y="1066800"/>
            <a:ext cx="7315200" cy="369332"/>
          </a:xfrm>
          <a:prstGeom prst="rect">
            <a:avLst/>
          </a:prstGeom>
        </p:spPr>
        <p:txBody>
          <a:bodyPr wrap="square">
            <a:spAutoFit/>
          </a:bodyPr>
          <a:lstStyle/>
          <a:p>
            <a:endParaRPr lang="en-US" dirty="0"/>
          </a:p>
        </p:txBody>
      </p:sp>
      <p:sp>
        <p:nvSpPr>
          <p:cNvPr id="13" name="Title 1"/>
          <p:cNvSpPr>
            <a:spLocks noGrp="1"/>
          </p:cNvSpPr>
          <p:nvPr>
            <p:ph type="title"/>
          </p:nvPr>
        </p:nvSpPr>
        <p:spPr>
          <a:xfrm>
            <a:off x="457200" y="274638"/>
            <a:ext cx="8229600" cy="1143000"/>
          </a:xfrm>
        </p:spPr>
        <p:txBody>
          <a:bodyPr/>
          <a:lstStyle/>
          <a:p>
            <a:r>
              <a:rPr lang="en-US" dirty="0" err="1" smtClean="0">
                <a:solidFill>
                  <a:srgbClr val="FF0000"/>
                </a:solidFill>
              </a:rPr>
              <a:t>Biot</a:t>
            </a:r>
            <a:r>
              <a:rPr lang="en-US" dirty="0" smtClean="0">
                <a:solidFill>
                  <a:srgbClr val="FF0000"/>
                </a:solidFill>
              </a:rPr>
              <a:t> -</a:t>
            </a:r>
            <a:r>
              <a:rPr lang="en-US" dirty="0" err="1" smtClean="0">
                <a:solidFill>
                  <a:srgbClr val="FF0000"/>
                </a:solidFill>
              </a:rPr>
              <a:t>Savart</a:t>
            </a:r>
            <a:r>
              <a:rPr lang="en-US" dirty="0" smtClean="0">
                <a:solidFill>
                  <a:srgbClr val="FF0000"/>
                </a:solidFill>
              </a:rPr>
              <a:t> law</a:t>
            </a:r>
            <a:endParaRPr lang="en-US" dirty="0">
              <a:solidFill>
                <a:srgbClr val="FF0000"/>
              </a:solidFill>
            </a:endParaRPr>
          </a:p>
        </p:txBody>
      </p:sp>
      <p:sp>
        <p:nvSpPr>
          <p:cNvPr id="14" name="Content Placeholder 2"/>
          <p:cNvSpPr>
            <a:spLocks noGrp="1"/>
          </p:cNvSpPr>
          <p:nvPr>
            <p:ph idx="1"/>
          </p:nvPr>
        </p:nvSpPr>
        <p:spPr>
          <a:xfrm>
            <a:off x="457200" y="1600200"/>
            <a:ext cx="8534400" cy="4525963"/>
          </a:xfrm>
        </p:spPr>
        <p:txBody>
          <a:bodyPr/>
          <a:lstStyle/>
          <a:p>
            <a:pPr marL="0" indent="0">
              <a:buNone/>
            </a:pPr>
            <a:endParaRPr lang="en-US" dirty="0"/>
          </a:p>
        </p:txBody>
      </p:sp>
      <p:sp>
        <p:nvSpPr>
          <p:cNvPr id="1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8AF8F3-FACF-4289-809F-E93D87022075}" type="slidenum">
              <a:rPr lang="en-US" smtClean="0"/>
              <a:pPr/>
              <a:t>25</a:t>
            </a:fld>
            <a:endParaRPr lang="en-US" dirty="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572" y="1066800"/>
            <a:ext cx="7925382"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19044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2" name="Footer Placeholder 11"/>
          <p:cNvSpPr>
            <a:spLocks noGrp="1"/>
          </p:cNvSpPr>
          <p:nvPr>
            <p:ph type="ftr" sz="quarter" idx="10"/>
          </p:nvPr>
        </p:nvSpPr>
        <p:spPr>
          <a:xfrm>
            <a:off x="457200" y="6356350"/>
            <a:ext cx="3200400" cy="501650"/>
          </a:xfrm>
        </p:spPr>
        <p:txBody>
          <a:bodyPr/>
          <a:lstStyle/>
          <a:p>
            <a:pPr>
              <a:defRPr/>
            </a:pPr>
            <a:r>
              <a:rPr lang="en-US" smtClean="0">
                <a:solidFill>
                  <a:schemeClr val="tx1"/>
                </a:solidFill>
              </a:rPr>
              <a:t>Sunil Kr Sharma   (Assistant  Prof. EE Department),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26</a:t>
            </a:fld>
            <a:endParaRPr lang="en-IN" dirty="0"/>
          </a:p>
        </p:txBody>
      </p:sp>
      <p:sp>
        <p:nvSpPr>
          <p:cNvPr id="4" name="TextBox 3"/>
          <p:cNvSpPr txBox="1"/>
          <p:nvPr/>
        </p:nvSpPr>
        <p:spPr bwMode="auto">
          <a:xfrm>
            <a:off x="282841" y="445012"/>
            <a:ext cx="8556359" cy="427640"/>
          </a:xfrm>
          <a:prstGeom prst="rect">
            <a:avLst/>
          </a:prstGeom>
          <a:solidFill>
            <a:schemeClr val="bg1"/>
          </a:solidFill>
          <a:ln w="9525">
            <a:noFill/>
            <a:miter lim="800000"/>
            <a:headEnd/>
            <a:tailEnd/>
          </a:ln>
        </p:spPr>
        <p:txBody>
          <a:bodyPr wrap="square" lIns="57744" tIns="28872" rIns="57744" bIns="28872" rtlCol="0">
            <a:spAutoFit/>
          </a:bodyPr>
          <a:lstStyle/>
          <a:p>
            <a:pPr algn="ctr"/>
            <a:endParaRPr lang="en-IN" sz="2400" b="1" dirty="0" smtClean="0">
              <a:latin typeface="Times New Roman" pitchFamily="18" charset="0"/>
              <a:cs typeface="Times New Roman" pitchFamily="18" charset="0"/>
            </a:endParaRPr>
          </a:p>
        </p:txBody>
      </p:sp>
      <p:sp>
        <p:nvSpPr>
          <p:cNvPr id="3" name="TextBox 2"/>
          <p:cNvSpPr txBox="1"/>
          <p:nvPr/>
        </p:nvSpPr>
        <p:spPr bwMode="auto">
          <a:xfrm>
            <a:off x="762000" y="1524000"/>
            <a:ext cx="8077200" cy="263492"/>
          </a:xfrm>
          <a:prstGeom prst="rect">
            <a:avLst/>
          </a:prstGeom>
          <a:solidFill>
            <a:schemeClr val="bg1"/>
          </a:solidFill>
          <a:ln w="9525">
            <a:noFill/>
            <a:miter lim="800000"/>
            <a:headEnd/>
            <a:tailEnd/>
          </a:ln>
        </p:spPr>
        <p:txBody>
          <a:bodyPr wrap="square" lIns="57744" tIns="28872" rIns="57744" bIns="28872" rtlCol="0">
            <a:spAutoFit/>
          </a:bodyPr>
          <a:lstStyle/>
          <a:p>
            <a:pPr marL="457200" indent="-457200">
              <a:buAutoNum type="arabicPeriod"/>
            </a:pPr>
            <a:endParaRPr lang="en-IN" sz="2000" baseline="30000" dirty="0" smtClean="0">
              <a:latin typeface="Times New Roman" pitchFamily="18" charset="0"/>
              <a:cs typeface="Times New Roman" pitchFamily="18" charset="0"/>
            </a:endParaRPr>
          </a:p>
        </p:txBody>
      </p:sp>
      <p:sp>
        <p:nvSpPr>
          <p:cNvPr id="5" name="TextBox 4"/>
          <p:cNvSpPr txBox="1"/>
          <p:nvPr/>
        </p:nvSpPr>
        <p:spPr bwMode="auto">
          <a:xfrm>
            <a:off x="762000" y="1295400"/>
            <a:ext cx="7700855" cy="366084"/>
          </a:xfrm>
          <a:prstGeom prst="rect">
            <a:avLst/>
          </a:prstGeom>
          <a:solidFill>
            <a:schemeClr val="bg1"/>
          </a:solidFill>
          <a:ln w="9525">
            <a:noFill/>
            <a:miter lim="800000"/>
            <a:headEnd/>
            <a:tailEnd/>
          </a:ln>
        </p:spPr>
        <p:txBody>
          <a:bodyPr wrap="square" lIns="57744" tIns="28872" rIns="57744" bIns="28872" rtlCol="0">
            <a:spAutoFit/>
          </a:bodyPr>
          <a:lstStyle/>
          <a:p>
            <a:endParaRPr lang="en-IN" sz="2000" dirty="0" smtClean="0">
              <a:latin typeface="Times New Roman" pitchFamily="18" charset="0"/>
              <a:cs typeface="Times New Roman" pitchFamily="18" charset="0"/>
            </a:endParaRPr>
          </a:p>
        </p:txBody>
      </p:sp>
      <p:sp>
        <p:nvSpPr>
          <p:cNvPr id="17" name="Title 1"/>
          <p:cNvSpPr>
            <a:spLocks noGrp="1"/>
          </p:cNvSpPr>
          <p:nvPr>
            <p:ph type="title"/>
          </p:nvPr>
        </p:nvSpPr>
        <p:spPr>
          <a:xfrm>
            <a:off x="457200" y="274638"/>
            <a:ext cx="8229600" cy="1143000"/>
          </a:xfrm>
        </p:spPr>
        <p:txBody>
          <a:bodyPr/>
          <a:lstStyle/>
          <a:p>
            <a:endParaRPr lang="en-US"/>
          </a:p>
        </p:txBody>
      </p:sp>
      <p:sp>
        <p:nvSpPr>
          <p:cNvPr id="18" name="Content Placeholder 2"/>
          <p:cNvSpPr>
            <a:spLocks noGrp="1"/>
          </p:cNvSpPr>
          <p:nvPr>
            <p:ph idx="1"/>
          </p:nvPr>
        </p:nvSpPr>
        <p:spPr>
          <a:xfrm>
            <a:off x="457200" y="1600200"/>
            <a:ext cx="8229600" cy="4525963"/>
          </a:xfrm>
        </p:spPr>
        <p:txBody>
          <a:bodyPr/>
          <a:lstStyle/>
          <a:p>
            <a:endParaRPr lang="en-US" dirty="0"/>
          </a:p>
        </p:txBody>
      </p:sp>
      <p:sp>
        <p:nvSpPr>
          <p:cNvPr id="19"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8AF8F3-FACF-4289-809F-E93D87022075}" type="slidenum">
              <a:rPr lang="en-US" smtClean="0"/>
              <a:pPr/>
              <a:t>26</a:t>
            </a:fld>
            <a:endParaRPr lang="en-US" dirty="0"/>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682" y="250911"/>
            <a:ext cx="8121118" cy="576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036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2" name="Footer Placeholder 11"/>
          <p:cNvSpPr>
            <a:spLocks noGrp="1"/>
          </p:cNvSpPr>
          <p:nvPr>
            <p:ph type="ftr" sz="quarter" idx="10"/>
          </p:nvPr>
        </p:nvSpPr>
        <p:spPr>
          <a:xfrm>
            <a:off x="457200" y="6356350"/>
            <a:ext cx="3200400" cy="501650"/>
          </a:xfrm>
        </p:spPr>
        <p:txBody>
          <a:bodyPr/>
          <a:lstStyle/>
          <a:p>
            <a:pPr>
              <a:defRPr/>
            </a:pPr>
            <a:r>
              <a:rPr lang="en-US" smtClean="0">
                <a:solidFill>
                  <a:schemeClr val="tx1"/>
                </a:solidFill>
              </a:rPr>
              <a:t>Sunil Kr Sharma   (Assistant  Prof. EE Department),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27</a:t>
            </a:fld>
            <a:endParaRPr lang="en-IN" dirty="0"/>
          </a:p>
        </p:txBody>
      </p:sp>
      <p:sp>
        <p:nvSpPr>
          <p:cNvPr id="4" name="TextBox 3"/>
          <p:cNvSpPr txBox="1"/>
          <p:nvPr/>
        </p:nvSpPr>
        <p:spPr bwMode="auto">
          <a:xfrm>
            <a:off x="529879" y="445012"/>
            <a:ext cx="7699721" cy="489195"/>
          </a:xfrm>
          <a:prstGeom prst="rect">
            <a:avLst/>
          </a:prstGeom>
          <a:solidFill>
            <a:schemeClr val="bg1"/>
          </a:solidFill>
          <a:ln w="9525">
            <a:noFill/>
            <a:miter lim="800000"/>
            <a:headEnd/>
            <a:tailEnd/>
          </a:ln>
        </p:spPr>
        <p:txBody>
          <a:bodyPr wrap="square" lIns="57744" tIns="28872" rIns="57744" bIns="28872" rtlCol="0">
            <a:spAutoFit/>
          </a:bodyPr>
          <a:lstStyle/>
          <a:p>
            <a:endParaRPr lang="en-IN" sz="2800" b="1" dirty="0" smtClean="0">
              <a:latin typeface="Times New Roman" pitchFamily="18" charset="0"/>
              <a:cs typeface="Times New Roman" pitchFamily="18" charset="0"/>
            </a:endParaRPr>
          </a:p>
        </p:txBody>
      </p:sp>
      <p:sp>
        <p:nvSpPr>
          <p:cNvPr id="3" name="TextBox 2"/>
          <p:cNvSpPr txBox="1"/>
          <p:nvPr/>
        </p:nvSpPr>
        <p:spPr bwMode="auto">
          <a:xfrm>
            <a:off x="762000" y="1524000"/>
            <a:ext cx="8077200" cy="263492"/>
          </a:xfrm>
          <a:prstGeom prst="rect">
            <a:avLst/>
          </a:prstGeom>
          <a:solidFill>
            <a:schemeClr val="bg1"/>
          </a:solidFill>
          <a:ln w="9525">
            <a:noFill/>
            <a:miter lim="800000"/>
            <a:headEnd/>
            <a:tailEnd/>
          </a:ln>
        </p:spPr>
        <p:txBody>
          <a:bodyPr wrap="square" lIns="57744" tIns="28872" rIns="57744" bIns="28872" rtlCol="0">
            <a:spAutoFit/>
          </a:bodyPr>
          <a:lstStyle/>
          <a:p>
            <a:pPr marL="457200" indent="-457200">
              <a:buAutoNum type="arabicPeriod"/>
            </a:pPr>
            <a:endParaRPr lang="en-IN" sz="2000" baseline="30000" dirty="0" smtClean="0">
              <a:latin typeface="Times New Roman" pitchFamily="18" charset="0"/>
              <a:cs typeface="Times New Roman" pitchFamily="18" charset="0"/>
            </a:endParaRPr>
          </a:p>
        </p:txBody>
      </p:sp>
      <p:sp>
        <p:nvSpPr>
          <p:cNvPr id="5" name="TextBox 4"/>
          <p:cNvSpPr txBox="1"/>
          <p:nvPr/>
        </p:nvSpPr>
        <p:spPr bwMode="auto">
          <a:xfrm>
            <a:off x="761999" y="1696456"/>
            <a:ext cx="7700855" cy="366084"/>
          </a:xfrm>
          <a:prstGeom prst="rect">
            <a:avLst/>
          </a:prstGeom>
          <a:solidFill>
            <a:schemeClr val="bg1"/>
          </a:solidFill>
          <a:ln w="9525">
            <a:noFill/>
            <a:miter lim="800000"/>
            <a:headEnd/>
            <a:tailEnd/>
          </a:ln>
        </p:spPr>
        <p:txBody>
          <a:bodyPr wrap="square" lIns="57744" tIns="28872" rIns="57744" bIns="28872" rtlCol="0">
            <a:spAutoFit/>
          </a:bodyPr>
          <a:lstStyle/>
          <a:p>
            <a:pPr marL="342900" indent="-342900">
              <a:buFont typeface="Wingdings" pitchFamily="2" charset="2"/>
              <a:buChar char="§"/>
            </a:pPr>
            <a:endParaRPr lang="en-IN" sz="2000" dirty="0" smtClean="0">
              <a:latin typeface="Times New Roman" pitchFamily="18" charset="0"/>
              <a:cs typeface="Times New Roman" pitchFamily="18"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6784"/>
            <a:ext cx="82296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39522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2" name="Footer Placeholder 11"/>
          <p:cNvSpPr>
            <a:spLocks noGrp="1"/>
          </p:cNvSpPr>
          <p:nvPr>
            <p:ph type="ftr" sz="quarter" idx="10"/>
          </p:nvPr>
        </p:nvSpPr>
        <p:spPr>
          <a:xfrm>
            <a:off x="457200" y="6356350"/>
            <a:ext cx="3200400" cy="501650"/>
          </a:xfrm>
        </p:spPr>
        <p:txBody>
          <a:bodyPr/>
          <a:lstStyle/>
          <a:p>
            <a:pPr>
              <a:defRPr/>
            </a:pPr>
            <a:r>
              <a:rPr lang="en-US" smtClean="0">
                <a:solidFill>
                  <a:schemeClr val="tx1"/>
                </a:solidFill>
              </a:rPr>
              <a:t>Sunil Kr Sharma   (Assistant  Prof. EE Department),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28</a:t>
            </a:fld>
            <a:endParaRPr lang="en-IN" dirty="0"/>
          </a:p>
        </p:txBody>
      </p:sp>
      <p:sp>
        <p:nvSpPr>
          <p:cNvPr id="4" name="TextBox 3"/>
          <p:cNvSpPr txBox="1"/>
          <p:nvPr/>
        </p:nvSpPr>
        <p:spPr bwMode="auto">
          <a:xfrm>
            <a:off x="529879" y="445012"/>
            <a:ext cx="7699721" cy="489195"/>
          </a:xfrm>
          <a:prstGeom prst="rect">
            <a:avLst/>
          </a:prstGeom>
          <a:solidFill>
            <a:schemeClr val="bg1"/>
          </a:solidFill>
          <a:ln w="9525">
            <a:noFill/>
            <a:miter lim="800000"/>
            <a:headEnd/>
            <a:tailEnd/>
          </a:ln>
        </p:spPr>
        <p:txBody>
          <a:bodyPr wrap="square" lIns="57744" tIns="28872" rIns="57744" bIns="28872" rtlCol="0">
            <a:spAutoFit/>
          </a:bodyPr>
          <a:lstStyle/>
          <a:p>
            <a:endParaRPr lang="en-IN" sz="2800" b="1" dirty="0" smtClean="0">
              <a:latin typeface="Times New Roman" pitchFamily="18" charset="0"/>
              <a:cs typeface="Times New Roman" pitchFamily="18" charset="0"/>
            </a:endParaRPr>
          </a:p>
        </p:txBody>
      </p:sp>
      <p:sp>
        <p:nvSpPr>
          <p:cNvPr id="3" name="TextBox 2"/>
          <p:cNvSpPr txBox="1"/>
          <p:nvPr/>
        </p:nvSpPr>
        <p:spPr bwMode="auto">
          <a:xfrm>
            <a:off x="762000" y="1524000"/>
            <a:ext cx="8077200" cy="263492"/>
          </a:xfrm>
          <a:prstGeom prst="rect">
            <a:avLst/>
          </a:prstGeom>
          <a:solidFill>
            <a:schemeClr val="bg1"/>
          </a:solidFill>
          <a:ln w="9525">
            <a:noFill/>
            <a:miter lim="800000"/>
            <a:headEnd/>
            <a:tailEnd/>
          </a:ln>
        </p:spPr>
        <p:txBody>
          <a:bodyPr wrap="square" lIns="57744" tIns="28872" rIns="57744" bIns="28872" rtlCol="0">
            <a:spAutoFit/>
          </a:bodyPr>
          <a:lstStyle/>
          <a:p>
            <a:pPr marL="457200" indent="-457200">
              <a:buAutoNum type="arabicPeriod"/>
            </a:pPr>
            <a:endParaRPr lang="en-IN" sz="2000" baseline="30000" dirty="0" smtClean="0">
              <a:latin typeface="Times New Roman" pitchFamily="18" charset="0"/>
              <a:cs typeface="Times New Roman" pitchFamily="18" charset="0"/>
            </a:endParaRPr>
          </a:p>
        </p:txBody>
      </p:sp>
      <p:sp>
        <p:nvSpPr>
          <p:cNvPr id="5" name="TextBox 4"/>
          <p:cNvSpPr txBox="1"/>
          <p:nvPr/>
        </p:nvSpPr>
        <p:spPr bwMode="auto">
          <a:xfrm>
            <a:off x="761999" y="1696456"/>
            <a:ext cx="7700855" cy="366084"/>
          </a:xfrm>
          <a:prstGeom prst="rect">
            <a:avLst/>
          </a:prstGeom>
          <a:solidFill>
            <a:schemeClr val="bg1"/>
          </a:solidFill>
          <a:ln w="9525">
            <a:noFill/>
            <a:miter lim="800000"/>
            <a:headEnd/>
            <a:tailEnd/>
          </a:ln>
        </p:spPr>
        <p:txBody>
          <a:bodyPr wrap="square" lIns="57744" tIns="28872" rIns="57744" bIns="28872" rtlCol="0">
            <a:spAutoFit/>
          </a:bodyPr>
          <a:lstStyle/>
          <a:p>
            <a:pPr marL="342900" indent="-342900">
              <a:buFont typeface="Wingdings" pitchFamily="2" charset="2"/>
              <a:buChar char="§"/>
            </a:pPr>
            <a:endParaRPr lang="en-IN" sz="2000" dirty="0" smtClean="0">
              <a:latin typeface="Times New Roman" pitchFamily="18" charset="0"/>
              <a:cs typeface="Times New Roman" pitchFamily="18"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399"/>
            <a:ext cx="8305800" cy="6054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13836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2" name="Footer Placeholder 11"/>
          <p:cNvSpPr>
            <a:spLocks noGrp="1"/>
          </p:cNvSpPr>
          <p:nvPr>
            <p:ph type="ftr" sz="quarter" idx="10"/>
          </p:nvPr>
        </p:nvSpPr>
        <p:spPr>
          <a:xfrm>
            <a:off x="457200" y="6356350"/>
            <a:ext cx="3200400" cy="501650"/>
          </a:xfrm>
        </p:spPr>
        <p:txBody>
          <a:bodyPr/>
          <a:lstStyle/>
          <a:p>
            <a:pPr>
              <a:defRPr/>
            </a:pPr>
            <a:r>
              <a:rPr lang="en-US" smtClean="0">
                <a:solidFill>
                  <a:schemeClr val="tx1"/>
                </a:solidFill>
              </a:rPr>
              <a:t>Sunil Kr Sharma   (Assistant  Prof. EE Department),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29</a:t>
            </a:fld>
            <a:endParaRPr lang="en-IN" dirty="0"/>
          </a:p>
        </p:txBody>
      </p:sp>
      <p:sp>
        <p:nvSpPr>
          <p:cNvPr id="4" name="TextBox 3"/>
          <p:cNvSpPr txBox="1"/>
          <p:nvPr/>
        </p:nvSpPr>
        <p:spPr bwMode="auto">
          <a:xfrm>
            <a:off x="529879" y="445012"/>
            <a:ext cx="7699721" cy="550750"/>
          </a:xfrm>
          <a:prstGeom prst="rect">
            <a:avLst/>
          </a:prstGeom>
          <a:solidFill>
            <a:schemeClr val="bg1"/>
          </a:solidFill>
          <a:ln w="9525">
            <a:noFill/>
            <a:miter lim="800000"/>
            <a:headEnd/>
            <a:tailEnd/>
          </a:ln>
        </p:spPr>
        <p:txBody>
          <a:bodyPr wrap="square" lIns="57744" tIns="28872" rIns="57744" bIns="28872" rtlCol="0">
            <a:spAutoFit/>
          </a:bodyPr>
          <a:lstStyle/>
          <a:p>
            <a:pPr algn="ctr"/>
            <a:r>
              <a:rPr lang="en-IN" sz="3200" b="1" dirty="0" smtClean="0">
                <a:solidFill>
                  <a:srgbClr val="FF0000"/>
                </a:solidFill>
                <a:latin typeface="Times New Roman" pitchFamily="18" charset="0"/>
                <a:cs typeface="Times New Roman" pitchFamily="18" charset="0"/>
              </a:rPr>
              <a:t>Assignment</a:t>
            </a:r>
          </a:p>
        </p:txBody>
      </p:sp>
      <p:sp>
        <p:nvSpPr>
          <p:cNvPr id="3" name="TextBox 2"/>
          <p:cNvSpPr txBox="1"/>
          <p:nvPr/>
        </p:nvSpPr>
        <p:spPr bwMode="auto">
          <a:xfrm>
            <a:off x="762000" y="1524000"/>
            <a:ext cx="8077200" cy="571269"/>
          </a:xfrm>
          <a:prstGeom prst="rect">
            <a:avLst/>
          </a:prstGeom>
          <a:solidFill>
            <a:schemeClr val="bg1"/>
          </a:solidFill>
          <a:ln w="9525">
            <a:noFill/>
            <a:miter lim="800000"/>
            <a:headEnd/>
            <a:tailEnd/>
          </a:ln>
        </p:spPr>
        <p:txBody>
          <a:bodyPr wrap="square" lIns="57744" tIns="28872" rIns="57744" bIns="28872" rtlCol="0">
            <a:spAutoFit/>
          </a:bodyPr>
          <a:lstStyle/>
          <a:p>
            <a:endParaRPr lang="en-US" sz="2000" b="1" dirty="0" smtClean="0"/>
          </a:p>
          <a:p>
            <a:endParaRPr lang="en-US" sz="2000" b="1" baseline="30000" dirty="0">
              <a:latin typeface="Times New Roman" pitchFamily="18" charset="0"/>
              <a:cs typeface="Times New Roman" pitchFamily="18" charset="0"/>
            </a:endParaRPr>
          </a:p>
        </p:txBody>
      </p:sp>
      <p:sp>
        <p:nvSpPr>
          <p:cNvPr id="5" name="TextBox 4"/>
          <p:cNvSpPr txBox="1"/>
          <p:nvPr/>
        </p:nvSpPr>
        <p:spPr bwMode="auto">
          <a:xfrm>
            <a:off x="761999" y="1696456"/>
            <a:ext cx="8001001" cy="1904967"/>
          </a:xfrm>
          <a:prstGeom prst="rect">
            <a:avLst/>
          </a:prstGeom>
          <a:solidFill>
            <a:schemeClr val="bg1"/>
          </a:solidFill>
          <a:ln w="9525">
            <a:noFill/>
            <a:miter lim="800000"/>
            <a:headEnd/>
            <a:tailEnd/>
          </a:ln>
        </p:spPr>
        <p:txBody>
          <a:bodyPr wrap="square" lIns="57744" tIns="28872" rIns="57744" bIns="28872" rtlCol="0">
            <a:spAutoFit/>
          </a:bodyPr>
          <a:lstStyle/>
          <a:p>
            <a:r>
              <a:rPr lang="en-IN" sz="2000" dirty="0" smtClean="0">
                <a:latin typeface="Times New Roman" pitchFamily="18" charset="0"/>
                <a:cs typeface="Times New Roman" pitchFamily="18" charset="0"/>
              </a:rPr>
              <a:t>Q 1 Define These – a) MMF  b)  Reluctance  c)  Permeability   d) Magnetic Field.</a:t>
            </a:r>
          </a:p>
          <a:p>
            <a:endParaRPr lang="en-IN" sz="2000" dirty="0" smtClean="0">
              <a:latin typeface="Times New Roman" pitchFamily="18" charset="0"/>
              <a:cs typeface="Times New Roman" pitchFamily="18" charset="0"/>
            </a:endParaRPr>
          </a:p>
          <a:p>
            <a:r>
              <a:rPr lang="en-IN" sz="2000" dirty="0" smtClean="0">
                <a:latin typeface="Times New Roman" pitchFamily="18" charset="0"/>
                <a:cs typeface="Times New Roman" pitchFamily="18" charset="0"/>
              </a:rPr>
              <a:t>Q 2 What is analogy between electric and magnetic circuit?</a:t>
            </a:r>
          </a:p>
          <a:p>
            <a:endParaRPr lang="en-IN" sz="2000" dirty="0">
              <a:latin typeface="Times New Roman" pitchFamily="18" charset="0"/>
              <a:cs typeface="Times New Roman" pitchFamily="18" charset="0"/>
            </a:endParaRPr>
          </a:p>
          <a:p>
            <a:r>
              <a:rPr lang="en-IN" sz="2000" dirty="0" smtClean="0">
                <a:latin typeface="Times New Roman" pitchFamily="18" charset="0"/>
                <a:cs typeface="Times New Roman" pitchFamily="18" charset="0"/>
              </a:rPr>
              <a:t>Q 3 Explain Ampere and </a:t>
            </a:r>
            <a:r>
              <a:rPr lang="en-IN" sz="2000" dirty="0" err="1" smtClean="0">
                <a:latin typeface="Times New Roman" pitchFamily="18" charset="0"/>
                <a:cs typeface="Times New Roman" pitchFamily="18" charset="0"/>
              </a:rPr>
              <a:t>Biot</a:t>
            </a:r>
            <a:r>
              <a:rPr lang="en-IN" sz="2000" dirty="0">
                <a:latin typeface="Times New Roman" pitchFamily="18" charset="0"/>
                <a:cs typeface="Times New Roman" pitchFamily="18" charset="0"/>
              </a:rPr>
              <a:t>-</a:t>
            </a:r>
            <a:r>
              <a:rPr lang="en-US" sz="2000" dirty="0" err="1" smtClean="0"/>
              <a:t>Savart</a:t>
            </a:r>
            <a:r>
              <a:rPr lang="en-US" sz="2000" dirty="0" smtClean="0"/>
              <a:t> </a:t>
            </a:r>
            <a:r>
              <a:rPr lang="en-IN" sz="2000" dirty="0" smtClean="0">
                <a:latin typeface="Times New Roman" pitchFamily="18" charset="0"/>
                <a:cs typeface="Times New Roman" pitchFamily="18" charset="0"/>
              </a:rPr>
              <a:t> law.</a:t>
            </a:r>
          </a:p>
        </p:txBody>
      </p:sp>
    </p:spTree>
    <p:extLst>
      <p:ext uri="{BB962C8B-B14F-4D97-AF65-F5344CB8AC3E}">
        <p14:creationId xmlns:p14="http://schemas.microsoft.com/office/powerpoint/2010/main" val="4047343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4101" name="TextBox 12"/>
          <p:cNvSpPr txBox="1">
            <a:spLocks noChangeArrowheads="1"/>
          </p:cNvSpPr>
          <p:nvPr/>
        </p:nvSpPr>
        <p:spPr bwMode="auto">
          <a:xfrm>
            <a:off x="705313" y="792777"/>
            <a:ext cx="8034117" cy="519973"/>
          </a:xfrm>
          <a:prstGeom prst="rect">
            <a:avLst/>
          </a:prstGeom>
          <a:noFill/>
          <a:ln w="9525">
            <a:noFill/>
            <a:miter lim="800000"/>
            <a:headEnd/>
            <a:tailEnd/>
          </a:ln>
        </p:spPr>
        <p:txBody>
          <a:bodyPr lIns="57744" tIns="28872" rIns="57744" bIns="28872">
            <a:spAutoFit/>
          </a:bodyPr>
          <a:lstStyle/>
          <a:p>
            <a:pPr algn="ctr"/>
            <a:r>
              <a:rPr lang="en-US" sz="3000" b="1" dirty="0" smtClean="0">
                <a:latin typeface="Times New Roman" pitchFamily="18" charset="0"/>
                <a:cs typeface="Times New Roman" pitchFamily="18" charset="0"/>
              </a:rPr>
              <a:t>MISSION </a:t>
            </a:r>
            <a:r>
              <a:rPr lang="en-US" sz="3000" b="1" dirty="0">
                <a:latin typeface="Times New Roman" pitchFamily="18" charset="0"/>
                <a:cs typeface="Times New Roman" pitchFamily="18" charset="0"/>
              </a:rPr>
              <a:t>OF INSTITUTE</a:t>
            </a:r>
            <a:endParaRPr lang="en-IN" sz="3000" b="1" dirty="0">
              <a:latin typeface="Times New Roman" pitchFamily="18" charset="0"/>
              <a:cs typeface="Times New Roman" pitchFamily="18" charset="0"/>
            </a:endParaRPr>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3</a:t>
            </a:fld>
            <a:endParaRPr lang="en-IN" dirty="0"/>
          </a:p>
        </p:txBody>
      </p:sp>
      <p:sp>
        <p:nvSpPr>
          <p:cNvPr id="9" name="Footer Placeholder 11"/>
          <p:cNvSpPr>
            <a:spLocks noGrp="1"/>
          </p:cNvSpPr>
          <p:nvPr>
            <p:ph type="ftr" sz="quarter" idx="10"/>
          </p:nvPr>
        </p:nvSpPr>
        <p:spPr>
          <a:xfrm>
            <a:off x="548981" y="6384470"/>
            <a:ext cx="2926868" cy="496679"/>
          </a:xfrm>
        </p:spPr>
        <p:txBody>
          <a:bodyPr/>
          <a:lstStyle/>
          <a:p>
            <a:pPr>
              <a:defRPr/>
            </a:pPr>
            <a:r>
              <a:rPr lang="en-US" smtClean="0">
                <a:solidFill>
                  <a:schemeClr val="tx1"/>
                </a:solidFill>
              </a:rPr>
              <a:t>Sunil Kr Sharma   (Assistant  Prof. EE Department), JECRC, JAIPUR</a:t>
            </a:r>
            <a:endParaRPr lang="en-IN" dirty="0">
              <a:solidFill>
                <a:schemeClr val="tx1"/>
              </a:solidFill>
            </a:endParaRPr>
          </a:p>
        </p:txBody>
      </p:sp>
      <p:sp>
        <p:nvSpPr>
          <p:cNvPr id="10" name="Rectangle 9"/>
          <p:cNvSpPr/>
          <p:nvPr/>
        </p:nvSpPr>
        <p:spPr>
          <a:xfrm>
            <a:off x="685800" y="1600200"/>
            <a:ext cx="8305800" cy="646331"/>
          </a:xfrm>
          <a:prstGeom prst="rect">
            <a:avLst/>
          </a:prstGeom>
        </p:spPr>
        <p:txBody>
          <a:bodyPr wrap="square">
            <a:spAutoFit/>
          </a:bodyPr>
          <a:lstStyle/>
          <a:p>
            <a:pPr algn="just"/>
            <a:r>
              <a:rPr lang="en-US" b="1" dirty="0" smtClean="0">
                <a:solidFill>
                  <a:schemeClr val="bg1"/>
                </a:solidFill>
                <a:latin typeface="Georgia" pitchFamily="18" charset="0"/>
              </a:rPr>
              <a:t> </a:t>
            </a:r>
            <a:endParaRPr lang="en-US" b="1" dirty="0" smtClean="0">
              <a:solidFill>
                <a:schemeClr val="bg2">
                  <a:lumMod val="25000"/>
                </a:schemeClr>
              </a:solidFill>
            </a:endParaRPr>
          </a:p>
          <a:p>
            <a:pPr algn="ctr"/>
            <a:r>
              <a:rPr lang="en-US" b="1" dirty="0" smtClean="0">
                <a:ln w="11430">
                  <a:solidFill>
                    <a:schemeClr val="tx1"/>
                  </a:solidFill>
                </a:ln>
                <a:latin typeface="Georgia" pitchFamily="18" charset="0"/>
              </a:rPr>
              <a:t> </a:t>
            </a:r>
            <a:endParaRPr lang="en-US" dirty="0"/>
          </a:p>
        </p:txBody>
      </p:sp>
      <p:sp>
        <p:nvSpPr>
          <p:cNvPr id="12" name="Rectangle 11"/>
          <p:cNvSpPr/>
          <p:nvPr/>
        </p:nvSpPr>
        <p:spPr>
          <a:xfrm>
            <a:off x="762000" y="1582340"/>
            <a:ext cx="8077200" cy="3416320"/>
          </a:xfrm>
          <a:prstGeom prst="rect">
            <a:avLst/>
          </a:prstGeom>
        </p:spPr>
        <p:txBody>
          <a:bodyPr wrap="square">
            <a:spAutoFit/>
          </a:bodyPr>
          <a:lstStyle/>
          <a:p>
            <a:pPr lvl="0" algn="just">
              <a:buFont typeface="Wingdings" pitchFamily="2" charset="2"/>
              <a:buChar char="v"/>
            </a:pPr>
            <a:r>
              <a:rPr lang="en-US" b="1" dirty="0" smtClean="0">
                <a:solidFill>
                  <a:schemeClr val="bg2">
                    <a:lumMod val="25000"/>
                  </a:schemeClr>
                </a:solidFill>
                <a:latin typeface="Times New Roman" pitchFamily="18" charset="0"/>
                <a:cs typeface="Times New Roman" pitchFamily="18" charset="0"/>
              </a:rPr>
              <a:t>Focus on evaluation of learning outcomes and motivate students to inculcate research aptitude by project based learning.</a:t>
            </a:r>
          </a:p>
          <a:p>
            <a:pPr lvl="0" algn="just">
              <a:buFont typeface="Wingdings" pitchFamily="2" charset="2"/>
              <a:buChar char="v"/>
            </a:pPr>
            <a:endParaRPr lang="en-US" b="1" dirty="0" smtClean="0">
              <a:solidFill>
                <a:schemeClr val="bg2">
                  <a:lumMod val="25000"/>
                </a:schemeClr>
              </a:solidFill>
              <a:latin typeface="Times New Roman" pitchFamily="18" charset="0"/>
              <a:cs typeface="Times New Roman" pitchFamily="18" charset="0"/>
            </a:endParaRPr>
          </a:p>
          <a:p>
            <a:pPr lvl="0" algn="just">
              <a:buFont typeface="Wingdings" pitchFamily="2" charset="2"/>
              <a:buChar char="v"/>
            </a:pPr>
            <a:r>
              <a:rPr lang="en-US" b="1" dirty="0" smtClean="0">
                <a:solidFill>
                  <a:schemeClr val="bg2">
                    <a:lumMod val="25000"/>
                  </a:schemeClr>
                </a:solidFill>
                <a:latin typeface="Times New Roman" pitchFamily="18" charset="0"/>
                <a:cs typeface="Times New Roman" pitchFamily="18" charset="0"/>
              </a:rPr>
              <a:t>Identify, based on informed perception of Indian, regional and global needs, the areas of focus and provide platform to gain knowledge and solutions.</a:t>
            </a:r>
          </a:p>
          <a:p>
            <a:pPr lvl="0" algn="just">
              <a:buFont typeface="Wingdings" pitchFamily="2" charset="2"/>
              <a:buChar char="v"/>
            </a:pPr>
            <a:endParaRPr lang="en-US" b="1" dirty="0" smtClean="0">
              <a:solidFill>
                <a:schemeClr val="bg2">
                  <a:lumMod val="25000"/>
                </a:schemeClr>
              </a:solidFill>
              <a:latin typeface="Times New Roman" pitchFamily="18" charset="0"/>
              <a:cs typeface="Times New Roman" pitchFamily="18" charset="0"/>
            </a:endParaRPr>
          </a:p>
          <a:p>
            <a:pPr lvl="0" algn="just">
              <a:buFont typeface="Wingdings" pitchFamily="2" charset="2"/>
              <a:buChar char="v"/>
            </a:pPr>
            <a:r>
              <a:rPr lang="en-US" b="1" dirty="0" smtClean="0">
                <a:solidFill>
                  <a:schemeClr val="bg2">
                    <a:lumMod val="25000"/>
                  </a:schemeClr>
                </a:solidFill>
                <a:latin typeface="Times New Roman" pitchFamily="18" charset="0"/>
                <a:cs typeface="Times New Roman" pitchFamily="18" charset="0"/>
              </a:rPr>
              <a:t>Offer opportunities for interaction between academia and industry.</a:t>
            </a:r>
          </a:p>
          <a:p>
            <a:pPr lvl="0" algn="just">
              <a:buFont typeface="Wingdings" pitchFamily="2" charset="2"/>
              <a:buChar char="v"/>
            </a:pPr>
            <a:endParaRPr lang="en-US" b="1" dirty="0" smtClean="0">
              <a:solidFill>
                <a:schemeClr val="bg2">
                  <a:lumMod val="25000"/>
                </a:schemeClr>
              </a:solidFill>
              <a:latin typeface="Times New Roman" pitchFamily="18" charset="0"/>
              <a:cs typeface="Times New Roman" pitchFamily="18" charset="0"/>
            </a:endParaRPr>
          </a:p>
          <a:p>
            <a:pPr lvl="0" algn="just">
              <a:buFont typeface="Wingdings" pitchFamily="2" charset="2"/>
              <a:buChar char="v"/>
            </a:pPr>
            <a:r>
              <a:rPr lang="en-US" b="1" dirty="0" smtClean="0">
                <a:solidFill>
                  <a:schemeClr val="bg2">
                    <a:lumMod val="25000"/>
                  </a:schemeClr>
                </a:solidFill>
                <a:latin typeface="Times New Roman" pitchFamily="18" charset="0"/>
                <a:cs typeface="Times New Roman" pitchFamily="18" charset="0"/>
              </a:rPr>
              <a:t>Develop human potential to its fullest extent so that intellectually capable and imaginatively gifted leaders may emerge.</a:t>
            </a:r>
          </a:p>
          <a:p>
            <a:pPr lvl="0" algn="just"/>
            <a:endParaRPr lang="en-US" b="1" dirty="0" smtClean="0">
              <a:solidFill>
                <a:schemeClr val="bg2">
                  <a:lumMod val="25000"/>
                </a:schemeClr>
              </a:solidFill>
              <a:latin typeface="Times New Roman" pitchFamily="18" charset="0"/>
              <a:cs typeface="Times New Roman" pitchFamily="18" charset="0"/>
            </a:endParaRPr>
          </a:p>
          <a:p>
            <a:endParaRPr lang="en-US" b="1" dirty="0">
              <a:solidFill>
                <a:schemeClr val="bg2">
                  <a:lumMod val="2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2" name="Footer Placeholder 11"/>
          <p:cNvSpPr>
            <a:spLocks noGrp="1"/>
          </p:cNvSpPr>
          <p:nvPr>
            <p:ph type="ftr" sz="quarter" idx="10"/>
          </p:nvPr>
        </p:nvSpPr>
        <p:spPr>
          <a:xfrm>
            <a:off x="457200" y="6356350"/>
            <a:ext cx="3200400" cy="501650"/>
          </a:xfrm>
        </p:spPr>
        <p:txBody>
          <a:bodyPr/>
          <a:lstStyle/>
          <a:p>
            <a:pPr>
              <a:defRPr/>
            </a:pPr>
            <a:r>
              <a:rPr lang="en-US" smtClean="0">
                <a:solidFill>
                  <a:schemeClr val="tx1"/>
                </a:solidFill>
              </a:rPr>
              <a:t>Sunil Kr Sharma   (Assistant  Prof. EE Department),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30</a:t>
            </a:fld>
            <a:endParaRPr lang="en-IN" dirty="0"/>
          </a:p>
        </p:txBody>
      </p:sp>
      <p:sp>
        <p:nvSpPr>
          <p:cNvPr id="4" name="TextBox 3"/>
          <p:cNvSpPr txBox="1"/>
          <p:nvPr/>
        </p:nvSpPr>
        <p:spPr bwMode="auto">
          <a:xfrm>
            <a:off x="529879" y="445012"/>
            <a:ext cx="7699721" cy="1043193"/>
          </a:xfrm>
          <a:prstGeom prst="rect">
            <a:avLst/>
          </a:prstGeom>
          <a:solidFill>
            <a:schemeClr val="bg1"/>
          </a:solidFill>
          <a:ln w="9525">
            <a:noFill/>
            <a:miter lim="800000"/>
            <a:headEnd/>
            <a:tailEnd/>
          </a:ln>
        </p:spPr>
        <p:txBody>
          <a:bodyPr wrap="square" lIns="57744" tIns="28872" rIns="57744" bIns="28872" rtlCol="0">
            <a:spAutoFit/>
          </a:bodyPr>
          <a:lstStyle/>
          <a:p>
            <a:r>
              <a:rPr lang="en-US" sz="3200" b="1" dirty="0">
                <a:solidFill>
                  <a:srgbClr val="FF0000"/>
                </a:solidFill>
                <a:latin typeface="Times New Roman" pitchFamily="18" charset="0"/>
                <a:cs typeface="Times New Roman" pitchFamily="18" charset="0"/>
              </a:rPr>
              <a:t>Suggested links from NPTEL &amp; other Platforms:</a:t>
            </a:r>
            <a:endParaRPr lang="en-IN" sz="3200" b="1" dirty="0">
              <a:solidFill>
                <a:srgbClr val="FF0000"/>
              </a:solidFill>
              <a:latin typeface="Times New Roman" pitchFamily="18" charset="0"/>
              <a:cs typeface="Times New Roman" pitchFamily="18" charset="0"/>
            </a:endParaRPr>
          </a:p>
        </p:txBody>
      </p:sp>
      <p:sp>
        <p:nvSpPr>
          <p:cNvPr id="3" name="TextBox 2"/>
          <p:cNvSpPr txBox="1"/>
          <p:nvPr/>
        </p:nvSpPr>
        <p:spPr bwMode="auto">
          <a:xfrm>
            <a:off x="762000" y="1524000"/>
            <a:ext cx="8077200" cy="263492"/>
          </a:xfrm>
          <a:prstGeom prst="rect">
            <a:avLst/>
          </a:prstGeom>
          <a:solidFill>
            <a:schemeClr val="bg1"/>
          </a:solidFill>
          <a:ln w="9525">
            <a:noFill/>
            <a:miter lim="800000"/>
            <a:headEnd/>
            <a:tailEnd/>
          </a:ln>
        </p:spPr>
        <p:txBody>
          <a:bodyPr wrap="square" lIns="57744" tIns="28872" rIns="57744" bIns="28872" rtlCol="0">
            <a:spAutoFit/>
          </a:bodyPr>
          <a:lstStyle/>
          <a:p>
            <a:pPr marL="457200" indent="-457200">
              <a:buAutoNum type="arabicPeriod"/>
            </a:pPr>
            <a:endParaRPr lang="en-IN" sz="2000" baseline="30000" dirty="0" smtClean="0">
              <a:latin typeface="Times New Roman" pitchFamily="18" charset="0"/>
              <a:cs typeface="Times New Roman" pitchFamily="18" charset="0"/>
            </a:endParaRPr>
          </a:p>
        </p:txBody>
      </p:sp>
      <p:sp>
        <p:nvSpPr>
          <p:cNvPr id="5" name="TextBox 4"/>
          <p:cNvSpPr txBox="1"/>
          <p:nvPr/>
        </p:nvSpPr>
        <p:spPr bwMode="auto">
          <a:xfrm>
            <a:off x="761999" y="1696456"/>
            <a:ext cx="7700855" cy="981638"/>
          </a:xfrm>
          <a:prstGeom prst="rect">
            <a:avLst/>
          </a:prstGeom>
          <a:solidFill>
            <a:schemeClr val="bg1"/>
          </a:solidFill>
          <a:ln w="9525">
            <a:noFill/>
            <a:miter lim="800000"/>
            <a:headEnd/>
            <a:tailEnd/>
          </a:ln>
        </p:spPr>
        <p:txBody>
          <a:bodyPr wrap="square" lIns="57744" tIns="28872" rIns="57744" bIns="28872" rtlCol="0">
            <a:spAutoFit/>
          </a:bodyPr>
          <a:lstStyle/>
          <a:p>
            <a:pPr marL="342900" indent="-342900">
              <a:buFont typeface="Wingdings" pitchFamily="2" charset="2"/>
              <a:buChar char="§"/>
            </a:pPr>
            <a:r>
              <a:rPr lang="en-US" sz="2000" dirty="0">
                <a:hlinkClick r:id="rId3"/>
              </a:rPr>
              <a:t>https://nptel.ac.in/content/storage2/courses/108105053/pdf/L-21(TB)(ET)%20((EE)NPTEL).</a:t>
            </a:r>
            <a:r>
              <a:rPr lang="en-US" sz="2000" dirty="0" smtClean="0">
                <a:hlinkClick r:id="rId3"/>
              </a:rPr>
              <a:t>pdf</a:t>
            </a:r>
            <a:endParaRPr lang="en-US" sz="2000" dirty="0" smtClean="0"/>
          </a:p>
          <a:p>
            <a:pPr marL="342900" indent="-342900">
              <a:buFont typeface="Wingdings" pitchFamily="2" charset="2"/>
              <a:buChar char="§"/>
            </a:pPr>
            <a:endParaRPr lang="en-IN"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7937237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2" name="Footer Placeholder 11"/>
          <p:cNvSpPr>
            <a:spLocks noGrp="1"/>
          </p:cNvSpPr>
          <p:nvPr>
            <p:ph type="ftr" sz="quarter" idx="10"/>
          </p:nvPr>
        </p:nvSpPr>
        <p:spPr>
          <a:xfrm>
            <a:off x="457200" y="6356350"/>
            <a:ext cx="3200400" cy="501650"/>
          </a:xfrm>
        </p:spPr>
        <p:txBody>
          <a:bodyPr/>
          <a:lstStyle/>
          <a:p>
            <a:pPr>
              <a:defRPr/>
            </a:pPr>
            <a:r>
              <a:rPr lang="en-US" smtClean="0">
                <a:solidFill>
                  <a:schemeClr val="tx1"/>
                </a:solidFill>
              </a:rPr>
              <a:t>Sunil Kr Sharma   (Assistant  Prof. EE Department),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31</a:t>
            </a:fld>
            <a:endParaRPr lang="en-IN" dirty="0"/>
          </a:p>
        </p:txBody>
      </p:sp>
      <p:sp>
        <p:nvSpPr>
          <p:cNvPr id="4" name="TextBox 3"/>
          <p:cNvSpPr txBox="1"/>
          <p:nvPr/>
        </p:nvSpPr>
        <p:spPr bwMode="auto">
          <a:xfrm>
            <a:off x="529879" y="445012"/>
            <a:ext cx="7699721" cy="489195"/>
          </a:xfrm>
          <a:prstGeom prst="rect">
            <a:avLst/>
          </a:prstGeom>
          <a:solidFill>
            <a:schemeClr val="bg1"/>
          </a:solidFill>
          <a:ln w="9525">
            <a:noFill/>
            <a:miter lim="800000"/>
            <a:headEnd/>
            <a:tailEnd/>
          </a:ln>
        </p:spPr>
        <p:txBody>
          <a:bodyPr wrap="square" lIns="57744" tIns="28872" rIns="57744" bIns="28872" rtlCol="0">
            <a:spAutoFit/>
          </a:bodyPr>
          <a:lstStyle/>
          <a:p>
            <a:endParaRPr lang="en-IN" sz="2800" b="1" dirty="0" smtClean="0">
              <a:latin typeface="Times New Roman" pitchFamily="18" charset="0"/>
              <a:cs typeface="Times New Roman" pitchFamily="18" charset="0"/>
            </a:endParaRPr>
          </a:p>
        </p:txBody>
      </p:sp>
      <p:sp>
        <p:nvSpPr>
          <p:cNvPr id="3" name="TextBox 2"/>
          <p:cNvSpPr txBox="1"/>
          <p:nvPr/>
        </p:nvSpPr>
        <p:spPr bwMode="auto">
          <a:xfrm>
            <a:off x="762000" y="1524000"/>
            <a:ext cx="8077200" cy="263492"/>
          </a:xfrm>
          <a:prstGeom prst="rect">
            <a:avLst/>
          </a:prstGeom>
          <a:solidFill>
            <a:schemeClr val="bg1"/>
          </a:solidFill>
          <a:ln w="9525">
            <a:noFill/>
            <a:miter lim="800000"/>
            <a:headEnd/>
            <a:tailEnd/>
          </a:ln>
        </p:spPr>
        <p:txBody>
          <a:bodyPr wrap="square" lIns="57744" tIns="28872" rIns="57744" bIns="28872" rtlCol="0">
            <a:spAutoFit/>
          </a:bodyPr>
          <a:lstStyle/>
          <a:p>
            <a:pPr marL="457200" indent="-457200">
              <a:buAutoNum type="arabicPeriod"/>
            </a:pPr>
            <a:endParaRPr lang="en-IN" sz="2000" baseline="30000" dirty="0" smtClean="0">
              <a:latin typeface="Times New Roman" pitchFamily="18" charset="0"/>
              <a:cs typeface="Times New Roman" pitchFamily="18" charset="0"/>
            </a:endParaRPr>
          </a:p>
        </p:txBody>
      </p:sp>
      <p:sp>
        <p:nvSpPr>
          <p:cNvPr id="5" name="TextBox 4"/>
          <p:cNvSpPr txBox="1"/>
          <p:nvPr/>
        </p:nvSpPr>
        <p:spPr bwMode="auto">
          <a:xfrm>
            <a:off x="761999" y="1696456"/>
            <a:ext cx="7700855" cy="366084"/>
          </a:xfrm>
          <a:prstGeom prst="rect">
            <a:avLst/>
          </a:prstGeom>
          <a:solidFill>
            <a:schemeClr val="bg1"/>
          </a:solidFill>
          <a:ln w="9525">
            <a:noFill/>
            <a:miter lim="800000"/>
            <a:headEnd/>
            <a:tailEnd/>
          </a:ln>
        </p:spPr>
        <p:txBody>
          <a:bodyPr wrap="square" lIns="57744" tIns="28872" rIns="57744" bIns="28872" rtlCol="0">
            <a:spAutoFit/>
          </a:bodyPr>
          <a:lstStyle/>
          <a:p>
            <a:pPr marL="342900" indent="-342900">
              <a:buFont typeface="Wingdings" pitchFamily="2" charset="2"/>
              <a:buChar char="§"/>
            </a:pPr>
            <a:endParaRPr lang="en-IN" sz="2000" dirty="0" smtClean="0">
              <a:latin typeface="Times New Roman" pitchFamily="18" charset="0"/>
              <a:cs typeface="Times New Roman" pitchFamily="18" charset="0"/>
            </a:endParaRPr>
          </a:p>
        </p:txBody>
      </p:sp>
      <p:sp>
        <p:nvSpPr>
          <p:cNvPr id="6" name="Rectangle 5"/>
          <p:cNvSpPr/>
          <p:nvPr/>
        </p:nvSpPr>
        <p:spPr>
          <a:xfrm>
            <a:off x="2997531" y="2967335"/>
            <a:ext cx="3148939"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You</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409795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4101" name="TextBox 12"/>
          <p:cNvSpPr txBox="1">
            <a:spLocks noChangeArrowheads="1"/>
          </p:cNvSpPr>
          <p:nvPr/>
        </p:nvSpPr>
        <p:spPr bwMode="auto">
          <a:xfrm>
            <a:off x="705313" y="792777"/>
            <a:ext cx="8034117" cy="550750"/>
          </a:xfrm>
          <a:prstGeom prst="rect">
            <a:avLst/>
          </a:prstGeom>
          <a:noFill/>
          <a:ln w="9525">
            <a:noFill/>
            <a:miter lim="800000"/>
            <a:headEnd/>
            <a:tailEnd/>
          </a:ln>
        </p:spPr>
        <p:txBody>
          <a:bodyPr lIns="57744" tIns="28872" rIns="57744" bIns="28872">
            <a:spAutoFit/>
          </a:bodyPr>
          <a:lstStyle/>
          <a:p>
            <a:pPr algn="ctr"/>
            <a:r>
              <a:rPr lang="en-US" sz="3200" b="1" dirty="0"/>
              <a:t>Vision of the Department</a:t>
            </a:r>
            <a:endParaRPr lang="en-US" sz="3200"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4</a:t>
            </a:fld>
            <a:endParaRPr lang="en-IN" dirty="0"/>
          </a:p>
        </p:txBody>
      </p:sp>
      <p:sp>
        <p:nvSpPr>
          <p:cNvPr id="9" name="Footer Placeholder 11"/>
          <p:cNvSpPr>
            <a:spLocks noGrp="1"/>
          </p:cNvSpPr>
          <p:nvPr>
            <p:ph type="ftr" sz="quarter" idx="10"/>
          </p:nvPr>
        </p:nvSpPr>
        <p:spPr>
          <a:xfrm>
            <a:off x="548981" y="6384470"/>
            <a:ext cx="2926868" cy="496679"/>
          </a:xfrm>
        </p:spPr>
        <p:txBody>
          <a:bodyPr/>
          <a:lstStyle/>
          <a:p>
            <a:pPr>
              <a:defRPr/>
            </a:pPr>
            <a:r>
              <a:rPr lang="en-US" smtClean="0">
                <a:solidFill>
                  <a:schemeClr val="tx1"/>
                </a:solidFill>
              </a:rPr>
              <a:t>Sunil Kr Sharma   (Assistant  Prof. EE Department), JECRC, JAIPUR</a:t>
            </a:r>
            <a:endParaRPr lang="en-IN" dirty="0">
              <a:solidFill>
                <a:schemeClr val="tx1"/>
              </a:solidFill>
            </a:endParaRPr>
          </a:p>
        </p:txBody>
      </p:sp>
      <p:sp>
        <p:nvSpPr>
          <p:cNvPr id="10" name="Rectangle 9"/>
          <p:cNvSpPr/>
          <p:nvPr/>
        </p:nvSpPr>
        <p:spPr>
          <a:xfrm>
            <a:off x="685800" y="1600200"/>
            <a:ext cx="8305800" cy="646331"/>
          </a:xfrm>
          <a:prstGeom prst="rect">
            <a:avLst/>
          </a:prstGeom>
        </p:spPr>
        <p:txBody>
          <a:bodyPr wrap="square">
            <a:spAutoFit/>
          </a:bodyPr>
          <a:lstStyle/>
          <a:p>
            <a:pPr algn="just"/>
            <a:r>
              <a:rPr lang="en-US" b="1" dirty="0" smtClean="0">
                <a:solidFill>
                  <a:schemeClr val="bg1"/>
                </a:solidFill>
                <a:latin typeface="Georgia" pitchFamily="18" charset="0"/>
              </a:rPr>
              <a:t> </a:t>
            </a:r>
            <a:endParaRPr lang="en-US" b="1" dirty="0" smtClean="0">
              <a:solidFill>
                <a:schemeClr val="bg2">
                  <a:lumMod val="25000"/>
                </a:schemeClr>
              </a:solidFill>
            </a:endParaRPr>
          </a:p>
          <a:p>
            <a:pPr algn="ctr"/>
            <a:r>
              <a:rPr lang="en-US" b="1" dirty="0" smtClean="0">
                <a:ln w="11430">
                  <a:solidFill>
                    <a:schemeClr val="tx1"/>
                  </a:solidFill>
                </a:ln>
                <a:latin typeface="Georgia" pitchFamily="18" charset="0"/>
              </a:rPr>
              <a:t> </a:t>
            </a:r>
            <a:endParaRPr lang="en-US" dirty="0"/>
          </a:p>
        </p:txBody>
      </p:sp>
      <p:sp>
        <p:nvSpPr>
          <p:cNvPr id="12" name="Rectangle 11"/>
          <p:cNvSpPr/>
          <p:nvPr/>
        </p:nvSpPr>
        <p:spPr>
          <a:xfrm>
            <a:off x="762000" y="1582340"/>
            <a:ext cx="8077200" cy="2308324"/>
          </a:xfrm>
          <a:prstGeom prst="rect">
            <a:avLst/>
          </a:prstGeom>
        </p:spPr>
        <p:txBody>
          <a:bodyPr wrap="square">
            <a:spAutoFit/>
          </a:bodyPr>
          <a:lstStyle/>
          <a:p>
            <a:pPr algn="just"/>
            <a:r>
              <a:rPr lang="en-US" sz="2400" b="1" dirty="0" smtClean="0">
                <a:solidFill>
                  <a:schemeClr val="bg2">
                    <a:lumMod val="25000"/>
                  </a:schemeClr>
                </a:solidFill>
                <a:latin typeface="Times New Roman" pitchFamily="18" charset="0"/>
                <a:cs typeface="Times New Roman" pitchFamily="18" charset="0"/>
              </a:rPr>
              <a:t>The Electrical Engineering Department strives to be recognized globally for outcome based technical knowledge and to produce quality human being who can </a:t>
            </a:r>
            <a:r>
              <a:rPr lang="en-US" sz="2400" b="1" dirty="0">
                <a:solidFill>
                  <a:schemeClr val="bg2">
                    <a:lumMod val="25000"/>
                  </a:schemeClr>
                </a:solidFill>
                <a:latin typeface="Times New Roman" pitchFamily="18" charset="0"/>
                <a:cs typeface="Times New Roman" pitchFamily="18" charset="0"/>
              </a:rPr>
              <a:t>manage the advance technologies </a:t>
            </a:r>
            <a:r>
              <a:rPr lang="en-US" sz="2400" b="1" dirty="0" smtClean="0">
                <a:solidFill>
                  <a:schemeClr val="bg2">
                    <a:lumMod val="25000"/>
                  </a:schemeClr>
                </a:solidFill>
                <a:latin typeface="Times New Roman" pitchFamily="18" charset="0"/>
                <a:cs typeface="Times New Roman" pitchFamily="18" charset="0"/>
              </a:rPr>
              <a:t>and contribute </a:t>
            </a:r>
            <a:r>
              <a:rPr lang="en-US" sz="2400" b="1" dirty="0">
                <a:solidFill>
                  <a:schemeClr val="bg2">
                    <a:lumMod val="25000"/>
                  </a:schemeClr>
                </a:solidFill>
                <a:latin typeface="Times New Roman" pitchFamily="18" charset="0"/>
                <a:cs typeface="Times New Roman" pitchFamily="18" charset="0"/>
              </a:rPr>
              <a:t>to society. </a:t>
            </a:r>
            <a:r>
              <a:rPr lang="en-US" sz="2400" b="1" dirty="0" smtClean="0">
                <a:solidFill>
                  <a:schemeClr val="bg2">
                    <a:lumMod val="25000"/>
                  </a:schemeClr>
                </a:solidFill>
                <a:latin typeface="Times New Roman" pitchFamily="18" charset="0"/>
                <a:cs typeface="Times New Roman" pitchFamily="18" charset="0"/>
              </a:rPr>
              <a:t>.</a:t>
            </a:r>
            <a:endParaRPr lang="en-US" sz="2400" b="1" dirty="0">
              <a:solidFill>
                <a:schemeClr val="bg2">
                  <a:lumMod val="25000"/>
                </a:schemeClr>
              </a:solidFill>
              <a:latin typeface="Times New Roman" pitchFamily="18" charset="0"/>
              <a:cs typeface="Times New Roman" pitchFamily="18" charset="0"/>
            </a:endParaRPr>
          </a:p>
          <a:p>
            <a:pPr lvl="0" algn="just"/>
            <a:endParaRPr lang="en-US" sz="2400" b="1" dirty="0" smtClean="0">
              <a:solidFill>
                <a:schemeClr val="bg2">
                  <a:lumMod val="25000"/>
                </a:schemeClr>
              </a:solidFill>
              <a:latin typeface="Times New Roman" pitchFamily="18" charset="0"/>
              <a:cs typeface="Times New Roman" pitchFamily="18" charset="0"/>
            </a:endParaRPr>
          </a:p>
          <a:p>
            <a:endParaRPr lang="en-US" sz="2400" b="1" dirty="0">
              <a:solidFill>
                <a:schemeClr val="bg2">
                  <a:lumMod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733932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4101" name="TextBox 12"/>
          <p:cNvSpPr txBox="1">
            <a:spLocks noChangeArrowheads="1"/>
          </p:cNvSpPr>
          <p:nvPr/>
        </p:nvSpPr>
        <p:spPr bwMode="auto">
          <a:xfrm>
            <a:off x="705313" y="792777"/>
            <a:ext cx="8034117" cy="550750"/>
          </a:xfrm>
          <a:prstGeom prst="rect">
            <a:avLst/>
          </a:prstGeom>
          <a:noFill/>
          <a:ln w="9525">
            <a:noFill/>
            <a:miter lim="800000"/>
            <a:headEnd/>
            <a:tailEnd/>
          </a:ln>
        </p:spPr>
        <p:txBody>
          <a:bodyPr lIns="57744" tIns="28872" rIns="57744" bIns="28872">
            <a:spAutoFit/>
          </a:bodyPr>
          <a:lstStyle/>
          <a:p>
            <a:pPr algn="ctr"/>
            <a:r>
              <a:rPr lang="en-US" sz="3200" b="1" dirty="0"/>
              <a:t>Mission of the Department</a:t>
            </a:r>
            <a:endParaRPr lang="en-US" sz="3200"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5</a:t>
            </a:fld>
            <a:endParaRPr lang="en-IN" dirty="0"/>
          </a:p>
        </p:txBody>
      </p:sp>
      <p:sp>
        <p:nvSpPr>
          <p:cNvPr id="9" name="Footer Placeholder 11"/>
          <p:cNvSpPr>
            <a:spLocks noGrp="1"/>
          </p:cNvSpPr>
          <p:nvPr>
            <p:ph type="ftr" sz="quarter" idx="10"/>
          </p:nvPr>
        </p:nvSpPr>
        <p:spPr>
          <a:xfrm>
            <a:off x="548981" y="6384470"/>
            <a:ext cx="2926868" cy="496679"/>
          </a:xfrm>
        </p:spPr>
        <p:txBody>
          <a:bodyPr/>
          <a:lstStyle/>
          <a:p>
            <a:pPr>
              <a:defRPr/>
            </a:pPr>
            <a:r>
              <a:rPr lang="en-US" smtClean="0">
                <a:solidFill>
                  <a:schemeClr val="tx1"/>
                </a:solidFill>
              </a:rPr>
              <a:t>Sunil Kr Sharma   (Assistant  Prof. EE Department), JECRC, JAIPUR</a:t>
            </a:r>
            <a:endParaRPr lang="en-IN" dirty="0">
              <a:solidFill>
                <a:schemeClr val="tx1"/>
              </a:solidFill>
            </a:endParaRPr>
          </a:p>
        </p:txBody>
      </p:sp>
      <p:sp>
        <p:nvSpPr>
          <p:cNvPr id="10" name="Rectangle 9"/>
          <p:cNvSpPr/>
          <p:nvPr/>
        </p:nvSpPr>
        <p:spPr>
          <a:xfrm>
            <a:off x="685800" y="1600200"/>
            <a:ext cx="8305800" cy="646331"/>
          </a:xfrm>
          <a:prstGeom prst="rect">
            <a:avLst/>
          </a:prstGeom>
        </p:spPr>
        <p:txBody>
          <a:bodyPr wrap="square">
            <a:spAutoFit/>
          </a:bodyPr>
          <a:lstStyle/>
          <a:p>
            <a:pPr algn="just"/>
            <a:r>
              <a:rPr lang="en-US" b="1" dirty="0" smtClean="0">
                <a:solidFill>
                  <a:schemeClr val="bg1"/>
                </a:solidFill>
                <a:latin typeface="Georgia" pitchFamily="18" charset="0"/>
              </a:rPr>
              <a:t> </a:t>
            </a:r>
            <a:endParaRPr lang="en-US" b="1" dirty="0" smtClean="0">
              <a:solidFill>
                <a:schemeClr val="bg2">
                  <a:lumMod val="25000"/>
                </a:schemeClr>
              </a:solidFill>
            </a:endParaRPr>
          </a:p>
          <a:p>
            <a:pPr algn="ctr"/>
            <a:r>
              <a:rPr lang="en-US" b="1" dirty="0" smtClean="0">
                <a:ln w="11430">
                  <a:solidFill>
                    <a:schemeClr val="tx1"/>
                  </a:solidFill>
                </a:ln>
                <a:latin typeface="Georgia" pitchFamily="18" charset="0"/>
              </a:rPr>
              <a:t> </a:t>
            </a:r>
            <a:endParaRPr lang="en-US" dirty="0"/>
          </a:p>
        </p:txBody>
      </p:sp>
      <p:sp>
        <p:nvSpPr>
          <p:cNvPr id="12" name="Rectangle 11"/>
          <p:cNvSpPr/>
          <p:nvPr/>
        </p:nvSpPr>
        <p:spPr>
          <a:xfrm>
            <a:off x="762000" y="1582340"/>
            <a:ext cx="8077200" cy="2031325"/>
          </a:xfrm>
          <a:prstGeom prst="rect">
            <a:avLst/>
          </a:prstGeom>
        </p:spPr>
        <p:txBody>
          <a:bodyPr wrap="square">
            <a:spAutoFit/>
          </a:bodyPr>
          <a:lstStyle/>
          <a:p>
            <a:pPr marL="285750" indent="-285750">
              <a:buFont typeface="Wingdings" pitchFamily="2" charset="2"/>
              <a:buChar char="v"/>
            </a:pPr>
            <a:r>
              <a:rPr lang="en-US" b="1" dirty="0" smtClean="0">
                <a:solidFill>
                  <a:schemeClr val="bg2">
                    <a:lumMod val="25000"/>
                  </a:schemeClr>
                </a:solidFill>
                <a:latin typeface="Times New Roman" pitchFamily="18" charset="0"/>
                <a:cs typeface="Times New Roman" pitchFamily="18" charset="0"/>
              </a:rPr>
              <a:t>To impart </a:t>
            </a:r>
            <a:r>
              <a:rPr lang="en-US" b="1" dirty="0">
                <a:solidFill>
                  <a:schemeClr val="bg2">
                    <a:lumMod val="25000"/>
                  </a:schemeClr>
                </a:solidFill>
                <a:latin typeface="Times New Roman" pitchFamily="18" charset="0"/>
                <a:cs typeface="Times New Roman" pitchFamily="18" charset="0"/>
              </a:rPr>
              <a:t>quality technical knowledge to the learners to make them</a:t>
            </a:r>
          </a:p>
          <a:p>
            <a:r>
              <a:rPr lang="en-US" b="1" dirty="0" smtClean="0">
                <a:solidFill>
                  <a:schemeClr val="bg2">
                    <a:lumMod val="25000"/>
                  </a:schemeClr>
                </a:solidFill>
                <a:latin typeface="Times New Roman" pitchFamily="18" charset="0"/>
                <a:cs typeface="Times New Roman" pitchFamily="18" charset="0"/>
              </a:rPr>
              <a:t>     globally </a:t>
            </a:r>
            <a:r>
              <a:rPr lang="en-US" b="1" dirty="0">
                <a:solidFill>
                  <a:schemeClr val="bg2">
                    <a:lumMod val="25000"/>
                  </a:schemeClr>
                </a:solidFill>
                <a:latin typeface="Times New Roman" pitchFamily="18" charset="0"/>
                <a:cs typeface="Times New Roman" pitchFamily="18" charset="0"/>
              </a:rPr>
              <a:t>competitive </a:t>
            </a:r>
            <a:r>
              <a:rPr lang="en-US" b="1" dirty="0" smtClean="0">
                <a:solidFill>
                  <a:schemeClr val="bg2">
                    <a:lumMod val="25000"/>
                  </a:schemeClr>
                </a:solidFill>
                <a:latin typeface="Times New Roman" pitchFamily="18" charset="0"/>
                <a:cs typeface="Times New Roman" pitchFamily="18" charset="0"/>
              </a:rPr>
              <a:t>Electrical </a:t>
            </a:r>
            <a:r>
              <a:rPr lang="en-US" b="1" dirty="0">
                <a:solidFill>
                  <a:schemeClr val="bg2">
                    <a:lumMod val="25000"/>
                  </a:schemeClr>
                </a:solidFill>
                <a:latin typeface="Times New Roman" pitchFamily="18" charset="0"/>
                <a:cs typeface="Times New Roman" pitchFamily="18" charset="0"/>
              </a:rPr>
              <a:t>engineers</a:t>
            </a:r>
            <a:r>
              <a:rPr lang="en-US" b="1" dirty="0" smtClean="0">
                <a:solidFill>
                  <a:schemeClr val="bg2">
                    <a:lumMod val="25000"/>
                  </a:schemeClr>
                </a:solidFill>
                <a:latin typeface="Times New Roman" pitchFamily="18" charset="0"/>
                <a:cs typeface="Times New Roman" pitchFamily="18" charset="0"/>
              </a:rPr>
              <a:t>.</a:t>
            </a:r>
            <a:endParaRPr lang="en-US" b="1" dirty="0">
              <a:solidFill>
                <a:schemeClr val="bg2">
                  <a:lumMod val="25000"/>
                </a:schemeClr>
              </a:solidFill>
              <a:latin typeface="Times New Roman" pitchFamily="18" charset="0"/>
              <a:cs typeface="Times New Roman" pitchFamily="18" charset="0"/>
            </a:endParaRPr>
          </a:p>
          <a:p>
            <a:endParaRPr lang="en-US" b="1" dirty="0">
              <a:solidFill>
                <a:schemeClr val="bg2">
                  <a:lumMod val="25000"/>
                </a:schemeClr>
              </a:solidFill>
              <a:latin typeface="Times New Roman" pitchFamily="18" charset="0"/>
              <a:cs typeface="Times New Roman" pitchFamily="18" charset="0"/>
            </a:endParaRPr>
          </a:p>
          <a:p>
            <a:pPr marL="285750" indent="-285750">
              <a:buFont typeface="Wingdings" pitchFamily="2" charset="2"/>
              <a:buChar char="v"/>
            </a:pPr>
            <a:r>
              <a:rPr lang="en-US" b="1" dirty="0" smtClean="0">
                <a:solidFill>
                  <a:schemeClr val="bg2">
                    <a:lumMod val="25000"/>
                  </a:schemeClr>
                </a:solidFill>
                <a:latin typeface="Times New Roman" pitchFamily="18" charset="0"/>
                <a:cs typeface="Times New Roman" pitchFamily="18" charset="0"/>
              </a:rPr>
              <a:t> </a:t>
            </a:r>
            <a:r>
              <a:rPr lang="en-US" b="1" dirty="0">
                <a:solidFill>
                  <a:schemeClr val="bg2">
                    <a:lumMod val="25000"/>
                  </a:schemeClr>
                </a:solidFill>
                <a:latin typeface="Times New Roman" pitchFamily="18" charset="0"/>
                <a:cs typeface="Times New Roman" pitchFamily="18" charset="0"/>
              </a:rPr>
              <a:t>To provide the learners ethical guidelines along with excellent </a:t>
            </a:r>
            <a:r>
              <a:rPr lang="en-US" b="1" dirty="0" smtClean="0">
                <a:solidFill>
                  <a:schemeClr val="bg2">
                    <a:lumMod val="25000"/>
                  </a:schemeClr>
                </a:solidFill>
                <a:latin typeface="Times New Roman" pitchFamily="18" charset="0"/>
                <a:cs typeface="Times New Roman" pitchFamily="18" charset="0"/>
              </a:rPr>
              <a:t>academic </a:t>
            </a:r>
            <a:r>
              <a:rPr lang="en-US" b="1" dirty="0">
                <a:solidFill>
                  <a:schemeClr val="bg2">
                    <a:lumMod val="25000"/>
                  </a:schemeClr>
                </a:solidFill>
                <a:latin typeface="Times New Roman" pitchFamily="18" charset="0"/>
                <a:cs typeface="Times New Roman" pitchFamily="18" charset="0"/>
              </a:rPr>
              <a:t>environment for a long productive career.</a:t>
            </a:r>
          </a:p>
          <a:p>
            <a:endParaRPr lang="en-US" b="1" dirty="0">
              <a:solidFill>
                <a:schemeClr val="bg2">
                  <a:lumMod val="25000"/>
                </a:schemeClr>
              </a:solidFill>
              <a:latin typeface="Times New Roman" pitchFamily="18" charset="0"/>
              <a:cs typeface="Times New Roman" pitchFamily="18" charset="0"/>
            </a:endParaRPr>
          </a:p>
          <a:p>
            <a:pPr marL="285750" indent="-285750">
              <a:buFont typeface="Wingdings" pitchFamily="2" charset="2"/>
              <a:buChar char="v"/>
            </a:pPr>
            <a:r>
              <a:rPr lang="en-US" b="1" dirty="0" smtClean="0">
                <a:solidFill>
                  <a:schemeClr val="bg2">
                    <a:lumMod val="25000"/>
                  </a:schemeClr>
                </a:solidFill>
                <a:latin typeface="Times New Roman" pitchFamily="18" charset="0"/>
                <a:cs typeface="Times New Roman" pitchFamily="18" charset="0"/>
              </a:rPr>
              <a:t> </a:t>
            </a:r>
            <a:r>
              <a:rPr lang="en-US" b="1" dirty="0">
                <a:solidFill>
                  <a:schemeClr val="bg2">
                    <a:lumMod val="25000"/>
                  </a:schemeClr>
                </a:solidFill>
                <a:latin typeface="Times New Roman" pitchFamily="18" charset="0"/>
                <a:cs typeface="Times New Roman" pitchFamily="18" charset="0"/>
              </a:rPr>
              <a:t>To promote industry-institute relationship.</a:t>
            </a:r>
          </a:p>
        </p:txBody>
      </p:sp>
    </p:spTree>
    <p:extLst>
      <p:ext uri="{BB962C8B-B14F-4D97-AF65-F5344CB8AC3E}">
        <p14:creationId xmlns:p14="http://schemas.microsoft.com/office/powerpoint/2010/main" val="3327867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19833" y="0"/>
            <a:ext cx="9144000" cy="68580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4101" name="TextBox 12"/>
          <p:cNvSpPr txBox="1">
            <a:spLocks noChangeArrowheads="1"/>
          </p:cNvSpPr>
          <p:nvPr/>
        </p:nvSpPr>
        <p:spPr bwMode="auto">
          <a:xfrm>
            <a:off x="705313" y="792777"/>
            <a:ext cx="8034117" cy="519973"/>
          </a:xfrm>
          <a:prstGeom prst="rect">
            <a:avLst/>
          </a:prstGeom>
          <a:noFill/>
          <a:ln w="9525">
            <a:noFill/>
            <a:miter lim="800000"/>
            <a:headEnd/>
            <a:tailEnd/>
          </a:ln>
        </p:spPr>
        <p:txBody>
          <a:bodyPr lIns="57744" tIns="28872" rIns="57744" bIns="28872">
            <a:spAutoFit/>
          </a:bodyPr>
          <a:lstStyle/>
          <a:p>
            <a:pPr algn="ctr"/>
            <a:r>
              <a:rPr lang="en-US" sz="3000" b="1" dirty="0">
                <a:latin typeface="Times New Roman" pitchFamily="18" charset="0"/>
                <a:cs typeface="Times New Roman" pitchFamily="18" charset="0"/>
              </a:rPr>
              <a:t>Electrical Machine-I : Course Outcomes</a:t>
            </a:r>
            <a:endParaRPr lang="en-IN" sz="3000" b="1" dirty="0">
              <a:latin typeface="Times New Roman" pitchFamily="18" charset="0"/>
              <a:cs typeface="Times New Roman" pitchFamily="18" charset="0"/>
            </a:endParaRPr>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6</a:t>
            </a:fld>
            <a:endParaRPr lang="en-IN" dirty="0"/>
          </a:p>
        </p:txBody>
      </p:sp>
      <p:sp>
        <p:nvSpPr>
          <p:cNvPr id="9" name="Footer Placeholder 11"/>
          <p:cNvSpPr>
            <a:spLocks noGrp="1"/>
          </p:cNvSpPr>
          <p:nvPr>
            <p:ph type="ftr" sz="quarter" idx="10"/>
          </p:nvPr>
        </p:nvSpPr>
        <p:spPr>
          <a:xfrm>
            <a:off x="545849" y="6361320"/>
            <a:ext cx="2926868" cy="496679"/>
          </a:xfrm>
        </p:spPr>
        <p:txBody>
          <a:bodyPr/>
          <a:lstStyle/>
          <a:p>
            <a:pPr>
              <a:defRPr/>
            </a:pPr>
            <a:r>
              <a:rPr lang="en-US" smtClean="0">
                <a:solidFill>
                  <a:schemeClr val="tx1"/>
                </a:solidFill>
              </a:rPr>
              <a:t>Sunil Kr Sharma   (Assistant  Prof. EE Department), JECRC, JAIPUR</a:t>
            </a:r>
            <a:endParaRPr lang="en-IN" dirty="0">
              <a:solidFill>
                <a:schemeClr val="tx1"/>
              </a:solidFill>
            </a:endParaRPr>
          </a:p>
        </p:txBody>
      </p:sp>
      <p:sp>
        <p:nvSpPr>
          <p:cNvPr id="10" name="Rectangle 9"/>
          <p:cNvSpPr/>
          <p:nvPr/>
        </p:nvSpPr>
        <p:spPr>
          <a:xfrm>
            <a:off x="685800" y="1600200"/>
            <a:ext cx="8305800" cy="646331"/>
          </a:xfrm>
          <a:prstGeom prst="rect">
            <a:avLst/>
          </a:prstGeom>
        </p:spPr>
        <p:txBody>
          <a:bodyPr wrap="square">
            <a:spAutoFit/>
          </a:bodyPr>
          <a:lstStyle/>
          <a:p>
            <a:pPr algn="just"/>
            <a:r>
              <a:rPr lang="en-US" b="1" dirty="0" smtClean="0">
                <a:solidFill>
                  <a:schemeClr val="bg1"/>
                </a:solidFill>
                <a:latin typeface="Georgia" pitchFamily="18" charset="0"/>
              </a:rPr>
              <a:t> </a:t>
            </a:r>
            <a:endParaRPr lang="en-US" b="1" dirty="0" smtClean="0">
              <a:solidFill>
                <a:schemeClr val="bg2">
                  <a:lumMod val="25000"/>
                </a:schemeClr>
              </a:solidFill>
            </a:endParaRPr>
          </a:p>
          <a:p>
            <a:pPr algn="ctr"/>
            <a:r>
              <a:rPr lang="en-US" b="1" dirty="0" smtClean="0">
                <a:ln w="11430">
                  <a:solidFill>
                    <a:schemeClr val="tx1"/>
                  </a:solidFill>
                </a:ln>
                <a:latin typeface="Georgia" pitchFamily="18" charset="0"/>
              </a:rPr>
              <a:t> </a:t>
            </a:r>
            <a:endParaRPr lang="en-US" dirty="0"/>
          </a:p>
        </p:txBody>
      </p:sp>
      <p:sp>
        <p:nvSpPr>
          <p:cNvPr id="12" name="Rectangle 11"/>
          <p:cNvSpPr/>
          <p:nvPr/>
        </p:nvSpPr>
        <p:spPr>
          <a:xfrm>
            <a:off x="762000" y="1582340"/>
            <a:ext cx="8077200" cy="2031325"/>
          </a:xfrm>
          <a:prstGeom prst="rect">
            <a:avLst/>
          </a:prstGeom>
        </p:spPr>
        <p:txBody>
          <a:bodyPr wrap="square">
            <a:spAutoFit/>
          </a:bodyPr>
          <a:lstStyle/>
          <a:p>
            <a:r>
              <a:rPr lang="en-US" b="1" dirty="0" smtClean="0">
                <a:latin typeface="Times New Roman" pitchFamily="18" charset="0"/>
                <a:cs typeface="Times New Roman" pitchFamily="18" charset="0"/>
              </a:rPr>
              <a:t>Students will be able to:</a:t>
            </a:r>
          </a:p>
          <a:p>
            <a:endParaRPr lang="en-IN" b="1" dirty="0">
              <a:latin typeface="Times New Roman" pitchFamily="18" charset="0"/>
              <a:cs typeface="Times New Roman" pitchFamily="18" charset="0"/>
            </a:endParaRPr>
          </a:p>
          <a:p>
            <a:pPr lvl="0"/>
            <a:r>
              <a:rPr lang="en-US" dirty="0"/>
              <a:t>CO1: To understand the basic concept of AC Machine (Transformer) and DC machine.</a:t>
            </a:r>
          </a:p>
          <a:p>
            <a:pPr lvl="0"/>
            <a:r>
              <a:rPr lang="en-US" dirty="0"/>
              <a:t>CO2: Analysis the response of AC/DC electrical Machine.</a:t>
            </a:r>
          </a:p>
          <a:p>
            <a:pPr lvl="0"/>
            <a:r>
              <a:rPr lang="en-US" dirty="0"/>
              <a:t>CO3: T</a:t>
            </a:r>
            <a:r>
              <a:rPr lang="en-US" dirty="0" smtClean="0"/>
              <a:t>o </a:t>
            </a:r>
            <a:r>
              <a:rPr lang="en-US" dirty="0"/>
              <a:t>control the </a:t>
            </a:r>
            <a:r>
              <a:rPr lang="en-US" dirty="0" smtClean="0"/>
              <a:t>performance </a:t>
            </a:r>
            <a:r>
              <a:rPr lang="en-US" dirty="0"/>
              <a:t>and operation of transformer and DC </a:t>
            </a:r>
            <a:r>
              <a:rPr lang="en-US" dirty="0" smtClean="0"/>
              <a:t>machines.</a:t>
            </a:r>
            <a:r>
              <a:rPr lang="en-US" dirty="0"/>
              <a:t>		</a:t>
            </a:r>
            <a:endParaRPr lang="en-US" b="1" dirty="0" smtClean="0">
              <a:solidFill>
                <a:schemeClr val="bg2">
                  <a:lumMod val="25000"/>
                </a:schemeClr>
              </a:solidFill>
              <a:latin typeface="Times New Roman" pitchFamily="18" charset="0"/>
              <a:cs typeface="Times New Roman" pitchFamily="18" charset="0"/>
            </a:endParaRPr>
          </a:p>
          <a:p>
            <a:endParaRPr lang="en-US" b="1" dirty="0">
              <a:solidFill>
                <a:schemeClr val="bg2">
                  <a:lumMod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447793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2" name="Footer Placeholder 11"/>
          <p:cNvSpPr>
            <a:spLocks noGrp="1"/>
          </p:cNvSpPr>
          <p:nvPr>
            <p:ph type="ftr" sz="quarter" idx="10"/>
          </p:nvPr>
        </p:nvSpPr>
        <p:spPr>
          <a:xfrm>
            <a:off x="601172" y="6422048"/>
            <a:ext cx="3589828" cy="365125"/>
          </a:xfrm>
        </p:spPr>
        <p:txBody>
          <a:bodyPr/>
          <a:lstStyle/>
          <a:p>
            <a:pPr>
              <a:defRPr/>
            </a:pPr>
            <a:r>
              <a:rPr lang="en-US" smtClean="0">
                <a:solidFill>
                  <a:schemeClr val="tx1"/>
                </a:solidFill>
              </a:rPr>
              <a:t>Sunil Kr Sharma   (Assistant  Prof. EE Department), JECRC, JAIPUR</a:t>
            </a:r>
            <a:endParaRPr lang="en-IN" dirty="0">
              <a:solidFill>
                <a:schemeClr val="tx1"/>
              </a:solidFill>
            </a:endParaRPr>
          </a:p>
        </p:txBody>
      </p:sp>
      <p:sp>
        <p:nvSpPr>
          <p:cNvPr id="6149" name="TextBox 12"/>
          <p:cNvSpPr txBox="1">
            <a:spLocks noChangeArrowheads="1"/>
          </p:cNvSpPr>
          <p:nvPr/>
        </p:nvSpPr>
        <p:spPr bwMode="auto">
          <a:xfrm>
            <a:off x="819880" y="2438400"/>
            <a:ext cx="8034117" cy="1535635"/>
          </a:xfrm>
          <a:prstGeom prst="rect">
            <a:avLst/>
          </a:prstGeom>
          <a:noFill/>
          <a:ln w="9525">
            <a:noFill/>
            <a:miter lim="800000"/>
            <a:headEnd/>
            <a:tailEnd/>
          </a:ln>
        </p:spPr>
        <p:txBody>
          <a:bodyPr lIns="57744" tIns="28872" rIns="57744" bIns="28872">
            <a:spAutoFit/>
          </a:bodyPr>
          <a:lstStyle/>
          <a:p>
            <a:pPr algn="ctr"/>
            <a:r>
              <a:rPr lang="en-US" sz="4800" dirty="0" smtClean="0">
                <a:latin typeface="Algerian" pitchFamily="82" charset="0"/>
              </a:rPr>
              <a:t>Introduction To Syllabus</a:t>
            </a:r>
            <a:endParaRPr lang="en-IN" sz="4800" dirty="0">
              <a:latin typeface="Algerian" pitchFamily="82" charset="0"/>
            </a:endParaRPr>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7</a:t>
            </a:fld>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228600"/>
            <a:ext cx="9144000" cy="68580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2" name="Footer Placeholder 11"/>
          <p:cNvSpPr>
            <a:spLocks noGrp="1"/>
          </p:cNvSpPr>
          <p:nvPr>
            <p:ph type="ftr" sz="quarter" idx="10"/>
          </p:nvPr>
        </p:nvSpPr>
        <p:spPr>
          <a:xfrm>
            <a:off x="516309" y="6551953"/>
            <a:ext cx="2819400" cy="501650"/>
          </a:xfrm>
        </p:spPr>
        <p:txBody>
          <a:bodyPr/>
          <a:lstStyle/>
          <a:p>
            <a:pPr>
              <a:defRPr/>
            </a:pPr>
            <a:r>
              <a:rPr lang="en-US" smtClean="0">
                <a:solidFill>
                  <a:schemeClr val="tx1"/>
                </a:solidFill>
              </a:rPr>
              <a:t>Sunil Kr Sharma   (Assistant  Prof. EE Department), JECRC, JAIPUR</a:t>
            </a:r>
            <a:endParaRPr lang="en-IN" dirty="0"/>
          </a:p>
        </p:txBody>
      </p:sp>
      <p:sp>
        <p:nvSpPr>
          <p:cNvPr id="6149" name="TextBox 12"/>
          <p:cNvSpPr txBox="1">
            <a:spLocks noChangeArrowheads="1"/>
          </p:cNvSpPr>
          <p:nvPr/>
        </p:nvSpPr>
        <p:spPr bwMode="auto">
          <a:xfrm>
            <a:off x="217079" y="792777"/>
            <a:ext cx="8034117" cy="519973"/>
          </a:xfrm>
          <a:prstGeom prst="rect">
            <a:avLst/>
          </a:prstGeom>
          <a:noFill/>
          <a:ln w="9525">
            <a:noFill/>
            <a:miter lim="800000"/>
            <a:headEnd/>
            <a:tailEnd/>
          </a:ln>
        </p:spPr>
        <p:txBody>
          <a:bodyPr lIns="57744" tIns="28872" rIns="57744" bIns="28872">
            <a:spAutoFit/>
          </a:bodyPr>
          <a:lstStyle/>
          <a:p>
            <a:pPr algn="ctr"/>
            <a:endParaRPr lang="en-IN" sz="3000"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8</a:t>
            </a:fld>
            <a:endParaRPr lang="en-IN" dirty="0"/>
          </a:p>
        </p:txBody>
      </p:sp>
      <p:graphicFrame>
        <p:nvGraphicFramePr>
          <p:cNvPr id="11" name="Table 10"/>
          <p:cNvGraphicFramePr>
            <a:graphicFrameLocks noGrp="1"/>
          </p:cNvGraphicFramePr>
          <p:nvPr/>
        </p:nvGraphicFramePr>
        <p:xfrm>
          <a:off x="457200" y="1855788"/>
          <a:ext cx="8229601" cy="3149586"/>
        </p:xfrm>
        <a:graphic>
          <a:graphicData uri="http://schemas.openxmlformats.org/drawingml/2006/table">
            <a:tbl>
              <a:tblPr>
                <a:tableStyleId>{5C22544A-7EE6-4342-B048-85BDC9FD1C3A}</a:tableStyleId>
              </a:tblPr>
              <a:tblGrid>
                <a:gridCol w="916034"/>
                <a:gridCol w="3117878"/>
                <a:gridCol w="3117878"/>
                <a:gridCol w="1077811"/>
              </a:tblGrid>
              <a:tr h="185166">
                <a:tc gridSpan="4">
                  <a:txBody>
                    <a:bodyPr/>
                    <a:lstStyle/>
                    <a:p>
                      <a:pPr algn="ctr" rtl="0" fontAlgn="ctr"/>
                      <a:r>
                        <a:rPr lang="en-US" sz="1100" u="none" strike="noStrike" dirty="0">
                          <a:effectLst/>
                        </a:rPr>
                        <a:t>JAIPUR ENGINEERING COLLEGE AND RESEARCH CENTRE</a:t>
                      </a:r>
                      <a:endParaRPr lang="en-US" sz="1100" b="1" i="0" u="none" strike="noStrike" dirty="0">
                        <a:solidFill>
                          <a:srgbClr val="000000"/>
                        </a:solidFill>
                        <a:effectLst/>
                        <a:latin typeface="Times New Roman"/>
                      </a:endParaRPr>
                    </a:p>
                  </a:txBody>
                  <a:tcPr marL="8817" marR="8817" marT="8817" marB="0" anchor="ctr"/>
                </a:tc>
                <a:tc hMerge="1">
                  <a:txBody>
                    <a:bodyPr/>
                    <a:lstStyle/>
                    <a:p>
                      <a:endParaRPr lang="en-US"/>
                    </a:p>
                  </a:txBody>
                  <a:tcPr/>
                </a:tc>
                <a:tc hMerge="1">
                  <a:txBody>
                    <a:bodyPr/>
                    <a:lstStyle/>
                    <a:p>
                      <a:endParaRPr lang="en-US"/>
                    </a:p>
                  </a:txBody>
                  <a:tcPr/>
                </a:tc>
                <a:tc hMerge="1">
                  <a:txBody>
                    <a:bodyPr/>
                    <a:lstStyle/>
                    <a:p>
                      <a:endParaRPr lang="en-US"/>
                    </a:p>
                  </a:txBody>
                  <a:tcPr/>
                </a:tc>
              </a:tr>
              <a:tr h="185166">
                <a:tc gridSpan="4">
                  <a:txBody>
                    <a:bodyPr/>
                    <a:lstStyle/>
                    <a:p>
                      <a:pPr algn="ctr" rtl="0" fontAlgn="ctr"/>
                      <a:r>
                        <a:rPr lang="en-US" sz="1100" u="none" strike="noStrike">
                          <a:effectLst/>
                        </a:rPr>
                        <a:t>DEPARTMENT OF ELECTRICAL ENGINEERING</a:t>
                      </a:r>
                      <a:endParaRPr lang="en-US" sz="1100" b="1" i="0" u="none" strike="noStrike">
                        <a:solidFill>
                          <a:srgbClr val="000000"/>
                        </a:solidFill>
                        <a:effectLst/>
                        <a:latin typeface="Times New Roman"/>
                      </a:endParaRPr>
                    </a:p>
                  </a:txBody>
                  <a:tcPr marL="8817" marR="8817" marT="8817" marB="0" anchor="ctr"/>
                </a:tc>
                <a:tc hMerge="1">
                  <a:txBody>
                    <a:bodyPr/>
                    <a:lstStyle/>
                    <a:p>
                      <a:endParaRPr lang="en-US"/>
                    </a:p>
                  </a:txBody>
                  <a:tcPr/>
                </a:tc>
                <a:tc hMerge="1">
                  <a:txBody>
                    <a:bodyPr/>
                    <a:lstStyle/>
                    <a:p>
                      <a:endParaRPr lang="en-US"/>
                    </a:p>
                  </a:txBody>
                  <a:tcPr/>
                </a:tc>
                <a:tc hMerge="1">
                  <a:txBody>
                    <a:bodyPr/>
                    <a:lstStyle/>
                    <a:p>
                      <a:endParaRPr lang="en-US"/>
                    </a:p>
                  </a:txBody>
                  <a:tcPr/>
                </a:tc>
              </a:tr>
              <a:tr h="185166">
                <a:tc gridSpan="4">
                  <a:txBody>
                    <a:bodyPr/>
                    <a:lstStyle/>
                    <a:p>
                      <a:pPr algn="ctr" rtl="0" fontAlgn="ctr"/>
                      <a:r>
                        <a:rPr lang="en-US" sz="1100" u="none" strike="noStrike">
                          <a:effectLst/>
                        </a:rPr>
                        <a:t>LECTURE PLAN SESSION 2020-21</a:t>
                      </a:r>
                      <a:endParaRPr lang="en-US" sz="1100" b="1" i="0" u="none" strike="noStrike">
                        <a:solidFill>
                          <a:srgbClr val="000000"/>
                        </a:solidFill>
                        <a:effectLst/>
                        <a:latin typeface="Times New Roman"/>
                      </a:endParaRPr>
                    </a:p>
                  </a:txBody>
                  <a:tcPr marL="8817" marR="8817" marT="8817" marB="0" anchor="ctr"/>
                </a:tc>
                <a:tc hMerge="1">
                  <a:txBody>
                    <a:bodyPr/>
                    <a:lstStyle/>
                    <a:p>
                      <a:endParaRPr lang="en-US"/>
                    </a:p>
                  </a:txBody>
                  <a:tcPr/>
                </a:tc>
                <a:tc hMerge="1">
                  <a:txBody>
                    <a:bodyPr/>
                    <a:lstStyle/>
                    <a:p>
                      <a:endParaRPr lang="en-US"/>
                    </a:p>
                  </a:txBody>
                  <a:tcPr/>
                </a:tc>
                <a:tc hMerge="1">
                  <a:txBody>
                    <a:bodyPr/>
                    <a:lstStyle/>
                    <a:p>
                      <a:endParaRPr lang="en-US"/>
                    </a:p>
                  </a:txBody>
                  <a:tcPr/>
                </a:tc>
              </a:tr>
              <a:tr h="185166">
                <a:tc gridSpan="2">
                  <a:txBody>
                    <a:bodyPr/>
                    <a:lstStyle/>
                    <a:p>
                      <a:pPr algn="l" rtl="0" fontAlgn="ctr"/>
                      <a:r>
                        <a:rPr lang="en-US" sz="1100" u="none" strike="noStrike" dirty="0">
                          <a:effectLst/>
                        </a:rPr>
                        <a:t>Subject: 3EE4-07: Electrical Machine-I </a:t>
                      </a:r>
                      <a:endParaRPr lang="en-US" sz="1100" b="1" i="0" u="none" strike="noStrike" dirty="0">
                        <a:solidFill>
                          <a:srgbClr val="000000"/>
                        </a:solidFill>
                        <a:effectLst/>
                        <a:latin typeface="Times New Roman"/>
                      </a:endParaRPr>
                    </a:p>
                  </a:txBody>
                  <a:tcPr marL="8817" marR="8817" marT="8817" marB="0" anchor="ctr"/>
                </a:tc>
                <a:tc hMerge="1">
                  <a:txBody>
                    <a:bodyPr/>
                    <a:lstStyle/>
                    <a:p>
                      <a:endParaRPr lang="en-US"/>
                    </a:p>
                  </a:txBody>
                  <a:tcPr/>
                </a:tc>
                <a:tc gridSpan="2">
                  <a:txBody>
                    <a:bodyPr/>
                    <a:lstStyle/>
                    <a:p>
                      <a:pPr algn="r" rtl="0" fontAlgn="ctr"/>
                      <a:r>
                        <a:rPr lang="en-US" sz="1100" u="none" strike="noStrike">
                          <a:effectLst/>
                        </a:rPr>
                        <a:t>Year/Sem: II/ III</a:t>
                      </a:r>
                      <a:endParaRPr lang="en-US" sz="1100" b="1" i="0" u="none" strike="noStrike">
                        <a:solidFill>
                          <a:srgbClr val="000000"/>
                        </a:solidFill>
                        <a:effectLst/>
                        <a:latin typeface="Times New Roman"/>
                      </a:endParaRPr>
                    </a:p>
                  </a:txBody>
                  <a:tcPr marL="8817" marR="8817" marT="8817" marB="0" anchor="ctr"/>
                </a:tc>
                <a:tc hMerge="1">
                  <a:txBody>
                    <a:bodyPr/>
                    <a:lstStyle/>
                    <a:p>
                      <a:endParaRPr lang="en-US"/>
                    </a:p>
                  </a:txBody>
                  <a:tcPr/>
                </a:tc>
              </a:tr>
              <a:tr h="185166">
                <a:tc gridSpan="4">
                  <a:txBody>
                    <a:bodyPr/>
                    <a:lstStyle/>
                    <a:p>
                      <a:pPr algn="ctr" rtl="0" fontAlgn="ctr"/>
                      <a:r>
                        <a:rPr lang="en-US" sz="1100" u="none" strike="noStrike">
                          <a:effectLst/>
                        </a:rPr>
                        <a:t>No. of Lecture Reqd./(Avl.) : 42/(__)</a:t>
                      </a:r>
                      <a:endParaRPr lang="en-US" sz="1100" b="1" i="0" u="none" strike="noStrike">
                        <a:solidFill>
                          <a:srgbClr val="000000"/>
                        </a:solidFill>
                        <a:effectLst/>
                        <a:latin typeface="Times New Roman"/>
                      </a:endParaRPr>
                    </a:p>
                  </a:txBody>
                  <a:tcPr marL="8817" marR="8817" marT="8817" marB="0" anchor="ctr"/>
                </a:tc>
                <a:tc hMerge="1">
                  <a:txBody>
                    <a:bodyPr/>
                    <a:lstStyle/>
                    <a:p>
                      <a:endParaRPr lang="en-US"/>
                    </a:p>
                  </a:txBody>
                  <a:tcPr/>
                </a:tc>
                <a:tc hMerge="1">
                  <a:txBody>
                    <a:bodyPr/>
                    <a:lstStyle/>
                    <a:p>
                      <a:endParaRPr lang="en-US"/>
                    </a:p>
                  </a:txBody>
                  <a:tcPr/>
                </a:tc>
                <a:tc hMerge="1">
                  <a:txBody>
                    <a:bodyPr/>
                    <a:lstStyle/>
                    <a:p>
                      <a:endParaRPr lang="en-US"/>
                    </a:p>
                  </a:txBody>
                  <a:tcPr/>
                </a:tc>
              </a:tr>
              <a:tr h="193983">
                <a:tc gridSpan="4">
                  <a:txBody>
                    <a:bodyPr/>
                    <a:lstStyle/>
                    <a:p>
                      <a:pPr algn="l" rtl="0" fontAlgn="ctr"/>
                      <a:r>
                        <a:rPr lang="en-US" sz="1100" u="none" strike="noStrike">
                          <a:effectLst/>
                        </a:rPr>
                        <a:t>Semester Starting: 01.07.2020                                                                                             Semester Ending: </a:t>
                      </a:r>
                      <a:endParaRPr lang="en-US" sz="1100" b="1" i="0" u="none" strike="noStrike">
                        <a:solidFill>
                          <a:srgbClr val="000000"/>
                        </a:solidFill>
                        <a:effectLst/>
                        <a:latin typeface="Times New Roman"/>
                      </a:endParaRPr>
                    </a:p>
                  </a:txBody>
                  <a:tcPr marL="8817" marR="8817" marT="8817" marB="0" anchor="ctr"/>
                </a:tc>
                <a:tc hMerge="1">
                  <a:txBody>
                    <a:bodyPr/>
                    <a:lstStyle/>
                    <a:p>
                      <a:endParaRPr lang="en-US"/>
                    </a:p>
                  </a:txBody>
                  <a:tcPr/>
                </a:tc>
                <a:tc hMerge="1">
                  <a:txBody>
                    <a:bodyPr/>
                    <a:lstStyle/>
                    <a:p>
                      <a:endParaRPr lang="en-US"/>
                    </a:p>
                  </a:txBody>
                  <a:tcPr/>
                </a:tc>
                <a:tc hMerge="1">
                  <a:txBody>
                    <a:bodyPr/>
                    <a:lstStyle/>
                    <a:p>
                      <a:endParaRPr lang="en-US"/>
                    </a:p>
                  </a:txBody>
                  <a:tcPr/>
                </a:tc>
              </a:tr>
              <a:tr h="370332">
                <a:tc>
                  <a:txBody>
                    <a:bodyPr/>
                    <a:lstStyle/>
                    <a:p>
                      <a:pPr algn="ctr" rtl="0" fontAlgn="ctr"/>
                      <a:r>
                        <a:rPr lang="en-US" sz="1100" u="none" strike="noStrike">
                          <a:effectLst/>
                        </a:rPr>
                        <a:t>Unit No./ Total Lecture Reqd.</a:t>
                      </a:r>
                      <a:endParaRPr lang="en-US" sz="1100" b="1" i="0" u="none" strike="noStrike">
                        <a:solidFill>
                          <a:srgbClr val="000000"/>
                        </a:solidFill>
                        <a:effectLst/>
                        <a:latin typeface="Times New Roman"/>
                      </a:endParaRPr>
                    </a:p>
                  </a:txBody>
                  <a:tcPr marL="8817" marR="8817" marT="8817" marB="0" anchor="ctr"/>
                </a:tc>
                <a:tc>
                  <a:txBody>
                    <a:bodyPr/>
                    <a:lstStyle/>
                    <a:p>
                      <a:pPr algn="ctr" rtl="0" fontAlgn="ctr"/>
                      <a:r>
                        <a:rPr lang="en-US" sz="1100" u="none" strike="noStrike">
                          <a:effectLst/>
                        </a:rPr>
                        <a:t>Lect. No.</a:t>
                      </a:r>
                      <a:endParaRPr lang="en-US" sz="1100" b="1" i="0" u="none" strike="noStrike">
                        <a:solidFill>
                          <a:srgbClr val="000000"/>
                        </a:solidFill>
                        <a:effectLst/>
                        <a:latin typeface="Times New Roman"/>
                      </a:endParaRPr>
                    </a:p>
                  </a:txBody>
                  <a:tcPr marL="8817" marR="8817" marT="8817" marB="0" anchor="ctr"/>
                </a:tc>
                <a:tc>
                  <a:txBody>
                    <a:bodyPr/>
                    <a:lstStyle/>
                    <a:p>
                      <a:pPr algn="ctr" rtl="0" fontAlgn="ctr"/>
                      <a:r>
                        <a:rPr lang="en-US" sz="1100" u="none" strike="noStrike">
                          <a:effectLst/>
                        </a:rPr>
                        <a:t>Topics </a:t>
                      </a:r>
                      <a:endParaRPr lang="en-US" sz="1100" b="1" i="0" u="none" strike="noStrike">
                        <a:solidFill>
                          <a:srgbClr val="000000"/>
                        </a:solidFill>
                        <a:effectLst/>
                        <a:latin typeface="Times New Roman"/>
                      </a:endParaRPr>
                    </a:p>
                  </a:txBody>
                  <a:tcPr marL="8817" marR="8817" marT="8817" marB="0" anchor="ctr"/>
                </a:tc>
                <a:tc>
                  <a:txBody>
                    <a:bodyPr/>
                    <a:lstStyle/>
                    <a:p>
                      <a:pPr algn="ctr" fontAlgn="ctr"/>
                      <a:r>
                        <a:rPr lang="en-US" sz="1100" u="none" strike="noStrike">
                          <a:effectLst/>
                        </a:rPr>
                        <a:t>Remarks</a:t>
                      </a:r>
                      <a:endParaRPr lang="en-US" sz="1100" b="1" i="0" u="none" strike="noStrike">
                        <a:solidFill>
                          <a:srgbClr val="000000"/>
                        </a:solidFill>
                        <a:effectLst/>
                        <a:latin typeface="Times New Roman"/>
                      </a:endParaRPr>
                    </a:p>
                  </a:txBody>
                  <a:tcPr marL="8817" marR="8817" marT="8817" marB="0" anchor="ctr"/>
                </a:tc>
              </a:tr>
              <a:tr h="176349">
                <a:tc rowSpan="6">
                  <a:txBody>
                    <a:bodyPr/>
                    <a:lstStyle/>
                    <a:p>
                      <a:pPr algn="ctr" fontAlgn="ctr"/>
                      <a:r>
                        <a:rPr lang="en-US" sz="1000" u="none" strike="noStrike">
                          <a:effectLst/>
                        </a:rPr>
                        <a:t>Unit-I (6)</a:t>
                      </a:r>
                      <a:endParaRPr lang="en-US" sz="1000" b="0" i="0" u="none" strike="noStrike">
                        <a:solidFill>
                          <a:srgbClr val="000000"/>
                        </a:solidFill>
                        <a:effectLst/>
                        <a:latin typeface="Times New Roman"/>
                      </a:endParaRPr>
                    </a:p>
                  </a:txBody>
                  <a:tcPr marL="8817" marR="8817" marT="8817" marB="0" anchor="ctr"/>
                </a:tc>
                <a:tc>
                  <a:txBody>
                    <a:bodyPr/>
                    <a:lstStyle/>
                    <a:p>
                      <a:pPr algn="ctr" fontAlgn="ctr"/>
                      <a:r>
                        <a:rPr lang="en-US" sz="1000" u="none" strike="noStrike" dirty="0">
                          <a:effectLst/>
                        </a:rPr>
                        <a:t>1</a:t>
                      </a:r>
                      <a:endParaRPr lang="en-US" sz="1000" b="0" i="0" u="none" strike="noStrike" dirty="0">
                        <a:solidFill>
                          <a:srgbClr val="000000"/>
                        </a:solidFill>
                        <a:effectLst/>
                        <a:latin typeface="Times New Roman"/>
                      </a:endParaRPr>
                    </a:p>
                  </a:txBody>
                  <a:tcPr marL="8817" marR="8817" marT="8817" marB="0" anchor="ctr"/>
                </a:tc>
                <a:tc>
                  <a:txBody>
                    <a:bodyPr/>
                    <a:lstStyle/>
                    <a:p>
                      <a:pPr algn="l" fontAlgn="b"/>
                      <a:r>
                        <a:rPr lang="en-US" sz="1000" u="none" strike="noStrike">
                          <a:effectLst/>
                        </a:rPr>
                        <a:t>Introduction of Subject.</a:t>
                      </a:r>
                      <a:endParaRPr lang="en-US" sz="1000" b="0" i="0" u="none" strike="noStrike">
                        <a:solidFill>
                          <a:srgbClr val="000000"/>
                        </a:solidFill>
                        <a:effectLst/>
                        <a:latin typeface="Times New Roman"/>
                      </a:endParaRPr>
                    </a:p>
                  </a:txBody>
                  <a:tcPr marL="8817" marR="8817" marT="8817" marB="0" anchor="b"/>
                </a:tc>
                <a:tc>
                  <a:txBody>
                    <a:bodyPr/>
                    <a:lstStyle/>
                    <a:p>
                      <a:pPr algn="l" fontAlgn="b"/>
                      <a:r>
                        <a:rPr lang="en-US" sz="1000" u="none" strike="noStrike">
                          <a:effectLst/>
                        </a:rPr>
                        <a:t> </a:t>
                      </a:r>
                      <a:endParaRPr lang="en-US" sz="1000" b="0" i="0" u="none" strike="noStrike">
                        <a:solidFill>
                          <a:srgbClr val="000000"/>
                        </a:solidFill>
                        <a:effectLst/>
                        <a:latin typeface="Times New Roman"/>
                      </a:endParaRPr>
                    </a:p>
                  </a:txBody>
                  <a:tcPr marL="8817" marR="8817" marT="8817" marB="0" anchor="b"/>
                </a:tc>
              </a:tr>
              <a:tr h="176349">
                <a:tc vMerge="1">
                  <a:txBody>
                    <a:bodyPr/>
                    <a:lstStyle/>
                    <a:p>
                      <a:endParaRPr lang="en-US"/>
                    </a:p>
                  </a:txBody>
                  <a:tcPr/>
                </a:tc>
                <a:tc>
                  <a:txBody>
                    <a:bodyPr/>
                    <a:lstStyle/>
                    <a:p>
                      <a:pPr algn="ctr" fontAlgn="ctr"/>
                      <a:r>
                        <a:rPr lang="en-US" sz="1000" u="none" strike="noStrike" dirty="0">
                          <a:effectLst/>
                        </a:rPr>
                        <a:t>2</a:t>
                      </a:r>
                      <a:endParaRPr lang="en-US" sz="1000" b="0" i="0" u="none" strike="noStrike" dirty="0">
                        <a:solidFill>
                          <a:srgbClr val="000000"/>
                        </a:solidFill>
                        <a:effectLst/>
                        <a:latin typeface="Times New Roman"/>
                      </a:endParaRPr>
                    </a:p>
                  </a:txBody>
                  <a:tcPr marL="8817" marR="8817" marT="8817" marB="0" anchor="ctr"/>
                </a:tc>
                <a:tc>
                  <a:txBody>
                    <a:bodyPr/>
                    <a:lstStyle/>
                    <a:p>
                      <a:pPr algn="l" fontAlgn="b"/>
                      <a:r>
                        <a:rPr lang="en-US" sz="1000" u="none" strike="noStrike">
                          <a:effectLst/>
                        </a:rPr>
                        <a:t>Magnetic fields and magnetic circuits</a:t>
                      </a:r>
                      <a:endParaRPr lang="en-US" sz="1000" b="0" i="0" u="none" strike="noStrike">
                        <a:solidFill>
                          <a:srgbClr val="000000"/>
                        </a:solidFill>
                        <a:effectLst/>
                        <a:latin typeface="Times New Roman"/>
                      </a:endParaRPr>
                    </a:p>
                  </a:txBody>
                  <a:tcPr marL="8817" marR="8817" marT="8817" marB="0" anchor="b"/>
                </a:tc>
                <a:tc>
                  <a:txBody>
                    <a:bodyPr/>
                    <a:lstStyle/>
                    <a:p>
                      <a:pPr algn="l" fontAlgn="b"/>
                      <a:r>
                        <a:rPr lang="en-US" sz="1000" u="none" strike="noStrike">
                          <a:effectLst/>
                        </a:rPr>
                        <a:t> </a:t>
                      </a:r>
                      <a:endParaRPr lang="en-US" sz="1000" b="0" i="0" u="none" strike="noStrike">
                        <a:solidFill>
                          <a:srgbClr val="000000"/>
                        </a:solidFill>
                        <a:effectLst/>
                        <a:latin typeface="Times New Roman"/>
                      </a:endParaRPr>
                    </a:p>
                  </a:txBody>
                  <a:tcPr marL="8817" marR="8817" marT="8817" marB="0" anchor="b"/>
                </a:tc>
              </a:tr>
              <a:tr h="319191">
                <a:tc vMerge="1">
                  <a:txBody>
                    <a:bodyPr/>
                    <a:lstStyle/>
                    <a:p>
                      <a:endParaRPr lang="en-US"/>
                    </a:p>
                  </a:txBody>
                  <a:tcPr/>
                </a:tc>
                <a:tc>
                  <a:txBody>
                    <a:bodyPr/>
                    <a:lstStyle/>
                    <a:p>
                      <a:pPr algn="ctr" fontAlgn="ctr"/>
                      <a:r>
                        <a:rPr lang="en-US" sz="1000" u="none" strike="noStrike">
                          <a:effectLst/>
                        </a:rPr>
                        <a:t>3</a:t>
                      </a:r>
                      <a:endParaRPr lang="en-US" sz="1000" b="0" i="0" u="none" strike="noStrike">
                        <a:solidFill>
                          <a:srgbClr val="000000"/>
                        </a:solidFill>
                        <a:effectLst/>
                        <a:latin typeface="Times New Roman"/>
                      </a:endParaRPr>
                    </a:p>
                  </a:txBody>
                  <a:tcPr marL="8817" marR="8817" marT="8817" marB="0" anchor="ctr"/>
                </a:tc>
                <a:tc>
                  <a:txBody>
                    <a:bodyPr/>
                    <a:lstStyle/>
                    <a:p>
                      <a:pPr algn="l" fontAlgn="b"/>
                      <a:r>
                        <a:rPr lang="en-US" sz="1000" u="none" strike="noStrike">
                          <a:effectLst/>
                        </a:rPr>
                        <a:t>Review of magnetic circuits - MMF, flux, reluctance, inductance;</a:t>
                      </a:r>
                      <a:endParaRPr lang="en-US" sz="1000" b="0" i="0" u="none" strike="noStrike">
                        <a:solidFill>
                          <a:srgbClr val="000000"/>
                        </a:solidFill>
                        <a:effectLst/>
                        <a:latin typeface="Times New Roman"/>
                      </a:endParaRPr>
                    </a:p>
                  </a:txBody>
                  <a:tcPr marL="8817" marR="8817" marT="8817" marB="0" anchor="b"/>
                </a:tc>
                <a:tc>
                  <a:txBody>
                    <a:bodyPr/>
                    <a:lstStyle/>
                    <a:p>
                      <a:pPr algn="l" fontAlgn="b"/>
                      <a:r>
                        <a:rPr lang="en-US" sz="1000" u="none" strike="noStrike">
                          <a:effectLst/>
                        </a:rPr>
                        <a:t> </a:t>
                      </a:r>
                      <a:endParaRPr lang="en-US" sz="1000" b="0" i="0" u="none" strike="noStrike">
                        <a:solidFill>
                          <a:srgbClr val="000000"/>
                        </a:solidFill>
                        <a:effectLst/>
                        <a:latin typeface="Times New Roman"/>
                      </a:endParaRPr>
                    </a:p>
                  </a:txBody>
                  <a:tcPr marL="8817" marR="8817" marT="8817" marB="0" anchor="b"/>
                </a:tc>
              </a:tr>
              <a:tr h="193983">
                <a:tc vMerge="1">
                  <a:txBody>
                    <a:bodyPr/>
                    <a:lstStyle/>
                    <a:p>
                      <a:endParaRPr lang="en-US"/>
                    </a:p>
                  </a:txBody>
                  <a:tcPr/>
                </a:tc>
                <a:tc>
                  <a:txBody>
                    <a:bodyPr/>
                    <a:lstStyle/>
                    <a:p>
                      <a:pPr algn="ctr" fontAlgn="ctr"/>
                      <a:r>
                        <a:rPr lang="en-US" sz="1000" u="none" strike="noStrike">
                          <a:effectLst/>
                        </a:rPr>
                        <a:t>4</a:t>
                      </a:r>
                      <a:endParaRPr lang="en-US" sz="1000" b="0" i="0" u="none" strike="noStrike">
                        <a:solidFill>
                          <a:srgbClr val="000000"/>
                        </a:solidFill>
                        <a:effectLst/>
                        <a:latin typeface="Times New Roman"/>
                      </a:endParaRPr>
                    </a:p>
                  </a:txBody>
                  <a:tcPr marL="8817" marR="8817" marT="8817" marB="0" anchor="ctr"/>
                </a:tc>
                <a:tc>
                  <a:txBody>
                    <a:bodyPr/>
                    <a:lstStyle/>
                    <a:p>
                      <a:pPr algn="l" fontAlgn="b"/>
                      <a:r>
                        <a:rPr lang="en-US" sz="1000" u="none" strike="noStrike">
                          <a:effectLst/>
                        </a:rPr>
                        <a:t>review of Ampere Law and Biot Savart Law;</a:t>
                      </a:r>
                      <a:endParaRPr lang="en-US" sz="1000" b="0" i="0" u="none" strike="noStrike">
                        <a:solidFill>
                          <a:srgbClr val="000000"/>
                        </a:solidFill>
                        <a:effectLst/>
                        <a:latin typeface="Times New Roman"/>
                      </a:endParaRPr>
                    </a:p>
                  </a:txBody>
                  <a:tcPr marL="8817" marR="8817" marT="8817" marB="0" anchor="b"/>
                </a:tc>
                <a:tc>
                  <a:txBody>
                    <a:bodyPr/>
                    <a:lstStyle/>
                    <a:p>
                      <a:pPr algn="l" fontAlgn="b"/>
                      <a:r>
                        <a:rPr lang="en-US" sz="1000" u="none" strike="noStrike">
                          <a:effectLst/>
                        </a:rPr>
                        <a:t> </a:t>
                      </a:r>
                      <a:endParaRPr lang="en-US" sz="1000" b="0" i="0" u="none" strike="noStrike">
                        <a:solidFill>
                          <a:srgbClr val="000000"/>
                        </a:solidFill>
                        <a:effectLst/>
                        <a:latin typeface="Times New Roman"/>
                      </a:endParaRPr>
                    </a:p>
                  </a:txBody>
                  <a:tcPr marL="8817" marR="8817" marT="8817" marB="0" anchor="b"/>
                </a:tc>
              </a:tr>
              <a:tr h="474378">
                <a:tc vMerge="1">
                  <a:txBody>
                    <a:bodyPr/>
                    <a:lstStyle/>
                    <a:p>
                      <a:endParaRPr lang="en-US"/>
                    </a:p>
                  </a:txBody>
                  <a:tcPr/>
                </a:tc>
                <a:tc>
                  <a:txBody>
                    <a:bodyPr/>
                    <a:lstStyle/>
                    <a:p>
                      <a:pPr algn="ctr" fontAlgn="ctr"/>
                      <a:r>
                        <a:rPr lang="en-US" sz="1000" u="none" strike="noStrike">
                          <a:effectLst/>
                        </a:rPr>
                        <a:t>5</a:t>
                      </a:r>
                      <a:endParaRPr lang="en-US" sz="1000" b="0" i="0" u="none" strike="noStrike">
                        <a:solidFill>
                          <a:srgbClr val="000000"/>
                        </a:solidFill>
                        <a:effectLst/>
                        <a:latin typeface="Times New Roman"/>
                      </a:endParaRPr>
                    </a:p>
                  </a:txBody>
                  <a:tcPr marL="8817" marR="8817" marT="8817" marB="0" anchor="ctr"/>
                </a:tc>
                <a:tc>
                  <a:txBody>
                    <a:bodyPr/>
                    <a:lstStyle/>
                    <a:p>
                      <a:pPr algn="l" fontAlgn="b"/>
                      <a:r>
                        <a:rPr lang="en-US" sz="1000" u="none" strike="noStrike" dirty="0">
                          <a:effectLst/>
                        </a:rPr>
                        <a:t>Visualization of magnetic fields produced by a bar magnet and a current carrying coil - through air and through a combination of iron and air</a:t>
                      </a:r>
                      <a:endParaRPr lang="en-US" sz="1000" b="0" i="0" u="none" strike="noStrike" dirty="0">
                        <a:solidFill>
                          <a:srgbClr val="000000"/>
                        </a:solidFill>
                        <a:effectLst/>
                        <a:latin typeface="Times New Roman"/>
                      </a:endParaRPr>
                    </a:p>
                  </a:txBody>
                  <a:tcPr marL="8817" marR="8817" marT="8817" marB="0" anchor="b"/>
                </a:tc>
                <a:tc>
                  <a:txBody>
                    <a:bodyPr/>
                    <a:lstStyle/>
                    <a:p>
                      <a:pPr algn="l" fontAlgn="b"/>
                      <a:r>
                        <a:rPr lang="en-US" sz="1000" u="none" strike="noStrike">
                          <a:effectLst/>
                        </a:rPr>
                        <a:t> </a:t>
                      </a:r>
                      <a:endParaRPr lang="en-US" sz="1000" b="0" i="0" u="none" strike="noStrike">
                        <a:solidFill>
                          <a:srgbClr val="000000"/>
                        </a:solidFill>
                        <a:effectLst/>
                        <a:latin typeface="Times New Roman"/>
                      </a:endParaRPr>
                    </a:p>
                  </a:txBody>
                  <a:tcPr marL="8817" marR="8817" marT="8817" marB="0" anchor="b"/>
                </a:tc>
              </a:tr>
              <a:tr h="319191">
                <a:tc vMerge="1">
                  <a:txBody>
                    <a:bodyPr/>
                    <a:lstStyle/>
                    <a:p>
                      <a:endParaRPr lang="en-US"/>
                    </a:p>
                  </a:txBody>
                  <a:tcPr/>
                </a:tc>
                <a:tc>
                  <a:txBody>
                    <a:bodyPr/>
                    <a:lstStyle/>
                    <a:p>
                      <a:pPr algn="ctr" fontAlgn="ctr"/>
                      <a:r>
                        <a:rPr lang="en-US" sz="1000" u="none" strike="noStrike">
                          <a:effectLst/>
                        </a:rPr>
                        <a:t>6</a:t>
                      </a:r>
                      <a:endParaRPr lang="en-US" sz="1000" b="0" i="0" u="none" strike="noStrike">
                        <a:solidFill>
                          <a:srgbClr val="000000"/>
                        </a:solidFill>
                        <a:effectLst/>
                        <a:latin typeface="Times New Roman"/>
                      </a:endParaRPr>
                    </a:p>
                  </a:txBody>
                  <a:tcPr marL="8817" marR="8817" marT="8817" marB="0" anchor="ctr"/>
                </a:tc>
                <a:tc>
                  <a:txBody>
                    <a:bodyPr/>
                    <a:lstStyle/>
                    <a:p>
                      <a:pPr algn="l" fontAlgn="b"/>
                      <a:r>
                        <a:rPr lang="en-US" sz="1000" u="none" strike="noStrike">
                          <a:effectLst/>
                        </a:rPr>
                        <a:t>influence of highly permeable materials on the magnetic flux lines.</a:t>
                      </a:r>
                      <a:endParaRPr lang="en-US" sz="1000" b="0" i="0" u="none" strike="noStrike">
                        <a:solidFill>
                          <a:srgbClr val="000000"/>
                        </a:solidFill>
                        <a:effectLst/>
                        <a:latin typeface="Times New Roman"/>
                      </a:endParaRPr>
                    </a:p>
                  </a:txBody>
                  <a:tcPr marL="8817" marR="8817" marT="8817" marB="0" anchor="b"/>
                </a:tc>
                <a:tc>
                  <a:txBody>
                    <a:bodyPr/>
                    <a:lstStyle/>
                    <a:p>
                      <a:pPr algn="l" fontAlgn="b"/>
                      <a:r>
                        <a:rPr lang="en-US" sz="1000" u="none" strike="noStrike" dirty="0">
                          <a:effectLst/>
                        </a:rPr>
                        <a:t> </a:t>
                      </a:r>
                      <a:endParaRPr lang="en-US" sz="1000" b="0" i="0" u="none" strike="noStrike" dirty="0">
                        <a:solidFill>
                          <a:srgbClr val="000000"/>
                        </a:solidFill>
                        <a:effectLst/>
                        <a:latin typeface="Times New Roman"/>
                      </a:endParaRPr>
                    </a:p>
                  </a:txBody>
                  <a:tcPr marL="8817" marR="8817" marT="8817" marB="0" anchor="b"/>
                </a:tc>
              </a:tr>
            </a:tbl>
          </a:graphicData>
        </a:graphic>
      </p:graphicFrame>
    </p:spTree>
    <p:extLst>
      <p:ext uri="{BB962C8B-B14F-4D97-AF65-F5344CB8AC3E}">
        <p14:creationId xmlns:p14="http://schemas.microsoft.com/office/powerpoint/2010/main" val="1846544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8384984" y="6389975"/>
            <a:ext cx="77871" cy="161978"/>
          </a:xfrm>
          <a:prstGeom prst="rect">
            <a:avLst/>
          </a:prstGeom>
          <a:noFill/>
          <a:ln w="9525">
            <a:noFill/>
            <a:miter lim="800000"/>
            <a:headEnd/>
            <a:tailEnd/>
          </a:ln>
        </p:spPr>
        <p:txBody>
          <a:bodyPr lIns="0" tIns="8011" rIns="0" bIns="0">
            <a:spAutoFit/>
          </a:bodyPr>
          <a:lstStyle/>
          <a:p>
            <a:pPr marL="7018">
              <a:spcBef>
                <a:spcPts val="63"/>
              </a:spcBef>
            </a:pPr>
            <a:r>
              <a:rPr lang="en-US" sz="1000" dirty="0">
                <a:solidFill>
                  <a:srgbClr val="898989"/>
                </a:solidFill>
              </a:rPr>
              <a:t>1</a:t>
            </a:r>
            <a:endParaRPr lang="en-US" sz="1000" dirty="0"/>
          </a:p>
        </p:txBody>
      </p:sp>
      <p:grpSp>
        <p:nvGrpSpPr>
          <p:cNvPr id="2" name="object 5"/>
          <p:cNvGrpSpPr>
            <a:grpSpLocks/>
          </p:cNvGrpSpPr>
          <p:nvPr/>
        </p:nvGrpSpPr>
        <p:grpSpPr bwMode="auto">
          <a:xfrm>
            <a:off x="0" y="0"/>
            <a:ext cx="9144000" cy="68580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12" name="Footer Placeholder 11"/>
          <p:cNvSpPr>
            <a:spLocks noGrp="1"/>
          </p:cNvSpPr>
          <p:nvPr>
            <p:ph type="ftr" sz="quarter" idx="10"/>
          </p:nvPr>
        </p:nvSpPr>
        <p:spPr>
          <a:xfrm>
            <a:off x="457200" y="6356350"/>
            <a:ext cx="3200400" cy="501650"/>
          </a:xfrm>
        </p:spPr>
        <p:txBody>
          <a:bodyPr/>
          <a:lstStyle/>
          <a:p>
            <a:pPr>
              <a:defRPr/>
            </a:pPr>
            <a:r>
              <a:rPr lang="en-US" smtClean="0">
                <a:solidFill>
                  <a:schemeClr val="tx1"/>
                </a:solidFill>
              </a:rPr>
              <a:t>Sunil Kr Sharma   (Assistant  Prof. EE Department), JECRC, JAIPUR</a:t>
            </a:r>
            <a:endParaRPr lang="en-IN" dirty="0"/>
          </a:p>
        </p:txBody>
      </p:sp>
      <p:sp>
        <p:nvSpPr>
          <p:cNvPr id="6149" name="TextBox 12"/>
          <p:cNvSpPr txBox="1">
            <a:spLocks noChangeArrowheads="1"/>
          </p:cNvSpPr>
          <p:nvPr/>
        </p:nvSpPr>
        <p:spPr bwMode="auto">
          <a:xfrm>
            <a:off x="217079" y="792777"/>
            <a:ext cx="8034117" cy="519973"/>
          </a:xfrm>
          <a:prstGeom prst="rect">
            <a:avLst/>
          </a:prstGeom>
          <a:noFill/>
          <a:ln w="9525">
            <a:noFill/>
            <a:miter lim="800000"/>
            <a:headEnd/>
            <a:tailEnd/>
          </a:ln>
        </p:spPr>
        <p:txBody>
          <a:bodyPr lIns="57744" tIns="28872" rIns="57744" bIns="28872">
            <a:spAutoFit/>
          </a:bodyPr>
          <a:lstStyle/>
          <a:p>
            <a:pPr algn="ctr"/>
            <a:endParaRPr lang="en-IN" sz="3000"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9</a:t>
            </a:fld>
            <a:endParaRPr lang="en-IN" dirty="0"/>
          </a:p>
        </p:txBody>
      </p:sp>
      <p:graphicFrame>
        <p:nvGraphicFramePr>
          <p:cNvPr id="10" name="Table 9"/>
          <p:cNvGraphicFramePr>
            <a:graphicFrameLocks noGrp="1"/>
          </p:cNvGraphicFramePr>
          <p:nvPr/>
        </p:nvGraphicFramePr>
        <p:xfrm>
          <a:off x="457200" y="2832422"/>
          <a:ext cx="8229601" cy="2061518"/>
        </p:xfrm>
        <a:graphic>
          <a:graphicData uri="http://schemas.openxmlformats.org/drawingml/2006/table">
            <a:tbl>
              <a:tblPr>
                <a:tableStyleId>{5C22544A-7EE6-4342-B048-85BDC9FD1C3A}</a:tableStyleId>
              </a:tblPr>
              <a:tblGrid>
                <a:gridCol w="916034"/>
                <a:gridCol w="3117878"/>
                <a:gridCol w="3117878"/>
                <a:gridCol w="1077811"/>
              </a:tblGrid>
              <a:tr h="176349">
                <a:tc rowSpan="9">
                  <a:txBody>
                    <a:bodyPr/>
                    <a:lstStyle/>
                    <a:p>
                      <a:pPr algn="ctr" fontAlgn="ctr"/>
                      <a:r>
                        <a:rPr lang="en-US" sz="1000" u="none" strike="noStrike" dirty="0">
                          <a:effectLst/>
                        </a:rPr>
                        <a:t>Unit-II (9)</a:t>
                      </a:r>
                      <a:endParaRPr lang="en-US" sz="1000" b="0" i="0" u="none" strike="noStrike" dirty="0">
                        <a:solidFill>
                          <a:srgbClr val="000000"/>
                        </a:solidFill>
                        <a:effectLst/>
                        <a:latin typeface="Times New Roman"/>
                      </a:endParaRPr>
                    </a:p>
                  </a:txBody>
                  <a:tcPr marL="8817" marR="8817" marT="8817" marB="0" anchor="ctr"/>
                </a:tc>
                <a:tc>
                  <a:txBody>
                    <a:bodyPr/>
                    <a:lstStyle/>
                    <a:p>
                      <a:pPr algn="ctr" fontAlgn="ctr"/>
                      <a:r>
                        <a:rPr lang="en-US" sz="1000" u="none" strike="noStrike">
                          <a:effectLst/>
                        </a:rPr>
                        <a:t>7</a:t>
                      </a:r>
                      <a:endParaRPr lang="en-US" sz="1000" b="0" i="0" u="none" strike="noStrike">
                        <a:solidFill>
                          <a:srgbClr val="000000"/>
                        </a:solidFill>
                        <a:effectLst/>
                        <a:latin typeface="Times New Roman"/>
                      </a:endParaRPr>
                    </a:p>
                  </a:txBody>
                  <a:tcPr marL="8817" marR="8817" marT="8817" marB="0" anchor="ctr"/>
                </a:tc>
                <a:tc>
                  <a:txBody>
                    <a:bodyPr/>
                    <a:lstStyle/>
                    <a:p>
                      <a:pPr algn="l" fontAlgn="b"/>
                      <a:r>
                        <a:rPr lang="en-US" sz="1000" u="none" strike="noStrike">
                          <a:effectLst/>
                        </a:rPr>
                        <a:t>Electromagnetic force and torque</a:t>
                      </a:r>
                      <a:endParaRPr lang="en-US" sz="1000" b="0" i="0" u="none" strike="noStrike">
                        <a:solidFill>
                          <a:srgbClr val="000000"/>
                        </a:solidFill>
                        <a:effectLst/>
                        <a:latin typeface="Times New Roman"/>
                      </a:endParaRPr>
                    </a:p>
                  </a:txBody>
                  <a:tcPr marL="8817" marR="8817" marT="8817" marB="0" anchor="b"/>
                </a:tc>
                <a:tc>
                  <a:txBody>
                    <a:bodyPr/>
                    <a:lstStyle/>
                    <a:p>
                      <a:pPr algn="l" fontAlgn="b"/>
                      <a:r>
                        <a:rPr lang="en-US" sz="1000" u="none" strike="noStrike">
                          <a:effectLst/>
                        </a:rPr>
                        <a:t> </a:t>
                      </a:r>
                      <a:endParaRPr lang="en-US" sz="1000" b="0" i="0" u="none" strike="noStrike">
                        <a:solidFill>
                          <a:srgbClr val="000000"/>
                        </a:solidFill>
                        <a:effectLst/>
                        <a:latin typeface="Times New Roman"/>
                      </a:endParaRPr>
                    </a:p>
                  </a:txBody>
                  <a:tcPr marL="8817" marR="8817" marT="8817" marB="0" anchor="b"/>
                </a:tc>
              </a:tr>
              <a:tr h="176349">
                <a:tc vMerge="1">
                  <a:txBody>
                    <a:bodyPr/>
                    <a:lstStyle/>
                    <a:p>
                      <a:endParaRPr lang="en-US"/>
                    </a:p>
                  </a:txBody>
                  <a:tcPr/>
                </a:tc>
                <a:tc>
                  <a:txBody>
                    <a:bodyPr/>
                    <a:lstStyle/>
                    <a:p>
                      <a:pPr algn="ctr" fontAlgn="ctr"/>
                      <a:r>
                        <a:rPr lang="en-US" sz="1000" u="none" strike="noStrike">
                          <a:effectLst/>
                        </a:rPr>
                        <a:t>8</a:t>
                      </a:r>
                      <a:endParaRPr lang="en-US" sz="1000" b="0" i="0" u="none" strike="noStrike">
                        <a:solidFill>
                          <a:srgbClr val="000000"/>
                        </a:solidFill>
                        <a:effectLst/>
                        <a:latin typeface="Times New Roman"/>
                      </a:endParaRPr>
                    </a:p>
                  </a:txBody>
                  <a:tcPr marL="8817" marR="8817" marT="8817" marB="0" anchor="ctr"/>
                </a:tc>
                <a:tc>
                  <a:txBody>
                    <a:bodyPr/>
                    <a:lstStyle/>
                    <a:p>
                      <a:pPr algn="l" fontAlgn="b"/>
                      <a:r>
                        <a:rPr lang="en-US" sz="1000" u="none" strike="noStrike">
                          <a:effectLst/>
                        </a:rPr>
                        <a:t>B-H curve of magnetic materials;</a:t>
                      </a:r>
                      <a:endParaRPr lang="en-US" sz="1000" b="0" i="0" u="none" strike="noStrike">
                        <a:solidFill>
                          <a:srgbClr val="000000"/>
                        </a:solidFill>
                        <a:effectLst/>
                        <a:latin typeface="Times New Roman"/>
                      </a:endParaRPr>
                    </a:p>
                  </a:txBody>
                  <a:tcPr marL="8817" marR="8817" marT="8817" marB="0" anchor="b"/>
                </a:tc>
                <a:tc>
                  <a:txBody>
                    <a:bodyPr/>
                    <a:lstStyle/>
                    <a:p>
                      <a:pPr algn="l" fontAlgn="b"/>
                      <a:r>
                        <a:rPr lang="en-US" sz="1000" u="none" strike="noStrike">
                          <a:effectLst/>
                        </a:rPr>
                        <a:t> </a:t>
                      </a:r>
                      <a:endParaRPr lang="en-US" sz="1000" b="0" i="0" u="none" strike="noStrike">
                        <a:solidFill>
                          <a:srgbClr val="000000"/>
                        </a:solidFill>
                        <a:effectLst/>
                        <a:latin typeface="Times New Roman"/>
                      </a:endParaRPr>
                    </a:p>
                  </a:txBody>
                  <a:tcPr marL="8817" marR="8817" marT="8817" marB="0" anchor="b"/>
                </a:tc>
              </a:tr>
              <a:tr h="176349">
                <a:tc vMerge="1">
                  <a:txBody>
                    <a:bodyPr/>
                    <a:lstStyle/>
                    <a:p>
                      <a:endParaRPr lang="en-US"/>
                    </a:p>
                  </a:txBody>
                  <a:tcPr/>
                </a:tc>
                <a:tc>
                  <a:txBody>
                    <a:bodyPr/>
                    <a:lstStyle/>
                    <a:p>
                      <a:pPr algn="ctr" fontAlgn="ctr"/>
                      <a:r>
                        <a:rPr lang="en-US" sz="1000" u="none" strike="noStrike">
                          <a:effectLst/>
                        </a:rPr>
                        <a:t>9</a:t>
                      </a:r>
                      <a:endParaRPr lang="en-US" sz="1000" b="0" i="0" u="none" strike="noStrike">
                        <a:solidFill>
                          <a:srgbClr val="000000"/>
                        </a:solidFill>
                        <a:effectLst/>
                        <a:latin typeface="Times New Roman"/>
                      </a:endParaRPr>
                    </a:p>
                  </a:txBody>
                  <a:tcPr marL="8817" marR="8817" marT="8817" marB="0" anchor="ctr"/>
                </a:tc>
                <a:tc>
                  <a:txBody>
                    <a:bodyPr/>
                    <a:lstStyle/>
                    <a:p>
                      <a:pPr algn="l" fontAlgn="b"/>
                      <a:r>
                        <a:rPr lang="en-US" sz="1000" u="none" strike="noStrike">
                          <a:effectLst/>
                        </a:rPr>
                        <a:t>flux-linkage v/s current characteristic of magnetic circuits</a:t>
                      </a:r>
                      <a:endParaRPr lang="en-US" sz="1000" b="0" i="0" u="none" strike="noStrike">
                        <a:solidFill>
                          <a:srgbClr val="000000"/>
                        </a:solidFill>
                        <a:effectLst/>
                        <a:latin typeface="Times New Roman"/>
                      </a:endParaRPr>
                    </a:p>
                  </a:txBody>
                  <a:tcPr marL="8817" marR="8817" marT="8817" marB="0" anchor="b"/>
                </a:tc>
                <a:tc>
                  <a:txBody>
                    <a:bodyPr/>
                    <a:lstStyle/>
                    <a:p>
                      <a:pPr algn="l" fontAlgn="b"/>
                      <a:r>
                        <a:rPr lang="en-US" sz="1000" u="none" strike="noStrike">
                          <a:effectLst/>
                        </a:rPr>
                        <a:t> </a:t>
                      </a:r>
                      <a:endParaRPr lang="en-US" sz="1000" b="0" i="0" u="none" strike="noStrike">
                        <a:solidFill>
                          <a:srgbClr val="000000"/>
                        </a:solidFill>
                        <a:effectLst/>
                        <a:latin typeface="Times New Roman"/>
                      </a:endParaRPr>
                    </a:p>
                  </a:txBody>
                  <a:tcPr marL="8817" marR="8817" marT="8817" marB="0" anchor="b"/>
                </a:tc>
              </a:tr>
              <a:tr h="176349">
                <a:tc vMerge="1">
                  <a:txBody>
                    <a:bodyPr/>
                    <a:lstStyle/>
                    <a:p>
                      <a:endParaRPr lang="en-US"/>
                    </a:p>
                  </a:txBody>
                  <a:tcPr/>
                </a:tc>
                <a:tc>
                  <a:txBody>
                    <a:bodyPr/>
                    <a:lstStyle/>
                    <a:p>
                      <a:pPr algn="ctr" fontAlgn="ctr"/>
                      <a:r>
                        <a:rPr lang="en-US" sz="1000" u="none" strike="noStrike" dirty="0">
                          <a:effectLst/>
                        </a:rPr>
                        <a:t>10</a:t>
                      </a:r>
                      <a:endParaRPr lang="en-US" sz="1000" b="0" i="0" u="none" strike="noStrike" dirty="0">
                        <a:solidFill>
                          <a:srgbClr val="000000"/>
                        </a:solidFill>
                        <a:effectLst/>
                        <a:latin typeface="Times New Roman"/>
                      </a:endParaRPr>
                    </a:p>
                  </a:txBody>
                  <a:tcPr marL="8817" marR="8817" marT="8817" marB="0" anchor="ctr"/>
                </a:tc>
                <a:tc>
                  <a:txBody>
                    <a:bodyPr/>
                    <a:lstStyle/>
                    <a:p>
                      <a:pPr algn="l" fontAlgn="b"/>
                      <a:r>
                        <a:rPr lang="en-US" sz="1000" u="none" strike="noStrike">
                          <a:effectLst/>
                        </a:rPr>
                        <a:t>linear and nonlinear magnetic circuits;</a:t>
                      </a:r>
                      <a:endParaRPr lang="en-US" sz="1000" b="0" i="0" u="none" strike="noStrike">
                        <a:solidFill>
                          <a:srgbClr val="000000"/>
                        </a:solidFill>
                        <a:effectLst/>
                        <a:latin typeface="Times New Roman"/>
                      </a:endParaRPr>
                    </a:p>
                  </a:txBody>
                  <a:tcPr marL="8817" marR="8817" marT="8817" marB="0" anchor="b"/>
                </a:tc>
                <a:tc>
                  <a:txBody>
                    <a:bodyPr/>
                    <a:lstStyle/>
                    <a:p>
                      <a:pPr algn="l" fontAlgn="b"/>
                      <a:r>
                        <a:rPr lang="en-US" sz="1000" u="none" strike="noStrike">
                          <a:effectLst/>
                        </a:rPr>
                        <a:t> </a:t>
                      </a:r>
                      <a:endParaRPr lang="en-US" sz="1000" b="0" i="0" u="none" strike="noStrike">
                        <a:solidFill>
                          <a:srgbClr val="000000"/>
                        </a:solidFill>
                        <a:effectLst/>
                        <a:latin typeface="Times New Roman"/>
                      </a:endParaRPr>
                    </a:p>
                  </a:txBody>
                  <a:tcPr marL="8817" marR="8817" marT="8817" marB="0" anchor="b"/>
                </a:tc>
              </a:tr>
              <a:tr h="176349">
                <a:tc vMerge="1">
                  <a:txBody>
                    <a:bodyPr/>
                    <a:lstStyle/>
                    <a:p>
                      <a:endParaRPr lang="en-US"/>
                    </a:p>
                  </a:txBody>
                  <a:tcPr/>
                </a:tc>
                <a:tc>
                  <a:txBody>
                    <a:bodyPr/>
                    <a:lstStyle/>
                    <a:p>
                      <a:pPr algn="ctr" fontAlgn="ctr"/>
                      <a:r>
                        <a:rPr lang="en-US" sz="1000" u="none" strike="noStrike">
                          <a:effectLst/>
                        </a:rPr>
                        <a:t>11</a:t>
                      </a:r>
                      <a:endParaRPr lang="en-US" sz="1000" b="0" i="0" u="none" strike="noStrike">
                        <a:solidFill>
                          <a:srgbClr val="000000"/>
                        </a:solidFill>
                        <a:effectLst/>
                        <a:latin typeface="Times New Roman"/>
                      </a:endParaRPr>
                    </a:p>
                  </a:txBody>
                  <a:tcPr marL="8817" marR="8817" marT="8817" marB="0" anchor="ctr"/>
                </a:tc>
                <a:tc>
                  <a:txBody>
                    <a:bodyPr/>
                    <a:lstStyle/>
                    <a:p>
                      <a:pPr algn="l" fontAlgn="b"/>
                      <a:r>
                        <a:rPr lang="en-US" sz="1000" u="none" strike="noStrike">
                          <a:effectLst/>
                        </a:rPr>
                        <a:t>energy stored in the magnetic circuit</a:t>
                      </a:r>
                      <a:endParaRPr lang="en-US" sz="1000" b="0" i="0" u="none" strike="noStrike">
                        <a:solidFill>
                          <a:srgbClr val="000000"/>
                        </a:solidFill>
                        <a:effectLst/>
                        <a:latin typeface="Times New Roman"/>
                      </a:endParaRPr>
                    </a:p>
                  </a:txBody>
                  <a:tcPr marL="8817" marR="8817" marT="8817" marB="0" anchor="b"/>
                </a:tc>
                <a:tc>
                  <a:txBody>
                    <a:bodyPr/>
                    <a:lstStyle/>
                    <a:p>
                      <a:pPr algn="l" fontAlgn="b"/>
                      <a:r>
                        <a:rPr lang="en-US" sz="1000" u="none" strike="noStrike">
                          <a:effectLst/>
                        </a:rPr>
                        <a:t> </a:t>
                      </a:r>
                      <a:endParaRPr lang="en-US" sz="1000" b="0" i="0" u="none" strike="noStrike">
                        <a:solidFill>
                          <a:srgbClr val="000000"/>
                        </a:solidFill>
                        <a:effectLst/>
                        <a:latin typeface="Times New Roman"/>
                      </a:endParaRPr>
                    </a:p>
                  </a:txBody>
                  <a:tcPr marL="8817" marR="8817" marT="8817" marB="0" anchor="b"/>
                </a:tc>
              </a:tr>
              <a:tr h="352697">
                <a:tc vMerge="1">
                  <a:txBody>
                    <a:bodyPr/>
                    <a:lstStyle/>
                    <a:p>
                      <a:endParaRPr lang="en-US"/>
                    </a:p>
                  </a:txBody>
                  <a:tcPr/>
                </a:tc>
                <a:tc>
                  <a:txBody>
                    <a:bodyPr/>
                    <a:lstStyle/>
                    <a:p>
                      <a:pPr algn="ctr" fontAlgn="ctr"/>
                      <a:r>
                        <a:rPr lang="en-US" sz="1000" u="none" strike="noStrike">
                          <a:effectLst/>
                        </a:rPr>
                        <a:t>12</a:t>
                      </a:r>
                      <a:endParaRPr lang="en-US" sz="1000" b="0" i="0" u="none" strike="noStrike">
                        <a:solidFill>
                          <a:srgbClr val="000000"/>
                        </a:solidFill>
                        <a:effectLst/>
                        <a:latin typeface="Times New Roman"/>
                      </a:endParaRPr>
                    </a:p>
                  </a:txBody>
                  <a:tcPr marL="8817" marR="8817" marT="8817" marB="0" anchor="ctr"/>
                </a:tc>
                <a:tc>
                  <a:txBody>
                    <a:bodyPr/>
                    <a:lstStyle/>
                    <a:p>
                      <a:pPr algn="l" fontAlgn="b"/>
                      <a:r>
                        <a:rPr lang="en-US" sz="1000" u="none" strike="noStrike">
                          <a:effectLst/>
                        </a:rPr>
                        <a:t>force as a partial derivative of stored energy with respect to position of a moving element</a:t>
                      </a:r>
                      <a:endParaRPr lang="en-US" sz="1000" b="0" i="0" u="none" strike="noStrike">
                        <a:solidFill>
                          <a:srgbClr val="000000"/>
                        </a:solidFill>
                        <a:effectLst/>
                        <a:latin typeface="Times New Roman"/>
                      </a:endParaRPr>
                    </a:p>
                  </a:txBody>
                  <a:tcPr marL="8817" marR="8817" marT="8817" marB="0" anchor="b"/>
                </a:tc>
                <a:tc>
                  <a:txBody>
                    <a:bodyPr/>
                    <a:lstStyle/>
                    <a:p>
                      <a:pPr algn="l" fontAlgn="b"/>
                      <a:r>
                        <a:rPr lang="en-US" sz="1000" u="none" strike="noStrike">
                          <a:effectLst/>
                        </a:rPr>
                        <a:t> </a:t>
                      </a:r>
                      <a:endParaRPr lang="en-US" sz="1000" b="0" i="0" u="none" strike="noStrike">
                        <a:solidFill>
                          <a:srgbClr val="000000"/>
                        </a:solidFill>
                        <a:effectLst/>
                        <a:latin typeface="Times New Roman"/>
                      </a:endParaRPr>
                    </a:p>
                  </a:txBody>
                  <a:tcPr marL="8817" marR="8817" marT="8817" marB="0" anchor="b"/>
                </a:tc>
              </a:tr>
              <a:tr h="474378">
                <a:tc vMerge="1">
                  <a:txBody>
                    <a:bodyPr/>
                    <a:lstStyle/>
                    <a:p>
                      <a:endParaRPr lang="en-US"/>
                    </a:p>
                  </a:txBody>
                  <a:tcPr/>
                </a:tc>
                <a:tc>
                  <a:txBody>
                    <a:bodyPr/>
                    <a:lstStyle/>
                    <a:p>
                      <a:pPr algn="ctr" fontAlgn="ctr"/>
                      <a:r>
                        <a:rPr lang="en-US" sz="1000" u="none" strike="noStrike">
                          <a:effectLst/>
                        </a:rPr>
                        <a:t>13</a:t>
                      </a:r>
                      <a:endParaRPr lang="en-US" sz="1000" b="0" i="0" u="none" strike="noStrike">
                        <a:solidFill>
                          <a:srgbClr val="000000"/>
                        </a:solidFill>
                        <a:effectLst/>
                        <a:latin typeface="Times New Roman"/>
                      </a:endParaRPr>
                    </a:p>
                  </a:txBody>
                  <a:tcPr marL="8817" marR="8817" marT="8817" marB="0" anchor="ctr"/>
                </a:tc>
                <a:tc>
                  <a:txBody>
                    <a:bodyPr/>
                    <a:lstStyle/>
                    <a:p>
                      <a:pPr algn="l" fontAlgn="b"/>
                      <a:r>
                        <a:rPr lang="en-US" sz="1000" u="none" strike="noStrike">
                          <a:effectLst/>
                        </a:rPr>
                        <a:t>torque as a partial derivative of stored energy with respect to angular position of a rotating element. Examples - galvanometer coil</a:t>
                      </a:r>
                      <a:endParaRPr lang="en-US" sz="1000" b="0" i="0" u="none" strike="noStrike">
                        <a:solidFill>
                          <a:srgbClr val="000000"/>
                        </a:solidFill>
                        <a:effectLst/>
                        <a:latin typeface="Times New Roman"/>
                      </a:endParaRPr>
                    </a:p>
                  </a:txBody>
                  <a:tcPr marL="8817" marR="8817" marT="8817" marB="0" anchor="b"/>
                </a:tc>
                <a:tc>
                  <a:txBody>
                    <a:bodyPr/>
                    <a:lstStyle/>
                    <a:p>
                      <a:pPr algn="l" fontAlgn="b"/>
                      <a:r>
                        <a:rPr lang="en-US" sz="1000" u="none" strike="noStrike">
                          <a:effectLst/>
                        </a:rPr>
                        <a:t> </a:t>
                      </a:r>
                      <a:endParaRPr lang="en-US" sz="1000" b="0" i="0" u="none" strike="noStrike">
                        <a:solidFill>
                          <a:srgbClr val="000000"/>
                        </a:solidFill>
                        <a:effectLst/>
                        <a:latin typeface="Times New Roman"/>
                      </a:endParaRPr>
                    </a:p>
                  </a:txBody>
                  <a:tcPr marL="8817" marR="8817" marT="8817" marB="0" anchor="b"/>
                </a:tc>
              </a:tr>
              <a:tr h="176349">
                <a:tc vMerge="1">
                  <a:txBody>
                    <a:bodyPr/>
                    <a:lstStyle/>
                    <a:p>
                      <a:endParaRPr lang="en-US"/>
                    </a:p>
                  </a:txBody>
                  <a:tcPr/>
                </a:tc>
                <a:tc>
                  <a:txBody>
                    <a:bodyPr/>
                    <a:lstStyle/>
                    <a:p>
                      <a:pPr algn="ctr" fontAlgn="ctr"/>
                      <a:r>
                        <a:rPr lang="en-US" sz="1000" u="none" strike="noStrike">
                          <a:effectLst/>
                        </a:rPr>
                        <a:t>14</a:t>
                      </a:r>
                      <a:endParaRPr lang="en-US" sz="1000" b="0" i="0" u="none" strike="noStrike">
                        <a:solidFill>
                          <a:srgbClr val="000000"/>
                        </a:solidFill>
                        <a:effectLst/>
                        <a:latin typeface="Times New Roman"/>
                      </a:endParaRPr>
                    </a:p>
                  </a:txBody>
                  <a:tcPr marL="8817" marR="8817" marT="8817" marB="0" anchor="ctr"/>
                </a:tc>
                <a:tc>
                  <a:txBody>
                    <a:bodyPr/>
                    <a:lstStyle/>
                    <a:p>
                      <a:pPr algn="l" fontAlgn="b"/>
                      <a:r>
                        <a:rPr lang="en-US" sz="1000" u="none" strike="noStrike">
                          <a:effectLst/>
                        </a:rPr>
                        <a:t>relay contact, lifting magnet,</a:t>
                      </a:r>
                      <a:endParaRPr lang="en-US" sz="1000" b="0" i="0" u="none" strike="noStrike">
                        <a:solidFill>
                          <a:srgbClr val="000000"/>
                        </a:solidFill>
                        <a:effectLst/>
                        <a:latin typeface="Times New Roman"/>
                      </a:endParaRPr>
                    </a:p>
                  </a:txBody>
                  <a:tcPr marL="8817" marR="8817" marT="8817" marB="0" anchor="b"/>
                </a:tc>
                <a:tc>
                  <a:txBody>
                    <a:bodyPr/>
                    <a:lstStyle/>
                    <a:p>
                      <a:pPr algn="l" fontAlgn="b"/>
                      <a:r>
                        <a:rPr lang="en-US" sz="1000" u="none" strike="noStrike">
                          <a:effectLst/>
                        </a:rPr>
                        <a:t> </a:t>
                      </a:r>
                      <a:endParaRPr lang="en-US" sz="1000" b="0" i="0" u="none" strike="noStrike">
                        <a:solidFill>
                          <a:srgbClr val="000000"/>
                        </a:solidFill>
                        <a:effectLst/>
                        <a:latin typeface="Times New Roman"/>
                      </a:endParaRPr>
                    </a:p>
                  </a:txBody>
                  <a:tcPr marL="8817" marR="8817" marT="8817" marB="0" anchor="b"/>
                </a:tc>
              </a:tr>
              <a:tr h="176349">
                <a:tc vMerge="1">
                  <a:txBody>
                    <a:bodyPr/>
                    <a:lstStyle/>
                    <a:p>
                      <a:endParaRPr lang="en-US"/>
                    </a:p>
                  </a:txBody>
                  <a:tcPr/>
                </a:tc>
                <a:tc>
                  <a:txBody>
                    <a:bodyPr/>
                    <a:lstStyle/>
                    <a:p>
                      <a:pPr algn="ctr" fontAlgn="ctr"/>
                      <a:r>
                        <a:rPr lang="en-US" sz="1000" u="none" strike="noStrike">
                          <a:effectLst/>
                        </a:rPr>
                        <a:t>15</a:t>
                      </a:r>
                      <a:endParaRPr lang="en-US" sz="1000" b="0" i="0" u="none" strike="noStrike">
                        <a:solidFill>
                          <a:srgbClr val="000000"/>
                        </a:solidFill>
                        <a:effectLst/>
                        <a:latin typeface="Times New Roman"/>
                      </a:endParaRPr>
                    </a:p>
                  </a:txBody>
                  <a:tcPr marL="8817" marR="8817" marT="8817" marB="0" anchor="ctr"/>
                </a:tc>
                <a:tc>
                  <a:txBody>
                    <a:bodyPr/>
                    <a:lstStyle/>
                    <a:p>
                      <a:pPr algn="l" fontAlgn="b"/>
                      <a:r>
                        <a:rPr lang="en-US" sz="1000" u="none" strike="noStrike">
                          <a:effectLst/>
                        </a:rPr>
                        <a:t>rotating element with eccentricity or saliency</a:t>
                      </a:r>
                      <a:endParaRPr lang="en-US" sz="1000" b="0" i="0" u="none" strike="noStrike">
                        <a:solidFill>
                          <a:srgbClr val="000000"/>
                        </a:solidFill>
                        <a:effectLst/>
                        <a:latin typeface="Times New Roman"/>
                      </a:endParaRPr>
                    </a:p>
                  </a:txBody>
                  <a:tcPr marL="8817" marR="8817" marT="8817" marB="0" anchor="b"/>
                </a:tc>
                <a:tc>
                  <a:txBody>
                    <a:bodyPr/>
                    <a:lstStyle/>
                    <a:p>
                      <a:pPr algn="l" fontAlgn="b"/>
                      <a:r>
                        <a:rPr lang="en-US" sz="1000" u="none" strike="noStrike" dirty="0">
                          <a:effectLst/>
                        </a:rPr>
                        <a:t> </a:t>
                      </a:r>
                      <a:endParaRPr lang="en-US" sz="1000" b="0" i="0" u="none" strike="noStrike" dirty="0">
                        <a:solidFill>
                          <a:srgbClr val="000000"/>
                        </a:solidFill>
                        <a:effectLst/>
                        <a:latin typeface="Times New Roman"/>
                      </a:endParaRPr>
                    </a:p>
                  </a:txBody>
                  <a:tcPr marL="8817" marR="8817" marT="8817" marB="0" anchor="b"/>
                </a:tc>
              </a:tr>
            </a:tbl>
          </a:graphicData>
        </a:graphic>
      </p:graphicFrame>
    </p:spTree>
    <p:extLst>
      <p:ext uri="{BB962C8B-B14F-4D97-AF65-F5344CB8AC3E}">
        <p14:creationId xmlns:p14="http://schemas.microsoft.com/office/powerpoint/2010/main" val="4119426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tx2">
            <a:lumMod val="40000"/>
            <a:lumOff val="60000"/>
          </a:schemeClr>
        </a:solidFill>
        <a:ln w="9525">
          <a:noFill/>
          <a:miter lim="800000"/>
          <a:headEnd/>
          <a:tailEnd/>
        </a:ln>
      </a:spPr>
      <a:bodyPr wrap="square" lIns="57744" tIns="28872" rIns="57744" bIns="28872">
        <a:spAutoFit/>
      </a:bodyPr>
      <a:lstStyle>
        <a:defPPr algn="ctr">
          <a:defRPr sz="4400" dirty="0" smtClean="0">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20499938</TotalTime>
  <Words>1609</Words>
  <Application>Microsoft Office PowerPoint</Application>
  <PresentationFormat>On-screen Show (4:3)</PresentationFormat>
  <Paragraphs>293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Biot -Savart law</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Sumit</dc:creator>
  <cp:lastModifiedBy>user</cp:lastModifiedBy>
  <cp:revision>109</cp:revision>
  <dcterms:created xsi:type="dcterms:W3CDTF">2020-06-27T04:05:32Z</dcterms:created>
  <dcterms:modified xsi:type="dcterms:W3CDTF">2020-06-30T09:27:44Z</dcterms:modified>
</cp:coreProperties>
</file>