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67" r:id="rId3"/>
    <p:sldId id="320" r:id="rId4"/>
    <p:sldId id="269" r:id="rId5"/>
    <p:sldId id="270" r:id="rId6"/>
    <p:sldId id="271" r:id="rId7"/>
    <p:sldId id="315" r:id="rId8"/>
    <p:sldId id="314" r:id="rId9"/>
    <p:sldId id="274" r:id="rId10"/>
    <p:sldId id="292" r:id="rId11"/>
    <p:sldId id="275" r:id="rId12"/>
    <p:sldId id="276" r:id="rId13"/>
    <p:sldId id="280" r:id="rId14"/>
    <p:sldId id="293" r:id="rId15"/>
    <p:sldId id="294" r:id="rId16"/>
    <p:sldId id="295" r:id="rId17"/>
    <p:sldId id="281" r:id="rId18"/>
    <p:sldId id="299" r:id="rId19"/>
    <p:sldId id="297" r:id="rId20"/>
    <p:sldId id="316" r:id="rId21"/>
    <p:sldId id="318" r:id="rId22"/>
    <p:sldId id="317" r:id="rId23"/>
    <p:sldId id="313" r:id="rId24"/>
    <p:sldId id="300" r:id="rId25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8/28/2020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BC590-D480-45B8-8434-F64A77DA0D2E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5185E-60E3-43F2-97E7-55F2297ADB1F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C8DDF-C4B5-4D6F-AAD5-A62C3399D3E3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5ADED-9D54-47C5-9525-02F683717872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D7E7EA-788B-4AE2-9B05-87B980F6A2E0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7FDEEF-F4B1-4E9A-909C-DAB6F6B8C790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obuild.com/education/audio-video-courses/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Dr.Shivshankar Sharma,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93519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8550" y="6083300"/>
            <a:ext cx="1470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15900"/>
            <a:ext cx="147828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782799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15900"/>
            <a:ext cx="14859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706600" cy="807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15900"/>
            <a:ext cx="147828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1732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8947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038225"/>
            <a:ext cx="1621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630399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15900"/>
            <a:ext cx="145542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368300"/>
            <a:ext cx="14859000" cy="784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15900"/>
            <a:ext cx="14554199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782800" cy="777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368300"/>
            <a:ext cx="147066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Prof.ERWIN KREYSZIG (Ch.10,page no.557-580)</a:t>
            </a:r>
          </a:p>
          <a:p>
            <a:r>
              <a:rPr lang="en-US" sz="3200" dirty="0" smtClean="0"/>
              <a:t>2. Advanced Engineering Mathematics by Prof.H.K Dass (Ch.14,page no.851-875)</a:t>
            </a:r>
          </a:p>
          <a:p>
            <a:r>
              <a:rPr lang="en-US" sz="3200" dirty="0" smtClean="0"/>
              <a:t>3.Advanced Engineering Mathematics by B.V RAMANA  (Ch.20,pageno.20.1.20.5)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3"/>
              </a:rPr>
              <a:t>http://www.infocobuild.com/education/audio-video-courses/m</a:t>
            </a:r>
            <a:endParaRPr lang="en-US" sz="3200" dirty="0" smtClean="0"/>
          </a:p>
          <a:p>
            <a:r>
              <a:rPr lang="en-US" sz="3200" dirty="0" smtClean="0"/>
              <a:t>athematics/</a:t>
            </a:r>
            <a:r>
              <a:rPr lang="en-US" sz="3200" dirty="0" err="1" smtClean="0"/>
              <a:t>TransformTechniquesForEngineers</a:t>
            </a:r>
            <a:r>
              <a:rPr lang="en-US" sz="3200" dirty="0" smtClean="0"/>
              <a:t>-IIT-Madras/lecture-47.html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dirty="0" smtClean="0"/>
              <a:t>Dr.Shivshankar Sharma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444500"/>
            <a:ext cx="142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979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4750" y="1435100"/>
            <a:ext cx="14401800" cy="7862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Electrical Engineering Department strives to be recognized globally for outcome based technical knowledge and to produce quality human being who can manage the advance technologies and contribute to society. </a:t>
            </a:r>
          </a:p>
          <a:p>
            <a:pPr>
              <a:lnSpc>
                <a:spcPct val="115000"/>
              </a:lnSpc>
              <a:spcBef>
                <a:spcPts val="1075"/>
              </a:spcBef>
            </a:pPr>
            <a:endParaRPr lang="en-US" sz="2800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impart quality technical knowledge to the learners to make them</a:t>
            </a:r>
          </a:p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globally competitive Electrical engineers.</a:t>
            </a:r>
          </a:p>
          <a:p>
            <a:endParaRPr lang="en-US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provide the learners ethical guidelines along with excellent academic environment for a long productive career.</a:t>
            </a:r>
          </a:p>
          <a:p>
            <a:endParaRPr lang="en-US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promote industry-institute relationship.</a:t>
            </a:r>
          </a:p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  <a:t/>
            </a:r>
            <a:b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</a:br>
            <a:endParaRPr lang="en-US" sz="2800" kern="0" dirty="0" smtClean="0">
              <a:solidFill>
                <a:srgbClr val="77B6D9"/>
              </a:solidFill>
              <a:latin typeface="Arial"/>
              <a:cs typeface="Arial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Application of Fourier transforms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368300"/>
            <a:ext cx="14477999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368300"/>
            <a:ext cx="14859000" cy="784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55420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92100"/>
            <a:ext cx="14782800" cy="800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46304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50" y="2120900"/>
            <a:ext cx="14554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2206</TotalTime>
  <Words>644</Words>
  <Application>Microsoft Office PowerPoint</Application>
  <PresentationFormat>Custom</PresentationFormat>
  <Paragraphs>110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194</cp:revision>
  <dcterms:created xsi:type="dcterms:W3CDTF">2020-05-30T11:11:36Z</dcterms:created>
  <dcterms:modified xsi:type="dcterms:W3CDTF">2020-08-28T05:28:21Z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