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91" r:id="rId5"/>
    <p:sldId id="292" r:id="rId6"/>
    <p:sldId id="293" r:id="rId7"/>
  </p:sldIdLst>
  <p:sldSz cx="16217900" cy="9118600"/>
  <p:notesSz cx="16217900" cy="91186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8425" indent="3175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5625" indent="3175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71" autoAdjust="0"/>
    <p:restoredTop sz="94624" autoAdjust="0"/>
  </p:normalViewPr>
  <p:slideViewPr>
    <p:cSldViewPr>
      <p:cViewPr varScale="1">
        <p:scale>
          <a:sx n="52" d="100"/>
          <a:sy n="52" d="100"/>
        </p:scale>
        <p:origin x="-906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8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27863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186863" y="0"/>
            <a:ext cx="7027862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B7461-02E2-4735-AA05-CA848A65A8CA}" type="datetimeFigureOut">
              <a:rPr lang="en-US"/>
              <a:pPr>
                <a:defRPr/>
              </a:pPr>
              <a:t>12/26/2020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68888" y="684213"/>
            <a:ext cx="6080125" cy="341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2425" y="4330700"/>
            <a:ext cx="12973050" cy="410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7027863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186863" y="8661400"/>
            <a:ext cx="7027862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CCB6AF-56B3-46B5-A20D-073E98B689C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425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625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337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010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670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341" algn="l" defTabSz="9133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6345" y="2826766"/>
            <a:ext cx="13785215" cy="661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2685" y="5106416"/>
            <a:ext cx="11352530" cy="3693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0A81B-AD0B-42E4-B779-A77A9053BC01}" type="datetime1">
              <a:rPr lang="en-US" smtClean="0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DAB4-859E-448C-9251-80DA0FB74DE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24900" y="3060700"/>
            <a:ext cx="6539866" cy="368306"/>
          </a:xfrm>
        </p:spPr>
        <p:txBody>
          <a:bodyPr/>
          <a:lstStyle>
            <a:lvl1pPr>
              <a:defRPr sz="2400" b="0" i="0">
                <a:solidFill>
                  <a:srgbClr val="6F2FA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BD055-B1C9-4B05-8AA3-A34CCBEB0B0A}" type="datetime1">
              <a:rPr lang="en-US" smtClean="0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64F6-AFDA-4F4A-9313-F0ECF5A3169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20901" y="2811781"/>
            <a:ext cx="6071234" cy="415499"/>
          </a:xfrm>
          <a:prstGeom prst="rect">
            <a:avLst/>
          </a:prstGeom>
        </p:spPr>
        <p:txBody>
          <a:bodyPr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52217" y="2097278"/>
            <a:ext cx="7054787" cy="36933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8EE0-7B06-4B73-802B-245580375A67}" type="datetime1">
              <a:rPr lang="en-US" smtClean="0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FF31-69B7-4493-9D3B-A9590056EEB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300" y="1676404"/>
            <a:ext cx="7446645" cy="661719"/>
          </a:xfrm>
        </p:spPr>
        <p:txBody>
          <a:bodyPr/>
          <a:lstStyle>
            <a:lvl1pPr>
              <a:defRPr sz="4300" b="0" i="0">
                <a:solidFill>
                  <a:srgbClr val="77B6D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3F6C-885A-48E4-B9AF-698C47F52D4D}" type="datetime1">
              <a:rPr lang="en-US" smtClean="0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F9A1-D36E-47FB-A15B-BA5A651F6C2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3F7378-C616-4F10-AD7B-2EC28743BC4A}" type="datetime1">
              <a:rPr lang="en-US" smtClean="0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0FAEC9-154B-428A-885F-C9D7972D523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79500" y="8470900"/>
            <a:ext cx="558800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913334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81100" y="8559800"/>
            <a:ext cx="368300" cy="292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913334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28" name="Holder 2"/>
          <p:cNvSpPr>
            <a:spLocks noGrp="1"/>
          </p:cNvSpPr>
          <p:nvPr>
            <p:ph type="title"/>
          </p:nvPr>
        </p:nvSpPr>
        <p:spPr bwMode="auto">
          <a:xfrm>
            <a:off x="7480300" y="1676400"/>
            <a:ext cx="7446963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24900" y="3060700"/>
            <a:ext cx="654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13388" y="8480425"/>
            <a:ext cx="5191125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3334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NAME OF FACULTY (POST, DEPTT.) , JECRC, JAIPUR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1213" y="8480425"/>
            <a:ext cx="3729037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3334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43C7E-44E6-4BC7-8042-7FC4312512C8}" type="datetime1">
              <a:rPr lang="en-US" smtClean="0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77650" y="8480425"/>
            <a:ext cx="3729038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defTabSz="913334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E47B6-8200-4C78-9503-0B05EF00658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15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1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68425" indent="31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5625" indent="31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670">
        <a:defRPr>
          <a:latin typeface="+mn-lt"/>
          <a:ea typeface="+mn-ea"/>
          <a:cs typeface="+mn-cs"/>
        </a:defRPr>
      </a:lvl2pPr>
      <a:lvl3pPr marL="913334">
        <a:defRPr>
          <a:latin typeface="+mn-lt"/>
          <a:ea typeface="+mn-ea"/>
          <a:cs typeface="+mn-cs"/>
        </a:defRPr>
      </a:lvl3pPr>
      <a:lvl4pPr marL="1370005">
        <a:defRPr>
          <a:latin typeface="+mn-lt"/>
          <a:ea typeface="+mn-ea"/>
          <a:cs typeface="+mn-cs"/>
        </a:defRPr>
      </a:lvl4pPr>
      <a:lvl5pPr marL="1826670">
        <a:defRPr>
          <a:latin typeface="+mn-lt"/>
          <a:ea typeface="+mn-ea"/>
          <a:cs typeface="+mn-cs"/>
        </a:defRPr>
      </a:lvl5pPr>
      <a:lvl6pPr marL="2283337">
        <a:defRPr>
          <a:latin typeface="+mn-lt"/>
          <a:ea typeface="+mn-ea"/>
          <a:cs typeface="+mn-cs"/>
        </a:defRPr>
      </a:lvl6pPr>
      <a:lvl7pPr marL="2740010">
        <a:defRPr>
          <a:latin typeface="+mn-lt"/>
          <a:ea typeface="+mn-ea"/>
          <a:cs typeface="+mn-cs"/>
        </a:defRPr>
      </a:lvl7pPr>
      <a:lvl8pPr marL="3196670">
        <a:defRPr>
          <a:latin typeface="+mn-lt"/>
          <a:ea typeface="+mn-ea"/>
          <a:cs typeface="+mn-cs"/>
        </a:defRPr>
      </a:lvl8pPr>
      <a:lvl9pPr marL="365334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 dirty="0">
                <a:solidFill>
                  <a:srgbClr val="898989"/>
                </a:solidFill>
              </a:rPr>
              <a:t>1</a:t>
            </a:r>
            <a:endParaRPr lang="en-US" sz="1600" dirty="0"/>
          </a:p>
        </p:txBody>
      </p:sp>
      <p:grpSp>
        <p:nvGrpSpPr>
          <p:cNvPr id="3075" name="object 5"/>
          <p:cNvGrpSpPr>
            <a:grpSpLocks/>
          </p:cNvGrpSpPr>
          <p:nvPr/>
        </p:nvGrpSpPr>
        <p:grpSpPr bwMode="auto">
          <a:xfrm>
            <a:off x="0" y="-63500"/>
            <a:ext cx="16217900" cy="91186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936750" y="4406900"/>
            <a:ext cx="13868400" cy="17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4" tIns="45674" rIns="91334" bIns="45674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B.Tech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 year,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Basic Electrical Engineering Lab (1FY3-26)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/>
              <a:t>Syllabus and Course Plan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( Assistant Professor, EE ), </a:t>
            </a:r>
            <a:r>
              <a:rPr lang="en-IN" dirty="0"/>
              <a:t>JECRC,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7350" y="520700"/>
            <a:ext cx="32527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61750" y="673100"/>
            <a:ext cx="26670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1327150" y="3111500"/>
            <a:ext cx="1424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JAIPUR ENGINEERING COLLEGE AND RESEARCH </a:t>
            </a:r>
            <a:r>
              <a:rPr lang="en-US" sz="3200" dirty="0" smtClean="0"/>
              <a:t>CENTRE</a:t>
            </a:r>
            <a:endParaRPr lang="en-IN" sz="32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1250950" y="977900"/>
            <a:ext cx="14249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4800" dirty="0" smtClean="0"/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Vision of institute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become a renowned centre of outcome based learning, and work towards, professional, cultural and social enrichment of the lives of individuals and communities.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dirty="0"/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1327150" y="673101"/>
            <a:ext cx="13674410" cy="110799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Vision and Mission of Institute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1098550" y="4025900"/>
            <a:ext cx="14859000" cy="3853363"/>
          </a:xfrm>
        </p:spPr>
        <p:txBody>
          <a:bodyPr/>
          <a:lstStyle/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Mission of institute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M1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.Focus on evaluation of learning outcomes and motivate students to inculcate research aptitude by project based learning.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M2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.Identify ,based on informed perception of Indian, regional and global needs, the areas of focus and provide platform to gain knowledge and solutions.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M3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.Offer opportunities for interaction between academia and industry.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M4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.Develop human potential to its fullest extent so that intellectually capable and imaginatively gifted leaders may emerge in a range of professions</a:t>
            </a:r>
            <a:endParaRPr lang="en-US" sz="2800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(Assistant professor,EE) </a:t>
            </a:r>
            <a:r>
              <a:rPr lang="en-IN" dirty="0"/>
              <a:t>, JECRC, JAIPUR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5123" name="object 5"/>
          <p:cNvGrpSpPr>
            <a:grpSpLocks/>
          </p:cNvGrpSpPr>
          <p:nvPr/>
        </p:nvGrpSpPr>
        <p:grpSpPr bwMode="auto">
          <a:xfrm>
            <a:off x="0" y="139700"/>
            <a:ext cx="16217900" cy="9118600"/>
            <a:chOff x="0" y="0"/>
            <a:chExt cx="16217900" cy="9118600"/>
          </a:xfrm>
        </p:grpSpPr>
        <p:sp>
          <p:nvSpPr>
            <p:cNvPr id="5127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28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1250950" y="1054101"/>
            <a:ext cx="13411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Vision and Mission of Electrical Engineering Department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Vision of department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Electrical Engineering department strives to recognized globally for outcome based technical knowledge and produce quality human being who can manage the advance technologies and contribute to society. </a:t>
            </a:r>
          </a:p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69A1E-A026-4799-8593-3B0600F7138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8150" y="8597900"/>
            <a:ext cx="5191125" cy="292388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 (Assistant professor,EE) , JECRC, JAIPUR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3350" y="4864100"/>
            <a:ext cx="13411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Mission Of department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To impart quality technical knowledge to the learners to make them globally competitive Electrical Engineers.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To provide the learners ethical guidelines along with excellent academic environment for a long productive career.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To promote industry- institute rela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tionship.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98550" y="368300"/>
            <a:ext cx="14782800" cy="10279737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Syllabus of Basic Electrical Engineering Lab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Basic safety precautions. Introduction and use of measuring instruments – voltmeter, ammeter, multi-meter, oscilloscope. Real-life resistors, capacitors and inductors.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Transformers: Observation of the no-load current waveform on an oscilloscope. Loading of a transformer: measurement of primary and secondary voltages and currents, and power. 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Three-phase transformers: Star and Delta connections. Voltage and Current relationships (line-line voltage, phase-to-neutral voltage, line and phase currents).Phase-shifts between the primary and secondary side. 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Demonstration of cut-out sections of machines: dc machine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commutatorbrush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arrangement), induction machine (squirrel cage rotor), synchronous machine (field winging - slip ring arrangement) and single-phase induction machine. 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Torque Speed Characteristic of separately excited dc motor. 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Demonstration of (a) dc-dc converters (b) dc-ac converters – PWM waveform (c) the use of dc-ac converter for speed control of an induction motor and (d) Components of LT switchgear.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 (Assistant professor,EE) , JECRC, JAIPUR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 txBox="1">
            <a:spLocks noChangeArrowheads="1"/>
          </p:cNvSpPr>
          <p:nvPr/>
        </p:nvSpPr>
        <p:spPr bwMode="auto">
          <a:xfrm>
            <a:off x="14871700" y="8496300"/>
            <a:ext cx="138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86" rIns="0" bIns="0">
            <a:spAutoFit/>
          </a:bodyPr>
          <a:lstStyle/>
          <a:p>
            <a:pPr marL="11113">
              <a:spcBef>
                <a:spcPts val="100"/>
              </a:spcBef>
            </a:pPr>
            <a:r>
              <a:rPr lang="en-US" sz="1600">
                <a:solidFill>
                  <a:srgbClr val="898989"/>
                </a:solidFill>
              </a:rPr>
              <a:t>1</a:t>
            </a:r>
            <a:endParaRPr lang="en-US" sz="160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6217900" cy="9118600"/>
            <a:chOff x="0" y="0"/>
            <a:chExt cx="16217900" cy="9118600"/>
          </a:xfrm>
        </p:grpSpPr>
        <p:sp>
          <p:nvSpPr>
            <p:cNvPr id="8199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0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0" name="Subtitle 9"/>
          <p:cNvSpPr>
            <a:spLocks noGrp="1"/>
          </p:cNvSpPr>
          <p:nvPr>
            <p:ph type="subTitle" idx="4"/>
          </p:nvPr>
        </p:nvSpPr>
        <p:spPr>
          <a:xfrm>
            <a:off x="1174750" y="2273300"/>
            <a:ext cx="14097000" cy="489980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Upon the successful completion of the course work of basic electrical engineering laboratory, the students will be able to: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Understand the electrical and electronic components, measuring devices along with safety precautions required during their use.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Determine the current, voltage and power consumption in transformer, AC and DC rotating machines by connecting the machine with the power supply.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 the concepts of power converters along with hardware demonstration.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513388" y="8480425"/>
            <a:ext cx="5191125" cy="584775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(Assistant professor,EE) , JECRC, JAIPUR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C646-BD31-4803-B16A-579A9DF19BF3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1250950" y="1054100"/>
            <a:ext cx="14249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Course outcomes for Basic Electrical Engineering Lab</a:t>
            </a:r>
          </a:p>
          <a:p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/>
          </p:cNvGrpSpPr>
          <p:nvPr/>
        </p:nvGrpSpPr>
        <p:grpSpPr bwMode="auto">
          <a:xfrm>
            <a:off x="44450" y="-12700"/>
            <a:ext cx="16217900" cy="9118600"/>
            <a:chOff x="88900" y="0"/>
            <a:chExt cx="16217900" cy="9118600"/>
          </a:xfrm>
        </p:grpSpPr>
        <p:sp>
          <p:nvSpPr>
            <p:cNvPr id="9222" name="object 3"/>
            <p:cNvSpPr>
              <a:spLocks noChangeArrowheads="1"/>
            </p:cNvSpPr>
            <p:nvPr/>
          </p:nvSpPr>
          <p:spPr bwMode="auto">
            <a:xfrm>
              <a:off x="14998700" y="8890000"/>
              <a:ext cx="228600" cy="22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223" name="object 4"/>
            <p:cNvSpPr>
              <a:spLocks noChangeArrowheads="1"/>
            </p:cNvSpPr>
            <p:nvPr/>
          </p:nvSpPr>
          <p:spPr bwMode="auto">
            <a:xfrm>
              <a:off x="88900" y="0"/>
              <a:ext cx="162179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230600" cy="911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0"/>
          <p:cNvSpPr>
            <a:spLocks noGrp="1"/>
          </p:cNvSpPr>
          <p:nvPr>
            <p:ph type="ftr" sz="quarter" idx="10"/>
          </p:nvPr>
        </p:nvSpPr>
        <p:spPr>
          <a:xfrm>
            <a:off x="5518150" y="8521700"/>
            <a:ext cx="5191125" cy="292100"/>
          </a:xfrm>
        </p:spPr>
        <p:txBody>
          <a:bodyPr/>
          <a:lstStyle/>
          <a:p>
            <a:pPr>
              <a:defRPr/>
            </a:pPr>
            <a:r>
              <a:rPr lang="en-IN" smtClean="0"/>
              <a:t>NAME OF FACULTY (POST, DEPTT.) , JECRC, JAIPUR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ECF4-B155-48F9-A641-862C6171185B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6249650" cy="911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20"/>
          <p:cNvSpPr txBox="1">
            <a:spLocks/>
          </p:cNvSpPr>
          <p:nvPr/>
        </p:nvSpPr>
        <p:spPr>
          <a:xfrm>
            <a:off x="5670550" y="8674100"/>
            <a:ext cx="5867400" cy="877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IN" dirty="0" smtClean="0"/>
              <a:t> ( Assistant Professor, EE ), JECRC JAIPUR</a:t>
            </a:r>
          </a:p>
          <a:p>
            <a:pPr>
              <a:defRPr/>
            </a:pPr>
            <a:endParaRPr lang="en-IN" dirty="0" smtClean="0"/>
          </a:p>
          <a:p>
            <a:pPr marL="0" marR="0" lvl="0" indent="0" algn="ctr" defTabSz="9133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3567</TotalTime>
  <Words>403</Words>
  <Application>Microsoft Office PowerPoint</Application>
  <PresentationFormat>Custom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Vision and Mission of Institute </vt:lpstr>
      <vt:lpstr>Slide 3</vt:lpstr>
      <vt:lpstr>Syllabus of Basic Electrical Engineering Lab 1. Basic safety precautions. Introduction and use of measuring instruments – voltmeter, ammeter, multi-meter, oscilloscope. Real-life resistors, capacitors and inductors.   2. Transformers: Observation of the no-load current waveform on an oscilloscope. Loading of a transformer: measurement of primary and secondary voltages and currents, and power.   3. Three-phase transformers: Star and Delta connections. Voltage and Current relationships (line-line voltage, phase-to-neutral voltage, line and phase currents).Phase-shifts between the primary and secondary side.   4. Demonstration of cut-out sections of machines: dc machine (commutatorbrush arrangement), induction machine (squirrel cage rotor), synchronous machine (field winging - slip ring arrangement) and single-phase induction machine.   5. Torque Speed Characteristic of separately excited dc motor.   6. Demonstration of (a) dc-dc converters (b) dc-ac converters – PWM waveform (c) the use of dc-ac converter for speed control of an induction motor and (d) Components of LT switchgear.    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KAPILGYANPEETH</dc:title>
  <dc:creator>harsh bathija</dc:creator>
  <cp:lastModifiedBy>VAIO</cp:lastModifiedBy>
  <cp:revision>304</cp:revision>
  <dcterms:created xsi:type="dcterms:W3CDTF">2020-05-30T11:11:36Z</dcterms:created>
  <dcterms:modified xsi:type="dcterms:W3CDTF">2020-12-26T08:44:08Z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2020-05-30T00:00:00Z</vt:filetime>
  </property>
</Properties>
</file>