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Default Extension="emf" ContentType="image/x-emf"/>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handoutMasterIdLst>
    <p:handoutMasterId r:id="rId71"/>
  </p:handoutMasterIdLst>
  <p:sldIdLst>
    <p:sldId id="299" r:id="rId2"/>
    <p:sldId id="339" r:id="rId3"/>
    <p:sldId id="334" r:id="rId4"/>
    <p:sldId id="335" r:id="rId5"/>
    <p:sldId id="336" r:id="rId6"/>
    <p:sldId id="337" r:id="rId7"/>
    <p:sldId id="338" r:id="rId8"/>
    <p:sldId id="314" r:id="rId9"/>
    <p:sldId id="265" r:id="rId10"/>
    <p:sldId id="266" r:id="rId11"/>
    <p:sldId id="263" r:id="rId12"/>
    <p:sldId id="268" r:id="rId13"/>
    <p:sldId id="258" r:id="rId14"/>
    <p:sldId id="271" r:id="rId15"/>
    <p:sldId id="279" r:id="rId16"/>
    <p:sldId id="272" r:id="rId17"/>
    <p:sldId id="280" r:id="rId18"/>
    <p:sldId id="281" r:id="rId19"/>
    <p:sldId id="269" r:id="rId20"/>
    <p:sldId id="273" r:id="rId21"/>
    <p:sldId id="277" r:id="rId22"/>
    <p:sldId id="278" r:id="rId23"/>
    <p:sldId id="276" r:id="rId24"/>
    <p:sldId id="282"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7" r:id="rId38"/>
    <p:sldId id="298"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Lst>
  <p:sldSz cx="12192000" cy="6858000"/>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D4F1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87" autoAdjust="0"/>
    <p:restoredTop sz="73712" autoAdjust="0"/>
  </p:normalViewPr>
  <p:slideViewPr>
    <p:cSldViewPr snapToGrid="0">
      <p:cViewPr varScale="1">
        <p:scale>
          <a:sx n="53" d="100"/>
          <a:sy n="53" d="100"/>
        </p:scale>
        <p:origin x="-87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E1990-B671-4B7C-AE0A-7D1D471BD62F}"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en-US"/>
        </a:p>
      </dgm:t>
    </dgm:pt>
    <dgm:pt modelId="{1BFC6D7A-345B-4B65-AD04-0BDCC38417DD}">
      <dgm:prSet custT="1"/>
      <dgm:spPr/>
      <dgm:t>
        <a:bodyPr/>
        <a:lstStyle/>
        <a:p>
          <a:pPr rtl="0"/>
          <a:r>
            <a:rPr lang="en-US" sz="2400" b="1" dirty="0" smtClean="0">
              <a:solidFill>
                <a:schemeClr val="accent2">
                  <a:lumMod val="75000"/>
                </a:schemeClr>
              </a:solidFill>
            </a:rPr>
            <a:t>Individual Method</a:t>
          </a:r>
          <a:endParaRPr lang="en-US" sz="2400" dirty="0">
            <a:solidFill>
              <a:schemeClr val="accent2">
                <a:lumMod val="75000"/>
              </a:schemeClr>
            </a:solidFill>
          </a:endParaRPr>
        </a:p>
      </dgm:t>
    </dgm:pt>
    <dgm:pt modelId="{CC317737-6E41-4577-8A93-7B2F8C07EAFB}" type="parTrans" cxnId="{7CAC21DE-0CD1-4CC7-9B46-8F4B90AD7095}">
      <dgm:prSet/>
      <dgm:spPr/>
      <dgm:t>
        <a:bodyPr/>
        <a:lstStyle/>
        <a:p>
          <a:endParaRPr lang="en-US"/>
        </a:p>
      </dgm:t>
    </dgm:pt>
    <dgm:pt modelId="{4747A952-1F27-4B02-9F30-113132BC4DE9}" type="sibTrans" cxnId="{7CAC21DE-0CD1-4CC7-9B46-8F4B90AD7095}">
      <dgm:prSet/>
      <dgm:spPr/>
      <dgm:t>
        <a:bodyPr/>
        <a:lstStyle/>
        <a:p>
          <a:endParaRPr lang="en-US"/>
        </a:p>
      </dgm:t>
    </dgm:pt>
    <dgm:pt modelId="{25A0EDA7-9766-419E-8F3E-5228EADD2265}">
      <dgm:prSet custT="1"/>
      <dgm:spPr/>
      <dgm:t>
        <a:bodyPr/>
        <a:lstStyle/>
        <a:p>
          <a:pPr marL="400050" indent="-342900" rtl="0"/>
          <a:r>
            <a:rPr lang="en-US" sz="1600" b="0" dirty="0" smtClean="0"/>
            <a:t>Participants are individual technical experts</a:t>
          </a:r>
          <a:endParaRPr lang="en-US" sz="1600" b="0" dirty="0"/>
        </a:p>
      </dgm:t>
    </dgm:pt>
    <dgm:pt modelId="{88FBA356-5550-4BDC-9B7E-B9E018C0315D}" type="parTrans" cxnId="{6B37886C-B111-4736-814D-9C52A7288301}">
      <dgm:prSet/>
      <dgm:spPr/>
      <dgm:t>
        <a:bodyPr/>
        <a:lstStyle/>
        <a:p>
          <a:endParaRPr lang="en-US"/>
        </a:p>
      </dgm:t>
    </dgm:pt>
    <dgm:pt modelId="{64856844-924F-4C91-B155-9BD2E95A83DD}" type="sibTrans" cxnId="{6B37886C-B111-4736-814D-9C52A7288301}">
      <dgm:prSet/>
      <dgm:spPr/>
      <dgm:t>
        <a:bodyPr/>
        <a:lstStyle/>
        <a:p>
          <a:endParaRPr lang="en-US"/>
        </a:p>
      </dgm:t>
    </dgm:pt>
    <dgm:pt modelId="{6CD2FDC9-4313-46FA-87A3-2B4918E1B600}">
      <dgm:prSet custT="1"/>
      <dgm:spPr/>
      <dgm:t>
        <a:bodyPr/>
        <a:lstStyle/>
        <a:p>
          <a:pPr marL="400050" indent="-342900" rtl="0"/>
          <a:r>
            <a:rPr lang="en-US" sz="1600" b="1" dirty="0" smtClean="0"/>
            <a:t>Each individual participant has 1 vote</a:t>
          </a:r>
          <a:endParaRPr lang="en-US" sz="1600" b="1" dirty="0"/>
        </a:p>
      </dgm:t>
    </dgm:pt>
    <dgm:pt modelId="{DCE2AF61-7C49-4AA6-9B4D-E138343F9E93}" type="parTrans" cxnId="{18C68865-0B75-4A0F-B1F3-D4D44DC326BC}">
      <dgm:prSet/>
      <dgm:spPr/>
      <dgm:t>
        <a:bodyPr/>
        <a:lstStyle/>
        <a:p>
          <a:endParaRPr lang="en-US"/>
        </a:p>
      </dgm:t>
    </dgm:pt>
    <dgm:pt modelId="{BD4AA38E-50A2-4444-A41E-172C32A8CD44}" type="sibTrans" cxnId="{18C68865-0B75-4A0F-B1F3-D4D44DC326BC}">
      <dgm:prSet/>
      <dgm:spPr/>
      <dgm:t>
        <a:bodyPr/>
        <a:lstStyle/>
        <a:p>
          <a:endParaRPr lang="en-US"/>
        </a:p>
      </dgm:t>
    </dgm:pt>
    <dgm:pt modelId="{7D0252FB-FF96-469D-8F50-59698A62D2A2}">
      <dgm:prSet custT="1"/>
      <dgm:spPr/>
      <dgm:t>
        <a:bodyPr/>
        <a:lstStyle/>
        <a:p>
          <a:pPr rtl="0">
            <a:spcAft>
              <a:spcPts val="1800"/>
            </a:spcAft>
          </a:pPr>
          <a:r>
            <a:rPr lang="en-US" sz="2400" b="1" dirty="0" smtClean="0">
              <a:solidFill>
                <a:schemeClr val="accent2">
                  <a:lumMod val="75000"/>
                </a:schemeClr>
              </a:solidFill>
            </a:rPr>
            <a:t>Entity (Corporate) Method</a:t>
          </a:r>
          <a:endParaRPr lang="en-US" sz="2400" dirty="0">
            <a:solidFill>
              <a:schemeClr val="accent2">
                <a:lumMod val="75000"/>
              </a:schemeClr>
            </a:solidFill>
          </a:endParaRPr>
        </a:p>
      </dgm:t>
    </dgm:pt>
    <dgm:pt modelId="{70B5C38F-B7D6-4618-9CBA-ED21C72A665C}" type="parTrans" cxnId="{7DB50292-9CD7-4F3C-8163-5EF4EAB311C2}">
      <dgm:prSet/>
      <dgm:spPr/>
      <dgm:t>
        <a:bodyPr/>
        <a:lstStyle/>
        <a:p>
          <a:endParaRPr lang="en-US"/>
        </a:p>
      </dgm:t>
    </dgm:pt>
    <dgm:pt modelId="{10AA3974-D646-4CBA-A9DC-A49D4565C2A6}" type="sibTrans" cxnId="{7DB50292-9CD7-4F3C-8163-5EF4EAB311C2}">
      <dgm:prSet/>
      <dgm:spPr/>
      <dgm:t>
        <a:bodyPr/>
        <a:lstStyle/>
        <a:p>
          <a:endParaRPr lang="en-US"/>
        </a:p>
      </dgm:t>
    </dgm:pt>
    <dgm:pt modelId="{176C6812-384B-40E1-851B-71B132968070}">
      <dgm:prSet custT="1"/>
      <dgm:spPr/>
      <dgm:t>
        <a:bodyPr/>
        <a:lstStyle/>
        <a:p>
          <a:pPr marL="457200" indent="-400050" defTabSz="711200" rtl="0">
            <a:lnSpc>
              <a:spcPct val="90000"/>
            </a:lnSpc>
            <a:spcBef>
              <a:spcPts val="600"/>
            </a:spcBef>
            <a:spcAft>
              <a:spcPct val="20000"/>
            </a:spcAft>
            <a:buNone/>
          </a:pPr>
          <a:r>
            <a:rPr lang="en-US" sz="1600" b="0" dirty="0" smtClean="0"/>
            <a:t>Participants are “entities,” i.e., companies, universities, government bodies, etc. </a:t>
          </a:r>
          <a:endParaRPr lang="en-US" sz="1600" b="0" dirty="0"/>
        </a:p>
      </dgm:t>
    </dgm:pt>
    <dgm:pt modelId="{A333FB39-722D-40CF-909C-1E658894333C}" type="parTrans" cxnId="{216C5D11-85C6-4C2E-98E0-B98F073E3294}">
      <dgm:prSet/>
      <dgm:spPr/>
      <dgm:t>
        <a:bodyPr/>
        <a:lstStyle/>
        <a:p>
          <a:endParaRPr lang="en-US"/>
        </a:p>
      </dgm:t>
    </dgm:pt>
    <dgm:pt modelId="{8D16F5B0-606B-4ED9-BCDB-502C9D609BA7}" type="sibTrans" cxnId="{216C5D11-85C6-4C2E-98E0-B98F073E3294}">
      <dgm:prSet/>
      <dgm:spPr/>
      <dgm:t>
        <a:bodyPr/>
        <a:lstStyle/>
        <a:p>
          <a:endParaRPr lang="en-US"/>
        </a:p>
      </dgm:t>
    </dgm:pt>
    <dgm:pt modelId="{F7D8812F-A919-4E1E-840C-DB23A3BFEEEA}">
      <dgm:prSet custT="1"/>
      <dgm:spPr/>
      <dgm:t>
        <a:bodyPr/>
        <a:lstStyle/>
        <a:p>
          <a:pPr marL="457200" indent="-400050" defTabSz="711200" rtl="0">
            <a:lnSpc>
              <a:spcPct val="90000"/>
            </a:lnSpc>
            <a:spcBef>
              <a:spcPct val="0"/>
            </a:spcBef>
            <a:spcAft>
              <a:spcPct val="20000"/>
            </a:spcAft>
            <a:buNone/>
          </a:pPr>
          <a:r>
            <a:rPr lang="en-US" sz="1600" b="1" dirty="0" smtClean="0"/>
            <a:t>Each entity has one vote</a:t>
          </a:r>
          <a:endParaRPr lang="en-US" sz="1600" b="1" dirty="0"/>
        </a:p>
      </dgm:t>
    </dgm:pt>
    <dgm:pt modelId="{0D6C79A5-886F-48F1-BFB5-739C721E0152}" type="parTrans" cxnId="{D66947E3-357D-4A93-95A1-66C015C33E29}">
      <dgm:prSet/>
      <dgm:spPr/>
      <dgm:t>
        <a:bodyPr/>
        <a:lstStyle/>
        <a:p>
          <a:endParaRPr lang="en-US"/>
        </a:p>
      </dgm:t>
    </dgm:pt>
    <dgm:pt modelId="{509EEA69-8C81-4A9F-90CA-6E7468093C03}" type="sibTrans" cxnId="{D66947E3-357D-4A93-95A1-66C015C33E29}">
      <dgm:prSet/>
      <dgm:spPr/>
      <dgm:t>
        <a:bodyPr/>
        <a:lstStyle/>
        <a:p>
          <a:endParaRPr lang="en-US"/>
        </a:p>
      </dgm:t>
    </dgm:pt>
    <dgm:pt modelId="{5AB4769B-C780-4281-A872-2048E536CE50}">
      <dgm:prSet custT="1"/>
      <dgm:spPr/>
      <dgm:t>
        <a:bodyPr/>
        <a:lstStyle/>
        <a:p>
          <a:pPr marL="457200" marR="0" indent="-400050" defTabSz="711200" rtl="0" eaLnBrk="1" fontAlgn="auto" latinLnBrk="0" hangingPunct="1">
            <a:lnSpc>
              <a:spcPct val="90000"/>
            </a:lnSpc>
            <a:spcBef>
              <a:spcPct val="0"/>
            </a:spcBef>
            <a:spcAft>
              <a:spcPct val="20000"/>
            </a:spcAft>
            <a:buClrTx/>
            <a:buSzTx/>
            <a:buFontTx/>
            <a:buNone/>
            <a:tabLst/>
            <a:defRPr/>
          </a:pPr>
          <a:r>
            <a:rPr lang="en-US" sz="1600" b="0" dirty="0" smtClean="0"/>
            <a:t>Requires 3 entities</a:t>
          </a:r>
          <a:endParaRPr lang="en-US" sz="1600" b="0" dirty="0"/>
        </a:p>
      </dgm:t>
    </dgm:pt>
    <dgm:pt modelId="{BD00D766-2751-4037-B66A-683DDDEFC5C8}" type="parTrans" cxnId="{A51A8E4A-02BE-4156-A504-2BE2C7C80628}">
      <dgm:prSet/>
      <dgm:spPr/>
      <dgm:t>
        <a:bodyPr/>
        <a:lstStyle/>
        <a:p>
          <a:endParaRPr lang="en-US"/>
        </a:p>
      </dgm:t>
    </dgm:pt>
    <dgm:pt modelId="{D2FDEC93-34A9-4EF1-AE0F-6CFF9A648E4D}" type="sibTrans" cxnId="{A51A8E4A-02BE-4156-A504-2BE2C7C80628}">
      <dgm:prSet/>
      <dgm:spPr/>
      <dgm:t>
        <a:bodyPr/>
        <a:lstStyle/>
        <a:p>
          <a:endParaRPr lang="en-US"/>
        </a:p>
      </dgm:t>
    </dgm:pt>
    <dgm:pt modelId="{FE87CFB7-F8D6-498D-AF76-2743F87D875D}">
      <dgm:prSet custT="1"/>
      <dgm:spPr/>
      <dgm:t>
        <a:bodyPr/>
        <a:lstStyle/>
        <a:p>
          <a:pPr marL="400050" indent="-342900" rtl="0"/>
          <a:r>
            <a:rPr lang="en-US" sz="1600" b="0" dirty="0" smtClean="0"/>
            <a:t>Ballot groups are made up of a minimum of 10 individuals</a:t>
          </a:r>
          <a:endParaRPr lang="en-US" sz="1600" b="0" dirty="0"/>
        </a:p>
      </dgm:t>
    </dgm:pt>
    <dgm:pt modelId="{F62BFD36-31B1-4410-89DE-C3E03348A24E}" type="parTrans" cxnId="{086D650C-B396-44A7-B703-0BDE163C8328}">
      <dgm:prSet/>
      <dgm:spPr/>
      <dgm:t>
        <a:bodyPr/>
        <a:lstStyle/>
        <a:p>
          <a:endParaRPr lang="en-US"/>
        </a:p>
      </dgm:t>
    </dgm:pt>
    <dgm:pt modelId="{0532153A-9C97-4ACD-B546-3B817E11A63C}" type="sibTrans" cxnId="{086D650C-B396-44A7-B703-0BDE163C8328}">
      <dgm:prSet/>
      <dgm:spPr/>
      <dgm:t>
        <a:bodyPr/>
        <a:lstStyle/>
        <a:p>
          <a:endParaRPr lang="en-US"/>
        </a:p>
      </dgm:t>
    </dgm:pt>
    <dgm:pt modelId="{283AB49D-4810-463A-B51C-43DC394E6AA4}">
      <dgm:prSet custT="1"/>
      <dgm:spPr/>
      <dgm:t>
        <a:bodyPr/>
        <a:lstStyle/>
        <a:p>
          <a:pPr marL="400050" indent="-342900" rtl="0"/>
          <a:r>
            <a:rPr lang="en-US" sz="1600" b="0" dirty="0" smtClean="0"/>
            <a:t>Ballot group participants must be IEEE-SA individual members</a:t>
          </a:r>
          <a:endParaRPr lang="en-US" sz="1600" b="0" dirty="0"/>
        </a:p>
      </dgm:t>
    </dgm:pt>
    <dgm:pt modelId="{B1B45C3C-0544-495B-A007-49AEF33E4C66}" type="parTrans" cxnId="{D0971446-0218-40D3-9950-431B2D878F85}">
      <dgm:prSet/>
      <dgm:spPr/>
      <dgm:t>
        <a:bodyPr/>
        <a:lstStyle/>
        <a:p>
          <a:endParaRPr lang="en-US"/>
        </a:p>
      </dgm:t>
    </dgm:pt>
    <dgm:pt modelId="{0B21D4B3-2461-42B2-8456-9EE4AE38039A}" type="sibTrans" cxnId="{D0971446-0218-40D3-9950-431B2D878F85}">
      <dgm:prSet/>
      <dgm:spPr/>
      <dgm:t>
        <a:bodyPr/>
        <a:lstStyle/>
        <a:p>
          <a:endParaRPr lang="en-US"/>
        </a:p>
      </dgm:t>
    </dgm:pt>
    <dgm:pt modelId="{EE09C392-4AB9-45CB-9064-81BB43CBBCA5}">
      <dgm:prSet custT="1"/>
      <dgm:spPr/>
      <dgm:t>
        <a:bodyPr/>
        <a:lstStyle/>
        <a:p>
          <a:pPr marL="400050" indent="-342900" rtl="0"/>
          <a:r>
            <a:rPr lang="en-US" sz="1600" b="0" dirty="0" smtClean="0"/>
            <a:t>Individuals represent themselves</a:t>
          </a:r>
          <a:endParaRPr lang="en-US" sz="1600" b="0" dirty="0"/>
        </a:p>
      </dgm:t>
    </dgm:pt>
    <dgm:pt modelId="{9FE99F33-F59D-40EB-9137-0F15A2147736}" type="parTrans" cxnId="{3B5FC4E4-836E-4452-B1FB-551A64A25CAE}">
      <dgm:prSet/>
      <dgm:spPr/>
      <dgm:t>
        <a:bodyPr/>
        <a:lstStyle/>
        <a:p>
          <a:endParaRPr lang="en-US"/>
        </a:p>
      </dgm:t>
    </dgm:pt>
    <dgm:pt modelId="{E17ED991-E2BD-4D70-A2E6-972AFA73872D}" type="sibTrans" cxnId="{3B5FC4E4-836E-4452-B1FB-551A64A25CAE}">
      <dgm:prSet/>
      <dgm:spPr/>
      <dgm:t>
        <a:bodyPr/>
        <a:lstStyle/>
        <a:p>
          <a:endParaRPr lang="en-US"/>
        </a:p>
      </dgm:t>
    </dgm:pt>
    <dgm:pt modelId="{9141D46F-BB8F-4819-804A-CB69AD571D69}">
      <dgm:prSet custT="1"/>
      <dgm:spPr/>
      <dgm:t>
        <a:bodyPr/>
        <a:lstStyle/>
        <a:p>
          <a:pPr marL="457200" indent="-400050" defTabSz="711200" rtl="0">
            <a:lnSpc>
              <a:spcPct val="90000"/>
            </a:lnSpc>
            <a:spcBef>
              <a:spcPts val="600"/>
            </a:spcBef>
            <a:spcAft>
              <a:spcPct val="20000"/>
            </a:spcAft>
            <a:buNone/>
          </a:pPr>
          <a:r>
            <a:rPr lang="en-US" sz="1600" b="0" dirty="0" smtClean="0"/>
            <a:t>Designated representative and alternate represent the entity</a:t>
          </a:r>
          <a:endParaRPr lang="en-US" sz="1600" b="0" dirty="0"/>
        </a:p>
      </dgm:t>
    </dgm:pt>
    <dgm:pt modelId="{A08DD970-4C6D-4E42-8827-C065924B8082}" type="parTrans" cxnId="{D943AC0D-9E45-4D5C-ADAB-8469450CDD67}">
      <dgm:prSet/>
      <dgm:spPr/>
      <dgm:t>
        <a:bodyPr/>
        <a:lstStyle/>
        <a:p>
          <a:endParaRPr lang="en-US"/>
        </a:p>
      </dgm:t>
    </dgm:pt>
    <dgm:pt modelId="{01333E84-1FDA-4AF4-8C19-A8631EDAA062}" type="sibTrans" cxnId="{D943AC0D-9E45-4D5C-ADAB-8469450CDD67}">
      <dgm:prSet/>
      <dgm:spPr/>
      <dgm:t>
        <a:bodyPr/>
        <a:lstStyle/>
        <a:p>
          <a:endParaRPr lang="en-US"/>
        </a:p>
      </dgm:t>
    </dgm:pt>
    <dgm:pt modelId="{915A7BAC-0A98-4327-8719-0F7A14E06BC2}">
      <dgm:prSet custT="1"/>
      <dgm:spPr/>
      <dgm:t>
        <a:bodyPr/>
        <a:lstStyle/>
        <a:p>
          <a:pPr marL="457200" marR="0" indent="-400050" defTabSz="711200" rtl="0" eaLnBrk="1" fontAlgn="auto" latinLnBrk="0" hangingPunct="1">
            <a:lnSpc>
              <a:spcPct val="90000"/>
            </a:lnSpc>
            <a:spcBef>
              <a:spcPct val="0"/>
            </a:spcBef>
            <a:spcAft>
              <a:spcPct val="20000"/>
            </a:spcAft>
            <a:buClrTx/>
            <a:buSzTx/>
            <a:buFontTx/>
            <a:buNone/>
            <a:tabLst/>
            <a:defRPr/>
          </a:pPr>
          <a:r>
            <a:rPr lang="en-US" sz="1600" b="0" dirty="0" smtClean="0"/>
            <a:t>Entity sends representatives to meetings</a:t>
          </a:r>
          <a:endParaRPr lang="en-US" sz="1600" b="0" dirty="0"/>
        </a:p>
      </dgm:t>
    </dgm:pt>
    <dgm:pt modelId="{A61DD663-9A5F-4145-AB24-404F8C5611C9}" type="parTrans" cxnId="{CC71812E-361B-4FE1-848A-F790DF1F28BD}">
      <dgm:prSet/>
      <dgm:spPr/>
      <dgm:t>
        <a:bodyPr/>
        <a:lstStyle/>
        <a:p>
          <a:endParaRPr lang="en-US"/>
        </a:p>
      </dgm:t>
    </dgm:pt>
    <dgm:pt modelId="{99FFAD80-6EFC-4AC5-9FF8-CC6BB046CC64}" type="sibTrans" cxnId="{CC71812E-361B-4FE1-848A-F790DF1F28BD}">
      <dgm:prSet/>
      <dgm:spPr/>
      <dgm:t>
        <a:bodyPr/>
        <a:lstStyle/>
        <a:p>
          <a:endParaRPr lang="en-US"/>
        </a:p>
      </dgm:t>
    </dgm:pt>
    <dgm:pt modelId="{4372AB89-ECB1-40A6-87CB-9A677B752C77}" type="pres">
      <dgm:prSet presAssocID="{F58E1990-B671-4B7C-AE0A-7D1D471BD62F}" presName="linear" presStyleCnt="0">
        <dgm:presLayoutVars>
          <dgm:animLvl val="lvl"/>
          <dgm:resizeHandles val="exact"/>
        </dgm:presLayoutVars>
      </dgm:prSet>
      <dgm:spPr/>
      <dgm:t>
        <a:bodyPr/>
        <a:lstStyle/>
        <a:p>
          <a:endParaRPr lang="en-US"/>
        </a:p>
      </dgm:t>
    </dgm:pt>
    <dgm:pt modelId="{2F2C04DD-673D-4304-ABE0-28A70F7122A2}" type="pres">
      <dgm:prSet presAssocID="{1BFC6D7A-345B-4B65-AD04-0BDCC38417DD}" presName="parentText" presStyleLbl="node1" presStyleIdx="0" presStyleCnt="2" custScaleY="144817" custLinFactNeighborY="-10610">
        <dgm:presLayoutVars>
          <dgm:chMax val="0"/>
          <dgm:bulletEnabled val="1"/>
        </dgm:presLayoutVars>
      </dgm:prSet>
      <dgm:spPr/>
      <dgm:t>
        <a:bodyPr/>
        <a:lstStyle/>
        <a:p>
          <a:endParaRPr lang="en-US"/>
        </a:p>
      </dgm:t>
    </dgm:pt>
    <dgm:pt modelId="{F47AC255-823E-4396-940D-82D571967149}" type="pres">
      <dgm:prSet presAssocID="{1BFC6D7A-345B-4B65-AD04-0BDCC38417DD}" presName="childText" presStyleLbl="revTx" presStyleIdx="0" presStyleCnt="2" custScaleY="120158" custLinFactNeighborY="-8135">
        <dgm:presLayoutVars>
          <dgm:bulletEnabled val="1"/>
        </dgm:presLayoutVars>
      </dgm:prSet>
      <dgm:spPr/>
      <dgm:t>
        <a:bodyPr/>
        <a:lstStyle/>
        <a:p>
          <a:endParaRPr lang="en-US"/>
        </a:p>
      </dgm:t>
    </dgm:pt>
    <dgm:pt modelId="{B96E680E-9FE9-447E-9D60-0D503E6AB27D}" type="pres">
      <dgm:prSet presAssocID="{7D0252FB-FF96-469D-8F50-59698A62D2A2}" presName="parentText" presStyleLbl="node1" presStyleIdx="1" presStyleCnt="2" custScaleY="139992" custLinFactNeighborX="-1475" custLinFactNeighborY="-6986">
        <dgm:presLayoutVars>
          <dgm:chMax val="0"/>
          <dgm:bulletEnabled val="1"/>
        </dgm:presLayoutVars>
      </dgm:prSet>
      <dgm:spPr/>
      <dgm:t>
        <a:bodyPr/>
        <a:lstStyle/>
        <a:p>
          <a:endParaRPr lang="en-US"/>
        </a:p>
      </dgm:t>
    </dgm:pt>
    <dgm:pt modelId="{B6642CB2-6611-44F3-A6E3-297124613B97}" type="pres">
      <dgm:prSet presAssocID="{7D0252FB-FF96-469D-8F50-59698A62D2A2}" presName="childText" presStyleLbl="revTx" presStyleIdx="1" presStyleCnt="2" custLinFactNeighborY="6476">
        <dgm:presLayoutVars>
          <dgm:bulletEnabled val="1"/>
        </dgm:presLayoutVars>
      </dgm:prSet>
      <dgm:spPr/>
      <dgm:t>
        <a:bodyPr/>
        <a:lstStyle/>
        <a:p>
          <a:endParaRPr lang="en-US"/>
        </a:p>
      </dgm:t>
    </dgm:pt>
  </dgm:ptLst>
  <dgm:cxnLst>
    <dgm:cxn modelId="{16A189A8-DAE4-43A9-9879-0F03741E011B}" type="presOf" srcId="{6CD2FDC9-4313-46FA-87A3-2B4918E1B600}" destId="{F47AC255-823E-4396-940D-82D571967149}" srcOrd="0" destOrd="2" presId="urn:microsoft.com/office/officeart/2005/8/layout/vList2"/>
    <dgm:cxn modelId="{FD48FBD3-F871-421B-BF55-7F902DB78ACC}" type="presOf" srcId="{5AB4769B-C780-4281-A872-2048E536CE50}" destId="{B6642CB2-6611-44F3-A6E3-297124613B97}" srcOrd="0" destOrd="3" presId="urn:microsoft.com/office/officeart/2005/8/layout/vList2"/>
    <dgm:cxn modelId="{CB120576-CFB9-4A3F-936C-E58410F4509A}" type="presOf" srcId="{1BFC6D7A-345B-4B65-AD04-0BDCC38417DD}" destId="{2F2C04DD-673D-4304-ABE0-28A70F7122A2}" srcOrd="0" destOrd="0" presId="urn:microsoft.com/office/officeart/2005/8/layout/vList2"/>
    <dgm:cxn modelId="{7DB50292-9CD7-4F3C-8163-5EF4EAB311C2}" srcId="{F58E1990-B671-4B7C-AE0A-7D1D471BD62F}" destId="{7D0252FB-FF96-469D-8F50-59698A62D2A2}" srcOrd="1" destOrd="0" parTransId="{70B5C38F-B7D6-4618-9CBA-ED21C72A665C}" sibTransId="{10AA3974-D646-4CBA-A9DC-A49D4565C2A6}"/>
    <dgm:cxn modelId="{D24F5C2A-6872-4C50-9051-C9891CAB7AA8}" type="presOf" srcId="{9141D46F-BB8F-4819-804A-CB69AD571D69}" destId="{B6642CB2-6611-44F3-A6E3-297124613B97}" srcOrd="0" destOrd="1" presId="urn:microsoft.com/office/officeart/2005/8/layout/vList2"/>
    <dgm:cxn modelId="{5183A3DE-B026-4039-B284-E1EACF679D42}" type="presOf" srcId="{F7D8812F-A919-4E1E-840C-DB23A3BFEEEA}" destId="{B6642CB2-6611-44F3-A6E3-297124613B97}" srcOrd="0" destOrd="2" presId="urn:microsoft.com/office/officeart/2005/8/layout/vList2"/>
    <dgm:cxn modelId="{AADF9DB9-7257-4D7E-A69B-1D451E0EEA87}" type="presOf" srcId="{EE09C392-4AB9-45CB-9064-81BB43CBBCA5}" destId="{F47AC255-823E-4396-940D-82D571967149}" srcOrd="0" destOrd="1" presId="urn:microsoft.com/office/officeart/2005/8/layout/vList2"/>
    <dgm:cxn modelId="{E8436131-692B-4E08-A957-92074F66A286}" type="presOf" srcId="{FE87CFB7-F8D6-498D-AF76-2743F87D875D}" destId="{F47AC255-823E-4396-940D-82D571967149}" srcOrd="0" destOrd="3" presId="urn:microsoft.com/office/officeart/2005/8/layout/vList2"/>
    <dgm:cxn modelId="{89D2BBB7-4D32-4695-82B3-BC3239C38E38}" type="presOf" srcId="{176C6812-384B-40E1-851B-71B132968070}" destId="{B6642CB2-6611-44F3-A6E3-297124613B97}" srcOrd="0" destOrd="0" presId="urn:microsoft.com/office/officeart/2005/8/layout/vList2"/>
    <dgm:cxn modelId="{68F89838-11BB-436B-AC96-67F386E35F1E}" type="presOf" srcId="{F58E1990-B671-4B7C-AE0A-7D1D471BD62F}" destId="{4372AB89-ECB1-40A6-87CB-9A677B752C77}" srcOrd="0" destOrd="0" presId="urn:microsoft.com/office/officeart/2005/8/layout/vList2"/>
    <dgm:cxn modelId="{D66947E3-357D-4A93-95A1-66C015C33E29}" srcId="{7D0252FB-FF96-469D-8F50-59698A62D2A2}" destId="{F7D8812F-A919-4E1E-840C-DB23A3BFEEEA}" srcOrd="2" destOrd="0" parTransId="{0D6C79A5-886F-48F1-BFB5-739C721E0152}" sibTransId="{509EEA69-8C81-4A9F-90CA-6E7468093C03}"/>
    <dgm:cxn modelId="{CC71812E-361B-4FE1-848A-F790DF1F28BD}" srcId="{F7D8812F-A919-4E1E-840C-DB23A3BFEEEA}" destId="{915A7BAC-0A98-4327-8719-0F7A14E06BC2}" srcOrd="1" destOrd="0" parTransId="{A61DD663-9A5F-4145-AB24-404F8C5611C9}" sibTransId="{99FFAD80-6EFC-4AC5-9FF8-CC6BB046CC64}"/>
    <dgm:cxn modelId="{6B37886C-B111-4736-814D-9C52A7288301}" srcId="{1BFC6D7A-345B-4B65-AD04-0BDCC38417DD}" destId="{25A0EDA7-9766-419E-8F3E-5228EADD2265}" srcOrd="0" destOrd="0" parTransId="{88FBA356-5550-4BDC-9B7E-B9E018C0315D}" sibTransId="{64856844-924F-4C91-B155-9BD2E95A83DD}"/>
    <dgm:cxn modelId="{36BD10A4-90B8-46D1-966D-BF25FF24781D}" type="presOf" srcId="{7D0252FB-FF96-469D-8F50-59698A62D2A2}" destId="{B96E680E-9FE9-447E-9D60-0D503E6AB27D}" srcOrd="0" destOrd="0" presId="urn:microsoft.com/office/officeart/2005/8/layout/vList2"/>
    <dgm:cxn modelId="{56CB3A6A-B96D-41A2-94B8-85CCE10EC071}" type="presOf" srcId="{25A0EDA7-9766-419E-8F3E-5228EADD2265}" destId="{F47AC255-823E-4396-940D-82D571967149}" srcOrd="0" destOrd="0" presId="urn:microsoft.com/office/officeart/2005/8/layout/vList2"/>
    <dgm:cxn modelId="{A51A8E4A-02BE-4156-A504-2BE2C7C80628}" srcId="{F7D8812F-A919-4E1E-840C-DB23A3BFEEEA}" destId="{5AB4769B-C780-4281-A872-2048E536CE50}" srcOrd="0" destOrd="0" parTransId="{BD00D766-2751-4037-B66A-683DDDEFC5C8}" sibTransId="{D2FDEC93-34A9-4EF1-AE0F-6CFF9A648E4D}"/>
    <dgm:cxn modelId="{B89544AC-C378-4F37-A631-C3F5D9C3B125}" type="presOf" srcId="{915A7BAC-0A98-4327-8719-0F7A14E06BC2}" destId="{B6642CB2-6611-44F3-A6E3-297124613B97}" srcOrd="0" destOrd="4" presId="urn:microsoft.com/office/officeart/2005/8/layout/vList2"/>
    <dgm:cxn modelId="{0ACA8974-3E06-4BB3-961D-810ADE21C6B2}" type="presOf" srcId="{283AB49D-4810-463A-B51C-43DC394E6AA4}" destId="{F47AC255-823E-4396-940D-82D571967149}" srcOrd="0" destOrd="4" presId="urn:microsoft.com/office/officeart/2005/8/layout/vList2"/>
    <dgm:cxn modelId="{086D650C-B396-44A7-B703-0BDE163C8328}" srcId="{6CD2FDC9-4313-46FA-87A3-2B4918E1B600}" destId="{FE87CFB7-F8D6-498D-AF76-2743F87D875D}" srcOrd="0" destOrd="0" parTransId="{F62BFD36-31B1-4410-89DE-C3E03348A24E}" sibTransId="{0532153A-9C97-4ACD-B546-3B817E11A63C}"/>
    <dgm:cxn modelId="{18C68865-0B75-4A0F-B1F3-D4D44DC326BC}" srcId="{1BFC6D7A-345B-4B65-AD04-0BDCC38417DD}" destId="{6CD2FDC9-4313-46FA-87A3-2B4918E1B600}" srcOrd="2" destOrd="0" parTransId="{DCE2AF61-7C49-4AA6-9B4D-E138343F9E93}" sibTransId="{BD4AA38E-50A2-4444-A41E-172C32A8CD44}"/>
    <dgm:cxn modelId="{7CAC21DE-0CD1-4CC7-9B46-8F4B90AD7095}" srcId="{F58E1990-B671-4B7C-AE0A-7D1D471BD62F}" destId="{1BFC6D7A-345B-4B65-AD04-0BDCC38417DD}" srcOrd="0" destOrd="0" parTransId="{CC317737-6E41-4577-8A93-7B2F8C07EAFB}" sibTransId="{4747A952-1F27-4B02-9F30-113132BC4DE9}"/>
    <dgm:cxn modelId="{216C5D11-85C6-4C2E-98E0-B98F073E3294}" srcId="{7D0252FB-FF96-469D-8F50-59698A62D2A2}" destId="{176C6812-384B-40E1-851B-71B132968070}" srcOrd="0" destOrd="0" parTransId="{A333FB39-722D-40CF-909C-1E658894333C}" sibTransId="{8D16F5B0-606B-4ED9-BCDB-502C9D609BA7}"/>
    <dgm:cxn modelId="{3B5FC4E4-836E-4452-B1FB-551A64A25CAE}" srcId="{1BFC6D7A-345B-4B65-AD04-0BDCC38417DD}" destId="{EE09C392-4AB9-45CB-9064-81BB43CBBCA5}" srcOrd="1" destOrd="0" parTransId="{9FE99F33-F59D-40EB-9137-0F15A2147736}" sibTransId="{E17ED991-E2BD-4D70-A2E6-972AFA73872D}"/>
    <dgm:cxn modelId="{D0971446-0218-40D3-9950-431B2D878F85}" srcId="{6CD2FDC9-4313-46FA-87A3-2B4918E1B600}" destId="{283AB49D-4810-463A-B51C-43DC394E6AA4}" srcOrd="1" destOrd="0" parTransId="{B1B45C3C-0544-495B-A007-49AEF33E4C66}" sibTransId="{0B21D4B3-2461-42B2-8456-9EE4AE38039A}"/>
    <dgm:cxn modelId="{D943AC0D-9E45-4D5C-ADAB-8469450CDD67}" srcId="{7D0252FB-FF96-469D-8F50-59698A62D2A2}" destId="{9141D46F-BB8F-4819-804A-CB69AD571D69}" srcOrd="1" destOrd="0" parTransId="{A08DD970-4C6D-4E42-8827-C065924B8082}" sibTransId="{01333E84-1FDA-4AF4-8C19-A8631EDAA062}"/>
    <dgm:cxn modelId="{3DFBA211-4D00-487B-A477-C3B2AC36FF56}" type="presParOf" srcId="{4372AB89-ECB1-40A6-87CB-9A677B752C77}" destId="{2F2C04DD-673D-4304-ABE0-28A70F7122A2}" srcOrd="0" destOrd="0" presId="urn:microsoft.com/office/officeart/2005/8/layout/vList2"/>
    <dgm:cxn modelId="{1CE703B9-3E4A-4D5A-9D16-3DF6110A4A8F}" type="presParOf" srcId="{4372AB89-ECB1-40A6-87CB-9A677B752C77}" destId="{F47AC255-823E-4396-940D-82D571967149}" srcOrd="1" destOrd="0" presId="urn:microsoft.com/office/officeart/2005/8/layout/vList2"/>
    <dgm:cxn modelId="{3B6C73EA-C1B5-4050-BBBE-7EC08FFB6AB5}" type="presParOf" srcId="{4372AB89-ECB1-40A6-87CB-9A677B752C77}" destId="{B96E680E-9FE9-447E-9D60-0D503E6AB27D}" srcOrd="2" destOrd="0" presId="urn:microsoft.com/office/officeart/2005/8/layout/vList2"/>
    <dgm:cxn modelId="{A9824ABE-5D3E-4CAB-AD18-772DFB950700}" type="presParOf" srcId="{4372AB89-ECB1-40A6-87CB-9A677B752C77}" destId="{B6642CB2-6611-44F3-A6E3-297124613B97}" srcOrd="3" destOrd="0" presId="urn:microsoft.com/office/officeart/2005/8/layout/vList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7A36E42C-7799-4219-890B-50AC4D5B6CFC}" type="datetimeFigureOut">
              <a:rPr lang="en-US" smtClean="0"/>
              <a:pPr/>
              <a:t>12/29/2020</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FE43CCE9-8BAD-455A-A2E8-6905AD49437B}" type="slidenum">
              <a:rPr lang="en-US" smtClean="0"/>
              <a:pPr/>
              <a:t>‹#›</a:t>
            </a:fld>
            <a:endParaRPr lang="en-US"/>
          </a:p>
        </p:txBody>
      </p:sp>
    </p:spTree>
    <p:extLst>
      <p:ext uri="{BB962C8B-B14F-4D97-AF65-F5344CB8AC3E}">
        <p14:creationId xmlns="" xmlns:p14="http://schemas.microsoft.com/office/powerpoint/2010/main" val="3682676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2B10572-8028-48D8-9D15-6D262B0D20DA}" type="datetimeFigureOut">
              <a:rPr lang="en-US" smtClean="0"/>
              <a:pPr/>
              <a:t>12/29/2020</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77395650-E2B8-4E3C-8753-078634C1FC4D}" type="slidenum">
              <a:rPr lang="en-US" smtClean="0"/>
              <a:pPr/>
              <a:t>‹#›</a:t>
            </a:fld>
            <a:endParaRPr lang="en-US"/>
          </a:p>
        </p:txBody>
      </p:sp>
    </p:spTree>
    <p:extLst>
      <p:ext uri="{BB962C8B-B14F-4D97-AF65-F5344CB8AC3E}">
        <p14:creationId xmlns="" xmlns:p14="http://schemas.microsoft.com/office/powerpoint/2010/main" val="73861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5</a:t>
            </a:fld>
            <a:endParaRPr lang="en-US"/>
          </a:p>
        </p:txBody>
      </p:sp>
    </p:spTree>
    <p:extLst>
      <p:ext uri="{BB962C8B-B14F-4D97-AF65-F5344CB8AC3E}">
        <p14:creationId xmlns="" xmlns:p14="http://schemas.microsoft.com/office/powerpoint/2010/main" val="294896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16</a:t>
            </a:fld>
            <a:endParaRPr lang="en-US"/>
          </a:p>
        </p:txBody>
      </p:sp>
    </p:spTree>
    <p:extLst>
      <p:ext uri="{BB962C8B-B14F-4D97-AF65-F5344CB8AC3E}">
        <p14:creationId xmlns="" xmlns:p14="http://schemas.microsoft.com/office/powerpoint/2010/main" val="73232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17</a:t>
            </a:fld>
            <a:endParaRPr lang="en-US"/>
          </a:p>
        </p:txBody>
      </p:sp>
    </p:spTree>
    <p:extLst>
      <p:ext uri="{BB962C8B-B14F-4D97-AF65-F5344CB8AC3E}">
        <p14:creationId xmlns="" xmlns:p14="http://schemas.microsoft.com/office/powerpoint/2010/main" val="212776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18</a:t>
            </a:fld>
            <a:endParaRPr lang="en-US"/>
          </a:p>
        </p:txBody>
      </p:sp>
    </p:spTree>
    <p:extLst>
      <p:ext uri="{BB962C8B-B14F-4D97-AF65-F5344CB8AC3E}">
        <p14:creationId xmlns="" xmlns:p14="http://schemas.microsoft.com/office/powerpoint/2010/main" val="168671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19</a:t>
            </a:fld>
            <a:endParaRPr lang="en-US"/>
          </a:p>
        </p:txBody>
      </p:sp>
    </p:spTree>
    <p:extLst>
      <p:ext uri="{BB962C8B-B14F-4D97-AF65-F5344CB8AC3E}">
        <p14:creationId xmlns="" xmlns:p14="http://schemas.microsoft.com/office/powerpoint/2010/main" val="3251341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Speech</a:t>
            </a:r>
            <a:r>
              <a:rPr lang="en-US" baseline="0" dirty="0" smtClean="0"/>
              <a:t> NR demo</a:t>
            </a:r>
          </a:p>
          <a:p>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20</a:t>
            </a:fld>
            <a:endParaRPr lang="en-US"/>
          </a:p>
        </p:txBody>
      </p:sp>
    </p:spTree>
    <p:extLst>
      <p:ext uri="{BB962C8B-B14F-4D97-AF65-F5344CB8AC3E}">
        <p14:creationId xmlns="" xmlns:p14="http://schemas.microsoft.com/office/powerpoint/2010/main" val="6061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work on consolidating these</a:t>
            </a:r>
          </a:p>
          <a:p>
            <a:r>
              <a:rPr lang="en-US" baseline="0" dirty="0" err="1" smtClean="0"/>
              <a:t>OpenHab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21</a:t>
            </a:fld>
            <a:endParaRPr lang="en-US"/>
          </a:p>
        </p:txBody>
      </p:sp>
    </p:spTree>
    <p:extLst>
      <p:ext uri="{BB962C8B-B14F-4D97-AF65-F5344CB8AC3E}">
        <p14:creationId xmlns="" xmlns:p14="http://schemas.microsoft.com/office/powerpoint/2010/main" val="1092006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22</a:t>
            </a:fld>
            <a:endParaRPr lang="en-US"/>
          </a:p>
        </p:txBody>
      </p:sp>
    </p:spTree>
    <p:extLst>
      <p:ext uri="{BB962C8B-B14F-4D97-AF65-F5344CB8AC3E}">
        <p14:creationId xmlns="" xmlns:p14="http://schemas.microsoft.com/office/powerpoint/2010/main" val="913911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23</a:t>
            </a:fld>
            <a:endParaRPr lang="en-US"/>
          </a:p>
        </p:txBody>
      </p:sp>
    </p:spTree>
    <p:extLst>
      <p:ext uri="{BB962C8B-B14F-4D97-AF65-F5344CB8AC3E}">
        <p14:creationId xmlns="" xmlns:p14="http://schemas.microsoft.com/office/powerpoint/2010/main" val="197829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ndParaRPr>
          </a:p>
        </p:txBody>
      </p:sp>
    </p:spTree>
    <p:extLst>
      <p:ext uri="{BB962C8B-B14F-4D97-AF65-F5344CB8AC3E}">
        <p14:creationId xmlns="" xmlns:p14="http://schemas.microsoft.com/office/powerpoint/2010/main" val="3466807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89382C-3D56-40B2-B36C-473327849EED}" type="slidenum">
              <a:rPr lang="en-US" smtClean="0"/>
              <a:pPr>
                <a:defRPr/>
              </a:pPr>
              <a:t>33</a:t>
            </a:fld>
            <a:endParaRPr lang="en-US"/>
          </a:p>
        </p:txBody>
      </p:sp>
    </p:spTree>
    <p:extLst>
      <p:ext uri="{BB962C8B-B14F-4D97-AF65-F5344CB8AC3E}">
        <p14:creationId xmlns="" xmlns:p14="http://schemas.microsoft.com/office/powerpoint/2010/main" val="2470928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77395650-E2B8-4E3C-8753-078634C1FC4D}" type="slidenum">
              <a:rPr lang="en-US" smtClean="0"/>
              <a:pPr/>
              <a:t>6</a:t>
            </a:fld>
            <a:endParaRPr lang="en-US"/>
          </a:p>
        </p:txBody>
      </p:sp>
    </p:spTree>
    <p:extLst>
      <p:ext uri="{BB962C8B-B14F-4D97-AF65-F5344CB8AC3E}">
        <p14:creationId xmlns="" xmlns:p14="http://schemas.microsoft.com/office/powerpoint/2010/main" val="55130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ea typeface="Geneva"/>
              <a:cs typeface="Geneva"/>
            </a:endParaRPr>
          </a:p>
        </p:txBody>
      </p:sp>
      <p:sp>
        <p:nvSpPr>
          <p:cNvPr id="522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Geneva"/>
                <a:cs typeface="Geneva"/>
              </a:defRPr>
            </a:lvl1pPr>
            <a:lvl2pPr marL="755060" indent="-290408">
              <a:spcBef>
                <a:spcPct val="30000"/>
              </a:spcBef>
              <a:defRPr sz="1200">
                <a:solidFill>
                  <a:schemeClr val="tx1"/>
                </a:solidFill>
                <a:latin typeface="Calibri" pitchFamily="34" charset="0"/>
                <a:ea typeface="Geneva"/>
                <a:cs typeface="Geneva"/>
              </a:defRPr>
            </a:lvl2pPr>
            <a:lvl3pPr marL="1161631" indent="-232326">
              <a:spcBef>
                <a:spcPct val="30000"/>
              </a:spcBef>
              <a:defRPr sz="1200">
                <a:solidFill>
                  <a:schemeClr val="tx1"/>
                </a:solidFill>
                <a:latin typeface="Calibri" pitchFamily="34" charset="0"/>
                <a:ea typeface="Geneva"/>
                <a:cs typeface="Geneva"/>
              </a:defRPr>
            </a:lvl3pPr>
            <a:lvl4pPr marL="1626283" indent="-232326">
              <a:spcBef>
                <a:spcPct val="30000"/>
              </a:spcBef>
              <a:defRPr sz="1200">
                <a:solidFill>
                  <a:schemeClr val="tx1"/>
                </a:solidFill>
                <a:latin typeface="Calibri" pitchFamily="34" charset="0"/>
                <a:ea typeface="Geneva"/>
                <a:cs typeface="Geneva"/>
              </a:defRPr>
            </a:lvl4pPr>
            <a:lvl5pPr marL="2090936" indent="-232326">
              <a:spcBef>
                <a:spcPct val="30000"/>
              </a:spcBef>
              <a:defRPr sz="1200">
                <a:solidFill>
                  <a:schemeClr val="tx1"/>
                </a:solidFill>
                <a:latin typeface="Calibri" pitchFamily="34" charset="0"/>
                <a:ea typeface="Geneva"/>
                <a:cs typeface="Geneva"/>
              </a:defRPr>
            </a:lvl5pPr>
            <a:lvl6pPr marL="2555588" indent="-232326" eaLnBrk="0" fontAlgn="base" hangingPunct="0">
              <a:spcBef>
                <a:spcPct val="30000"/>
              </a:spcBef>
              <a:spcAft>
                <a:spcPct val="0"/>
              </a:spcAft>
              <a:defRPr sz="1200">
                <a:solidFill>
                  <a:schemeClr val="tx1"/>
                </a:solidFill>
                <a:latin typeface="Calibri" pitchFamily="34" charset="0"/>
                <a:ea typeface="Geneva"/>
                <a:cs typeface="Geneva"/>
              </a:defRPr>
            </a:lvl6pPr>
            <a:lvl7pPr marL="3020240" indent="-232326" eaLnBrk="0" fontAlgn="base" hangingPunct="0">
              <a:spcBef>
                <a:spcPct val="30000"/>
              </a:spcBef>
              <a:spcAft>
                <a:spcPct val="0"/>
              </a:spcAft>
              <a:defRPr sz="1200">
                <a:solidFill>
                  <a:schemeClr val="tx1"/>
                </a:solidFill>
                <a:latin typeface="Calibri" pitchFamily="34" charset="0"/>
                <a:ea typeface="Geneva"/>
                <a:cs typeface="Geneva"/>
              </a:defRPr>
            </a:lvl7pPr>
            <a:lvl8pPr marL="3484893" indent="-232326" eaLnBrk="0" fontAlgn="base" hangingPunct="0">
              <a:spcBef>
                <a:spcPct val="30000"/>
              </a:spcBef>
              <a:spcAft>
                <a:spcPct val="0"/>
              </a:spcAft>
              <a:defRPr sz="1200">
                <a:solidFill>
                  <a:schemeClr val="tx1"/>
                </a:solidFill>
                <a:latin typeface="Calibri" pitchFamily="34" charset="0"/>
                <a:ea typeface="Geneva"/>
                <a:cs typeface="Geneva"/>
              </a:defRPr>
            </a:lvl8pPr>
            <a:lvl9pPr marL="3949545" indent="-232326" eaLnBrk="0" fontAlgn="base" hangingPunct="0">
              <a:spcBef>
                <a:spcPct val="30000"/>
              </a:spcBef>
              <a:spcAft>
                <a:spcPct val="0"/>
              </a:spcAft>
              <a:defRPr sz="1200">
                <a:solidFill>
                  <a:schemeClr val="tx1"/>
                </a:solidFill>
                <a:latin typeface="Calibri" pitchFamily="34" charset="0"/>
                <a:ea typeface="Geneva"/>
                <a:cs typeface="Geneva"/>
              </a:defRPr>
            </a:lvl9pPr>
          </a:lstStyle>
          <a:p>
            <a:pPr>
              <a:spcBef>
                <a:spcPct val="0"/>
              </a:spcBef>
            </a:pPr>
            <a:fld id="{ED5FDC64-67F5-495D-A17D-7B925C393347}" type="slidenum">
              <a:rPr lang="en-US" altLang="en-US">
                <a:solidFill>
                  <a:prstClr val="black"/>
                </a:solidFill>
                <a:latin typeface="Arial" pitchFamily="34" charset="0"/>
                <a:ea typeface="ＭＳ Ｐゴシック" pitchFamily="34" charset="-128"/>
                <a:cs typeface="Arial" pitchFamily="34" charset="0"/>
              </a:rPr>
              <a:pPr>
                <a:spcBef>
                  <a:spcPct val="0"/>
                </a:spcBef>
              </a:pPr>
              <a:t>34</a:t>
            </a:fld>
            <a:endParaRPr lang="en-US" altLang="en-US">
              <a:solidFill>
                <a:prstClr val="black"/>
              </a:solidFill>
              <a:latin typeface="Arial" pitchFamily="34" charset="0"/>
              <a:ea typeface="ＭＳ Ｐゴシック" pitchFamily="34" charset="-128"/>
              <a:cs typeface="Arial" pitchFamily="34" charset="0"/>
            </a:endParaRPr>
          </a:p>
        </p:txBody>
      </p:sp>
    </p:spTree>
    <p:extLst>
      <p:ext uri="{BB962C8B-B14F-4D97-AF65-F5344CB8AC3E}">
        <p14:creationId xmlns="" xmlns:p14="http://schemas.microsoft.com/office/powerpoint/2010/main" val="1943337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dirty="0" smtClean="0">
                <a:ea typeface="ＭＳ Ｐゴシック" pitchFamily="34" charset="-128"/>
                <a:cs typeface="Geneva"/>
              </a:rPr>
              <a:t>IEEE-SA drives the functionality, capabilities and interoperability of a wide range of products and services that transform the way people live, work and communicate. We promote innovation, enable the creation and expansion of international markets and help protect health and public safety.</a:t>
            </a:r>
          </a:p>
          <a:p>
            <a:pPr eaLnBrk="1" hangingPunct="1">
              <a:spcBef>
                <a:spcPct val="0"/>
              </a:spcBef>
            </a:pPr>
            <a:r>
              <a:rPr lang="en-US" altLang="en-US" sz="1400" dirty="0" smtClean="0">
                <a:ea typeface="ＭＳ Ｐゴシック" pitchFamily="34" charset="-128"/>
                <a:cs typeface="Geneva"/>
              </a:rPr>
              <a:t>- IEEE-SA is a </a:t>
            </a:r>
            <a:r>
              <a:rPr lang="en-US" altLang="en-US" sz="1400" dirty="0" err="1" smtClean="0">
                <a:ea typeface="ＭＳ Ｐゴシック" pitchFamily="34" charset="-128"/>
                <a:cs typeface="Geneva"/>
              </a:rPr>
              <a:t>a</a:t>
            </a:r>
            <a:r>
              <a:rPr lang="en-US" altLang="en-US" sz="1400" dirty="0" smtClean="0">
                <a:ea typeface="ＭＳ Ｐゴシック" pitchFamily="34" charset="-128"/>
                <a:cs typeface="Geneva"/>
              </a:rPr>
              <a:t> globally recognized standards-development organization with over 900 active standards.</a:t>
            </a:r>
          </a:p>
          <a:p>
            <a:pPr eaLnBrk="1" hangingPunct="1">
              <a:spcBef>
                <a:spcPct val="0"/>
              </a:spcBef>
            </a:pPr>
            <a:r>
              <a:rPr lang="en-US" altLang="en-US" sz="1400" dirty="0" smtClean="0">
                <a:ea typeface="ＭＳ Ｐゴシック" pitchFamily="34" charset="-128"/>
                <a:cs typeface="Geneva"/>
              </a:rPr>
              <a:t>- At any point in time we have more than 500 standards projects under development.</a:t>
            </a:r>
          </a:p>
          <a:p>
            <a:pPr eaLnBrk="1" hangingPunct="1">
              <a:spcBef>
                <a:spcPct val="0"/>
              </a:spcBef>
            </a:pPr>
            <a:r>
              <a:rPr lang="en-US" altLang="en-US" sz="1400" dirty="0" smtClean="0">
                <a:ea typeface="ＭＳ Ｐゴシック" pitchFamily="34" charset="-128"/>
                <a:cs typeface="Geneva"/>
              </a:rPr>
              <a:t>- We have an individual membership of 7,000, more than 200 corporate members and, overall, more than 20,000 developers of standards worldwide. </a:t>
            </a:r>
          </a:p>
          <a:p>
            <a:pPr eaLnBrk="1" hangingPunct="1">
              <a:spcBef>
                <a:spcPct val="0"/>
              </a:spcBef>
            </a:pPr>
            <a:r>
              <a:rPr lang="en-US" altLang="en-US" sz="1400" dirty="0" smtClean="0">
                <a:ea typeface="ＭＳ Ｐゴシック" pitchFamily="34" charset="-128"/>
                <a:cs typeface="Geneva"/>
              </a:rPr>
              <a:t> </a:t>
            </a: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ＭＳ Ｐゴシック" pitchFamily="34" charset="-128"/>
              </a:defRPr>
            </a:lvl1pPr>
            <a:lvl2pPr marL="755060" indent="-290408">
              <a:defRPr>
                <a:solidFill>
                  <a:schemeClr val="tx1"/>
                </a:solidFill>
                <a:latin typeface="Verdana" pitchFamily="34" charset="0"/>
                <a:ea typeface="ＭＳ Ｐゴシック" pitchFamily="34" charset="-128"/>
              </a:defRPr>
            </a:lvl2pPr>
            <a:lvl3pPr marL="1161631" indent="-232326">
              <a:defRPr>
                <a:solidFill>
                  <a:schemeClr val="tx1"/>
                </a:solidFill>
                <a:latin typeface="Verdana" pitchFamily="34" charset="0"/>
                <a:ea typeface="ＭＳ Ｐゴシック" pitchFamily="34" charset="-128"/>
              </a:defRPr>
            </a:lvl3pPr>
            <a:lvl4pPr marL="1626283" indent="-232326">
              <a:defRPr>
                <a:solidFill>
                  <a:schemeClr val="tx1"/>
                </a:solidFill>
                <a:latin typeface="Verdana" pitchFamily="34" charset="0"/>
                <a:ea typeface="ＭＳ Ｐゴシック" pitchFamily="34" charset="-128"/>
              </a:defRPr>
            </a:lvl4pPr>
            <a:lvl5pPr marL="2090936" indent="-232326">
              <a:defRPr>
                <a:solidFill>
                  <a:schemeClr val="tx1"/>
                </a:solidFill>
                <a:latin typeface="Verdana" pitchFamily="34" charset="0"/>
                <a:ea typeface="ＭＳ Ｐゴシック" pitchFamily="34" charset="-128"/>
              </a:defRPr>
            </a:lvl5pPr>
            <a:lvl6pPr marL="2555588" indent="-232326" eaLnBrk="0" fontAlgn="base" hangingPunct="0">
              <a:spcBef>
                <a:spcPct val="0"/>
              </a:spcBef>
              <a:spcAft>
                <a:spcPct val="0"/>
              </a:spcAft>
              <a:defRPr>
                <a:solidFill>
                  <a:schemeClr val="tx1"/>
                </a:solidFill>
                <a:latin typeface="Verdana" pitchFamily="34" charset="0"/>
                <a:ea typeface="ＭＳ Ｐゴシック" pitchFamily="34" charset="-128"/>
              </a:defRPr>
            </a:lvl6pPr>
            <a:lvl7pPr marL="3020240" indent="-232326"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84893" indent="-232326"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949545" indent="-232326"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fld id="{8E39E000-0F5C-436C-916F-79B1EEDF5CEC}" type="slidenum">
              <a:rPr lang="en-US" altLang="en-US">
                <a:solidFill>
                  <a:prstClr val="black"/>
                </a:solidFill>
                <a:latin typeface="Arial" pitchFamily="34" charset="0"/>
              </a:rPr>
              <a:pPr/>
              <a:t>35</a:t>
            </a:fld>
            <a:endParaRPr lang="en-US" altLang="en-US">
              <a:solidFill>
                <a:prstClr val="black"/>
              </a:solidFill>
              <a:latin typeface="Arial" pitchFamily="34" charset="0"/>
            </a:endParaRPr>
          </a:p>
        </p:txBody>
      </p:sp>
    </p:spTree>
    <p:extLst>
      <p:ext uri="{BB962C8B-B14F-4D97-AF65-F5344CB8AC3E}">
        <p14:creationId xmlns="" xmlns:p14="http://schemas.microsoft.com/office/powerpoint/2010/main" val="4204575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Geneva"/>
                <a:cs typeface="Geneva"/>
              </a:defRPr>
            </a:lvl1pPr>
            <a:lvl2pPr marL="755060" indent="-290408">
              <a:spcBef>
                <a:spcPct val="30000"/>
              </a:spcBef>
              <a:defRPr sz="1200">
                <a:solidFill>
                  <a:schemeClr val="tx1"/>
                </a:solidFill>
                <a:latin typeface="Calibri" pitchFamily="34" charset="0"/>
                <a:ea typeface="Geneva"/>
                <a:cs typeface="Geneva"/>
              </a:defRPr>
            </a:lvl2pPr>
            <a:lvl3pPr marL="1161631" indent="-232326">
              <a:spcBef>
                <a:spcPct val="30000"/>
              </a:spcBef>
              <a:defRPr sz="1200">
                <a:solidFill>
                  <a:schemeClr val="tx1"/>
                </a:solidFill>
                <a:latin typeface="Calibri" pitchFamily="34" charset="0"/>
                <a:ea typeface="Geneva"/>
                <a:cs typeface="Geneva"/>
              </a:defRPr>
            </a:lvl3pPr>
            <a:lvl4pPr marL="1626283" indent="-232326">
              <a:spcBef>
                <a:spcPct val="30000"/>
              </a:spcBef>
              <a:defRPr sz="1200">
                <a:solidFill>
                  <a:schemeClr val="tx1"/>
                </a:solidFill>
                <a:latin typeface="Calibri" pitchFamily="34" charset="0"/>
                <a:ea typeface="Geneva"/>
                <a:cs typeface="Geneva"/>
              </a:defRPr>
            </a:lvl4pPr>
            <a:lvl5pPr marL="2090936" indent="-232326">
              <a:spcBef>
                <a:spcPct val="30000"/>
              </a:spcBef>
              <a:defRPr sz="1200">
                <a:solidFill>
                  <a:schemeClr val="tx1"/>
                </a:solidFill>
                <a:latin typeface="Calibri" pitchFamily="34" charset="0"/>
                <a:ea typeface="Geneva"/>
                <a:cs typeface="Geneva"/>
              </a:defRPr>
            </a:lvl5pPr>
            <a:lvl6pPr marL="2555588" indent="-232326" eaLnBrk="0" fontAlgn="base" hangingPunct="0">
              <a:spcBef>
                <a:spcPct val="30000"/>
              </a:spcBef>
              <a:spcAft>
                <a:spcPct val="0"/>
              </a:spcAft>
              <a:defRPr sz="1200">
                <a:solidFill>
                  <a:schemeClr val="tx1"/>
                </a:solidFill>
                <a:latin typeface="Calibri" pitchFamily="34" charset="0"/>
                <a:ea typeface="Geneva"/>
                <a:cs typeface="Geneva"/>
              </a:defRPr>
            </a:lvl6pPr>
            <a:lvl7pPr marL="3020240" indent="-232326" eaLnBrk="0" fontAlgn="base" hangingPunct="0">
              <a:spcBef>
                <a:spcPct val="30000"/>
              </a:spcBef>
              <a:spcAft>
                <a:spcPct val="0"/>
              </a:spcAft>
              <a:defRPr sz="1200">
                <a:solidFill>
                  <a:schemeClr val="tx1"/>
                </a:solidFill>
                <a:latin typeface="Calibri" pitchFamily="34" charset="0"/>
                <a:ea typeface="Geneva"/>
                <a:cs typeface="Geneva"/>
              </a:defRPr>
            </a:lvl7pPr>
            <a:lvl8pPr marL="3484893" indent="-232326" eaLnBrk="0" fontAlgn="base" hangingPunct="0">
              <a:spcBef>
                <a:spcPct val="30000"/>
              </a:spcBef>
              <a:spcAft>
                <a:spcPct val="0"/>
              </a:spcAft>
              <a:defRPr sz="1200">
                <a:solidFill>
                  <a:schemeClr val="tx1"/>
                </a:solidFill>
                <a:latin typeface="Calibri" pitchFamily="34" charset="0"/>
                <a:ea typeface="Geneva"/>
                <a:cs typeface="Geneva"/>
              </a:defRPr>
            </a:lvl8pPr>
            <a:lvl9pPr marL="3949545" indent="-232326" eaLnBrk="0" fontAlgn="base" hangingPunct="0">
              <a:spcBef>
                <a:spcPct val="30000"/>
              </a:spcBef>
              <a:spcAft>
                <a:spcPct val="0"/>
              </a:spcAft>
              <a:defRPr sz="1200">
                <a:solidFill>
                  <a:schemeClr val="tx1"/>
                </a:solidFill>
                <a:latin typeface="Calibri" pitchFamily="34" charset="0"/>
                <a:ea typeface="Geneva"/>
                <a:cs typeface="Geneva"/>
              </a:defRPr>
            </a:lvl9pPr>
          </a:lstStyle>
          <a:p>
            <a:pPr>
              <a:spcBef>
                <a:spcPct val="0"/>
              </a:spcBef>
            </a:pPr>
            <a:fld id="{BB0FBFD8-325A-403F-99CF-AFEAF1D611DF}" type="slidenum">
              <a:rPr lang="en-US" altLang="en-US">
                <a:solidFill>
                  <a:srgbClr val="000000"/>
                </a:solidFill>
                <a:latin typeface="Arial" pitchFamily="34" charset="0"/>
                <a:ea typeface="ＭＳ Ｐゴシック" pitchFamily="34" charset="-128"/>
                <a:cs typeface="Arial" pitchFamily="34" charset="0"/>
              </a:rPr>
              <a:pPr>
                <a:spcBef>
                  <a:spcPct val="0"/>
                </a:spcBef>
              </a:pPr>
              <a:t>36</a:t>
            </a:fld>
            <a:endParaRPr lang="en-US" altLang="en-US">
              <a:solidFill>
                <a:srgbClr val="000000"/>
              </a:solidFill>
              <a:latin typeface="Arial" pitchFamily="34" charset="0"/>
              <a:ea typeface="ＭＳ Ｐゴシック" pitchFamily="34" charset="-128"/>
              <a:cs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Geneva"/>
              <a:cs typeface="Geneva"/>
            </a:endParaRPr>
          </a:p>
        </p:txBody>
      </p:sp>
    </p:spTree>
    <p:extLst>
      <p:ext uri="{BB962C8B-B14F-4D97-AF65-F5344CB8AC3E}">
        <p14:creationId xmlns="" xmlns:p14="http://schemas.microsoft.com/office/powerpoint/2010/main" val="1812535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31C4B97-30B9-47D7-95B2-A27F7BF321D6}" type="slidenum">
              <a:rPr lang="en-US"/>
              <a:pPr/>
              <a:t>37</a:t>
            </a:fld>
            <a:endParaRPr lang="en-US"/>
          </a:p>
        </p:txBody>
      </p:sp>
      <p:sp>
        <p:nvSpPr>
          <p:cNvPr id="29699" name="Rectangle 2"/>
          <p:cNvSpPr>
            <a:spLocks noGrp="1" noRot="1" noChangeAspect="1" noChangeArrowheads="1" noTextEdit="1"/>
          </p:cNvSpPr>
          <p:nvPr>
            <p:ph type="sldImg"/>
          </p:nvPr>
        </p:nvSpPr>
        <p:spPr>
          <a:xfrm>
            <a:off x="374650" y="698500"/>
            <a:ext cx="6205538" cy="3490913"/>
          </a:xfrm>
          <a:ln/>
        </p:spPr>
      </p:sp>
      <p:sp>
        <p:nvSpPr>
          <p:cNvPr id="29700" name="Rectangle 3"/>
          <p:cNvSpPr>
            <a:spLocks noGrp="1" noChangeArrowheads="1"/>
          </p:cNvSpPr>
          <p:nvPr>
            <p:ph type="body" idx="1"/>
          </p:nvPr>
        </p:nvSpPr>
        <p:spPr>
          <a:noFill/>
          <a:ln/>
        </p:spPr>
        <p:txBody>
          <a:bodyPr/>
          <a:lstStyle/>
          <a:p>
            <a:pPr eaLnBrk="1" hangingPunct="1"/>
            <a:endParaRPr lang="en-US" smtClean="0">
              <a:ea typeface="Geneva" pitchFamily="34" charset="0"/>
              <a:cs typeface="Geneva" pitchFamily="34" charset="0"/>
            </a:endParaRPr>
          </a:p>
        </p:txBody>
      </p:sp>
    </p:spTree>
    <p:extLst>
      <p:ext uri="{BB962C8B-B14F-4D97-AF65-F5344CB8AC3E}">
        <p14:creationId xmlns="" xmlns:p14="http://schemas.microsoft.com/office/powerpoint/2010/main" val="1400033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ndParaRPr>
          </a:p>
        </p:txBody>
      </p:sp>
    </p:spTree>
    <p:extLst>
      <p:ext uri="{BB962C8B-B14F-4D97-AF65-F5344CB8AC3E}">
        <p14:creationId xmlns="" xmlns:p14="http://schemas.microsoft.com/office/powerpoint/2010/main" val="1094097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ＭＳ Ｐゴシック" charset="0"/>
                <a:cs typeface="+mn-cs"/>
              </a:rPr>
              <a:t>Connected Things Installed Base Within Smart Cities (in Millions)</a:t>
            </a:r>
            <a:endParaRPr lang="en-US" sz="1200" b="0" i="0" kern="1200" dirty="0" smtClean="0">
              <a:solidFill>
                <a:schemeClr val="tx1"/>
              </a:solidFill>
              <a:effectLst/>
              <a:latin typeface="+mn-lt"/>
              <a:ea typeface="ＭＳ Ｐゴシック" charset="0"/>
              <a:cs typeface="+mn-cs"/>
            </a:endParaRPr>
          </a:p>
          <a:p>
            <a:pPr fontAlgn="base"/>
            <a:r>
              <a:rPr lang="en-US" b="1" dirty="0" smtClean="0">
                <a:effectLst/>
              </a:rPr>
              <a:t>Smart City Subcategory</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Healthcare: </a:t>
            </a:r>
            <a:r>
              <a:rPr lang="en-US" sz="1200" dirty="0" smtClean="0">
                <a:solidFill>
                  <a:schemeClr val="tx2"/>
                </a:solidFill>
              </a:rPr>
              <a:t>From 9.7 in 2015 to 23.4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Public Services: </a:t>
            </a:r>
            <a:r>
              <a:rPr lang="en-US" sz="1200" dirty="0" smtClean="0">
                <a:solidFill>
                  <a:schemeClr val="tx2"/>
                </a:solidFill>
              </a:rPr>
              <a:t>From 97.8 in 2015 to 159.5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Smart Commercial Buildings: </a:t>
            </a:r>
            <a:r>
              <a:rPr lang="en-US" sz="1200" dirty="0" smtClean="0">
                <a:solidFill>
                  <a:schemeClr val="tx2"/>
                </a:solidFill>
              </a:rPr>
              <a:t>From 206.2 in 2015 to 648.1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Smart Homes: </a:t>
            </a:r>
            <a:r>
              <a:rPr lang="en-US" sz="1200" dirty="0" smtClean="0">
                <a:solidFill>
                  <a:schemeClr val="tx2"/>
                </a:solidFill>
              </a:rPr>
              <a:t>From 294.2 in 2015 to 1,067.0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Transport: </a:t>
            </a:r>
            <a:r>
              <a:rPr lang="en-US" sz="1200" dirty="0" smtClean="0">
                <a:solidFill>
                  <a:schemeClr val="tx2"/>
                </a:solidFill>
              </a:rPr>
              <a:t>From 237.2 in 2015 to 371.0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Utilities: </a:t>
            </a:r>
            <a:r>
              <a:rPr lang="en-US" sz="1200" dirty="0" smtClean="0">
                <a:solidFill>
                  <a:schemeClr val="tx2"/>
                </a:solidFill>
              </a:rPr>
              <a:t>From 252.0 in 2015 to 371.1 in 2017 </a:t>
            </a: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Others: </a:t>
            </a:r>
            <a:r>
              <a:rPr lang="en-US" sz="1200" dirty="0" smtClean="0">
                <a:solidFill>
                  <a:schemeClr val="tx2"/>
                </a:solidFill>
              </a:rPr>
              <a:t>From 10.2 in 2015 to 33.9 in 2017 </a:t>
            </a:r>
            <a:endParaRPr lang="en-US" dirty="0" smtClean="0">
              <a:effectLst/>
            </a:endParaRPr>
          </a:p>
          <a:p>
            <a:pPr fontAlgn="base"/>
            <a:r>
              <a:rPr lang="en-US" b="1" dirty="0" smtClean="0">
                <a:effectLst/>
              </a:rPr>
              <a:t>Total</a:t>
            </a:r>
            <a:r>
              <a:rPr lang="en-US" b="0" baseline="0" dirty="0" smtClean="0">
                <a:effectLst/>
              </a:rPr>
              <a:t> </a:t>
            </a:r>
            <a:r>
              <a:rPr lang="en-US" b="1" baseline="0" dirty="0" smtClean="0">
                <a:effectLst/>
              </a:rPr>
              <a:t>from </a:t>
            </a:r>
            <a:r>
              <a:rPr lang="en-US" b="1" dirty="0" smtClean="0">
                <a:effectLst/>
              </a:rPr>
              <a:t>1,107.3 in 2015</a:t>
            </a:r>
            <a:r>
              <a:rPr lang="en-US" b="1" baseline="0" dirty="0" smtClean="0">
                <a:effectLst/>
              </a:rPr>
              <a:t> projected to </a:t>
            </a:r>
            <a:r>
              <a:rPr lang="en-US" b="1" dirty="0" smtClean="0">
                <a:effectLst/>
              </a:rPr>
              <a:t>2,674.0 in 2017</a:t>
            </a:r>
            <a:endParaRPr lang="en-US" dirty="0" smtClean="0">
              <a:effectLst/>
            </a:endParaRPr>
          </a:p>
          <a:p>
            <a:pPr fontAlgn="base"/>
            <a:r>
              <a:rPr lang="en-US" sz="1200" b="0" i="0" kern="1200" dirty="0" smtClean="0">
                <a:solidFill>
                  <a:schemeClr val="tx1"/>
                </a:solidFill>
                <a:effectLst/>
                <a:latin typeface="+mn-lt"/>
                <a:ea typeface="ＭＳ Ｐゴシック" charset="0"/>
                <a:cs typeface="+mn-cs"/>
              </a:rPr>
              <a:t>Source: Gartner (March 2015) </a:t>
            </a:r>
          </a:p>
          <a:p>
            <a:r>
              <a:rPr lang="en-US" dirty="0" smtClean="0"/>
              <a:t>http://www.gartner.com/newsroom/id/3008917 </a:t>
            </a:r>
            <a:endParaRPr lang="en-US" dirty="0"/>
          </a:p>
        </p:txBody>
      </p:sp>
      <p:sp>
        <p:nvSpPr>
          <p:cNvPr id="4" name="Slide Number Placeholder 3"/>
          <p:cNvSpPr>
            <a:spLocks noGrp="1"/>
          </p:cNvSpPr>
          <p:nvPr>
            <p:ph type="sldNum" sz="quarter" idx="10"/>
          </p:nvPr>
        </p:nvSpPr>
        <p:spPr/>
        <p:txBody>
          <a:bodyPr/>
          <a:lstStyle/>
          <a:p>
            <a:fld id="{626076F9-822F-8443-B319-1D1BAFD58F28}" type="slidenum">
              <a:rPr lang="en-US" smtClean="0"/>
              <a:pPr/>
              <a:t>39</a:t>
            </a:fld>
            <a:endParaRPr lang="en-US"/>
          </a:p>
        </p:txBody>
      </p:sp>
    </p:spTree>
    <p:extLst>
      <p:ext uri="{BB962C8B-B14F-4D97-AF65-F5344CB8AC3E}">
        <p14:creationId xmlns="" xmlns:p14="http://schemas.microsoft.com/office/powerpoint/2010/main" val="4064815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646464"/>
                </a:solidFill>
                <a:latin typeface="Verdana" pitchFamily="34" charset="0"/>
                <a:cs typeface="Arial" pitchFamily="34" charset="0"/>
              </a:defRPr>
            </a:lvl1pPr>
            <a:lvl2pPr marL="742950" indent="-285750" eaLnBrk="0" hangingPunct="0">
              <a:defRPr sz="2000">
                <a:solidFill>
                  <a:srgbClr val="646464"/>
                </a:solidFill>
                <a:latin typeface="Verdana" pitchFamily="34" charset="0"/>
                <a:cs typeface="Arial" pitchFamily="34" charset="0"/>
              </a:defRPr>
            </a:lvl2pPr>
            <a:lvl3pPr marL="1143000" indent="-228600" eaLnBrk="0" hangingPunct="0">
              <a:defRPr sz="2000">
                <a:solidFill>
                  <a:srgbClr val="646464"/>
                </a:solidFill>
                <a:latin typeface="Verdana" pitchFamily="34" charset="0"/>
                <a:cs typeface="Arial" pitchFamily="34" charset="0"/>
              </a:defRPr>
            </a:lvl3pPr>
            <a:lvl4pPr marL="1600200" indent="-228600" eaLnBrk="0" hangingPunct="0">
              <a:defRPr sz="2000">
                <a:solidFill>
                  <a:srgbClr val="646464"/>
                </a:solidFill>
                <a:latin typeface="Verdana" pitchFamily="34" charset="0"/>
                <a:cs typeface="Arial" pitchFamily="34" charset="0"/>
              </a:defRPr>
            </a:lvl4pPr>
            <a:lvl5pPr marL="2057400" indent="-228600" eaLnBrk="0" hangingPunct="0">
              <a:defRPr sz="2000">
                <a:solidFill>
                  <a:srgbClr val="646464"/>
                </a:solidFill>
                <a:latin typeface="Verdana" pitchFamily="34" charset="0"/>
                <a:cs typeface="Arial" pitchFamily="34" charset="0"/>
              </a:defRPr>
            </a:lvl5pPr>
            <a:lvl6pPr marL="2514600" indent="-228600" eaLnBrk="0" fontAlgn="base" hangingPunct="0">
              <a:spcBef>
                <a:spcPct val="0"/>
              </a:spcBef>
              <a:spcAft>
                <a:spcPct val="0"/>
              </a:spcAft>
              <a:defRPr sz="2000">
                <a:solidFill>
                  <a:srgbClr val="646464"/>
                </a:solidFill>
                <a:latin typeface="Verdana" pitchFamily="34" charset="0"/>
                <a:cs typeface="Arial" pitchFamily="34" charset="0"/>
              </a:defRPr>
            </a:lvl6pPr>
            <a:lvl7pPr marL="2971800" indent="-228600" eaLnBrk="0" fontAlgn="base" hangingPunct="0">
              <a:spcBef>
                <a:spcPct val="0"/>
              </a:spcBef>
              <a:spcAft>
                <a:spcPct val="0"/>
              </a:spcAft>
              <a:defRPr sz="2000">
                <a:solidFill>
                  <a:srgbClr val="646464"/>
                </a:solidFill>
                <a:latin typeface="Verdana" pitchFamily="34" charset="0"/>
                <a:cs typeface="Arial" pitchFamily="34" charset="0"/>
              </a:defRPr>
            </a:lvl7pPr>
            <a:lvl8pPr marL="3429000" indent="-228600" eaLnBrk="0" fontAlgn="base" hangingPunct="0">
              <a:spcBef>
                <a:spcPct val="0"/>
              </a:spcBef>
              <a:spcAft>
                <a:spcPct val="0"/>
              </a:spcAft>
              <a:defRPr sz="2000">
                <a:solidFill>
                  <a:srgbClr val="646464"/>
                </a:solidFill>
                <a:latin typeface="Verdana" pitchFamily="34" charset="0"/>
                <a:cs typeface="Arial" pitchFamily="34" charset="0"/>
              </a:defRPr>
            </a:lvl8pPr>
            <a:lvl9pPr marL="3886200" indent="-228600" eaLnBrk="0" fontAlgn="base" hangingPunct="0">
              <a:spcBef>
                <a:spcPct val="0"/>
              </a:spcBef>
              <a:spcAft>
                <a:spcPct val="0"/>
              </a:spcAft>
              <a:defRPr sz="2000">
                <a:solidFill>
                  <a:srgbClr val="646464"/>
                </a:solidFill>
                <a:latin typeface="Verdana" pitchFamily="34" charset="0"/>
                <a:cs typeface="Arial" pitchFamily="34" charset="0"/>
              </a:defRPr>
            </a:lvl9pPr>
          </a:lstStyle>
          <a:p>
            <a:fld id="{E9E75424-B543-4F4B-B284-97798D985EFA}" type="slidenum">
              <a:rPr lang="en-US" altLang="en-US" sz="1200" smtClean="0">
                <a:solidFill>
                  <a:prstClr val="black"/>
                </a:solidFill>
              </a:rPr>
              <a:pPr/>
              <a:t>40</a:t>
            </a:fld>
            <a:endParaRPr lang="en-US" altLang="en-US" sz="1200" smtClean="0">
              <a:solidFill>
                <a:prstClr val="black"/>
              </a:solidFill>
            </a:endParaRPr>
          </a:p>
        </p:txBody>
      </p:sp>
      <p:sp>
        <p:nvSpPr>
          <p:cNvPr id="31747" name="Rectangle 2"/>
          <p:cNvSpPr>
            <a:spLocks noGrp="1" noRot="1" noChangeAspect="1" noChangeArrowheads="1" noTextEdit="1"/>
          </p:cNvSpPr>
          <p:nvPr>
            <p:ph type="sldImg"/>
          </p:nvPr>
        </p:nvSpPr>
        <p:spPr>
          <a:xfrm>
            <a:off x="-1855788" y="985838"/>
            <a:ext cx="8785226" cy="4941887"/>
          </a:xfrm>
          <a:ln/>
        </p:spPr>
      </p:sp>
      <p:sp>
        <p:nvSpPr>
          <p:cNvPr id="31748" name="Rectangle 3"/>
          <p:cNvSpPr>
            <a:spLocks noGrp="1" noChangeArrowheads="1"/>
          </p:cNvSpPr>
          <p:nvPr>
            <p:ph type="body" idx="1"/>
          </p:nvPr>
        </p:nvSpPr>
        <p:spPr>
          <a:xfrm>
            <a:off x="507124" y="6256659"/>
            <a:ext cx="4059364" cy="592780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charset="0"/>
                <a:cs typeface="+mn-cs"/>
              </a:rPr>
              <a:t>Smart Sustainable Cities are cities that use smart infrastructure and the </a:t>
            </a:r>
            <a:r>
              <a:rPr lang="en-US" sz="1200" kern="1200" dirty="0" err="1" smtClean="0">
                <a:solidFill>
                  <a:schemeClr val="tx1"/>
                </a:solidFill>
                <a:effectLst/>
                <a:latin typeface="+mn-lt"/>
                <a:ea typeface="ＭＳ Ｐゴシック" charset="0"/>
                <a:cs typeface="+mn-cs"/>
              </a:rPr>
              <a:t>IoT</a:t>
            </a:r>
            <a:r>
              <a:rPr lang="en-US" sz="1200" kern="1200" dirty="0" smtClean="0">
                <a:solidFill>
                  <a:schemeClr val="tx1"/>
                </a:solidFill>
                <a:effectLst/>
                <a:latin typeface="+mn-lt"/>
                <a:ea typeface="ＭＳ Ｐゴシック" charset="0"/>
                <a:cs typeface="+mn-cs"/>
              </a:rPr>
              <a:t> to improve and manage power, resources, and urban planning.</a:t>
            </a:r>
            <a:endParaRPr lang="en-US" altLang="ja-JP" dirty="0" smtClean="0"/>
          </a:p>
        </p:txBody>
      </p:sp>
    </p:spTree>
    <p:extLst>
      <p:ext uri="{BB962C8B-B14F-4D97-AF65-F5344CB8AC3E}">
        <p14:creationId xmlns="" xmlns:p14="http://schemas.microsoft.com/office/powerpoint/2010/main" val="976181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26076F9-822F-8443-B319-1D1BAFD58F28}" type="slidenum">
              <a:rPr lang="en-US" smtClean="0"/>
              <a:pPr/>
              <a:t>41</a:t>
            </a:fld>
            <a:endParaRPr lang="en-US"/>
          </a:p>
        </p:txBody>
      </p:sp>
    </p:spTree>
    <p:extLst>
      <p:ext uri="{BB962C8B-B14F-4D97-AF65-F5344CB8AC3E}">
        <p14:creationId xmlns="" xmlns:p14="http://schemas.microsoft.com/office/powerpoint/2010/main" val="393715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 xmlns:p14="http://schemas.microsoft.com/office/powerpoint/2010/main" val="157877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 xmlns:p14="http://schemas.microsoft.com/office/powerpoint/2010/main" val="230414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45" indent="-174245">
              <a:buFont typeface="Arial" panose="020B0604020202020204" pitchFamily="34" charset="0"/>
              <a:buChar char="•"/>
            </a:pPr>
            <a:r>
              <a:rPr lang="en-US" dirty="0" smtClean="0"/>
              <a:t>There is more to data that meets the eye</a:t>
            </a:r>
          </a:p>
          <a:p>
            <a:pPr marL="638897" lvl="1" indent="-174245">
              <a:buFont typeface="Arial" panose="020B0604020202020204" pitchFamily="34" charset="0"/>
              <a:buChar char="•"/>
            </a:pPr>
            <a:r>
              <a:rPr lang="en-US" dirty="0" smtClean="0"/>
              <a:t>E.g. Momentary</a:t>
            </a:r>
            <a:r>
              <a:rPr lang="en-US" baseline="0" dirty="0" smtClean="0"/>
              <a:t> power of solar boiler based on the rate of temperature increase of fixed volume of water</a:t>
            </a:r>
          </a:p>
          <a:p>
            <a:pPr marL="638897" lvl="1" indent="-174245">
              <a:buFont typeface="Arial" panose="020B0604020202020204" pitchFamily="34" charset="0"/>
              <a:buChar char="•"/>
            </a:pPr>
            <a:r>
              <a:rPr lang="en-US" dirty="0" smtClean="0"/>
              <a:t>Shape</a:t>
            </a:r>
            <a:r>
              <a:rPr lang="en-US" baseline="0" dirty="0" smtClean="0"/>
              <a:t> of power waveform reveals the appliance </a:t>
            </a:r>
          </a:p>
          <a:p>
            <a:pPr marL="638897" lvl="1" indent="-174245">
              <a:buFont typeface="Arial" panose="020B0604020202020204" pitchFamily="34" charset="0"/>
              <a:buChar char="•"/>
            </a:pPr>
            <a:r>
              <a:rPr lang="en-US" baseline="0" dirty="0" smtClean="0"/>
              <a:t>Dew point from temperature and humidity</a:t>
            </a:r>
          </a:p>
          <a:p>
            <a:pPr marL="638897" lvl="1" indent="-174245">
              <a:buFont typeface="Arial" panose="020B0604020202020204" pitchFamily="34" charset="0"/>
              <a:buChar char="•"/>
            </a:pPr>
            <a:r>
              <a:rPr lang="en-US" baseline="0" dirty="0" smtClean="0"/>
              <a:t>Presence from ping times</a:t>
            </a:r>
          </a:p>
          <a:p>
            <a:pPr marL="638897" lvl="1" indent="-174245">
              <a:buFont typeface="Arial" panose="020B0604020202020204" pitchFamily="34" charset="0"/>
              <a:buChar char="•"/>
            </a:pPr>
            <a:endParaRPr lang="en-US" dirty="0" smtClean="0"/>
          </a:p>
          <a:p>
            <a:pPr marL="174245" indent="-174245">
              <a:buFont typeface="Arial" panose="020B0604020202020204" pitchFamily="34" charset="0"/>
              <a:buChar char="•"/>
            </a:pPr>
            <a:r>
              <a:rPr lang="en-US" dirty="0" smtClean="0"/>
              <a:t>If you can’t</a:t>
            </a:r>
            <a:r>
              <a:rPr lang="en-US" baseline="0" dirty="0" smtClean="0"/>
              <a:t> measure it, you can’t improve it</a:t>
            </a:r>
          </a:p>
          <a:p>
            <a:pPr marL="638897" lvl="1" indent="-174245">
              <a:buFont typeface="Arial" panose="020B0604020202020204" pitchFamily="34" charset="0"/>
              <a:buChar char="•"/>
            </a:pPr>
            <a:r>
              <a:rPr lang="en-US" dirty="0" smtClean="0">
                <a:sym typeface="Wingdings" panose="05000000000000000000" pitchFamily="2" charset="2"/>
              </a:rPr>
              <a:t>Example (home</a:t>
            </a:r>
            <a:r>
              <a:rPr lang="en-US" baseline="0" dirty="0" smtClean="0">
                <a:sym typeface="Wingdings" panose="05000000000000000000" pitchFamily="2" charset="2"/>
              </a:rPr>
              <a:t> scale, imagine on industrial scale)</a:t>
            </a:r>
            <a:endParaRPr lang="en-US" dirty="0" smtClean="0">
              <a:sym typeface="Wingdings" panose="05000000000000000000" pitchFamily="2" charset="2"/>
            </a:endParaRPr>
          </a:p>
          <a:p>
            <a:pPr marL="1103549" lvl="2" indent="-174245">
              <a:buFont typeface="Arial" panose="020B0604020202020204" pitchFamily="34" charset="0"/>
              <a:buChar char="•"/>
            </a:pPr>
            <a:r>
              <a:rPr lang="en-US" dirty="0" smtClean="0">
                <a:sym typeface="Wingdings" panose="05000000000000000000" pitchFamily="2" charset="2"/>
              </a:rPr>
              <a:t>Power usage</a:t>
            </a:r>
          </a:p>
          <a:p>
            <a:pPr marL="1568202" lvl="3" indent="-174245">
              <a:buFont typeface="Arial" panose="020B0604020202020204" pitchFamily="34" charset="0"/>
              <a:buChar char="•"/>
            </a:pPr>
            <a:r>
              <a:rPr lang="en-US" dirty="0" smtClean="0">
                <a:sym typeface="Wingdings" panose="05000000000000000000" pitchFamily="2" charset="2"/>
              </a:rPr>
              <a:t>AC compressor heater element consumes ~140W, even when AC is off </a:t>
            </a:r>
          </a:p>
          <a:p>
            <a:pPr marL="1568202" lvl="3" indent="-174245">
              <a:buFont typeface="Arial" panose="020B0604020202020204" pitchFamily="34" charset="0"/>
              <a:buChar char="•"/>
            </a:pPr>
            <a:r>
              <a:rPr lang="en-US" dirty="0" smtClean="0">
                <a:sym typeface="Wingdings" panose="05000000000000000000" pitchFamily="2" charset="2"/>
              </a:rPr>
              <a:t>TV using 120W in standby mode</a:t>
            </a:r>
          </a:p>
          <a:p>
            <a:pPr marL="1568202" lvl="3" indent="-174245">
              <a:buFont typeface="Arial" panose="020B0604020202020204" pitchFamily="34" charset="0"/>
              <a:buChar char="•"/>
            </a:pPr>
            <a:r>
              <a:rPr lang="en-US" dirty="0" smtClean="0">
                <a:sym typeface="Wingdings" panose="05000000000000000000" pitchFamily="2" charset="2"/>
              </a:rPr>
              <a:t>Circulation pump UPS consuming 100W in standby mode</a:t>
            </a:r>
          </a:p>
          <a:p>
            <a:pPr marL="1568202" lvl="3" indent="-174245">
              <a:buFont typeface="Arial" panose="020B0604020202020204" pitchFamily="34" charset="0"/>
              <a:buChar char="•"/>
            </a:pPr>
            <a:r>
              <a:rPr lang="en-US" dirty="0" smtClean="0">
                <a:sym typeface="Wingdings" panose="05000000000000000000" pitchFamily="2" charset="2"/>
              </a:rPr>
              <a:t>Laser printer occasionally using 400W in standby mode to warm up toner</a:t>
            </a:r>
          </a:p>
          <a:p>
            <a:pPr marL="1568202" lvl="3" indent="-174245">
              <a:buFont typeface="Arial" panose="020B0604020202020204" pitchFamily="34" charset="0"/>
              <a:buChar char="•"/>
            </a:pPr>
            <a:r>
              <a:rPr lang="en-US" dirty="0" smtClean="0">
                <a:sym typeface="Wingdings" panose="05000000000000000000" pitchFamily="2" charset="2"/>
              </a:rPr>
              <a:t>Dishwasher in delayed start mode consumes 150W till program starts</a:t>
            </a:r>
          </a:p>
          <a:p>
            <a:pPr marL="1568202" lvl="3" indent="-174245">
              <a:buFont typeface="Arial" panose="020B0604020202020204" pitchFamily="34" charset="0"/>
              <a:buChar char="•"/>
            </a:pPr>
            <a:r>
              <a:rPr lang="en-US" dirty="0" smtClean="0">
                <a:sym typeface="Wingdings" panose="05000000000000000000" pitchFamily="2" charset="2"/>
              </a:rPr>
              <a:t>..and many more</a:t>
            </a:r>
          </a:p>
          <a:p>
            <a:endParaRPr lang="en-US" dirty="0" smtClean="0"/>
          </a:p>
          <a:p>
            <a:pPr marL="174245" indent="-1742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9</a:t>
            </a:fld>
            <a:endParaRPr lang="en-US"/>
          </a:p>
        </p:txBody>
      </p:sp>
    </p:spTree>
    <p:extLst>
      <p:ext uri="{BB962C8B-B14F-4D97-AF65-F5344CB8AC3E}">
        <p14:creationId xmlns="" xmlns:p14="http://schemas.microsoft.com/office/powerpoint/2010/main" val="2673102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p>
          <a:p>
            <a:endParaRPr lang="en-US" dirty="0"/>
          </a:p>
        </p:txBody>
      </p:sp>
    </p:spTree>
    <p:extLst>
      <p:ext uri="{BB962C8B-B14F-4D97-AF65-F5344CB8AC3E}">
        <p14:creationId xmlns="" xmlns:p14="http://schemas.microsoft.com/office/powerpoint/2010/main" val="195493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6076F9-822F-8443-B319-1D1BAFD58F28}" type="slidenum">
              <a:rPr lang="en-US" smtClean="0"/>
              <a:pPr/>
              <a:t>45</a:t>
            </a:fld>
            <a:endParaRPr lang="en-US"/>
          </a:p>
        </p:txBody>
      </p:sp>
    </p:spTree>
    <p:extLst>
      <p:ext uri="{BB962C8B-B14F-4D97-AF65-F5344CB8AC3E}">
        <p14:creationId xmlns="" xmlns:p14="http://schemas.microsoft.com/office/powerpoint/2010/main" val="3997403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622300">
              <a:lnSpc>
                <a:spcPct val="90000"/>
              </a:lnSpc>
              <a:spcBef>
                <a:spcPct val="0"/>
              </a:spcBef>
              <a:spcAft>
                <a:spcPct val="35000"/>
              </a:spcAft>
            </a:pPr>
            <a:r>
              <a:rPr lang="en-US" sz="1200" b="1" kern="1200" dirty="0" smtClean="0"/>
              <a:t>(1) Set the vision for your Smart Sustainable City venture</a:t>
            </a:r>
          </a:p>
          <a:p>
            <a:pPr marL="88900" lvl="0" indent="-88900" algn="l" defTabSz="622300">
              <a:lnSpc>
                <a:spcPct val="90000"/>
              </a:lnSpc>
              <a:spcBef>
                <a:spcPct val="0"/>
              </a:spcBef>
              <a:spcAft>
                <a:spcPct val="35000"/>
              </a:spcAft>
            </a:pPr>
            <a:r>
              <a:rPr lang="en-US" sz="1200" i="0" kern="1200" noProof="0" dirty="0" smtClean="0">
                <a:latin typeface="+mn-lt"/>
              </a:rPr>
              <a:t>▪ </a:t>
            </a:r>
            <a:r>
              <a:rPr lang="en-US" sz="1200" i="0" kern="1200" noProof="0" dirty="0" smtClean="0"/>
              <a:t>This should be done </a:t>
            </a:r>
            <a:r>
              <a:rPr lang="en-US" sz="1200" i="0" kern="1200" dirty="0" smtClean="0"/>
              <a:t>in line with the city’s identity, political priorities and long-term development strategy.</a:t>
            </a:r>
          </a:p>
          <a:p>
            <a:pPr marL="88900" lvl="0" indent="-88900" algn="l" defTabSz="622300">
              <a:lnSpc>
                <a:spcPct val="90000"/>
              </a:lnSpc>
              <a:spcBef>
                <a:spcPct val="0"/>
              </a:spcBef>
              <a:spcAft>
                <a:spcPct val="35000"/>
              </a:spcAft>
            </a:pPr>
            <a:r>
              <a:rPr lang="en-US" sz="1200" i="0" kern="1200" noProof="0" dirty="0" smtClean="0">
                <a:latin typeface="+mn-lt"/>
              </a:rPr>
              <a:t>▪ </a:t>
            </a:r>
            <a:r>
              <a:rPr lang="en-US" sz="1200" i="0" kern="1200" dirty="0" smtClean="0"/>
              <a:t>It is important to identify the relevant SSC stakeholders who will assist with the journey.</a:t>
            </a:r>
          </a:p>
          <a:p>
            <a:pPr marL="88900" lvl="0" indent="-88900" algn="l" defTabSz="622300">
              <a:lnSpc>
                <a:spcPct val="90000"/>
              </a:lnSpc>
              <a:spcBef>
                <a:spcPct val="0"/>
              </a:spcBef>
              <a:spcAft>
                <a:spcPct val="35000"/>
              </a:spcAft>
            </a:pPr>
            <a:r>
              <a:rPr lang="en-US" sz="1200" i="0" kern="1200" noProof="0" dirty="0" smtClean="0">
                <a:latin typeface="+mn-lt"/>
              </a:rPr>
              <a:t>▪ </a:t>
            </a:r>
            <a:r>
              <a:rPr lang="en-US" sz="1200" i="0" kern="1200" dirty="0" smtClean="0"/>
              <a:t>It is pertinent to determine the level of current ICT use in the city and identify existing governance mechanisms that would allow an efficient and effective management of SSC solutions.</a:t>
            </a:r>
          </a:p>
          <a:p>
            <a:pPr lvl="0" algn="just" defTabSz="622300">
              <a:lnSpc>
                <a:spcPct val="90000"/>
              </a:lnSpc>
              <a:spcBef>
                <a:spcPct val="0"/>
              </a:spcBef>
              <a:spcAft>
                <a:spcPct val="35000"/>
              </a:spcAft>
            </a:pPr>
            <a:endParaRPr lang="en-US" sz="1200" i="1" kern="1200" noProof="0" dirty="0" smtClean="0"/>
          </a:p>
          <a:p>
            <a:pPr lvl="0" algn="just" defTabSz="622300">
              <a:lnSpc>
                <a:spcPct val="90000"/>
              </a:lnSpc>
              <a:spcBef>
                <a:spcPct val="0"/>
              </a:spcBef>
              <a:spcAft>
                <a:spcPct val="35000"/>
              </a:spcAft>
            </a:pPr>
            <a:r>
              <a:rPr lang="en-US" sz="1200" b="1" u="none" kern="1200" noProof="0" dirty="0" smtClean="0"/>
              <a:t>(2) Identify your SSC</a:t>
            </a:r>
          </a:p>
          <a:p>
            <a:pPr lvl="0" algn="l" defTabSz="622300">
              <a:lnSpc>
                <a:spcPct val="90000"/>
              </a:lnSpc>
              <a:spcBef>
                <a:spcPct val="0"/>
              </a:spcBef>
              <a:spcAft>
                <a:spcPct val="35000"/>
              </a:spcAft>
            </a:pPr>
            <a:r>
              <a:rPr lang="en-US" sz="1200" i="0" u="none" kern="1200" noProof="0" dirty="0" smtClean="0"/>
              <a:t>These targets include:</a:t>
            </a:r>
          </a:p>
          <a:p>
            <a:pPr marL="88900" lvl="0" indent="-88900" algn="l" defTabSz="622300">
              <a:lnSpc>
                <a:spcPct val="90000"/>
              </a:lnSpc>
              <a:spcBef>
                <a:spcPct val="0"/>
              </a:spcBef>
              <a:spcAft>
                <a:spcPct val="35000"/>
              </a:spcAft>
            </a:pPr>
            <a:r>
              <a:rPr lang="en-US" sz="1200" i="1" u="none" kern="1200" noProof="0" dirty="0" smtClean="0">
                <a:latin typeface="+mn-lt"/>
              </a:rPr>
              <a:t>▪ </a:t>
            </a:r>
            <a:r>
              <a:rPr lang="en-US" sz="1200" i="0" u="none" kern="1200" noProof="0" dirty="0" smtClean="0"/>
              <a:t>Developing of an appropriate SSC infrastructure.</a:t>
            </a:r>
          </a:p>
          <a:p>
            <a:pPr marL="88900" lvl="0" indent="-88900" algn="l" defTabSz="622300">
              <a:lnSpc>
                <a:spcPct val="90000"/>
              </a:lnSpc>
              <a:spcBef>
                <a:spcPct val="0"/>
              </a:spcBef>
              <a:spcAft>
                <a:spcPct val="35000"/>
              </a:spcAft>
              <a:tabLst>
                <a:tab pos="0" algn="l"/>
              </a:tabLst>
            </a:pPr>
            <a:r>
              <a:rPr lang="en-US" sz="1200" i="1" u="none" kern="1200" noProof="0" dirty="0" smtClean="0">
                <a:latin typeface="+mn-lt"/>
              </a:rPr>
              <a:t>▪ </a:t>
            </a:r>
            <a:r>
              <a:rPr lang="en-US" sz="1200" i="0" u="none" kern="1200" noProof="0" dirty="0" smtClean="0"/>
              <a:t>Developing SSC services by integrating ICT into existing urban services.</a:t>
            </a:r>
          </a:p>
          <a:p>
            <a:pPr lvl="0" algn="l" defTabSz="622300">
              <a:lnSpc>
                <a:spcPct val="90000"/>
              </a:lnSpc>
              <a:spcBef>
                <a:spcPct val="0"/>
              </a:spcBef>
              <a:spcAft>
                <a:spcPct val="35000"/>
              </a:spcAft>
            </a:pPr>
            <a:r>
              <a:rPr lang="en-US" sz="1200" i="1" u="none" kern="1200" noProof="0" dirty="0" smtClean="0">
                <a:latin typeface="+mn-lt"/>
              </a:rPr>
              <a:t>▪ </a:t>
            </a:r>
            <a:r>
              <a:rPr lang="en-US" sz="1200" i="0" u="none" kern="1200" noProof="0" dirty="0" smtClean="0"/>
              <a:t>Defining the SSC KPIs.</a:t>
            </a:r>
          </a:p>
          <a:p>
            <a:pPr marL="88900" lvl="0" indent="-88900" algn="l" defTabSz="622300">
              <a:lnSpc>
                <a:spcPct val="90000"/>
              </a:lnSpc>
              <a:spcBef>
                <a:spcPct val="0"/>
              </a:spcBef>
              <a:spcAft>
                <a:spcPct val="35000"/>
              </a:spcAft>
            </a:pPr>
            <a:r>
              <a:rPr lang="en-US" sz="1200" i="0" u="none" kern="1200" noProof="0" dirty="0" smtClean="0">
                <a:latin typeface="+mn-lt"/>
              </a:rPr>
              <a:t>▪ </a:t>
            </a:r>
            <a:r>
              <a:rPr lang="en-US" sz="1200" i="0" u="none" kern="1200" noProof="0" dirty="0" smtClean="0"/>
              <a:t>Educating the stakeholders identified in Step (1) of the advantages of SSC.</a:t>
            </a:r>
          </a:p>
          <a:p>
            <a:endParaRPr lang="en-US" dirty="0" smtClean="0"/>
          </a:p>
          <a:p>
            <a:pPr marL="0" marR="0" lvl="0" indent="0" algn="just" defTabSz="800100" eaLnBrk="1" fontAlgn="auto" latinLnBrk="0" hangingPunct="1">
              <a:lnSpc>
                <a:spcPct val="90000"/>
              </a:lnSpc>
              <a:spcBef>
                <a:spcPct val="0"/>
              </a:spcBef>
              <a:spcAft>
                <a:spcPct val="35000"/>
              </a:spcAft>
              <a:buClrTx/>
              <a:buSzTx/>
              <a:buFontTx/>
              <a:buNone/>
              <a:tabLst/>
              <a:defRPr/>
            </a:pPr>
            <a:r>
              <a:rPr lang="en-US" sz="1200" b="1" u="none" kern="1200" noProof="0" dirty="0" smtClean="0"/>
              <a:t>(3) Achieve political commitment</a:t>
            </a:r>
            <a:r>
              <a:rPr lang="en-US" sz="1200" b="0" u="none" kern="1200" noProof="0" dirty="0" smtClean="0"/>
              <a:t>:</a:t>
            </a:r>
          </a:p>
          <a:p>
            <a:pPr marL="176213" marR="0" lvl="0" indent="-176213" algn="just" defTabSz="800100" eaLnBrk="1" fontAlgn="auto" latinLnBrk="0" hangingPunct="1">
              <a:lnSpc>
                <a:spcPct val="90000"/>
              </a:lnSpc>
              <a:spcBef>
                <a:spcPct val="0"/>
              </a:spcBef>
              <a:spcAft>
                <a:spcPct val="35000"/>
              </a:spcAft>
              <a:buClrTx/>
              <a:buSzTx/>
              <a:buFontTx/>
              <a:buNone/>
              <a:tabLst/>
              <a:defRPr/>
            </a:pPr>
            <a:r>
              <a:rPr lang="en-US" sz="1200" b="0" u="none" kern="1200" noProof="0" dirty="0" smtClean="0">
                <a:latin typeface="+mn-lt"/>
              </a:rPr>
              <a:t>▪ </a:t>
            </a:r>
            <a:r>
              <a:rPr lang="en-US" sz="1200" b="0" u="none" kern="1200" noProof="0" dirty="0" smtClean="0"/>
              <a:t>This includes adoption of SSC targets/ </a:t>
            </a:r>
            <a:r>
              <a:rPr lang="en-US" sz="1200" b="0" u="none" kern="1200" noProof="0" dirty="0" err="1" smtClean="0"/>
              <a:t>programmes</a:t>
            </a:r>
            <a:r>
              <a:rPr lang="en-US" sz="1200" b="0" u="none" kern="1200" noProof="0" dirty="0" smtClean="0"/>
              <a:t> through consensus.</a:t>
            </a:r>
          </a:p>
          <a:p>
            <a:pPr marL="176213" marR="0" lvl="0" indent="-176213" algn="just" defTabSz="800100" eaLnBrk="1" fontAlgn="auto" latinLnBrk="0" hangingPunct="1">
              <a:lnSpc>
                <a:spcPct val="90000"/>
              </a:lnSpc>
              <a:spcBef>
                <a:spcPct val="0"/>
              </a:spcBef>
              <a:spcAft>
                <a:spcPct val="35000"/>
              </a:spcAft>
              <a:buClrTx/>
              <a:buSzTx/>
              <a:buFontTx/>
              <a:buNone/>
              <a:tabLst/>
              <a:defRPr/>
            </a:pPr>
            <a:r>
              <a:rPr lang="en-US" sz="1200" b="0" u="none" kern="1200" noProof="0" dirty="0" smtClean="0">
                <a:latin typeface="+mn-lt"/>
              </a:rPr>
              <a:t>▪ </a:t>
            </a:r>
            <a:r>
              <a:rPr lang="en-US" sz="1200" b="0" u="none" kern="1200" noProof="0" dirty="0" smtClean="0"/>
              <a:t>This consensus would provide the basis for an agreed document that has widespread support and which can serve as a reference for strategic planning  </a:t>
            </a:r>
          </a:p>
          <a:p>
            <a:endParaRPr lang="en-US" dirty="0"/>
          </a:p>
        </p:txBody>
      </p:sp>
      <p:sp>
        <p:nvSpPr>
          <p:cNvPr id="4" name="Slide Number Placeholder 3"/>
          <p:cNvSpPr>
            <a:spLocks noGrp="1"/>
          </p:cNvSpPr>
          <p:nvPr>
            <p:ph type="sldNum" sz="quarter" idx="10"/>
          </p:nvPr>
        </p:nvSpPr>
        <p:spPr/>
        <p:txBody>
          <a:bodyPr/>
          <a:lstStyle/>
          <a:p>
            <a:fld id="{626076F9-822F-8443-B319-1D1BAFD58F28}" type="slidenum">
              <a:rPr lang="en-US" smtClean="0"/>
              <a:pPr/>
              <a:t>46</a:t>
            </a:fld>
            <a:endParaRPr lang="en-US"/>
          </a:p>
        </p:txBody>
      </p:sp>
    </p:spTree>
    <p:extLst>
      <p:ext uri="{BB962C8B-B14F-4D97-AF65-F5344CB8AC3E}">
        <p14:creationId xmlns="" xmlns:p14="http://schemas.microsoft.com/office/powerpoint/2010/main" val="475357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622300">
              <a:lnSpc>
                <a:spcPct val="90000"/>
              </a:lnSpc>
              <a:spcBef>
                <a:spcPct val="0"/>
              </a:spcBef>
              <a:spcAft>
                <a:spcPct val="35000"/>
              </a:spcAft>
            </a:pPr>
            <a:r>
              <a:rPr lang="en-US" sz="1200" b="1" i="0" kern="1200" noProof="0" dirty="0" smtClean="0"/>
              <a:t>(4) Build your Smart Sustainable City</a:t>
            </a:r>
          </a:p>
          <a:p>
            <a:pPr marL="88900" lvl="0" indent="-88900" algn="l" defTabSz="622300">
              <a:lnSpc>
                <a:spcPct val="90000"/>
              </a:lnSpc>
              <a:spcBef>
                <a:spcPct val="0"/>
              </a:spcBef>
              <a:spcAft>
                <a:spcPct val="35000"/>
              </a:spcAft>
            </a:pPr>
            <a:r>
              <a:rPr lang="en-US" sz="1200" i="1" kern="1200" noProof="0" dirty="0" smtClean="0">
                <a:latin typeface="+mn-lt"/>
              </a:rPr>
              <a:t>▪ </a:t>
            </a:r>
            <a:r>
              <a:rPr lang="en-US" sz="1200" i="0" kern="1200" noProof="0" dirty="0" smtClean="0"/>
              <a:t>Make a feasible Master Plan for your Smart Sustainable City transition</a:t>
            </a:r>
          </a:p>
          <a:p>
            <a:pPr marL="88900" lvl="0" indent="-88900" algn="l" defTabSz="622300">
              <a:lnSpc>
                <a:spcPct val="90000"/>
              </a:lnSpc>
              <a:spcBef>
                <a:spcPct val="0"/>
              </a:spcBef>
              <a:spcAft>
                <a:spcPct val="35000"/>
              </a:spcAft>
            </a:pPr>
            <a:r>
              <a:rPr lang="en-US" sz="1200" i="1" kern="1200" noProof="0" dirty="0" smtClean="0">
                <a:latin typeface="+mn-lt"/>
              </a:rPr>
              <a:t>▪ </a:t>
            </a:r>
            <a:r>
              <a:rPr lang="en-US" sz="1200" i="0" kern="1200" noProof="0" dirty="0" smtClean="0"/>
              <a:t>Conform to appropriate construction models including Public Private Partnerships in various SSC </a:t>
            </a:r>
            <a:r>
              <a:rPr lang="en-US" sz="1200" i="0" kern="1200" noProof="0" dirty="0" err="1" smtClean="0"/>
              <a:t>programmes</a:t>
            </a:r>
            <a:endParaRPr lang="en-US" sz="1200" i="0" kern="1200" noProof="0" dirty="0" smtClean="0"/>
          </a:p>
          <a:p>
            <a:pPr marL="88900" lvl="0" indent="-88900" algn="l" defTabSz="622300">
              <a:lnSpc>
                <a:spcPct val="90000"/>
              </a:lnSpc>
              <a:spcBef>
                <a:spcPct val="0"/>
              </a:spcBef>
              <a:spcAft>
                <a:spcPct val="35000"/>
              </a:spcAft>
            </a:pPr>
            <a:r>
              <a:rPr lang="en-US" sz="1200" i="1" kern="1200" noProof="0" dirty="0" smtClean="0">
                <a:latin typeface="+mn-lt"/>
              </a:rPr>
              <a:t>▪ </a:t>
            </a:r>
            <a:r>
              <a:rPr lang="en-US" sz="1200" i="0" kern="1200" noProof="0" dirty="0" smtClean="0"/>
              <a:t>Ensuring long term services via good operation and maintenance after infrastructure is in place.</a:t>
            </a:r>
          </a:p>
          <a:p>
            <a:pPr marL="0" marR="0" lvl="0" indent="0" algn="ctr" defTabSz="800100" eaLnBrk="1" fontAlgn="auto" latinLnBrk="0" hangingPunct="1">
              <a:lnSpc>
                <a:spcPct val="90000"/>
              </a:lnSpc>
              <a:spcBef>
                <a:spcPct val="0"/>
              </a:spcBef>
              <a:spcAft>
                <a:spcPct val="35000"/>
              </a:spcAft>
              <a:buClrTx/>
              <a:buSzTx/>
              <a:buFontTx/>
              <a:buNone/>
              <a:tabLst/>
              <a:defRPr/>
            </a:pPr>
            <a:endParaRPr lang="en-US" sz="1200" b="1" u="none" kern="1200" noProof="0" dirty="0" smtClean="0"/>
          </a:p>
          <a:p>
            <a:pPr marL="0" marR="0" lvl="0" indent="0" algn="just" defTabSz="800100" eaLnBrk="1" fontAlgn="auto" latinLnBrk="0" hangingPunct="1">
              <a:lnSpc>
                <a:spcPct val="90000"/>
              </a:lnSpc>
              <a:spcBef>
                <a:spcPct val="0"/>
              </a:spcBef>
              <a:spcAft>
                <a:spcPct val="35000"/>
              </a:spcAft>
              <a:buClrTx/>
              <a:buSzTx/>
              <a:buFontTx/>
              <a:buNone/>
              <a:tabLst/>
              <a:defRPr/>
            </a:pPr>
            <a:r>
              <a:rPr lang="en-US" sz="1200" b="1" u="none" kern="1200" noProof="0" dirty="0" smtClean="0"/>
              <a:t>(5) Measure your city progress</a:t>
            </a:r>
          </a:p>
          <a:p>
            <a:pPr marL="88900" marR="0" lvl="0" indent="-88900" algn="l" defTabSz="800100" eaLnBrk="1" fontAlgn="auto" latinLnBrk="0" hangingPunct="1">
              <a:lnSpc>
                <a:spcPct val="90000"/>
              </a:lnSpc>
              <a:spcBef>
                <a:spcPct val="0"/>
              </a:spcBef>
              <a:spcAft>
                <a:spcPct val="35000"/>
              </a:spcAft>
              <a:buClrTx/>
              <a:buSzTx/>
              <a:buFontTx/>
              <a:buNone/>
              <a:tabLst/>
              <a:defRPr/>
            </a:pPr>
            <a:r>
              <a:rPr lang="en-US" sz="1200" b="0" i="1" u="none" kern="1200" noProof="0" dirty="0" smtClean="0">
                <a:latin typeface="+mn-lt"/>
              </a:rPr>
              <a:t>▪ </a:t>
            </a:r>
            <a:r>
              <a:rPr lang="en-US" sz="1200" kern="1200" dirty="0" smtClean="0"/>
              <a:t>This step involves monitoring and evaluating a work </a:t>
            </a:r>
            <a:r>
              <a:rPr lang="en-US" sz="1200" kern="1200" dirty="0" err="1" smtClean="0"/>
              <a:t>programme</a:t>
            </a:r>
            <a:r>
              <a:rPr lang="en-US" sz="1200" kern="1200" dirty="0" smtClean="0"/>
              <a:t> required to achieve the targets set in Step (2).</a:t>
            </a:r>
          </a:p>
          <a:p>
            <a:pPr marL="88900" marR="0" lvl="0" indent="-88900" algn="l" defTabSz="800100" eaLnBrk="1" fontAlgn="auto" latinLnBrk="0" hangingPunct="1">
              <a:lnSpc>
                <a:spcPct val="90000"/>
              </a:lnSpc>
              <a:spcBef>
                <a:spcPct val="0"/>
              </a:spcBef>
              <a:spcAft>
                <a:spcPct val="35000"/>
              </a:spcAft>
              <a:buClrTx/>
              <a:buSzTx/>
              <a:buFontTx/>
              <a:buNone/>
              <a:tabLst/>
              <a:defRPr/>
            </a:pPr>
            <a:r>
              <a:rPr lang="en-US" sz="1200" kern="1200" dirty="0" smtClean="0">
                <a:latin typeface="+mn-lt"/>
              </a:rPr>
              <a:t>▪ </a:t>
            </a:r>
            <a:r>
              <a:rPr lang="en-US" sz="1200" kern="1200" dirty="0" smtClean="0"/>
              <a:t>The FG-SSC KPIs form an excellent baseline for city decision makers, as they map the city’s progress in terms of their overall SSC journey.</a:t>
            </a:r>
            <a:endParaRPr lang="en-US" sz="1200" i="1" u="none" kern="1200" noProof="0" dirty="0" smtClean="0"/>
          </a:p>
          <a:p>
            <a:pPr marL="88900" lvl="0" indent="-88900" algn="l" defTabSz="622300">
              <a:lnSpc>
                <a:spcPct val="90000"/>
              </a:lnSpc>
              <a:spcBef>
                <a:spcPct val="0"/>
              </a:spcBef>
              <a:spcAft>
                <a:spcPct val="35000"/>
              </a:spcAft>
            </a:pPr>
            <a:endParaRPr lang="en-US" sz="1200" i="0" kern="1200" noProof="0" dirty="0" smtClean="0"/>
          </a:p>
          <a:p>
            <a:pPr lvl="0" algn="l" defTabSz="622300">
              <a:lnSpc>
                <a:spcPct val="90000"/>
              </a:lnSpc>
              <a:spcBef>
                <a:spcPct val="0"/>
              </a:spcBef>
              <a:spcAft>
                <a:spcPct val="35000"/>
              </a:spcAft>
            </a:pPr>
            <a:r>
              <a:rPr lang="en-US" sz="1200" b="1" i="0" kern="1200" noProof="0" dirty="0" smtClean="0"/>
              <a:t>(6) Ensure accountability and responsibility</a:t>
            </a:r>
          </a:p>
          <a:p>
            <a:pPr marL="88900" lvl="0" indent="-88900" algn="l" defTabSz="622300">
              <a:lnSpc>
                <a:spcPct val="90000"/>
              </a:lnSpc>
              <a:spcBef>
                <a:spcPct val="0"/>
              </a:spcBef>
              <a:spcAft>
                <a:spcPct val="35000"/>
              </a:spcAft>
            </a:pPr>
            <a:r>
              <a:rPr lang="en-US" sz="1200" kern="1200" dirty="0" smtClean="0">
                <a:latin typeface="+mn-lt"/>
              </a:rPr>
              <a:t>▪ </a:t>
            </a:r>
            <a:r>
              <a:rPr lang="en-US" sz="1200" kern="1200" dirty="0" smtClean="0"/>
              <a:t>This focuses on evaluating, reporting and learning from the SSC process and related experiences.</a:t>
            </a:r>
          </a:p>
          <a:p>
            <a:pPr marL="88900" lvl="0" indent="-88900" algn="l" defTabSz="622300">
              <a:lnSpc>
                <a:spcPct val="90000"/>
              </a:lnSpc>
              <a:spcBef>
                <a:spcPct val="0"/>
              </a:spcBef>
              <a:spcAft>
                <a:spcPct val="35000"/>
              </a:spcAft>
            </a:pPr>
            <a:r>
              <a:rPr lang="en-US" sz="1200" kern="1200" dirty="0" smtClean="0">
                <a:latin typeface="+mn-lt"/>
              </a:rPr>
              <a:t>▪ </a:t>
            </a:r>
            <a:r>
              <a:rPr lang="en-US" sz="1200" kern="1200" dirty="0" smtClean="0"/>
              <a:t>This includes an assessment of the implementation of the work </a:t>
            </a:r>
            <a:r>
              <a:rPr lang="en-US" sz="1200" kern="1200" dirty="0" err="1" smtClean="0"/>
              <a:t>programme</a:t>
            </a:r>
            <a:r>
              <a:rPr lang="en-US" sz="1200" kern="1200" dirty="0" smtClean="0"/>
              <a:t>, and an analysis of reflections about strengths and shortcomings.</a:t>
            </a:r>
          </a:p>
          <a:p>
            <a:pPr marL="88900" lvl="0" indent="-88900" algn="l" defTabSz="622300">
              <a:lnSpc>
                <a:spcPct val="90000"/>
              </a:lnSpc>
              <a:spcBef>
                <a:spcPct val="0"/>
              </a:spcBef>
              <a:spcAft>
                <a:spcPct val="35000"/>
              </a:spcAft>
            </a:pPr>
            <a:r>
              <a:rPr lang="en-US" sz="1200" kern="1200" dirty="0" smtClean="0">
                <a:latin typeface="+mn-lt"/>
              </a:rPr>
              <a:t>▪ </a:t>
            </a:r>
            <a:r>
              <a:rPr lang="en-US" sz="1200" kern="1200" dirty="0" smtClean="0"/>
              <a:t>This step helps with the preparation of future baseline reviews to deepen SSC master plans, among others.   </a:t>
            </a:r>
            <a:endParaRPr lang="en-US" sz="1200" i="1" kern="1200" noProof="0" dirty="0" smtClean="0"/>
          </a:p>
          <a:p>
            <a:pPr marL="88900" lvl="0" indent="-88900" algn="l" defTabSz="622300">
              <a:lnSpc>
                <a:spcPct val="90000"/>
              </a:lnSpc>
              <a:spcBef>
                <a:spcPct val="0"/>
              </a:spcBef>
              <a:spcAft>
                <a:spcPct val="35000"/>
              </a:spcAft>
            </a:pPr>
            <a:endParaRPr lang="en-US" sz="1200" i="0" kern="1200" noProof="0" dirty="0" smtClean="0"/>
          </a:p>
          <a:p>
            <a:pPr lvl="0" algn="ctr" defTabSz="622300">
              <a:lnSpc>
                <a:spcPct val="90000"/>
              </a:lnSpc>
              <a:spcBef>
                <a:spcPct val="0"/>
              </a:spcBef>
              <a:spcAft>
                <a:spcPct val="35000"/>
              </a:spcAft>
            </a:pPr>
            <a:endParaRPr lang="en-US" sz="1200" i="0" kern="1200" noProof="0" dirty="0" smtClean="0"/>
          </a:p>
          <a:p>
            <a:pPr lvl="0" algn="ctr" defTabSz="622300">
              <a:lnSpc>
                <a:spcPct val="90000"/>
              </a:lnSpc>
              <a:spcBef>
                <a:spcPct val="0"/>
              </a:spcBef>
              <a:spcAft>
                <a:spcPct val="35000"/>
              </a:spcAft>
            </a:pPr>
            <a:endParaRPr lang="en-US" sz="1200" i="0" kern="1200" noProof="0" dirty="0"/>
          </a:p>
        </p:txBody>
      </p:sp>
      <p:sp>
        <p:nvSpPr>
          <p:cNvPr id="4" name="Slide Number Placeholder 3"/>
          <p:cNvSpPr>
            <a:spLocks noGrp="1"/>
          </p:cNvSpPr>
          <p:nvPr>
            <p:ph type="sldNum" sz="quarter" idx="10"/>
          </p:nvPr>
        </p:nvSpPr>
        <p:spPr/>
        <p:txBody>
          <a:bodyPr/>
          <a:lstStyle/>
          <a:p>
            <a:fld id="{626076F9-822F-8443-B319-1D1BAFD58F28}" type="slidenum">
              <a:rPr lang="en-US" smtClean="0"/>
              <a:pPr/>
              <a:t>47</a:t>
            </a:fld>
            <a:endParaRPr lang="en-US"/>
          </a:p>
        </p:txBody>
      </p:sp>
    </p:spTree>
    <p:extLst>
      <p:ext uri="{BB962C8B-B14F-4D97-AF65-F5344CB8AC3E}">
        <p14:creationId xmlns="" xmlns:p14="http://schemas.microsoft.com/office/powerpoint/2010/main" val="1573836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076F9-822F-8443-B319-1D1BAFD58F28}" type="slidenum">
              <a:rPr lang="en-US" smtClean="0"/>
              <a:pPr/>
              <a:t>48</a:t>
            </a:fld>
            <a:endParaRPr lang="en-US"/>
          </a:p>
        </p:txBody>
      </p:sp>
    </p:spTree>
    <p:extLst>
      <p:ext uri="{BB962C8B-B14F-4D97-AF65-F5344CB8AC3E}">
        <p14:creationId xmlns="" xmlns:p14="http://schemas.microsoft.com/office/powerpoint/2010/main" val="2916248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mn-lt"/>
                <a:ea typeface="ＭＳ Ｐゴシック" charset="0"/>
                <a:cs typeface="+mn-cs"/>
              </a:rPr>
              <a:t>ITU (through its Telecommunication Standardization Sector) in cooperation with other UN agencies, has now initiated a global project to:</a:t>
            </a:r>
            <a:endParaRPr lang="en-US" sz="1200" kern="1200" dirty="0" smtClean="0">
              <a:solidFill>
                <a:schemeClr val="tx1"/>
              </a:solidFill>
              <a:effectLst/>
              <a:latin typeface="+mn-lt"/>
              <a:ea typeface="ＭＳ Ｐゴシック" charset="0"/>
              <a:cs typeface="+mn-cs"/>
            </a:endParaRPr>
          </a:p>
          <a:p>
            <a:pPr marL="171450" lvl="0" indent="-171450">
              <a:buFont typeface="Wingdings" panose="05000000000000000000" pitchFamily="2" charset="2"/>
              <a:buChar char="§"/>
            </a:pPr>
            <a:r>
              <a:rPr lang="en-CA" sz="1200" kern="1200" dirty="0" smtClean="0">
                <a:solidFill>
                  <a:schemeClr val="tx1"/>
                </a:solidFill>
                <a:effectLst/>
                <a:latin typeface="+mn-lt"/>
                <a:ea typeface="ＭＳ Ｐゴシック" charset="0"/>
                <a:cs typeface="+mn-cs"/>
              </a:rPr>
              <a:t>To support cities in the implementation and use of the ITU SSC KPIs</a:t>
            </a:r>
            <a:endParaRPr lang="en-US" sz="1200" kern="1200" dirty="0" smtClean="0">
              <a:solidFill>
                <a:schemeClr val="tx1"/>
              </a:solidFill>
              <a:effectLst/>
              <a:latin typeface="+mn-lt"/>
              <a:ea typeface="ＭＳ Ｐゴシック" charset="0"/>
              <a:cs typeface="+mn-cs"/>
            </a:endParaRPr>
          </a:p>
          <a:p>
            <a:pPr marL="171450" lvl="0" indent="-171450">
              <a:buFont typeface="Wingdings" panose="05000000000000000000" pitchFamily="2" charset="2"/>
              <a:buChar char="§"/>
            </a:pPr>
            <a:r>
              <a:rPr lang="en-CA" sz="1200" kern="1200" dirty="0" smtClean="0">
                <a:solidFill>
                  <a:schemeClr val="tx1"/>
                </a:solidFill>
                <a:effectLst/>
                <a:latin typeface="+mn-lt"/>
                <a:ea typeface="ＭＳ Ｐゴシック" charset="0"/>
                <a:cs typeface="+mn-cs"/>
              </a:rPr>
              <a:t>To test and verify the applicability of ITU-T Smart Sustainable Cities Key Performance Indicators (</a:t>
            </a:r>
            <a:r>
              <a:rPr lang="en-US" sz="1200" kern="1200" dirty="0" smtClean="0">
                <a:solidFill>
                  <a:schemeClr val="tx1"/>
                </a:solidFill>
                <a:effectLst/>
                <a:latin typeface="+mn-lt"/>
                <a:ea typeface="ＭＳ Ｐゴシック" charset="0"/>
                <a:cs typeface="+mn-cs"/>
              </a:rPr>
              <a:t>SSC-KPIs</a:t>
            </a:r>
            <a:r>
              <a:rPr lang="en-CA" sz="1200" kern="1200" dirty="0" smtClean="0">
                <a:solidFill>
                  <a:schemeClr val="tx1"/>
                </a:solidFill>
                <a:effectLst/>
                <a:latin typeface="+mn-lt"/>
                <a:ea typeface="ＭＳ Ｐゴシック" charset="0"/>
                <a:cs typeface="+mn-cs"/>
              </a:rPr>
              <a:t>) in several cities of the world.</a:t>
            </a:r>
            <a:endParaRPr lang="en-US" sz="1200" kern="1200" dirty="0" smtClean="0">
              <a:solidFill>
                <a:schemeClr val="tx1"/>
              </a:solidFill>
              <a:effectLst/>
              <a:latin typeface="+mn-lt"/>
              <a:ea typeface="ＭＳ Ｐゴシック" charset="0"/>
              <a:cs typeface="+mn-cs"/>
            </a:endParaRPr>
          </a:p>
          <a:p>
            <a:pPr marL="171450" lvl="0" indent="-171450">
              <a:buFont typeface="Wingdings" panose="05000000000000000000" pitchFamily="2" charset="2"/>
              <a:buChar char="§"/>
            </a:pPr>
            <a:r>
              <a:rPr lang="en-GB" sz="1200" kern="1200" dirty="0" smtClean="0">
                <a:solidFill>
                  <a:schemeClr val="tx1"/>
                </a:solidFill>
                <a:effectLst/>
                <a:latin typeface="+mn-lt"/>
                <a:ea typeface="ＭＳ Ｐゴシック" charset="0"/>
                <a:cs typeface="+mn-cs"/>
              </a:rPr>
              <a:t>ITU-T will implement a verification process for the SSC-KPIs and provide cities with a defined procedure to obtain a certificate from ITU </a:t>
            </a:r>
            <a:endParaRPr lang="en-US" sz="1200" kern="1200" dirty="0" smtClean="0">
              <a:solidFill>
                <a:schemeClr val="tx1"/>
              </a:solidFill>
              <a:effectLst/>
              <a:latin typeface="+mn-lt"/>
              <a:ea typeface="ＭＳ Ｐゴシック" charset="0"/>
              <a:cs typeface="+mn-cs"/>
            </a:endParaRPr>
          </a:p>
          <a:p>
            <a:pPr marL="171450" lvl="0" indent="-171450">
              <a:buFont typeface="Wingdings" panose="05000000000000000000" pitchFamily="2" charset="2"/>
              <a:buChar char="§"/>
            </a:pPr>
            <a:r>
              <a:rPr lang="en-CA" sz="1200" kern="1200" dirty="0" smtClean="0">
                <a:solidFill>
                  <a:schemeClr val="tx1"/>
                </a:solidFill>
                <a:effectLst/>
                <a:latin typeface="+mn-lt"/>
                <a:ea typeface="ＭＳ Ｐゴシック" charset="0"/>
                <a:cs typeface="+mn-cs"/>
              </a:rPr>
              <a:t>To develop a global Smart Sustainable Cities (SSC) Index.</a:t>
            </a:r>
            <a:endParaRPr lang="en-US" sz="1200" kern="1200" dirty="0" smtClean="0">
              <a:solidFill>
                <a:schemeClr val="tx1"/>
              </a:solidFill>
              <a:effectLst/>
              <a:latin typeface="+mn-lt"/>
              <a:ea typeface="ＭＳ Ｐゴシック" charset="0"/>
              <a:cs typeface="+mn-cs"/>
            </a:endParaRPr>
          </a:p>
          <a:p>
            <a:endParaRPr lang="en-US" altLang="en-US" dirty="0" smtClean="0"/>
          </a:p>
          <a:p>
            <a:r>
              <a:rPr lang="en-US" altLang="en-US" dirty="0" smtClean="0"/>
              <a:t>The Focus Group on Smart Sustainable Cities developed four Technical Specifications and Reports on KPIs for Smart Sustainable Cities.</a:t>
            </a:r>
          </a:p>
          <a:p>
            <a:endParaRPr lang="en-US" altLang="en-US" dirty="0" smtClean="0"/>
          </a:p>
          <a:p>
            <a:r>
              <a:rPr lang="en-US" sz="1200" kern="1200" dirty="0" smtClean="0">
                <a:solidFill>
                  <a:schemeClr val="tx1"/>
                </a:solidFill>
                <a:effectLst/>
                <a:latin typeface="+mn-lt"/>
                <a:ea typeface="ＭＳ Ｐゴシック" charset="0"/>
                <a:cs typeface="+mn-cs"/>
              </a:rPr>
              <a:t>The key phases of this project include:</a:t>
            </a:r>
          </a:p>
          <a:p>
            <a:pPr marL="171450" lvl="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Review and updating of the KPIs</a:t>
            </a:r>
          </a:p>
          <a:p>
            <a:pPr marL="171450" lvl="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Analysis of ITU KPIs applicability to cities</a:t>
            </a:r>
          </a:p>
          <a:p>
            <a:pPr marL="171450" lvl="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Collection of data by the city administrators </a:t>
            </a:r>
          </a:p>
          <a:p>
            <a:pPr marL="171450" lvl="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KPI reporting and verification of the data presented to ITU. </a:t>
            </a:r>
          </a:p>
          <a:p>
            <a:pPr marL="171450" lvl="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Establishment of an ITU Smart Sustainable Cities Global Index</a:t>
            </a:r>
          </a:p>
          <a:p>
            <a:pPr marL="171450" indent="-171450">
              <a:buFont typeface="Wingdings" panose="05000000000000000000" pitchFamily="2" charset="2"/>
              <a:buChar char="§"/>
            </a:pPr>
            <a:r>
              <a:rPr lang="en-US" sz="1200" kern="1200" dirty="0" smtClean="0">
                <a:solidFill>
                  <a:schemeClr val="tx1"/>
                </a:solidFill>
                <a:effectLst/>
                <a:latin typeface="+mn-lt"/>
                <a:ea typeface="ＭＳ Ｐゴシック" charset="0"/>
                <a:cs typeface="+mn-cs"/>
              </a:rPr>
              <a:t>Establishment of a Global Advisory Board to oversee the project and the ITU Smart Sustainable Cities Global Index</a:t>
            </a:r>
          </a:p>
          <a:p>
            <a:pPr marL="171450" indent="-171450">
              <a:buFont typeface="Wingdings" panose="05000000000000000000" pitchFamily="2" charset="2"/>
              <a:buChar char="§"/>
            </a:pPr>
            <a:endParaRPr lang="en-US" altLang="en-US" sz="120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kern="1200" dirty="0" smtClean="0">
                <a:solidFill>
                  <a:schemeClr val="tx1"/>
                </a:solidFill>
                <a:effectLst/>
                <a:latin typeface="+mn-lt"/>
                <a:ea typeface="ＭＳ Ｐゴシック" charset="0"/>
                <a:cs typeface="+mn-cs"/>
              </a:rPr>
              <a:t>ITU-T SSC KPIs are designed to be implemented in cities across the world and are the basis to build the ITU Smart Sustainable City Index.</a:t>
            </a: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200" kern="1200" dirty="0" smtClean="0">
              <a:solidFill>
                <a:schemeClr val="tx1"/>
              </a:solidFill>
              <a:effectLst/>
              <a:latin typeface="+mn-lt"/>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kern="1200" dirty="0" smtClean="0">
                <a:solidFill>
                  <a:schemeClr val="tx1"/>
                </a:solidFill>
                <a:effectLst/>
                <a:latin typeface="+mn-lt"/>
                <a:ea typeface="ＭＳ Ｐゴシック" charset="0"/>
                <a:cs typeface="+mn-cs"/>
              </a:rPr>
              <a:t>City leaders will benefit from these KPIs in terms of strategic planning and measurement of their city’s progress towards their smart city goals. </a:t>
            </a:r>
          </a:p>
          <a:p>
            <a:pPr marL="0" indent="0">
              <a:buFont typeface="Wingdings" panose="05000000000000000000" pitchFamily="2" charset="2"/>
              <a:buNone/>
            </a:pPr>
            <a:endParaRPr lang="en-US" altLang="en-US" dirty="0" smtClean="0"/>
          </a:p>
        </p:txBody>
      </p:sp>
    </p:spTree>
    <p:extLst>
      <p:ext uri="{BB962C8B-B14F-4D97-AF65-F5344CB8AC3E}">
        <p14:creationId xmlns="" xmlns:p14="http://schemas.microsoft.com/office/powerpoint/2010/main" val="818060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36A6C-028E-4C48-82F8-FF2E02D5E199}" type="slidenum">
              <a:rPr lang="de-DE" smtClean="0"/>
              <a:pPr/>
              <a:t>50</a:t>
            </a:fld>
            <a:endParaRPr lang="de-DE"/>
          </a:p>
        </p:txBody>
      </p:sp>
    </p:spTree>
    <p:extLst>
      <p:ext uri="{BB962C8B-B14F-4D97-AF65-F5344CB8AC3E}">
        <p14:creationId xmlns="" xmlns:p14="http://schemas.microsoft.com/office/powerpoint/2010/main" val="2675340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IOT has the potential to give rise to many medical applications such as remote health monitoring, fitness programs, chronic diseases, and elderly care. </a:t>
            </a:r>
            <a:endParaRPr lang="en-US" dirty="0"/>
          </a:p>
        </p:txBody>
      </p:sp>
      <p:sp>
        <p:nvSpPr>
          <p:cNvPr id="4" name="Slide Number Placeholder 3"/>
          <p:cNvSpPr>
            <a:spLocks noGrp="1"/>
          </p:cNvSpPr>
          <p:nvPr>
            <p:ph type="sldNum" sz="quarter" idx="10"/>
          </p:nvPr>
        </p:nvSpPr>
        <p:spPr/>
        <p:txBody>
          <a:bodyPr/>
          <a:lstStyle/>
          <a:p>
            <a:fld id="{588DE85A-5046-C241-B220-74541FC099DF}" type="slidenum">
              <a:rPr lang="en-US" smtClean="0"/>
              <a:pPr/>
              <a:t>52</a:t>
            </a:fld>
            <a:endParaRPr lang="en-US"/>
          </a:p>
        </p:txBody>
      </p:sp>
    </p:spTree>
    <p:extLst>
      <p:ext uri="{BB962C8B-B14F-4D97-AF65-F5344CB8AC3E}">
        <p14:creationId xmlns="" xmlns:p14="http://schemas.microsoft.com/office/powerpoint/2010/main" val="2620128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dirty="0" smtClean="0"/>
              <a:t>The </a:t>
            </a:r>
            <a:r>
              <a:rPr lang="en-US" dirty="0" err="1" smtClean="0"/>
              <a:t>IoT</a:t>
            </a:r>
            <a:r>
              <a:rPr lang="en-US" dirty="0" smtClean="0"/>
              <a:t> healthcare network or the </a:t>
            </a:r>
            <a:r>
              <a:rPr lang="en-US" dirty="0" err="1" smtClean="0"/>
              <a:t>IoT</a:t>
            </a:r>
            <a:r>
              <a:rPr lang="en-US" dirty="0" smtClean="0"/>
              <a:t> network for health care (hereafter ‘‘the </a:t>
            </a:r>
            <a:r>
              <a:rPr lang="en-US" dirty="0" err="1" smtClean="0"/>
              <a:t>IoThNet</a:t>
            </a:r>
            <a:r>
              <a:rPr lang="en-US" dirty="0" smtClean="0"/>
              <a:t>’’) is one of the vital elements of the </a:t>
            </a:r>
            <a:r>
              <a:rPr lang="en-US" dirty="0" err="1" smtClean="0"/>
              <a:t>IoT</a:t>
            </a:r>
            <a:r>
              <a:rPr lang="en-US" dirty="0" smtClean="0"/>
              <a:t> in health care. It supports access to the </a:t>
            </a:r>
            <a:r>
              <a:rPr lang="en-US" dirty="0" err="1" smtClean="0"/>
              <a:t>IoT</a:t>
            </a:r>
            <a:r>
              <a:rPr lang="en-US" dirty="0" smtClean="0"/>
              <a:t> backbone, facilitates the transmission and reception of medical data, and enables the use of healthcare-tailored communications.</a:t>
            </a:r>
          </a:p>
          <a:p>
            <a:pPr defTabSz="464652">
              <a:defRPr/>
            </a:pPr>
            <a:endParaRPr lang="en-US" dirty="0" smtClean="0"/>
          </a:p>
          <a:p>
            <a:pPr defTabSz="464652">
              <a:defRPr/>
            </a:pPr>
            <a:r>
              <a:rPr lang="en-US" dirty="0" smtClean="0"/>
              <a:t>The </a:t>
            </a:r>
            <a:r>
              <a:rPr lang="en-US" dirty="0" err="1" smtClean="0"/>
              <a:t>IoThNet</a:t>
            </a:r>
            <a:r>
              <a:rPr lang="en-US" dirty="0" smtClean="0"/>
              <a:t> topology refers to the arrangement of different elements of an </a:t>
            </a:r>
            <a:r>
              <a:rPr lang="en-US" dirty="0" err="1" smtClean="0"/>
              <a:t>IoT</a:t>
            </a:r>
            <a:r>
              <a:rPr lang="en-US" dirty="0" smtClean="0"/>
              <a:t> healthcare network and indicates representative scenarios of seamless healthcare environments. </a:t>
            </a:r>
          </a:p>
          <a:p>
            <a:pPr defTabSz="464652">
              <a:defRPr/>
            </a:pPr>
            <a:endParaRPr lang="en-US" dirty="0" smtClean="0"/>
          </a:p>
          <a:p>
            <a:pPr defTabSz="464652">
              <a:defRPr/>
            </a:pPr>
            <a:r>
              <a:rPr lang="en-US" dirty="0" smtClean="0"/>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88DE85A-5046-C241-B220-74541FC099DF}" type="slidenum">
              <a:rPr lang="en-US" smtClean="0"/>
              <a:pPr/>
              <a:t>53</a:t>
            </a:fld>
            <a:endParaRPr lang="en-US"/>
          </a:p>
        </p:txBody>
      </p:sp>
    </p:spTree>
    <p:extLst>
      <p:ext uri="{BB962C8B-B14F-4D97-AF65-F5344CB8AC3E}">
        <p14:creationId xmlns="" xmlns:p14="http://schemas.microsoft.com/office/powerpoint/2010/main" val="1402005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dirty="0" smtClean="0"/>
              <a:t>The </a:t>
            </a:r>
            <a:r>
              <a:rPr lang="en-US" dirty="0" err="1" smtClean="0"/>
              <a:t>IoThNet</a:t>
            </a:r>
            <a:r>
              <a:rPr lang="en-US" dirty="0" smtClean="0"/>
              <a:t> topology refers to the arrangement of differ- </a:t>
            </a:r>
            <a:r>
              <a:rPr lang="en-US" dirty="0" err="1" smtClean="0"/>
              <a:t>ent</a:t>
            </a:r>
            <a:r>
              <a:rPr lang="en-US" dirty="0" smtClean="0"/>
              <a:t> elements of an </a:t>
            </a:r>
            <a:r>
              <a:rPr lang="en-US" dirty="0" err="1" smtClean="0"/>
              <a:t>IoT</a:t>
            </a:r>
            <a:r>
              <a:rPr lang="en-US" dirty="0" smtClean="0"/>
              <a:t> healthcare network and indicates representative scenarios of seamless healthcare environments/</a:t>
            </a:r>
          </a:p>
          <a:p>
            <a:pPr defTabSz="46465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88DE85A-5046-C241-B220-74541FC099DF}" type="slidenum">
              <a:rPr lang="en-US" smtClean="0"/>
              <a:pPr/>
              <a:t>54</a:t>
            </a:fld>
            <a:endParaRPr lang="en-US"/>
          </a:p>
        </p:txBody>
      </p:sp>
    </p:spTree>
    <p:extLst>
      <p:ext uri="{BB962C8B-B14F-4D97-AF65-F5344CB8AC3E}">
        <p14:creationId xmlns="" xmlns:p14="http://schemas.microsoft.com/office/powerpoint/2010/main" val="162006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10</a:t>
            </a:fld>
            <a:endParaRPr lang="en-US"/>
          </a:p>
        </p:txBody>
      </p:sp>
    </p:spTree>
    <p:extLst>
      <p:ext uri="{BB962C8B-B14F-4D97-AF65-F5344CB8AC3E}">
        <p14:creationId xmlns="" xmlns:p14="http://schemas.microsoft.com/office/powerpoint/2010/main" val="1826873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652">
              <a:defRPr/>
            </a:pPr>
            <a:r>
              <a:rPr lang="en-US" dirty="0" smtClean="0"/>
              <a:t>6LoWPAN</a:t>
            </a:r>
            <a:r>
              <a:rPr lang="en-US" baseline="0" dirty="0" smtClean="0"/>
              <a:t> </a:t>
            </a:r>
            <a:r>
              <a:rPr lang="mr-IN" baseline="0" dirty="0" smtClean="0"/>
              <a:t>–</a:t>
            </a:r>
            <a:r>
              <a:rPr lang="en-US" baseline="0" dirty="0" smtClean="0"/>
              <a:t> Ipv6 low power wireless personal area network originated from the idea that Internet should be applied even to the smallest device an low power </a:t>
            </a:r>
            <a:r>
              <a:rPr lang="en-US" baseline="0" dirty="0" err="1" smtClean="0"/>
              <a:t>devide</a:t>
            </a:r>
            <a:r>
              <a:rPr lang="en-US" baseline="0" dirty="0" smtClean="0"/>
              <a:t> with limited processing </a:t>
            </a:r>
            <a:r>
              <a:rPr lang="en-US" baseline="0" dirty="0" err="1" smtClean="0"/>
              <a:t>capabiities</a:t>
            </a:r>
            <a:r>
              <a:rPr lang="en-US" baseline="0" dirty="0" smtClean="0"/>
              <a:t> should be able to </a:t>
            </a:r>
            <a:r>
              <a:rPr lang="en-US" baseline="0" dirty="0" err="1" smtClean="0"/>
              <a:t>pariticipate</a:t>
            </a:r>
            <a:r>
              <a:rPr lang="en-US" baseline="0" dirty="0" smtClean="0"/>
              <a:t> in </a:t>
            </a:r>
            <a:r>
              <a:rPr lang="en-US" baseline="0" dirty="0" err="1" smtClean="0"/>
              <a:t>IoT</a:t>
            </a:r>
            <a:r>
              <a:rPr lang="en-US" baseline="0" dirty="0" smtClean="0"/>
              <a:t>. </a:t>
            </a:r>
          </a:p>
          <a:p>
            <a:pPr defTabSz="464652">
              <a:defRPr/>
            </a:pPr>
            <a:endParaRPr lang="en-US" baseline="0" dirty="0" smtClean="0"/>
          </a:p>
          <a:p>
            <a:pPr defTabSz="464652">
              <a:defRPr/>
            </a:pPr>
            <a:r>
              <a:rPr lang="en-US" dirty="0" smtClean="0"/>
              <a:t>According to the IoThNet concept, sensors and </a:t>
            </a:r>
            <a:r>
              <a:rPr lang="en-US" dirty="0" err="1" smtClean="0"/>
              <a:t>wearables</a:t>
            </a:r>
            <a:r>
              <a:rPr lang="en-US" dirty="0" smtClean="0"/>
              <a:t> use IPv6 and 6LoWPAN systems for data transmission over the 802.15.4 protocol. Data are then replied back by sensor nodes with the help of the user datagram protocol (UDP). However, the 6LoWPAN is limited in that it does not support mobile IPv6 (MIPv6), a subset of the IPv6 protocol with mobility </a:t>
            </a:r>
          </a:p>
          <a:p>
            <a:pPr defTabSz="464652">
              <a:defRPr/>
            </a:pPr>
            <a:endParaRPr lang="en-US" dirty="0"/>
          </a:p>
        </p:txBody>
      </p:sp>
      <p:sp>
        <p:nvSpPr>
          <p:cNvPr id="4" name="Slide Number Placeholder 3"/>
          <p:cNvSpPr>
            <a:spLocks noGrp="1"/>
          </p:cNvSpPr>
          <p:nvPr>
            <p:ph type="sldNum" sz="quarter" idx="10"/>
          </p:nvPr>
        </p:nvSpPr>
        <p:spPr/>
        <p:txBody>
          <a:bodyPr/>
          <a:lstStyle/>
          <a:p>
            <a:fld id="{588DE85A-5046-C241-B220-74541FC099DF}" type="slidenum">
              <a:rPr lang="en-US" smtClean="0"/>
              <a:pPr/>
              <a:t>55</a:t>
            </a:fld>
            <a:endParaRPr lang="en-US"/>
          </a:p>
        </p:txBody>
      </p:sp>
    </p:spTree>
    <p:extLst>
      <p:ext uri="{BB962C8B-B14F-4D97-AF65-F5344CB8AC3E}">
        <p14:creationId xmlns="" xmlns:p14="http://schemas.microsoft.com/office/powerpoint/2010/main" val="112272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11</a:t>
            </a:fld>
            <a:endParaRPr lang="en-US"/>
          </a:p>
        </p:txBody>
      </p:sp>
    </p:spTree>
    <p:extLst>
      <p:ext uri="{BB962C8B-B14F-4D97-AF65-F5344CB8AC3E}">
        <p14:creationId xmlns="" xmlns:p14="http://schemas.microsoft.com/office/powerpoint/2010/main" val="74558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8897" lvl="1" indent="-174245">
              <a:buFont typeface="Arial" panose="020B0604020202020204" pitchFamily="34" charset="0"/>
              <a:buChar char="•"/>
            </a:pPr>
            <a:r>
              <a:rPr lang="en-US" dirty="0" smtClean="0"/>
              <a:t>Proprietary and incompatible protocols even</a:t>
            </a:r>
            <a:r>
              <a:rPr lang="en-US" baseline="0" dirty="0" smtClean="0"/>
              <a:t> from same manufacturer as part of their business model</a:t>
            </a:r>
          </a:p>
          <a:p>
            <a:pPr marL="638897" lvl="1" indent="-174245">
              <a:buFont typeface="Arial" panose="020B0604020202020204" pitchFamily="34" charset="0"/>
              <a:buChar char="•"/>
            </a:pPr>
            <a:endParaRPr lang="en-US" baseline="0" dirty="0" smtClean="0"/>
          </a:p>
          <a:p>
            <a:pPr lvl="1"/>
            <a:endParaRPr lang="en-US" dirty="0" smtClean="0"/>
          </a:p>
        </p:txBody>
      </p:sp>
      <p:sp>
        <p:nvSpPr>
          <p:cNvPr id="4" name="Slide Number Placeholder 3"/>
          <p:cNvSpPr>
            <a:spLocks noGrp="1"/>
          </p:cNvSpPr>
          <p:nvPr>
            <p:ph type="sldNum" sz="quarter" idx="10"/>
          </p:nvPr>
        </p:nvSpPr>
        <p:spPr/>
        <p:txBody>
          <a:bodyPr/>
          <a:lstStyle/>
          <a:p>
            <a:fld id="{77395650-E2B8-4E3C-8753-078634C1FC4D}" type="slidenum">
              <a:rPr lang="en-US" smtClean="0"/>
              <a:pPr/>
              <a:t>12</a:t>
            </a:fld>
            <a:endParaRPr lang="en-US"/>
          </a:p>
        </p:txBody>
      </p:sp>
    </p:spTree>
    <p:extLst>
      <p:ext uri="{BB962C8B-B14F-4D97-AF65-F5344CB8AC3E}">
        <p14:creationId xmlns="" xmlns:p14="http://schemas.microsoft.com/office/powerpoint/2010/main" val="12660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45" indent="-174245">
              <a:buFont typeface="Arial" panose="020B0604020202020204" pitchFamily="34" charset="0"/>
              <a:buChar char="•"/>
            </a:pPr>
            <a:r>
              <a:rPr lang="en-US" dirty="0" smtClean="0"/>
              <a:t>Data produced by the connected things</a:t>
            </a:r>
            <a:r>
              <a:rPr lang="en-US" baseline="0" dirty="0" smtClean="0"/>
              <a:t> is acquired, processed and logged; DQ, what data to collect (collecting nothing with great accuracy)</a:t>
            </a:r>
          </a:p>
          <a:p>
            <a:pPr marL="174245" indent="-174245">
              <a:buFont typeface="Arial" panose="020B0604020202020204" pitchFamily="34" charset="0"/>
              <a:buChar char="•"/>
            </a:pPr>
            <a:r>
              <a:rPr lang="en-US" baseline="0" dirty="0" smtClean="0"/>
              <a:t>Run on a R/O fs raspberry pi; considering moving to the cloud</a:t>
            </a:r>
          </a:p>
          <a:p>
            <a:pPr marL="174245" indent="-174245">
              <a:buFont typeface="Arial" panose="020B0604020202020204" pitchFamily="34" charset="0"/>
              <a:buChar char="•"/>
            </a:pPr>
            <a:endParaRPr lang="en-US" baseline="0" dirty="0" smtClean="0"/>
          </a:p>
          <a:p>
            <a:pPr marL="174245" indent="-174245">
              <a:buFont typeface="Arial" panose="020B0604020202020204" pitchFamily="34" charset="0"/>
              <a:buChar char="•"/>
            </a:pPr>
            <a:r>
              <a:rPr lang="en-US" baseline="0" dirty="0" smtClean="0"/>
              <a:t>As “Things” become increasingly smarter, they can talk directly to M2M layer</a:t>
            </a:r>
          </a:p>
          <a:p>
            <a:pPr marL="174245" indent="-174245">
              <a:buFont typeface="Arial" panose="020B0604020202020204" pitchFamily="34" charset="0"/>
              <a:buChar char="•"/>
            </a:pPr>
            <a:r>
              <a:rPr lang="en-US" baseline="0" dirty="0" smtClean="0"/>
              <a:t>It is possible to have multiple interfaces on the same “Thing”, specializing on interfacing with certain its property (AC power, temperature, control)</a:t>
            </a:r>
          </a:p>
          <a:p>
            <a:pPr marL="174245" indent="-174245">
              <a:buFont typeface="Arial" panose="020B0604020202020204" pitchFamily="34" charset="0"/>
              <a:buChar char="•"/>
            </a:pPr>
            <a:r>
              <a:rPr lang="en-US" baseline="0" dirty="0" smtClean="0"/>
              <a:t>It is possible that multiple interfaced “Things” have one and the same interface on the M2M end, as long as they use same protocol</a:t>
            </a:r>
          </a:p>
          <a:p>
            <a:pPr marL="174245" indent="-174245">
              <a:buFont typeface="Arial" panose="020B0604020202020204" pitchFamily="34" charset="0"/>
              <a:buChar char="•"/>
            </a:pPr>
            <a:endParaRPr lang="en-US" dirty="0" smtClean="0"/>
          </a:p>
          <a:p>
            <a:pPr marL="174245" indent="-174245">
              <a:buFont typeface="Arial" panose="020B0604020202020204" pitchFamily="34" charset="0"/>
              <a:buChar char="•"/>
            </a:pPr>
            <a:r>
              <a:rPr lang="en-US" dirty="0" smtClean="0"/>
              <a:t>Storage: Abstract and treat a  “thing” with “interface”. </a:t>
            </a:r>
            <a:r>
              <a:rPr lang="en-US" dirty="0" err="1" smtClean="0"/>
              <a:t>EmonCMS</a:t>
            </a:r>
            <a:r>
              <a:rPr lang="en-US" dirty="0" smtClean="0"/>
              <a:t>,</a:t>
            </a:r>
            <a:r>
              <a:rPr lang="en-US" baseline="0" dirty="0" smtClean="0"/>
              <a:t> </a:t>
            </a:r>
            <a:r>
              <a:rPr lang="en-US" baseline="0" dirty="0" err="1" smtClean="0"/>
              <a:t>ThingSpeak</a:t>
            </a:r>
            <a:r>
              <a:rPr lang="en-US" baseline="0" dirty="0" smtClean="0"/>
              <a:t>, NoSQL; Retrieval of data API; </a:t>
            </a:r>
          </a:p>
          <a:p>
            <a:pPr marL="174245" indent="-174245">
              <a:buFont typeface="Arial" panose="020B0604020202020204" pitchFamily="34" charset="0"/>
              <a:buChar char="•"/>
            </a:pPr>
            <a:r>
              <a:rPr lang="en-US" baseline="0" dirty="0" smtClean="0"/>
              <a:t>Visualization: in-built </a:t>
            </a:r>
            <a:r>
              <a:rPr lang="en-US" baseline="0" dirty="0" err="1" smtClean="0"/>
              <a:t>EmonCMS</a:t>
            </a:r>
            <a:r>
              <a:rPr lang="en-US" baseline="0" dirty="0" smtClean="0"/>
              <a:t>, </a:t>
            </a:r>
            <a:r>
              <a:rPr lang="en-US" baseline="0" dirty="0" err="1" smtClean="0"/>
              <a:t>Thingspeak</a:t>
            </a:r>
            <a:r>
              <a:rPr lang="en-US" baseline="0" dirty="0" smtClean="0"/>
              <a:t>; collect an relate data for better insight. Actionable analytics.</a:t>
            </a:r>
          </a:p>
          <a:p>
            <a:pPr marL="174245" indent="-174245">
              <a:buFont typeface="Arial" panose="020B0604020202020204" pitchFamily="34" charset="0"/>
              <a:buChar char="•"/>
            </a:pPr>
            <a:endParaRPr lang="en-US" baseline="0" dirty="0" smtClean="0"/>
          </a:p>
          <a:p>
            <a:pPr marL="174245" indent="-17424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13</a:t>
            </a:fld>
            <a:endParaRPr lang="en-US"/>
          </a:p>
        </p:txBody>
      </p:sp>
    </p:spTree>
    <p:extLst>
      <p:ext uri="{BB962C8B-B14F-4D97-AF65-F5344CB8AC3E}">
        <p14:creationId xmlns="" xmlns:p14="http://schemas.microsoft.com/office/powerpoint/2010/main" val="410800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created a miniature Arduino compatible clone with wireless connectivity to use as interface to physical objects. The project is open hardware/source.</a:t>
            </a:r>
          </a:p>
          <a:p>
            <a:endParaRPr lang="en-US" dirty="0" smtClean="0"/>
          </a:p>
          <a:p>
            <a:r>
              <a:rPr lang="en-US" smtClean="0"/>
              <a:t>YAPM,</a:t>
            </a:r>
            <a:endParaRPr lang="en-US" dirty="0" smtClean="0"/>
          </a:p>
          <a:p>
            <a:endParaRPr lang="en-US" dirty="0"/>
          </a:p>
        </p:txBody>
      </p:sp>
      <p:sp>
        <p:nvSpPr>
          <p:cNvPr id="4" name="Slide Number Placeholder 3"/>
          <p:cNvSpPr>
            <a:spLocks noGrp="1"/>
          </p:cNvSpPr>
          <p:nvPr>
            <p:ph type="sldNum" sz="quarter" idx="10"/>
          </p:nvPr>
        </p:nvSpPr>
        <p:spPr/>
        <p:txBody>
          <a:bodyPr/>
          <a:lstStyle/>
          <a:p>
            <a:fld id="{77395650-E2B8-4E3C-8753-078634C1FC4D}" type="slidenum">
              <a:rPr lang="en-US" smtClean="0"/>
              <a:pPr/>
              <a:t>14</a:t>
            </a:fld>
            <a:endParaRPr lang="en-US"/>
          </a:p>
        </p:txBody>
      </p:sp>
    </p:spTree>
    <p:extLst>
      <p:ext uri="{BB962C8B-B14F-4D97-AF65-F5344CB8AC3E}">
        <p14:creationId xmlns="" xmlns:p14="http://schemas.microsoft.com/office/powerpoint/2010/main" val="532644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95650-E2B8-4E3C-8753-078634C1FC4D}" type="slidenum">
              <a:rPr lang="en-US" smtClean="0"/>
              <a:pPr/>
              <a:t>15</a:t>
            </a:fld>
            <a:endParaRPr lang="en-US"/>
          </a:p>
        </p:txBody>
      </p:sp>
    </p:spTree>
    <p:extLst>
      <p:ext uri="{BB962C8B-B14F-4D97-AF65-F5344CB8AC3E}">
        <p14:creationId xmlns="" xmlns:p14="http://schemas.microsoft.com/office/powerpoint/2010/main" val="256637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12/29/2020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4cJ08wOqlo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twitter.com/iot_hous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qtt%20topic%20tree.p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0.jpe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gif"/><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gif"/><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DIKW_Pyrami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ject 4"/>
          <p:cNvSpPr txBox="1">
            <a:spLocks noChangeArrowheads="1"/>
          </p:cNvSpPr>
          <p:nvPr/>
        </p:nvSpPr>
        <p:spPr bwMode="auto">
          <a:xfrm>
            <a:off x="11179978" y="6389975"/>
            <a:ext cx="103828" cy="194613"/>
          </a:xfrm>
          <a:prstGeom prst="rect">
            <a:avLst/>
          </a:prstGeom>
          <a:noFill/>
          <a:ln w="9525">
            <a:noFill/>
            <a:miter lim="800000"/>
            <a:headEnd/>
            <a:tailEnd/>
          </a:ln>
        </p:spPr>
        <p:txBody>
          <a:bodyPr lIns="0" tIns="9537" rIns="0" bIns="0">
            <a:spAutoFit/>
          </a:bodyPr>
          <a:lstStyle/>
          <a:p>
            <a:pPr marL="8355">
              <a:spcBef>
                <a:spcPts val="75"/>
              </a:spcBef>
            </a:pPr>
            <a:r>
              <a:rPr lang="en-US" sz="1200" dirty="0">
                <a:solidFill>
                  <a:srgbClr val="898989"/>
                </a:solidFill>
              </a:rPr>
              <a:t>1</a:t>
            </a:r>
            <a:endParaRPr lang="en-US" sz="1200" dirty="0"/>
          </a:p>
        </p:txBody>
      </p:sp>
      <p:grpSp>
        <p:nvGrpSpPr>
          <p:cNvPr id="2" name="object 5"/>
          <p:cNvGrpSpPr>
            <a:grpSpLocks/>
          </p:cNvGrpSpPr>
          <p:nvPr/>
        </p:nvGrpSpPr>
        <p:grpSpPr bwMode="auto">
          <a:xfrm>
            <a:off x="0" y="0"/>
            <a:ext cx="12192000" cy="6858000"/>
            <a:chOff x="0" y="0"/>
            <a:chExt cx="16217900" cy="9118600"/>
          </a:xfrm>
        </p:grpSpPr>
        <p:sp>
          <p:nvSpPr>
            <p:cNvPr id="3082" name="object 6"/>
            <p:cNvSpPr>
              <a:spLocks noChangeArrowheads="1"/>
            </p:cNvSpPr>
            <p:nvPr/>
          </p:nvSpPr>
          <p:spPr bwMode="auto">
            <a:xfrm>
              <a:off x="0" y="0"/>
              <a:ext cx="1003300" cy="9118600"/>
            </a:xfrm>
            <a:prstGeom prst="rect">
              <a:avLst/>
            </a:prstGeom>
            <a:blipFill dpi="0" rotWithShape="1">
              <a:blip r:embed="rId2"/>
              <a:srcRect/>
              <a:stretch>
                <a:fillRect/>
              </a:stretch>
            </a:blipFill>
            <a:ln w="9525">
              <a:noFill/>
              <a:miter lim="800000"/>
              <a:headEnd/>
              <a:tailEnd/>
            </a:ln>
          </p:spPr>
          <p:txBody>
            <a:bodyPr lIns="0" tIns="0" rIns="0" bIns="0"/>
            <a:lstStyle/>
            <a:p>
              <a:endParaRPr lang="en-US">
                <a:latin typeface="Calibri" pitchFamily="34" charset="0"/>
              </a:endParaRPr>
            </a:p>
          </p:txBody>
        </p:sp>
        <p:sp>
          <p:nvSpPr>
            <p:cNvPr id="3083" name="object 7"/>
            <p:cNvSpPr>
              <a:spLocks noChangeArrowheads="1"/>
            </p:cNvSpPr>
            <p:nvPr/>
          </p:nvSpPr>
          <p:spPr bwMode="auto">
            <a:xfrm>
              <a:off x="939800" y="8458200"/>
              <a:ext cx="15278100" cy="660400"/>
            </a:xfrm>
            <a:custGeom>
              <a:avLst/>
              <a:gdLst>
                <a:gd name="T0" fmla="*/ 0 w 15278100"/>
                <a:gd name="T1" fmla="*/ 0 h 660400"/>
                <a:gd name="T2" fmla="*/ 15278100 w 15278100"/>
                <a:gd name="T3" fmla="*/ 660400 h 660400"/>
              </a:gdLst>
              <a:ahLst/>
              <a:cxnLst/>
              <a:rect l="T0" t="T1" r="T2" b="T3"/>
              <a:pathLst>
                <a:path w="15278100" h="660400">
                  <a:moveTo>
                    <a:pt x="15278100" y="0"/>
                  </a:moveTo>
                  <a:lnTo>
                    <a:pt x="0" y="0"/>
                  </a:lnTo>
                  <a:lnTo>
                    <a:pt x="0" y="660400"/>
                  </a:lnTo>
                  <a:lnTo>
                    <a:pt x="15278100" y="660400"/>
                  </a:lnTo>
                  <a:lnTo>
                    <a:pt x="15278100" y="0"/>
                  </a:lnTo>
                  <a:close/>
                </a:path>
              </a:pathLst>
            </a:custGeom>
            <a:solidFill>
              <a:srgbClr val="FFFF00"/>
            </a:solidFill>
            <a:ln w="9525">
              <a:noFill/>
              <a:miter lim="800000"/>
              <a:headEnd/>
              <a:tailEnd/>
            </a:ln>
          </p:spPr>
          <p:txBody>
            <a:bodyPr lIns="0" tIns="0" rIns="0" bIns="0"/>
            <a:lstStyle/>
            <a:p>
              <a:endParaRPr lang="en-US">
                <a:latin typeface="Calibri" pitchFamily="34" charset="0"/>
              </a:endParaRPr>
            </a:p>
          </p:txBody>
        </p:sp>
      </p:grpSp>
      <p:sp>
        <p:nvSpPr>
          <p:cNvPr id="3076" name="TextBox 8"/>
          <p:cNvSpPr txBox="1">
            <a:spLocks noChangeArrowheads="1"/>
          </p:cNvSpPr>
          <p:nvPr/>
        </p:nvSpPr>
        <p:spPr bwMode="auto">
          <a:xfrm>
            <a:off x="1455975" y="3314382"/>
            <a:ext cx="10425735" cy="1731340"/>
          </a:xfrm>
          <a:prstGeom prst="rect">
            <a:avLst/>
          </a:prstGeom>
          <a:noFill/>
          <a:ln w="9525">
            <a:noFill/>
            <a:miter lim="800000"/>
            <a:headEnd/>
            <a:tailEnd/>
          </a:ln>
        </p:spPr>
        <p:txBody>
          <a:bodyPr lIns="68665" tIns="34338" rIns="68665" bIns="34338">
            <a:spAutoFit/>
          </a:bodyPr>
          <a:lstStyle/>
          <a:p>
            <a:r>
              <a:rPr lang="en-US" sz="2700" dirty="0" smtClean="0">
                <a:latin typeface="Times New Roman" pitchFamily="18" charset="0"/>
                <a:cs typeface="Times New Roman" pitchFamily="18" charset="0"/>
              </a:rPr>
              <a:t>Year &amp; </a:t>
            </a:r>
            <a:r>
              <a:rPr lang="en-US" sz="2700" dirty="0" err="1" smtClean="0">
                <a:latin typeface="Times New Roman" pitchFamily="18" charset="0"/>
                <a:cs typeface="Times New Roman" pitchFamily="18" charset="0"/>
              </a:rPr>
              <a:t>Sem</a:t>
            </a: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 </a:t>
            </a:r>
            <a:r>
              <a:rPr lang="en-US" sz="2700" dirty="0" smtClean="0">
                <a:latin typeface="Times New Roman" pitchFamily="18" charset="0"/>
                <a:cs typeface="Times New Roman" pitchFamily="18" charset="0"/>
              </a:rPr>
              <a:t> IV year &amp; VII </a:t>
            </a:r>
            <a:r>
              <a:rPr lang="en-US" sz="2700" dirty="0" err="1" smtClean="0">
                <a:latin typeface="Times New Roman" pitchFamily="18" charset="0"/>
                <a:cs typeface="Times New Roman" pitchFamily="18" charset="0"/>
              </a:rPr>
              <a:t>Sem</a:t>
            </a:r>
            <a:endParaRPr lang="en-US" sz="2700" dirty="0">
              <a:latin typeface="Times New Roman" pitchFamily="18" charset="0"/>
              <a:cs typeface="Times New Roman" pitchFamily="18" charset="0"/>
            </a:endParaRPr>
          </a:p>
          <a:p>
            <a:r>
              <a:rPr lang="en-US" sz="2700" dirty="0">
                <a:latin typeface="Times New Roman" pitchFamily="18" charset="0"/>
                <a:cs typeface="Times New Roman" pitchFamily="18" charset="0"/>
              </a:rPr>
              <a:t>Subject </a:t>
            </a:r>
            <a:r>
              <a:rPr lang="en-US" sz="2700" dirty="0" smtClean="0">
                <a:latin typeface="Times New Roman" pitchFamily="18" charset="0"/>
                <a:cs typeface="Times New Roman" pitchFamily="18" charset="0"/>
              </a:rPr>
              <a:t>– Internet of Things &amp;7CS4-01</a:t>
            </a:r>
            <a:endParaRPr lang="en-US" sz="2700" dirty="0">
              <a:latin typeface="Times New Roman" pitchFamily="18" charset="0"/>
              <a:cs typeface="Times New Roman" pitchFamily="18" charset="0"/>
            </a:endParaRPr>
          </a:p>
          <a:p>
            <a:r>
              <a:rPr lang="en-US" sz="2700" dirty="0" smtClean="0">
                <a:latin typeface="Times New Roman" pitchFamily="18" charset="0"/>
                <a:cs typeface="Times New Roman" pitchFamily="18" charset="0"/>
              </a:rPr>
              <a:t>Unit </a:t>
            </a:r>
            <a:r>
              <a:rPr lang="en-US" sz="2700" dirty="0">
                <a:latin typeface="Times New Roman" pitchFamily="18" charset="0"/>
                <a:cs typeface="Times New Roman" pitchFamily="18" charset="0"/>
              </a:rPr>
              <a:t>– </a:t>
            </a:r>
            <a:r>
              <a:rPr lang="en-US" sz="2700" dirty="0" smtClean="0">
                <a:latin typeface="Times New Roman" pitchFamily="18" charset="0"/>
                <a:cs typeface="Times New Roman" pitchFamily="18" charset="0"/>
              </a:rPr>
              <a:t>V</a:t>
            </a:r>
            <a:endParaRPr lang="en-US" sz="2700" dirty="0">
              <a:latin typeface="Times New Roman" pitchFamily="18" charset="0"/>
              <a:cs typeface="Times New Roman" pitchFamily="18" charset="0"/>
            </a:endParaRPr>
          </a:p>
          <a:p>
            <a:endParaRPr lang="en-IN" sz="2700" dirty="0">
              <a:latin typeface="Times New Roman" pitchFamily="18" charset="0"/>
              <a:cs typeface="Times New Roman" pitchFamily="18" charset="0"/>
            </a:endParaRPr>
          </a:p>
        </p:txBody>
      </p:sp>
      <p:pic>
        <p:nvPicPr>
          <p:cNvPr id="3078" name="Picture 10"/>
          <p:cNvPicPr>
            <a:picLocks noChangeAspect="1" noChangeArrowheads="1"/>
          </p:cNvPicPr>
          <p:nvPr/>
        </p:nvPicPr>
        <p:blipFill>
          <a:blip r:embed="rId3"/>
          <a:srcRect/>
          <a:stretch>
            <a:fillRect/>
          </a:stretch>
        </p:blipFill>
        <p:spPr bwMode="auto">
          <a:xfrm>
            <a:off x="2200670" y="391613"/>
            <a:ext cx="2445322" cy="1260802"/>
          </a:xfrm>
          <a:prstGeom prst="rect">
            <a:avLst/>
          </a:prstGeom>
          <a:noFill/>
          <a:ln w="9525">
            <a:noFill/>
            <a:miter lim="800000"/>
            <a:headEnd/>
            <a:tailEnd/>
          </a:ln>
        </p:spPr>
      </p:pic>
      <p:pic>
        <p:nvPicPr>
          <p:cNvPr id="3079" name="Picture 11"/>
          <p:cNvPicPr>
            <a:picLocks noChangeAspect="1" noChangeArrowheads="1"/>
          </p:cNvPicPr>
          <p:nvPr/>
        </p:nvPicPr>
        <p:blipFill>
          <a:blip r:embed="rId4"/>
          <a:srcRect/>
          <a:stretch>
            <a:fillRect/>
          </a:stretch>
        </p:blipFill>
        <p:spPr bwMode="auto">
          <a:xfrm>
            <a:off x="8616507" y="506231"/>
            <a:ext cx="2004949" cy="1596300"/>
          </a:xfrm>
          <a:prstGeom prst="rect">
            <a:avLst/>
          </a:prstGeom>
          <a:noFill/>
          <a:ln w="9525">
            <a:noFill/>
            <a:miter lim="800000"/>
            <a:headEnd/>
            <a:tailEnd/>
          </a:ln>
        </p:spPr>
      </p:pic>
      <p:sp>
        <p:nvSpPr>
          <p:cNvPr id="3080" name="TextBox 12"/>
          <p:cNvSpPr txBox="1">
            <a:spLocks noChangeArrowheads="1"/>
          </p:cNvSpPr>
          <p:nvPr/>
        </p:nvSpPr>
        <p:spPr bwMode="auto">
          <a:xfrm>
            <a:off x="997701" y="2340126"/>
            <a:ext cx="10712157" cy="438747"/>
          </a:xfrm>
          <a:prstGeom prst="rect">
            <a:avLst/>
          </a:prstGeom>
          <a:noFill/>
          <a:ln w="9525">
            <a:noFill/>
            <a:miter lim="800000"/>
            <a:headEnd/>
            <a:tailEnd/>
          </a:ln>
        </p:spPr>
        <p:txBody>
          <a:bodyPr lIns="68745" tIns="34372" rIns="68745" bIns="34372">
            <a:spAutoFit/>
          </a:bodyPr>
          <a:lstStyle/>
          <a:p>
            <a:r>
              <a:rPr lang="en-US" sz="2400" dirty="0"/>
              <a:t>JAIPUR ENGINEERING COLLEGE AND RESEARCH </a:t>
            </a:r>
            <a:r>
              <a:rPr lang="en-US" sz="2400" dirty="0" smtClean="0"/>
              <a:t>CENTRE</a:t>
            </a:r>
            <a:endParaRPr lang="en-IN" sz="2400" dirty="0"/>
          </a:p>
        </p:txBody>
      </p:sp>
      <p:sp>
        <p:nvSpPr>
          <p:cNvPr id="14" name="Slide Number Placeholder 13"/>
          <p:cNvSpPr>
            <a:spLocks noGrp="1"/>
          </p:cNvSpPr>
          <p:nvPr>
            <p:ph type="sldNum" sz="quarter" idx="12"/>
          </p:nvPr>
        </p:nvSpPr>
        <p:spPr/>
        <p:txBody>
          <a:bodyPr lIns="68745" tIns="34372" rIns="68745" bIns="34372"/>
          <a:lstStyle/>
          <a:p>
            <a:pPr>
              <a:defRPr/>
            </a:pPr>
            <a:fld id="{C9056662-BCD1-4EE7-9470-F65D22AE3F85}" type="slidenum">
              <a:rPr lang="en-IN" smtClean="0"/>
              <a:pPr>
                <a:defRPr/>
              </a:pPr>
              <a:t>1</a:t>
            </a:fld>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objects: Make </a:t>
            </a:r>
            <a:r>
              <a:rPr lang="en-US" dirty="0"/>
              <a:t>things that weren’t meant to talk to each other interact smartly</a:t>
            </a:r>
          </a:p>
        </p:txBody>
      </p:sp>
      <p:sp>
        <p:nvSpPr>
          <p:cNvPr id="3" name="Content Placeholder 2"/>
          <p:cNvSpPr>
            <a:spLocks noGrp="1"/>
          </p:cNvSpPr>
          <p:nvPr>
            <p:ph idx="1"/>
          </p:nvPr>
        </p:nvSpPr>
        <p:spPr/>
        <p:txBody>
          <a:bodyPr>
            <a:normAutofit fontScale="92500" lnSpcReduction="20000"/>
          </a:bodyPr>
          <a:lstStyle/>
          <a:p>
            <a:pPr lvl="1"/>
            <a:r>
              <a:rPr lang="en-US" dirty="0" smtClean="0"/>
              <a:t>Phone </a:t>
            </a:r>
            <a:r>
              <a:rPr lang="en-US" dirty="0" smtClean="0">
                <a:sym typeface="Wingdings" panose="05000000000000000000" pitchFamily="2" charset="2"/>
              </a:rPr>
              <a:t> Location detection, presence detection  Thermostat</a:t>
            </a:r>
            <a:endParaRPr lang="en-US" dirty="0" smtClean="0"/>
          </a:p>
          <a:p>
            <a:pPr lvl="1"/>
            <a:r>
              <a:rPr lang="en-US" dirty="0" smtClean="0"/>
              <a:t>Doorbell activation </a:t>
            </a:r>
            <a:r>
              <a:rPr lang="en-US" dirty="0">
                <a:sym typeface="Wingdings" panose="05000000000000000000" pitchFamily="2" charset="2"/>
              </a:rPr>
              <a:t> </a:t>
            </a:r>
            <a:r>
              <a:rPr lang="en-US" dirty="0" smtClean="0">
                <a:sym typeface="Wingdings" panose="05000000000000000000" pitchFamily="2" charset="2"/>
              </a:rPr>
              <a:t>CCTV takes picture </a:t>
            </a:r>
            <a:r>
              <a:rPr lang="en-US" dirty="0">
                <a:sym typeface="Wingdings" panose="05000000000000000000" pitchFamily="2" charset="2"/>
              </a:rPr>
              <a:t>Email + </a:t>
            </a:r>
            <a:r>
              <a:rPr lang="en-US" dirty="0" smtClean="0">
                <a:sym typeface="Wingdings" panose="05000000000000000000" pitchFamily="2" charset="2"/>
              </a:rPr>
              <a:t>SMS + Tweet</a:t>
            </a:r>
            <a:endParaRPr lang="en-US" dirty="0">
              <a:sym typeface="Wingdings" panose="05000000000000000000" pitchFamily="2" charset="2"/>
            </a:endParaRPr>
          </a:p>
          <a:p>
            <a:pPr lvl="1"/>
            <a:r>
              <a:rPr lang="en-US" dirty="0">
                <a:sym typeface="Wingdings" panose="05000000000000000000" pitchFamily="2" charset="2"/>
              </a:rPr>
              <a:t>Fire Alarm  </a:t>
            </a:r>
            <a:r>
              <a:rPr lang="en-US" dirty="0" smtClean="0">
                <a:sym typeface="Wingdings" panose="05000000000000000000" pitchFamily="2" charset="2"/>
              </a:rPr>
              <a:t>Email + SMS</a:t>
            </a:r>
          </a:p>
          <a:p>
            <a:pPr lvl="1"/>
            <a:r>
              <a:rPr lang="en-US" dirty="0" smtClean="0">
                <a:sym typeface="Wingdings" panose="05000000000000000000" pitchFamily="2" charset="2"/>
              </a:rPr>
              <a:t>Security System CCTV  Email + SMS</a:t>
            </a:r>
            <a:endParaRPr lang="en-US" dirty="0">
              <a:sym typeface="Wingdings" panose="05000000000000000000" pitchFamily="2" charset="2"/>
            </a:endParaRPr>
          </a:p>
          <a:p>
            <a:pPr lvl="1"/>
            <a:r>
              <a:rPr lang="en-US" dirty="0">
                <a:sym typeface="Wingdings" panose="05000000000000000000" pitchFamily="2" charset="2"/>
              </a:rPr>
              <a:t>Climate control   presence @ </a:t>
            </a:r>
            <a:r>
              <a:rPr lang="en-US" dirty="0" smtClean="0">
                <a:sym typeface="Wingdings" panose="05000000000000000000" pitchFamily="2" charset="2"/>
              </a:rPr>
              <a:t>home &amp; weather forecast</a:t>
            </a:r>
            <a:endParaRPr lang="en-US" dirty="0">
              <a:sym typeface="Wingdings" panose="05000000000000000000" pitchFamily="2" charset="2"/>
            </a:endParaRPr>
          </a:p>
          <a:p>
            <a:pPr lvl="1"/>
            <a:r>
              <a:rPr lang="en-US" dirty="0">
                <a:sym typeface="Wingdings" panose="05000000000000000000" pitchFamily="2" charset="2"/>
              </a:rPr>
              <a:t>Hot </a:t>
            </a:r>
            <a:r>
              <a:rPr lang="en-US" dirty="0" smtClean="0">
                <a:sym typeface="Wingdings" panose="05000000000000000000" pitchFamily="2" charset="2"/>
              </a:rPr>
              <a:t>water tank 1   Hot </a:t>
            </a:r>
            <a:r>
              <a:rPr lang="en-US" dirty="0">
                <a:sym typeface="Wingdings" panose="05000000000000000000" pitchFamily="2" charset="2"/>
              </a:rPr>
              <a:t>water tank 2  </a:t>
            </a:r>
            <a:r>
              <a:rPr lang="en-US" dirty="0" smtClean="0">
                <a:sym typeface="Wingdings" panose="05000000000000000000" pitchFamily="2" charset="2"/>
              </a:rPr>
              <a:t> our presence, weather forecast </a:t>
            </a:r>
          </a:p>
          <a:p>
            <a:pPr lvl="1"/>
            <a:r>
              <a:rPr lang="en-US" dirty="0" smtClean="0">
                <a:sym typeface="Wingdings" panose="05000000000000000000" pitchFamily="2" charset="2"/>
              </a:rPr>
              <a:t>Dog</a:t>
            </a:r>
            <a:r>
              <a:rPr lang="en-US" dirty="0">
                <a:sym typeface="Wingdings" panose="05000000000000000000" pitchFamily="2" charset="2"/>
              </a:rPr>
              <a:t> </a:t>
            </a:r>
            <a:r>
              <a:rPr lang="en-US" dirty="0" smtClean="0">
                <a:sym typeface="Wingdings" panose="05000000000000000000" pitchFamily="2" charset="2"/>
              </a:rPr>
              <a:t>CCTV + Email </a:t>
            </a:r>
          </a:p>
          <a:p>
            <a:pPr lvl="1"/>
            <a:r>
              <a:rPr lang="en-US" dirty="0" smtClean="0">
                <a:sym typeface="Wingdings" panose="05000000000000000000" pitchFamily="2" charset="2"/>
              </a:rPr>
              <a:t>Weather </a:t>
            </a:r>
            <a:r>
              <a:rPr lang="en-US" dirty="0">
                <a:sym typeface="Wingdings" panose="05000000000000000000" pitchFamily="2" charset="2"/>
              </a:rPr>
              <a:t>notifications </a:t>
            </a:r>
            <a:r>
              <a:rPr lang="en-US" dirty="0" smtClean="0">
                <a:sym typeface="Wingdings" panose="05000000000000000000" pitchFamily="2" charset="2"/>
              </a:rPr>
              <a:t> </a:t>
            </a:r>
            <a:r>
              <a:rPr lang="en-US" dirty="0">
                <a:sym typeface="Wingdings" panose="05000000000000000000" pitchFamily="2" charset="2"/>
              </a:rPr>
              <a:t>email</a:t>
            </a:r>
          </a:p>
          <a:p>
            <a:endParaRPr lang="en-US" dirty="0"/>
          </a:p>
        </p:txBody>
      </p:sp>
    </p:spTree>
    <p:extLst>
      <p:ext uri="{BB962C8B-B14F-4D97-AF65-F5344CB8AC3E}">
        <p14:creationId xmlns="" xmlns:p14="http://schemas.microsoft.com/office/powerpoint/2010/main" val="1840136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Influence others to reduce their carbon footprint by sharing socially your </a:t>
            </a:r>
            <a:r>
              <a:rPr lang="en-US" dirty="0" smtClean="0"/>
              <a:t>metrics</a:t>
            </a:r>
            <a:endParaRPr lang="en-US" dirty="0"/>
          </a:p>
        </p:txBody>
      </p:sp>
      <p:sp>
        <p:nvSpPr>
          <p:cNvPr id="5" name="Rectangle 4"/>
          <p:cNvSpPr/>
          <p:nvPr/>
        </p:nvSpPr>
        <p:spPr>
          <a:xfrm>
            <a:off x="1484311" y="2614516"/>
            <a:ext cx="7045540" cy="369332"/>
          </a:xfrm>
          <a:prstGeom prst="rect">
            <a:avLst/>
          </a:prstGeom>
        </p:spPr>
        <p:txBody>
          <a:bodyPr wrap="square">
            <a:spAutoFit/>
          </a:bodyPr>
          <a:lstStyle/>
          <a:p>
            <a:r>
              <a:rPr lang="en-US" dirty="0">
                <a:solidFill>
                  <a:srgbClr val="222222"/>
                </a:solidFill>
                <a:latin typeface="arial" panose="020B0604020202020204" pitchFamily="34" charset="0"/>
              </a:rPr>
              <a:t>Alex </a:t>
            </a:r>
            <a:r>
              <a:rPr lang="en-US" dirty="0" err="1">
                <a:solidFill>
                  <a:srgbClr val="222222"/>
                </a:solidFill>
                <a:latin typeface="arial" panose="020B0604020202020204" pitchFamily="34" charset="0"/>
              </a:rPr>
              <a:t>Laskey</a:t>
            </a:r>
            <a:r>
              <a:rPr lang="en-US" dirty="0">
                <a:solidFill>
                  <a:srgbClr val="222222"/>
                </a:solidFill>
                <a:latin typeface="arial" panose="020B0604020202020204" pitchFamily="34" charset="0"/>
              </a:rPr>
              <a:t>: How behavioral science can lower your energy bill</a:t>
            </a:r>
            <a:endParaRPr lang="en-US" b="0" i="0" dirty="0">
              <a:solidFill>
                <a:srgbClr val="222222"/>
              </a:solidFill>
              <a:effectLst/>
              <a:latin typeface="arial" panose="020B0604020202020204" pitchFamily="34" charset="0"/>
            </a:endParaRPr>
          </a:p>
        </p:txBody>
      </p:sp>
      <p:sp>
        <p:nvSpPr>
          <p:cNvPr id="6" name="Rectangle 5"/>
          <p:cNvSpPr/>
          <p:nvPr/>
        </p:nvSpPr>
        <p:spPr>
          <a:xfrm>
            <a:off x="1562061" y="2953438"/>
            <a:ext cx="4931606" cy="369332"/>
          </a:xfrm>
          <a:prstGeom prst="rect">
            <a:avLst/>
          </a:prstGeom>
        </p:spPr>
        <p:txBody>
          <a:bodyPr wrap="none">
            <a:spAutoFit/>
          </a:bodyPr>
          <a:lstStyle/>
          <a:p>
            <a:r>
              <a:rPr lang="en-US" dirty="0">
                <a:hlinkClick r:id="rId3"/>
              </a:rPr>
              <a:t>https://www.youtube.com/watch?v=4cJ08wOqloc</a:t>
            </a:r>
            <a:endParaRPr lang="en-US" dirty="0"/>
          </a:p>
        </p:txBody>
      </p:sp>
      <p:sp>
        <p:nvSpPr>
          <p:cNvPr id="7" name="Rectangle 6"/>
          <p:cNvSpPr/>
          <p:nvPr/>
        </p:nvSpPr>
        <p:spPr>
          <a:xfrm>
            <a:off x="1562061" y="3954693"/>
            <a:ext cx="3839498" cy="646331"/>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222222"/>
                </a:solidFill>
                <a:latin typeface="arial" panose="020B0604020202020204" pitchFamily="34" charset="0"/>
              </a:rPr>
              <a:t>My </a:t>
            </a:r>
            <a:r>
              <a:rPr lang="en-US" dirty="0">
                <a:solidFill>
                  <a:srgbClr val="222222"/>
                </a:solidFill>
                <a:latin typeface="arial" panose="020B0604020202020204" pitchFamily="34" charset="0"/>
                <a:hlinkClick r:id="rId4"/>
              </a:rPr>
              <a:t>@</a:t>
            </a:r>
            <a:r>
              <a:rPr lang="en-US" dirty="0" err="1" smtClean="0">
                <a:solidFill>
                  <a:srgbClr val="222222"/>
                </a:solidFill>
                <a:latin typeface="arial" panose="020B0604020202020204" pitchFamily="34" charset="0"/>
                <a:hlinkClick r:id="rId4"/>
              </a:rPr>
              <a:t>iot_house</a:t>
            </a:r>
            <a:r>
              <a:rPr lang="en-US" dirty="0" smtClean="0">
                <a:solidFill>
                  <a:srgbClr val="222222"/>
                </a:solidFill>
                <a:latin typeface="arial" panose="020B0604020202020204" pitchFamily="34" charset="0"/>
                <a:hlinkClick r:id="rId4"/>
              </a:rPr>
              <a:t> </a:t>
            </a:r>
            <a:r>
              <a:rPr lang="en-US" dirty="0" smtClean="0">
                <a:solidFill>
                  <a:srgbClr val="222222"/>
                </a:solidFill>
                <a:latin typeface="arial" panose="020B0604020202020204" pitchFamily="34" charset="0"/>
              </a:rPr>
              <a:t>tweets power consumption statistics</a:t>
            </a:r>
          </a:p>
        </p:txBody>
      </p:sp>
      <p:pic>
        <p:nvPicPr>
          <p:cNvPr id="10" name="Content Placeholder 9"/>
          <p:cNvPicPr>
            <a:picLocks noGrp="1" noChangeAspect="1"/>
          </p:cNvPicPr>
          <p:nvPr>
            <p:ph idx="1"/>
          </p:nvPr>
        </p:nvPicPr>
        <p:blipFill>
          <a:blip r:embed="rId5">
            <a:extLst>
              <a:ext uri="{28A0092B-C50C-407E-A947-70E740481C1C}">
                <a14:useLocalDpi xmlns="" xmlns:a14="http://schemas.microsoft.com/office/drawing/2010/main" val="0"/>
              </a:ext>
            </a:extLst>
          </a:blip>
          <a:stretch>
            <a:fillRect/>
          </a:stretch>
        </p:blipFill>
        <p:spPr>
          <a:xfrm>
            <a:off x="5845827" y="3500190"/>
            <a:ext cx="5772150" cy="3124200"/>
          </a:xfrm>
        </p:spPr>
      </p:pic>
    </p:spTree>
    <p:extLst>
      <p:ext uri="{BB962C8B-B14F-4D97-AF65-F5344CB8AC3E}">
        <p14:creationId xmlns="" xmlns:p14="http://schemas.microsoft.com/office/powerpoint/2010/main" val="54808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1484310" y="2666999"/>
            <a:ext cx="10018713" cy="4060372"/>
          </a:xfrm>
        </p:spPr>
        <p:txBody>
          <a:bodyPr>
            <a:normAutofit fontScale="92500" lnSpcReduction="20000"/>
          </a:bodyPr>
          <a:lstStyle/>
          <a:p>
            <a:r>
              <a:rPr lang="en-US" dirty="0"/>
              <a:t>Global </a:t>
            </a:r>
            <a:r>
              <a:rPr lang="en-US" dirty="0" smtClean="0"/>
              <a:t>cooperation</a:t>
            </a:r>
          </a:p>
          <a:p>
            <a:pPr lvl="1"/>
            <a:r>
              <a:rPr lang="en-US" dirty="0" smtClean="0"/>
              <a:t>Proprietary and incompatible protocols</a:t>
            </a:r>
          </a:p>
          <a:p>
            <a:pPr lvl="1"/>
            <a:r>
              <a:rPr lang="en-US" dirty="0" smtClean="0"/>
              <a:t>Lack </a:t>
            </a:r>
            <a:r>
              <a:rPr lang="en-US" dirty="0"/>
              <a:t>of </a:t>
            </a:r>
            <a:r>
              <a:rPr lang="en-US" dirty="0" smtClean="0"/>
              <a:t>APIs</a:t>
            </a:r>
          </a:p>
          <a:p>
            <a:pPr lvl="1"/>
            <a:r>
              <a:rPr lang="en-US" dirty="0" smtClean="0"/>
              <a:t>Example: Common </a:t>
            </a:r>
            <a:r>
              <a:rPr lang="en-US" dirty="0"/>
              <a:t>external power </a:t>
            </a:r>
            <a:r>
              <a:rPr lang="en-US" dirty="0" smtClean="0"/>
              <a:t>supply</a:t>
            </a:r>
            <a:endParaRPr lang="en-US" dirty="0"/>
          </a:p>
          <a:p>
            <a:r>
              <a:rPr lang="en-US" dirty="0"/>
              <a:t>Technological </a:t>
            </a:r>
            <a:r>
              <a:rPr lang="en-US" dirty="0" smtClean="0"/>
              <a:t>challenges</a:t>
            </a:r>
          </a:p>
          <a:p>
            <a:pPr lvl="1"/>
            <a:r>
              <a:rPr lang="en-US" dirty="0" smtClean="0"/>
              <a:t>Power usage</a:t>
            </a:r>
          </a:p>
          <a:p>
            <a:pPr lvl="1"/>
            <a:r>
              <a:rPr lang="en-US" dirty="0" smtClean="0"/>
              <a:t>Scalability</a:t>
            </a:r>
          </a:p>
          <a:p>
            <a:pPr lvl="1"/>
            <a:r>
              <a:rPr lang="en-US" dirty="0" smtClean="0"/>
              <a:t>Security</a:t>
            </a:r>
          </a:p>
          <a:p>
            <a:pPr lvl="1"/>
            <a:r>
              <a:rPr lang="en-US" dirty="0" smtClean="0"/>
              <a:t>Communication mechanisms</a:t>
            </a:r>
          </a:p>
          <a:p>
            <a:r>
              <a:rPr lang="en-US" dirty="0" smtClean="0"/>
              <a:t>Ethics, control society, surveillance, consent and data driven life</a:t>
            </a:r>
          </a:p>
          <a:p>
            <a:endParaRPr lang="en-US" dirty="0"/>
          </a:p>
        </p:txBody>
      </p:sp>
    </p:spTree>
    <p:extLst>
      <p:ext uri="{BB962C8B-B14F-4D97-AF65-F5344CB8AC3E}">
        <p14:creationId xmlns="" xmlns:p14="http://schemas.microsoft.com/office/powerpoint/2010/main" val="291851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a:xfrm>
            <a:off x="7529772" y="2548833"/>
            <a:ext cx="1884987" cy="1508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t>Business logic</a:t>
            </a:r>
            <a:endParaRPr lang="en-US" sz="1400" dirty="0"/>
          </a:p>
        </p:txBody>
      </p:sp>
      <p:sp>
        <p:nvSpPr>
          <p:cNvPr id="2" name="Title 1"/>
          <p:cNvSpPr>
            <a:spLocks noGrp="1"/>
          </p:cNvSpPr>
          <p:nvPr>
            <p:ph type="title"/>
          </p:nvPr>
        </p:nvSpPr>
        <p:spPr/>
        <p:txBody>
          <a:bodyPr/>
          <a:lstStyle/>
          <a:p>
            <a:r>
              <a:rPr lang="en-US" dirty="0" smtClean="0"/>
              <a:t>Overall Architecture</a:t>
            </a:r>
            <a:endParaRPr lang="en-US" dirty="0"/>
          </a:p>
        </p:txBody>
      </p:sp>
      <p:sp>
        <p:nvSpPr>
          <p:cNvPr id="4" name="Oval 3"/>
          <p:cNvSpPr/>
          <p:nvPr/>
        </p:nvSpPr>
        <p:spPr>
          <a:xfrm>
            <a:off x="1662222" y="4488667"/>
            <a:ext cx="1180538" cy="1171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Thing</a:t>
            </a:r>
            <a:endParaRPr lang="en-US" dirty="0"/>
          </a:p>
        </p:txBody>
      </p:sp>
      <p:sp>
        <p:nvSpPr>
          <p:cNvPr id="5" name="Oval 4"/>
          <p:cNvSpPr/>
          <p:nvPr/>
        </p:nvSpPr>
        <p:spPr>
          <a:xfrm>
            <a:off x="3833394" y="4467463"/>
            <a:ext cx="1168366" cy="1200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a:t>
            </a:r>
            <a:r>
              <a:rPr lang="en-US" sz="1200" dirty="0" smtClean="0"/>
              <a:t>nterface</a:t>
            </a:r>
            <a:endParaRPr lang="en-US" sz="1400" dirty="0"/>
          </a:p>
        </p:txBody>
      </p:sp>
      <p:sp>
        <p:nvSpPr>
          <p:cNvPr id="6" name="Oval 5"/>
          <p:cNvSpPr/>
          <p:nvPr/>
        </p:nvSpPr>
        <p:spPr>
          <a:xfrm>
            <a:off x="7680049" y="4189867"/>
            <a:ext cx="1673417" cy="1537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t>M2M</a:t>
            </a:r>
            <a:endParaRPr lang="en-US" dirty="0"/>
          </a:p>
        </p:txBody>
      </p:sp>
      <p:sp>
        <p:nvSpPr>
          <p:cNvPr id="9" name="Oval 8"/>
          <p:cNvSpPr/>
          <p:nvPr/>
        </p:nvSpPr>
        <p:spPr>
          <a:xfrm>
            <a:off x="4896738" y="4774611"/>
            <a:ext cx="589832" cy="64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Protocol</a:t>
            </a:r>
            <a:endParaRPr lang="en-US" sz="800" dirty="0"/>
          </a:p>
        </p:txBody>
      </p:sp>
      <p:sp>
        <p:nvSpPr>
          <p:cNvPr id="12" name="Oval 11"/>
          <p:cNvSpPr/>
          <p:nvPr/>
        </p:nvSpPr>
        <p:spPr>
          <a:xfrm>
            <a:off x="6613226" y="4621415"/>
            <a:ext cx="989633" cy="99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t>Interface</a:t>
            </a:r>
            <a:endParaRPr lang="en-US" sz="1050" dirty="0"/>
          </a:p>
        </p:txBody>
      </p:sp>
      <p:sp>
        <p:nvSpPr>
          <p:cNvPr id="13" name="Oval 12"/>
          <p:cNvSpPr/>
          <p:nvPr/>
        </p:nvSpPr>
        <p:spPr>
          <a:xfrm>
            <a:off x="5998332" y="2616575"/>
            <a:ext cx="1229787" cy="136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Visualization, BI</a:t>
            </a:r>
            <a:endParaRPr lang="en-US" sz="1400" dirty="0"/>
          </a:p>
        </p:txBody>
      </p:sp>
      <p:sp>
        <p:nvSpPr>
          <p:cNvPr id="14" name="Oval 13"/>
          <p:cNvSpPr/>
          <p:nvPr/>
        </p:nvSpPr>
        <p:spPr>
          <a:xfrm>
            <a:off x="9827006" y="2616575"/>
            <a:ext cx="1229787" cy="136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Control UI</a:t>
            </a:r>
            <a:endParaRPr lang="en-US" sz="1600" dirty="0"/>
          </a:p>
        </p:txBody>
      </p:sp>
      <p:sp>
        <p:nvSpPr>
          <p:cNvPr id="10" name="Oval 9"/>
          <p:cNvSpPr/>
          <p:nvPr/>
        </p:nvSpPr>
        <p:spPr>
          <a:xfrm>
            <a:off x="6074062" y="4791544"/>
            <a:ext cx="589832" cy="64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Protocol</a:t>
            </a:r>
            <a:endParaRPr lang="en-US" sz="800" dirty="0"/>
          </a:p>
        </p:txBody>
      </p:sp>
      <p:cxnSp>
        <p:nvCxnSpPr>
          <p:cNvPr id="18" name="Elbow Connector 17"/>
          <p:cNvCxnSpPr>
            <a:stCxn id="10" idx="2"/>
            <a:endCxn id="9" idx="6"/>
          </p:cNvCxnSpPr>
          <p:nvPr/>
        </p:nvCxnSpPr>
        <p:spPr>
          <a:xfrm rot="10800000">
            <a:off x="5486570" y="5095375"/>
            <a:ext cx="587492" cy="16933"/>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Striped Right Arrow 35"/>
          <p:cNvSpPr/>
          <p:nvPr/>
        </p:nvSpPr>
        <p:spPr>
          <a:xfrm>
            <a:off x="2824465" y="4709077"/>
            <a:ext cx="593206" cy="358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Read properties</a:t>
            </a:r>
            <a:endParaRPr lang="en-US" sz="700" dirty="0"/>
          </a:p>
        </p:txBody>
      </p:sp>
      <p:sp>
        <p:nvSpPr>
          <p:cNvPr id="38" name="Striped Right Arrow 37"/>
          <p:cNvSpPr/>
          <p:nvPr/>
        </p:nvSpPr>
        <p:spPr>
          <a:xfrm rot="10800000" flipV="1">
            <a:off x="2785129" y="5137892"/>
            <a:ext cx="600244" cy="3959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Set Property</a:t>
            </a:r>
            <a:endParaRPr lang="en-US" sz="700" dirty="0"/>
          </a:p>
        </p:txBody>
      </p:sp>
      <p:sp>
        <p:nvSpPr>
          <p:cNvPr id="39" name="Oval 38"/>
          <p:cNvSpPr/>
          <p:nvPr/>
        </p:nvSpPr>
        <p:spPr>
          <a:xfrm>
            <a:off x="3420525" y="5095373"/>
            <a:ext cx="485579" cy="460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Protocol</a:t>
            </a:r>
            <a:endParaRPr lang="en-US" sz="700" dirty="0"/>
          </a:p>
        </p:txBody>
      </p:sp>
      <p:sp>
        <p:nvSpPr>
          <p:cNvPr id="41" name="Oval 40"/>
          <p:cNvSpPr/>
          <p:nvPr/>
        </p:nvSpPr>
        <p:spPr>
          <a:xfrm>
            <a:off x="3421890" y="4658143"/>
            <a:ext cx="485579" cy="460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Protocol</a:t>
            </a:r>
            <a:endParaRPr lang="en-US" sz="700" dirty="0"/>
          </a:p>
        </p:txBody>
      </p:sp>
      <p:sp>
        <p:nvSpPr>
          <p:cNvPr id="11" name="Oval 10"/>
          <p:cNvSpPr/>
          <p:nvPr/>
        </p:nvSpPr>
        <p:spPr>
          <a:xfrm>
            <a:off x="7529772" y="4886256"/>
            <a:ext cx="844954" cy="464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Raw</a:t>
            </a:r>
            <a:endParaRPr lang="en-US" dirty="0"/>
          </a:p>
        </p:txBody>
      </p:sp>
      <p:sp>
        <p:nvSpPr>
          <p:cNvPr id="21" name="Oval 20"/>
          <p:cNvSpPr/>
          <p:nvPr/>
        </p:nvSpPr>
        <p:spPr>
          <a:xfrm>
            <a:off x="8569805" y="4879905"/>
            <a:ext cx="844954" cy="464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Processed</a:t>
            </a:r>
            <a:endParaRPr lang="en-US" sz="1000" dirty="0"/>
          </a:p>
        </p:txBody>
      </p:sp>
      <p:sp>
        <p:nvSpPr>
          <p:cNvPr id="48" name="Oval 47"/>
          <p:cNvSpPr/>
          <p:nvPr/>
        </p:nvSpPr>
        <p:spPr>
          <a:xfrm>
            <a:off x="8221841" y="3365090"/>
            <a:ext cx="589832" cy="64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Logic</a:t>
            </a:r>
            <a:endParaRPr lang="en-US" sz="800" dirty="0"/>
          </a:p>
        </p:txBody>
      </p:sp>
      <p:cxnSp>
        <p:nvCxnSpPr>
          <p:cNvPr id="46" name="Elbow Connector 45"/>
          <p:cNvCxnSpPr>
            <a:stCxn id="11" idx="0"/>
            <a:endCxn id="48" idx="2"/>
          </p:cNvCxnSpPr>
          <p:nvPr/>
        </p:nvCxnSpPr>
        <p:spPr>
          <a:xfrm rot="5400000" flipH="1" flipV="1">
            <a:off x="7486844" y="4151259"/>
            <a:ext cx="1200403" cy="269592"/>
          </a:xfrm>
          <a:prstGeom prst="bentConnector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Elbow Connector 51"/>
          <p:cNvCxnSpPr>
            <a:endCxn id="21" idx="0"/>
          </p:cNvCxnSpPr>
          <p:nvPr/>
        </p:nvCxnSpPr>
        <p:spPr>
          <a:xfrm rot="16200000" flipH="1">
            <a:off x="8308195" y="4195817"/>
            <a:ext cx="1194231" cy="173944"/>
          </a:xfrm>
          <a:prstGeom prst="bentConnector3">
            <a:avLst>
              <a:gd name="adj1" fmla="val -316"/>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669266" y="2661688"/>
            <a:ext cx="1229787" cy="136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Storage</a:t>
            </a:r>
            <a:endParaRPr lang="en-US" sz="1400" dirty="0"/>
          </a:p>
        </p:txBody>
      </p:sp>
      <p:cxnSp>
        <p:nvCxnSpPr>
          <p:cNvPr id="8" name="Straight Arrow Connector 7"/>
          <p:cNvCxnSpPr>
            <a:stCxn id="23" idx="6"/>
          </p:cNvCxnSpPr>
          <p:nvPr/>
        </p:nvCxnSpPr>
        <p:spPr>
          <a:xfrm flipV="1">
            <a:off x="2899053" y="3303140"/>
            <a:ext cx="3099279" cy="397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54" idx="3"/>
            <a:endCxn id="14" idx="2"/>
          </p:cNvCxnSpPr>
          <p:nvPr/>
        </p:nvCxnSpPr>
        <p:spPr>
          <a:xfrm flipV="1">
            <a:off x="9414759" y="3297733"/>
            <a:ext cx="412247" cy="5407"/>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90383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hardware interface to “things”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1154659" y="4115613"/>
            <a:ext cx="1820228" cy="1365171"/>
          </a:xfr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35833" y="4667987"/>
            <a:ext cx="1401434" cy="1868579"/>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825451" y="4100755"/>
            <a:ext cx="2023632" cy="1517724"/>
          </a:xfrm>
          <a:prstGeom prst="rect">
            <a:avLst/>
          </a:prstGeom>
        </p:spPr>
      </p:pic>
      <p:pic>
        <p:nvPicPr>
          <p:cNvPr id="7" name="Picture 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672979" y="5247032"/>
            <a:ext cx="2031049" cy="1523287"/>
          </a:xfrm>
          <a:prstGeom prst="rect">
            <a:avLst/>
          </a:prstGeom>
        </p:spPr>
      </p:pic>
      <p:pic>
        <p:nvPicPr>
          <p:cNvPr id="8" name="Picture 7"/>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588137" y="5049964"/>
            <a:ext cx="1782516" cy="1336887"/>
          </a:xfrm>
          <a:prstGeom prst="rect">
            <a:avLst/>
          </a:prstGeom>
        </p:spPr>
      </p:pic>
      <p:pic>
        <p:nvPicPr>
          <p:cNvPr id="9" name="Picture 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4748180" y="4462457"/>
            <a:ext cx="1519758" cy="1139819"/>
          </a:xfrm>
          <a:prstGeom prst="rect">
            <a:avLst/>
          </a:prstGeom>
        </p:spPr>
      </p:pic>
      <p:pic>
        <p:nvPicPr>
          <p:cNvPr id="10" name="Picture 9"/>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898250" y="4714807"/>
            <a:ext cx="2429012" cy="1821759"/>
          </a:xfrm>
          <a:prstGeom prst="rect">
            <a:avLst/>
          </a:prstGeom>
        </p:spPr>
      </p:pic>
      <p:pic>
        <p:nvPicPr>
          <p:cNvPr id="11" name="Picture 10"/>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7084804" y="5375639"/>
            <a:ext cx="1547903" cy="1160927"/>
          </a:xfrm>
          <a:prstGeom prst="rect">
            <a:avLst/>
          </a:prstGeom>
        </p:spPr>
      </p:pic>
      <p:sp>
        <p:nvSpPr>
          <p:cNvPr id="12" name="TextBox 11"/>
          <p:cNvSpPr txBox="1"/>
          <p:nvPr/>
        </p:nvSpPr>
        <p:spPr>
          <a:xfrm>
            <a:off x="1682151" y="2225615"/>
            <a:ext cx="960982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‘Funky’ project</a:t>
            </a:r>
          </a:p>
          <a:p>
            <a:pPr marL="285750" indent="-285750">
              <a:buFont typeface="Arial" panose="020B0604020202020204" pitchFamily="34" charset="0"/>
              <a:buChar char="•"/>
            </a:pPr>
            <a:r>
              <a:rPr lang="en-US" dirty="0" smtClean="0"/>
              <a:t>It is an Arduino-compatible multi purpose micro that is:</a:t>
            </a:r>
          </a:p>
          <a:p>
            <a:pPr marL="742950" lvl="1" indent="-285750">
              <a:buFont typeface="Arial" panose="020B0604020202020204" pitchFamily="34" charset="0"/>
              <a:buChar char="•"/>
            </a:pPr>
            <a:r>
              <a:rPr lang="en-US" dirty="0" smtClean="0"/>
              <a:t>Very small: 20×21.2mm </a:t>
            </a:r>
            <a:r>
              <a:rPr lang="en-US" dirty="0"/>
              <a:t>(0.78″x0.83″)</a:t>
            </a:r>
            <a:endParaRPr lang="en-US" dirty="0" smtClean="0"/>
          </a:p>
          <a:p>
            <a:pPr marL="742950" lvl="1" indent="-285750">
              <a:buFont typeface="Arial" panose="020B0604020202020204" pitchFamily="34" charset="0"/>
              <a:buChar char="•"/>
            </a:pPr>
            <a:r>
              <a:rPr lang="en-US" dirty="0" smtClean="0"/>
              <a:t>Very light: 3 grams</a:t>
            </a:r>
          </a:p>
          <a:p>
            <a:pPr marL="742950" lvl="1" indent="-285750">
              <a:buFont typeface="Arial" panose="020B0604020202020204" pitchFamily="34" charset="0"/>
              <a:buChar char="•"/>
            </a:pPr>
            <a:r>
              <a:rPr lang="en-US" dirty="0" smtClean="0"/>
              <a:t>Low power (up to 1 year on coin cell battery)</a:t>
            </a:r>
          </a:p>
          <a:p>
            <a:pPr marL="742950" lvl="1" indent="-285750">
              <a:buFont typeface="Arial" panose="020B0604020202020204" pitchFamily="34" charset="0"/>
              <a:buChar char="•"/>
            </a:pPr>
            <a:r>
              <a:rPr lang="en-US" dirty="0" smtClean="0"/>
              <a:t>Wireless capable (RFM12B transceiver)</a:t>
            </a:r>
            <a:endParaRPr lang="en-US" dirty="0"/>
          </a:p>
        </p:txBody>
      </p:sp>
      <p:pic>
        <p:nvPicPr>
          <p:cNvPr id="13" name="Picture 12"/>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8629306" y="2548897"/>
            <a:ext cx="3162284" cy="2371713"/>
          </a:xfrm>
          <a:prstGeom prst="rect">
            <a:avLst/>
          </a:prstGeom>
        </p:spPr>
      </p:pic>
    </p:spTree>
    <p:extLst>
      <p:ext uri="{BB962C8B-B14F-4D97-AF65-F5344CB8AC3E}">
        <p14:creationId xmlns="" xmlns:p14="http://schemas.microsoft.com/office/powerpoint/2010/main" val="2803575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YAPM (Yet Another Power Monitor)</a:t>
            </a:r>
            <a:endParaRPr lang="en-US" dirty="0"/>
          </a:p>
        </p:txBody>
      </p:sp>
      <p:sp>
        <p:nvSpPr>
          <p:cNvPr id="3" name="Content Placeholder 2"/>
          <p:cNvSpPr>
            <a:spLocks noGrp="1"/>
          </p:cNvSpPr>
          <p:nvPr>
            <p:ph idx="1"/>
          </p:nvPr>
        </p:nvSpPr>
        <p:spPr/>
        <p:txBody>
          <a:bodyPr/>
          <a:lstStyle/>
          <a:p>
            <a:r>
              <a:rPr lang="en-US" dirty="0" smtClean="0"/>
              <a:t>Wireless Power Monitor project</a:t>
            </a:r>
            <a:endParaRPr lang="en-US" dirty="0"/>
          </a:p>
        </p:txBody>
      </p:sp>
      <p:pic>
        <p:nvPicPr>
          <p:cNvPr id="1026" name="Picture 2" descr="http://harizanov.com/wp-content/uploads/2013/11/IMG_3173.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35669" y="2796988"/>
            <a:ext cx="4267200" cy="3200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24968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module</a:t>
            </a:r>
            <a:endParaRPr lang="en-US" dirty="0"/>
          </a:p>
        </p:txBody>
      </p:sp>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484311" y="4118679"/>
            <a:ext cx="2230025" cy="1672519"/>
          </a:xfrm>
          <a:prstGeom prst="rect">
            <a:avLst/>
          </a:prstGeom>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501874" y="4411761"/>
            <a:ext cx="2646385" cy="1984789"/>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935796" y="4758429"/>
            <a:ext cx="2754052" cy="2065539"/>
          </a:xfrm>
          <a:prstGeom prst="rect">
            <a:avLst/>
          </a:prstGeom>
        </p:spPr>
      </p:pic>
      <p:pic>
        <p:nvPicPr>
          <p:cNvPr id="8" name="Picture 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7562502" y="3768494"/>
            <a:ext cx="3163851" cy="2372888"/>
          </a:xfrm>
          <a:prstGeom prst="rect">
            <a:avLst/>
          </a:prstGeom>
        </p:spPr>
      </p:pic>
      <p:sp>
        <p:nvSpPr>
          <p:cNvPr id="10" name="TextBox 9"/>
          <p:cNvSpPr txBox="1"/>
          <p:nvPr/>
        </p:nvSpPr>
        <p:spPr>
          <a:xfrm>
            <a:off x="1682151" y="2225615"/>
            <a:ext cx="9609826"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‘RFM2Pi’ project</a:t>
            </a:r>
          </a:p>
          <a:p>
            <a:pPr marL="742950" lvl="1" indent="-285750">
              <a:buFont typeface="Arial" panose="020B0604020202020204" pitchFamily="34" charset="0"/>
              <a:buChar char="•"/>
            </a:pPr>
            <a:r>
              <a:rPr lang="en-US" dirty="0" smtClean="0"/>
              <a:t>It is an Arduino-compatible board that acts as a wireless bridge between wireless remote nodes and the M2M layer</a:t>
            </a:r>
          </a:p>
        </p:txBody>
      </p:sp>
      <p:pic>
        <p:nvPicPr>
          <p:cNvPr id="11" name="Picture 10"/>
          <p:cNvPicPr>
            <a:picLocks noChangeAspect="1"/>
          </p:cNvPicPr>
          <p:nvPr/>
        </p:nvPicPr>
        <p:blipFill>
          <a:blip r:embed="rId7"/>
          <a:stretch>
            <a:fillRect/>
          </a:stretch>
        </p:blipFill>
        <p:spPr>
          <a:xfrm>
            <a:off x="10104091" y="5373450"/>
            <a:ext cx="2033187" cy="1450518"/>
          </a:xfrm>
          <a:prstGeom prst="rect">
            <a:avLst/>
          </a:prstGeom>
        </p:spPr>
      </p:pic>
    </p:spTree>
    <p:extLst>
      <p:ext uri="{BB962C8B-B14F-4D97-AF65-F5344CB8AC3E}">
        <p14:creationId xmlns="" xmlns:p14="http://schemas.microsoft.com/office/powerpoint/2010/main" val="3748796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ESP8266 </a:t>
            </a:r>
            <a:r>
              <a:rPr lang="en-US" dirty="0" err="1" smtClean="0"/>
              <a:t>WiFi</a:t>
            </a:r>
            <a:r>
              <a:rPr lang="en-US" dirty="0" smtClean="0"/>
              <a:t> relay/thermostat project</a:t>
            </a:r>
            <a:endParaRPr lang="en-US"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40187" y="2487146"/>
            <a:ext cx="5036484" cy="34902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18266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Interface example</a:t>
            </a:r>
            <a:endParaRPr lang="en-US" dirty="0"/>
          </a:p>
        </p:txBody>
      </p:sp>
      <p:sp>
        <p:nvSpPr>
          <p:cNvPr id="3" name="Content Placeholder 2"/>
          <p:cNvSpPr>
            <a:spLocks noGrp="1"/>
          </p:cNvSpPr>
          <p:nvPr>
            <p:ph idx="1"/>
          </p:nvPr>
        </p:nvSpPr>
        <p:spPr>
          <a:xfrm>
            <a:off x="1430521" y="2720788"/>
            <a:ext cx="5508161" cy="3124201"/>
          </a:xfrm>
        </p:spPr>
        <p:txBody>
          <a:bodyPr/>
          <a:lstStyle/>
          <a:p>
            <a:r>
              <a:rPr lang="en-US" dirty="0" err="1" smtClean="0"/>
              <a:t>NodeRED</a:t>
            </a:r>
            <a:r>
              <a:rPr lang="en-US" dirty="0" smtClean="0"/>
              <a:t> weather forecast/current conditions</a:t>
            </a:r>
            <a:endParaRPr lang="en-US" dirty="0"/>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92147" y="2168001"/>
            <a:ext cx="4404249" cy="37128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70812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to Machine</a:t>
            </a:r>
            <a:endParaRPr lang="en-US" dirty="0"/>
          </a:p>
        </p:txBody>
      </p:sp>
      <p:sp>
        <p:nvSpPr>
          <p:cNvPr id="3" name="Content Placeholder 2"/>
          <p:cNvSpPr>
            <a:spLocks noGrp="1"/>
          </p:cNvSpPr>
          <p:nvPr>
            <p:ph idx="1"/>
          </p:nvPr>
        </p:nvSpPr>
        <p:spPr/>
        <p:txBody>
          <a:bodyPr/>
          <a:lstStyle/>
          <a:p>
            <a:r>
              <a:rPr lang="en-US" dirty="0" smtClean="0"/>
              <a:t>Using </a:t>
            </a:r>
            <a:r>
              <a:rPr lang="en-US" dirty="0" err="1" smtClean="0"/>
              <a:t>mosquitto</a:t>
            </a:r>
            <a:r>
              <a:rPr lang="en-US" dirty="0" smtClean="0"/>
              <a:t> MQTT broker, </a:t>
            </a:r>
            <a:r>
              <a:rPr lang="en-US" dirty="0"/>
              <a:t>extremely lightweight publish/subscribe messaging </a:t>
            </a:r>
            <a:r>
              <a:rPr lang="en-US" dirty="0" smtClean="0"/>
              <a:t>transport protocol</a:t>
            </a:r>
          </a:p>
          <a:p>
            <a:r>
              <a:rPr lang="en-US" dirty="0" smtClean="0"/>
              <a:t>My MQTT topic tree structure:</a:t>
            </a:r>
            <a:endParaRPr lang="en-US" dirty="0"/>
          </a:p>
        </p:txBody>
      </p:sp>
      <p:pic>
        <p:nvPicPr>
          <p:cNvPr id="4" name="Picture 3">
            <a:hlinkClick r:id="rId3" action="ppaction://hlinkfile"/>
          </p:cNvPr>
          <p:cNvPicPr>
            <a:picLocks noChangeAspect="1"/>
          </p:cNvPicPr>
          <p:nvPr/>
        </p:nvPicPr>
        <p:blipFill>
          <a:blip r:embed="rId4"/>
          <a:stretch>
            <a:fillRect/>
          </a:stretch>
        </p:blipFill>
        <p:spPr>
          <a:xfrm>
            <a:off x="6053667" y="4247192"/>
            <a:ext cx="3674534" cy="2508973"/>
          </a:xfrm>
          <a:prstGeom prst="rect">
            <a:avLst/>
          </a:prstGeom>
        </p:spPr>
      </p:pic>
    </p:spTree>
    <p:extLst>
      <p:ext uri="{BB962C8B-B14F-4D97-AF65-F5344CB8AC3E}">
        <p14:creationId xmlns="" xmlns:p14="http://schemas.microsoft.com/office/powerpoint/2010/main" val="2321129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   </a:t>
            </a:r>
            <a:endParaRPr lang="en-IN" dirty="0"/>
          </a:p>
        </p:txBody>
      </p:sp>
      <p:sp>
        <p:nvSpPr>
          <p:cNvPr id="3" name="Content Placeholder 2"/>
          <p:cNvSpPr>
            <a:spLocks noGrp="1"/>
          </p:cNvSpPr>
          <p:nvPr>
            <p:ph idx="1"/>
          </p:nvPr>
        </p:nvSpPr>
        <p:spPr/>
        <p:txBody>
          <a:bodyPr>
            <a:normAutofit lnSpcReduction="10000"/>
          </a:bodyPr>
          <a:lstStyle/>
          <a:p>
            <a:r>
              <a:rPr lang="en-US" sz="2400" b="1" dirty="0" smtClean="0"/>
              <a:t>Vision of Computer Science Department</a:t>
            </a:r>
            <a:r>
              <a:rPr lang="en-US" sz="2400" dirty="0" smtClean="0"/>
              <a:t/>
            </a:r>
            <a:br>
              <a:rPr lang="en-US" sz="2400" dirty="0" smtClean="0"/>
            </a:br>
            <a:r>
              <a:rPr lang="en-US" sz="2400" dirty="0" smtClean="0"/>
              <a:t>To become renowned Centre of Excellence in Computer Science and Engineering and make competent engineers and professionals with high ethical values prepared for lifelong learning.</a:t>
            </a:r>
          </a:p>
          <a:p>
            <a:r>
              <a:rPr lang="en-US" sz="2400" dirty="0" smtClean="0"/>
              <a:t/>
            </a:r>
            <a:br>
              <a:rPr lang="en-US" sz="2400" dirty="0" smtClean="0"/>
            </a:br>
            <a:r>
              <a:rPr lang="en-US" sz="2400" b="1" dirty="0" smtClean="0"/>
              <a:t>Mission of Computer Science Department</a:t>
            </a:r>
            <a:r>
              <a:rPr lang="en-US" sz="2400" dirty="0" smtClean="0"/>
              <a:t/>
            </a:r>
            <a:br>
              <a:rPr lang="en-US" sz="2400" dirty="0" smtClean="0"/>
            </a:br>
            <a:r>
              <a:rPr lang="en-US" sz="2400" b="1" dirty="0" smtClean="0"/>
              <a:t>M1 -</a:t>
            </a:r>
            <a:r>
              <a:rPr lang="en-US" sz="2400" dirty="0" smtClean="0"/>
              <a:t> To impart outcome based education for emerging technologies in the field of computer science and engineering.</a:t>
            </a:r>
            <a:br>
              <a:rPr lang="en-US" sz="2400" dirty="0" smtClean="0"/>
            </a:br>
            <a:r>
              <a:rPr lang="en-US" sz="2400" b="1" dirty="0" smtClean="0"/>
              <a:t>M2 -</a:t>
            </a:r>
            <a:r>
              <a:rPr lang="en-US" sz="2400" dirty="0" smtClean="0"/>
              <a:t> To provide opportunities for interaction between academia and industry.</a:t>
            </a:r>
            <a:br>
              <a:rPr lang="en-US" sz="2400" dirty="0" smtClean="0"/>
            </a:br>
            <a:r>
              <a:rPr lang="en-US" sz="2400" b="1" dirty="0" smtClean="0"/>
              <a:t>M3 -</a:t>
            </a:r>
            <a:r>
              <a:rPr lang="en-US" sz="2400" dirty="0" smtClean="0"/>
              <a:t> To provide platform for </a:t>
            </a:r>
            <a:r>
              <a:rPr lang="en-US" sz="2400" dirty="0" err="1" smtClean="0"/>
              <a:t>lifelo</a:t>
            </a:r>
            <a:r>
              <a:rPr lang="en-US" sz="2400" dirty="0" smtClean="0"/>
              <a:t> learning by accepting the change in technologies</a:t>
            </a:r>
            <a:r>
              <a:rPr lang="en-US" sz="2400" b="1" dirty="0" smtClean="0"/>
              <a:t>M4 -</a:t>
            </a:r>
            <a:r>
              <a:rPr lang="en-US" sz="2400" dirty="0" smtClean="0"/>
              <a:t> To develop aptitude of fulfilling social responsibilities.</a:t>
            </a:r>
          </a:p>
          <a:p>
            <a:r>
              <a:rPr lang="en-US" sz="2400" dirty="0" smtClean="0"/>
              <a:t/>
            </a:r>
            <a:br>
              <a:rPr lang="en-US" sz="2400" dirty="0" smtClean="0"/>
            </a:br>
            <a:endParaRPr lang="en-IN" sz="2400" dirty="0"/>
          </a:p>
        </p:txBody>
      </p:sp>
      <p:sp>
        <p:nvSpPr>
          <p:cNvPr id="4" name="Title 1"/>
          <p:cNvSpPr txBox="1">
            <a:spLocks/>
          </p:cNvSpPr>
          <p:nvPr/>
        </p:nvSpPr>
        <p:spPr>
          <a:xfrm>
            <a:off x="406400" y="2590800"/>
            <a:ext cx="115824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endParaRPr lang="en-IN" dirty="0"/>
          </a:p>
        </p:txBody>
      </p:sp>
      <p:sp>
        <p:nvSpPr>
          <p:cNvPr id="5" name="Content Placeholder 2"/>
          <p:cNvSpPr txBox="1">
            <a:spLocks/>
          </p:cNvSpPr>
          <p:nvPr/>
        </p:nvSpPr>
        <p:spPr>
          <a:xfrm>
            <a:off x="406400" y="3421455"/>
            <a:ext cx="115824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just"/>
            <a:endParaRPr lang="en-IN" sz="2400" dirty="0"/>
          </a:p>
        </p:txBody>
      </p:sp>
    </p:spTree>
    <p:extLst>
      <p:ext uri="{BB962C8B-B14F-4D97-AF65-F5344CB8AC3E}">
        <p14:creationId xmlns:p14="http://schemas.microsoft.com/office/powerpoint/2010/main" xmlns="" val="179568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logic layer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Node-RED</a:t>
            </a:r>
          </a:p>
          <a:p>
            <a:pPr lvl="1"/>
            <a:r>
              <a:rPr lang="en-US" dirty="0" smtClean="0"/>
              <a:t>Very visual, drag-and-connect</a:t>
            </a:r>
          </a:p>
          <a:p>
            <a:pPr lvl="1"/>
            <a:r>
              <a:rPr lang="en-US" dirty="0" smtClean="0"/>
              <a:t>Encapsulates all logic in single JSON file</a:t>
            </a:r>
          </a:p>
          <a:p>
            <a:pPr lvl="1"/>
            <a:r>
              <a:rPr lang="en-US" dirty="0" smtClean="0"/>
              <a:t>Examples</a:t>
            </a:r>
          </a:p>
          <a:p>
            <a:pPr lvl="2"/>
            <a:r>
              <a:rPr lang="en-US" dirty="0" smtClean="0"/>
              <a:t>Remote sensor data processing</a:t>
            </a:r>
          </a:p>
          <a:p>
            <a:pPr lvl="2"/>
            <a:r>
              <a:rPr lang="en-US" dirty="0" smtClean="0"/>
              <a:t>Speech recognition/generation</a:t>
            </a:r>
          </a:p>
          <a:p>
            <a:pPr lvl="2"/>
            <a:r>
              <a:rPr lang="en-US" dirty="0" smtClean="0"/>
              <a:t>Control UI</a:t>
            </a:r>
          </a:p>
          <a:p>
            <a:pPr lvl="2"/>
            <a:r>
              <a:rPr lang="en-US" dirty="0" smtClean="0"/>
              <a:t>Dynamic DNS updater</a:t>
            </a:r>
          </a:p>
          <a:p>
            <a:pPr lvl="1"/>
            <a:endParaRPr lang="en-US" dirty="0" smtClean="0"/>
          </a:p>
        </p:txBody>
      </p:sp>
    </p:spTree>
    <p:extLst>
      <p:ext uri="{BB962C8B-B14F-4D97-AF65-F5344CB8AC3E}">
        <p14:creationId xmlns="" xmlns:p14="http://schemas.microsoft.com/office/powerpoint/2010/main" val="2545952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UI</a:t>
            </a:r>
            <a:endParaRPr lang="en-US" dirty="0"/>
          </a:p>
        </p:txBody>
      </p:sp>
      <p:pic>
        <p:nvPicPr>
          <p:cNvPr id="1026" name="Picture 2" descr="https://pbs.twimg.com/media/B5eaWcGCEAA3TY-.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01943" y="2169459"/>
            <a:ext cx="2461493" cy="4375989"/>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478636" y="2169460"/>
            <a:ext cx="2461327" cy="4375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130918" y="2169460"/>
            <a:ext cx="2461328" cy="43759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48179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a:t>
            </a:r>
            <a:endParaRPr lang="en-US" dirty="0"/>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41957" y="2223246"/>
            <a:ext cx="5523768" cy="33169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83271" y="3021105"/>
            <a:ext cx="6060211" cy="31914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50596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91908" y="3201330"/>
            <a:ext cx="6215998" cy="3109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60625" y="2071777"/>
            <a:ext cx="5690394" cy="31099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82927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7" y="292670"/>
            <a:ext cx="10363200" cy="767444"/>
          </a:xfrm>
        </p:spPr>
        <p:txBody>
          <a:bodyPr/>
          <a:lstStyle/>
          <a:p>
            <a:r>
              <a:rPr lang="en-US" dirty="0" smtClean="0"/>
              <a:t>4G – Long Term Evolution (LTE) (2010’s)</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24</a:t>
            </a:fld>
            <a:endParaRPr lang="en-US" sz="1400">
              <a:latin typeface="Myriad Pro" charset="0"/>
            </a:endParaRPr>
          </a:p>
        </p:txBody>
      </p:sp>
      <p:sp>
        <p:nvSpPr>
          <p:cNvPr id="6" name="TextBox 5"/>
          <p:cNvSpPr txBox="1"/>
          <p:nvPr/>
        </p:nvSpPr>
        <p:spPr>
          <a:xfrm>
            <a:off x="7924800" y="1513490"/>
            <a:ext cx="4048288" cy="1846659"/>
          </a:xfrm>
          <a:prstGeom prst="rect">
            <a:avLst/>
          </a:prstGeom>
          <a:noFill/>
        </p:spPr>
        <p:txBody>
          <a:bodyPr wrap="square" rtlCol="0">
            <a:spAutoFit/>
          </a:bodyPr>
          <a:lstStyle/>
          <a:p>
            <a:pPr algn="l"/>
            <a:r>
              <a:rPr lang="en-US" b="1" dirty="0" smtClean="0"/>
              <a:t>Data-centric Network</a:t>
            </a:r>
          </a:p>
          <a:p>
            <a:pPr algn="l"/>
            <a:endParaRPr lang="en-US" sz="1600" dirty="0" smtClean="0"/>
          </a:p>
          <a:p>
            <a:pPr marL="285750" indent="-285750" algn="l">
              <a:buFont typeface="Arial" panose="020B0604020202020204" pitchFamily="34" charset="0"/>
              <a:buChar char="•"/>
            </a:pPr>
            <a:r>
              <a:rPr lang="en-US" sz="1600" dirty="0" smtClean="0"/>
              <a:t>Killer App = Facebook</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r>
              <a:rPr lang="en-US" sz="1600" i="1" dirty="0" smtClean="0"/>
              <a:t>Where is the clear voice path???</a:t>
            </a:r>
          </a:p>
          <a:p>
            <a:pPr algn="l"/>
            <a:endParaRPr lang="en-US" sz="1600" dirty="0" smtClean="0"/>
          </a:p>
          <a:p>
            <a:pPr marL="285750" indent="-285750" algn="l">
              <a:buFont typeface="Arial" panose="020B0604020202020204" pitchFamily="34" charset="0"/>
              <a:buChar char="•"/>
            </a:pPr>
            <a:r>
              <a:rPr lang="en-US" sz="1600" dirty="0" smtClean="0"/>
              <a:t>Broadband backhaul</a:t>
            </a:r>
          </a:p>
        </p:txBody>
      </p:sp>
      <p:sp>
        <p:nvSpPr>
          <p:cNvPr id="7" name="TextBox 6"/>
          <p:cNvSpPr txBox="1"/>
          <p:nvPr/>
        </p:nvSpPr>
        <p:spPr>
          <a:xfrm>
            <a:off x="8324194" y="4903076"/>
            <a:ext cx="3648895" cy="338554"/>
          </a:xfrm>
          <a:prstGeom prst="rect">
            <a:avLst/>
          </a:prstGeom>
          <a:noFill/>
        </p:spPr>
        <p:txBody>
          <a:bodyPr wrap="square" rtlCol="0">
            <a:spAutoFit/>
          </a:bodyPr>
          <a:lstStyle/>
          <a:p>
            <a:pPr algn="l"/>
            <a:r>
              <a:rPr lang="en-US" sz="1600" dirty="0" smtClean="0"/>
              <a:t>WAP is crap and WOS is worse…</a:t>
            </a:r>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9917" y="1251710"/>
            <a:ext cx="7644473" cy="39437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bwMode="auto">
          <a:xfrm>
            <a:off x="3251201" y="1251710"/>
            <a:ext cx="1678609" cy="39156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 xmlns:p14="http://schemas.microsoft.com/office/powerpoint/2010/main" val="14027412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268" y="191068"/>
            <a:ext cx="10363200" cy="541499"/>
          </a:xfrm>
        </p:spPr>
        <p:txBody>
          <a:bodyPr>
            <a:normAutofit fontScale="90000"/>
          </a:bodyPr>
          <a:lstStyle/>
          <a:p>
            <a:r>
              <a:rPr lang="en-US" dirty="0" smtClean="0"/>
              <a:t>5G – The Vision</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25</a:t>
            </a:fld>
            <a:endParaRPr lang="en-US" sz="1400">
              <a:latin typeface="Myriad Pro" charset="0"/>
            </a:endParaRPr>
          </a:p>
        </p:txBody>
      </p:sp>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33105" y="955344"/>
            <a:ext cx="10782300" cy="50692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bwMode="auto">
          <a:xfrm>
            <a:off x="8766048" y="5550408"/>
            <a:ext cx="2791968" cy="55778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 xmlns:p14="http://schemas.microsoft.com/office/powerpoint/2010/main" val="187152037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401" y="127911"/>
            <a:ext cx="10363200" cy="767444"/>
          </a:xfrm>
        </p:spPr>
        <p:txBody>
          <a:bodyPr/>
          <a:lstStyle/>
          <a:p>
            <a:r>
              <a:rPr lang="en-US" dirty="0" smtClean="0"/>
              <a:t>5G Network Architecture?</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26</a:t>
            </a:fld>
            <a:endParaRPr lang="en-US" sz="1400">
              <a:latin typeface="Myriad Pro" charset="0"/>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1319" y="1059129"/>
            <a:ext cx="11131455" cy="51225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bwMode="auto">
          <a:xfrm>
            <a:off x="8830805" y="5971032"/>
            <a:ext cx="2791968" cy="210693"/>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 xmlns:p14="http://schemas.microsoft.com/office/powerpoint/2010/main" val="345070897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Mobility-centric Internet Protocol Architecture </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27</a:t>
            </a:fld>
            <a:endParaRPr lang="en-US" sz="1400">
              <a:latin typeface="Myriad Pro" charset="0"/>
            </a:endParaRP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6411" y="1059713"/>
            <a:ext cx="11013839" cy="50686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bwMode="auto">
          <a:xfrm>
            <a:off x="9368283" y="5771770"/>
            <a:ext cx="2791968" cy="41338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Tree>
    <p:extLst>
      <p:ext uri="{BB962C8B-B14F-4D97-AF65-F5344CB8AC3E}">
        <p14:creationId xmlns="" xmlns:p14="http://schemas.microsoft.com/office/powerpoint/2010/main" val="22773574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Multi-homing for Service Continuity</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28</a:t>
            </a:fld>
            <a:endParaRPr lang="en-US" sz="1400">
              <a:latin typeface="Myriad Pro" charset="0"/>
            </a:endParaRPr>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37398" y="1303688"/>
            <a:ext cx="10770453" cy="4711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394923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 of Things (IoT)</a:t>
            </a:r>
            <a:endParaRPr lang="en-US" dirty="0"/>
          </a:p>
        </p:txBody>
      </p:sp>
      <p:sp>
        <p:nvSpPr>
          <p:cNvPr id="3" name="Content Placeholder 2"/>
          <p:cNvSpPr>
            <a:spLocks noGrp="1"/>
          </p:cNvSpPr>
          <p:nvPr>
            <p:ph sz="half" idx="1"/>
          </p:nvPr>
        </p:nvSpPr>
        <p:spPr>
          <a:xfrm>
            <a:off x="914400" y="1600200"/>
            <a:ext cx="5163403" cy="2958152"/>
          </a:xfrm>
        </p:spPr>
        <p:txBody>
          <a:bodyPr/>
          <a:lstStyle/>
          <a:p>
            <a:r>
              <a:rPr lang="en-US" sz="2000" dirty="0" smtClean="0">
                <a:solidFill>
                  <a:srgbClr val="FF0000"/>
                </a:solidFill>
              </a:rPr>
              <a:t>Sensors and Actuators</a:t>
            </a:r>
          </a:p>
          <a:p>
            <a:r>
              <a:rPr lang="en-US" sz="2000" dirty="0" smtClean="0"/>
              <a:t>Virtual Objects</a:t>
            </a:r>
          </a:p>
          <a:p>
            <a:r>
              <a:rPr lang="en-US" sz="2000" dirty="0" smtClean="0"/>
              <a:t>People</a:t>
            </a:r>
          </a:p>
          <a:p>
            <a:r>
              <a:rPr lang="en-US" sz="2000" dirty="0" smtClean="0"/>
              <a:t>Services</a:t>
            </a:r>
          </a:p>
          <a:p>
            <a:r>
              <a:rPr lang="en-US" sz="2000" dirty="0" smtClean="0"/>
              <a:t>Platforms</a:t>
            </a:r>
          </a:p>
          <a:p>
            <a:r>
              <a:rPr lang="en-US" sz="2000" dirty="0" smtClean="0"/>
              <a:t>Networks</a:t>
            </a:r>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29</a:t>
            </a:fld>
            <a:endParaRPr lang="en-US" sz="1400">
              <a:latin typeface="Myriad Pro" charset="0"/>
            </a:endParaRPr>
          </a:p>
        </p:txBody>
      </p:sp>
      <p:sp>
        <p:nvSpPr>
          <p:cNvPr id="6" name="Content Placeholder 2"/>
          <p:cNvSpPr>
            <a:spLocks noGrp="1"/>
          </p:cNvSpPr>
          <p:nvPr>
            <p:ph sz="half" idx="1"/>
          </p:nvPr>
        </p:nvSpPr>
        <p:spPr>
          <a:xfrm>
            <a:off x="5885219" y="1616122"/>
            <a:ext cx="5163403" cy="2958152"/>
          </a:xfrm>
        </p:spPr>
        <p:txBody>
          <a:bodyPr/>
          <a:lstStyle/>
          <a:p>
            <a:r>
              <a:rPr lang="en-US" sz="2000" dirty="0" smtClean="0">
                <a:solidFill>
                  <a:srgbClr val="FF0000"/>
                </a:solidFill>
              </a:rPr>
              <a:t>Low Bandwidth</a:t>
            </a:r>
          </a:p>
          <a:p>
            <a:r>
              <a:rPr lang="en-US" sz="2000" dirty="0" smtClean="0"/>
              <a:t>Possible high-volume</a:t>
            </a:r>
          </a:p>
          <a:p>
            <a:r>
              <a:rPr lang="en-US" sz="2000" dirty="0" smtClean="0"/>
              <a:t>3GPP is considering GERAN</a:t>
            </a:r>
          </a:p>
          <a:p>
            <a:pPr lvl="1"/>
            <a:r>
              <a:rPr lang="en-US" dirty="0" smtClean="0"/>
              <a:t>IoT over 2G technology</a:t>
            </a:r>
          </a:p>
        </p:txBody>
      </p:sp>
      <p:sp>
        <p:nvSpPr>
          <p:cNvPr id="5" name="TextBox 4"/>
          <p:cNvSpPr txBox="1"/>
          <p:nvPr/>
        </p:nvSpPr>
        <p:spPr>
          <a:xfrm>
            <a:off x="5141844" y="4068417"/>
            <a:ext cx="2522037" cy="338554"/>
          </a:xfrm>
          <a:prstGeom prst="rect">
            <a:avLst/>
          </a:prstGeom>
          <a:noFill/>
        </p:spPr>
        <p:txBody>
          <a:bodyPr wrap="none" rtlCol="0">
            <a:spAutoFit/>
          </a:bodyPr>
          <a:lstStyle/>
          <a:p>
            <a:pPr algn="l"/>
            <a:r>
              <a:rPr lang="en-US" sz="1600" dirty="0" smtClean="0"/>
              <a:t>But what about Telematics?</a:t>
            </a:r>
          </a:p>
        </p:txBody>
      </p:sp>
    </p:spTree>
    <p:extLst>
      <p:ext uri="{BB962C8B-B14F-4D97-AF65-F5344CB8AC3E}">
        <p14:creationId xmlns="" xmlns:p14="http://schemas.microsoft.com/office/powerpoint/2010/main" val="35401614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Course outcomes (CO)</a:t>
            </a:r>
            <a:endParaRPr lang="en-IN" dirty="0"/>
          </a:p>
        </p:txBody>
      </p:sp>
      <p:sp>
        <p:nvSpPr>
          <p:cNvPr id="3" name="Content Placeholder 2"/>
          <p:cNvSpPr>
            <a:spLocks noGrp="1"/>
          </p:cNvSpPr>
          <p:nvPr>
            <p:ph idx="1"/>
          </p:nvPr>
        </p:nvSpPr>
        <p:spPr>
          <a:xfrm>
            <a:off x="1520228" y="1723292"/>
            <a:ext cx="10671772" cy="4525963"/>
          </a:xfrm>
        </p:spPr>
        <p:txBody>
          <a:bodyPr>
            <a:normAutofit/>
          </a:bodyPr>
          <a:lstStyle/>
          <a:p>
            <a:pPr marL="0" indent="0">
              <a:buNone/>
            </a:pPr>
            <a:r>
              <a:rPr lang="en-US" sz="2400" b="1" dirty="0" smtClean="0"/>
              <a:t>CO1:</a:t>
            </a:r>
            <a:r>
              <a:rPr lang="en-US" sz="2400" dirty="0" smtClean="0"/>
              <a:t> </a:t>
            </a:r>
            <a:r>
              <a:rPr lang="en-US" sz="2400" dirty="0"/>
              <a:t>Understand the revolution of internet in field of cloud, </a:t>
            </a:r>
            <a:r>
              <a:rPr lang="en-US" sz="2400" dirty="0" smtClean="0"/>
              <a:t>wireless network</a:t>
            </a:r>
            <a:r>
              <a:rPr lang="en-US" sz="2400" dirty="0"/>
              <a:t>, embedded system and mobile devices.</a:t>
            </a:r>
          </a:p>
          <a:p>
            <a:pPr marL="0" indent="0">
              <a:buNone/>
            </a:pPr>
            <a:r>
              <a:rPr lang="en-US" sz="2400" b="1" dirty="0" smtClean="0"/>
              <a:t>CO2:</a:t>
            </a:r>
            <a:r>
              <a:rPr lang="en-US" sz="2400" dirty="0" smtClean="0"/>
              <a:t> </a:t>
            </a:r>
            <a:r>
              <a:rPr lang="en-US" sz="2400" dirty="0"/>
              <a:t>Apply IOT design concepts in various dimensions </a:t>
            </a:r>
            <a:r>
              <a:rPr lang="en-US" sz="2400" dirty="0" smtClean="0"/>
              <a:t>implementing software and hardware</a:t>
            </a:r>
            <a:r>
              <a:rPr lang="en-US" sz="2400" dirty="0"/>
              <a:t>.</a:t>
            </a:r>
          </a:p>
          <a:p>
            <a:pPr marL="0" indent="0">
              <a:buNone/>
            </a:pPr>
            <a:r>
              <a:rPr lang="en-US" sz="2400" b="1" dirty="0" smtClean="0"/>
              <a:t>CO3:</a:t>
            </a:r>
            <a:r>
              <a:rPr lang="en-US" sz="2400" dirty="0" smtClean="0"/>
              <a:t> </a:t>
            </a:r>
            <a:r>
              <a:rPr lang="en-US" sz="2400" dirty="0"/>
              <a:t>Analyze various M2M and IOT architectures.</a:t>
            </a:r>
          </a:p>
          <a:p>
            <a:pPr marL="0" indent="0">
              <a:buNone/>
            </a:pPr>
            <a:r>
              <a:rPr lang="en-US" sz="2400" b="1" dirty="0" smtClean="0"/>
              <a:t>CO4:</a:t>
            </a:r>
            <a:r>
              <a:rPr lang="en-US" sz="2400" dirty="0" smtClean="0"/>
              <a:t> </a:t>
            </a:r>
            <a:r>
              <a:rPr lang="en-US" sz="2400" dirty="0"/>
              <a:t>Design and develop various applications in IOT.</a:t>
            </a:r>
            <a:endParaRPr lang="en-IN" sz="2400" dirty="0"/>
          </a:p>
        </p:txBody>
      </p:sp>
    </p:spTree>
    <p:extLst>
      <p:ext uri="{BB962C8B-B14F-4D97-AF65-F5344CB8AC3E}">
        <p14:creationId xmlns="" xmlns:p14="http://schemas.microsoft.com/office/powerpoint/2010/main" val="3295334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p:cNvSpPr/>
          <p:nvPr/>
        </p:nvSpPr>
        <p:spPr>
          <a:xfrm>
            <a:off x="-510384" y="549156"/>
            <a:ext cx="12702384" cy="5817609"/>
          </a:xfrm>
          <a:prstGeom prst="rect">
            <a:avLst/>
          </a:prstGeom>
          <a:noFill/>
        </p:spPr>
      </p:sp>
      <p:sp>
        <p:nvSpPr>
          <p:cNvPr id="26" name="Freihandform 25"/>
          <p:cNvSpPr/>
          <p:nvPr/>
        </p:nvSpPr>
        <p:spPr>
          <a:xfrm>
            <a:off x="4862388" y="2724144"/>
            <a:ext cx="2054677" cy="1541008"/>
          </a:xfrm>
          <a:custGeom>
            <a:avLst/>
            <a:gdLst>
              <a:gd name="connsiteX0" fmla="*/ 0 w 1467627"/>
              <a:gd name="connsiteY0" fmla="*/ 733814 h 1467627"/>
              <a:gd name="connsiteX1" fmla="*/ 214930 w 1467627"/>
              <a:gd name="connsiteY1" fmla="*/ 214929 h 1467627"/>
              <a:gd name="connsiteX2" fmla="*/ 733815 w 1467627"/>
              <a:gd name="connsiteY2" fmla="*/ 1 h 1467627"/>
              <a:gd name="connsiteX3" fmla="*/ 1252700 w 1467627"/>
              <a:gd name="connsiteY3" fmla="*/ 214931 h 1467627"/>
              <a:gd name="connsiteX4" fmla="*/ 1467628 w 1467627"/>
              <a:gd name="connsiteY4" fmla="*/ 733816 h 1467627"/>
              <a:gd name="connsiteX5" fmla="*/ 1252699 w 1467627"/>
              <a:gd name="connsiteY5" fmla="*/ 1252701 h 1467627"/>
              <a:gd name="connsiteX6" fmla="*/ 733814 w 1467627"/>
              <a:gd name="connsiteY6" fmla="*/ 1467630 h 1467627"/>
              <a:gd name="connsiteX7" fmla="*/ 214929 w 1467627"/>
              <a:gd name="connsiteY7" fmla="*/ 1252700 h 1467627"/>
              <a:gd name="connsiteX8" fmla="*/ 0 w 1467627"/>
              <a:gd name="connsiteY8" fmla="*/ 733815 h 1467627"/>
              <a:gd name="connsiteX9" fmla="*/ 0 w 1467627"/>
              <a:gd name="connsiteY9" fmla="*/ 733814 h 1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627" h="1467627">
                <a:moveTo>
                  <a:pt x="0" y="733814"/>
                </a:moveTo>
                <a:cubicBezTo>
                  <a:pt x="0" y="539194"/>
                  <a:pt x="77313" y="352546"/>
                  <a:pt x="214930" y="214929"/>
                </a:cubicBezTo>
                <a:cubicBezTo>
                  <a:pt x="352547" y="77312"/>
                  <a:pt x="539196" y="0"/>
                  <a:pt x="733815" y="1"/>
                </a:cubicBezTo>
                <a:cubicBezTo>
                  <a:pt x="928435" y="1"/>
                  <a:pt x="1115083" y="77314"/>
                  <a:pt x="1252700" y="214931"/>
                </a:cubicBezTo>
                <a:cubicBezTo>
                  <a:pt x="1390317" y="352548"/>
                  <a:pt x="1467629" y="539197"/>
                  <a:pt x="1467628" y="733816"/>
                </a:cubicBezTo>
                <a:cubicBezTo>
                  <a:pt x="1467628" y="928436"/>
                  <a:pt x="1390316" y="1115084"/>
                  <a:pt x="1252699" y="1252701"/>
                </a:cubicBezTo>
                <a:cubicBezTo>
                  <a:pt x="1115082" y="1390318"/>
                  <a:pt x="928434" y="1467630"/>
                  <a:pt x="733814" y="1467630"/>
                </a:cubicBezTo>
                <a:cubicBezTo>
                  <a:pt x="539194" y="1467630"/>
                  <a:pt x="352546" y="1390317"/>
                  <a:pt x="214929" y="1252700"/>
                </a:cubicBezTo>
                <a:cubicBezTo>
                  <a:pt x="77312" y="1115083"/>
                  <a:pt x="0" y="928434"/>
                  <a:pt x="0" y="733815"/>
                </a:cubicBezTo>
                <a:lnTo>
                  <a:pt x="0" y="733814"/>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0" tIns="0" rIns="0" bIns="0" numCol="1" spcCol="1270" anchor="ctr" anchorCtr="0">
            <a:noAutofit/>
          </a:bodyPr>
          <a:lstStyle/>
          <a:p>
            <a:pPr defTabSz="711200" eaLnBrk="1" hangingPunct="1">
              <a:lnSpc>
                <a:spcPct val="90000"/>
              </a:lnSpc>
              <a:spcAft>
                <a:spcPct val="35000"/>
              </a:spcAft>
            </a:pPr>
            <a:r>
              <a:rPr lang="en-US" sz="1600" b="1" dirty="0" smtClean="0">
                <a:ln/>
                <a:solidFill>
                  <a:prstClr val="white"/>
                </a:solidFill>
              </a:rPr>
              <a:t>IoT architecture frame work</a:t>
            </a:r>
            <a:endParaRPr lang="en-US" sz="1600" b="1" dirty="0">
              <a:ln/>
              <a:solidFill>
                <a:prstClr val="white"/>
              </a:solidFill>
            </a:endParaRPr>
          </a:p>
        </p:txBody>
      </p:sp>
      <p:grpSp>
        <p:nvGrpSpPr>
          <p:cNvPr id="3" name="Gruppieren 42"/>
          <p:cNvGrpSpPr/>
          <p:nvPr/>
        </p:nvGrpSpPr>
        <p:grpSpPr>
          <a:xfrm>
            <a:off x="4274445" y="2290686"/>
            <a:ext cx="3230564" cy="2407922"/>
            <a:chOff x="3009122" y="2086476"/>
            <a:chExt cx="2742967" cy="2742967"/>
          </a:xfrm>
        </p:grpSpPr>
        <p:sp>
          <p:nvSpPr>
            <p:cNvPr id="27" name="Freihandform 26"/>
            <p:cNvSpPr/>
            <p:nvPr/>
          </p:nvSpPr>
          <p:spPr>
            <a:xfrm rot="5400000">
              <a:off x="4155295" y="2062289"/>
              <a:ext cx="450620" cy="498993"/>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0" y="99799"/>
                  </a:moveTo>
                  <a:lnTo>
                    <a:pt x="225310" y="99799"/>
                  </a:lnTo>
                  <a:lnTo>
                    <a:pt x="225310" y="0"/>
                  </a:lnTo>
                  <a:lnTo>
                    <a:pt x="450620" y="249497"/>
                  </a:lnTo>
                  <a:lnTo>
                    <a:pt x="225310" y="498993"/>
                  </a:lnTo>
                  <a:lnTo>
                    <a:pt x="225310" y="399194"/>
                  </a:lnTo>
                  <a:lnTo>
                    <a:pt x="0" y="399194"/>
                  </a:lnTo>
                  <a:lnTo>
                    <a:pt x="0" y="99799"/>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0" tIns="99798" rIns="135185"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29" name="Freihandform 28"/>
            <p:cNvSpPr/>
            <p:nvPr/>
          </p:nvSpPr>
          <p:spPr>
            <a:xfrm rot="8100000">
              <a:off x="4965763" y="2397995"/>
              <a:ext cx="450620" cy="498993"/>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0" y="99799"/>
                  </a:moveTo>
                  <a:lnTo>
                    <a:pt x="225310" y="99799"/>
                  </a:lnTo>
                  <a:lnTo>
                    <a:pt x="225310" y="0"/>
                  </a:lnTo>
                  <a:lnTo>
                    <a:pt x="450620" y="249497"/>
                  </a:lnTo>
                  <a:lnTo>
                    <a:pt x="225310" y="498993"/>
                  </a:lnTo>
                  <a:lnTo>
                    <a:pt x="225310" y="399194"/>
                  </a:lnTo>
                  <a:lnTo>
                    <a:pt x="0" y="399194"/>
                  </a:lnTo>
                  <a:lnTo>
                    <a:pt x="0" y="99799"/>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 tIns="99798" rIns="135184"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31" name="Freihandform 30"/>
            <p:cNvSpPr/>
            <p:nvPr/>
          </p:nvSpPr>
          <p:spPr>
            <a:xfrm rot="10800000">
              <a:off x="5301469" y="3208462"/>
              <a:ext cx="450620" cy="498993"/>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0" y="99799"/>
                  </a:moveTo>
                  <a:lnTo>
                    <a:pt x="225310" y="99799"/>
                  </a:lnTo>
                  <a:lnTo>
                    <a:pt x="225310" y="0"/>
                  </a:lnTo>
                  <a:lnTo>
                    <a:pt x="450620" y="249497"/>
                  </a:lnTo>
                  <a:lnTo>
                    <a:pt x="225310" y="498993"/>
                  </a:lnTo>
                  <a:lnTo>
                    <a:pt x="225310" y="399194"/>
                  </a:lnTo>
                  <a:lnTo>
                    <a:pt x="0" y="399194"/>
                  </a:lnTo>
                  <a:lnTo>
                    <a:pt x="0" y="99799"/>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0" tIns="99798" rIns="135186" bIns="99800"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33" name="Freihandform 32"/>
            <p:cNvSpPr/>
            <p:nvPr/>
          </p:nvSpPr>
          <p:spPr>
            <a:xfrm rot="13500000">
              <a:off x="4965763" y="4018929"/>
              <a:ext cx="450620" cy="498993"/>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0" y="99799"/>
                  </a:moveTo>
                  <a:lnTo>
                    <a:pt x="225310" y="99799"/>
                  </a:lnTo>
                  <a:lnTo>
                    <a:pt x="225310" y="0"/>
                  </a:lnTo>
                  <a:lnTo>
                    <a:pt x="450620" y="249497"/>
                  </a:lnTo>
                  <a:lnTo>
                    <a:pt x="225310" y="498993"/>
                  </a:lnTo>
                  <a:lnTo>
                    <a:pt x="225310" y="399194"/>
                  </a:lnTo>
                  <a:lnTo>
                    <a:pt x="0" y="399194"/>
                  </a:lnTo>
                  <a:lnTo>
                    <a:pt x="0" y="99799"/>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0" tIns="99798" rIns="135185"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35" name="Freihandform 34"/>
            <p:cNvSpPr/>
            <p:nvPr/>
          </p:nvSpPr>
          <p:spPr>
            <a:xfrm rot="16200000">
              <a:off x="4155295" y="4354636"/>
              <a:ext cx="450620" cy="498993"/>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0" y="99799"/>
                  </a:moveTo>
                  <a:lnTo>
                    <a:pt x="225310" y="99799"/>
                  </a:lnTo>
                  <a:lnTo>
                    <a:pt x="225310" y="0"/>
                  </a:lnTo>
                  <a:lnTo>
                    <a:pt x="450620" y="249497"/>
                  </a:lnTo>
                  <a:lnTo>
                    <a:pt x="225310" y="498993"/>
                  </a:lnTo>
                  <a:lnTo>
                    <a:pt x="225310" y="399194"/>
                  </a:lnTo>
                  <a:lnTo>
                    <a:pt x="0" y="399194"/>
                  </a:lnTo>
                  <a:lnTo>
                    <a:pt x="0" y="99799"/>
                  </a:lnTo>
                  <a:close/>
                </a:path>
              </a:pathLst>
            </a:cu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 tIns="99798" rIns="135186"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37" name="Freihandform 36"/>
            <p:cNvSpPr/>
            <p:nvPr/>
          </p:nvSpPr>
          <p:spPr>
            <a:xfrm rot="29700000">
              <a:off x="3344828" y="4018928"/>
              <a:ext cx="450621" cy="498994"/>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450620" y="399194"/>
                  </a:moveTo>
                  <a:lnTo>
                    <a:pt x="225310" y="399194"/>
                  </a:lnTo>
                  <a:lnTo>
                    <a:pt x="225310" y="498993"/>
                  </a:lnTo>
                  <a:lnTo>
                    <a:pt x="0" y="249496"/>
                  </a:lnTo>
                  <a:lnTo>
                    <a:pt x="225310" y="0"/>
                  </a:lnTo>
                  <a:lnTo>
                    <a:pt x="225310" y="99799"/>
                  </a:lnTo>
                  <a:lnTo>
                    <a:pt x="450620" y="99799"/>
                  </a:lnTo>
                  <a:lnTo>
                    <a:pt x="450620" y="39919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35185" tIns="99799" rIns="1"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39" name="Freihandform 38"/>
            <p:cNvSpPr/>
            <p:nvPr/>
          </p:nvSpPr>
          <p:spPr>
            <a:xfrm rot="10800000">
              <a:off x="3009122" y="3208461"/>
              <a:ext cx="450621" cy="498994"/>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450620" y="399194"/>
                  </a:moveTo>
                  <a:lnTo>
                    <a:pt x="225310" y="399194"/>
                  </a:lnTo>
                  <a:lnTo>
                    <a:pt x="225310" y="498993"/>
                  </a:lnTo>
                  <a:lnTo>
                    <a:pt x="0" y="249496"/>
                  </a:lnTo>
                  <a:lnTo>
                    <a:pt x="225310" y="0"/>
                  </a:lnTo>
                  <a:lnTo>
                    <a:pt x="225310" y="99799"/>
                  </a:lnTo>
                  <a:lnTo>
                    <a:pt x="450620" y="99799"/>
                  </a:lnTo>
                  <a:lnTo>
                    <a:pt x="450620" y="399194"/>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35186" tIns="99798" rIns="0" bIns="99800"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sp>
          <p:nvSpPr>
            <p:cNvPr id="41" name="Freihandform 40"/>
            <p:cNvSpPr/>
            <p:nvPr/>
          </p:nvSpPr>
          <p:spPr>
            <a:xfrm rot="13500000">
              <a:off x="3344828" y="2397994"/>
              <a:ext cx="450621" cy="498994"/>
            </a:xfrm>
            <a:custGeom>
              <a:avLst/>
              <a:gdLst>
                <a:gd name="connsiteX0" fmla="*/ 0 w 450620"/>
                <a:gd name="connsiteY0" fmla="*/ 99799 h 498993"/>
                <a:gd name="connsiteX1" fmla="*/ 225310 w 450620"/>
                <a:gd name="connsiteY1" fmla="*/ 99799 h 498993"/>
                <a:gd name="connsiteX2" fmla="*/ 225310 w 450620"/>
                <a:gd name="connsiteY2" fmla="*/ 0 h 498993"/>
                <a:gd name="connsiteX3" fmla="*/ 450620 w 450620"/>
                <a:gd name="connsiteY3" fmla="*/ 249497 h 498993"/>
                <a:gd name="connsiteX4" fmla="*/ 225310 w 450620"/>
                <a:gd name="connsiteY4" fmla="*/ 498993 h 498993"/>
                <a:gd name="connsiteX5" fmla="*/ 225310 w 450620"/>
                <a:gd name="connsiteY5" fmla="*/ 399194 h 498993"/>
                <a:gd name="connsiteX6" fmla="*/ 0 w 450620"/>
                <a:gd name="connsiteY6" fmla="*/ 399194 h 498993"/>
                <a:gd name="connsiteX7" fmla="*/ 0 w 450620"/>
                <a:gd name="connsiteY7" fmla="*/ 99799 h 49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20" h="498993">
                  <a:moveTo>
                    <a:pt x="450620" y="399194"/>
                  </a:moveTo>
                  <a:lnTo>
                    <a:pt x="225310" y="399194"/>
                  </a:lnTo>
                  <a:lnTo>
                    <a:pt x="225310" y="498993"/>
                  </a:lnTo>
                  <a:lnTo>
                    <a:pt x="0" y="249496"/>
                  </a:lnTo>
                  <a:lnTo>
                    <a:pt x="225310" y="0"/>
                  </a:lnTo>
                  <a:lnTo>
                    <a:pt x="225310" y="99799"/>
                  </a:lnTo>
                  <a:lnTo>
                    <a:pt x="450620" y="99799"/>
                  </a:lnTo>
                  <a:lnTo>
                    <a:pt x="450620" y="399194"/>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35184" tIns="99799" rIns="2" bIns="99799" numCol="1" spcCol="1270" anchor="ctr" anchorCtr="0">
              <a:noAutofit/>
            </a:bodyPr>
            <a:lstStyle/>
            <a:p>
              <a:pPr defTabSz="933450" eaLnBrk="1" hangingPunct="1">
                <a:lnSpc>
                  <a:spcPct val="90000"/>
                </a:lnSpc>
                <a:spcAft>
                  <a:spcPct val="35000"/>
                </a:spcAft>
              </a:pPr>
              <a:endParaRPr lang="en-US" sz="2100">
                <a:solidFill>
                  <a:prstClr val="white"/>
                </a:solidFill>
              </a:endParaRPr>
            </a:p>
          </p:txBody>
        </p:sp>
      </p:grpSp>
      <p:sp>
        <p:nvSpPr>
          <p:cNvPr id="28" name="Freihandform 27"/>
          <p:cNvSpPr>
            <a:spLocks noChangeAspect="1"/>
          </p:cNvSpPr>
          <p:nvPr/>
        </p:nvSpPr>
        <p:spPr>
          <a:xfrm>
            <a:off x="5167173" y="982821"/>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Healthcare</a:t>
            </a:r>
            <a:endParaRPr lang="en-US" sz="1200" dirty="0">
              <a:ln/>
              <a:solidFill>
                <a:prstClr val="white"/>
              </a:solidFill>
            </a:endParaRPr>
          </a:p>
        </p:txBody>
      </p:sp>
      <p:sp>
        <p:nvSpPr>
          <p:cNvPr id="30" name="Freihandform 29"/>
          <p:cNvSpPr>
            <a:spLocks noChangeAspect="1"/>
          </p:cNvSpPr>
          <p:nvPr/>
        </p:nvSpPr>
        <p:spPr>
          <a:xfrm>
            <a:off x="6976448" y="1544890"/>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Home &amp; Building</a:t>
            </a:r>
            <a:endParaRPr lang="en-US" sz="1200" dirty="0">
              <a:ln/>
              <a:solidFill>
                <a:prstClr val="white"/>
              </a:solidFill>
            </a:endParaRPr>
          </a:p>
        </p:txBody>
      </p:sp>
      <p:sp>
        <p:nvSpPr>
          <p:cNvPr id="32" name="Freihandform 31"/>
          <p:cNvSpPr>
            <a:spLocks noChangeAspect="1"/>
          </p:cNvSpPr>
          <p:nvPr/>
        </p:nvSpPr>
        <p:spPr>
          <a:xfrm>
            <a:off x="7725873" y="2901846"/>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Retail</a:t>
            </a:r>
            <a:endParaRPr lang="en-US" sz="1200" dirty="0">
              <a:ln/>
              <a:solidFill>
                <a:prstClr val="white"/>
              </a:solidFill>
            </a:endParaRPr>
          </a:p>
        </p:txBody>
      </p:sp>
      <p:sp>
        <p:nvSpPr>
          <p:cNvPr id="34" name="Freihandform 33"/>
          <p:cNvSpPr>
            <a:spLocks noChangeAspect="1"/>
          </p:cNvSpPr>
          <p:nvPr/>
        </p:nvSpPr>
        <p:spPr>
          <a:xfrm>
            <a:off x="6945175" y="4258800"/>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Energy</a:t>
            </a:r>
            <a:endParaRPr lang="en-US" sz="1200" dirty="0">
              <a:ln/>
              <a:solidFill>
                <a:prstClr val="white"/>
              </a:solidFill>
            </a:endParaRPr>
          </a:p>
        </p:txBody>
      </p:sp>
      <p:sp>
        <p:nvSpPr>
          <p:cNvPr id="36" name="Freihandform 35"/>
          <p:cNvSpPr>
            <a:spLocks noChangeAspect="1"/>
          </p:cNvSpPr>
          <p:nvPr/>
        </p:nvSpPr>
        <p:spPr>
          <a:xfrm>
            <a:off x="5135901" y="4820869"/>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err="1" smtClean="0">
                <a:ln/>
                <a:solidFill>
                  <a:prstClr val="white"/>
                </a:solidFill>
              </a:rPr>
              <a:t>Manufactur-ing</a:t>
            </a:r>
            <a:endParaRPr lang="en-US" sz="1200" dirty="0">
              <a:ln/>
              <a:solidFill>
                <a:prstClr val="white"/>
              </a:solidFill>
            </a:endParaRPr>
          </a:p>
        </p:txBody>
      </p:sp>
      <p:sp>
        <p:nvSpPr>
          <p:cNvPr id="38" name="Freihandform 37"/>
          <p:cNvSpPr>
            <a:spLocks noChangeAspect="1"/>
          </p:cNvSpPr>
          <p:nvPr/>
        </p:nvSpPr>
        <p:spPr>
          <a:xfrm>
            <a:off x="3326627" y="4258800"/>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Mobility/</a:t>
            </a:r>
            <a:br>
              <a:rPr lang="en-US" sz="1200" dirty="0" smtClean="0">
                <a:ln/>
                <a:solidFill>
                  <a:prstClr val="white"/>
                </a:solidFill>
              </a:rPr>
            </a:br>
            <a:r>
              <a:rPr lang="en-US" sz="1200" dirty="0" err="1" smtClean="0">
                <a:ln/>
                <a:solidFill>
                  <a:prstClr val="white"/>
                </a:solidFill>
              </a:rPr>
              <a:t>Transpor-tation</a:t>
            </a:r>
            <a:endParaRPr lang="en-US" sz="1200" dirty="0">
              <a:ln/>
              <a:solidFill>
                <a:prstClr val="white"/>
              </a:solidFill>
            </a:endParaRPr>
          </a:p>
        </p:txBody>
      </p:sp>
      <p:sp>
        <p:nvSpPr>
          <p:cNvPr id="40" name="Freihandform 39"/>
          <p:cNvSpPr>
            <a:spLocks noChangeAspect="1"/>
          </p:cNvSpPr>
          <p:nvPr/>
        </p:nvSpPr>
        <p:spPr>
          <a:xfrm>
            <a:off x="2577201" y="2901846"/>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Logistics</a:t>
            </a:r>
            <a:endParaRPr lang="en-US" sz="1200" dirty="0">
              <a:ln/>
              <a:solidFill>
                <a:prstClr val="white"/>
              </a:solidFill>
            </a:endParaRPr>
          </a:p>
        </p:txBody>
      </p:sp>
      <p:sp>
        <p:nvSpPr>
          <p:cNvPr id="42" name="Freihandform 41"/>
          <p:cNvSpPr>
            <a:spLocks noChangeAspect="1"/>
          </p:cNvSpPr>
          <p:nvPr/>
        </p:nvSpPr>
        <p:spPr>
          <a:xfrm>
            <a:off x="3357900" y="1544890"/>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de-DE" sz="1200" dirty="0" smtClean="0">
                <a:ln/>
                <a:solidFill>
                  <a:prstClr val="white"/>
                </a:solidFill>
              </a:rPr>
              <a:t>Media</a:t>
            </a:r>
            <a:endParaRPr lang="en-US" sz="1200" dirty="0">
              <a:ln/>
              <a:solidFill>
                <a:prstClr val="white"/>
              </a:solidFill>
            </a:endParaRPr>
          </a:p>
        </p:txBody>
      </p:sp>
      <p:sp>
        <p:nvSpPr>
          <p:cNvPr id="98306" name="Rectangle 2"/>
          <p:cNvSpPr>
            <a:spLocks noGrp="1" noChangeArrowheads="1"/>
          </p:cNvSpPr>
          <p:nvPr>
            <p:ph type="title" idx="4294967295"/>
          </p:nvPr>
        </p:nvSpPr>
        <p:spPr>
          <a:xfrm>
            <a:off x="382144" y="1"/>
            <a:ext cx="11582400" cy="652463"/>
          </a:xfrm>
        </p:spPr>
        <p:txBody>
          <a:bodyPr>
            <a:normAutofit fontScale="90000"/>
          </a:bodyPr>
          <a:lstStyle/>
          <a:p>
            <a:pPr eaLnBrk="1" hangingPunct="1"/>
            <a:r>
              <a:rPr lang="en-US" kern="1200" dirty="0" smtClean="0"/>
              <a:t>IoT</a:t>
            </a:r>
            <a:r>
              <a:rPr lang="en-US" dirty="0" smtClean="0">
                <a:solidFill>
                  <a:srgbClr val="FF0000"/>
                </a:solidFill>
              </a:rPr>
              <a:t> </a:t>
            </a:r>
            <a:r>
              <a:rPr lang="en-US" kern="1200" dirty="0" smtClean="0"/>
              <a:t>Application Domains</a:t>
            </a:r>
          </a:p>
        </p:txBody>
      </p:sp>
      <p:sp>
        <p:nvSpPr>
          <p:cNvPr id="24" name="Textfeld 23"/>
          <p:cNvSpPr txBox="1"/>
          <p:nvPr/>
        </p:nvSpPr>
        <p:spPr>
          <a:xfrm>
            <a:off x="5956176" y="6207242"/>
            <a:ext cx="4864224" cy="400110"/>
          </a:xfrm>
          <a:prstGeom prst="rect">
            <a:avLst/>
          </a:prstGeom>
          <a:noFill/>
        </p:spPr>
        <p:txBody>
          <a:bodyPr wrap="square" rtlCol="0">
            <a:spAutoFit/>
          </a:bodyPr>
          <a:lstStyle/>
          <a:p>
            <a:pPr marL="84138" indent="-84138" algn="l" eaLnBrk="1" hangingPunct="1"/>
            <a:r>
              <a:rPr lang="en-US" sz="1000" dirty="0" smtClean="0">
                <a:solidFill>
                  <a:prstClr val="black"/>
                </a:solidFill>
                <a:latin typeface="Verdana"/>
                <a:ea typeface="ＭＳ Ｐゴシック" pitchFamily="-1" charset="-128"/>
              </a:rPr>
              <a:t>*	due to the diversity of IoT application areas only selected domains and stakeholders are shown</a:t>
            </a:r>
            <a:endParaRPr lang="en-US" sz="1000" dirty="0">
              <a:solidFill>
                <a:prstClr val="black"/>
              </a:solidFill>
              <a:latin typeface="Verdana"/>
              <a:ea typeface="ＭＳ Ｐゴシック" pitchFamily="-1" charset="-128"/>
            </a:endParaRPr>
          </a:p>
        </p:txBody>
      </p:sp>
      <p:sp>
        <p:nvSpPr>
          <p:cNvPr id="2" name="Slide Number Placeholder 1"/>
          <p:cNvSpPr>
            <a:spLocks noGrp="1"/>
          </p:cNvSpPr>
          <p:nvPr>
            <p:ph type="sldNum" sz="quarter" idx="12"/>
          </p:nvPr>
        </p:nvSpPr>
        <p:spPr/>
        <p:txBody>
          <a:bodyPr/>
          <a:lstStyle/>
          <a:p>
            <a:pPr>
              <a:defRPr/>
            </a:pPr>
            <a:fld id="{86355905-EE7D-4673-B5F4-2BF5096DB967}" type="slidenum">
              <a:rPr lang="en-US" smtClean="0"/>
              <a:pPr>
                <a:defRPr/>
              </a:pPr>
              <a:t>30</a:t>
            </a:fld>
            <a:endParaRPr lang="en-US" sz="1400">
              <a:latin typeface="Myriad Pro" charset="0"/>
            </a:endParaRPr>
          </a:p>
        </p:txBody>
      </p:sp>
    </p:spTree>
    <p:extLst>
      <p:ext uri="{BB962C8B-B14F-4D97-AF65-F5344CB8AC3E}">
        <p14:creationId xmlns="" xmlns:p14="http://schemas.microsoft.com/office/powerpoint/2010/main" val="194894931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5254" y="1161888"/>
            <a:ext cx="10311417" cy="4484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335254" y="173736"/>
            <a:ext cx="10929257" cy="634746"/>
          </a:xfrm>
        </p:spPr>
        <p:txBody>
          <a:bodyPr>
            <a:normAutofit fontScale="90000"/>
          </a:bodyPr>
          <a:lstStyle/>
          <a:p>
            <a:r>
              <a:rPr lang="en-US" dirty="0" smtClean="0"/>
              <a:t>eHealth and Wireless Monitoring</a:t>
            </a:r>
            <a:endParaRPr lang="en-US" sz="2000" b="0" dirty="0"/>
          </a:p>
        </p:txBody>
      </p:sp>
      <p:sp>
        <p:nvSpPr>
          <p:cNvPr id="11" name="Content Placeholder 2"/>
          <p:cNvSpPr txBox="1">
            <a:spLocks/>
          </p:cNvSpPr>
          <p:nvPr/>
        </p:nvSpPr>
        <p:spPr bwMode="auto">
          <a:xfrm>
            <a:off x="9093200" y="4631865"/>
            <a:ext cx="3098800" cy="15365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74320" indent="-274320" algn="l" rtl="0" eaLnBrk="1" fontAlgn="base" hangingPunct="1">
              <a:spcBef>
                <a:spcPts val="1100"/>
              </a:spcBef>
              <a:spcAft>
                <a:spcPct val="0"/>
              </a:spcAft>
              <a:buClr>
                <a:schemeClr val="accent1"/>
              </a:buClr>
              <a:buSzPct val="100000"/>
              <a:buFont typeface="Wingdings 2" pitchFamily="18" charset="2"/>
              <a:buChar char=""/>
              <a:defRPr sz="1600">
                <a:solidFill>
                  <a:schemeClr val="tx1"/>
                </a:solidFill>
                <a:latin typeface="+mn-lt"/>
                <a:ea typeface="+mn-ea"/>
                <a:cs typeface="ＭＳ Ｐゴシック" pitchFamily="-112" charset="-128"/>
              </a:defRPr>
            </a:lvl1pPr>
            <a:lvl2pPr marL="571500" indent="-276225" algn="l" rtl="0" eaLnBrk="1" fontAlgn="base" hangingPunct="1">
              <a:spcBef>
                <a:spcPts val="400"/>
              </a:spcBef>
              <a:spcAft>
                <a:spcPct val="0"/>
              </a:spcAft>
              <a:buChar char="–"/>
              <a:defRPr sz="1600">
                <a:solidFill>
                  <a:schemeClr val="tx1"/>
                </a:solidFill>
                <a:latin typeface="+mn-lt"/>
                <a:ea typeface="+mn-ea"/>
                <a:cs typeface="ＭＳ Ｐゴシック" pitchFamily="-112" charset="-128"/>
              </a:defRPr>
            </a:lvl2pPr>
            <a:lvl3pPr marL="809625" indent="-228600" algn="l" rtl="0" eaLnBrk="1" fontAlgn="base" hangingPunct="1">
              <a:spcBef>
                <a:spcPts val="400"/>
              </a:spcBef>
              <a:spcAft>
                <a:spcPct val="0"/>
              </a:spcAft>
              <a:buChar char="•"/>
              <a:defRPr sz="1400">
                <a:solidFill>
                  <a:schemeClr val="tx1"/>
                </a:solidFill>
                <a:latin typeface="+mn-lt"/>
                <a:ea typeface="+mn-ea"/>
                <a:cs typeface="ＭＳ Ｐゴシック" pitchFamily="-112" charset="-128"/>
              </a:defRPr>
            </a:lvl3pPr>
            <a:lvl4pPr marL="1028700" indent="-171450" algn="l" rtl="0" eaLnBrk="1" fontAlgn="base" hangingPunct="1">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4pPr>
            <a:lvl5pPr marL="1200150" indent="-171450" algn="l" rtl="0" eaLnBrk="1" fontAlgn="base" hangingPunct="1">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a:lstStyle>
          <a:p>
            <a:pPr>
              <a:buFont typeface="Wingdings" pitchFamily="2" charset="2"/>
              <a:buChar char="§"/>
            </a:pPr>
            <a:r>
              <a:rPr lang="en-US" sz="1400" b="1" dirty="0" smtClean="0"/>
              <a:t>ISO/IEEE 11073 series </a:t>
            </a:r>
            <a:r>
              <a:rPr lang="en-US" sz="1400" dirty="0" smtClean="0"/>
              <a:t>Health Informatics - Medical / Health Device Communication Standards</a:t>
            </a:r>
            <a:endParaRPr lang="en-US" sz="1400" dirty="0"/>
          </a:p>
        </p:txBody>
      </p:sp>
      <p:sp>
        <p:nvSpPr>
          <p:cNvPr id="2" name="Slide Number Placeholder 1"/>
          <p:cNvSpPr>
            <a:spLocks noGrp="1"/>
          </p:cNvSpPr>
          <p:nvPr>
            <p:ph type="sldNum" sz="quarter" idx="12"/>
          </p:nvPr>
        </p:nvSpPr>
        <p:spPr/>
        <p:txBody>
          <a:bodyPr/>
          <a:lstStyle/>
          <a:p>
            <a:pPr>
              <a:defRPr/>
            </a:pPr>
            <a:fld id="{6CFC1F96-5ED1-41A0-BC5E-E0FC0B2B84E1}" type="slidenum">
              <a:rPr lang="en-US" smtClean="0"/>
              <a:pPr>
                <a:defRPr/>
              </a:pPr>
              <a:t>31</a:t>
            </a:fld>
            <a:endParaRPr lang="en-US" sz="1400">
              <a:latin typeface="Myriad Pro" charset="0"/>
            </a:endParaRPr>
          </a:p>
        </p:txBody>
      </p:sp>
    </p:spTree>
    <p:extLst>
      <p:ext uri="{BB962C8B-B14F-4D97-AF65-F5344CB8AC3E}">
        <p14:creationId xmlns="" xmlns:p14="http://schemas.microsoft.com/office/powerpoint/2010/main" val="366827812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Connected Vehicle</a:t>
            </a:r>
            <a:endParaRPr lang="en-US" dirty="0"/>
          </a:p>
        </p:txBody>
      </p:sp>
      <p:sp>
        <p:nvSpPr>
          <p:cNvPr id="4" name="Slide Number Placeholder 3"/>
          <p:cNvSpPr>
            <a:spLocks noGrp="1"/>
          </p:cNvSpPr>
          <p:nvPr>
            <p:ph type="sldNum" sz="quarter" idx="12"/>
          </p:nvPr>
        </p:nvSpPr>
        <p:spPr/>
        <p:txBody>
          <a:bodyPr/>
          <a:lstStyle/>
          <a:p>
            <a:pPr>
              <a:defRPr/>
            </a:pPr>
            <a:fld id="{88CC3BDF-57CD-4DF0-939A-D0CDD094B824}" type="slidenum">
              <a:rPr lang="en-US" smtClean="0"/>
              <a:pPr>
                <a:defRPr/>
              </a:pPr>
              <a:t>32</a:t>
            </a:fld>
            <a:endParaRPr lang="en-US" sz="1400">
              <a:latin typeface="Myriad Pro"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1937" y="1188720"/>
            <a:ext cx="9814559" cy="46908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777200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573024" y="219456"/>
            <a:ext cx="10668000" cy="634746"/>
          </a:xfrm>
        </p:spPr>
        <p:txBody>
          <a:bodyPr>
            <a:normAutofit fontScale="90000"/>
          </a:bodyPr>
          <a:lstStyle/>
          <a:p>
            <a:r>
              <a:rPr lang="en-US" dirty="0" smtClean="0"/>
              <a:t>The Smart Home Initiative </a:t>
            </a:r>
            <a:endParaRPr lang="en-US" sz="2000" b="0" dirty="0"/>
          </a:p>
        </p:txBody>
      </p:sp>
      <p:pic>
        <p:nvPicPr>
          <p:cNvPr id="4100"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8275" y="1185117"/>
            <a:ext cx="11362267" cy="49115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6CFC1F96-5ED1-41A0-BC5E-E0FC0B2B84E1}" type="slidenum">
              <a:rPr lang="en-US" smtClean="0"/>
              <a:pPr>
                <a:defRPr/>
              </a:pPr>
              <a:t>33</a:t>
            </a:fld>
            <a:endParaRPr lang="en-US" sz="1400">
              <a:latin typeface="Myriad Pro" charset="0"/>
            </a:endParaRPr>
          </a:p>
        </p:txBody>
      </p:sp>
    </p:spTree>
    <p:extLst>
      <p:ext uri="{BB962C8B-B14F-4D97-AF65-F5344CB8AC3E}">
        <p14:creationId xmlns="" xmlns:p14="http://schemas.microsoft.com/office/powerpoint/2010/main" val="111865346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0802" y="542926"/>
            <a:ext cx="11472333" cy="768350"/>
          </a:xfrm>
        </p:spPr>
        <p:txBody>
          <a:bodyPr>
            <a:normAutofit fontScale="90000"/>
          </a:bodyPr>
          <a:lstStyle/>
          <a:p>
            <a:pPr algn="ctr"/>
            <a:r>
              <a:rPr lang="en-US" altLang="en-US" sz="2700" dirty="0" smtClean="0">
                <a:solidFill>
                  <a:srgbClr val="002060"/>
                </a:solidFill>
              </a:rPr>
              <a:t>Institute of Electrical and Electronics Engineers (IEEE):</a:t>
            </a:r>
            <a:r>
              <a:rPr lang="en-US" altLang="en-US" sz="2700" dirty="0" smtClean="0"/>
              <a:t> </a:t>
            </a:r>
            <a:br>
              <a:rPr lang="en-US" altLang="en-US" sz="2700" dirty="0" smtClean="0"/>
            </a:br>
            <a:r>
              <a:rPr lang="en-US" altLang="en-US" sz="2700" dirty="0" smtClean="0"/>
              <a:t>World’s Largest Professional Association</a:t>
            </a:r>
            <a:endParaRPr lang="en-US" altLang="en-US" sz="2700" dirty="0" smtClean="0">
              <a:solidFill>
                <a:srgbClr val="002060"/>
              </a:solidFill>
            </a:endParaRPr>
          </a:p>
        </p:txBody>
      </p:sp>
      <p:grpSp>
        <p:nvGrpSpPr>
          <p:cNvPr id="3" name="Group 5"/>
          <p:cNvGrpSpPr/>
          <p:nvPr/>
        </p:nvGrpSpPr>
        <p:grpSpPr>
          <a:xfrm>
            <a:off x="797177" y="1813225"/>
            <a:ext cx="3332480" cy="1745034"/>
            <a:chOff x="703899" y="1879485"/>
            <a:chExt cx="2499360" cy="1745034"/>
          </a:xfrm>
          <a:effectLst>
            <a:outerShdw blurRad="50800" dist="50800" dir="5400000" algn="ctr" rotWithShape="0">
              <a:schemeClr val="accent2">
                <a:lumMod val="50000"/>
              </a:schemeClr>
            </a:outerShdw>
          </a:effectLst>
        </p:grpSpPr>
        <p:pic>
          <p:nvPicPr>
            <p:cNvPr id="7" name="Picture 6"/>
            <p:cNvPicPr>
              <a:picLocks/>
            </p:cNvPicPr>
            <p:nvPr/>
          </p:nvPicPr>
          <p:blipFill>
            <a:blip r:embed="rId3"/>
            <a:stretch>
              <a:fillRect/>
            </a:stretch>
          </p:blipFill>
          <p:spPr>
            <a:xfrm>
              <a:off x="703899" y="1879485"/>
              <a:ext cx="2499360" cy="1745034"/>
            </a:xfrm>
            <a:prstGeom prst="rect">
              <a:avLst/>
            </a:prstGeom>
          </p:spPr>
        </p:pic>
        <p:pic>
          <p:nvPicPr>
            <p:cNvPr id="8" name="Picture 7" descr="twopeople.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35911" y="2863854"/>
              <a:ext cx="694267" cy="520700"/>
            </a:xfrm>
            <a:prstGeom prst="rect">
              <a:avLst/>
            </a:prstGeom>
          </p:spPr>
        </p:pic>
        <p:sp>
          <p:nvSpPr>
            <p:cNvPr id="9" name="Rectangle 8"/>
            <p:cNvSpPr/>
            <p:nvPr/>
          </p:nvSpPr>
          <p:spPr>
            <a:xfrm>
              <a:off x="831909" y="2059505"/>
              <a:ext cx="2143425" cy="707886"/>
            </a:xfrm>
            <a:prstGeom prst="rect">
              <a:avLst/>
            </a:prstGeom>
          </p:spPr>
          <p:txBody>
            <a:bodyPr>
              <a:spAutoFit/>
            </a:bodyPr>
            <a:lstStyle/>
            <a:p>
              <a:pPr algn="ctr" eaLnBrk="0" fontAlgn="base" hangingPunct="0">
                <a:spcBef>
                  <a:spcPct val="0"/>
                </a:spcBef>
                <a:spcAft>
                  <a:spcPct val="0"/>
                </a:spcAft>
                <a:defRPr/>
              </a:pPr>
              <a:r>
                <a:rPr lang="en-US" sz="2200" b="1" dirty="0">
                  <a:solidFill>
                    <a:srgbClr val="0066A1"/>
                  </a:solidFill>
                  <a:ea typeface="Verdana"/>
                  <a:cs typeface="Verdana"/>
                </a:rPr>
                <a:t>430,000+</a:t>
              </a:r>
            </a:p>
            <a:p>
              <a:pPr algn="ctr" eaLnBrk="0" fontAlgn="base" hangingPunct="0">
                <a:spcBef>
                  <a:spcPct val="0"/>
                </a:spcBef>
                <a:spcAft>
                  <a:spcPct val="0"/>
                </a:spcAft>
                <a:defRPr/>
              </a:pPr>
              <a:r>
                <a:rPr lang="en-US" sz="1700" dirty="0">
                  <a:solidFill>
                    <a:srgbClr val="0066A1"/>
                  </a:solidFill>
                  <a:ea typeface="Verdana"/>
                  <a:cs typeface="Verdana"/>
                </a:rPr>
                <a:t>Members</a:t>
              </a:r>
              <a:endParaRPr lang="en-US" sz="1700" dirty="0">
                <a:solidFill>
                  <a:srgbClr val="0066A1"/>
                </a:solidFill>
                <a:ea typeface="ＭＳ Ｐゴシック" charset="-128"/>
                <a:cs typeface="Verdana"/>
              </a:endParaRPr>
            </a:p>
          </p:txBody>
        </p:sp>
      </p:grpSp>
      <p:grpSp>
        <p:nvGrpSpPr>
          <p:cNvPr id="4" name="Group 9"/>
          <p:cNvGrpSpPr/>
          <p:nvPr/>
        </p:nvGrpSpPr>
        <p:grpSpPr>
          <a:xfrm>
            <a:off x="797177" y="4152566"/>
            <a:ext cx="3332480" cy="1745034"/>
            <a:chOff x="703899" y="4320426"/>
            <a:chExt cx="2499360" cy="1745034"/>
          </a:xfrm>
          <a:effectLst>
            <a:outerShdw blurRad="50800" dist="50800" dir="5400000" algn="ctr" rotWithShape="0">
              <a:schemeClr val="accent6">
                <a:lumMod val="50000"/>
              </a:schemeClr>
            </a:outerShdw>
          </a:effectLst>
        </p:grpSpPr>
        <p:pic>
          <p:nvPicPr>
            <p:cNvPr id="11" name="Picture 10"/>
            <p:cNvPicPr>
              <a:picLocks/>
            </p:cNvPicPr>
            <p:nvPr/>
          </p:nvPicPr>
          <p:blipFill>
            <a:blip r:embed="rId3"/>
            <a:stretch>
              <a:fillRect/>
            </a:stretch>
          </p:blipFill>
          <p:spPr>
            <a:xfrm>
              <a:off x="703899" y="4320426"/>
              <a:ext cx="2499360" cy="1745034"/>
            </a:xfrm>
            <a:prstGeom prst="rect">
              <a:avLst/>
            </a:prstGeom>
          </p:spPr>
        </p:pic>
        <p:sp>
          <p:nvSpPr>
            <p:cNvPr id="12" name="Rectangle 11"/>
            <p:cNvSpPr/>
            <p:nvPr/>
          </p:nvSpPr>
          <p:spPr>
            <a:xfrm>
              <a:off x="769107" y="4474277"/>
              <a:ext cx="2392496" cy="692497"/>
            </a:xfrm>
            <a:prstGeom prst="rect">
              <a:avLst/>
            </a:prstGeom>
          </p:spPr>
          <p:txBody>
            <a:bodyPr>
              <a:spAutoFit/>
            </a:bodyPr>
            <a:lstStyle/>
            <a:p>
              <a:pPr algn="ctr" eaLnBrk="0" fontAlgn="base" hangingPunct="0">
                <a:spcBef>
                  <a:spcPct val="0"/>
                </a:spcBef>
                <a:spcAft>
                  <a:spcPct val="0"/>
                </a:spcAft>
                <a:defRPr/>
              </a:pPr>
              <a:r>
                <a:rPr lang="en-US" sz="2200" b="1" dirty="0">
                  <a:solidFill>
                    <a:srgbClr val="69BE28">
                      <a:lumMod val="50000"/>
                    </a:srgbClr>
                  </a:solidFill>
                  <a:ea typeface="Verdana"/>
                  <a:cs typeface="Verdana"/>
                </a:rPr>
                <a:t>1,400</a:t>
              </a:r>
            </a:p>
            <a:p>
              <a:pPr algn="ctr" eaLnBrk="0" fontAlgn="base" hangingPunct="0">
                <a:spcBef>
                  <a:spcPct val="0"/>
                </a:spcBef>
                <a:spcAft>
                  <a:spcPct val="0"/>
                </a:spcAft>
                <a:defRPr/>
              </a:pPr>
              <a:r>
                <a:rPr lang="en-US" sz="1700" dirty="0">
                  <a:solidFill>
                    <a:srgbClr val="69BE28">
                      <a:lumMod val="50000"/>
                    </a:srgbClr>
                  </a:solidFill>
                  <a:ea typeface="Verdana"/>
                  <a:cs typeface="Verdana"/>
                </a:rPr>
                <a:t>Annual Conferences</a:t>
              </a:r>
              <a:endParaRPr lang="en-US" sz="1700" dirty="0">
                <a:solidFill>
                  <a:srgbClr val="69BE28">
                    <a:lumMod val="50000"/>
                  </a:srgbClr>
                </a:solidFill>
                <a:ea typeface="ＭＳ Ｐゴシック" charset="-128"/>
                <a:cs typeface="Verdana"/>
              </a:endParaRPr>
            </a:p>
          </p:txBody>
        </p:sp>
        <p:pic>
          <p:nvPicPr>
            <p:cNvPr id="13" name="Picture 12" descr="dialog.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9779" y="5294547"/>
              <a:ext cx="614623" cy="621232"/>
            </a:xfrm>
            <a:prstGeom prst="rect">
              <a:avLst/>
            </a:prstGeom>
          </p:spPr>
        </p:pic>
      </p:grpSp>
      <p:grpSp>
        <p:nvGrpSpPr>
          <p:cNvPr id="5" name="Group 13"/>
          <p:cNvGrpSpPr/>
          <p:nvPr/>
        </p:nvGrpSpPr>
        <p:grpSpPr>
          <a:xfrm>
            <a:off x="7923621" y="1813225"/>
            <a:ext cx="3355057" cy="1745034"/>
            <a:chOff x="6048731" y="1879485"/>
            <a:chExt cx="2516293" cy="1745034"/>
          </a:xfrm>
          <a:effectLst>
            <a:outerShdw blurRad="50800" dist="50800" dir="5400000" algn="ctr" rotWithShape="0">
              <a:schemeClr val="accent2">
                <a:lumMod val="50000"/>
              </a:schemeClr>
            </a:outerShdw>
          </a:effectLst>
        </p:grpSpPr>
        <p:pic>
          <p:nvPicPr>
            <p:cNvPr id="15" name="Picture 14"/>
            <p:cNvPicPr>
              <a:picLocks/>
            </p:cNvPicPr>
            <p:nvPr/>
          </p:nvPicPr>
          <p:blipFill>
            <a:blip r:embed="rId3"/>
            <a:stretch>
              <a:fillRect/>
            </a:stretch>
          </p:blipFill>
          <p:spPr>
            <a:xfrm>
              <a:off x="6065664" y="1879485"/>
              <a:ext cx="2499360" cy="1745034"/>
            </a:xfrm>
            <a:prstGeom prst="rect">
              <a:avLst/>
            </a:prstGeom>
          </p:spPr>
        </p:pic>
        <p:sp>
          <p:nvSpPr>
            <p:cNvPr id="16" name="Rectangle 15"/>
            <p:cNvSpPr/>
            <p:nvPr/>
          </p:nvSpPr>
          <p:spPr>
            <a:xfrm>
              <a:off x="6048731" y="2059505"/>
              <a:ext cx="2408068" cy="692497"/>
            </a:xfrm>
            <a:prstGeom prst="rect">
              <a:avLst/>
            </a:prstGeom>
          </p:spPr>
          <p:txBody>
            <a:bodyPr>
              <a:spAutoFit/>
            </a:bodyPr>
            <a:lstStyle/>
            <a:p>
              <a:pPr algn="ctr" eaLnBrk="0" fontAlgn="base" hangingPunct="0">
                <a:spcBef>
                  <a:spcPct val="0"/>
                </a:spcBef>
                <a:spcAft>
                  <a:spcPct val="0"/>
                </a:spcAft>
                <a:defRPr/>
              </a:pPr>
              <a:r>
                <a:rPr lang="en-US" sz="2200" b="1" dirty="0">
                  <a:solidFill>
                    <a:srgbClr val="0066A1"/>
                  </a:solidFill>
                  <a:ea typeface="Verdana"/>
                  <a:cs typeface="Verdana"/>
                </a:rPr>
                <a:t>160</a:t>
              </a:r>
            </a:p>
            <a:p>
              <a:pPr algn="ctr" eaLnBrk="0" fontAlgn="base" hangingPunct="0">
                <a:spcBef>
                  <a:spcPct val="0"/>
                </a:spcBef>
                <a:spcAft>
                  <a:spcPct val="0"/>
                </a:spcAft>
                <a:defRPr/>
              </a:pPr>
              <a:r>
                <a:rPr lang="en-US" sz="1700" dirty="0">
                  <a:solidFill>
                    <a:srgbClr val="0066A1"/>
                  </a:solidFill>
                  <a:ea typeface="Verdana"/>
                  <a:cs typeface="Verdana"/>
                </a:rPr>
                <a:t>Countries</a:t>
              </a:r>
              <a:endParaRPr lang="en-US" sz="1700" dirty="0">
                <a:solidFill>
                  <a:srgbClr val="0066A1"/>
                </a:solidFill>
                <a:ea typeface="ＭＳ Ｐゴシック" charset="-128"/>
                <a:cs typeface="Verdana"/>
              </a:endParaRPr>
            </a:p>
          </p:txBody>
        </p:sp>
        <p:pic>
          <p:nvPicPr>
            <p:cNvPr id="17" name="Picture 16" descr="globe.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957399" y="2792792"/>
              <a:ext cx="747268" cy="794217"/>
            </a:xfrm>
            <a:prstGeom prst="rect">
              <a:avLst/>
            </a:prstGeom>
          </p:spPr>
        </p:pic>
      </p:grpSp>
      <p:grpSp>
        <p:nvGrpSpPr>
          <p:cNvPr id="6" name="Group 17"/>
          <p:cNvGrpSpPr/>
          <p:nvPr/>
        </p:nvGrpSpPr>
        <p:grpSpPr>
          <a:xfrm>
            <a:off x="4398331" y="1813225"/>
            <a:ext cx="3332480" cy="1745034"/>
            <a:chOff x="3404764" y="1879485"/>
            <a:chExt cx="2499360" cy="1745034"/>
          </a:xfrm>
          <a:effectLst>
            <a:outerShdw blurRad="50800" dist="50800" dir="5400000" algn="ctr" rotWithShape="0">
              <a:schemeClr val="accent2">
                <a:lumMod val="50000"/>
              </a:schemeClr>
            </a:outerShdw>
          </a:effectLst>
        </p:grpSpPr>
        <p:pic>
          <p:nvPicPr>
            <p:cNvPr id="19" name="Picture 18"/>
            <p:cNvPicPr>
              <a:picLocks/>
            </p:cNvPicPr>
            <p:nvPr/>
          </p:nvPicPr>
          <p:blipFill>
            <a:blip r:embed="rId3"/>
            <a:stretch>
              <a:fillRect/>
            </a:stretch>
          </p:blipFill>
          <p:spPr>
            <a:xfrm>
              <a:off x="3404764" y="1879485"/>
              <a:ext cx="2499360" cy="1745034"/>
            </a:xfrm>
            <a:prstGeom prst="rect">
              <a:avLst/>
            </a:prstGeom>
          </p:spPr>
        </p:pic>
        <p:sp>
          <p:nvSpPr>
            <p:cNvPr id="20" name="Rectangle 19"/>
            <p:cNvSpPr/>
            <p:nvPr/>
          </p:nvSpPr>
          <p:spPr>
            <a:xfrm>
              <a:off x="3404764" y="2059505"/>
              <a:ext cx="2499359" cy="707886"/>
            </a:xfrm>
            <a:prstGeom prst="rect">
              <a:avLst/>
            </a:prstGeom>
          </p:spPr>
          <p:txBody>
            <a:bodyPr>
              <a:spAutoFit/>
            </a:bodyPr>
            <a:lstStyle/>
            <a:p>
              <a:pPr algn="ctr" eaLnBrk="0" fontAlgn="base" hangingPunct="0">
                <a:spcBef>
                  <a:spcPct val="0"/>
                </a:spcBef>
                <a:spcAft>
                  <a:spcPct val="0"/>
                </a:spcAft>
                <a:defRPr/>
              </a:pPr>
              <a:r>
                <a:rPr lang="en-US" sz="2200" b="1" dirty="0">
                  <a:solidFill>
                    <a:srgbClr val="0066A1"/>
                  </a:solidFill>
                  <a:ea typeface="Verdana"/>
                  <a:cs typeface="Verdana"/>
                </a:rPr>
                <a:t>45</a:t>
              </a:r>
            </a:p>
            <a:p>
              <a:pPr algn="ctr" eaLnBrk="0" fontAlgn="base" hangingPunct="0">
                <a:spcBef>
                  <a:spcPct val="0"/>
                </a:spcBef>
                <a:spcAft>
                  <a:spcPct val="0"/>
                </a:spcAft>
                <a:defRPr/>
              </a:pPr>
              <a:r>
                <a:rPr lang="en-US" sz="1700" dirty="0">
                  <a:solidFill>
                    <a:srgbClr val="0066A1"/>
                  </a:solidFill>
                  <a:ea typeface="Verdana"/>
                  <a:cs typeface="Verdana"/>
                </a:rPr>
                <a:t>Technical Societies</a:t>
              </a:r>
              <a:endParaRPr lang="en-US" sz="1700" dirty="0">
                <a:solidFill>
                  <a:srgbClr val="0066A1"/>
                </a:solidFill>
                <a:ea typeface="ＭＳ Ｐゴシック" charset="-128"/>
                <a:cs typeface="Verdana"/>
              </a:endParaRPr>
            </a:p>
          </p:txBody>
        </p:sp>
        <p:pic>
          <p:nvPicPr>
            <p:cNvPr id="21" name="Picture 20" descr="atom.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262970" y="2785870"/>
              <a:ext cx="749300" cy="695041"/>
            </a:xfrm>
            <a:prstGeom prst="rect">
              <a:avLst/>
            </a:prstGeom>
          </p:spPr>
        </p:pic>
      </p:grpSp>
      <p:grpSp>
        <p:nvGrpSpPr>
          <p:cNvPr id="10" name="Group 21"/>
          <p:cNvGrpSpPr/>
          <p:nvPr/>
        </p:nvGrpSpPr>
        <p:grpSpPr>
          <a:xfrm>
            <a:off x="7946197" y="4152566"/>
            <a:ext cx="3332480" cy="1745034"/>
            <a:chOff x="6065664" y="4320426"/>
            <a:chExt cx="2499360" cy="1745034"/>
          </a:xfrm>
          <a:effectLst>
            <a:outerShdw blurRad="50800" dist="50800" dir="5400000" algn="ctr" rotWithShape="0">
              <a:schemeClr val="accent6">
                <a:lumMod val="50000"/>
              </a:schemeClr>
            </a:outerShdw>
          </a:effectLst>
        </p:grpSpPr>
        <p:pic>
          <p:nvPicPr>
            <p:cNvPr id="23" name="Picture 22"/>
            <p:cNvPicPr>
              <a:picLocks/>
            </p:cNvPicPr>
            <p:nvPr/>
          </p:nvPicPr>
          <p:blipFill>
            <a:blip r:embed="rId3"/>
            <a:stretch>
              <a:fillRect/>
            </a:stretch>
          </p:blipFill>
          <p:spPr>
            <a:xfrm>
              <a:off x="6065664" y="4320426"/>
              <a:ext cx="2499360" cy="1745034"/>
            </a:xfrm>
            <a:prstGeom prst="rect">
              <a:avLst/>
            </a:prstGeom>
          </p:spPr>
        </p:pic>
        <p:sp>
          <p:nvSpPr>
            <p:cNvPr id="24" name="Rectangle 23"/>
            <p:cNvSpPr/>
            <p:nvPr/>
          </p:nvSpPr>
          <p:spPr>
            <a:xfrm>
              <a:off x="6116466" y="4474277"/>
              <a:ext cx="2416535" cy="707886"/>
            </a:xfrm>
            <a:prstGeom prst="rect">
              <a:avLst/>
            </a:prstGeom>
          </p:spPr>
          <p:txBody>
            <a:bodyPr>
              <a:spAutoFit/>
            </a:bodyPr>
            <a:lstStyle/>
            <a:p>
              <a:pPr algn="ctr" eaLnBrk="0" fontAlgn="base" hangingPunct="0">
                <a:spcBef>
                  <a:spcPct val="0"/>
                </a:spcBef>
                <a:spcAft>
                  <a:spcPct val="0"/>
                </a:spcAft>
                <a:defRPr/>
              </a:pPr>
              <a:r>
                <a:rPr lang="en-US" sz="2200" b="1" dirty="0">
                  <a:solidFill>
                    <a:srgbClr val="69BE28">
                      <a:lumMod val="50000"/>
                    </a:srgbClr>
                  </a:solidFill>
                  <a:ea typeface="Verdana"/>
                  <a:cs typeface="Verdana"/>
                </a:rPr>
                <a:t>160+</a:t>
              </a:r>
            </a:p>
            <a:p>
              <a:pPr algn="ctr" eaLnBrk="0" fontAlgn="base" hangingPunct="0">
                <a:spcBef>
                  <a:spcPct val="0"/>
                </a:spcBef>
                <a:spcAft>
                  <a:spcPct val="0"/>
                </a:spcAft>
                <a:defRPr/>
              </a:pPr>
              <a:r>
                <a:rPr lang="en-US" sz="1700" dirty="0">
                  <a:solidFill>
                    <a:srgbClr val="69BE28">
                      <a:lumMod val="50000"/>
                    </a:srgbClr>
                  </a:solidFill>
                  <a:ea typeface="Verdana"/>
                  <a:cs typeface="Verdana"/>
                </a:rPr>
                <a:t>Top-cited Periodicals</a:t>
              </a:r>
              <a:endParaRPr lang="en-US" sz="1700" dirty="0">
                <a:solidFill>
                  <a:srgbClr val="69BE28">
                    <a:lumMod val="50000"/>
                  </a:srgbClr>
                </a:solidFill>
                <a:ea typeface="ＭＳ Ｐゴシック" charset="-128"/>
                <a:cs typeface="Verdana"/>
              </a:endParaRPr>
            </a:p>
          </p:txBody>
        </p:sp>
        <p:sp>
          <p:nvSpPr>
            <p:cNvPr id="25" name="Rectangle 24"/>
            <p:cNvSpPr/>
            <p:nvPr/>
          </p:nvSpPr>
          <p:spPr>
            <a:xfrm>
              <a:off x="6858002" y="5226810"/>
              <a:ext cx="975868" cy="699859"/>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dirty="0">
                <a:solidFill>
                  <a:srgbClr val="FFFFFF"/>
                </a:solidFill>
              </a:endParaRPr>
            </a:p>
          </p:txBody>
        </p:sp>
        <p:pic>
          <p:nvPicPr>
            <p:cNvPr id="26" name="Picture 25" descr="book.pn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942021" y="5286080"/>
              <a:ext cx="804981" cy="587698"/>
            </a:xfrm>
            <a:prstGeom prst="rect">
              <a:avLst/>
            </a:prstGeom>
          </p:spPr>
        </p:pic>
      </p:grpSp>
      <p:grpSp>
        <p:nvGrpSpPr>
          <p:cNvPr id="14" name="Group 26"/>
          <p:cNvGrpSpPr>
            <a:grpSpLocks/>
          </p:cNvGrpSpPr>
          <p:nvPr/>
        </p:nvGrpSpPr>
        <p:grpSpPr bwMode="auto">
          <a:xfrm>
            <a:off x="626534" y="1450975"/>
            <a:ext cx="10723033" cy="338138"/>
            <a:chOff x="575736" y="1516524"/>
            <a:chExt cx="8041971" cy="338554"/>
          </a:xfrm>
        </p:grpSpPr>
        <p:pic>
          <p:nvPicPr>
            <p:cNvPr id="51214" name="Picture 27" descr="rule-screen-grab.png"/>
            <p:cNvPicPr>
              <a:picLocks noChangeAspect="1"/>
            </p:cNvPicPr>
            <p:nvPr/>
          </p:nvPicPr>
          <p:blipFill>
            <a:blip r:embed="rId9">
              <a:extLst>
                <a:ext uri="{28A0092B-C50C-407E-A947-70E740481C1C}">
                  <a14:useLocalDpi xmlns="" xmlns:a14="http://schemas.microsoft.com/office/drawing/2010/main" val="0"/>
                </a:ext>
              </a:extLst>
            </a:blip>
            <a:srcRect/>
            <a:stretch>
              <a:fillRect/>
            </a:stretch>
          </p:blipFill>
          <p:spPr bwMode="auto">
            <a:xfrm flipV="1">
              <a:off x="769107" y="1635712"/>
              <a:ext cx="7848600" cy="183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5" name="Rectangle 28"/>
            <p:cNvSpPr>
              <a:spLocks noChangeArrowheads="1"/>
            </p:cNvSpPr>
            <p:nvPr/>
          </p:nvSpPr>
          <p:spPr bwMode="auto">
            <a:xfrm>
              <a:off x="575736" y="1516524"/>
              <a:ext cx="2285914" cy="33855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100"/>
                </a:spcBef>
                <a:buClr>
                  <a:schemeClr val="accent1"/>
                </a:buClr>
                <a:buSzPct val="100000"/>
                <a:buFont typeface="Wingdings 2" pitchFamily="18" charset="2"/>
                <a:buChar char=""/>
                <a:defRPr sz="1600">
                  <a:solidFill>
                    <a:schemeClr val="tx1"/>
                  </a:solidFill>
                  <a:latin typeface="Verdana" pitchFamily="34" charset="0"/>
                  <a:ea typeface="ＭＳ Ｐゴシック" pitchFamily="34" charset="-128"/>
                </a:defRPr>
              </a:lvl1pPr>
              <a:lvl2pPr marL="742950" indent="-285750">
                <a:spcBef>
                  <a:spcPts val="400"/>
                </a:spcBef>
                <a:buChar char="–"/>
                <a:defRPr sz="1600">
                  <a:solidFill>
                    <a:schemeClr val="tx1"/>
                  </a:solidFill>
                  <a:latin typeface="Verdana" pitchFamily="34" charset="0"/>
                  <a:ea typeface="ＭＳ Ｐゴシック" pitchFamily="34" charset="-128"/>
                </a:defRPr>
              </a:lvl2pPr>
              <a:lvl3pPr marL="1143000" indent="-228600">
                <a:spcBef>
                  <a:spcPts val="400"/>
                </a:spcBef>
                <a:buChar char="•"/>
                <a:defRPr sz="1400">
                  <a:solidFill>
                    <a:schemeClr val="tx1"/>
                  </a:solidFill>
                  <a:latin typeface="Verdana" pitchFamily="34" charset="0"/>
                  <a:ea typeface="ＭＳ Ｐゴシック" pitchFamily="34" charset="-128"/>
                </a:defRPr>
              </a:lvl3pPr>
              <a:lvl4pPr marL="1600200" indent="-228600">
                <a:spcBef>
                  <a:spcPts val="400"/>
                </a:spcBef>
                <a:buFont typeface="Arial" pitchFamily="34" charset="0"/>
                <a:buChar char="-"/>
                <a:defRPr sz="1200">
                  <a:solidFill>
                    <a:schemeClr val="tx1"/>
                  </a:solidFill>
                  <a:latin typeface="Verdana" pitchFamily="34" charset="0"/>
                  <a:ea typeface="ＭＳ Ｐゴシック" pitchFamily="34" charset="-128"/>
                </a:defRPr>
              </a:lvl4pPr>
              <a:lvl5pPr marL="2057400" indent="-228600">
                <a:spcBef>
                  <a:spcPts val="400"/>
                </a:spcBef>
                <a:buFont typeface="Arial" pitchFamily="34" charset="0"/>
                <a:buChar char="•"/>
                <a:defRPr sz="1200">
                  <a:solidFill>
                    <a:schemeClr val="tx1"/>
                  </a:solidFill>
                  <a:latin typeface="Verdana" pitchFamily="34" charset="0"/>
                  <a:ea typeface="ＭＳ Ｐゴシック" pitchFamily="34" charset="-128"/>
                </a:defRPr>
              </a:lvl5pPr>
              <a:lvl6pPr marL="25146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6pPr>
              <a:lvl7pPr marL="29718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7pPr>
              <a:lvl8pPr marL="34290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8pPr>
              <a:lvl9pPr marL="38862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9pPr>
            </a:lstStyle>
            <a:p>
              <a:pPr algn="ctr" eaLnBrk="0" fontAlgn="base" hangingPunct="0">
                <a:spcBef>
                  <a:spcPct val="0"/>
                </a:spcBef>
                <a:spcAft>
                  <a:spcPct val="0"/>
                </a:spcAft>
                <a:buClrTx/>
                <a:buSzTx/>
                <a:buFontTx/>
                <a:buNone/>
              </a:pPr>
              <a:r>
                <a:rPr lang="en-US" altLang="en-US" b="1">
                  <a:solidFill>
                    <a:srgbClr val="003351"/>
                  </a:solidFill>
                  <a:cs typeface="Arial" pitchFamily="34" charset="0"/>
                </a:rPr>
                <a:t>Our Global Reach</a:t>
              </a:r>
            </a:p>
          </p:txBody>
        </p:sp>
      </p:grpSp>
      <p:grpSp>
        <p:nvGrpSpPr>
          <p:cNvPr id="18" name="Group 29"/>
          <p:cNvGrpSpPr>
            <a:grpSpLocks/>
          </p:cNvGrpSpPr>
          <p:nvPr/>
        </p:nvGrpSpPr>
        <p:grpSpPr bwMode="auto">
          <a:xfrm>
            <a:off x="615951" y="3711575"/>
            <a:ext cx="10733616" cy="338138"/>
            <a:chOff x="567270" y="3878784"/>
            <a:chExt cx="8050437" cy="338554"/>
          </a:xfrm>
        </p:grpSpPr>
        <p:pic>
          <p:nvPicPr>
            <p:cNvPr id="51212" name="Picture 30" descr="rule-screen-grab.png"/>
            <p:cNvPicPr>
              <a:picLocks noChangeAspect="1"/>
            </p:cNvPicPr>
            <p:nvPr/>
          </p:nvPicPr>
          <p:blipFill>
            <a:blip r:embed="rId9">
              <a:extLst>
                <a:ext uri="{28A0092B-C50C-407E-A947-70E740481C1C}">
                  <a14:useLocalDpi xmlns="" xmlns:a14="http://schemas.microsoft.com/office/drawing/2010/main" val="0"/>
                </a:ext>
              </a:extLst>
            </a:blip>
            <a:srcRect/>
            <a:stretch>
              <a:fillRect/>
            </a:stretch>
          </p:blipFill>
          <p:spPr bwMode="auto">
            <a:xfrm flipV="1">
              <a:off x="769107" y="3984391"/>
              <a:ext cx="7848600" cy="183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3" name="Rectangle 31"/>
            <p:cNvSpPr>
              <a:spLocks noChangeArrowheads="1"/>
            </p:cNvSpPr>
            <p:nvPr/>
          </p:nvSpPr>
          <p:spPr bwMode="auto">
            <a:xfrm>
              <a:off x="567270" y="3878784"/>
              <a:ext cx="2836941" cy="33855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ts val="1100"/>
                </a:spcBef>
                <a:buClr>
                  <a:schemeClr val="accent1"/>
                </a:buClr>
                <a:buSzPct val="100000"/>
                <a:buFont typeface="Wingdings 2" pitchFamily="18" charset="2"/>
                <a:buChar char=""/>
                <a:defRPr sz="1600">
                  <a:solidFill>
                    <a:schemeClr val="tx1"/>
                  </a:solidFill>
                  <a:latin typeface="Verdana" pitchFamily="34" charset="0"/>
                  <a:ea typeface="ＭＳ Ｐゴシック" pitchFamily="34" charset="-128"/>
                </a:defRPr>
              </a:lvl1pPr>
              <a:lvl2pPr marL="742950" indent="-285750">
                <a:spcBef>
                  <a:spcPts val="400"/>
                </a:spcBef>
                <a:buChar char="–"/>
                <a:defRPr sz="1600">
                  <a:solidFill>
                    <a:schemeClr val="tx1"/>
                  </a:solidFill>
                  <a:latin typeface="Verdana" pitchFamily="34" charset="0"/>
                  <a:ea typeface="ＭＳ Ｐゴシック" pitchFamily="34" charset="-128"/>
                </a:defRPr>
              </a:lvl2pPr>
              <a:lvl3pPr marL="1143000" indent="-228600">
                <a:spcBef>
                  <a:spcPts val="400"/>
                </a:spcBef>
                <a:buChar char="•"/>
                <a:defRPr sz="1400">
                  <a:solidFill>
                    <a:schemeClr val="tx1"/>
                  </a:solidFill>
                  <a:latin typeface="Verdana" pitchFamily="34" charset="0"/>
                  <a:ea typeface="ＭＳ Ｐゴシック" pitchFamily="34" charset="-128"/>
                </a:defRPr>
              </a:lvl3pPr>
              <a:lvl4pPr marL="1600200" indent="-228600">
                <a:spcBef>
                  <a:spcPts val="400"/>
                </a:spcBef>
                <a:buFont typeface="Arial" pitchFamily="34" charset="0"/>
                <a:buChar char="-"/>
                <a:defRPr sz="1200">
                  <a:solidFill>
                    <a:schemeClr val="tx1"/>
                  </a:solidFill>
                  <a:latin typeface="Verdana" pitchFamily="34" charset="0"/>
                  <a:ea typeface="ＭＳ Ｐゴシック" pitchFamily="34" charset="-128"/>
                </a:defRPr>
              </a:lvl4pPr>
              <a:lvl5pPr marL="2057400" indent="-228600">
                <a:spcBef>
                  <a:spcPts val="400"/>
                </a:spcBef>
                <a:buFont typeface="Arial" pitchFamily="34" charset="0"/>
                <a:buChar char="•"/>
                <a:defRPr sz="1200">
                  <a:solidFill>
                    <a:schemeClr val="tx1"/>
                  </a:solidFill>
                  <a:latin typeface="Verdana" pitchFamily="34" charset="0"/>
                  <a:ea typeface="ＭＳ Ｐゴシック" pitchFamily="34" charset="-128"/>
                </a:defRPr>
              </a:lvl5pPr>
              <a:lvl6pPr marL="25146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6pPr>
              <a:lvl7pPr marL="29718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7pPr>
              <a:lvl8pPr marL="34290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8pPr>
              <a:lvl9pPr marL="3886200" indent="-228600" eaLnBrk="0" fontAlgn="base" hangingPunct="0">
                <a:spcBef>
                  <a:spcPts val="400"/>
                </a:spcBef>
                <a:spcAft>
                  <a:spcPct val="0"/>
                </a:spcAft>
                <a:buFont typeface="Arial" pitchFamily="34" charset="0"/>
                <a:buChar char="•"/>
                <a:defRPr sz="1200">
                  <a:solidFill>
                    <a:schemeClr val="tx1"/>
                  </a:solidFill>
                  <a:latin typeface="Verdana" pitchFamily="34" charset="0"/>
                  <a:ea typeface="ＭＳ Ｐゴシック" pitchFamily="34" charset="-128"/>
                </a:defRPr>
              </a:lvl9pPr>
            </a:lstStyle>
            <a:p>
              <a:pPr algn="ctr" eaLnBrk="0" fontAlgn="base" hangingPunct="0">
                <a:spcBef>
                  <a:spcPct val="0"/>
                </a:spcBef>
                <a:spcAft>
                  <a:spcPct val="0"/>
                </a:spcAft>
                <a:buClrTx/>
                <a:buSzTx/>
                <a:buFontTx/>
                <a:buNone/>
              </a:pPr>
              <a:r>
                <a:rPr lang="en-US" altLang="en-US" b="1">
                  <a:solidFill>
                    <a:srgbClr val="355F14"/>
                  </a:solidFill>
                  <a:cs typeface="Arial" pitchFamily="34" charset="0"/>
                </a:rPr>
                <a:t>Our Technical Breadth</a:t>
              </a:r>
            </a:p>
          </p:txBody>
        </p:sp>
      </p:grpSp>
      <p:grpSp>
        <p:nvGrpSpPr>
          <p:cNvPr id="22" name="Group 32"/>
          <p:cNvGrpSpPr/>
          <p:nvPr/>
        </p:nvGrpSpPr>
        <p:grpSpPr>
          <a:xfrm>
            <a:off x="4387042" y="4152566"/>
            <a:ext cx="3355964" cy="1745034"/>
            <a:chOff x="3396297" y="4320426"/>
            <a:chExt cx="2516973" cy="1745034"/>
          </a:xfrm>
          <a:effectLst>
            <a:outerShdw blurRad="50800" dist="50800" dir="5400000" algn="ctr" rotWithShape="0">
              <a:schemeClr val="accent6">
                <a:lumMod val="50000"/>
              </a:schemeClr>
            </a:outerShdw>
          </a:effectLst>
        </p:grpSpPr>
        <p:pic>
          <p:nvPicPr>
            <p:cNvPr id="34" name="Picture 33"/>
            <p:cNvPicPr>
              <a:picLocks/>
            </p:cNvPicPr>
            <p:nvPr/>
          </p:nvPicPr>
          <p:blipFill>
            <a:blip r:embed="rId3"/>
            <a:stretch>
              <a:fillRect/>
            </a:stretch>
          </p:blipFill>
          <p:spPr>
            <a:xfrm>
              <a:off x="3404764" y="4320426"/>
              <a:ext cx="2499360" cy="1745034"/>
            </a:xfrm>
            <a:prstGeom prst="rect">
              <a:avLst/>
            </a:prstGeom>
          </p:spPr>
        </p:pic>
        <p:sp>
          <p:nvSpPr>
            <p:cNvPr id="35" name="Rectangle 34"/>
            <p:cNvSpPr/>
            <p:nvPr/>
          </p:nvSpPr>
          <p:spPr>
            <a:xfrm>
              <a:off x="3396297" y="4474277"/>
              <a:ext cx="2516973" cy="692497"/>
            </a:xfrm>
            <a:prstGeom prst="rect">
              <a:avLst/>
            </a:prstGeom>
          </p:spPr>
          <p:txBody>
            <a:bodyPr>
              <a:spAutoFit/>
            </a:bodyPr>
            <a:lstStyle/>
            <a:p>
              <a:pPr algn="ctr" eaLnBrk="0" fontAlgn="base" hangingPunct="0">
                <a:spcBef>
                  <a:spcPct val="0"/>
                </a:spcBef>
                <a:spcAft>
                  <a:spcPct val="0"/>
                </a:spcAft>
                <a:defRPr/>
              </a:pPr>
              <a:r>
                <a:rPr lang="en-US" sz="2200" b="1" dirty="0">
                  <a:solidFill>
                    <a:srgbClr val="69BE28">
                      <a:lumMod val="50000"/>
                    </a:srgbClr>
                  </a:solidFill>
                  <a:ea typeface="Verdana"/>
                  <a:cs typeface="Verdana"/>
                </a:rPr>
                <a:t>3,700,000+</a:t>
              </a:r>
            </a:p>
            <a:p>
              <a:pPr algn="ctr" eaLnBrk="0" fontAlgn="base" hangingPunct="0">
                <a:spcBef>
                  <a:spcPct val="0"/>
                </a:spcBef>
                <a:spcAft>
                  <a:spcPct val="0"/>
                </a:spcAft>
                <a:defRPr/>
              </a:pPr>
              <a:r>
                <a:rPr lang="en-US" sz="1700" dirty="0">
                  <a:solidFill>
                    <a:srgbClr val="69BE28">
                      <a:lumMod val="50000"/>
                    </a:srgbClr>
                  </a:solidFill>
                  <a:ea typeface="Verdana"/>
                  <a:cs typeface="Verdana"/>
                </a:rPr>
                <a:t>Technical Documents</a:t>
              </a:r>
              <a:endParaRPr lang="en-US" sz="1700" dirty="0">
                <a:solidFill>
                  <a:srgbClr val="69BE28">
                    <a:lumMod val="50000"/>
                  </a:srgbClr>
                </a:solidFill>
                <a:ea typeface="ＭＳ Ｐゴシック" charset="-128"/>
                <a:cs typeface="Verdana"/>
              </a:endParaRPr>
            </a:p>
          </p:txBody>
        </p:sp>
        <p:pic>
          <p:nvPicPr>
            <p:cNvPr id="36" name="Picture 35" descr="document-gray.png"/>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360333" y="5226811"/>
              <a:ext cx="533409" cy="698865"/>
            </a:xfrm>
            <a:prstGeom prst="rect">
              <a:avLst/>
            </a:prstGeom>
          </p:spPr>
        </p:pic>
      </p:grpSp>
      <p:sp>
        <p:nvSpPr>
          <p:cNvPr id="2" name="Slide Number Placeholder 1"/>
          <p:cNvSpPr>
            <a:spLocks noGrp="1"/>
          </p:cNvSpPr>
          <p:nvPr>
            <p:ph type="sldNum" sz="quarter" idx="12"/>
          </p:nvPr>
        </p:nvSpPr>
        <p:spPr/>
        <p:txBody>
          <a:bodyPr/>
          <a:lstStyle/>
          <a:p>
            <a:pPr>
              <a:defRPr/>
            </a:pPr>
            <a:fld id="{88CC3BDF-57CD-4DF0-939A-D0CDD094B824}" type="slidenum">
              <a:rPr lang="en-US" smtClean="0"/>
              <a:pPr>
                <a:defRPr/>
              </a:pPr>
              <a:t>34</a:t>
            </a:fld>
            <a:endParaRPr lang="en-US" sz="1400">
              <a:latin typeface="Myriad Pro" charset="0"/>
            </a:endParaRPr>
          </a:p>
        </p:txBody>
      </p:sp>
    </p:spTree>
    <p:extLst>
      <p:ext uri="{BB962C8B-B14F-4D97-AF65-F5344CB8AC3E}">
        <p14:creationId xmlns="" xmlns:p14="http://schemas.microsoft.com/office/powerpoint/2010/main" val="45863408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00101" y="211139"/>
            <a:ext cx="5228167" cy="503237"/>
          </a:xfrm>
        </p:spPr>
        <p:txBody>
          <a:bodyPr>
            <a:normAutofit fontScale="90000"/>
          </a:bodyPr>
          <a:lstStyle/>
          <a:p>
            <a:pPr eaLnBrk="1" hangingPunct="1"/>
            <a:r>
              <a:rPr lang="en-US" altLang="en-US" dirty="0" smtClean="0">
                <a:solidFill>
                  <a:srgbClr val="000000"/>
                </a:solidFill>
              </a:rPr>
              <a:t>IEEE-SA Presence</a:t>
            </a:r>
            <a:endParaRPr lang="en-US" altLang="en-US" dirty="0" smtClean="0"/>
          </a:p>
        </p:txBody>
      </p:sp>
      <p:sp>
        <p:nvSpPr>
          <p:cNvPr id="3" name="Content Placeholder 2"/>
          <p:cNvSpPr>
            <a:spLocks noGrp="1"/>
          </p:cNvSpPr>
          <p:nvPr>
            <p:ph idx="1"/>
          </p:nvPr>
        </p:nvSpPr>
        <p:spPr>
          <a:xfrm>
            <a:off x="851149" y="1926665"/>
            <a:ext cx="4730751" cy="3836988"/>
          </a:xfrm>
        </p:spPr>
        <p:txBody>
          <a:bodyPr rtlCol="0">
            <a:normAutofit/>
          </a:bodyPr>
          <a:lstStyle/>
          <a:p>
            <a:pPr>
              <a:buFont typeface="Wingdings" pitchFamily="2" charset="2"/>
              <a:buChar char="§"/>
              <a:defRPr/>
            </a:pPr>
            <a:r>
              <a:rPr lang="en-US" sz="1800" dirty="0" smtClean="0">
                <a:ea typeface="ＭＳ Ｐゴシック" charset="0"/>
                <a:cs typeface="Verdana (Body)"/>
              </a:rPr>
              <a:t>Globally recognized standards</a:t>
            </a:r>
          </a:p>
          <a:p>
            <a:pPr>
              <a:buFont typeface="Wingdings" pitchFamily="2" charset="2"/>
              <a:buChar char="§"/>
              <a:defRPr/>
            </a:pPr>
            <a:r>
              <a:rPr lang="en-US" sz="1800" dirty="0">
                <a:ea typeface="ＭＳ Ｐゴシック" charset="0"/>
                <a:cs typeface="Verdana (Body)"/>
              </a:rPr>
              <a:t>Clear IPR policy</a:t>
            </a:r>
          </a:p>
          <a:p>
            <a:pPr>
              <a:buFont typeface="Wingdings" pitchFamily="2" charset="2"/>
              <a:buChar char="§"/>
              <a:defRPr/>
            </a:pPr>
            <a:r>
              <a:rPr lang="en-US" sz="1800" dirty="0" smtClean="0">
                <a:ea typeface="ＭＳ Ｐゴシック" charset="0"/>
                <a:cs typeface="Verdana (Body)"/>
              </a:rPr>
              <a:t>Approximately </a:t>
            </a:r>
            <a:r>
              <a:rPr lang="en-US" sz="1800" dirty="0" smtClean="0">
                <a:solidFill>
                  <a:srgbClr val="FF0000"/>
                </a:solidFill>
                <a:ea typeface="ＭＳ Ｐゴシック" charset="0"/>
                <a:cs typeface="Verdana (Body)"/>
              </a:rPr>
              <a:t>1300</a:t>
            </a:r>
            <a:r>
              <a:rPr lang="en-US" sz="1800" dirty="0" smtClean="0">
                <a:ea typeface="ＭＳ Ｐゴシック" charset="0"/>
                <a:cs typeface="Verdana (Body)"/>
              </a:rPr>
              <a:t> active standards</a:t>
            </a:r>
          </a:p>
          <a:p>
            <a:pPr>
              <a:buFont typeface="Wingdings" pitchFamily="2" charset="2"/>
              <a:buChar char="§"/>
              <a:defRPr/>
            </a:pPr>
            <a:r>
              <a:rPr lang="en-US" sz="1800" dirty="0" smtClean="0">
                <a:ea typeface="ＭＳ Ｐゴシック" charset="0"/>
                <a:cs typeface="Verdana (Body)"/>
              </a:rPr>
              <a:t>More than </a:t>
            </a:r>
            <a:r>
              <a:rPr lang="en-US" sz="1800" dirty="0" smtClean="0">
                <a:solidFill>
                  <a:srgbClr val="FF0000"/>
                </a:solidFill>
                <a:ea typeface="ＭＳ Ｐゴシック" charset="0"/>
                <a:cs typeface="Verdana (Body)"/>
              </a:rPr>
              <a:t>500</a:t>
            </a:r>
            <a:r>
              <a:rPr lang="en-US" sz="1800" dirty="0" smtClean="0">
                <a:solidFill>
                  <a:srgbClr val="002060"/>
                </a:solidFill>
                <a:ea typeface="ＭＳ Ｐゴシック" charset="0"/>
                <a:cs typeface="Verdana (Body)"/>
              </a:rPr>
              <a:t> standards </a:t>
            </a:r>
            <a:r>
              <a:rPr lang="en-US" sz="1800" dirty="0">
                <a:ea typeface="ＭＳ Ｐゴシック" charset="0"/>
                <a:cs typeface="Verdana (Body)"/>
              </a:rPr>
              <a:t/>
            </a:r>
            <a:br>
              <a:rPr lang="en-US" sz="1800" dirty="0">
                <a:ea typeface="ＭＳ Ｐゴシック" charset="0"/>
                <a:cs typeface="Verdana (Body)"/>
              </a:rPr>
            </a:br>
            <a:r>
              <a:rPr lang="en-US" sz="1800" dirty="0" smtClean="0">
                <a:ea typeface="ＭＳ Ｐゴシック" charset="0"/>
                <a:cs typeface="Verdana (Body)"/>
              </a:rPr>
              <a:t>under development</a:t>
            </a:r>
          </a:p>
          <a:p>
            <a:pPr>
              <a:buFont typeface="Wingdings" pitchFamily="2" charset="2"/>
              <a:buChar char="§"/>
              <a:defRPr/>
            </a:pPr>
            <a:r>
              <a:rPr lang="en-US" sz="1800" dirty="0" smtClean="0">
                <a:ea typeface="ＭＳ Ｐゴシック" charset="0"/>
                <a:cs typeface="Verdana (Body)"/>
              </a:rPr>
              <a:t>Over </a:t>
            </a:r>
            <a:r>
              <a:rPr lang="en-US" sz="1800" dirty="0" smtClean="0">
                <a:solidFill>
                  <a:srgbClr val="FF0000"/>
                </a:solidFill>
                <a:ea typeface="ＭＳ Ｐゴシック" charset="0"/>
                <a:cs typeface="Verdana (Body)"/>
              </a:rPr>
              <a:t>7,000</a:t>
            </a:r>
            <a:r>
              <a:rPr lang="en-US" sz="1800" dirty="0" smtClean="0">
                <a:ea typeface="ＭＳ Ｐゴシック" charset="0"/>
                <a:cs typeface="Verdana (Body)"/>
              </a:rPr>
              <a:t> individual members and </a:t>
            </a:r>
            <a:r>
              <a:rPr lang="en-US" sz="1800" dirty="0" smtClean="0">
                <a:solidFill>
                  <a:srgbClr val="FF0000"/>
                </a:solidFill>
                <a:ea typeface="ＭＳ Ｐゴシック" charset="0"/>
                <a:cs typeface="Verdana (Body)"/>
              </a:rPr>
              <a:t>20,000</a:t>
            </a:r>
            <a:r>
              <a:rPr lang="en-US" sz="1800" dirty="0" smtClean="0">
                <a:ea typeface="ＭＳ Ｐゴシック" charset="0"/>
                <a:cs typeface="Verdana (Body)"/>
              </a:rPr>
              <a:t> standards developers from every continent</a:t>
            </a:r>
          </a:p>
          <a:p>
            <a:pPr>
              <a:buFont typeface="Wingdings" pitchFamily="2" charset="2"/>
              <a:buChar char="§"/>
              <a:defRPr/>
            </a:pPr>
            <a:r>
              <a:rPr lang="en-US" sz="1800" dirty="0" smtClean="0">
                <a:solidFill>
                  <a:srgbClr val="FF0000"/>
                </a:solidFill>
                <a:ea typeface="ＭＳ Ｐゴシック" charset="0"/>
                <a:cs typeface="Verdana (Body)"/>
              </a:rPr>
              <a:t>200+</a:t>
            </a:r>
            <a:r>
              <a:rPr lang="en-US" sz="1800" dirty="0" smtClean="0">
                <a:solidFill>
                  <a:srgbClr val="002060"/>
                </a:solidFill>
                <a:ea typeface="ＭＳ Ｐゴシック" charset="0"/>
                <a:cs typeface="Verdana (Body)"/>
              </a:rPr>
              <a:t> </a:t>
            </a:r>
            <a:r>
              <a:rPr lang="en-US" sz="1800" dirty="0" smtClean="0">
                <a:ea typeface="ＭＳ Ｐゴシック" charset="0"/>
                <a:cs typeface="Verdana (Body)"/>
              </a:rPr>
              <a:t>corporate members</a:t>
            </a:r>
          </a:p>
          <a:p>
            <a:pPr>
              <a:buFont typeface="Wingdings" pitchFamily="2" charset="2"/>
              <a:buChar char="§"/>
              <a:defRPr/>
            </a:pPr>
            <a:endParaRPr lang="en-US" sz="1800" dirty="0" smtClean="0">
              <a:ea typeface="ＭＳ Ｐゴシック" charset="0"/>
              <a:cs typeface="Verdana (Body)"/>
            </a:endParaRPr>
          </a:p>
          <a:p>
            <a:pPr>
              <a:buFont typeface="Wingdings 2" pitchFamily="18" charset="2"/>
              <a:buNone/>
              <a:defRPr/>
            </a:pPr>
            <a:endParaRPr lang="en-US" sz="1800" dirty="0" smtClean="0">
              <a:ea typeface="ＭＳ Ｐゴシック" charset="0"/>
              <a:cs typeface="Verdana (Body)"/>
            </a:endParaRPr>
          </a:p>
          <a:p>
            <a:pPr>
              <a:buFont typeface="Wingdings" pitchFamily="2" charset="2"/>
              <a:buChar char="§"/>
              <a:defRPr/>
            </a:pPr>
            <a:endParaRPr lang="en-US" sz="1800" dirty="0" smtClean="0">
              <a:ea typeface="ＭＳ Ｐゴシック" charset="0"/>
              <a:cs typeface="Verdana (Body)"/>
            </a:endParaRPr>
          </a:p>
          <a:p>
            <a:pPr>
              <a:buFont typeface="Wingdings" pitchFamily="2" charset="2"/>
              <a:buChar char="§"/>
              <a:defRPr/>
            </a:pPr>
            <a:endParaRPr lang="en-US" sz="1800" dirty="0" smtClean="0">
              <a:ea typeface="ＭＳ Ｐゴシック" charset="0"/>
              <a:cs typeface="Verdana (Body)"/>
            </a:endParaRPr>
          </a:p>
          <a:p>
            <a:pPr marL="0" indent="0" eaLnBrk="1" fontAlgn="auto" hangingPunct="1">
              <a:spcBef>
                <a:spcPts val="0"/>
              </a:spcBef>
              <a:spcAft>
                <a:spcPts val="0"/>
              </a:spcAft>
              <a:defRPr/>
            </a:pPr>
            <a:endParaRPr lang="en-US" dirty="0" smtClean="0">
              <a:latin typeface="Verdana (Body)"/>
              <a:ea typeface="+mn-ea"/>
              <a:cs typeface="Verdana (Body)"/>
            </a:endParaRPr>
          </a:p>
          <a:p>
            <a:pPr marL="0" indent="0" eaLnBrk="1" fontAlgn="auto" hangingPunct="1">
              <a:spcBef>
                <a:spcPts val="0"/>
              </a:spcBef>
              <a:spcAft>
                <a:spcPts val="0"/>
              </a:spcAft>
              <a:defRPr/>
            </a:pPr>
            <a:endParaRPr lang="en-US" dirty="0">
              <a:latin typeface="Verdana (Body)"/>
              <a:ea typeface="+mn-ea"/>
              <a:cs typeface="Verdana (Body)"/>
            </a:endParaRPr>
          </a:p>
        </p:txBody>
      </p:sp>
      <p:pic>
        <p:nvPicPr>
          <p:cNvPr id="59396" name="Picture 2" descr="http://www.google.com/url?source=imgres&amp;ct=img&amp;q=http://www.elp.com/content/dam/etc/medialib/new-lib/power-grid/2011/july/99636.res/_jcr_content/renditions/pennwell.web.400.400.jpg&amp;sa=X&amp;ei=ZWzCUP_XJIfi0gGDoIG4DA&amp;ved=0CAQQ8wc4CA&amp;usg=AFQjCNHfZEcYTMv2d-vraCYOLyVkmUhMvQ"/>
          <p:cNvPicPr>
            <a:picLocks noChangeAspect="1" noChangeArrowheads="1"/>
          </p:cNvPicPr>
          <p:nvPr/>
        </p:nvPicPr>
        <p:blipFill>
          <a:blip r:embed="rId3">
            <a:extLst>
              <a:ext uri="{28A0092B-C50C-407E-A947-70E740481C1C}">
                <a14:useLocalDpi xmlns="" xmlns:a14="http://schemas.microsoft.com/office/drawing/2010/main" val="0"/>
              </a:ext>
            </a:extLst>
          </a:blip>
          <a:srcRect t="14658" b="45351"/>
          <a:stretch>
            <a:fillRect/>
          </a:stretch>
        </p:blipFill>
        <p:spPr bwMode="auto">
          <a:xfrm>
            <a:off x="1056217" y="4713288"/>
            <a:ext cx="4332816"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6184901" y="825500"/>
            <a:ext cx="5092700" cy="3290644"/>
          </a:xfrm>
          <a:prstGeom prst="rect">
            <a:avLst/>
          </a:prstGeom>
        </p:spPr>
        <p:txBody>
          <a:bodyPr>
            <a:spAutoFit/>
          </a:bodyPr>
          <a:lstStyle/>
          <a:p>
            <a:pPr marL="273050" indent="-273050" eaLnBrk="0" fontAlgn="base" hangingPunct="0">
              <a:spcBef>
                <a:spcPts val="1100"/>
              </a:spcBef>
              <a:spcAft>
                <a:spcPct val="0"/>
              </a:spcAft>
              <a:buClr>
                <a:srgbClr val="0066A1"/>
              </a:buClr>
              <a:buSzPct val="100000"/>
              <a:buFont typeface="Wingdings" pitchFamily="2" charset="2"/>
              <a:buChar char="§"/>
              <a:defRPr/>
            </a:pPr>
            <a:r>
              <a:rPr lang="en-US" kern="0" dirty="0">
                <a:solidFill>
                  <a:srgbClr val="000000"/>
                </a:solidFill>
                <a:ea typeface="ＭＳ Ｐゴシック" charset="0"/>
                <a:cs typeface="Verdana (Body)"/>
              </a:rPr>
              <a:t>Leverages the breath of </a:t>
            </a:r>
            <a:br>
              <a:rPr lang="en-US" kern="0" dirty="0">
                <a:solidFill>
                  <a:srgbClr val="000000"/>
                </a:solidFill>
                <a:ea typeface="ＭＳ Ｐゴシック" charset="0"/>
                <a:cs typeface="Verdana (Body)"/>
              </a:rPr>
            </a:br>
            <a:r>
              <a:rPr lang="en-US" kern="0" dirty="0">
                <a:solidFill>
                  <a:srgbClr val="000000"/>
                </a:solidFill>
                <a:ea typeface="ＭＳ Ｐゴシック" charset="0"/>
                <a:cs typeface="Verdana (Body)"/>
              </a:rPr>
              <a:t>40+ technical areas</a:t>
            </a:r>
          </a:p>
          <a:p>
            <a:pPr marL="273050" indent="-273050" eaLnBrk="0" fontAlgn="base" hangingPunct="0">
              <a:spcBef>
                <a:spcPts val="1100"/>
              </a:spcBef>
              <a:spcAft>
                <a:spcPct val="0"/>
              </a:spcAft>
              <a:buClr>
                <a:srgbClr val="0066A1"/>
              </a:buClr>
              <a:buSzPct val="100000"/>
              <a:buFont typeface="Wingdings" pitchFamily="2" charset="2"/>
              <a:buChar char="§"/>
              <a:defRPr/>
            </a:pPr>
            <a:r>
              <a:rPr lang="en-US" dirty="0">
                <a:solidFill>
                  <a:srgbClr val="002060"/>
                </a:solidFill>
                <a:ea typeface="ＭＳ Ｐゴシック" pitchFamily="34" charset="-128"/>
                <a:cs typeface="Arial" panose="020B0604020202020204" pitchFamily="34" charset="0"/>
              </a:rPr>
              <a:t>Smart Grid </a:t>
            </a:r>
            <a:r>
              <a:rPr lang="en-US" dirty="0">
                <a:solidFill>
                  <a:srgbClr val="000000"/>
                </a:solidFill>
                <a:ea typeface="ＭＳ Ｐゴシック" pitchFamily="34" charset="-128"/>
                <a:cs typeface="Arial" panose="020B0604020202020204" pitchFamily="34" charset="0"/>
              </a:rPr>
              <a:t>standards </a:t>
            </a:r>
            <a:br>
              <a:rPr lang="en-US" dirty="0">
                <a:solidFill>
                  <a:srgbClr val="000000"/>
                </a:solidFill>
                <a:ea typeface="ＭＳ Ｐゴシック" pitchFamily="34" charset="-128"/>
                <a:cs typeface="Arial" panose="020B0604020202020204" pitchFamily="34" charset="0"/>
              </a:rPr>
            </a:br>
            <a:r>
              <a:rPr lang="en-US" dirty="0">
                <a:solidFill>
                  <a:srgbClr val="000000"/>
                </a:solidFill>
                <a:ea typeface="ＭＳ Ｐゴシック" pitchFamily="34" charset="-128"/>
                <a:cs typeface="Arial" panose="020B0604020202020204" pitchFamily="34" charset="0"/>
              </a:rPr>
              <a:t>quoted in NIST</a:t>
            </a:r>
          </a:p>
          <a:p>
            <a:pPr marL="273050" indent="-273050" eaLnBrk="0" fontAlgn="base" hangingPunct="0">
              <a:spcBef>
                <a:spcPts val="1100"/>
              </a:spcBef>
              <a:spcAft>
                <a:spcPct val="0"/>
              </a:spcAft>
              <a:buClr>
                <a:srgbClr val="0066A1"/>
              </a:buClr>
              <a:buSzPct val="100000"/>
              <a:buFont typeface="Wingdings" pitchFamily="2" charset="2"/>
              <a:buChar char="§"/>
              <a:defRPr/>
            </a:pPr>
            <a:r>
              <a:rPr lang="en-US" dirty="0">
                <a:solidFill>
                  <a:srgbClr val="000000"/>
                </a:solidFill>
                <a:ea typeface="ＭＳ Ｐゴシック" pitchFamily="34" charset="-128"/>
                <a:cs typeface="Arial" panose="020B0604020202020204" pitchFamily="34" charset="0"/>
              </a:rPr>
              <a:t>Flagship transport layer standards in communications (IEEE 802)</a:t>
            </a:r>
          </a:p>
          <a:p>
            <a:pPr marL="273050" indent="-273050" eaLnBrk="0" fontAlgn="base" hangingPunct="0">
              <a:spcBef>
                <a:spcPts val="1100"/>
              </a:spcBef>
              <a:spcAft>
                <a:spcPct val="0"/>
              </a:spcAft>
              <a:buClr>
                <a:srgbClr val="0066A1"/>
              </a:buClr>
              <a:buSzPct val="100000"/>
              <a:buFont typeface="Wingdings" pitchFamily="2" charset="2"/>
              <a:buChar char="§"/>
              <a:defRPr/>
            </a:pPr>
            <a:r>
              <a:rPr lang="en-US" b="1" dirty="0" smtClean="0">
                <a:solidFill>
                  <a:srgbClr val="000000"/>
                </a:solidFill>
                <a:ea typeface="ＭＳ Ｐゴシック" charset="0"/>
                <a:cs typeface="Verdana (Body)"/>
              </a:rPr>
              <a:t>Independent </a:t>
            </a:r>
            <a:r>
              <a:rPr lang="en-US" b="1" dirty="0">
                <a:solidFill>
                  <a:srgbClr val="000000"/>
                </a:solidFill>
                <a:ea typeface="ＭＳ Ｐゴシック" charset="0"/>
                <a:cs typeface="Verdana (Body)"/>
              </a:rPr>
              <a:t>global community</a:t>
            </a:r>
          </a:p>
          <a:p>
            <a:pPr marL="273050" indent="-273050" eaLnBrk="0" fontAlgn="base" hangingPunct="0">
              <a:spcBef>
                <a:spcPts val="1100"/>
              </a:spcBef>
              <a:spcAft>
                <a:spcPct val="0"/>
              </a:spcAft>
              <a:buClr>
                <a:srgbClr val="0066A1"/>
              </a:buClr>
              <a:buSzPct val="100000"/>
              <a:buFont typeface="Wingdings" pitchFamily="2" charset="2"/>
              <a:buChar char="§"/>
              <a:defRPr/>
            </a:pPr>
            <a:r>
              <a:rPr lang="en-US" dirty="0">
                <a:solidFill>
                  <a:srgbClr val="002060"/>
                </a:solidFill>
                <a:ea typeface="ＭＳ Ｐゴシック" charset="0"/>
                <a:cs typeface="Verdana (Body)"/>
              </a:rPr>
              <a:t>Open </a:t>
            </a:r>
            <a:r>
              <a:rPr lang="en-US" dirty="0">
                <a:solidFill>
                  <a:srgbClr val="000000"/>
                </a:solidFill>
                <a:ea typeface="ＭＳ Ｐゴシック" charset="0"/>
                <a:cs typeface="Verdana (Body)"/>
              </a:rPr>
              <a:t>standards process…</a:t>
            </a:r>
          </a:p>
          <a:p>
            <a:pPr marL="273050" indent="-273050" eaLnBrk="0" fontAlgn="base" hangingPunct="0">
              <a:spcBef>
                <a:spcPts val="1100"/>
              </a:spcBef>
              <a:spcAft>
                <a:spcPct val="0"/>
              </a:spcAft>
              <a:buClr>
                <a:srgbClr val="0066A1"/>
              </a:buClr>
              <a:buSzPct val="100000"/>
              <a:buFont typeface="Wingdings" pitchFamily="2" charset="2"/>
              <a:buChar char="§"/>
              <a:defRPr/>
            </a:pPr>
            <a:endParaRPr lang="en-US" dirty="0">
              <a:solidFill>
                <a:srgbClr val="000000"/>
              </a:solidFill>
              <a:ea typeface="ＭＳ Ｐゴシック" pitchFamily="34" charset="-128"/>
              <a:cs typeface="Arial" panose="020B0604020202020204" pitchFamily="34" charset="0"/>
            </a:endParaRPr>
          </a:p>
        </p:txBody>
      </p:sp>
      <p:sp>
        <p:nvSpPr>
          <p:cNvPr id="8" name="Title 1"/>
          <p:cNvSpPr txBox="1">
            <a:spLocks/>
          </p:cNvSpPr>
          <p:nvPr/>
        </p:nvSpPr>
        <p:spPr bwMode="auto">
          <a:xfrm>
            <a:off x="6341533" y="4461669"/>
            <a:ext cx="5228167"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algn="l" rtl="0" eaLnBrk="0" fontAlgn="base" hangingPunct="0">
              <a:spcBef>
                <a:spcPct val="0"/>
              </a:spcBef>
              <a:spcAft>
                <a:spcPct val="0"/>
              </a:spcAft>
              <a:defRPr sz="2800" b="1">
                <a:solidFill>
                  <a:schemeClr val="tx1"/>
                </a:solidFill>
                <a:latin typeface="+mj-lt"/>
                <a:ea typeface="ＭＳ Ｐゴシック" pitchFamily="34" charset="-128"/>
                <a:cs typeface="ＭＳ Ｐゴシック" pitchFamily="-112" charset="-128"/>
              </a:defRPr>
            </a:lvl1pPr>
            <a:lvl2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2pPr>
            <a:lvl3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3pPr>
            <a:lvl4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4pPr>
            <a:lvl5pPr algn="l" rtl="0" eaLnBrk="0" fontAlgn="base" hangingPunct="0">
              <a:spcBef>
                <a:spcPct val="0"/>
              </a:spcBef>
              <a:spcAft>
                <a:spcPct val="0"/>
              </a:spcAft>
              <a:defRPr sz="2800" b="1">
                <a:solidFill>
                  <a:schemeClr val="tx1"/>
                </a:solidFill>
                <a:latin typeface="Verdana" pitchFamily="34"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6pPr>
            <a:lvl7pPr marL="9144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7pPr>
            <a:lvl8pPr marL="13716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8pPr>
            <a:lvl9pPr marL="18288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9pPr>
          </a:lstStyle>
          <a:p>
            <a:pPr eaLnBrk="1" hangingPunct="1">
              <a:defRPr/>
            </a:pPr>
            <a:r>
              <a:rPr lang="en-US" kern="0" dirty="0" smtClean="0">
                <a:solidFill>
                  <a:srgbClr val="000000"/>
                </a:solidFill>
              </a:rPr>
              <a:t>IEEE-SA Strengths</a:t>
            </a:r>
          </a:p>
        </p:txBody>
      </p:sp>
      <p:sp>
        <p:nvSpPr>
          <p:cNvPr id="2" name="Slide Number Placeholder 1"/>
          <p:cNvSpPr>
            <a:spLocks noGrp="1"/>
          </p:cNvSpPr>
          <p:nvPr>
            <p:ph type="sldNum" sz="quarter" idx="12"/>
          </p:nvPr>
        </p:nvSpPr>
        <p:spPr/>
        <p:txBody>
          <a:bodyPr/>
          <a:lstStyle/>
          <a:p>
            <a:pPr>
              <a:defRPr/>
            </a:pPr>
            <a:fld id="{6CFC1F96-5ED1-41A0-BC5E-E0FC0B2B84E1}" type="slidenum">
              <a:rPr lang="en-US" smtClean="0"/>
              <a:pPr>
                <a:defRPr/>
              </a:pPr>
              <a:t>35</a:t>
            </a:fld>
            <a:endParaRPr lang="en-US" sz="1400">
              <a:latin typeface="Myriad Pro" charset="0"/>
            </a:endParaRPr>
          </a:p>
        </p:txBody>
      </p:sp>
    </p:spTree>
    <p:extLst>
      <p:ext uri="{BB962C8B-B14F-4D97-AF65-F5344CB8AC3E}">
        <p14:creationId xmlns="" xmlns:p14="http://schemas.microsoft.com/office/powerpoint/2010/main" val="267325853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621690">
            <a:off x="175685" y="365126"/>
            <a:ext cx="4607983" cy="130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5283201" y="111125"/>
            <a:ext cx="6464300" cy="831850"/>
          </a:xfrm>
        </p:spPr>
        <p:txBody>
          <a:bodyPr>
            <a:normAutofit fontScale="90000"/>
          </a:bodyPr>
          <a:lstStyle/>
          <a:p>
            <a:pPr algn="ctr" eaLnBrk="1" hangingPunct="1"/>
            <a:r>
              <a:rPr lang="en-US" altLang="en-US" smtClean="0"/>
              <a:t>Different Paths: Standards Development</a:t>
            </a:r>
          </a:p>
        </p:txBody>
      </p:sp>
      <p:graphicFrame>
        <p:nvGraphicFramePr>
          <p:cNvPr id="4" name="Content Placeholder 3"/>
          <p:cNvGraphicFramePr>
            <a:graphicFrameLocks noGrp="1"/>
          </p:cNvGraphicFramePr>
          <p:nvPr>
            <p:ph idx="1"/>
          </p:nvPr>
        </p:nvGraphicFramePr>
        <p:xfrm>
          <a:off x="5031751" y="1025610"/>
          <a:ext cx="6889579" cy="51404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ontent Placeholder 2"/>
          <p:cNvSpPr txBox="1">
            <a:spLocks/>
          </p:cNvSpPr>
          <p:nvPr/>
        </p:nvSpPr>
        <p:spPr bwMode="auto">
          <a:xfrm>
            <a:off x="628652" y="2116138"/>
            <a:ext cx="3702049" cy="3395662"/>
          </a:xfrm>
          <a:prstGeom prst="rect">
            <a:avLst/>
          </a:prstGeom>
          <a:noFill/>
          <a:ln w="3175">
            <a:solidFill>
              <a:schemeClr val="accent2">
                <a:lumMod val="75000"/>
              </a:schemeClr>
            </a:solidFill>
            <a:prstDash val="sysDot"/>
            <a:miter lim="800000"/>
            <a:headEnd/>
            <a:tailEnd/>
          </a:ln>
        </p:spPr>
        <p:txBody>
          <a:bodyPr lIns="0" tIns="0" rIns="0" bIns="0"/>
          <a:lstStyle>
            <a:lvl1pPr marL="274320" indent="-274320" algn="l" rtl="0" eaLnBrk="0" fontAlgn="base" hangingPunct="0">
              <a:spcBef>
                <a:spcPts val="1100"/>
              </a:spcBef>
              <a:spcAft>
                <a:spcPct val="0"/>
              </a:spcAft>
              <a:buClr>
                <a:schemeClr val="accent1"/>
              </a:buClr>
              <a:buSzPct val="100000"/>
              <a:buFont typeface="Wingdings 2" pitchFamily="18" charset="2"/>
              <a:buChar char=""/>
              <a:defRPr sz="1600">
                <a:solidFill>
                  <a:schemeClr val="tx1"/>
                </a:solidFill>
                <a:latin typeface="+mn-lt"/>
                <a:ea typeface="+mn-ea"/>
                <a:cs typeface="ＭＳ Ｐゴシック" pitchFamily="-112" charset="-128"/>
              </a:defRPr>
            </a:lvl1pPr>
            <a:lvl2pPr marL="571500" indent="-276225" algn="l" rtl="0" eaLnBrk="0" fontAlgn="base" hangingPunct="0">
              <a:spcBef>
                <a:spcPts val="400"/>
              </a:spcBef>
              <a:spcAft>
                <a:spcPct val="0"/>
              </a:spcAft>
              <a:buChar char="–"/>
              <a:defRPr sz="1600">
                <a:solidFill>
                  <a:schemeClr val="tx1"/>
                </a:solidFill>
                <a:latin typeface="+mn-lt"/>
                <a:ea typeface="+mn-ea"/>
                <a:cs typeface="ＭＳ Ｐゴシック" pitchFamily="-112" charset="-128"/>
              </a:defRPr>
            </a:lvl2pPr>
            <a:lvl3pPr marL="809625" indent="-228600" algn="l" rtl="0" eaLnBrk="0" fontAlgn="base" hangingPunct="0">
              <a:spcBef>
                <a:spcPts val="400"/>
              </a:spcBef>
              <a:spcAft>
                <a:spcPct val="0"/>
              </a:spcAft>
              <a:buChar char="•"/>
              <a:defRPr sz="1400">
                <a:solidFill>
                  <a:schemeClr val="tx1"/>
                </a:solidFill>
                <a:latin typeface="+mn-lt"/>
                <a:ea typeface="+mn-ea"/>
                <a:cs typeface="ＭＳ Ｐゴシック" pitchFamily="-112" charset="-128"/>
              </a:defRPr>
            </a:lvl3pPr>
            <a:lvl4pPr marL="1028700" indent="-171450" algn="l" rtl="0" eaLnBrk="0" fontAlgn="base" hangingPunct="0">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4pPr>
            <a:lvl5pPr marL="1200150" indent="-171450" algn="l" rtl="0" eaLnBrk="0" fontAlgn="base" hangingPunct="0">
              <a:spcBef>
                <a:spcPts val="400"/>
              </a:spcBef>
              <a:spcAft>
                <a:spcPct val="0"/>
              </a:spcAft>
              <a:buFont typeface="Arial" pitchFamily="34" charset="0"/>
              <a:buChar char="•"/>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a:lstStyle>
          <a:p>
            <a:pPr>
              <a:buClr>
                <a:srgbClr val="0066A1"/>
              </a:buClr>
              <a:buFont typeface="Lucida Grande"/>
              <a:buChar char="-"/>
              <a:defRPr/>
            </a:pPr>
            <a:r>
              <a:rPr lang="en-US" sz="2000" kern="0" dirty="0" smtClean="0">
                <a:solidFill>
                  <a:srgbClr val="000000"/>
                </a:solidFill>
              </a:rPr>
              <a:t>Open membership, participation, and governance  </a:t>
            </a:r>
          </a:p>
          <a:p>
            <a:pPr>
              <a:buClr>
                <a:srgbClr val="0066A1"/>
              </a:buClr>
              <a:buFont typeface="Lucida Grande"/>
              <a:buChar char="-"/>
              <a:defRPr/>
            </a:pPr>
            <a:r>
              <a:rPr lang="en-US" sz="2000" kern="0" dirty="0" smtClean="0">
                <a:solidFill>
                  <a:srgbClr val="000000"/>
                </a:solidFill>
              </a:rPr>
              <a:t>No restrictions</a:t>
            </a:r>
          </a:p>
          <a:p>
            <a:pPr>
              <a:buClr>
                <a:srgbClr val="0066A1"/>
              </a:buClr>
              <a:buFont typeface="Lucida Grande"/>
              <a:buChar char="-"/>
              <a:defRPr/>
            </a:pPr>
            <a:r>
              <a:rPr lang="en-US" sz="2000" kern="0" dirty="0" smtClean="0">
                <a:solidFill>
                  <a:srgbClr val="000000"/>
                </a:solidFill>
              </a:rPr>
              <a:t>Any </a:t>
            </a:r>
            <a:r>
              <a:rPr lang="en-US" sz="2000" kern="0" dirty="0" smtClean="0">
                <a:solidFill>
                  <a:srgbClr val="002060"/>
                </a:solidFill>
              </a:rPr>
              <a:t>individual</a:t>
            </a:r>
            <a:r>
              <a:rPr lang="en-US" sz="2000" kern="0" dirty="0" smtClean="0">
                <a:solidFill>
                  <a:srgbClr val="000000"/>
                </a:solidFill>
              </a:rPr>
              <a:t> or </a:t>
            </a:r>
            <a:r>
              <a:rPr lang="en-US" sz="2000" kern="0" dirty="0" smtClean="0">
                <a:solidFill>
                  <a:srgbClr val="002060"/>
                </a:solidFill>
              </a:rPr>
              <a:t>organization</a:t>
            </a:r>
            <a:r>
              <a:rPr lang="en-US" sz="2000" kern="0" dirty="0" smtClean="0">
                <a:solidFill>
                  <a:srgbClr val="000000"/>
                </a:solidFill>
              </a:rPr>
              <a:t> </a:t>
            </a:r>
          </a:p>
          <a:p>
            <a:pPr>
              <a:buClr>
                <a:srgbClr val="0066A1"/>
              </a:buClr>
              <a:buFont typeface="Lucida Grande"/>
              <a:buChar char="-"/>
              <a:defRPr/>
            </a:pPr>
            <a:r>
              <a:rPr lang="en-US" sz="2000" kern="0" dirty="0" smtClean="0">
                <a:solidFill>
                  <a:srgbClr val="000000"/>
                </a:solidFill>
              </a:rPr>
              <a:t>Includes </a:t>
            </a:r>
            <a:r>
              <a:rPr lang="en-US" sz="2000" kern="0" dirty="0" smtClean="0">
                <a:solidFill>
                  <a:srgbClr val="002060"/>
                </a:solidFill>
              </a:rPr>
              <a:t>academia</a:t>
            </a:r>
          </a:p>
          <a:p>
            <a:pPr>
              <a:buClr>
                <a:srgbClr val="0066A1"/>
              </a:buClr>
              <a:buFont typeface="Lucida Grande"/>
              <a:buChar char="-"/>
              <a:defRPr/>
            </a:pPr>
            <a:r>
              <a:rPr lang="en-US" sz="2000" kern="0" dirty="0" smtClean="0">
                <a:solidFill>
                  <a:srgbClr val="000000"/>
                </a:solidFill>
              </a:rPr>
              <a:t>Any industry or size of company</a:t>
            </a:r>
          </a:p>
        </p:txBody>
      </p:sp>
      <p:sp>
        <p:nvSpPr>
          <p:cNvPr id="2" name="Slide Number Placeholder 1"/>
          <p:cNvSpPr>
            <a:spLocks noGrp="1"/>
          </p:cNvSpPr>
          <p:nvPr>
            <p:ph type="sldNum" sz="quarter" idx="12"/>
          </p:nvPr>
        </p:nvSpPr>
        <p:spPr/>
        <p:txBody>
          <a:bodyPr/>
          <a:lstStyle/>
          <a:p>
            <a:pPr>
              <a:defRPr/>
            </a:pPr>
            <a:fld id="{6CFC1F96-5ED1-41A0-BC5E-E0FC0B2B84E1}" type="slidenum">
              <a:rPr lang="en-US" smtClean="0"/>
              <a:pPr>
                <a:defRPr/>
              </a:pPr>
              <a:t>36</a:t>
            </a:fld>
            <a:endParaRPr lang="en-US" sz="1400">
              <a:latin typeface="Myriad Pro" charset="0"/>
            </a:endParaRPr>
          </a:p>
        </p:txBody>
      </p:sp>
    </p:spTree>
    <p:extLst>
      <p:ext uri="{BB962C8B-B14F-4D97-AF65-F5344CB8AC3E}">
        <p14:creationId xmlns="" xmlns:p14="http://schemas.microsoft.com/office/powerpoint/2010/main" val="403039263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757041" y="167721"/>
            <a:ext cx="10363200" cy="767444"/>
          </a:xfrm>
        </p:spPr>
        <p:txBody>
          <a:bodyPr/>
          <a:lstStyle/>
          <a:p>
            <a:r>
              <a:rPr lang="en-US" dirty="0" smtClean="0"/>
              <a:t>The Market Challenge of Standards</a:t>
            </a:r>
          </a:p>
        </p:txBody>
      </p:sp>
      <p:sp>
        <p:nvSpPr>
          <p:cNvPr id="8" name="TextBox 7"/>
          <p:cNvSpPr txBox="1"/>
          <p:nvPr/>
        </p:nvSpPr>
        <p:spPr>
          <a:xfrm>
            <a:off x="1174119" y="1313295"/>
            <a:ext cx="5111272" cy="3816429"/>
          </a:xfrm>
          <a:prstGeom prst="rect">
            <a:avLst/>
          </a:prstGeom>
          <a:noFill/>
        </p:spPr>
        <p:txBody>
          <a:bodyPr wrap="square" rtlCol="0">
            <a:spAutoFit/>
          </a:bodyPr>
          <a:lstStyle/>
          <a:p>
            <a:pPr algn="l"/>
            <a:r>
              <a:rPr lang="en-US" b="1" u="sng" dirty="0" smtClean="0"/>
              <a:t>Benefits</a:t>
            </a:r>
          </a:p>
          <a:p>
            <a:pPr algn="l"/>
            <a:endParaRPr lang="en-US" dirty="0"/>
          </a:p>
          <a:p>
            <a:pPr marL="171450" indent="-171450" algn="l">
              <a:buFont typeface="Arial" panose="020B0604020202020204" pitchFamily="34" charset="0"/>
              <a:buChar char="•"/>
            </a:pPr>
            <a:r>
              <a:rPr lang="en-US" sz="1600" dirty="0" smtClean="0">
                <a:solidFill>
                  <a:srgbClr val="00B0F0"/>
                </a:solidFill>
              </a:rPr>
              <a:t>Establishes Developer Community</a:t>
            </a:r>
          </a:p>
          <a:p>
            <a:pPr algn="l"/>
            <a:endParaRPr lang="en-US" sz="1600" dirty="0" smtClean="0"/>
          </a:p>
          <a:p>
            <a:pPr marL="171450" indent="-171450" algn="l">
              <a:buFont typeface="Arial" panose="020B0604020202020204" pitchFamily="34" charset="0"/>
              <a:buChar char="•"/>
            </a:pPr>
            <a:r>
              <a:rPr lang="en-US" sz="1600" dirty="0" smtClean="0"/>
              <a:t>Eliminates Customer Concerns with Sole-Sourcing</a:t>
            </a:r>
          </a:p>
          <a:p>
            <a:pPr algn="l"/>
            <a:endParaRPr lang="en-US" sz="1600" dirty="0" smtClean="0"/>
          </a:p>
          <a:p>
            <a:pPr marL="171450" indent="-171450" algn="l">
              <a:buFont typeface="Arial" panose="020B0604020202020204" pitchFamily="34" charset="0"/>
              <a:buChar char="•"/>
            </a:pPr>
            <a:r>
              <a:rPr lang="en-US" sz="1600" dirty="0" smtClean="0">
                <a:solidFill>
                  <a:srgbClr val="00B0F0"/>
                </a:solidFill>
              </a:rPr>
              <a:t>Broadens Market Reach</a:t>
            </a:r>
          </a:p>
          <a:p>
            <a:pPr marL="628650" lvl="1" indent="-171450" algn="l">
              <a:buFont typeface="Arial" panose="020B0604020202020204" pitchFamily="34" charset="0"/>
              <a:buChar char="•"/>
            </a:pPr>
            <a:r>
              <a:rPr lang="en-US" sz="1400" dirty="0" smtClean="0">
                <a:solidFill>
                  <a:srgbClr val="00B0F0"/>
                </a:solidFill>
              </a:rPr>
              <a:t>Sole-source sales restricted to “must have”</a:t>
            </a:r>
          </a:p>
          <a:p>
            <a:pPr algn="l"/>
            <a:endParaRPr lang="en-US" sz="1600" dirty="0" smtClean="0"/>
          </a:p>
          <a:p>
            <a:pPr marL="171450" indent="-171450" algn="l">
              <a:buFont typeface="Arial" panose="020B0604020202020204" pitchFamily="34" charset="0"/>
              <a:buChar char="•"/>
            </a:pPr>
            <a:r>
              <a:rPr lang="en-US" sz="1600" dirty="0" smtClean="0"/>
              <a:t>Reduces Production Costs</a:t>
            </a:r>
          </a:p>
          <a:p>
            <a:pPr algn="l"/>
            <a:endParaRPr lang="en-US" sz="1600" dirty="0" smtClean="0"/>
          </a:p>
          <a:p>
            <a:pPr marL="171450" indent="-171450" algn="l">
              <a:buFont typeface="Arial" panose="020B0604020202020204" pitchFamily="34" charset="0"/>
              <a:buChar char="•"/>
            </a:pPr>
            <a:r>
              <a:rPr lang="en-US" sz="1600" dirty="0" smtClean="0"/>
              <a:t>Reduces R&amp;D Costs</a:t>
            </a:r>
          </a:p>
          <a:p>
            <a:pPr algn="l"/>
            <a:endParaRPr lang="en-US" sz="1600" dirty="0" smtClean="0"/>
          </a:p>
          <a:p>
            <a:pPr marL="171450" indent="-171450" algn="l">
              <a:buFont typeface="Arial" panose="020B0604020202020204" pitchFamily="34" charset="0"/>
              <a:buChar char="•"/>
            </a:pPr>
            <a:r>
              <a:rPr lang="en-US" sz="1600" dirty="0" smtClean="0"/>
              <a:t>Improves Interoperability </a:t>
            </a:r>
          </a:p>
          <a:p>
            <a:pPr marL="628650" lvl="1" indent="-171450" algn="l">
              <a:buFont typeface="Arial" panose="020B0604020202020204" pitchFamily="34" charset="0"/>
              <a:buChar char="•"/>
            </a:pPr>
            <a:r>
              <a:rPr lang="en-US" sz="1600" dirty="0" smtClean="0"/>
              <a:t>Affiliated Market Potential</a:t>
            </a:r>
          </a:p>
        </p:txBody>
      </p:sp>
      <p:sp>
        <p:nvSpPr>
          <p:cNvPr id="9" name="TextBox 8"/>
          <p:cNvSpPr txBox="1"/>
          <p:nvPr/>
        </p:nvSpPr>
        <p:spPr>
          <a:xfrm>
            <a:off x="6640498" y="1339990"/>
            <a:ext cx="4675573" cy="3385542"/>
          </a:xfrm>
          <a:prstGeom prst="rect">
            <a:avLst/>
          </a:prstGeom>
          <a:noFill/>
        </p:spPr>
        <p:txBody>
          <a:bodyPr wrap="square" rtlCol="0">
            <a:spAutoFit/>
          </a:bodyPr>
          <a:lstStyle/>
          <a:p>
            <a:pPr algn="l"/>
            <a:r>
              <a:rPr lang="en-US" b="1" u="sng" dirty="0" smtClean="0"/>
              <a:t>Challenges</a:t>
            </a:r>
          </a:p>
          <a:p>
            <a:pPr algn="l"/>
            <a:endParaRPr lang="en-US" dirty="0"/>
          </a:p>
          <a:p>
            <a:pPr marL="171450" indent="-171450" algn="l">
              <a:buFont typeface="Arial" panose="020B0604020202020204" pitchFamily="34" charset="0"/>
              <a:buChar char="•"/>
            </a:pPr>
            <a:r>
              <a:rPr lang="en-US" sz="1600" dirty="0" smtClean="0"/>
              <a:t>IP Protection Issues</a:t>
            </a:r>
          </a:p>
          <a:p>
            <a:pPr marL="628650" lvl="1" indent="-171450" algn="l">
              <a:buFont typeface="Arial" panose="020B0604020202020204" pitchFamily="34" charset="0"/>
              <a:buChar char="•"/>
            </a:pPr>
            <a:r>
              <a:rPr lang="en-US" sz="1400" dirty="0" smtClean="0">
                <a:solidFill>
                  <a:srgbClr val="00B0F0"/>
                </a:solidFill>
              </a:rPr>
              <a:t>What do you protect/what do you expose?</a:t>
            </a:r>
          </a:p>
          <a:p>
            <a:pPr algn="l"/>
            <a:endParaRPr lang="en-US" sz="1600" dirty="0" smtClean="0"/>
          </a:p>
          <a:p>
            <a:pPr marL="171450" indent="-171450" algn="l">
              <a:buFont typeface="Arial" panose="020B0604020202020204" pitchFamily="34" charset="0"/>
              <a:buChar char="•"/>
            </a:pPr>
            <a:r>
              <a:rPr lang="en-US" sz="1600" dirty="0" smtClean="0"/>
              <a:t>Competition</a:t>
            </a:r>
          </a:p>
          <a:p>
            <a:pPr marL="628650" lvl="1" indent="-171450" algn="l">
              <a:buFont typeface="Arial" panose="020B0604020202020204" pitchFamily="34" charset="0"/>
              <a:buChar char="•"/>
            </a:pPr>
            <a:r>
              <a:rPr lang="en-US" sz="1400" dirty="0" smtClean="0">
                <a:solidFill>
                  <a:srgbClr val="00B0F0"/>
                </a:solidFill>
              </a:rPr>
              <a:t>Must compete on:</a:t>
            </a:r>
          </a:p>
          <a:p>
            <a:pPr marL="1085850" lvl="2" indent="-171450" algn="l">
              <a:buFont typeface="Arial" panose="020B0604020202020204" pitchFamily="34" charset="0"/>
              <a:buChar char="•"/>
            </a:pPr>
            <a:r>
              <a:rPr lang="en-US" sz="1400" dirty="0" smtClean="0">
                <a:solidFill>
                  <a:srgbClr val="00B0F0"/>
                </a:solidFill>
              </a:rPr>
              <a:t>Efficiency</a:t>
            </a:r>
          </a:p>
          <a:p>
            <a:pPr marL="1085850" lvl="2" indent="-171450" algn="l">
              <a:buFont typeface="Arial" panose="020B0604020202020204" pitchFamily="34" charset="0"/>
              <a:buChar char="•"/>
            </a:pPr>
            <a:r>
              <a:rPr lang="en-US" sz="1400" dirty="0" smtClean="0">
                <a:solidFill>
                  <a:srgbClr val="00B0F0"/>
                </a:solidFill>
              </a:rPr>
              <a:t>Differentiation</a:t>
            </a:r>
          </a:p>
          <a:p>
            <a:pPr algn="l"/>
            <a:endParaRPr lang="en-US" sz="1600" dirty="0" smtClean="0"/>
          </a:p>
          <a:p>
            <a:pPr marL="171450" indent="-171450" algn="l">
              <a:buFont typeface="Arial" panose="020B0604020202020204" pitchFamily="34" charset="0"/>
              <a:buChar char="•"/>
            </a:pPr>
            <a:r>
              <a:rPr lang="en-US" sz="1600" dirty="0" smtClean="0"/>
              <a:t>Cost/Resources</a:t>
            </a:r>
          </a:p>
          <a:p>
            <a:pPr marL="628650" lvl="1" indent="-171450" algn="l">
              <a:buFont typeface="Arial" panose="020B0604020202020204" pitchFamily="34" charset="0"/>
              <a:buChar char="•"/>
            </a:pPr>
            <a:r>
              <a:rPr lang="en-US" sz="1400" dirty="0" smtClean="0"/>
              <a:t>R&amp;D Support</a:t>
            </a:r>
          </a:p>
          <a:p>
            <a:pPr marL="628650" lvl="1" indent="-171450" algn="l">
              <a:buFont typeface="Arial" panose="020B0604020202020204" pitchFamily="34" charset="0"/>
              <a:buChar char="•"/>
            </a:pPr>
            <a:r>
              <a:rPr lang="en-US" sz="1400" dirty="0" smtClean="0"/>
              <a:t>Standards delegate(s)</a:t>
            </a:r>
          </a:p>
          <a:p>
            <a:pPr algn="l"/>
            <a:endParaRPr lang="en-US" sz="1400" dirty="0" smtClean="0"/>
          </a:p>
        </p:txBody>
      </p:sp>
      <p:sp>
        <p:nvSpPr>
          <p:cNvPr id="3" name="Slide Number Placeholder 2"/>
          <p:cNvSpPr>
            <a:spLocks noGrp="1"/>
          </p:cNvSpPr>
          <p:nvPr>
            <p:ph type="sldNum" sz="quarter" idx="12"/>
          </p:nvPr>
        </p:nvSpPr>
        <p:spPr/>
        <p:txBody>
          <a:bodyPr/>
          <a:lstStyle/>
          <a:p>
            <a:pPr>
              <a:defRPr/>
            </a:pPr>
            <a:fld id="{6CFC1F96-5ED1-41A0-BC5E-E0FC0B2B84E1}" type="slidenum">
              <a:rPr lang="en-US" smtClean="0"/>
              <a:pPr>
                <a:defRPr/>
              </a:pPr>
              <a:t>37</a:t>
            </a:fld>
            <a:endParaRPr lang="en-US" sz="1400">
              <a:latin typeface="Myriad Pro" charset="0"/>
            </a:endParaRPr>
          </a:p>
        </p:txBody>
      </p:sp>
    </p:spTree>
    <p:extLst>
      <p:ext uri="{BB962C8B-B14F-4D97-AF65-F5344CB8AC3E}">
        <p14:creationId xmlns="" xmlns:p14="http://schemas.microsoft.com/office/powerpoint/2010/main" val="1237559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p:cNvSpPr/>
          <p:nvPr/>
        </p:nvSpPr>
        <p:spPr>
          <a:xfrm>
            <a:off x="-510384" y="549156"/>
            <a:ext cx="12702384" cy="5817609"/>
          </a:xfrm>
          <a:prstGeom prst="rect">
            <a:avLst/>
          </a:prstGeom>
          <a:noFill/>
        </p:spPr>
      </p:sp>
      <p:sp>
        <p:nvSpPr>
          <p:cNvPr id="26" name="Freihandform 25"/>
          <p:cNvSpPr/>
          <p:nvPr/>
        </p:nvSpPr>
        <p:spPr>
          <a:xfrm>
            <a:off x="4821214" y="3409944"/>
            <a:ext cx="2054677" cy="1541008"/>
          </a:xfrm>
          <a:custGeom>
            <a:avLst/>
            <a:gdLst>
              <a:gd name="connsiteX0" fmla="*/ 0 w 1467627"/>
              <a:gd name="connsiteY0" fmla="*/ 733814 h 1467627"/>
              <a:gd name="connsiteX1" fmla="*/ 214930 w 1467627"/>
              <a:gd name="connsiteY1" fmla="*/ 214929 h 1467627"/>
              <a:gd name="connsiteX2" fmla="*/ 733815 w 1467627"/>
              <a:gd name="connsiteY2" fmla="*/ 1 h 1467627"/>
              <a:gd name="connsiteX3" fmla="*/ 1252700 w 1467627"/>
              <a:gd name="connsiteY3" fmla="*/ 214931 h 1467627"/>
              <a:gd name="connsiteX4" fmla="*/ 1467628 w 1467627"/>
              <a:gd name="connsiteY4" fmla="*/ 733816 h 1467627"/>
              <a:gd name="connsiteX5" fmla="*/ 1252699 w 1467627"/>
              <a:gd name="connsiteY5" fmla="*/ 1252701 h 1467627"/>
              <a:gd name="connsiteX6" fmla="*/ 733814 w 1467627"/>
              <a:gd name="connsiteY6" fmla="*/ 1467630 h 1467627"/>
              <a:gd name="connsiteX7" fmla="*/ 214929 w 1467627"/>
              <a:gd name="connsiteY7" fmla="*/ 1252700 h 1467627"/>
              <a:gd name="connsiteX8" fmla="*/ 0 w 1467627"/>
              <a:gd name="connsiteY8" fmla="*/ 733815 h 1467627"/>
              <a:gd name="connsiteX9" fmla="*/ 0 w 1467627"/>
              <a:gd name="connsiteY9" fmla="*/ 733814 h 1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627" h="1467627">
                <a:moveTo>
                  <a:pt x="0" y="733814"/>
                </a:moveTo>
                <a:cubicBezTo>
                  <a:pt x="0" y="539194"/>
                  <a:pt x="77313" y="352546"/>
                  <a:pt x="214930" y="214929"/>
                </a:cubicBezTo>
                <a:cubicBezTo>
                  <a:pt x="352547" y="77312"/>
                  <a:pt x="539196" y="0"/>
                  <a:pt x="733815" y="1"/>
                </a:cubicBezTo>
                <a:cubicBezTo>
                  <a:pt x="928435" y="1"/>
                  <a:pt x="1115083" y="77314"/>
                  <a:pt x="1252700" y="214931"/>
                </a:cubicBezTo>
                <a:cubicBezTo>
                  <a:pt x="1390317" y="352548"/>
                  <a:pt x="1467629" y="539197"/>
                  <a:pt x="1467628" y="733816"/>
                </a:cubicBezTo>
                <a:cubicBezTo>
                  <a:pt x="1467628" y="928436"/>
                  <a:pt x="1390316" y="1115084"/>
                  <a:pt x="1252699" y="1252701"/>
                </a:cubicBezTo>
                <a:cubicBezTo>
                  <a:pt x="1115082" y="1390318"/>
                  <a:pt x="928434" y="1467630"/>
                  <a:pt x="733814" y="1467630"/>
                </a:cubicBezTo>
                <a:cubicBezTo>
                  <a:pt x="539194" y="1467630"/>
                  <a:pt x="352546" y="1390317"/>
                  <a:pt x="214929" y="1252700"/>
                </a:cubicBezTo>
                <a:cubicBezTo>
                  <a:pt x="77312" y="1115083"/>
                  <a:pt x="0" y="928434"/>
                  <a:pt x="0" y="733815"/>
                </a:cubicBezTo>
                <a:lnTo>
                  <a:pt x="0" y="733814"/>
                </a:lnTo>
                <a:close/>
              </a:path>
            </a:pathLst>
          </a:custGeom>
          <a:gradFill>
            <a:gsLst>
              <a:gs pos="0">
                <a:srgbClr val="03D4A8"/>
              </a:gs>
              <a:gs pos="25000">
                <a:srgbClr val="21D6E0"/>
              </a:gs>
              <a:gs pos="75000">
                <a:srgbClr val="0087E6"/>
              </a:gs>
              <a:gs pos="100000">
                <a:srgbClr val="005CBF"/>
              </a:gs>
            </a:gsLst>
            <a:lin ang="16200000" scaled="0"/>
          </a:gradFill>
        </p:spPr>
        <p:style>
          <a:lnRef idx="1">
            <a:schemeClr val="accent5"/>
          </a:lnRef>
          <a:fillRef idx="3">
            <a:schemeClr val="accent5"/>
          </a:fillRef>
          <a:effectRef idx="2">
            <a:schemeClr val="accent5"/>
          </a:effectRef>
          <a:fontRef idx="minor">
            <a:schemeClr val="lt1"/>
          </a:fontRef>
        </p:style>
        <p:txBody>
          <a:bodyPr spcFirstLastPara="0" vert="horz" wrap="square" lIns="0" tIns="0" rIns="0" bIns="0" numCol="1" spcCol="1270" anchor="ctr" anchorCtr="0">
            <a:noAutofit/>
          </a:bodyPr>
          <a:lstStyle/>
          <a:p>
            <a:pPr defTabSz="711200" eaLnBrk="1" hangingPunct="1">
              <a:lnSpc>
                <a:spcPct val="90000"/>
              </a:lnSpc>
              <a:spcAft>
                <a:spcPct val="35000"/>
              </a:spcAft>
            </a:pPr>
            <a:r>
              <a:rPr lang="en-US" sz="1600" b="1" dirty="0" smtClean="0">
                <a:ln/>
                <a:solidFill>
                  <a:prstClr val="white"/>
                </a:solidFill>
              </a:rPr>
              <a:t>IEEE Standards</a:t>
            </a:r>
          </a:p>
          <a:p>
            <a:pPr defTabSz="711200" eaLnBrk="1" hangingPunct="1">
              <a:lnSpc>
                <a:spcPct val="90000"/>
              </a:lnSpc>
              <a:spcAft>
                <a:spcPct val="35000"/>
              </a:spcAft>
            </a:pPr>
            <a:r>
              <a:rPr lang="en-US" sz="1600" b="1" dirty="0" smtClean="0">
                <a:ln/>
                <a:solidFill>
                  <a:prstClr val="white"/>
                </a:solidFill>
              </a:rPr>
              <a:t>Association</a:t>
            </a:r>
            <a:endParaRPr lang="en-US" sz="1600" b="1" dirty="0">
              <a:ln/>
              <a:solidFill>
                <a:prstClr val="white"/>
              </a:solidFill>
            </a:endParaRPr>
          </a:p>
        </p:txBody>
      </p:sp>
      <p:sp>
        <p:nvSpPr>
          <p:cNvPr id="28" name="Freihandform 27"/>
          <p:cNvSpPr>
            <a:spLocks noChangeAspect="1"/>
          </p:cNvSpPr>
          <p:nvPr/>
        </p:nvSpPr>
        <p:spPr>
          <a:xfrm>
            <a:off x="5058015" y="1385937"/>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noFill/>
          </a:ln>
        </p:spPr>
        <p:style>
          <a:lnRef idx="1">
            <a:schemeClr val="accent4"/>
          </a:lnRef>
          <a:fillRef idx="3">
            <a:schemeClr val="accent4"/>
          </a:fillRef>
          <a:effectRef idx="2">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b="1" dirty="0" smtClean="0">
                <a:ln/>
                <a:solidFill>
                  <a:prstClr val="white"/>
                </a:solidFill>
              </a:rPr>
              <a:t>ISTO</a:t>
            </a:r>
            <a:endParaRPr lang="en-US" sz="1200" b="1" dirty="0">
              <a:ln/>
              <a:solidFill>
                <a:prstClr val="white"/>
              </a:solidFill>
            </a:endParaRPr>
          </a:p>
        </p:txBody>
      </p:sp>
      <p:sp>
        <p:nvSpPr>
          <p:cNvPr id="34" name="Freihandform 33"/>
          <p:cNvSpPr>
            <a:spLocks noChangeAspect="1"/>
          </p:cNvSpPr>
          <p:nvPr/>
        </p:nvSpPr>
        <p:spPr>
          <a:xfrm>
            <a:off x="7551700" y="4781544"/>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b="1" dirty="0" smtClean="0">
                <a:ln/>
                <a:solidFill>
                  <a:prstClr val="white"/>
                </a:solidFill>
              </a:rPr>
              <a:t>ICAP</a:t>
            </a:r>
            <a:endParaRPr lang="en-US" sz="1200" b="1" dirty="0">
              <a:ln/>
              <a:solidFill>
                <a:prstClr val="white"/>
              </a:solidFill>
            </a:endParaRPr>
          </a:p>
        </p:txBody>
      </p:sp>
      <p:sp>
        <p:nvSpPr>
          <p:cNvPr id="38" name="Freihandform 37"/>
          <p:cNvSpPr>
            <a:spLocks noChangeAspect="1"/>
          </p:cNvSpPr>
          <p:nvPr/>
        </p:nvSpPr>
        <p:spPr>
          <a:xfrm>
            <a:off x="2498052" y="4744575"/>
            <a:ext cx="1581075" cy="1185806"/>
          </a:xfrm>
          <a:custGeom>
            <a:avLst/>
            <a:gdLst>
              <a:gd name="connsiteX0" fmla="*/ 0 w 1320864"/>
              <a:gd name="connsiteY0" fmla="*/ 660432 h 1320864"/>
              <a:gd name="connsiteX1" fmla="*/ 193437 w 1320864"/>
              <a:gd name="connsiteY1" fmla="*/ 193436 h 1320864"/>
              <a:gd name="connsiteX2" fmla="*/ 660433 w 1320864"/>
              <a:gd name="connsiteY2" fmla="*/ 1 h 1320864"/>
              <a:gd name="connsiteX3" fmla="*/ 1127429 w 1320864"/>
              <a:gd name="connsiteY3" fmla="*/ 193438 h 1320864"/>
              <a:gd name="connsiteX4" fmla="*/ 1320864 w 1320864"/>
              <a:gd name="connsiteY4" fmla="*/ 660434 h 1320864"/>
              <a:gd name="connsiteX5" fmla="*/ 1127428 w 1320864"/>
              <a:gd name="connsiteY5" fmla="*/ 1127430 h 1320864"/>
              <a:gd name="connsiteX6" fmla="*/ 660432 w 1320864"/>
              <a:gd name="connsiteY6" fmla="*/ 1320866 h 1320864"/>
              <a:gd name="connsiteX7" fmla="*/ 193436 w 1320864"/>
              <a:gd name="connsiteY7" fmla="*/ 1127430 h 1320864"/>
              <a:gd name="connsiteX8" fmla="*/ 0 w 1320864"/>
              <a:gd name="connsiteY8" fmla="*/ 660434 h 1320864"/>
              <a:gd name="connsiteX9" fmla="*/ 0 w 1320864"/>
              <a:gd name="connsiteY9" fmla="*/ 660432 h 13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864" h="1320864">
                <a:moveTo>
                  <a:pt x="0" y="660432"/>
                </a:moveTo>
                <a:cubicBezTo>
                  <a:pt x="0" y="485274"/>
                  <a:pt x="69581" y="317291"/>
                  <a:pt x="193437" y="193436"/>
                </a:cubicBezTo>
                <a:cubicBezTo>
                  <a:pt x="317292" y="69581"/>
                  <a:pt x="485276" y="0"/>
                  <a:pt x="660433" y="1"/>
                </a:cubicBezTo>
                <a:cubicBezTo>
                  <a:pt x="835591" y="1"/>
                  <a:pt x="1003574" y="69582"/>
                  <a:pt x="1127429" y="193438"/>
                </a:cubicBezTo>
                <a:cubicBezTo>
                  <a:pt x="1251284" y="317293"/>
                  <a:pt x="1320865" y="485277"/>
                  <a:pt x="1320864" y="660434"/>
                </a:cubicBezTo>
                <a:cubicBezTo>
                  <a:pt x="1320864" y="835592"/>
                  <a:pt x="1251283" y="1003575"/>
                  <a:pt x="1127428" y="1127430"/>
                </a:cubicBezTo>
                <a:cubicBezTo>
                  <a:pt x="1003573" y="1251285"/>
                  <a:pt x="835589" y="1320866"/>
                  <a:pt x="660432" y="1320866"/>
                </a:cubicBezTo>
                <a:cubicBezTo>
                  <a:pt x="485274" y="1320866"/>
                  <a:pt x="317291" y="1251285"/>
                  <a:pt x="193436" y="1127430"/>
                </a:cubicBezTo>
                <a:cubicBezTo>
                  <a:pt x="69581" y="1003575"/>
                  <a:pt x="0" y="835591"/>
                  <a:pt x="0" y="660434"/>
                </a:cubicBezTo>
                <a:lnTo>
                  <a:pt x="0" y="660432"/>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a:ln>
            <a:noFill/>
          </a:ln>
        </p:spPr>
        <p:style>
          <a:lnRef idx="1">
            <a:schemeClr val="accent4"/>
          </a:lnRef>
          <a:fillRef idx="3">
            <a:schemeClr val="accent4"/>
          </a:fillRef>
          <a:effectRef idx="2">
            <a:schemeClr val="accent4"/>
          </a:effectRef>
          <a:fontRef idx="minor">
            <a:schemeClr val="lt1"/>
          </a:fontRef>
        </p:style>
        <p:txBody>
          <a:bodyPr spcFirstLastPara="0" vert="horz" wrap="square" lIns="72000" tIns="72000" rIns="108000" bIns="72000" numCol="1" spcCol="1270" anchor="ctr" anchorCtr="0">
            <a:noAutofit/>
          </a:bodyPr>
          <a:lstStyle/>
          <a:p>
            <a:pPr defTabSz="533400" eaLnBrk="1" hangingPunct="1">
              <a:lnSpc>
                <a:spcPct val="90000"/>
              </a:lnSpc>
              <a:spcAft>
                <a:spcPct val="35000"/>
              </a:spcAft>
            </a:pPr>
            <a:r>
              <a:rPr lang="en-US" sz="1200" dirty="0" smtClean="0">
                <a:ln/>
                <a:solidFill>
                  <a:prstClr val="white"/>
                </a:solidFill>
              </a:rPr>
              <a:t>Industry Connections</a:t>
            </a:r>
            <a:endParaRPr lang="en-US" sz="1200" dirty="0">
              <a:ln/>
              <a:solidFill>
                <a:prstClr val="white"/>
              </a:solidFill>
            </a:endParaRPr>
          </a:p>
        </p:txBody>
      </p:sp>
      <p:sp>
        <p:nvSpPr>
          <p:cNvPr id="2" name="Left-Right Arrow 1"/>
          <p:cNvSpPr/>
          <p:nvPr/>
        </p:nvSpPr>
        <p:spPr bwMode="auto">
          <a:xfrm rot="16200000">
            <a:off x="5429452" y="2667756"/>
            <a:ext cx="838200" cy="646176"/>
          </a:xfrm>
          <a:prstGeom prst="leftRightArrow">
            <a:avLst/>
          </a:prstGeom>
          <a:gradFill>
            <a:gsLst>
              <a:gs pos="0">
                <a:srgbClr val="03D4A8"/>
              </a:gs>
              <a:gs pos="25000">
                <a:srgbClr val="21D6E0"/>
              </a:gs>
              <a:gs pos="75000">
                <a:srgbClr val="0087E6"/>
              </a:gs>
              <a:gs pos="100000">
                <a:srgbClr val="005CBF"/>
              </a:gs>
            </a:gsLst>
            <a:lin ang="16200000" scaled="0"/>
          </a:gra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44" name="Left-Right Arrow 43"/>
          <p:cNvSpPr/>
          <p:nvPr/>
        </p:nvSpPr>
        <p:spPr bwMode="auto">
          <a:xfrm rot="13110694">
            <a:off x="6677544" y="4539228"/>
            <a:ext cx="1117600" cy="484632"/>
          </a:xfrm>
          <a:prstGeom prst="leftRightArrow">
            <a:avLst/>
          </a:prstGeom>
          <a:gradFill>
            <a:gsLst>
              <a:gs pos="0">
                <a:srgbClr val="03D4A8"/>
              </a:gs>
              <a:gs pos="25000">
                <a:srgbClr val="21D6E0"/>
              </a:gs>
              <a:gs pos="75000">
                <a:srgbClr val="0087E6"/>
              </a:gs>
              <a:gs pos="100000">
                <a:srgbClr val="005CBF"/>
              </a:gs>
            </a:gsLst>
            <a:lin ang="16200000" scaled="0"/>
          </a:gra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sp>
        <p:nvSpPr>
          <p:cNvPr id="46" name="Left-Right Arrow 45"/>
          <p:cNvSpPr/>
          <p:nvPr/>
        </p:nvSpPr>
        <p:spPr bwMode="auto">
          <a:xfrm rot="8938789">
            <a:off x="3853831" y="4527033"/>
            <a:ext cx="1117600" cy="484632"/>
          </a:xfrm>
          <a:prstGeom prst="leftRightArrow">
            <a:avLst/>
          </a:prstGeom>
          <a:gradFill>
            <a:gsLst>
              <a:gs pos="0">
                <a:srgbClr val="03D4A8"/>
              </a:gs>
              <a:gs pos="25000">
                <a:srgbClr val="21D6E0"/>
              </a:gs>
              <a:gs pos="75000">
                <a:srgbClr val="0087E6"/>
              </a:gs>
              <a:gs pos="100000">
                <a:srgbClr val="005CBF"/>
              </a:gs>
            </a:gsLst>
            <a:lin ang="16200000" scaled="0"/>
          </a:gra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ＭＳ Ｐゴシック" pitchFamily="34" charset="-128"/>
            </a:endParaRPr>
          </a:p>
        </p:txBody>
      </p:sp>
      <p:pic>
        <p:nvPicPr>
          <p:cNvPr id="47" name="Picture 11" descr="10702-3-ICAP-logo_4C_OL.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67248" y="4851477"/>
            <a:ext cx="1252392" cy="683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descr="isto_logo.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75891" y="1663888"/>
            <a:ext cx="3860800" cy="594772"/>
          </a:xfrm>
          <a:prstGeom prst="rect">
            <a:avLst/>
          </a:prstGeom>
        </p:spPr>
      </p:pic>
      <p:sp>
        <p:nvSpPr>
          <p:cNvPr id="4" name="Rectangle 3"/>
          <p:cNvSpPr/>
          <p:nvPr/>
        </p:nvSpPr>
        <p:spPr>
          <a:xfrm>
            <a:off x="783788" y="373230"/>
            <a:ext cx="10160000" cy="523220"/>
          </a:xfrm>
          <a:prstGeom prst="rect">
            <a:avLst/>
          </a:prstGeom>
        </p:spPr>
        <p:txBody>
          <a:bodyPr wrap="square">
            <a:spAutoFit/>
          </a:bodyPr>
          <a:lstStyle/>
          <a:p>
            <a:pPr algn="l"/>
            <a:r>
              <a:rPr lang="en-US" sz="2800" b="1" kern="0" dirty="0" smtClean="0">
                <a:solidFill>
                  <a:srgbClr val="000000"/>
                </a:solidFill>
                <a:latin typeface="Verdana"/>
                <a:ea typeface="+mj-ea"/>
              </a:rPr>
              <a:t>Tools for Collaboration</a:t>
            </a:r>
            <a:endParaRPr lang="en-US" dirty="0"/>
          </a:p>
        </p:txBody>
      </p:sp>
      <p:sp>
        <p:nvSpPr>
          <p:cNvPr id="3" name="Slide Number Placeholder 2"/>
          <p:cNvSpPr>
            <a:spLocks noGrp="1"/>
          </p:cNvSpPr>
          <p:nvPr>
            <p:ph type="sldNum" sz="quarter" idx="12"/>
          </p:nvPr>
        </p:nvSpPr>
        <p:spPr/>
        <p:txBody>
          <a:bodyPr/>
          <a:lstStyle/>
          <a:p>
            <a:pPr>
              <a:defRPr/>
            </a:pPr>
            <a:fld id="{86355905-EE7D-4673-B5F4-2BF5096DB967}" type="slidenum">
              <a:rPr lang="en-US" smtClean="0"/>
              <a:pPr>
                <a:defRPr/>
              </a:pPr>
              <a:t>38</a:t>
            </a:fld>
            <a:endParaRPr lang="en-US" sz="1400">
              <a:latin typeface="Myriad Pro" charset="0"/>
            </a:endParaRPr>
          </a:p>
        </p:txBody>
      </p:sp>
    </p:spTree>
    <p:extLst>
      <p:ext uri="{BB962C8B-B14F-4D97-AF65-F5344CB8AC3E}">
        <p14:creationId xmlns="" xmlns:p14="http://schemas.microsoft.com/office/powerpoint/2010/main" val="20008561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17739"/>
            <a:ext cx="10972800" cy="1143000"/>
          </a:xfrm>
        </p:spPr>
        <p:txBody>
          <a:bodyPr/>
          <a:lstStyle/>
          <a:p>
            <a:r>
              <a:rPr lang="en-US" sz="3600" dirty="0" err="1"/>
              <a:t>IoT</a:t>
            </a:r>
            <a:r>
              <a:rPr lang="en-US" sz="3600" dirty="0"/>
              <a:t> applications for smart sustainable cities and citizens</a:t>
            </a:r>
            <a:endParaRPr lang="en-US" sz="3600" dirty="0">
              <a:solidFill>
                <a:srgbClr val="FF0000"/>
              </a:solidFill>
            </a:endParaRPr>
          </a:p>
        </p:txBody>
      </p:sp>
      <p:sp>
        <p:nvSpPr>
          <p:cNvPr id="5" name="Content Placeholder 4"/>
          <p:cNvSpPr txBox="1">
            <a:spLocks/>
          </p:cNvSpPr>
          <p:nvPr/>
        </p:nvSpPr>
        <p:spPr bwMode="auto">
          <a:xfrm>
            <a:off x="4476202" y="5943636"/>
            <a:ext cx="3361508" cy="413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Source: </a:t>
            </a:r>
            <a:r>
              <a:rPr lang="en-US" sz="1000" dirty="0" smtClean="0"/>
              <a:t>Gartner (data in millions) </a:t>
            </a:r>
            <a:endParaRPr lang="en-US" sz="1000" dirty="0"/>
          </a:p>
        </p:txBody>
      </p:sp>
      <p:pic>
        <p:nvPicPr>
          <p:cNvPr id="3074" name="Picture 2" descr="Seoul"/>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48541" y="1566536"/>
            <a:ext cx="9469815" cy="3997823"/>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ehii.in/wp-content/uploads/2014/09/icon-working-with-health-care-providers.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69693" y="2301950"/>
            <a:ext cx="477152" cy="357864"/>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http://www.firstlight.net/wp-content/uploads/2011/04/icon-government1.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995636" y="4392010"/>
            <a:ext cx="734907" cy="551180"/>
          </a:xfrm>
          <a:prstGeom prst="rect">
            <a:avLst/>
          </a:prstGeom>
          <a:noFill/>
          <a:extLst>
            <a:ext uri="{909E8E84-426E-40DD-AFC4-6F175D3DCCD1}">
              <a14:hiddenFill xmlns="" xmlns:a14="http://schemas.microsoft.com/office/drawing/2010/main">
                <a:solidFill>
                  <a:srgbClr val="FFFFFF"/>
                </a:solidFill>
              </a14:hiddenFill>
            </a:ext>
          </a:extLst>
        </p:spPr>
      </p:pic>
      <p:pic>
        <p:nvPicPr>
          <p:cNvPr id="3084" name="Picture 12" descr="https://cdn1.iconfinder.com/data/icons/round-ui/145/61-512.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434369" y="3297012"/>
            <a:ext cx="1428056" cy="107104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p:cNvPicPr>
            <a:picLocks noChangeAspect="1"/>
          </p:cNvPicPr>
          <p:nvPr/>
        </p:nvPicPr>
        <p:blipFill>
          <a:blip r:embed="rId7"/>
          <a:stretch>
            <a:fillRect/>
          </a:stretch>
        </p:blipFill>
        <p:spPr>
          <a:xfrm>
            <a:off x="4424265" y="1822174"/>
            <a:ext cx="866184" cy="635360"/>
          </a:xfrm>
          <a:prstGeom prst="rect">
            <a:avLst/>
          </a:prstGeom>
        </p:spPr>
      </p:pic>
      <p:pic>
        <p:nvPicPr>
          <p:cNvPr id="3090" name="Picture 18" descr="http://www.innerrange.com/Portals/0/Images_Resources/IR_RoundIcon_Images/iconcogs.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9174631" y="2221646"/>
            <a:ext cx="517043" cy="386940"/>
          </a:xfrm>
          <a:prstGeom prst="rect">
            <a:avLst/>
          </a:prstGeom>
          <a:noFill/>
          <a:extLst>
            <a:ext uri="{909E8E84-426E-40DD-AFC4-6F175D3DCCD1}">
              <a14:hiddenFill xmlns="" xmlns:a14="http://schemas.microsoft.com/office/drawing/2010/main">
                <a:solidFill>
                  <a:srgbClr val="FFFFFF"/>
                </a:solidFill>
              </a14:hiddenFill>
            </a:ext>
          </a:extLst>
        </p:spPr>
      </p:pic>
      <p:pic>
        <p:nvPicPr>
          <p:cNvPr id="3092" name="Picture 20" descr="Image result for round icon infrastructure"/>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939097" y="2824194"/>
            <a:ext cx="974384" cy="730788"/>
          </a:xfrm>
          <a:prstGeom prst="rect">
            <a:avLst/>
          </a:prstGeom>
          <a:noFill/>
          <a:extLst>
            <a:ext uri="{909E8E84-426E-40DD-AFC4-6F175D3DCCD1}">
              <a14:hiddenFill xmlns="" xmlns:a14="http://schemas.microsoft.com/office/drawing/2010/main">
                <a:solidFill>
                  <a:srgbClr val="FFFFFF"/>
                </a:solidFill>
              </a14:hiddenFill>
            </a:ext>
          </a:extLst>
        </p:spPr>
      </p:pic>
      <p:pic>
        <p:nvPicPr>
          <p:cNvPr id="3094" name="Picture 22" descr="http://smmercury.com/wp-content/uploads/2015/07/public-utilities-icon-blue.p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9011756" y="4327629"/>
            <a:ext cx="889240" cy="66693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Rectangle 29"/>
          <p:cNvSpPr/>
          <p:nvPr/>
        </p:nvSpPr>
        <p:spPr>
          <a:xfrm>
            <a:off x="1470781" y="2733927"/>
            <a:ext cx="1474980"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9.7 in 2015 to 23.4 in 2017 </a:t>
            </a:r>
            <a:endParaRPr lang="en-US" dirty="0">
              <a:solidFill>
                <a:schemeClr val="tx2"/>
              </a:solidFill>
            </a:endParaRPr>
          </a:p>
        </p:txBody>
      </p:sp>
      <p:sp>
        <p:nvSpPr>
          <p:cNvPr id="43" name="Rectangle 42"/>
          <p:cNvSpPr/>
          <p:nvPr/>
        </p:nvSpPr>
        <p:spPr>
          <a:xfrm>
            <a:off x="1577219" y="4996597"/>
            <a:ext cx="1615927"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97.8 in 2015 to 159.5 in 2017 </a:t>
            </a:r>
            <a:endParaRPr lang="en-US" dirty="0">
              <a:solidFill>
                <a:schemeClr val="tx2"/>
              </a:solidFill>
            </a:endParaRPr>
          </a:p>
        </p:txBody>
      </p:sp>
      <p:sp>
        <p:nvSpPr>
          <p:cNvPr id="44" name="Rectangle 43"/>
          <p:cNvSpPr/>
          <p:nvPr/>
        </p:nvSpPr>
        <p:spPr>
          <a:xfrm>
            <a:off x="6570135" y="3584645"/>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206.2 in 2015 to 648.1 in 2017 </a:t>
            </a:r>
            <a:endParaRPr lang="en-US" dirty="0">
              <a:solidFill>
                <a:schemeClr val="tx2"/>
              </a:solidFill>
            </a:endParaRPr>
          </a:p>
        </p:txBody>
      </p:sp>
      <p:sp>
        <p:nvSpPr>
          <p:cNvPr id="45" name="Rectangle 44"/>
          <p:cNvSpPr/>
          <p:nvPr/>
        </p:nvSpPr>
        <p:spPr>
          <a:xfrm>
            <a:off x="4256184" y="4382569"/>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294.2 in 2015 to 1,067.0 in 2017 </a:t>
            </a:r>
            <a:endParaRPr lang="en-US" dirty="0">
              <a:solidFill>
                <a:schemeClr val="tx2"/>
              </a:solidFill>
            </a:endParaRPr>
          </a:p>
        </p:txBody>
      </p:sp>
      <p:sp>
        <p:nvSpPr>
          <p:cNvPr id="46" name="Rectangle 45"/>
          <p:cNvSpPr/>
          <p:nvPr/>
        </p:nvSpPr>
        <p:spPr>
          <a:xfrm>
            <a:off x="4004572" y="2461190"/>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237.2 in 2015 to 371.0 in 2017 </a:t>
            </a:r>
            <a:endParaRPr lang="en-US" dirty="0">
              <a:solidFill>
                <a:schemeClr val="tx2"/>
              </a:solidFill>
            </a:endParaRPr>
          </a:p>
        </p:txBody>
      </p:sp>
      <p:sp>
        <p:nvSpPr>
          <p:cNvPr id="47" name="Rectangle 46"/>
          <p:cNvSpPr/>
          <p:nvPr/>
        </p:nvSpPr>
        <p:spPr>
          <a:xfrm>
            <a:off x="8513915" y="5024222"/>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252.0 in 2015 to 371.1 in 2017 </a:t>
            </a:r>
            <a:endParaRPr lang="en-US" dirty="0">
              <a:solidFill>
                <a:schemeClr val="tx2"/>
              </a:solidFill>
            </a:endParaRPr>
          </a:p>
        </p:txBody>
      </p:sp>
      <p:sp>
        <p:nvSpPr>
          <p:cNvPr id="49" name="Rectangle 48"/>
          <p:cNvSpPr/>
          <p:nvPr/>
        </p:nvSpPr>
        <p:spPr>
          <a:xfrm>
            <a:off x="8622303" y="2652063"/>
            <a:ext cx="1630589"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From 10.2 in 2015 to 33.9 in 2017 </a:t>
            </a:r>
            <a:endParaRPr lang="en-US" dirty="0">
              <a:solidFill>
                <a:schemeClr val="tx2"/>
              </a:solidFill>
            </a:endParaRPr>
          </a:p>
        </p:txBody>
      </p:sp>
      <p:sp>
        <p:nvSpPr>
          <p:cNvPr id="50" name="Content Placeholder 4"/>
          <p:cNvSpPr>
            <a:spLocks noGrp="1"/>
          </p:cNvSpPr>
          <p:nvPr>
            <p:ph idx="1"/>
          </p:nvPr>
        </p:nvSpPr>
        <p:spPr>
          <a:xfrm>
            <a:off x="468536" y="5552615"/>
            <a:ext cx="10972800" cy="448764"/>
          </a:xfrm>
        </p:spPr>
        <p:txBody>
          <a:bodyPr/>
          <a:lstStyle/>
          <a:p>
            <a:pPr>
              <a:buFont typeface="Wingdings" panose="05000000000000000000" pitchFamily="2" charset="2"/>
              <a:buChar char="§"/>
            </a:pPr>
            <a:r>
              <a:rPr lang="en-US" sz="2000" dirty="0"/>
              <a:t>Smart cities are projected to use 2.7 billion connected things in 2017</a:t>
            </a:r>
          </a:p>
        </p:txBody>
      </p:sp>
    </p:spTree>
    <p:extLst>
      <p:ext uri="{BB962C8B-B14F-4D97-AF65-F5344CB8AC3E}">
        <p14:creationId xmlns="" xmlns:p14="http://schemas.microsoft.com/office/powerpoint/2010/main" val="30939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696" y="0"/>
            <a:ext cx="10018713" cy="1752599"/>
          </a:xfrm>
        </p:spPr>
        <p:txBody>
          <a:bodyPr/>
          <a:lstStyle/>
          <a:p>
            <a:r>
              <a:rPr lang="en-IN" dirty="0" smtClean="0"/>
              <a:t>Mapping of co &amp; </a:t>
            </a:r>
            <a:r>
              <a:rPr lang="en-IN" dirty="0" err="1" smtClean="0"/>
              <a:t>po</a:t>
            </a:r>
            <a:endParaRPr lang="en-IN"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915453606"/>
              </p:ext>
            </p:extLst>
          </p:nvPr>
        </p:nvGraphicFramePr>
        <p:xfrm>
          <a:off x="1995610" y="1512277"/>
          <a:ext cx="9448799" cy="4628333"/>
        </p:xfrm>
        <a:graphic>
          <a:graphicData uri="http://schemas.openxmlformats.org/drawingml/2006/table">
            <a:tbl>
              <a:tblPr firstRow="1" firstCol="1" bandRow="1">
                <a:tableStyleId>{5C22544A-7EE6-4342-B048-85BDC9FD1C3A}</a:tableStyleId>
              </a:tblPr>
              <a:tblGrid>
                <a:gridCol w="632813"/>
                <a:gridCol w="701271"/>
                <a:gridCol w="799516"/>
                <a:gridCol w="3132614"/>
                <a:gridCol w="313068"/>
                <a:gridCol w="313068"/>
                <a:gridCol w="313068"/>
                <a:gridCol w="313068"/>
                <a:gridCol w="313068"/>
                <a:gridCol w="313068"/>
                <a:gridCol w="325591"/>
                <a:gridCol w="325591"/>
                <a:gridCol w="288022"/>
                <a:gridCol w="272161"/>
                <a:gridCol w="266315"/>
                <a:gridCol w="275499"/>
                <a:gridCol w="275499"/>
                <a:gridCol w="275499"/>
              </a:tblGrid>
              <a:tr h="794441">
                <a:tc>
                  <a:txBody>
                    <a:bodyPr/>
                    <a:lstStyle/>
                    <a:p>
                      <a:pPr algn="l">
                        <a:lnSpc>
                          <a:spcPct val="115000"/>
                        </a:lnSpc>
                        <a:spcAft>
                          <a:spcPts val="0"/>
                        </a:spcAft>
                        <a:tabLst>
                          <a:tab pos="6038850" algn="l"/>
                        </a:tabLst>
                      </a:pPr>
                      <a:r>
                        <a:rPr lang="en-US" sz="1200" dirty="0">
                          <a:effectLst/>
                        </a:rPr>
                        <a:t>Subject </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a:effectLst/>
                        </a:rPr>
                        <a:t>Code </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L/T/P </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CO </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PO1</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tabLst>
                          <a:tab pos="6038850" algn="l"/>
                        </a:tabLst>
                      </a:pPr>
                      <a:r>
                        <a:rPr lang="en-US" sz="1200">
                          <a:effectLst/>
                        </a:rPr>
                        <a:t>PO2</a:t>
                      </a:r>
                      <a:endParaRPr lang="en-IN" sz="1200">
                        <a:effectLst/>
                        <a:latin typeface="Calibri" panose="020F0502020204030204" pitchFamily="34"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PO3</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PO4</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PO5</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PO6</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PO7</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PO8</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PO9</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PO10</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PO11</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PO12</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P</a:t>
                      </a:r>
                      <a:endParaRPr lang="en-IN" sz="1200">
                        <a:effectLst/>
                      </a:endParaRPr>
                    </a:p>
                    <a:p>
                      <a:pPr algn="ctr">
                        <a:lnSpc>
                          <a:spcPct val="115000"/>
                        </a:lnSpc>
                        <a:spcAft>
                          <a:spcPts val="0"/>
                        </a:spcAft>
                        <a:tabLst>
                          <a:tab pos="6038850" algn="l"/>
                        </a:tabLst>
                      </a:pPr>
                      <a:r>
                        <a:rPr lang="en-US" sz="1200">
                          <a:effectLst/>
                        </a:rPr>
                        <a:t>S</a:t>
                      </a:r>
                      <a:endParaRPr lang="en-IN" sz="1200">
                        <a:effectLst/>
                      </a:endParaRPr>
                    </a:p>
                    <a:p>
                      <a:pPr algn="ctr">
                        <a:lnSpc>
                          <a:spcPct val="115000"/>
                        </a:lnSpc>
                        <a:spcAft>
                          <a:spcPts val="0"/>
                        </a:spcAft>
                        <a:tabLst>
                          <a:tab pos="6038850" algn="l"/>
                        </a:tabLst>
                      </a:pPr>
                      <a:r>
                        <a:rPr lang="en-US" sz="1200">
                          <a:effectLst/>
                        </a:rPr>
                        <a:t>O</a:t>
                      </a:r>
                      <a:endParaRPr lang="en-IN" sz="1200">
                        <a:effectLst/>
                      </a:endParaRPr>
                    </a:p>
                    <a:p>
                      <a:pPr algn="ctr">
                        <a:lnSpc>
                          <a:spcPct val="115000"/>
                        </a:lnSpc>
                        <a:spcAft>
                          <a:spcPts val="0"/>
                        </a:spcAft>
                        <a:tabLst>
                          <a:tab pos="6038850" algn="l"/>
                        </a:tabLst>
                      </a:pPr>
                      <a:r>
                        <a:rPr lang="en-US" sz="1200">
                          <a:effectLst/>
                        </a:rPr>
                        <a:t>1</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algn="ctr">
                        <a:lnSpc>
                          <a:spcPct val="115000"/>
                        </a:lnSpc>
                        <a:spcAft>
                          <a:spcPts val="0"/>
                        </a:spcAft>
                        <a:tabLst>
                          <a:tab pos="6038850" algn="l"/>
                        </a:tabLst>
                      </a:pPr>
                      <a:r>
                        <a:rPr lang="en-US" sz="1200">
                          <a:effectLst/>
                        </a:rPr>
                        <a:t>P</a:t>
                      </a:r>
                      <a:endParaRPr lang="en-IN" sz="1200">
                        <a:effectLst/>
                      </a:endParaRPr>
                    </a:p>
                    <a:p>
                      <a:pPr algn="ctr">
                        <a:lnSpc>
                          <a:spcPct val="115000"/>
                        </a:lnSpc>
                        <a:spcAft>
                          <a:spcPts val="0"/>
                        </a:spcAft>
                        <a:tabLst>
                          <a:tab pos="6038850" algn="l"/>
                        </a:tabLst>
                      </a:pPr>
                      <a:r>
                        <a:rPr lang="en-US" sz="1200">
                          <a:effectLst/>
                        </a:rPr>
                        <a:t>S</a:t>
                      </a:r>
                      <a:endParaRPr lang="en-IN" sz="1200">
                        <a:effectLst/>
                      </a:endParaRPr>
                    </a:p>
                    <a:p>
                      <a:pPr algn="ctr">
                        <a:lnSpc>
                          <a:spcPct val="115000"/>
                        </a:lnSpc>
                        <a:spcAft>
                          <a:spcPts val="0"/>
                        </a:spcAft>
                        <a:tabLst>
                          <a:tab pos="6038850" algn="l"/>
                        </a:tabLst>
                      </a:pPr>
                      <a:r>
                        <a:rPr lang="en-US" sz="1200">
                          <a:effectLst/>
                        </a:rPr>
                        <a:t>O</a:t>
                      </a:r>
                      <a:endParaRPr lang="en-IN" sz="1200">
                        <a:effectLst/>
                      </a:endParaRPr>
                    </a:p>
                    <a:p>
                      <a:pPr algn="ctr">
                        <a:lnSpc>
                          <a:spcPct val="115000"/>
                        </a:lnSpc>
                        <a:spcAft>
                          <a:spcPts val="0"/>
                        </a:spcAft>
                        <a:tabLst>
                          <a:tab pos="6038850" algn="l"/>
                        </a:tabLst>
                      </a:pPr>
                      <a:r>
                        <a:rPr lang="en-US" sz="1200">
                          <a:effectLst/>
                        </a:rPr>
                        <a:t>2</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1394237">
                <a:tc rowSpan="4">
                  <a:txBody>
                    <a:bodyPr/>
                    <a:lstStyle/>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 </a:t>
                      </a:r>
                      <a:endParaRPr lang="en-IN" sz="1200">
                        <a:effectLst/>
                      </a:endParaRPr>
                    </a:p>
                    <a:p>
                      <a:pPr algn="l">
                        <a:lnSpc>
                          <a:spcPct val="115000"/>
                        </a:lnSpc>
                        <a:spcAft>
                          <a:spcPts val="0"/>
                        </a:spcAft>
                        <a:tabLst>
                          <a:tab pos="6038850" algn="l"/>
                        </a:tabLst>
                      </a:pPr>
                      <a:r>
                        <a:rPr lang="en-US" sz="1200">
                          <a:effectLst/>
                        </a:rPr>
                        <a:t>IOT</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rowSpan="4">
                  <a:txBody>
                    <a:bodyPr/>
                    <a:lstStyle/>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smtClean="0">
                        <a:effectLst/>
                      </a:endParaRPr>
                    </a:p>
                    <a:p>
                      <a:pPr algn="l">
                        <a:lnSpc>
                          <a:spcPct val="115000"/>
                        </a:lnSpc>
                        <a:spcAft>
                          <a:spcPts val="0"/>
                        </a:spcAft>
                        <a:tabLst>
                          <a:tab pos="6038850" algn="l"/>
                        </a:tabLst>
                      </a:pPr>
                      <a:endParaRPr lang="en-IN" sz="1200" dirty="0" smtClean="0">
                        <a:effectLst/>
                      </a:endParaRPr>
                    </a:p>
                    <a:p>
                      <a:pPr algn="l">
                        <a:lnSpc>
                          <a:spcPct val="115000"/>
                        </a:lnSpc>
                        <a:spcAft>
                          <a:spcPts val="0"/>
                        </a:spcAft>
                        <a:tabLst>
                          <a:tab pos="6038850" algn="l"/>
                        </a:tabLst>
                      </a:pPr>
                      <a:r>
                        <a:rPr lang="en-US" sz="1200" dirty="0" smtClean="0">
                          <a:effectLst/>
                        </a:rPr>
                        <a:t>7CS4-01</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 </a:t>
                      </a:r>
                      <a:endParaRPr lang="en-IN" sz="1200" dirty="0">
                        <a:effectLst/>
                      </a:endParaRPr>
                    </a:p>
                    <a:p>
                      <a:pPr algn="l">
                        <a:lnSpc>
                          <a:spcPct val="115000"/>
                        </a:lnSpc>
                        <a:spcAft>
                          <a:spcPts val="0"/>
                        </a:spcAft>
                        <a:tabLst>
                          <a:tab pos="6038850" algn="l"/>
                        </a:tabLst>
                      </a:pPr>
                      <a:r>
                        <a:rPr lang="en-US" sz="1200" dirty="0">
                          <a:effectLst/>
                        </a:rPr>
                        <a:t>L </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Understand the revolution of internet in field of cloud, wireless network, embedded system and mobile devices.</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 </a:t>
                      </a:r>
                      <a:endParaRPr lang="en-IN" sz="1200">
                        <a:effectLst/>
                      </a:endParaRPr>
                    </a:p>
                    <a:p>
                      <a:pPr algn="ctr">
                        <a:lnSpc>
                          <a:spcPct val="115000"/>
                        </a:lnSpc>
                        <a:spcAft>
                          <a:spcPts val="0"/>
                        </a:spcAft>
                        <a:tabLst>
                          <a:tab pos="6038850" algn="l"/>
                        </a:tabLst>
                      </a:pPr>
                      <a:r>
                        <a:rPr lang="en-US" sz="1200">
                          <a:effectLst/>
                        </a:rPr>
                        <a:t>-</a:t>
                      </a:r>
                      <a:endParaRPr lang="en-IN" sz="1200">
                        <a:effectLst/>
                      </a:endParaRPr>
                    </a:p>
                    <a:p>
                      <a:pPr algn="ctr">
                        <a:lnSpc>
                          <a:spcPct val="115000"/>
                        </a:lnSpc>
                        <a:spcAft>
                          <a:spcPts val="0"/>
                        </a:spcAft>
                        <a:tabLst>
                          <a:tab pos="6038850" algn="l"/>
                        </a:tabLst>
                      </a:pPr>
                      <a:r>
                        <a:rPr lang="en-US" sz="1200">
                          <a:effectLst/>
                        </a:rPr>
                        <a:t> </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r h="1194305">
                <a:tc vMerge="1">
                  <a:txBody>
                    <a:bodyPr/>
                    <a:lstStyle/>
                    <a:p>
                      <a:endParaRPr lang="en-IN"/>
                    </a:p>
                  </a:txBody>
                  <a:tcPr/>
                </a:tc>
                <a:tc vMerge="1">
                  <a:txBody>
                    <a:bodyPr/>
                    <a:lstStyle/>
                    <a:p>
                      <a:endParaRPr lang="en-IN"/>
                    </a:p>
                  </a:txBody>
                  <a:tcPr/>
                </a:tc>
                <a:tc>
                  <a:txBody>
                    <a:bodyPr/>
                    <a:lstStyle/>
                    <a:p>
                      <a:pPr algn="l">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Apply IOT design concepts in various dimensions implementing software and hardware.</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l">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r h="594509">
                <a:tc vMerge="1">
                  <a:txBody>
                    <a:bodyPr/>
                    <a:lstStyle/>
                    <a:p>
                      <a:endParaRPr lang="en-IN"/>
                    </a:p>
                  </a:txBody>
                  <a:tcPr/>
                </a:tc>
                <a:tc vMerge="1">
                  <a:txBody>
                    <a:bodyPr/>
                    <a:lstStyle/>
                    <a:p>
                      <a:endParaRPr lang="en-IN"/>
                    </a:p>
                  </a:txBody>
                  <a:tcPr/>
                </a:tc>
                <a:tc>
                  <a:txBody>
                    <a:bodyPr/>
                    <a:lstStyle/>
                    <a:p>
                      <a:pPr algn="l">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a:effectLst/>
                        </a:rPr>
                        <a:t>Analyze various M2M and IoT architectures.</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l">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M</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L</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r h="594509">
                <a:tc vMerge="1">
                  <a:txBody>
                    <a:bodyPr/>
                    <a:lstStyle/>
                    <a:p>
                      <a:endParaRPr lang="en-IN"/>
                    </a:p>
                  </a:txBody>
                  <a:tcPr/>
                </a:tc>
                <a:tc vMerge="1">
                  <a:txBody>
                    <a:bodyPr/>
                    <a:lstStyle/>
                    <a:p>
                      <a:endParaRPr lang="en-IN"/>
                    </a:p>
                  </a:txBody>
                  <a:tcPr/>
                </a:tc>
                <a:tc>
                  <a:txBody>
                    <a:bodyPr/>
                    <a:lstStyle/>
                    <a:p>
                      <a:pPr algn="l">
                        <a:lnSpc>
                          <a:spcPct val="115000"/>
                        </a:lnSpc>
                        <a:spcAft>
                          <a:spcPts val="0"/>
                        </a:spcAft>
                        <a:tabLst>
                          <a:tab pos="6038850" algn="l"/>
                        </a:tabLst>
                      </a:pPr>
                      <a:r>
                        <a:rPr lang="en-US" sz="1200">
                          <a:effectLst/>
                        </a:rPr>
                        <a:t>L</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l">
                        <a:lnSpc>
                          <a:spcPct val="115000"/>
                        </a:lnSpc>
                        <a:spcAft>
                          <a:spcPts val="0"/>
                        </a:spcAft>
                        <a:tabLst>
                          <a:tab pos="6038850" algn="l"/>
                        </a:tabLst>
                      </a:pPr>
                      <a:r>
                        <a:rPr lang="en-US" sz="1200" dirty="0">
                          <a:effectLst/>
                        </a:rPr>
                        <a:t>Design and develop various applications in IOT.</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l">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H</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a:effectLst/>
                        </a:rPr>
                        <a:t>M</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L</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15000"/>
                        </a:lnSpc>
                        <a:spcAft>
                          <a:spcPts val="0"/>
                        </a:spcAft>
                        <a:tabLst>
                          <a:tab pos="6038850" algn="l"/>
                        </a:tabLst>
                      </a:pPr>
                      <a:r>
                        <a:rPr lang="en-US" sz="1200" dirty="0">
                          <a:effectLst/>
                        </a:rPr>
                        <a:t>H</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Tree>
    <p:extLst>
      <p:ext uri="{BB962C8B-B14F-4D97-AF65-F5344CB8AC3E}">
        <p14:creationId xmlns="" xmlns:p14="http://schemas.microsoft.com/office/powerpoint/2010/main" val="511202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10"/>
          <p:cNvSpPr>
            <a:spLocks noChangeArrowheads="1"/>
          </p:cNvSpPr>
          <p:nvPr/>
        </p:nvSpPr>
        <p:spPr bwMode="auto">
          <a:xfrm>
            <a:off x="1" y="0"/>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a:solidFill>
                  <a:srgbClr val="646464"/>
                </a:solidFill>
                <a:latin typeface="Verdana" pitchFamily="34" charset="0"/>
                <a:cs typeface="Arial" pitchFamily="34" charset="0"/>
              </a:defRPr>
            </a:lvl1pPr>
            <a:lvl2pPr marL="742950" indent="-285750" eaLnBrk="0" hangingPunct="0">
              <a:defRPr sz="2000">
                <a:solidFill>
                  <a:srgbClr val="646464"/>
                </a:solidFill>
                <a:latin typeface="Verdana" pitchFamily="34" charset="0"/>
                <a:cs typeface="Arial" pitchFamily="34" charset="0"/>
              </a:defRPr>
            </a:lvl2pPr>
            <a:lvl3pPr marL="1143000" indent="-228600" eaLnBrk="0" hangingPunct="0">
              <a:defRPr sz="2000">
                <a:solidFill>
                  <a:srgbClr val="646464"/>
                </a:solidFill>
                <a:latin typeface="Verdana" pitchFamily="34" charset="0"/>
                <a:cs typeface="Arial" pitchFamily="34" charset="0"/>
              </a:defRPr>
            </a:lvl3pPr>
            <a:lvl4pPr marL="1600200" indent="-228600" eaLnBrk="0" hangingPunct="0">
              <a:defRPr sz="2000">
                <a:solidFill>
                  <a:srgbClr val="646464"/>
                </a:solidFill>
                <a:latin typeface="Verdana" pitchFamily="34" charset="0"/>
                <a:cs typeface="Arial" pitchFamily="34" charset="0"/>
              </a:defRPr>
            </a:lvl4pPr>
            <a:lvl5pPr marL="2057400" indent="-228600" eaLnBrk="0" hangingPunct="0">
              <a:defRPr sz="2000">
                <a:solidFill>
                  <a:srgbClr val="646464"/>
                </a:solidFill>
                <a:latin typeface="Verdana" pitchFamily="34" charset="0"/>
                <a:cs typeface="Arial" pitchFamily="34" charset="0"/>
              </a:defRPr>
            </a:lvl5pPr>
            <a:lvl6pPr marL="2514600" indent="-228600" eaLnBrk="0" fontAlgn="base" hangingPunct="0">
              <a:spcBef>
                <a:spcPct val="0"/>
              </a:spcBef>
              <a:spcAft>
                <a:spcPct val="0"/>
              </a:spcAft>
              <a:defRPr sz="2000">
                <a:solidFill>
                  <a:srgbClr val="646464"/>
                </a:solidFill>
                <a:latin typeface="Verdana" pitchFamily="34" charset="0"/>
                <a:cs typeface="Arial" pitchFamily="34" charset="0"/>
              </a:defRPr>
            </a:lvl6pPr>
            <a:lvl7pPr marL="2971800" indent="-228600" eaLnBrk="0" fontAlgn="base" hangingPunct="0">
              <a:spcBef>
                <a:spcPct val="0"/>
              </a:spcBef>
              <a:spcAft>
                <a:spcPct val="0"/>
              </a:spcAft>
              <a:defRPr sz="2000">
                <a:solidFill>
                  <a:srgbClr val="646464"/>
                </a:solidFill>
                <a:latin typeface="Verdana" pitchFamily="34" charset="0"/>
                <a:cs typeface="Arial" pitchFamily="34" charset="0"/>
              </a:defRPr>
            </a:lvl7pPr>
            <a:lvl8pPr marL="3429000" indent="-228600" eaLnBrk="0" fontAlgn="base" hangingPunct="0">
              <a:spcBef>
                <a:spcPct val="0"/>
              </a:spcBef>
              <a:spcAft>
                <a:spcPct val="0"/>
              </a:spcAft>
              <a:defRPr sz="2000">
                <a:solidFill>
                  <a:srgbClr val="646464"/>
                </a:solidFill>
                <a:latin typeface="Verdana" pitchFamily="34" charset="0"/>
                <a:cs typeface="Arial" pitchFamily="34" charset="0"/>
              </a:defRPr>
            </a:lvl8pPr>
            <a:lvl9pPr marL="3886200" indent="-228600" eaLnBrk="0" fontAlgn="base" hangingPunct="0">
              <a:spcBef>
                <a:spcPct val="0"/>
              </a:spcBef>
              <a:spcAft>
                <a:spcPct val="0"/>
              </a:spcAft>
              <a:defRPr sz="2000">
                <a:solidFill>
                  <a:srgbClr val="646464"/>
                </a:solidFill>
                <a:latin typeface="Verdana" pitchFamily="34" charset="0"/>
                <a:cs typeface="Arial" pitchFamily="34" charset="0"/>
              </a:defRPr>
            </a:lvl9pPr>
          </a:lstStyle>
          <a:p>
            <a:pPr eaLnBrk="1" hangingPunct="1"/>
            <a:endParaRPr kumimoji="1" lang="ja-JP" altLang="en-US" sz="1800">
              <a:latin typeface="Arial" pitchFamily="34" charset="0"/>
            </a:endParaRPr>
          </a:p>
          <a:p>
            <a:pPr eaLnBrk="1" hangingPunct="1"/>
            <a:endParaRPr kumimoji="1" lang="ja-JP" altLang="en-US" sz="1800">
              <a:latin typeface="Arial" pitchFamily="34" charset="0"/>
            </a:endParaRPr>
          </a:p>
        </p:txBody>
      </p:sp>
      <p:pic>
        <p:nvPicPr>
          <p:cNvPr id="14" name="Picture 7" descr="C:\Users\campilon\Pictures\SHUTTERSTOCK\1.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88735" y="4892953"/>
            <a:ext cx="1128317" cy="846238"/>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descr="C:\Users\campilon\Pictures\SHUTTERSTOCK\3.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90365" y="4828525"/>
            <a:ext cx="1248139" cy="93610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9" descr="C:\Users\campilon\Pictures\SHUTTERSTOCK\4.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146750" y="4874100"/>
            <a:ext cx="1179348" cy="88451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0" descr="C:\Users\campilon\Pictures\SHUTTERSTOCK\7.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514568" y="4885087"/>
            <a:ext cx="1106885" cy="83016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2"/>
          <p:cNvPicPr>
            <a:picLocks noChangeAspect="1" noChangeArrowheads="1"/>
          </p:cNvPicPr>
          <p:nvPr/>
        </p:nvPicPr>
        <p:blipFill>
          <a:blip r:embed="rId7">
            <a:duotone>
              <a:prstClr val="black"/>
              <a:schemeClr val="accent5">
                <a:tint val="45000"/>
                <a:satMod val="400000"/>
              </a:schemeClr>
            </a:duotone>
            <a:extLst>
              <a:ext uri="{28A0092B-C50C-407E-A947-70E740481C1C}">
                <a14:useLocalDpi xmlns="" xmlns:a14="http://schemas.microsoft.com/office/drawing/2010/main" val="0"/>
              </a:ext>
            </a:extLst>
          </a:blip>
          <a:srcRect/>
          <a:stretch>
            <a:fillRect/>
          </a:stretch>
        </p:blipFill>
        <p:spPr bwMode="auto">
          <a:xfrm>
            <a:off x="2485091" y="2901699"/>
            <a:ext cx="7104789" cy="17761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14" descr="http://www.nsitestudios.com/images/people%20icon2.png"/>
          <p:cNvPicPr>
            <a:picLocks noChangeAspect="1" noChangeArrowheads="1"/>
          </p:cNvPicPr>
          <p:nvPr/>
        </p:nvPicPr>
        <p:blipFill>
          <a:blip r:embed="rId8" cstate="print">
            <a:duotone>
              <a:prstClr val="black"/>
              <a:srgbClr val="3F7E00">
                <a:tint val="45000"/>
                <a:satMod val="400000"/>
              </a:srgbClr>
            </a:duotone>
            <a:extLst>
              <a:ext uri="{28A0092B-C50C-407E-A947-70E740481C1C}">
                <a14:useLocalDpi xmlns="" xmlns:a14="http://schemas.microsoft.com/office/drawing/2010/main" val="0"/>
              </a:ext>
            </a:extLst>
          </a:blip>
          <a:srcRect/>
          <a:stretch>
            <a:fillRect/>
          </a:stretch>
        </p:blipFill>
        <p:spPr bwMode="auto">
          <a:xfrm>
            <a:off x="4445299" y="1858692"/>
            <a:ext cx="3080271" cy="123180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7"/>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2483260" y="4847380"/>
            <a:ext cx="1345219" cy="8854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18" descr="C:\Users\campilon\Pictures\SHUTTERSTOCK\shutterstock_115109464-[Converted]-v2-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312357" y="4779490"/>
            <a:ext cx="1852712" cy="1054310"/>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Content Placeholder 2"/>
          <p:cNvSpPr txBox="1">
            <a:spLocks/>
          </p:cNvSpPr>
          <p:nvPr/>
        </p:nvSpPr>
        <p:spPr>
          <a:xfrm>
            <a:off x="668839" y="535210"/>
            <a:ext cx="10845799" cy="414046"/>
          </a:xfrm>
          <a:prstGeom prst="rect">
            <a:avLst/>
          </a:prstGeom>
        </p:spPr>
        <p:txBody>
          <a:bodyPr/>
          <a:lstStyle>
            <a:lvl1pPr marL="342900" indent="-342900" algn="l" rtl="0" eaLnBrk="0" fontAlgn="base" hangingPunct="0">
              <a:spcBef>
                <a:spcPct val="20000"/>
              </a:spcBef>
              <a:spcAft>
                <a:spcPct val="0"/>
              </a:spcAft>
              <a:buClr>
                <a:srgbClr val="0E438A"/>
              </a:buClr>
              <a:buSzPct val="110000"/>
              <a:buFont typeface="Wingdings" pitchFamily="2" charset="2"/>
              <a:buChar char="§"/>
              <a:defRPr sz="3200">
                <a:solidFill>
                  <a:srgbClr val="5C5C5C"/>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buChar char="Ø"/>
              <a:defRPr sz="2800">
                <a:solidFill>
                  <a:srgbClr val="5C5C5C"/>
                </a:solidFill>
                <a:latin typeface="+mn-lt"/>
              </a:defRPr>
            </a:lvl2pPr>
            <a:lvl3pPr marL="1143000" indent="-228600" algn="l" rtl="0" eaLnBrk="0" fontAlgn="base" hangingPunct="0">
              <a:spcBef>
                <a:spcPct val="20000"/>
              </a:spcBef>
              <a:spcAft>
                <a:spcPct val="0"/>
              </a:spcAft>
              <a:buClr>
                <a:srgbClr val="0099CC"/>
              </a:buClr>
              <a:buFont typeface="Wingdings" pitchFamily="2" charset="2"/>
              <a:buChar char="§"/>
              <a:defRPr sz="2400">
                <a:solidFill>
                  <a:srgbClr val="5C5C5C"/>
                </a:solidFill>
                <a:latin typeface="+mn-lt"/>
              </a:defRPr>
            </a:lvl3pPr>
            <a:lvl4pPr marL="1600200" indent="-228600" algn="l" rtl="0" eaLnBrk="0" fontAlgn="base" hangingPunct="0">
              <a:spcBef>
                <a:spcPct val="20000"/>
              </a:spcBef>
              <a:spcAft>
                <a:spcPct val="0"/>
              </a:spcAft>
              <a:buFont typeface="Verdana" pitchFamily="34" charset="0"/>
              <a:buChar char="–"/>
              <a:defRPr sz="2000">
                <a:solidFill>
                  <a:srgbClr val="5C5C5C"/>
                </a:solidFill>
                <a:latin typeface="+mn-lt"/>
              </a:defRPr>
            </a:lvl4pPr>
            <a:lvl5pPr marL="2057400" indent="-228600" algn="l" rtl="0" eaLnBrk="0" fontAlgn="base" hangingPunct="0">
              <a:spcBef>
                <a:spcPct val="20000"/>
              </a:spcBef>
              <a:spcAft>
                <a:spcPct val="0"/>
              </a:spcAft>
              <a:buFont typeface="Verdana" pitchFamily="34" charset="0"/>
              <a:buChar char="–"/>
              <a:defRPr sz="2000">
                <a:solidFill>
                  <a:srgbClr val="5C5C5C"/>
                </a:solidFill>
                <a:latin typeface="+mn-lt"/>
              </a:defRPr>
            </a:lvl5pPr>
            <a:lvl6pPr marL="2514600" indent="-228600" algn="l" rtl="0" eaLnBrk="0" fontAlgn="base" hangingPunct="0">
              <a:spcBef>
                <a:spcPct val="20000"/>
              </a:spcBef>
              <a:spcAft>
                <a:spcPct val="0"/>
              </a:spcAft>
              <a:buFont typeface="Verdana" pitchFamily="34" charset="0"/>
              <a:buChar char="–"/>
              <a:defRPr sz="2000">
                <a:solidFill>
                  <a:srgbClr val="5C5C5C"/>
                </a:solidFill>
                <a:latin typeface="+mn-lt"/>
              </a:defRPr>
            </a:lvl6pPr>
            <a:lvl7pPr marL="2971800" indent="-228600" algn="l" rtl="0" eaLnBrk="0" fontAlgn="base" hangingPunct="0">
              <a:spcBef>
                <a:spcPct val="20000"/>
              </a:spcBef>
              <a:spcAft>
                <a:spcPct val="0"/>
              </a:spcAft>
              <a:buFont typeface="Verdana" pitchFamily="34" charset="0"/>
              <a:buChar char="–"/>
              <a:defRPr sz="2000">
                <a:solidFill>
                  <a:srgbClr val="5C5C5C"/>
                </a:solidFill>
                <a:latin typeface="+mn-lt"/>
              </a:defRPr>
            </a:lvl7pPr>
            <a:lvl8pPr marL="3429000" indent="-228600" algn="l" rtl="0" eaLnBrk="0" fontAlgn="base" hangingPunct="0">
              <a:spcBef>
                <a:spcPct val="20000"/>
              </a:spcBef>
              <a:spcAft>
                <a:spcPct val="0"/>
              </a:spcAft>
              <a:buFont typeface="Verdana" pitchFamily="34" charset="0"/>
              <a:buChar char="–"/>
              <a:defRPr sz="2000">
                <a:solidFill>
                  <a:srgbClr val="5C5C5C"/>
                </a:solidFill>
                <a:latin typeface="+mn-lt"/>
              </a:defRPr>
            </a:lvl8pPr>
            <a:lvl9pPr marL="3886200" indent="-228600" algn="l" rtl="0" eaLnBrk="0" fontAlgn="base" hangingPunct="0">
              <a:spcBef>
                <a:spcPct val="20000"/>
              </a:spcBef>
              <a:spcAft>
                <a:spcPct val="0"/>
              </a:spcAft>
              <a:buFont typeface="Verdana" pitchFamily="34" charset="0"/>
              <a:buChar char="–"/>
              <a:defRPr sz="2000">
                <a:solidFill>
                  <a:srgbClr val="5C5C5C"/>
                </a:solidFill>
                <a:latin typeface="+mn-lt"/>
              </a:defRPr>
            </a:lvl9pPr>
          </a:lstStyle>
          <a:p>
            <a:pPr marL="0" indent="0" algn="ctr">
              <a:buNone/>
              <a:defRPr/>
            </a:pPr>
            <a:endParaRPr lang="en-US" sz="2400" b="1" dirty="0">
              <a:solidFill>
                <a:schemeClr val="tx2">
                  <a:lumMod val="60000"/>
                  <a:lumOff val="40000"/>
                </a:schemeClr>
              </a:solidFill>
            </a:endParaRPr>
          </a:p>
        </p:txBody>
      </p:sp>
      <p:sp>
        <p:nvSpPr>
          <p:cNvPr id="2" name="TextBox 1"/>
          <p:cNvSpPr txBox="1"/>
          <p:nvPr/>
        </p:nvSpPr>
        <p:spPr>
          <a:xfrm>
            <a:off x="4390868" y="2940954"/>
            <a:ext cx="478016" cy="400110"/>
          </a:xfrm>
          <a:prstGeom prst="rect">
            <a:avLst/>
          </a:prstGeom>
          <a:noFill/>
        </p:spPr>
        <p:txBody>
          <a:bodyPr wrap="none" rtlCol="0">
            <a:spAutoFit/>
          </a:bodyPr>
          <a:lstStyle/>
          <a:p>
            <a:r>
              <a:rPr lang="en-US" sz="2000" b="1" dirty="0">
                <a:solidFill>
                  <a:schemeClr val="bg1"/>
                </a:solidFill>
                <a:latin typeface="Calibri"/>
                <a:cs typeface="Calibri"/>
              </a:rPr>
              <a:t>5G</a:t>
            </a:r>
          </a:p>
        </p:txBody>
      </p:sp>
      <p:sp>
        <p:nvSpPr>
          <p:cNvPr id="24" name="TextBox 23"/>
          <p:cNvSpPr txBox="1"/>
          <p:nvPr/>
        </p:nvSpPr>
        <p:spPr>
          <a:xfrm>
            <a:off x="5985435" y="2973182"/>
            <a:ext cx="478016" cy="400110"/>
          </a:xfrm>
          <a:prstGeom prst="rect">
            <a:avLst/>
          </a:prstGeom>
          <a:noFill/>
        </p:spPr>
        <p:txBody>
          <a:bodyPr wrap="none" rtlCol="0">
            <a:spAutoFit/>
          </a:bodyPr>
          <a:lstStyle/>
          <a:p>
            <a:r>
              <a:rPr lang="en-US" sz="2000" b="1" dirty="0">
                <a:solidFill>
                  <a:schemeClr val="bg1"/>
                </a:solidFill>
                <a:latin typeface="Calibri"/>
                <a:cs typeface="Calibri"/>
              </a:rPr>
              <a:t>5G</a:t>
            </a:r>
          </a:p>
        </p:txBody>
      </p:sp>
      <p:sp>
        <p:nvSpPr>
          <p:cNvPr id="26" name="TextBox 25"/>
          <p:cNvSpPr txBox="1"/>
          <p:nvPr/>
        </p:nvSpPr>
        <p:spPr>
          <a:xfrm>
            <a:off x="8474699" y="3396988"/>
            <a:ext cx="478016" cy="400110"/>
          </a:xfrm>
          <a:prstGeom prst="rect">
            <a:avLst/>
          </a:prstGeom>
          <a:noFill/>
        </p:spPr>
        <p:txBody>
          <a:bodyPr wrap="none" rtlCol="0">
            <a:spAutoFit/>
          </a:bodyPr>
          <a:lstStyle/>
          <a:p>
            <a:r>
              <a:rPr lang="en-US" sz="2000" b="1" dirty="0">
                <a:solidFill>
                  <a:schemeClr val="bg1"/>
                </a:solidFill>
                <a:latin typeface="Calibri"/>
                <a:cs typeface="Calibri"/>
              </a:rPr>
              <a:t>5G</a:t>
            </a:r>
          </a:p>
        </p:txBody>
      </p:sp>
      <p:sp>
        <p:nvSpPr>
          <p:cNvPr id="4" name="Rounded Rectangle 3"/>
          <p:cNvSpPr/>
          <p:nvPr/>
        </p:nvSpPr>
        <p:spPr>
          <a:xfrm>
            <a:off x="607149" y="4828525"/>
            <a:ext cx="10882964" cy="983746"/>
          </a:xfrm>
          <a:prstGeom prst="roundRect">
            <a:avLst/>
          </a:prstGeom>
          <a:noFill/>
          <a:ln w="38100">
            <a:solidFill>
              <a:srgbClr val="00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txBox="1">
            <a:spLocks/>
          </p:cNvSpPr>
          <p:nvPr/>
        </p:nvSpPr>
        <p:spPr bwMode="auto">
          <a:xfrm>
            <a:off x="363502" y="472693"/>
            <a:ext cx="1153940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rgbClr val="558ED5"/>
                </a:solidFill>
                <a:latin typeface="Calibri"/>
                <a:ea typeface="ＭＳ Ｐゴシック" charset="0"/>
                <a:cs typeface="Calibri"/>
              </a:defRPr>
            </a:lvl1pPr>
            <a:lvl2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2pPr>
            <a:lvl3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3pPr>
            <a:lvl4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4pPr>
            <a:lvl5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5pPr>
            <a:lvl6pPr marL="4572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6pPr>
            <a:lvl7pPr marL="9144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7pPr>
            <a:lvl8pPr marL="13716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8pPr>
            <a:lvl9pPr marL="18288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9pPr>
          </a:lstStyle>
          <a:p>
            <a:r>
              <a:rPr lang="en-US" sz="3600" dirty="0" smtClean="0"/>
              <a:t>Building smart sustainable cities</a:t>
            </a:r>
            <a:r>
              <a:rPr lang="en-US" sz="4000" dirty="0"/>
              <a:t/>
            </a:r>
            <a:br>
              <a:rPr lang="en-US" sz="4000" dirty="0"/>
            </a:br>
            <a:r>
              <a:rPr lang="en-US" sz="2000" b="0" dirty="0" err="1" smtClean="0"/>
              <a:t>IoT</a:t>
            </a:r>
            <a:r>
              <a:rPr lang="en-US" sz="2000" b="0" dirty="0" smtClean="0"/>
              <a:t> enabled services and infrastructure to improve and manage power, resources and urban planning.</a:t>
            </a:r>
            <a:endParaRPr lang="en-US" sz="2000" b="0" dirty="0"/>
          </a:p>
        </p:txBody>
      </p:sp>
    </p:spTree>
    <p:extLst>
      <p:ext uri="{BB962C8B-B14F-4D97-AF65-F5344CB8AC3E}">
        <p14:creationId xmlns="" xmlns:p14="http://schemas.microsoft.com/office/powerpoint/2010/main" val="65562820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24417" y="498291"/>
            <a:ext cx="10972800" cy="642353"/>
          </a:xfrm>
        </p:spPr>
        <p:txBody>
          <a:bodyPr/>
          <a:lstStyle/>
          <a:p>
            <a:pPr eaLnBrk="1" hangingPunct="1"/>
            <a:r>
              <a:rPr lang="en-GB" sz="3600" dirty="0" smtClean="0">
                <a:latin typeface="Calibri" charset="0"/>
                <a:cs typeface="ＭＳ Ｐゴシック" charset="0"/>
              </a:rPr>
              <a:t>First internationally agreed definition…</a:t>
            </a:r>
            <a:endParaRPr lang="en-GB" sz="3600" dirty="0">
              <a:latin typeface="Calibri" charset="0"/>
              <a:cs typeface="ＭＳ Ｐゴシック" charset="0"/>
            </a:endParaRPr>
          </a:p>
        </p:txBody>
      </p:sp>
      <p:sp>
        <p:nvSpPr>
          <p:cNvPr id="7" name="Content Placeholder 2"/>
          <p:cNvSpPr>
            <a:spLocks noGrp="1"/>
          </p:cNvSpPr>
          <p:nvPr>
            <p:ph idx="1"/>
          </p:nvPr>
        </p:nvSpPr>
        <p:spPr>
          <a:xfrm>
            <a:off x="611848" y="1351481"/>
            <a:ext cx="11117109" cy="2127010"/>
          </a:xfrm>
        </p:spPr>
        <p:txBody>
          <a:bodyPr/>
          <a:lstStyle/>
          <a:p>
            <a:pPr marL="0" indent="0">
              <a:buFont typeface="Wingdings" panose="05000000000000000000" pitchFamily="2" charset="2"/>
              <a:buNone/>
              <a:defRPr/>
            </a:pPr>
            <a:r>
              <a:rPr lang="en-US" sz="2000" dirty="0" smtClean="0">
                <a:solidFill>
                  <a:schemeClr val="tx2">
                    <a:lumMod val="60000"/>
                    <a:lumOff val="40000"/>
                  </a:schemeClr>
                </a:solidFill>
                <a:ea typeface="+mn-ea"/>
                <a:cs typeface="ＭＳ Ｐゴシック" charset="0"/>
              </a:rPr>
              <a:t> </a:t>
            </a:r>
            <a:r>
              <a:rPr lang="en-US" sz="2000" dirty="0">
                <a:solidFill>
                  <a:schemeClr val="tx2">
                    <a:lumMod val="60000"/>
                    <a:lumOff val="40000"/>
                  </a:schemeClr>
                </a:solidFill>
                <a:ea typeface="+mn-ea"/>
                <a:cs typeface="ＭＳ Ｐゴシック" charset="0"/>
              </a:rPr>
              <a:t>“</a:t>
            </a:r>
            <a:r>
              <a:rPr lang="en-US" sz="2000" i="1" dirty="0">
                <a:solidFill>
                  <a:schemeClr val="tx2">
                    <a:lumMod val="60000"/>
                    <a:lumOff val="40000"/>
                  </a:schemeClr>
                </a:solidFill>
                <a:ea typeface="+mn-ea"/>
                <a:cs typeface="ＭＳ Ｐゴシック" charset="0"/>
              </a:rPr>
              <a:t>A </a:t>
            </a:r>
            <a:r>
              <a:rPr lang="en-US" sz="2000" b="1" i="1" dirty="0">
                <a:solidFill>
                  <a:schemeClr val="tx2">
                    <a:lumMod val="60000"/>
                    <a:lumOff val="40000"/>
                  </a:schemeClr>
                </a:solidFill>
                <a:ea typeface="+mn-ea"/>
                <a:cs typeface="ＭＳ Ｐゴシック" charset="0"/>
              </a:rPr>
              <a:t>smart sustainable city </a:t>
            </a:r>
            <a:r>
              <a:rPr lang="en-US" sz="2000" i="1" dirty="0">
                <a:solidFill>
                  <a:schemeClr val="tx2">
                    <a:lumMod val="60000"/>
                    <a:lumOff val="40000"/>
                  </a:schemeClr>
                </a:solidFill>
                <a:ea typeface="+mn-ea"/>
                <a:cs typeface="ＭＳ Ｐゴシック" charset="0"/>
              </a:rPr>
              <a:t>is an innovative city that uses information and communication technologies (ICTs) and other means to improve quality of life, efficiency of urban operation and services, and competitiveness, while ensuring that it meets the needs of present and future generations with respect to economic, social and environmental aspects</a:t>
            </a:r>
            <a:r>
              <a:rPr lang="en-US" sz="2000" dirty="0" smtClean="0">
                <a:solidFill>
                  <a:schemeClr val="tx2">
                    <a:lumMod val="60000"/>
                    <a:lumOff val="40000"/>
                  </a:schemeClr>
                </a:solidFill>
                <a:ea typeface="+mn-ea"/>
                <a:cs typeface="ＭＳ Ｐゴシック" charset="0"/>
              </a:rPr>
              <a:t>”</a:t>
            </a:r>
          </a:p>
          <a:p>
            <a:pPr marL="0" indent="0">
              <a:buFont typeface="Wingdings" panose="05000000000000000000" pitchFamily="2" charset="2"/>
              <a:buNone/>
              <a:defRPr/>
            </a:pPr>
            <a:endParaRPr lang="en-US" sz="1400" dirty="0" smtClean="0">
              <a:solidFill>
                <a:schemeClr val="tx2">
                  <a:lumMod val="60000"/>
                  <a:lumOff val="40000"/>
                </a:schemeClr>
              </a:solidFill>
              <a:ea typeface="+mn-ea"/>
              <a:cs typeface="ＭＳ Ｐゴシック" charset="0"/>
            </a:endParaRPr>
          </a:p>
          <a:p>
            <a:pPr marL="0" indent="0">
              <a:buFont typeface="Wingdings" panose="05000000000000000000" pitchFamily="2" charset="2"/>
              <a:buNone/>
              <a:defRPr/>
            </a:pPr>
            <a:r>
              <a:rPr lang="en-US" sz="1400" dirty="0" smtClean="0">
                <a:solidFill>
                  <a:schemeClr val="tx2">
                    <a:lumMod val="60000"/>
                    <a:lumOff val="40000"/>
                  </a:schemeClr>
                </a:solidFill>
                <a:ea typeface="+mn-ea"/>
                <a:cs typeface="ＭＳ Ｐゴシック" charset="0"/>
              </a:rPr>
              <a:t>Source: ITU-T Focus Group on Smart Sustainable Cities</a:t>
            </a:r>
            <a:endParaRPr lang="en-US" sz="1400" dirty="0">
              <a:solidFill>
                <a:schemeClr val="tx2">
                  <a:lumMod val="60000"/>
                  <a:lumOff val="40000"/>
                </a:schemeClr>
              </a:solidFill>
              <a:ea typeface="+mn-ea"/>
              <a:cs typeface="ＭＳ Ｐゴシック" charset="0"/>
            </a:endParaRPr>
          </a:p>
        </p:txBody>
      </p:sp>
      <p:pic>
        <p:nvPicPr>
          <p:cNvPr id="8" name="Picture 5" descr="C:\Users\G N Singh\Desktop\Nitin - Smart Cities\From Rahul T\4.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74834" y="3689329"/>
            <a:ext cx="5236916" cy="2134882"/>
          </a:xfrm>
          <a:prstGeom prst="rect">
            <a:avLst/>
          </a:prstGeom>
          <a:solidFill>
            <a:schemeClr val="accent1"/>
          </a:solidFill>
          <a:ln w="9525">
            <a:solidFill>
              <a:schemeClr val="tx1"/>
            </a:solidFill>
            <a:miter lim="800000"/>
            <a:headEnd/>
            <a:tailEnd/>
          </a:ln>
        </p:spPr>
      </p:pic>
      <p:pic>
        <p:nvPicPr>
          <p:cNvPr id="3074" name="Picture 2" descr="http://www.urbanknowledge.org/img/slider/sustainablecitiespartnership.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0558"/>
          <a:stretch/>
        </p:blipFill>
        <p:spPr bwMode="auto">
          <a:xfrm>
            <a:off x="729005" y="3702285"/>
            <a:ext cx="4932537" cy="21348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93428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blueengine.org/beta/wp-content/uploads/2010/01/icon_gap.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88810" y="3760801"/>
            <a:ext cx="1417141" cy="1062856"/>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ircp.com/files/images/Our%20Business/updated/ICON_Development-Infrastructure_v2.pn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 xmlns:a14="http://schemas.microsoft.com/office/drawing/2010/main" val="0"/>
              </a:ext>
            </a:extLst>
          </a:blip>
          <a:srcRect/>
          <a:stretch>
            <a:fillRect/>
          </a:stretch>
        </p:blipFill>
        <p:spPr bwMode="auto">
          <a:xfrm>
            <a:off x="9582974" y="2728015"/>
            <a:ext cx="2316013" cy="112394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5">
            <a:duotone>
              <a:prstClr val="black"/>
              <a:schemeClr val="accent5">
                <a:tint val="45000"/>
                <a:satMod val="400000"/>
              </a:schemeClr>
            </a:duotone>
          </a:blip>
          <a:stretch>
            <a:fillRect/>
          </a:stretch>
        </p:blipFill>
        <p:spPr>
          <a:xfrm>
            <a:off x="6865141" y="2443090"/>
            <a:ext cx="1270000" cy="952500"/>
          </a:xfrm>
          <a:prstGeom prst="rect">
            <a:avLst/>
          </a:prstGeom>
        </p:spPr>
      </p:pic>
      <p:sp>
        <p:nvSpPr>
          <p:cNvPr id="28674" name="Title 4"/>
          <p:cNvSpPr>
            <a:spLocks noGrp="1"/>
          </p:cNvSpPr>
          <p:nvPr>
            <p:ph type="title"/>
          </p:nvPr>
        </p:nvSpPr>
        <p:spPr>
          <a:xfrm>
            <a:off x="2501248" y="811868"/>
            <a:ext cx="7126664" cy="522287"/>
          </a:xfrm>
        </p:spPr>
        <p:txBody>
          <a:bodyPr>
            <a:noAutofit/>
          </a:bodyPr>
          <a:lstStyle/>
          <a:p>
            <a:r>
              <a:rPr lang="en-US" sz="3600" dirty="0"/>
              <a:t>ITU-T  Focus Group on </a:t>
            </a:r>
            <a:r>
              <a:rPr lang="en-US" sz="3600" dirty="0" smtClean="0"/>
              <a:t>Smart Sustainable Cities</a:t>
            </a:r>
            <a:endParaRPr lang="en-US" sz="3600" dirty="0"/>
          </a:p>
        </p:txBody>
      </p:sp>
      <p:sp>
        <p:nvSpPr>
          <p:cNvPr id="6" name="Content Placeholder 2"/>
          <p:cNvSpPr txBox="1">
            <a:spLocks/>
          </p:cNvSpPr>
          <p:nvPr/>
        </p:nvSpPr>
        <p:spPr>
          <a:xfrm>
            <a:off x="609600" y="1125539"/>
            <a:ext cx="11582400" cy="4606925"/>
          </a:xfrm>
          <a:prstGeom prst="rect">
            <a:avLst/>
          </a:prstGeom>
        </p:spPr>
        <p:txBody>
          <a:bodyPr>
            <a:normAutofit/>
          </a:bodyPr>
          <a:lstStyle/>
          <a:p>
            <a:pPr marL="342900" indent="-342900">
              <a:spcBef>
                <a:spcPct val="20000"/>
              </a:spcBef>
              <a:buClr>
                <a:srgbClr val="0E438A"/>
              </a:buClr>
              <a:buSzPct val="110000"/>
              <a:defRPr/>
            </a:pPr>
            <a:endParaRPr lang="en-US" kern="0" dirty="0">
              <a:solidFill>
                <a:srgbClr val="5C5C5C"/>
              </a:solidFill>
              <a:latin typeface="+mn-lt"/>
            </a:endParaRPr>
          </a:p>
        </p:txBody>
      </p:sp>
      <p:sp>
        <p:nvSpPr>
          <p:cNvPr id="28" name="Content Placeholder 4"/>
          <p:cNvSpPr txBox="1">
            <a:spLocks/>
          </p:cNvSpPr>
          <p:nvPr/>
        </p:nvSpPr>
        <p:spPr>
          <a:xfrm>
            <a:off x="335923" y="2353075"/>
            <a:ext cx="4905380" cy="1415491"/>
          </a:xfrm>
          <a:prstGeom prst="rect">
            <a:avLst/>
          </a:prstGeom>
          <a:noFill/>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chemeClr val="accent1"/>
              </a:buClr>
              <a:buFont typeface="Wingdings" panose="05000000000000000000" pitchFamily="2" charset="2"/>
              <a:buChar char="§"/>
            </a:pPr>
            <a:r>
              <a:rPr lang="en-US" altLang="en-US" sz="2000" dirty="0">
                <a:solidFill>
                  <a:schemeClr val="tx2">
                    <a:lumMod val="60000"/>
                    <a:lumOff val="40000"/>
                  </a:schemeClr>
                </a:solidFill>
                <a:ea typeface="+mn-ea"/>
              </a:rPr>
              <a:t>Established </a:t>
            </a:r>
            <a:r>
              <a:rPr lang="en-US" altLang="en-US" sz="2000" dirty="0" smtClean="0">
                <a:solidFill>
                  <a:schemeClr val="tx2">
                    <a:lumMod val="60000"/>
                    <a:lumOff val="40000"/>
                  </a:schemeClr>
                </a:solidFill>
                <a:ea typeface="+mn-ea"/>
              </a:rPr>
              <a:t>in February 2013 and concluded in May 2015</a:t>
            </a:r>
            <a:endParaRPr lang="en-US" altLang="en-US" sz="2000" dirty="0">
              <a:solidFill>
                <a:schemeClr val="tx2">
                  <a:lumMod val="60000"/>
                  <a:lumOff val="40000"/>
                </a:schemeClr>
              </a:solidFill>
              <a:ea typeface="+mn-ea"/>
            </a:endParaRPr>
          </a:p>
          <a:p>
            <a:pPr eaLnBrk="1" hangingPunct="1">
              <a:buClr>
                <a:schemeClr val="accent1"/>
              </a:buClr>
              <a:buFont typeface="Wingdings" panose="05000000000000000000" pitchFamily="2" charset="2"/>
              <a:buChar char="§"/>
            </a:pPr>
            <a:r>
              <a:rPr lang="en-US" altLang="en-US" sz="2000" dirty="0">
                <a:solidFill>
                  <a:schemeClr val="tx2">
                    <a:lumMod val="60000"/>
                    <a:lumOff val="40000"/>
                  </a:schemeClr>
                </a:solidFill>
                <a:ea typeface="+mn-ea"/>
              </a:rPr>
              <a:t>As an open platform for smart-city </a:t>
            </a:r>
            <a:r>
              <a:rPr lang="en-US" altLang="en-US" sz="2000" dirty="0" smtClean="0">
                <a:solidFill>
                  <a:schemeClr val="tx2">
                    <a:lumMod val="60000"/>
                    <a:lumOff val="40000"/>
                  </a:schemeClr>
                </a:solidFill>
                <a:ea typeface="+mn-ea"/>
              </a:rPr>
              <a:t>stakeholders</a:t>
            </a:r>
            <a:endParaRPr lang="en-US" altLang="en-US" sz="2000" dirty="0">
              <a:solidFill>
                <a:schemeClr val="tx2">
                  <a:lumMod val="60000"/>
                  <a:lumOff val="40000"/>
                </a:schemeClr>
              </a:solidFill>
              <a:ea typeface="+mn-ea"/>
            </a:endParaRPr>
          </a:p>
        </p:txBody>
      </p:sp>
      <p:sp>
        <p:nvSpPr>
          <p:cNvPr id="30" name="Content Placeholder 4"/>
          <p:cNvSpPr txBox="1">
            <a:spLocks/>
          </p:cNvSpPr>
          <p:nvPr/>
        </p:nvSpPr>
        <p:spPr>
          <a:xfrm>
            <a:off x="324212" y="3702581"/>
            <a:ext cx="6185741" cy="1777413"/>
          </a:xfrm>
          <a:prstGeom prst="rect">
            <a:avLst/>
          </a:prstGeom>
          <a:noFill/>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chemeClr val="accent1"/>
              </a:buClr>
              <a:buFont typeface="Wingdings" panose="05000000000000000000" pitchFamily="2" charset="2"/>
              <a:buChar char="§"/>
            </a:pPr>
            <a:r>
              <a:rPr lang="en-US" altLang="en-US" sz="2000" dirty="0" smtClean="0">
                <a:solidFill>
                  <a:schemeClr val="tx2">
                    <a:lumMod val="60000"/>
                    <a:lumOff val="40000"/>
                  </a:schemeClr>
                </a:solidFill>
                <a:ea typeface="+mn-ea"/>
              </a:rPr>
              <a:t>Over </a:t>
            </a:r>
            <a:r>
              <a:rPr lang="en-US" altLang="en-US" sz="2000" dirty="0">
                <a:solidFill>
                  <a:schemeClr val="tx2">
                    <a:lumMod val="60000"/>
                    <a:lumOff val="40000"/>
                  </a:schemeClr>
                </a:solidFill>
                <a:ea typeface="+mn-ea"/>
              </a:rPr>
              <a:t>150 </a:t>
            </a:r>
            <a:r>
              <a:rPr lang="en-US" altLang="en-US" sz="2000" dirty="0" smtClean="0">
                <a:solidFill>
                  <a:schemeClr val="tx2">
                    <a:lumMod val="60000"/>
                    <a:lumOff val="40000"/>
                  </a:schemeClr>
                </a:solidFill>
                <a:ea typeface="+mn-ea"/>
              </a:rPr>
              <a:t>participants/collaborators </a:t>
            </a:r>
            <a:r>
              <a:rPr lang="en-US" altLang="en-US" sz="2000" dirty="0">
                <a:solidFill>
                  <a:schemeClr val="tx2">
                    <a:lumMod val="60000"/>
                    <a:lumOff val="40000"/>
                  </a:schemeClr>
                </a:solidFill>
                <a:ea typeface="+mn-ea"/>
              </a:rPr>
              <a:t>from different stakeholders</a:t>
            </a:r>
          </a:p>
          <a:p>
            <a:pPr eaLnBrk="1" hangingPunct="1">
              <a:buClr>
                <a:schemeClr val="accent1"/>
              </a:buClr>
              <a:buFont typeface="Wingdings" panose="05000000000000000000" pitchFamily="2" charset="2"/>
              <a:buChar char="§"/>
            </a:pPr>
            <a:r>
              <a:rPr lang="en-US" altLang="en-US" sz="2000" dirty="0">
                <a:solidFill>
                  <a:schemeClr val="tx2">
                    <a:lumMod val="60000"/>
                    <a:lumOff val="40000"/>
                  </a:schemeClr>
                </a:solidFill>
                <a:ea typeface="+mn-ea"/>
              </a:rPr>
              <a:t>Liaison with </a:t>
            </a:r>
            <a:r>
              <a:rPr lang="en-US" altLang="en-US" sz="2000" dirty="0" smtClean="0">
                <a:solidFill>
                  <a:schemeClr val="tx2">
                    <a:lumMod val="60000"/>
                    <a:lumOff val="40000"/>
                  </a:schemeClr>
                </a:solidFill>
                <a:ea typeface="+mn-ea"/>
              </a:rPr>
              <a:t>other </a:t>
            </a:r>
            <a:r>
              <a:rPr lang="en-US" altLang="en-US" sz="2000" dirty="0">
                <a:solidFill>
                  <a:schemeClr val="tx2">
                    <a:lumMod val="60000"/>
                    <a:lumOff val="40000"/>
                  </a:schemeClr>
                </a:solidFill>
                <a:ea typeface="+mn-ea"/>
              </a:rPr>
              <a:t>SDOs </a:t>
            </a:r>
            <a:r>
              <a:rPr lang="en-US" altLang="en-US" sz="2000" dirty="0" smtClean="0">
                <a:solidFill>
                  <a:schemeClr val="tx2">
                    <a:lumMod val="60000"/>
                    <a:lumOff val="40000"/>
                  </a:schemeClr>
                </a:solidFill>
                <a:ea typeface="+mn-ea"/>
              </a:rPr>
              <a:t>(ETSI, ISO</a:t>
            </a:r>
            <a:r>
              <a:rPr lang="en-US" altLang="en-US" sz="2000" dirty="0">
                <a:solidFill>
                  <a:schemeClr val="tx2">
                    <a:lumMod val="60000"/>
                    <a:lumOff val="40000"/>
                  </a:schemeClr>
                </a:solidFill>
                <a:ea typeface="+mn-ea"/>
              </a:rPr>
              <a:t>, IEC </a:t>
            </a:r>
            <a:r>
              <a:rPr lang="en-US" altLang="en-US" sz="2000" dirty="0" err="1">
                <a:solidFill>
                  <a:schemeClr val="tx2">
                    <a:lumMod val="60000"/>
                    <a:lumOff val="40000"/>
                  </a:schemeClr>
                </a:solidFill>
                <a:ea typeface="+mn-ea"/>
              </a:rPr>
              <a:t>etc</a:t>
            </a:r>
            <a:r>
              <a:rPr lang="en-US" altLang="en-US" sz="2000" dirty="0" smtClean="0">
                <a:solidFill>
                  <a:schemeClr val="tx2">
                    <a:lumMod val="60000"/>
                    <a:lumOff val="40000"/>
                  </a:schemeClr>
                </a:solidFill>
                <a:ea typeface="+mn-ea"/>
              </a:rPr>
              <a:t>) &amp; IGOs (UNFCCC, UN-Habitat, </a:t>
            </a:r>
            <a:r>
              <a:rPr lang="en-US" altLang="en-US" sz="2000" dirty="0" err="1" smtClean="0">
                <a:solidFill>
                  <a:schemeClr val="tx2">
                    <a:lumMod val="60000"/>
                    <a:lumOff val="40000"/>
                  </a:schemeClr>
                </a:solidFill>
                <a:ea typeface="+mn-ea"/>
              </a:rPr>
              <a:t>etc</a:t>
            </a:r>
            <a:r>
              <a:rPr lang="en-US" altLang="en-US" sz="2000" dirty="0" smtClean="0">
                <a:solidFill>
                  <a:schemeClr val="tx2">
                    <a:lumMod val="60000"/>
                    <a:lumOff val="40000"/>
                  </a:schemeClr>
                </a:solidFill>
                <a:ea typeface="+mn-ea"/>
              </a:rPr>
              <a:t>)</a:t>
            </a:r>
          </a:p>
          <a:p>
            <a:pPr eaLnBrk="1" hangingPunct="1">
              <a:buClr>
                <a:schemeClr val="accent1"/>
              </a:buClr>
              <a:buFont typeface="Wingdings" panose="05000000000000000000" pitchFamily="2" charset="2"/>
              <a:buChar char="§"/>
            </a:pPr>
            <a:r>
              <a:rPr lang="en-US" altLang="en-US" sz="2000" dirty="0" smtClean="0">
                <a:solidFill>
                  <a:schemeClr val="tx2">
                    <a:lumMod val="60000"/>
                    <a:lumOff val="40000"/>
                  </a:schemeClr>
                </a:solidFill>
                <a:ea typeface="+mn-ea"/>
              </a:rPr>
              <a:t>21 technical specifications and reports approved </a:t>
            </a:r>
            <a:endParaRPr lang="en-US" altLang="en-US" sz="2000" dirty="0">
              <a:solidFill>
                <a:schemeClr val="tx2">
                  <a:lumMod val="60000"/>
                  <a:lumOff val="40000"/>
                </a:schemeClr>
              </a:solidFill>
              <a:ea typeface="+mn-ea"/>
            </a:endParaRPr>
          </a:p>
        </p:txBody>
      </p:sp>
      <p:sp>
        <p:nvSpPr>
          <p:cNvPr id="31" name="Rectangle 30"/>
          <p:cNvSpPr/>
          <p:nvPr/>
        </p:nvSpPr>
        <p:spPr>
          <a:xfrm>
            <a:off x="7500142" y="3252663"/>
            <a:ext cx="1616001"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WG1. ICT role and roadmap for SSC</a:t>
            </a:r>
            <a:endParaRPr lang="en-US" dirty="0">
              <a:solidFill>
                <a:schemeClr val="tx2"/>
              </a:solidFill>
            </a:endParaRPr>
          </a:p>
        </p:txBody>
      </p:sp>
      <p:sp>
        <p:nvSpPr>
          <p:cNvPr id="32" name="Rectangle 31"/>
          <p:cNvSpPr/>
          <p:nvPr/>
        </p:nvSpPr>
        <p:spPr>
          <a:xfrm>
            <a:off x="7529896" y="4625275"/>
            <a:ext cx="1930609" cy="35185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WG3. Standardization gaps, KPIs and metrics</a:t>
            </a:r>
            <a:endParaRPr lang="en-US" dirty="0">
              <a:solidFill>
                <a:schemeClr val="tx2"/>
              </a:solidFill>
            </a:endParaRPr>
          </a:p>
        </p:txBody>
      </p:sp>
      <p:sp>
        <p:nvSpPr>
          <p:cNvPr id="33" name="Rectangle 32"/>
          <p:cNvSpPr/>
          <p:nvPr/>
        </p:nvSpPr>
        <p:spPr>
          <a:xfrm>
            <a:off x="8692649" y="5320173"/>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WG4.Policy and positioning</a:t>
            </a:r>
            <a:endParaRPr lang="en-US" dirty="0">
              <a:solidFill>
                <a:schemeClr val="tx2"/>
              </a:solidFill>
            </a:endParaRPr>
          </a:p>
        </p:txBody>
      </p:sp>
      <p:sp>
        <p:nvSpPr>
          <p:cNvPr id="34" name="Rectangle 33"/>
          <p:cNvSpPr/>
          <p:nvPr/>
        </p:nvSpPr>
        <p:spPr>
          <a:xfrm>
            <a:off x="9077280" y="3851963"/>
            <a:ext cx="1838475" cy="3442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WG2. SSC infrastructure</a:t>
            </a:r>
            <a:endParaRPr lang="en-US" dirty="0">
              <a:solidFill>
                <a:schemeClr val="tx2"/>
              </a:solidFill>
            </a:endParaRPr>
          </a:p>
        </p:txBody>
      </p:sp>
      <p:sp>
        <p:nvSpPr>
          <p:cNvPr id="36" name="Text Placeholder 6"/>
          <p:cNvSpPr txBox="1">
            <a:spLocks/>
          </p:cNvSpPr>
          <p:nvPr/>
        </p:nvSpPr>
        <p:spPr>
          <a:xfrm>
            <a:off x="6509954" y="1907946"/>
            <a:ext cx="5389033" cy="43135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t>Working groups</a:t>
            </a:r>
            <a:endParaRPr lang="en-US" sz="2000" b="1" dirty="0"/>
          </a:p>
        </p:txBody>
      </p:sp>
      <p:pic>
        <p:nvPicPr>
          <p:cNvPr id="5126" name="Picture 6" descr="http://www.questionpro.com/images/qphome/tour/sample-reports/responsive/TrendAnalysis.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171842" y="4797098"/>
            <a:ext cx="2323357" cy="1208380"/>
          </a:xfrm>
          <a:prstGeom prst="rect">
            <a:avLst/>
          </a:prstGeom>
          <a:noFill/>
          <a:extLst>
            <a:ext uri="{909E8E84-426E-40DD-AFC4-6F175D3DCCD1}">
              <a14:hiddenFill xmlns="" xmlns:a14="http://schemas.microsoft.com/office/drawing/2010/main">
                <a:solidFill>
                  <a:srgbClr val="FFFFFF"/>
                </a:solidFill>
              </a14:hiddenFill>
            </a:ext>
          </a:extLst>
        </p:spPr>
      </p:pic>
      <p:pic>
        <p:nvPicPr>
          <p:cNvPr id="5130" name="Picture 10" descr="http://www.nola.gov/nola/media/Icons/meeting.png?width=131&amp;height=65&amp;ext=.png"/>
          <p:cNvPicPr>
            <a:picLocks noChangeAspect="1" noChangeArrowheads="1"/>
          </p:cNvPicPr>
          <p:nvPr/>
        </p:nvPicPr>
        <p:blipFill>
          <a:blip r:embed="rId7">
            <a:duotone>
              <a:prstClr val="black"/>
              <a:srgbClr val="0033CC">
                <a:tint val="45000"/>
                <a:satMod val="400000"/>
              </a:srgbClr>
            </a:duotone>
            <a:extLst>
              <a:ext uri="{28A0092B-C50C-407E-A947-70E740481C1C}">
                <a14:useLocalDpi xmlns="" xmlns:a14="http://schemas.microsoft.com/office/drawing/2010/main" val="0"/>
              </a:ext>
            </a:extLst>
          </a:blip>
          <a:srcRect/>
          <a:stretch>
            <a:fillRect/>
          </a:stretch>
        </p:blipFill>
        <p:spPr bwMode="auto">
          <a:xfrm>
            <a:off x="10366623" y="4837788"/>
            <a:ext cx="1663700" cy="619126"/>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 Placeholder 6"/>
          <p:cNvSpPr txBox="1">
            <a:spLocks/>
          </p:cNvSpPr>
          <p:nvPr/>
        </p:nvSpPr>
        <p:spPr>
          <a:xfrm>
            <a:off x="609600" y="1913746"/>
            <a:ext cx="4250712" cy="43135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t>Mandate and achievements</a:t>
            </a:r>
            <a:endParaRPr lang="en-US" sz="2000" b="1" dirty="0"/>
          </a:p>
        </p:txBody>
      </p:sp>
    </p:spTree>
    <p:extLst>
      <p:ext uri="{BB962C8B-B14F-4D97-AF65-F5344CB8AC3E}">
        <p14:creationId xmlns="" xmlns:p14="http://schemas.microsoft.com/office/powerpoint/2010/main" val="3794343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09600" y="1125539"/>
            <a:ext cx="11582400" cy="4606925"/>
          </a:xfrm>
          <a:prstGeom prst="rect">
            <a:avLst/>
          </a:prstGeom>
        </p:spPr>
        <p:txBody>
          <a:bodyPr>
            <a:normAutofit/>
          </a:bodyPr>
          <a:lstStyle/>
          <a:p>
            <a:pPr marL="342900" indent="-342900">
              <a:spcBef>
                <a:spcPct val="20000"/>
              </a:spcBef>
              <a:buClr>
                <a:srgbClr val="0E438A"/>
              </a:buClr>
              <a:buSzPct val="110000"/>
              <a:defRPr/>
            </a:pPr>
            <a:endParaRPr lang="en-US" kern="0" dirty="0">
              <a:solidFill>
                <a:srgbClr val="5C5C5C"/>
              </a:solidFill>
              <a:latin typeface="+mn-lt"/>
            </a:endParaRPr>
          </a:p>
        </p:txBody>
      </p:sp>
      <p:sp>
        <p:nvSpPr>
          <p:cNvPr id="29" name="Content Placeholder 4"/>
          <p:cNvSpPr>
            <a:spLocks noGrp="1"/>
          </p:cNvSpPr>
          <p:nvPr>
            <p:ph sz="half" idx="4294967295"/>
          </p:nvPr>
        </p:nvSpPr>
        <p:spPr>
          <a:xfrm>
            <a:off x="446851" y="1123607"/>
            <a:ext cx="12001333" cy="4824536"/>
          </a:xfrm>
          <a:prstGeom prst="rect">
            <a:avLst/>
          </a:prstGeom>
          <a:noFill/>
        </p:spPr>
        <p:txBody>
          <a:bodyPr>
            <a:noAutofit/>
          </a:bodyPr>
          <a:lstStyle/>
          <a:p>
            <a:pPr marL="0" indent="0">
              <a:buClr>
                <a:schemeClr val="tx2"/>
              </a:buClr>
              <a:buNone/>
            </a:pPr>
            <a:r>
              <a:rPr lang="en-US" altLang="en-US" sz="1800" b="1" kern="0" dirty="0" smtClean="0">
                <a:latin typeface="+mj-lt"/>
              </a:rPr>
              <a:t>High Level and WG1 reports:</a:t>
            </a:r>
          </a:p>
          <a:p>
            <a:pPr>
              <a:buClr>
                <a:schemeClr val="accent1"/>
              </a:buClr>
              <a:buFont typeface="+mj-lt"/>
              <a:buAutoNum type="arabicPeriod"/>
            </a:pPr>
            <a:r>
              <a:rPr lang="en-US" altLang="en-US" sz="1800" kern="0" dirty="0">
                <a:latin typeface="+mj-lt"/>
              </a:rPr>
              <a:t>Smart sustainable cities: an analysis of </a:t>
            </a:r>
            <a:r>
              <a:rPr lang="en-US" altLang="en-US" sz="1800" kern="0" dirty="0" smtClean="0">
                <a:latin typeface="+mj-lt"/>
              </a:rPr>
              <a:t>definitions </a:t>
            </a:r>
          </a:p>
          <a:p>
            <a:pPr>
              <a:buClr>
                <a:schemeClr val="accent1"/>
              </a:buClr>
              <a:buFont typeface="+mj-lt"/>
              <a:buAutoNum type="arabicPeriod"/>
            </a:pPr>
            <a:r>
              <a:rPr lang="en-US" altLang="en-US" sz="1800" kern="0" dirty="0" smtClean="0">
                <a:latin typeface="+mj-lt"/>
              </a:rPr>
              <a:t>An </a:t>
            </a:r>
            <a:r>
              <a:rPr lang="en-US" altLang="en-US" sz="1800" kern="0" dirty="0">
                <a:latin typeface="+mj-lt"/>
              </a:rPr>
              <a:t>overview of  smart sustainable cities and the role of </a:t>
            </a:r>
            <a:r>
              <a:rPr lang="en-US" altLang="en-US" sz="1800" kern="0" dirty="0" smtClean="0">
                <a:latin typeface="+mj-lt"/>
              </a:rPr>
              <a:t>ICTs </a:t>
            </a:r>
          </a:p>
          <a:p>
            <a:pPr>
              <a:buClr>
                <a:schemeClr val="accent1"/>
              </a:buClr>
              <a:buFont typeface="+mj-lt"/>
              <a:buAutoNum type="arabicPeriod"/>
            </a:pPr>
            <a:r>
              <a:rPr lang="en-US" altLang="en-US" sz="1800" kern="0" dirty="0" smtClean="0">
                <a:latin typeface="+mj-lt"/>
              </a:rPr>
              <a:t>Smart sustainable cities: </a:t>
            </a:r>
            <a:r>
              <a:rPr lang="en-US" altLang="en-US" sz="1800" b="1" kern="0" dirty="0">
                <a:latin typeface="+mj-lt"/>
              </a:rPr>
              <a:t>a guide for city leaders </a:t>
            </a:r>
            <a:endParaRPr lang="es-ES" altLang="en-US" sz="1800" b="1" kern="0" dirty="0">
              <a:latin typeface="+mj-lt"/>
            </a:endParaRPr>
          </a:p>
          <a:p>
            <a:pPr>
              <a:buClr>
                <a:schemeClr val="accent1"/>
              </a:buClr>
              <a:buFont typeface="+mj-lt"/>
              <a:buAutoNum type="arabicPeriod"/>
            </a:pPr>
            <a:r>
              <a:rPr lang="en-US" altLang="en-US" sz="1800" b="1" kern="0" dirty="0" smtClean="0">
                <a:latin typeface="+mj-lt"/>
              </a:rPr>
              <a:t>Master </a:t>
            </a:r>
            <a:r>
              <a:rPr lang="en-US" altLang="en-US" sz="1800" b="1" kern="0" dirty="0">
                <a:latin typeface="+mj-lt"/>
              </a:rPr>
              <a:t>p</a:t>
            </a:r>
            <a:r>
              <a:rPr lang="en-US" altLang="en-US" sz="1800" b="1" kern="0" dirty="0" smtClean="0">
                <a:latin typeface="+mj-lt"/>
              </a:rPr>
              <a:t>lan </a:t>
            </a:r>
            <a:r>
              <a:rPr lang="en-US" altLang="en-US" sz="1800" kern="0" dirty="0">
                <a:latin typeface="+mj-lt"/>
              </a:rPr>
              <a:t>for smart sustainable </a:t>
            </a:r>
            <a:r>
              <a:rPr lang="en-US" altLang="en-US" sz="1800" kern="0" dirty="0" smtClean="0">
                <a:latin typeface="+mj-lt"/>
              </a:rPr>
              <a:t>cities</a:t>
            </a:r>
          </a:p>
          <a:p>
            <a:pPr marL="0" indent="0">
              <a:lnSpc>
                <a:spcPct val="50000"/>
              </a:lnSpc>
              <a:buClr>
                <a:schemeClr val="tx2"/>
              </a:buClr>
              <a:buNone/>
            </a:pPr>
            <a:endParaRPr lang="en-US" altLang="en-US" sz="1800" kern="0" dirty="0">
              <a:latin typeface="+mj-lt"/>
            </a:endParaRPr>
          </a:p>
          <a:p>
            <a:pPr marL="0" indent="0">
              <a:buClr>
                <a:schemeClr val="tx2"/>
              </a:buClr>
              <a:buNone/>
            </a:pPr>
            <a:r>
              <a:rPr lang="en-US" altLang="en-US" sz="1800" b="1" kern="0" dirty="0" smtClean="0">
                <a:latin typeface="+mj-lt"/>
              </a:rPr>
              <a:t>WG3 reports:</a:t>
            </a:r>
            <a:endParaRPr lang="en-US" altLang="en-US" sz="1800" b="1" kern="0" dirty="0">
              <a:latin typeface="+mj-lt"/>
            </a:endParaRPr>
          </a:p>
          <a:p>
            <a:pPr>
              <a:buClr>
                <a:schemeClr val="accent1"/>
              </a:buClr>
              <a:buFont typeface="+mj-lt"/>
              <a:buAutoNum type="arabicPeriod"/>
            </a:pPr>
            <a:r>
              <a:rPr lang="en-US" altLang="en-US" sz="1800" kern="0" dirty="0" smtClean="0">
                <a:latin typeface="+mj-lt"/>
              </a:rPr>
              <a:t>Overview </a:t>
            </a:r>
            <a:r>
              <a:rPr lang="en-US" altLang="en-US" sz="1800" kern="0" dirty="0">
                <a:latin typeface="+mj-lt"/>
              </a:rPr>
              <a:t>of </a:t>
            </a:r>
            <a:r>
              <a:rPr lang="en-US" altLang="en-US" sz="1800" kern="0" dirty="0" smtClean="0">
                <a:latin typeface="+mj-lt"/>
              </a:rPr>
              <a:t>KPIs in </a:t>
            </a:r>
            <a:r>
              <a:rPr lang="en-US" altLang="en-US" sz="1800" kern="0" dirty="0">
                <a:latin typeface="+mj-lt"/>
              </a:rPr>
              <a:t>smart sustainable </a:t>
            </a:r>
            <a:r>
              <a:rPr lang="en-US" altLang="en-US" sz="1800" kern="0" dirty="0" smtClean="0">
                <a:latin typeface="+mj-lt"/>
              </a:rPr>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kern="0" dirty="0" smtClean="0">
                <a:latin typeface="+mj-lt"/>
              </a:rPr>
              <a:t>KPIs definitions </a:t>
            </a:r>
            <a:r>
              <a:rPr lang="en-US" altLang="en-US" sz="1800" kern="0" dirty="0">
                <a:latin typeface="+mj-lt"/>
              </a:rPr>
              <a:t>for smart sustainable </a:t>
            </a:r>
            <a:r>
              <a:rPr lang="en-US" altLang="en-US" sz="1800" kern="0" dirty="0" smtClean="0">
                <a:latin typeface="+mj-lt"/>
              </a:rPr>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kern="0" dirty="0" smtClean="0">
                <a:latin typeface="+mj-lt"/>
              </a:rPr>
              <a:t>KPIs related </a:t>
            </a:r>
            <a:r>
              <a:rPr lang="en-US" altLang="en-US" sz="1800" kern="0" dirty="0">
                <a:latin typeface="+mj-lt"/>
              </a:rPr>
              <a:t>to the </a:t>
            </a:r>
            <a:r>
              <a:rPr lang="en-US" altLang="en-US" sz="1800" b="1" kern="0" dirty="0">
                <a:latin typeface="+mj-lt"/>
              </a:rPr>
              <a:t>use of </a:t>
            </a:r>
            <a:r>
              <a:rPr lang="en-US" altLang="en-US" sz="1800" b="1" kern="0" dirty="0" smtClean="0">
                <a:latin typeface="+mj-lt"/>
              </a:rPr>
              <a:t>ICT </a:t>
            </a:r>
            <a:r>
              <a:rPr lang="en-US" altLang="en-US" sz="1800" kern="0" dirty="0" smtClean="0">
                <a:latin typeface="+mj-lt"/>
              </a:rPr>
              <a:t>in </a:t>
            </a:r>
            <a:r>
              <a:rPr lang="en-US" altLang="en-US" sz="1800" kern="0" dirty="0">
                <a:latin typeface="+mj-lt"/>
              </a:rPr>
              <a:t>smart sustainable cities </a:t>
            </a:r>
            <a:endParaRPr lang="en-US" altLang="en-US" sz="1800" b="1" kern="0" dirty="0">
              <a:solidFill>
                <a:srgbClr val="002060"/>
              </a:solidFill>
              <a:latin typeface="+mj-lt"/>
            </a:endParaRPr>
          </a:p>
          <a:p>
            <a:pPr>
              <a:buClr>
                <a:schemeClr val="accent1"/>
              </a:buClr>
              <a:buFont typeface="+mj-lt"/>
              <a:buAutoNum type="arabicPeriod"/>
            </a:pPr>
            <a:r>
              <a:rPr lang="en-US" altLang="en-US" sz="1800" kern="0" dirty="0" smtClean="0">
                <a:latin typeface="+mj-lt"/>
              </a:rPr>
              <a:t>KPIs </a:t>
            </a:r>
            <a:r>
              <a:rPr lang="en-US" altLang="en-US" sz="1800" kern="0" dirty="0">
                <a:latin typeface="+mj-lt"/>
              </a:rPr>
              <a:t>related to the </a:t>
            </a:r>
            <a:r>
              <a:rPr lang="en-US" altLang="en-US" sz="1800" b="1" kern="0" dirty="0">
                <a:latin typeface="+mj-lt"/>
              </a:rPr>
              <a:t>sustainability impacts of </a:t>
            </a:r>
            <a:r>
              <a:rPr lang="en-US" altLang="en-US" sz="1800" b="1" kern="0" dirty="0" smtClean="0">
                <a:latin typeface="+mj-lt"/>
              </a:rPr>
              <a:t>ICT </a:t>
            </a:r>
            <a:r>
              <a:rPr lang="en-US" altLang="en-US" sz="1800" kern="0" dirty="0" smtClean="0">
                <a:latin typeface="+mj-lt"/>
              </a:rPr>
              <a:t>in </a:t>
            </a:r>
            <a:r>
              <a:rPr lang="en-US" altLang="en-US" sz="1800" kern="0" dirty="0">
                <a:latin typeface="+mj-lt"/>
              </a:rPr>
              <a:t>smart sustainable </a:t>
            </a:r>
            <a:r>
              <a:rPr lang="en-US" altLang="en-US" sz="1800" kern="0" dirty="0" smtClean="0">
                <a:latin typeface="+mj-lt"/>
              </a:rPr>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Standardization roadmap </a:t>
            </a:r>
            <a:r>
              <a:rPr lang="en-US" altLang="en-US" sz="1800" kern="0" dirty="0" smtClean="0">
                <a:latin typeface="+mj-lt"/>
              </a:rPr>
              <a:t>for smart sustainable cities </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Standardization </a:t>
            </a:r>
            <a:r>
              <a:rPr lang="en-US" altLang="en-US" sz="1800" b="1" kern="0" dirty="0">
                <a:latin typeface="+mj-lt"/>
              </a:rPr>
              <a:t>activities </a:t>
            </a:r>
            <a:r>
              <a:rPr lang="en-US" altLang="en-US" sz="1800" kern="0" dirty="0"/>
              <a:t>for smart sustainable cities </a:t>
            </a:r>
            <a:endParaRPr lang="en-US" altLang="en-US" sz="1800" kern="0" dirty="0" smtClean="0">
              <a:latin typeface="+mj-lt"/>
            </a:endParaRPr>
          </a:p>
          <a:p>
            <a:pPr marL="0" indent="0">
              <a:buClr>
                <a:schemeClr val="tx2"/>
              </a:buClr>
              <a:buNone/>
            </a:pPr>
            <a:endParaRPr lang="en-US" altLang="en-US" sz="1800" kern="0" dirty="0">
              <a:solidFill>
                <a:schemeClr val="accent1"/>
              </a:solidFill>
              <a:latin typeface="+mj-lt"/>
            </a:endParaRPr>
          </a:p>
        </p:txBody>
      </p:sp>
      <p:sp>
        <p:nvSpPr>
          <p:cNvPr id="7" name="Title 4"/>
          <p:cNvSpPr txBox="1">
            <a:spLocks/>
          </p:cNvSpPr>
          <p:nvPr/>
        </p:nvSpPr>
        <p:spPr bwMode="auto">
          <a:xfrm>
            <a:off x="195465" y="448824"/>
            <a:ext cx="11772313"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b="1" kern="1200">
                <a:solidFill>
                  <a:srgbClr val="558ED5"/>
                </a:solidFill>
                <a:latin typeface="Calibri"/>
                <a:ea typeface="ＭＳ Ｐゴシック" charset="0"/>
                <a:cs typeface="Calibri"/>
              </a:defRPr>
            </a:lvl1pPr>
            <a:lvl2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2pPr>
            <a:lvl3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3pPr>
            <a:lvl4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4pPr>
            <a:lvl5pPr algn="ctr" defTabSz="457200" rtl="0" eaLnBrk="0" fontAlgn="base" hangingPunct="0">
              <a:spcBef>
                <a:spcPct val="0"/>
              </a:spcBef>
              <a:spcAft>
                <a:spcPct val="0"/>
              </a:spcAft>
              <a:defRPr sz="4400" b="1">
                <a:solidFill>
                  <a:srgbClr val="558ED5"/>
                </a:solidFill>
                <a:latin typeface="Calibri" pitchFamily="34" charset="0"/>
                <a:ea typeface="ＭＳ Ｐゴシック" charset="0"/>
                <a:cs typeface="Calibri" pitchFamily="34" charset="0"/>
              </a:defRPr>
            </a:lvl5pPr>
            <a:lvl6pPr marL="4572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6pPr>
            <a:lvl7pPr marL="9144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7pPr>
            <a:lvl8pPr marL="13716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8pPr>
            <a:lvl9pPr marL="1828800" algn="ctr" defTabSz="457200" rtl="0" fontAlgn="base">
              <a:spcBef>
                <a:spcPct val="0"/>
              </a:spcBef>
              <a:spcAft>
                <a:spcPct val="0"/>
              </a:spcAft>
              <a:defRPr sz="4400" b="1">
                <a:solidFill>
                  <a:srgbClr val="558ED5"/>
                </a:solidFill>
                <a:latin typeface="Calibri" pitchFamily="34" charset="0"/>
                <a:ea typeface="Calibri" pitchFamily="34" charset="0"/>
                <a:cs typeface="Calibri" pitchFamily="34" charset="0"/>
              </a:defRPr>
            </a:lvl9pPr>
          </a:lstStyle>
          <a:p>
            <a:r>
              <a:rPr lang="en-US" sz="3200" smtClean="0"/>
              <a:t>FG-SSC technical reports and specifications</a:t>
            </a:r>
            <a:endParaRPr lang="en-US" sz="3200" dirty="0"/>
          </a:p>
        </p:txBody>
      </p:sp>
      <p:pic>
        <p:nvPicPr>
          <p:cNvPr id="6146" name="Picture 2" descr="http://landsker.co.uk/wp-content/uploads/2014/03/planning-businessplans.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425326" y="1645019"/>
            <a:ext cx="1228453" cy="92134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s://www.sas.com/content/dam/SAS/en_us/image/sas-com/icons/navmenu/data-visualization-icon.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435646" y="2991443"/>
            <a:ext cx="1228453" cy="921338"/>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http://www.whipsmartcontent.com/wp-content/themes/whipsmart/images/icon-city.pn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0426023" y="4337865"/>
            <a:ext cx="1313203" cy="9695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393280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xfrm>
            <a:off x="195465" y="448824"/>
            <a:ext cx="11772313" cy="522287"/>
          </a:xfrm>
        </p:spPr>
        <p:txBody>
          <a:bodyPr>
            <a:noAutofit/>
          </a:bodyPr>
          <a:lstStyle/>
          <a:p>
            <a:r>
              <a:rPr lang="en-US" sz="3200" dirty="0" smtClean="0"/>
              <a:t>FG-SSC technical reports and specifications</a:t>
            </a:r>
            <a:endParaRPr lang="en-US" sz="3200" dirty="0"/>
          </a:p>
        </p:txBody>
      </p:sp>
      <p:sp>
        <p:nvSpPr>
          <p:cNvPr id="6" name="Content Placeholder 2"/>
          <p:cNvSpPr txBox="1">
            <a:spLocks/>
          </p:cNvSpPr>
          <p:nvPr/>
        </p:nvSpPr>
        <p:spPr>
          <a:xfrm>
            <a:off x="609600" y="1125539"/>
            <a:ext cx="11582400" cy="4606925"/>
          </a:xfrm>
          <a:prstGeom prst="rect">
            <a:avLst/>
          </a:prstGeom>
        </p:spPr>
        <p:txBody>
          <a:bodyPr>
            <a:normAutofit/>
          </a:bodyPr>
          <a:lstStyle/>
          <a:p>
            <a:pPr marL="342900" indent="-342900">
              <a:spcBef>
                <a:spcPct val="20000"/>
              </a:spcBef>
              <a:buClr>
                <a:srgbClr val="0E438A"/>
              </a:buClr>
              <a:buSzPct val="110000"/>
              <a:defRPr/>
            </a:pPr>
            <a:endParaRPr lang="en-US" kern="0" dirty="0">
              <a:solidFill>
                <a:srgbClr val="5C5C5C"/>
              </a:solidFill>
              <a:latin typeface="+mn-lt"/>
            </a:endParaRPr>
          </a:p>
        </p:txBody>
      </p:sp>
      <p:sp>
        <p:nvSpPr>
          <p:cNvPr id="7" name="Content Placeholder 4"/>
          <p:cNvSpPr>
            <a:spLocks noGrp="1"/>
          </p:cNvSpPr>
          <p:nvPr>
            <p:ph sz="half" idx="4294967295"/>
          </p:nvPr>
        </p:nvSpPr>
        <p:spPr>
          <a:xfrm>
            <a:off x="512420" y="1389530"/>
            <a:ext cx="11425269" cy="6275294"/>
          </a:xfrm>
          <a:prstGeom prst="rect">
            <a:avLst/>
          </a:prstGeom>
          <a:noFill/>
        </p:spPr>
        <p:txBody>
          <a:bodyPr>
            <a:noAutofit/>
          </a:bodyPr>
          <a:lstStyle/>
          <a:p>
            <a:pPr marL="0" indent="0">
              <a:buClr>
                <a:schemeClr val="tx2"/>
              </a:buClr>
              <a:buNone/>
            </a:pPr>
            <a:r>
              <a:rPr lang="en-US" altLang="en-US" sz="1800" b="1" kern="0" dirty="0" smtClean="0">
                <a:latin typeface="+mj-lt"/>
              </a:rPr>
              <a:t>WG2 reports:</a:t>
            </a:r>
          </a:p>
          <a:p>
            <a:pPr>
              <a:buClr>
                <a:schemeClr val="accent1"/>
              </a:buClr>
              <a:buFont typeface="+mj-lt"/>
              <a:buAutoNum type="arabicPeriod"/>
            </a:pPr>
            <a:r>
              <a:rPr lang="en-US" altLang="en-US" sz="1800" kern="0" dirty="0" smtClean="0">
                <a:latin typeface="+mj-lt"/>
              </a:rPr>
              <a:t>Overview of smart sustainable cities </a:t>
            </a:r>
            <a:r>
              <a:rPr lang="en-US" altLang="en-US" sz="1800" b="1" kern="0" dirty="0">
                <a:latin typeface="+mj-lt"/>
              </a:rPr>
              <a:t>i</a:t>
            </a:r>
            <a:r>
              <a:rPr lang="en-US" altLang="en-US" sz="1800" b="1" kern="0" dirty="0" smtClean="0">
                <a:latin typeface="+mj-lt"/>
              </a:rPr>
              <a:t>nfrastructure</a:t>
            </a:r>
          </a:p>
          <a:p>
            <a:pPr>
              <a:buClr>
                <a:schemeClr val="accent1"/>
              </a:buClr>
              <a:buFont typeface="+mj-lt"/>
              <a:buAutoNum type="arabicPeriod"/>
            </a:pPr>
            <a:r>
              <a:rPr lang="en-US" sz="1800" dirty="0"/>
              <a:t>Setting the </a:t>
            </a:r>
            <a:r>
              <a:rPr lang="en-US" sz="1800" b="1" dirty="0"/>
              <a:t>framework for an ICT architecture </a:t>
            </a:r>
            <a:r>
              <a:rPr lang="en-US" sz="1800" dirty="0"/>
              <a:t>of a smart sustainable city </a:t>
            </a:r>
            <a:endParaRPr lang="en-US" sz="1800" dirty="0" smtClean="0"/>
          </a:p>
          <a:p>
            <a:pPr>
              <a:buClr>
                <a:schemeClr val="accent1"/>
              </a:buClr>
              <a:buFont typeface="+mj-lt"/>
              <a:buAutoNum type="arabicPeriod"/>
            </a:pPr>
            <a:r>
              <a:rPr lang="en-US" sz="1800" b="1" dirty="0"/>
              <a:t>Multi-service infrastructure </a:t>
            </a:r>
            <a:r>
              <a:rPr lang="en-US" sz="1800" dirty="0"/>
              <a:t>for smart sustainable cities in new-development areas </a:t>
            </a:r>
            <a:endParaRPr lang="en-US" sz="1800" dirty="0" smtClean="0"/>
          </a:p>
          <a:p>
            <a:pPr>
              <a:buClr>
                <a:schemeClr val="accent1"/>
              </a:buClr>
              <a:buFont typeface="+mj-lt"/>
              <a:buAutoNum type="arabicPeriod"/>
            </a:pPr>
            <a:r>
              <a:rPr lang="en-US" altLang="en-US" sz="1800" b="1" kern="0" dirty="0" smtClean="0">
                <a:latin typeface="+mj-lt"/>
              </a:rPr>
              <a:t>Anonymization infrastructure </a:t>
            </a:r>
            <a:r>
              <a:rPr lang="en-US" altLang="en-US" sz="1800" b="1" kern="0" dirty="0">
                <a:latin typeface="+mj-lt"/>
              </a:rPr>
              <a:t>and open data </a:t>
            </a:r>
            <a:r>
              <a:rPr lang="en-US" altLang="en-US" sz="1800" kern="0" dirty="0">
                <a:latin typeface="+mj-lt"/>
              </a:rPr>
              <a:t>in smart sustainable cities</a:t>
            </a:r>
          </a:p>
          <a:p>
            <a:pPr>
              <a:buClr>
                <a:schemeClr val="accent1"/>
              </a:buClr>
              <a:buFont typeface="+mj-lt"/>
              <a:buAutoNum type="arabicPeriod"/>
            </a:pPr>
            <a:r>
              <a:rPr lang="en-US" altLang="en-US" sz="1800" b="1" kern="0" dirty="0" smtClean="0">
                <a:latin typeface="+mj-lt"/>
              </a:rPr>
              <a:t>Intelligent sustainable buildings </a:t>
            </a:r>
            <a:r>
              <a:rPr lang="en-US" altLang="en-US" sz="1800" kern="0" dirty="0">
                <a:latin typeface="+mj-lt"/>
              </a:rPr>
              <a:t>for </a:t>
            </a:r>
            <a:r>
              <a:rPr lang="en-US" altLang="en-US" sz="1800" kern="0" dirty="0" smtClean="0">
                <a:latin typeface="+mj-lt"/>
              </a:rPr>
              <a:t>smart sustainable cities</a:t>
            </a:r>
            <a:endParaRPr lang="en-US" altLang="en-US" sz="1800" kern="0" dirty="0">
              <a:latin typeface="+mj-lt"/>
            </a:endParaRPr>
          </a:p>
          <a:p>
            <a:pPr>
              <a:buClr>
                <a:schemeClr val="accent1"/>
              </a:buClr>
              <a:buFont typeface="+mj-lt"/>
              <a:buAutoNum type="arabicPeriod"/>
            </a:pPr>
            <a:r>
              <a:rPr lang="en-US" altLang="en-US" sz="1800" kern="0" dirty="0" smtClean="0">
                <a:latin typeface="+mj-lt"/>
              </a:rPr>
              <a:t>ICTs </a:t>
            </a:r>
            <a:r>
              <a:rPr lang="en-US" altLang="en-US" sz="1800" kern="0" dirty="0">
                <a:latin typeface="+mj-lt"/>
              </a:rPr>
              <a:t>for </a:t>
            </a:r>
            <a:r>
              <a:rPr lang="en-US" altLang="en-US" sz="1800" b="1" kern="0" dirty="0">
                <a:latin typeface="+mj-lt"/>
              </a:rPr>
              <a:t>c</a:t>
            </a:r>
            <a:r>
              <a:rPr lang="en-US" altLang="en-US" sz="1800" b="1" kern="0" dirty="0" smtClean="0">
                <a:latin typeface="+mj-lt"/>
              </a:rPr>
              <a:t>limate </a:t>
            </a:r>
            <a:r>
              <a:rPr lang="en-US" altLang="en-US" sz="1800" b="1" kern="0" dirty="0">
                <a:latin typeface="+mj-lt"/>
              </a:rPr>
              <a:t>c</a:t>
            </a:r>
            <a:r>
              <a:rPr lang="en-US" altLang="en-US" sz="1800" b="1" kern="0" dirty="0" smtClean="0">
                <a:latin typeface="+mj-lt"/>
              </a:rPr>
              <a:t>hange </a:t>
            </a:r>
            <a:r>
              <a:rPr lang="en-US" altLang="en-US" sz="1800" b="1" kern="0" dirty="0">
                <a:latin typeface="+mj-lt"/>
              </a:rPr>
              <a:t>a</a:t>
            </a:r>
            <a:r>
              <a:rPr lang="en-US" altLang="en-US" sz="1800" b="1" kern="0" dirty="0" smtClean="0">
                <a:latin typeface="+mj-lt"/>
              </a:rPr>
              <a:t>daptation </a:t>
            </a:r>
            <a:r>
              <a:rPr lang="en-US" altLang="en-US" sz="1800" kern="0" dirty="0">
                <a:latin typeface="+mj-lt"/>
              </a:rPr>
              <a:t>in </a:t>
            </a:r>
            <a:r>
              <a:rPr lang="en-US" altLang="en-US" sz="1800" kern="0" dirty="0" smtClean="0">
                <a:latin typeface="+mj-lt"/>
              </a:rPr>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Smart </a:t>
            </a:r>
            <a:r>
              <a:rPr lang="en-US" altLang="en-US" sz="1800" b="1" kern="0" dirty="0">
                <a:latin typeface="+mj-lt"/>
              </a:rPr>
              <a:t>w</a:t>
            </a:r>
            <a:r>
              <a:rPr lang="en-US" altLang="en-US" sz="1800" b="1" kern="0" dirty="0" smtClean="0">
                <a:latin typeface="+mj-lt"/>
              </a:rPr>
              <a:t>ater </a:t>
            </a:r>
            <a:r>
              <a:rPr lang="en-US" altLang="en-US" sz="1800" b="1" kern="0" dirty="0">
                <a:latin typeface="+mj-lt"/>
              </a:rPr>
              <a:t>m</a:t>
            </a:r>
            <a:r>
              <a:rPr lang="en-US" altLang="en-US" sz="1800" b="1" kern="0" dirty="0" smtClean="0">
                <a:latin typeface="+mj-lt"/>
              </a:rPr>
              <a:t>anagement </a:t>
            </a:r>
            <a:r>
              <a:rPr lang="en-US" altLang="en-US" sz="1800" kern="0" dirty="0">
                <a:latin typeface="+mj-lt"/>
              </a:rPr>
              <a:t>in </a:t>
            </a:r>
            <a:r>
              <a:rPr lang="en-US" altLang="en-US" sz="1800" kern="0" dirty="0" smtClean="0">
                <a:latin typeface="+mj-lt"/>
              </a:rPr>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Cybersecurity</a:t>
            </a:r>
            <a:r>
              <a:rPr lang="en-US" altLang="en-US" sz="1800" kern="0" dirty="0">
                <a:latin typeface="+mj-lt"/>
              </a:rPr>
              <a:t>, data protection </a:t>
            </a:r>
            <a:r>
              <a:rPr lang="en-US" altLang="en-US" sz="1800" kern="0" dirty="0" smtClean="0">
                <a:latin typeface="+mj-lt"/>
              </a:rPr>
              <a:t>and cyber resilience </a:t>
            </a:r>
            <a:r>
              <a:rPr lang="en-US" altLang="en-US" sz="1800" kern="0" dirty="0">
                <a:latin typeface="+mj-lt"/>
              </a:rPr>
              <a:t>in </a:t>
            </a:r>
            <a:r>
              <a:rPr lang="en-US" altLang="en-US" sz="1800" kern="0" dirty="0"/>
              <a:t>smart sustainable </a:t>
            </a:r>
            <a:r>
              <a:rPr lang="en-US" altLang="en-US" sz="1800" kern="0" dirty="0" smtClean="0"/>
              <a:t>cities</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EMF</a:t>
            </a:r>
            <a:r>
              <a:rPr lang="en-US" altLang="en-US" sz="1800" kern="0" dirty="0" smtClean="0">
                <a:latin typeface="+mj-lt"/>
              </a:rPr>
              <a:t> </a:t>
            </a:r>
            <a:r>
              <a:rPr lang="en-US" altLang="en-US" sz="1800" kern="0" dirty="0">
                <a:latin typeface="+mj-lt"/>
              </a:rPr>
              <a:t>considerations in </a:t>
            </a:r>
            <a:r>
              <a:rPr lang="en-US" altLang="en-US" sz="1800" kern="0" dirty="0" smtClean="0">
                <a:latin typeface="+mj-lt"/>
              </a:rPr>
              <a:t>smart </a:t>
            </a:r>
            <a:r>
              <a:rPr lang="en-US" altLang="en-US" sz="1800" kern="0" dirty="0">
                <a:latin typeface="+mj-lt"/>
              </a:rPr>
              <a:t>s</a:t>
            </a:r>
            <a:r>
              <a:rPr lang="en-US" altLang="en-US" sz="1800" kern="0" dirty="0" smtClean="0">
                <a:latin typeface="+mj-lt"/>
              </a:rPr>
              <a:t>ustainable cities</a:t>
            </a:r>
            <a:endParaRPr lang="en-US" altLang="en-US" sz="1800" b="1" kern="0" dirty="0">
              <a:solidFill>
                <a:srgbClr val="002060"/>
              </a:solidFill>
              <a:latin typeface="+mj-lt"/>
            </a:endParaRPr>
          </a:p>
          <a:p>
            <a:pPr>
              <a:buClr>
                <a:schemeClr val="accent1"/>
              </a:buClr>
              <a:buFont typeface="+mj-lt"/>
              <a:buAutoNum type="arabicPeriod"/>
            </a:pPr>
            <a:r>
              <a:rPr lang="en-US" altLang="en-US" sz="1800" b="1" kern="0" dirty="0" smtClean="0">
                <a:latin typeface="+mj-lt"/>
              </a:rPr>
              <a:t>Integrated </a:t>
            </a:r>
            <a:r>
              <a:rPr lang="en-US" altLang="en-US" sz="1800" b="1" kern="0" dirty="0">
                <a:latin typeface="+mj-lt"/>
              </a:rPr>
              <a:t>management </a:t>
            </a:r>
            <a:r>
              <a:rPr lang="en-US" altLang="en-US" sz="1800" kern="0" dirty="0">
                <a:latin typeface="+mj-lt"/>
              </a:rPr>
              <a:t>for s</a:t>
            </a:r>
            <a:r>
              <a:rPr lang="en-US" altLang="en-US" sz="1800" kern="0" dirty="0" smtClean="0">
                <a:latin typeface="+mj-lt"/>
              </a:rPr>
              <a:t>mart </a:t>
            </a:r>
            <a:r>
              <a:rPr lang="en-US" altLang="en-US" sz="1800" kern="0" dirty="0">
                <a:latin typeface="+mj-lt"/>
              </a:rPr>
              <a:t>s</a:t>
            </a:r>
            <a:r>
              <a:rPr lang="en-US" altLang="en-US" sz="1800" kern="0" dirty="0" smtClean="0">
                <a:latin typeface="+mj-lt"/>
              </a:rPr>
              <a:t>ustainable cities</a:t>
            </a:r>
            <a:endParaRPr lang="en-US" altLang="en-US" sz="1800" b="1" kern="0" dirty="0">
              <a:solidFill>
                <a:srgbClr val="002060"/>
              </a:solidFill>
              <a:latin typeface="+mj-lt"/>
            </a:endParaRPr>
          </a:p>
          <a:p>
            <a:pPr marL="0" indent="0">
              <a:buClr>
                <a:schemeClr val="tx2"/>
              </a:buClr>
              <a:buNone/>
            </a:pPr>
            <a:endParaRPr lang="en-US" altLang="en-US" sz="1800" b="1" kern="0" dirty="0" smtClean="0">
              <a:latin typeface="+mj-lt"/>
            </a:endParaRPr>
          </a:p>
          <a:p>
            <a:pPr marL="0" indent="0">
              <a:buClr>
                <a:schemeClr val="tx2"/>
              </a:buClr>
              <a:buNone/>
            </a:pPr>
            <a:r>
              <a:rPr lang="en-US" altLang="en-US" sz="1800" b="1" kern="0" dirty="0" smtClean="0">
                <a:latin typeface="+mj-lt"/>
              </a:rPr>
              <a:t>WG4 reports:</a:t>
            </a:r>
            <a:endParaRPr lang="en-US" altLang="en-US" sz="1800" b="1" kern="0" dirty="0">
              <a:latin typeface="+mj-lt"/>
            </a:endParaRPr>
          </a:p>
          <a:p>
            <a:pPr>
              <a:buClr>
                <a:schemeClr val="accent1"/>
              </a:buClr>
              <a:buFont typeface="+mj-lt"/>
              <a:buAutoNum type="arabicPeriod"/>
            </a:pPr>
            <a:r>
              <a:rPr lang="en-US" altLang="en-US" sz="1800" kern="0" dirty="0">
                <a:latin typeface="+mj-lt"/>
              </a:rPr>
              <a:t>S</a:t>
            </a:r>
            <a:r>
              <a:rPr lang="en-US" altLang="en-US" sz="1800" kern="0" dirty="0" smtClean="0">
                <a:latin typeface="+mj-lt"/>
              </a:rPr>
              <a:t>etting the stage for stakeholders’ engagement in </a:t>
            </a:r>
            <a:r>
              <a:rPr lang="es-ES_tradnl" altLang="en-US" sz="1800" kern="0" dirty="0" err="1">
                <a:latin typeface="+mj-lt"/>
              </a:rPr>
              <a:t>s</a:t>
            </a:r>
            <a:r>
              <a:rPr lang="es-ES_tradnl" altLang="en-US" sz="1800" kern="0" dirty="0" err="1" smtClean="0">
                <a:latin typeface="+mj-lt"/>
              </a:rPr>
              <a:t>mart</a:t>
            </a:r>
            <a:r>
              <a:rPr lang="es-ES_tradnl" altLang="en-US" sz="1800" kern="0" dirty="0" smtClean="0">
                <a:latin typeface="+mj-lt"/>
              </a:rPr>
              <a:t> </a:t>
            </a:r>
            <a:r>
              <a:rPr lang="es-ES_tradnl" altLang="en-US" sz="1800" kern="0" dirty="0" err="1" smtClean="0">
                <a:latin typeface="+mj-lt"/>
              </a:rPr>
              <a:t>sustaintable</a:t>
            </a:r>
            <a:r>
              <a:rPr lang="es-ES_tradnl" altLang="en-US" sz="1800" kern="0" dirty="0" smtClean="0">
                <a:latin typeface="+mj-lt"/>
              </a:rPr>
              <a:t> </a:t>
            </a:r>
            <a:r>
              <a:rPr lang="es-ES_tradnl" altLang="en-US" sz="1800" kern="0" dirty="0" err="1" smtClean="0">
                <a:latin typeface="+mj-lt"/>
              </a:rPr>
              <a:t>cities</a:t>
            </a:r>
            <a:endParaRPr lang="en-US" altLang="en-US" sz="1800" b="1" kern="0" dirty="0">
              <a:solidFill>
                <a:srgbClr val="002060"/>
              </a:solidFill>
              <a:latin typeface="+mj-lt"/>
            </a:endParaRPr>
          </a:p>
          <a:p>
            <a:pPr marL="0" indent="0">
              <a:buClr>
                <a:schemeClr val="tx2"/>
              </a:buClr>
              <a:buNone/>
            </a:pPr>
            <a:endParaRPr lang="en-US" altLang="en-US" sz="1800" b="1" kern="0" dirty="0" smtClean="0">
              <a:solidFill>
                <a:schemeClr val="tx1">
                  <a:lumMod val="75000"/>
                  <a:lumOff val="25000"/>
                </a:schemeClr>
              </a:solidFill>
              <a:latin typeface="Cambria" panose="02040503050406030204" pitchFamily="18" charset="0"/>
            </a:endParaRPr>
          </a:p>
          <a:p>
            <a:pPr marL="0" indent="0">
              <a:buClr>
                <a:schemeClr val="tx2"/>
              </a:buClr>
              <a:buNone/>
            </a:pPr>
            <a:endParaRPr lang="en-US" altLang="en-US" sz="1800" b="1" kern="0" dirty="0">
              <a:solidFill>
                <a:schemeClr val="tx1">
                  <a:lumMod val="75000"/>
                  <a:lumOff val="25000"/>
                </a:schemeClr>
              </a:solidFill>
              <a:latin typeface="Cambria" panose="02040503050406030204" pitchFamily="18" charset="0"/>
            </a:endParaRPr>
          </a:p>
          <a:p>
            <a:pPr>
              <a:buClr>
                <a:schemeClr val="tx2"/>
              </a:buClr>
              <a:buFont typeface="+mj-lt"/>
              <a:buAutoNum type="arabicPeriod"/>
            </a:pPr>
            <a:endParaRPr lang="en-US" altLang="en-US" sz="1700" kern="0" dirty="0" smtClean="0">
              <a:latin typeface="Cambria" panose="02040503050406030204" pitchFamily="18" charset="0"/>
            </a:endParaRPr>
          </a:p>
          <a:p>
            <a:pPr marL="0" indent="0">
              <a:buClr>
                <a:schemeClr val="tx2"/>
              </a:buClr>
              <a:buNone/>
            </a:pPr>
            <a:endParaRPr lang="en-US" altLang="en-US" sz="1700" b="1" kern="0" dirty="0" smtClean="0">
              <a:solidFill>
                <a:schemeClr val="accent2"/>
              </a:solidFill>
              <a:latin typeface="Cambria" panose="02040503050406030204" pitchFamily="18" charset="0"/>
            </a:endParaRPr>
          </a:p>
        </p:txBody>
      </p:sp>
      <p:pic>
        <p:nvPicPr>
          <p:cNvPr id="8194" name="Picture 2" descr="http://www.donordrive.com/_donordrive_v2/assets/Image/Blog/icon27.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562712" y="5015301"/>
            <a:ext cx="953611" cy="717162"/>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buchanan-edwards.com/wp-content/uploads/2014/09/cybersecurity-icon1.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095484" y="4037154"/>
            <a:ext cx="1014147" cy="772780"/>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http://www.clipartbest.com/cliparts/bcy/Ezx/bcyEzxGzi.gi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928047" y="3322908"/>
            <a:ext cx="952328" cy="714246"/>
          </a:xfrm>
          <a:prstGeom prst="rect">
            <a:avLst/>
          </a:prstGeom>
          <a:noFill/>
          <a:extLst>
            <a:ext uri="{909E8E84-426E-40DD-AFC4-6F175D3DCCD1}">
              <a14:hiddenFill xmlns="" xmlns:a14="http://schemas.microsoft.com/office/drawing/2010/main">
                <a:solidFill>
                  <a:srgbClr val="FFFFFF"/>
                </a:solidFill>
              </a14:hiddenFill>
            </a:ext>
          </a:extLst>
        </p:spPr>
      </p:pic>
      <p:pic>
        <p:nvPicPr>
          <p:cNvPr id="8202" name="Picture 10" descr="http://proturflandscapemanagement.com/communities/0/000/001/388/090/images/4488734.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898661" y="2638120"/>
            <a:ext cx="1146840" cy="860130"/>
          </a:xfrm>
          <a:prstGeom prst="rect">
            <a:avLst/>
          </a:prstGeom>
          <a:noFill/>
          <a:extLst>
            <a:ext uri="{909E8E84-426E-40DD-AFC4-6F175D3DCCD1}">
              <a14:hiddenFill xmlns="" xmlns:a14="http://schemas.microsoft.com/office/drawing/2010/main">
                <a:solidFill>
                  <a:srgbClr val="FFFFFF"/>
                </a:solidFill>
              </a14:hiddenFill>
            </a:ext>
          </a:extLst>
        </p:spPr>
      </p:pic>
      <p:pic>
        <p:nvPicPr>
          <p:cNvPr id="8204" name="Picture 12" descr="http://petillo.com/wp-content/uploads/2014/04/utilities-icon.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0263768" y="1009367"/>
            <a:ext cx="1140443" cy="7983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2370058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73492" y="293430"/>
            <a:ext cx="11956025" cy="895908"/>
          </a:xfrm>
        </p:spPr>
        <p:txBody>
          <a:bodyPr rtlCol="0">
            <a:noAutofit/>
          </a:bodyPr>
          <a:lstStyle/>
          <a:p>
            <a:pPr eaLnBrk="1" fontAlgn="auto" hangingPunct="1">
              <a:spcAft>
                <a:spcPts val="0"/>
              </a:spcAft>
              <a:defRPr/>
            </a:pPr>
            <a:r>
              <a:rPr lang="en-GB" sz="3200" dirty="0" smtClean="0">
                <a:solidFill>
                  <a:schemeClr val="tx2">
                    <a:lumMod val="60000"/>
                    <a:lumOff val="40000"/>
                  </a:schemeClr>
                </a:solidFill>
                <a:ea typeface="+mj-ea"/>
              </a:rPr>
              <a:t>Smart </a:t>
            </a:r>
            <a:r>
              <a:rPr lang="en-GB" sz="3200" dirty="0">
                <a:solidFill>
                  <a:schemeClr val="tx2">
                    <a:lumMod val="60000"/>
                    <a:lumOff val="40000"/>
                  </a:schemeClr>
                </a:solidFill>
                <a:ea typeface="+mj-ea"/>
              </a:rPr>
              <a:t>s</a:t>
            </a:r>
            <a:r>
              <a:rPr lang="en-GB" sz="3200" dirty="0" smtClean="0">
                <a:solidFill>
                  <a:schemeClr val="tx2">
                    <a:lumMod val="60000"/>
                    <a:lumOff val="40000"/>
                  </a:schemeClr>
                </a:solidFill>
                <a:ea typeface="+mj-ea"/>
              </a:rPr>
              <a:t>ustainable </a:t>
            </a:r>
            <a:r>
              <a:rPr lang="en-GB" sz="3200" dirty="0">
                <a:solidFill>
                  <a:schemeClr val="tx2">
                    <a:lumMod val="60000"/>
                    <a:lumOff val="40000"/>
                  </a:schemeClr>
                </a:solidFill>
                <a:ea typeface="+mj-ea"/>
              </a:rPr>
              <a:t>c</a:t>
            </a:r>
            <a:r>
              <a:rPr lang="en-GB" sz="3200" dirty="0" smtClean="0">
                <a:solidFill>
                  <a:schemeClr val="tx2">
                    <a:lumMod val="60000"/>
                    <a:lumOff val="40000"/>
                  </a:schemeClr>
                </a:solidFill>
                <a:ea typeface="+mj-ea"/>
              </a:rPr>
              <a:t>ities: a six step transition cycle</a:t>
            </a:r>
            <a:endParaRPr lang="en-GB" sz="3200" dirty="0">
              <a:solidFill>
                <a:schemeClr val="accent3"/>
              </a:solidFill>
              <a:ea typeface="+mj-ea"/>
            </a:endParaRPr>
          </a:p>
        </p:txBody>
      </p:sp>
      <p:pic>
        <p:nvPicPr>
          <p:cNvPr id="7" name="Picture 6"/>
          <p:cNvPicPr>
            <a:picLocks noChangeAspect="1"/>
          </p:cNvPicPr>
          <p:nvPr/>
        </p:nvPicPr>
        <p:blipFill>
          <a:blip r:embed="rId3"/>
          <a:stretch>
            <a:fillRect/>
          </a:stretch>
        </p:blipFill>
        <p:spPr>
          <a:xfrm>
            <a:off x="3848053" y="2413754"/>
            <a:ext cx="4406900" cy="1590675"/>
          </a:xfrm>
          <a:prstGeom prst="rect">
            <a:avLst/>
          </a:prstGeom>
        </p:spPr>
      </p:pic>
      <p:pic>
        <p:nvPicPr>
          <p:cNvPr id="4" name="Picture 3"/>
          <p:cNvPicPr>
            <a:picLocks noChangeAspect="1"/>
          </p:cNvPicPr>
          <p:nvPr/>
        </p:nvPicPr>
        <p:blipFill>
          <a:blip r:embed="rId4">
            <a:duotone>
              <a:schemeClr val="accent6">
                <a:shade val="45000"/>
                <a:satMod val="135000"/>
              </a:schemeClr>
              <a:prstClr val="white"/>
            </a:duotone>
          </a:blip>
          <a:stretch>
            <a:fillRect/>
          </a:stretch>
        </p:blipFill>
        <p:spPr>
          <a:xfrm>
            <a:off x="7043384" y="1206448"/>
            <a:ext cx="1664851" cy="1248638"/>
          </a:xfrm>
          <a:prstGeom prst="rect">
            <a:avLst/>
          </a:prstGeom>
        </p:spPr>
      </p:pic>
      <p:pic>
        <p:nvPicPr>
          <p:cNvPr id="1028" name="Picture 4" descr="https://encrypted-tbn2.gstatic.com/images?q=tbn:ANd9GcRL8JIpwBllpgnFCo3pOGFHbvTxCygVEPAH108oI2j2Z90fgNyD"/>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254952" y="2560492"/>
            <a:ext cx="2491813" cy="14641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cdn2.iconfinder.com/data/icons/windows-8-metro-style/512/handshake.png"/>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952327" y="4266589"/>
            <a:ext cx="1846965" cy="1385224"/>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omotex.lt/wp-content/uploads/2015/03/Transport-Road-Worker-icon.png"/>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430043" y="4333053"/>
            <a:ext cx="1758347" cy="131876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www.thehousemonk.com/include/img/area_size_1.png"/>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401095" y="2658763"/>
            <a:ext cx="2320645" cy="1740484"/>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us.cdn3.123rf.com/168nwm/prawny/prawny0803/prawny080300034/2689169-simple-isolated-icon-design-of-two-hands-holding-a-globe.jpg"/>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625521" y="1085452"/>
            <a:ext cx="2133600" cy="1057276"/>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p:cNvSpPr/>
          <p:nvPr/>
        </p:nvSpPr>
        <p:spPr>
          <a:xfrm>
            <a:off x="8068849" y="2104643"/>
            <a:ext cx="1923648"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6">
                    <a:lumMod val="75000"/>
                  </a:schemeClr>
                </a:solidFill>
              </a:rPr>
              <a:t>1. Set the vision</a:t>
            </a:r>
            <a:endParaRPr lang="en-US" sz="1400" b="1" dirty="0">
              <a:solidFill>
                <a:schemeClr val="accent6">
                  <a:lumMod val="75000"/>
                </a:schemeClr>
              </a:solidFill>
            </a:endParaRPr>
          </a:p>
        </p:txBody>
      </p:sp>
      <p:sp>
        <p:nvSpPr>
          <p:cNvPr id="20" name="Rectangle 19"/>
          <p:cNvSpPr/>
          <p:nvPr/>
        </p:nvSpPr>
        <p:spPr>
          <a:xfrm>
            <a:off x="9748520" y="3648754"/>
            <a:ext cx="2003563"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5">
                    <a:lumMod val="75000"/>
                  </a:schemeClr>
                </a:solidFill>
              </a:rPr>
              <a:t>2. Identify targets</a:t>
            </a:r>
            <a:endParaRPr lang="en-US" sz="1400" b="1" dirty="0">
              <a:solidFill>
                <a:schemeClr val="accent5">
                  <a:lumMod val="75000"/>
                </a:schemeClr>
              </a:solidFill>
            </a:endParaRPr>
          </a:p>
        </p:txBody>
      </p:sp>
      <p:sp>
        <p:nvSpPr>
          <p:cNvPr id="21" name="Rectangle 20"/>
          <p:cNvSpPr/>
          <p:nvPr/>
        </p:nvSpPr>
        <p:spPr>
          <a:xfrm>
            <a:off x="8708235" y="5318735"/>
            <a:ext cx="1612333" cy="532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4">
                    <a:lumMod val="75000"/>
                  </a:schemeClr>
                </a:solidFill>
              </a:rPr>
              <a:t>3. Political commitment</a:t>
            </a:r>
            <a:endParaRPr lang="en-US" sz="1400" b="1" dirty="0">
              <a:solidFill>
                <a:schemeClr val="accent4">
                  <a:lumMod val="75000"/>
                </a:schemeClr>
              </a:solidFill>
            </a:endParaRPr>
          </a:p>
        </p:txBody>
      </p:sp>
      <p:sp>
        <p:nvSpPr>
          <p:cNvPr id="22" name="Rectangle 21"/>
          <p:cNvSpPr/>
          <p:nvPr/>
        </p:nvSpPr>
        <p:spPr>
          <a:xfrm>
            <a:off x="2751159" y="5712652"/>
            <a:ext cx="1941163"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3">
                    <a:lumMod val="75000"/>
                  </a:schemeClr>
                </a:solidFill>
              </a:rPr>
              <a:t>4. Build your SSC</a:t>
            </a:r>
            <a:endParaRPr lang="en-US" sz="1400" b="1" dirty="0">
              <a:solidFill>
                <a:schemeClr val="accent3">
                  <a:lumMod val="75000"/>
                </a:schemeClr>
              </a:solidFill>
            </a:endParaRPr>
          </a:p>
        </p:txBody>
      </p:sp>
      <p:sp>
        <p:nvSpPr>
          <p:cNvPr id="23" name="Rectangle 22"/>
          <p:cNvSpPr/>
          <p:nvPr/>
        </p:nvSpPr>
        <p:spPr>
          <a:xfrm>
            <a:off x="409310" y="3292585"/>
            <a:ext cx="2152108"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2">
                    <a:lumMod val="75000"/>
                  </a:schemeClr>
                </a:solidFill>
              </a:rPr>
              <a:t>5. Measure success</a:t>
            </a:r>
            <a:endParaRPr lang="en-US" sz="1400" b="1" dirty="0">
              <a:solidFill>
                <a:schemeClr val="accent2">
                  <a:lumMod val="75000"/>
                </a:schemeClr>
              </a:solidFill>
            </a:endParaRPr>
          </a:p>
        </p:txBody>
      </p:sp>
      <p:sp>
        <p:nvSpPr>
          <p:cNvPr id="24" name="Rectangle 23"/>
          <p:cNvSpPr/>
          <p:nvPr/>
        </p:nvSpPr>
        <p:spPr>
          <a:xfrm>
            <a:off x="3241683" y="2139240"/>
            <a:ext cx="1639195" cy="4858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1">
                    <a:lumMod val="75000"/>
                  </a:schemeClr>
                </a:solidFill>
              </a:rPr>
              <a:t>6. Ensure accountability</a:t>
            </a:r>
            <a:endParaRPr lang="en-US" sz="1400" b="1" dirty="0">
              <a:solidFill>
                <a:schemeClr val="accent1">
                  <a:lumMod val="75000"/>
                </a:schemeClr>
              </a:solidFill>
            </a:endParaRPr>
          </a:p>
        </p:txBody>
      </p:sp>
    </p:spTree>
    <p:extLst>
      <p:ext uri="{BB962C8B-B14F-4D97-AF65-F5344CB8AC3E}">
        <p14:creationId xmlns="" xmlns:p14="http://schemas.microsoft.com/office/powerpoint/2010/main" val="29100839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73492" y="293430"/>
            <a:ext cx="11956025" cy="895908"/>
          </a:xfrm>
        </p:spPr>
        <p:txBody>
          <a:bodyPr rtlCol="0">
            <a:noAutofit/>
          </a:bodyPr>
          <a:lstStyle/>
          <a:p>
            <a:pPr eaLnBrk="1" fontAlgn="auto" hangingPunct="1">
              <a:spcAft>
                <a:spcPts val="0"/>
              </a:spcAft>
              <a:defRPr/>
            </a:pPr>
            <a:r>
              <a:rPr lang="en-GB" sz="3200" dirty="0" smtClean="0">
                <a:solidFill>
                  <a:schemeClr val="tx2">
                    <a:lumMod val="60000"/>
                    <a:lumOff val="40000"/>
                  </a:schemeClr>
                </a:solidFill>
                <a:ea typeface="+mj-ea"/>
              </a:rPr>
              <a:t>Six step transition cycle in details (1)</a:t>
            </a:r>
            <a:endParaRPr lang="en-GB" sz="3200" dirty="0">
              <a:solidFill>
                <a:schemeClr val="accent3"/>
              </a:solidFill>
              <a:ea typeface="+mj-ea"/>
            </a:endParaRPr>
          </a:p>
        </p:txBody>
      </p:sp>
      <p:pic>
        <p:nvPicPr>
          <p:cNvPr id="4" name="Picture 3"/>
          <p:cNvPicPr>
            <a:picLocks noChangeAspect="1"/>
          </p:cNvPicPr>
          <p:nvPr/>
        </p:nvPicPr>
        <p:blipFill>
          <a:blip r:embed="rId3">
            <a:duotone>
              <a:schemeClr val="accent6">
                <a:shade val="45000"/>
                <a:satMod val="135000"/>
              </a:schemeClr>
              <a:prstClr val="white"/>
            </a:duotone>
          </a:blip>
          <a:stretch>
            <a:fillRect/>
          </a:stretch>
        </p:blipFill>
        <p:spPr>
          <a:xfrm>
            <a:off x="665995" y="1097704"/>
            <a:ext cx="1664851" cy="1248638"/>
          </a:xfrm>
          <a:prstGeom prst="rect">
            <a:avLst/>
          </a:prstGeom>
        </p:spPr>
      </p:pic>
      <p:pic>
        <p:nvPicPr>
          <p:cNvPr id="1028" name="Picture 4" descr="https://encrypted-tbn2.gstatic.com/images?q=tbn:ANd9GcRL8JIpwBllpgnFCo3pOGFHbvTxCygVEPAH108oI2j2Z90fgNyD"/>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23071" y="2580197"/>
            <a:ext cx="2491813" cy="14641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cdn2.iconfinder.com/data/icons/windows-8-metro-style/512/handshake.png"/>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18430" y="4274290"/>
            <a:ext cx="1846965" cy="1385224"/>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p:cNvSpPr/>
          <p:nvPr/>
        </p:nvSpPr>
        <p:spPr>
          <a:xfrm>
            <a:off x="1716003" y="1968517"/>
            <a:ext cx="1837293"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6">
                    <a:lumMod val="75000"/>
                  </a:schemeClr>
                </a:solidFill>
              </a:rPr>
              <a:t>1. Set the vision</a:t>
            </a:r>
            <a:endParaRPr lang="en-US" sz="1400" b="1" dirty="0">
              <a:solidFill>
                <a:schemeClr val="accent6">
                  <a:lumMod val="75000"/>
                </a:schemeClr>
              </a:solidFill>
            </a:endParaRPr>
          </a:p>
        </p:txBody>
      </p:sp>
      <p:sp>
        <p:nvSpPr>
          <p:cNvPr id="20" name="Rectangle 19"/>
          <p:cNvSpPr/>
          <p:nvPr/>
        </p:nvSpPr>
        <p:spPr>
          <a:xfrm>
            <a:off x="1472716" y="3750038"/>
            <a:ext cx="1999109"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5">
                    <a:lumMod val="75000"/>
                  </a:schemeClr>
                </a:solidFill>
              </a:rPr>
              <a:t>2. Identify targets</a:t>
            </a:r>
            <a:endParaRPr lang="en-US" sz="1400" b="1" dirty="0">
              <a:solidFill>
                <a:schemeClr val="accent5">
                  <a:lumMod val="75000"/>
                </a:schemeClr>
              </a:solidFill>
            </a:endParaRPr>
          </a:p>
        </p:txBody>
      </p:sp>
      <p:sp>
        <p:nvSpPr>
          <p:cNvPr id="21" name="Rectangle 20"/>
          <p:cNvSpPr/>
          <p:nvPr/>
        </p:nvSpPr>
        <p:spPr>
          <a:xfrm>
            <a:off x="2265838" y="5265217"/>
            <a:ext cx="1612333" cy="5326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4">
                    <a:lumMod val="75000"/>
                  </a:schemeClr>
                </a:solidFill>
              </a:rPr>
              <a:t>3. Political commitment</a:t>
            </a:r>
            <a:endParaRPr lang="en-US" sz="1400" b="1" dirty="0">
              <a:solidFill>
                <a:schemeClr val="accent4">
                  <a:lumMod val="75000"/>
                </a:schemeClr>
              </a:solidFill>
            </a:endParaRPr>
          </a:p>
        </p:txBody>
      </p:sp>
      <p:sp>
        <p:nvSpPr>
          <p:cNvPr id="18" name="Content Placeholder 4"/>
          <p:cNvSpPr txBox="1">
            <a:spLocks/>
          </p:cNvSpPr>
          <p:nvPr/>
        </p:nvSpPr>
        <p:spPr bwMode="auto">
          <a:xfrm>
            <a:off x="4128768" y="1228543"/>
            <a:ext cx="7020000" cy="1177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Political priorities of the city</a:t>
            </a:r>
          </a:p>
          <a:p>
            <a:pPr>
              <a:buFont typeface="Wingdings" panose="05000000000000000000" pitchFamily="2" charset="2"/>
              <a:buChar char="§"/>
            </a:pPr>
            <a:r>
              <a:rPr lang="en-US" sz="2000" dirty="0" smtClean="0"/>
              <a:t>Long-term development strategies</a:t>
            </a:r>
          </a:p>
          <a:p>
            <a:pPr>
              <a:buFont typeface="Wingdings" panose="05000000000000000000" pitchFamily="2" charset="2"/>
              <a:buChar char="§"/>
            </a:pPr>
            <a:r>
              <a:rPr lang="en-US" sz="2000" dirty="0" smtClean="0"/>
              <a:t>Identify the relevant SSC stakeholders</a:t>
            </a:r>
            <a:endParaRPr lang="en-US" sz="2000" dirty="0"/>
          </a:p>
        </p:txBody>
      </p:sp>
      <p:sp>
        <p:nvSpPr>
          <p:cNvPr id="11" name="Content Placeholder 4"/>
          <p:cNvSpPr txBox="1">
            <a:spLocks/>
          </p:cNvSpPr>
          <p:nvPr/>
        </p:nvSpPr>
        <p:spPr bwMode="auto">
          <a:xfrm>
            <a:off x="4128768" y="3119448"/>
            <a:ext cx="7714889" cy="1115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Development of an appropriate SSC infrastructure</a:t>
            </a:r>
          </a:p>
          <a:p>
            <a:pPr>
              <a:buFont typeface="Wingdings" panose="05000000000000000000" pitchFamily="2" charset="2"/>
              <a:buChar char="§"/>
            </a:pPr>
            <a:r>
              <a:rPr lang="en-US" sz="2000" dirty="0" smtClean="0"/>
              <a:t>Development of SSC service by integrating ICT into existing urban services</a:t>
            </a:r>
            <a:endParaRPr lang="en-US" sz="2000" dirty="0"/>
          </a:p>
        </p:txBody>
      </p:sp>
      <p:sp>
        <p:nvSpPr>
          <p:cNvPr id="12" name="Content Placeholder 4"/>
          <p:cNvSpPr txBox="1">
            <a:spLocks/>
          </p:cNvSpPr>
          <p:nvPr/>
        </p:nvSpPr>
        <p:spPr bwMode="auto">
          <a:xfrm>
            <a:off x="4128768" y="4966902"/>
            <a:ext cx="7453632" cy="801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Achievement of consensus and support for the implementation of the SSC vision and targets</a:t>
            </a:r>
            <a:endParaRPr lang="en-US" sz="2000" dirty="0"/>
          </a:p>
        </p:txBody>
      </p:sp>
    </p:spTree>
    <p:extLst>
      <p:ext uri="{BB962C8B-B14F-4D97-AF65-F5344CB8AC3E}">
        <p14:creationId xmlns="" xmlns:p14="http://schemas.microsoft.com/office/powerpoint/2010/main" val="4029897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73492" y="293430"/>
            <a:ext cx="11956025" cy="895908"/>
          </a:xfrm>
        </p:spPr>
        <p:txBody>
          <a:bodyPr rtlCol="0">
            <a:noAutofit/>
          </a:bodyPr>
          <a:lstStyle/>
          <a:p>
            <a:pPr eaLnBrk="1" fontAlgn="auto" hangingPunct="1">
              <a:spcAft>
                <a:spcPts val="0"/>
              </a:spcAft>
              <a:defRPr/>
            </a:pPr>
            <a:r>
              <a:rPr lang="en-GB" sz="3200" dirty="0">
                <a:solidFill>
                  <a:schemeClr val="tx2">
                    <a:lumMod val="60000"/>
                    <a:lumOff val="40000"/>
                  </a:schemeClr>
                </a:solidFill>
              </a:rPr>
              <a:t>Six step transition cycle in details </a:t>
            </a:r>
            <a:r>
              <a:rPr lang="en-GB" sz="3200" dirty="0" smtClean="0">
                <a:solidFill>
                  <a:schemeClr val="tx2">
                    <a:lumMod val="60000"/>
                    <a:lumOff val="40000"/>
                  </a:schemeClr>
                </a:solidFill>
              </a:rPr>
              <a:t>(2)</a:t>
            </a:r>
            <a:endParaRPr lang="en-GB" sz="3200" dirty="0">
              <a:solidFill>
                <a:schemeClr val="accent3"/>
              </a:solidFill>
              <a:ea typeface="+mj-ea"/>
            </a:endParaRPr>
          </a:p>
        </p:txBody>
      </p:sp>
      <p:sp>
        <p:nvSpPr>
          <p:cNvPr id="18" name="Content Placeholder 4"/>
          <p:cNvSpPr txBox="1">
            <a:spLocks/>
          </p:cNvSpPr>
          <p:nvPr/>
        </p:nvSpPr>
        <p:spPr bwMode="auto">
          <a:xfrm>
            <a:off x="4099735" y="1459793"/>
            <a:ext cx="7598775" cy="1177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Establishment of a feasible master plan for the SSC transition</a:t>
            </a:r>
          </a:p>
          <a:p>
            <a:pPr>
              <a:buFont typeface="Wingdings" panose="05000000000000000000" pitchFamily="2" charset="2"/>
              <a:buChar char="§"/>
            </a:pPr>
            <a:r>
              <a:rPr lang="en-US" sz="2000" dirty="0" smtClean="0"/>
              <a:t>Ensure good operation and maintenance</a:t>
            </a:r>
            <a:endParaRPr lang="en-US" sz="2000" dirty="0"/>
          </a:p>
        </p:txBody>
      </p:sp>
      <p:sp>
        <p:nvSpPr>
          <p:cNvPr id="11" name="Content Placeholder 4"/>
          <p:cNvSpPr txBox="1">
            <a:spLocks/>
          </p:cNvSpPr>
          <p:nvPr/>
        </p:nvSpPr>
        <p:spPr bwMode="auto">
          <a:xfrm>
            <a:off x="4128768" y="3130335"/>
            <a:ext cx="7714889" cy="126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Monitor, evaluation and assessment of the </a:t>
            </a:r>
            <a:r>
              <a:rPr lang="en-US" sz="2000" dirty="0"/>
              <a:t>implementation of the </a:t>
            </a:r>
            <a:r>
              <a:rPr lang="en-US" sz="2000" dirty="0" smtClean="0"/>
              <a:t>master plan</a:t>
            </a:r>
          </a:p>
          <a:p>
            <a:pPr>
              <a:buFont typeface="Wingdings" panose="05000000000000000000" pitchFamily="2" charset="2"/>
              <a:buChar char="§"/>
            </a:pPr>
            <a:r>
              <a:rPr lang="en-US" sz="2000" i="1" dirty="0" smtClean="0"/>
              <a:t>Use the FG-SSC KPIs as baseline</a:t>
            </a:r>
            <a:endParaRPr lang="en-US" sz="2000" i="1" dirty="0"/>
          </a:p>
        </p:txBody>
      </p:sp>
      <p:sp>
        <p:nvSpPr>
          <p:cNvPr id="12" name="Content Placeholder 4"/>
          <p:cNvSpPr txBox="1">
            <a:spLocks/>
          </p:cNvSpPr>
          <p:nvPr/>
        </p:nvSpPr>
        <p:spPr bwMode="auto">
          <a:xfrm>
            <a:off x="4114253" y="4966902"/>
            <a:ext cx="7453632" cy="801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000" dirty="0" smtClean="0"/>
              <a:t>Analysis and </a:t>
            </a:r>
            <a:r>
              <a:rPr lang="en-US" sz="2000" dirty="0"/>
              <a:t>r</a:t>
            </a:r>
            <a:r>
              <a:rPr lang="en-US" sz="2000" dirty="0" smtClean="0"/>
              <a:t>eporting of the progress achieved</a:t>
            </a:r>
          </a:p>
          <a:p>
            <a:pPr>
              <a:buFont typeface="Wingdings" panose="05000000000000000000" pitchFamily="2" charset="2"/>
              <a:buChar char="§"/>
            </a:pPr>
            <a:r>
              <a:rPr lang="en-US" sz="2000" dirty="0" smtClean="0"/>
              <a:t>Identification and preparation of future plans</a:t>
            </a:r>
            <a:endParaRPr lang="en-US" sz="2000" dirty="0"/>
          </a:p>
        </p:txBody>
      </p:sp>
      <p:pic>
        <p:nvPicPr>
          <p:cNvPr id="13" name="Picture 10" descr="http://omotex.lt/wp-content/uploads/2015/03/Transport-Road-Worker-icon.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03071" y="1211449"/>
            <a:ext cx="1758347" cy="131876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2" descr="http://www.thehousemonk.com/include/img/area_size_1.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401095" y="2658763"/>
            <a:ext cx="2320645" cy="174048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http://us.cdn3.123rf.com/168nwm/prawny/prawny0803/prawny080300034/2689169-simple-isolated-icon-design-of-two-hands-holding-a-globe.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15444" y="4454082"/>
            <a:ext cx="2133600" cy="1057276"/>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p:cNvSpPr/>
          <p:nvPr/>
        </p:nvSpPr>
        <p:spPr>
          <a:xfrm>
            <a:off x="1930969" y="1521678"/>
            <a:ext cx="1941163"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3">
                    <a:lumMod val="75000"/>
                  </a:schemeClr>
                </a:solidFill>
              </a:rPr>
              <a:t>4. Build your SSC</a:t>
            </a:r>
            <a:endParaRPr lang="en-US" sz="1400" b="1" dirty="0">
              <a:solidFill>
                <a:schemeClr val="accent3">
                  <a:lumMod val="75000"/>
                </a:schemeClr>
              </a:solidFill>
            </a:endParaRPr>
          </a:p>
        </p:txBody>
      </p:sp>
      <p:sp>
        <p:nvSpPr>
          <p:cNvPr id="23" name="Rectangle 22"/>
          <p:cNvSpPr/>
          <p:nvPr/>
        </p:nvSpPr>
        <p:spPr>
          <a:xfrm>
            <a:off x="409310" y="3292585"/>
            <a:ext cx="2152108" cy="2775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2">
                    <a:lumMod val="75000"/>
                  </a:schemeClr>
                </a:solidFill>
              </a:rPr>
              <a:t>5. Measure success</a:t>
            </a:r>
            <a:endParaRPr lang="en-US" sz="1400" b="1" dirty="0">
              <a:solidFill>
                <a:schemeClr val="accent2">
                  <a:lumMod val="75000"/>
                </a:schemeClr>
              </a:solidFill>
            </a:endParaRPr>
          </a:p>
        </p:txBody>
      </p:sp>
      <p:sp>
        <p:nvSpPr>
          <p:cNvPr id="24" name="Rectangle 23"/>
          <p:cNvSpPr/>
          <p:nvPr/>
        </p:nvSpPr>
        <p:spPr>
          <a:xfrm>
            <a:off x="2561417" y="5361774"/>
            <a:ext cx="1639195" cy="4858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accent1">
                    <a:lumMod val="75000"/>
                  </a:schemeClr>
                </a:solidFill>
              </a:rPr>
              <a:t>6. Ensure accountability</a:t>
            </a:r>
            <a:endParaRPr lang="en-US" sz="1400" b="1" dirty="0">
              <a:solidFill>
                <a:schemeClr val="accent1">
                  <a:lumMod val="75000"/>
                </a:schemeClr>
              </a:solidFill>
            </a:endParaRPr>
          </a:p>
        </p:txBody>
      </p:sp>
    </p:spTree>
    <p:extLst>
      <p:ext uri="{BB962C8B-B14F-4D97-AF65-F5344CB8AC3E}">
        <p14:creationId xmlns="" xmlns:p14="http://schemas.microsoft.com/office/powerpoint/2010/main" val="312417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40235" y="1766152"/>
            <a:ext cx="10972800" cy="876630"/>
          </a:xfrm>
        </p:spPr>
        <p:txBody>
          <a:bodyPr rtlCol="0">
            <a:normAutofit/>
          </a:bodyPr>
          <a:lstStyle/>
          <a:p>
            <a:pPr eaLnBrk="1" fontAlgn="auto" hangingPunct="1">
              <a:spcAft>
                <a:spcPts val="0"/>
              </a:spcAft>
              <a:defRPr/>
            </a:pPr>
            <a:r>
              <a:rPr lang="en-GB" sz="3600" dirty="0" smtClean="0">
                <a:solidFill>
                  <a:schemeClr val="tx2">
                    <a:lumMod val="60000"/>
                    <a:lumOff val="40000"/>
                  </a:schemeClr>
                </a:solidFill>
                <a:ea typeface="+mj-ea"/>
              </a:rPr>
              <a:t>Building trust</a:t>
            </a:r>
            <a:endParaRPr lang="en-GB" sz="3200" dirty="0">
              <a:solidFill>
                <a:schemeClr val="accent3"/>
              </a:solidFill>
              <a:ea typeface="+mj-ea"/>
            </a:endParaRPr>
          </a:p>
        </p:txBody>
      </p:sp>
      <p:pic>
        <p:nvPicPr>
          <p:cNvPr id="1026" name="Picture 2" descr="http://www.adweek.com/agencyspy/files/2014/06/trust_fall.gif"/>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4432" t="10362" r="4416"/>
          <a:stretch/>
        </p:blipFill>
        <p:spPr bwMode="auto">
          <a:xfrm>
            <a:off x="3444856" y="2642782"/>
            <a:ext cx="4999437" cy="204069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descr="http://blogs.microsoft.com/cybertrust/wp-content/uploads/sites/13/2014/05/protecting-data-and-privacy-in-the-cloud1.jpg"/>
          <p:cNvPicPr/>
          <p:nvPr/>
        </p:nvPicPr>
        <p:blipFill>
          <a:blip r:embed="rId4">
            <a:extLst>
              <a:ext uri="{28A0092B-C50C-407E-A947-70E740481C1C}">
                <a14:useLocalDpi xmlns="" xmlns:a14="http://schemas.microsoft.com/office/drawing/2010/main" val="0"/>
              </a:ext>
            </a:extLst>
          </a:blip>
          <a:srcRect/>
          <a:stretch>
            <a:fillRect/>
          </a:stretch>
        </p:blipFill>
        <p:spPr bwMode="auto">
          <a:xfrm>
            <a:off x="4655734" y="156711"/>
            <a:ext cx="2673629" cy="1452374"/>
          </a:xfrm>
          <a:prstGeom prst="rect">
            <a:avLst/>
          </a:prstGeom>
          <a:noFill/>
          <a:ln>
            <a:noFill/>
          </a:ln>
        </p:spPr>
      </p:pic>
      <p:pic>
        <p:nvPicPr>
          <p:cNvPr id="18" name="Imagen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775855" y="3757534"/>
            <a:ext cx="2627901" cy="1478194"/>
          </a:xfrm>
          <a:prstGeom prst="rect">
            <a:avLst/>
          </a:prstGeom>
        </p:spPr>
      </p:pic>
      <p:pic>
        <p:nvPicPr>
          <p:cNvPr id="1030" name="Picture 6" descr="http://inbt.jhu.edu/files/2013/08/scalability.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641121" y="330018"/>
            <a:ext cx="2880008" cy="154286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tnooz.com/wp-content/uploads/2013/04/data-protection.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8704104" y="2036692"/>
            <a:ext cx="2860728" cy="12600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bigair.com.au/source/flexible_lrg.jp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741051" y="3411791"/>
            <a:ext cx="2540000"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http://www.hopestreetcentre.co.uk/sites/default/files/images/Man%20Jumping.preview.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507870" y="2013347"/>
            <a:ext cx="2653732" cy="1333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http://blogs.freescale.com/wp-content/uploads/2014/11/post-10925-nfv-blog.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537348" y="395775"/>
            <a:ext cx="2656041" cy="1463792"/>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ectangle 23"/>
          <p:cNvSpPr/>
          <p:nvPr/>
        </p:nvSpPr>
        <p:spPr>
          <a:xfrm>
            <a:off x="616503" y="3088707"/>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Resilience</a:t>
            </a:r>
            <a:endParaRPr lang="en-US" sz="1400" b="1" dirty="0">
              <a:solidFill>
                <a:schemeClr val="tx2"/>
              </a:solidFill>
            </a:endParaRPr>
          </a:p>
        </p:txBody>
      </p:sp>
      <p:sp>
        <p:nvSpPr>
          <p:cNvPr id="25" name="Rectangle 24"/>
          <p:cNvSpPr/>
          <p:nvPr/>
        </p:nvSpPr>
        <p:spPr>
          <a:xfrm>
            <a:off x="1647135" y="1597213"/>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Openness</a:t>
            </a:r>
            <a:endParaRPr lang="en-US" sz="1400" b="1" dirty="0">
              <a:solidFill>
                <a:schemeClr val="tx2"/>
              </a:solidFill>
            </a:endParaRPr>
          </a:p>
        </p:txBody>
      </p:sp>
      <p:sp>
        <p:nvSpPr>
          <p:cNvPr id="26" name="Rectangle 25"/>
          <p:cNvSpPr/>
          <p:nvPr/>
        </p:nvSpPr>
        <p:spPr>
          <a:xfrm>
            <a:off x="4748667" y="1358022"/>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Privacy</a:t>
            </a:r>
            <a:endParaRPr lang="en-US" sz="1400" b="1" dirty="0">
              <a:solidFill>
                <a:schemeClr val="tx2"/>
              </a:solidFill>
            </a:endParaRPr>
          </a:p>
        </p:txBody>
      </p:sp>
      <p:sp>
        <p:nvSpPr>
          <p:cNvPr id="27" name="Rectangle 26"/>
          <p:cNvSpPr/>
          <p:nvPr/>
        </p:nvSpPr>
        <p:spPr>
          <a:xfrm>
            <a:off x="7967315" y="1621817"/>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Scalability</a:t>
            </a:r>
            <a:endParaRPr lang="en-US" sz="1400" b="1" dirty="0">
              <a:solidFill>
                <a:schemeClr val="tx2"/>
              </a:solidFill>
            </a:endParaRPr>
          </a:p>
        </p:txBody>
      </p:sp>
      <p:sp>
        <p:nvSpPr>
          <p:cNvPr id="28" name="Rectangle 27"/>
          <p:cNvSpPr/>
          <p:nvPr/>
        </p:nvSpPr>
        <p:spPr>
          <a:xfrm>
            <a:off x="8854043" y="3254289"/>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Data protection</a:t>
            </a:r>
            <a:endParaRPr lang="en-US" sz="1400" b="1" dirty="0">
              <a:solidFill>
                <a:schemeClr val="tx2"/>
              </a:solidFill>
            </a:endParaRPr>
          </a:p>
        </p:txBody>
      </p:sp>
      <p:sp>
        <p:nvSpPr>
          <p:cNvPr id="30" name="Rectangle 29"/>
          <p:cNvSpPr/>
          <p:nvPr/>
        </p:nvSpPr>
        <p:spPr>
          <a:xfrm>
            <a:off x="8871574" y="5005167"/>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Security</a:t>
            </a:r>
            <a:endParaRPr lang="en-US" sz="1400" b="1" dirty="0">
              <a:solidFill>
                <a:schemeClr val="tx2"/>
              </a:solidFill>
            </a:endParaRPr>
          </a:p>
        </p:txBody>
      </p:sp>
      <p:sp>
        <p:nvSpPr>
          <p:cNvPr id="31" name="Rectangle 30"/>
          <p:cNvSpPr/>
          <p:nvPr/>
        </p:nvSpPr>
        <p:spPr>
          <a:xfrm>
            <a:off x="695612" y="4762745"/>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Flexibility</a:t>
            </a:r>
            <a:endParaRPr lang="en-US" sz="1400" b="1" dirty="0">
              <a:solidFill>
                <a:schemeClr val="tx2"/>
              </a:solidFill>
            </a:endParaRPr>
          </a:p>
        </p:txBody>
      </p:sp>
      <p:pic>
        <p:nvPicPr>
          <p:cNvPr id="32" name="Picture 31" descr="http://www.londonmet.ac.uk/media/london-metropolitan-university/london-met-photos/faculty-photos/fssh/news/community_900X524-cropped-600x349.jpg"/>
          <p:cNvPicPr/>
          <p:nvPr/>
        </p:nvPicPr>
        <p:blipFill rotWithShape="1">
          <a:blip r:embed="rId11">
            <a:extLst>
              <a:ext uri="{28A0092B-C50C-407E-A947-70E740481C1C}">
                <a14:useLocalDpi xmlns="" xmlns:a14="http://schemas.microsoft.com/office/drawing/2010/main" val="0"/>
              </a:ext>
            </a:extLst>
          </a:blip>
          <a:srcRect l="4533" r="2565"/>
          <a:stretch/>
        </p:blipFill>
        <p:spPr bwMode="auto">
          <a:xfrm>
            <a:off x="2874542" y="5130224"/>
            <a:ext cx="2637693" cy="1311521"/>
          </a:xfrm>
          <a:prstGeom prst="rect">
            <a:avLst/>
          </a:prstGeom>
          <a:noFill/>
          <a:ln>
            <a:noFill/>
          </a:ln>
        </p:spPr>
      </p:pic>
      <p:pic>
        <p:nvPicPr>
          <p:cNvPr id="33" name="Picture 32" descr="http://www.opal-re.com/images/CommResponsibility.jpg"/>
          <p:cNvPicPr/>
          <p:nvPr/>
        </p:nvPicPr>
        <p:blipFill>
          <a:blip r:embed="rId12">
            <a:extLst>
              <a:ext uri="{28A0092B-C50C-407E-A947-70E740481C1C}">
                <a14:useLocalDpi xmlns="" xmlns:a14="http://schemas.microsoft.com/office/drawing/2010/main" val="0"/>
              </a:ext>
            </a:extLst>
          </a:blip>
          <a:srcRect/>
          <a:stretch>
            <a:fillRect/>
          </a:stretch>
        </p:blipFill>
        <p:spPr bwMode="auto">
          <a:xfrm>
            <a:off x="6026600" y="5276539"/>
            <a:ext cx="2560507" cy="1329826"/>
          </a:xfrm>
          <a:prstGeom prst="rect">
            <a:avLst/>
          </a:prstGeom>
          <a:noFill/>
          <a:ln>
            <a:noFill/>
          </a:ln>
        </p:spPr>
      </p:pic>
      <p:sp>
        <p:nvSpPr>
          <p:cNvPr id="34" name="Rectangle 33"/>
          <p:cNvSpPr/>
          <p:nvPr/>
        </p:nvSpPr>
        <p:spPr>
          <a:xfrm>
            <a:off x="2653253" y="6229488"/>
            <a:ext cx="3039720" cy="2633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Cultural and age adaptation</a:t>
            </a:r>
            <a:endParaRPr lang="en-US" sz="1400" b="1" dirty="0">
              <a:solidFill>
                <a:schemeClr val="tx2"/>
              </a:solidFill>
            </a:endParaRPr>
          </a:p>
        </p:txBody>
      </p:sp>
      <p:sp>
        <p:nvSpPr>
          <p:cNvPr id="35" name="Rectangle 34"/>
          <p:cNvSpPr/>
          <p:nvPr/>
        </p:nvSpPr>
        <p:spPr>
          <a:xfrm>
            <a:off x="6088622" y="6340264"/>
            <a:ext cx="2436463" cy="2086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Reliability</a:t>
            </a:r>
            <a:endParaRPr lang="en-US" sz="1400" b="1" dirty="0">
              <a:solidFill>
                <a:schemeClr val="tx2"/>
              </a:solidFill>
            </a:endParaRPr>
          </a:p>
        </p:txBody>
      </p:sp>
    </p:spTree>
    <p:extLst>
      <p:ext uri="{BB962C8B-B14F-4D97-AF65-F5344CB8AC3E}">
        <p14:creationId xmlns="" xmlns:p14="http://schemas.microsoft.com/office/powerpoint/2010/main" val="2652026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xfrm>
            <a:off x="510117" y="445954"/>
            <a:ext cx="10972800" cy="649817"/>
          </a:xfrm>
        </p:spPr>
        <p:txBody>
          <a:bodyPr>
            <a:noAutofit/>
          </a:bodyPr>
          <a:lstStyle/>
          <a:p>
            <a:r>
              <a:rPr lang="en-US" sz="3600" dirty="0" smtClean="0"/>
              <a:t>Pilot the ITU’s SSC-KPIs in your city</a:t>
            </a:r>
            <a:endParaRPr lang="en-US" sz="3600" dirty="0"/>
          </a:p>
        </p:txBody>
      </p:sp>
      <p:sp>
        <p:nvSpPr>
          <p:cNvPr id="2" name="Text Placeholder 1"/>
          <p:cNvSpPr>
            <a:spLocks noGrp="1"/>
          </p:cNvSpPr>
          <p:nvPr>
            <p:ph type="body" idx="1"/>
          </p:nvPr>
        </p:nvSpPr>
        <p:spPr>
          <a:xfrm>
            <a:off x="320843" y="1177667"/>
            <a:ext cx="5386917" cy="386439"/>
          </a:xfrm>
        </p:spPr>
        <p:txBody>
          <a:bodyPr/>
          <a:lstStyle/>
          <a:p>
            <a:pPr algn="ctr"/>
            <a:r>
              <a:rPr lang="en-US" dirty="0" smtClean="0"/>
              <a:t>Background</a:t>
            </a:r>
            <a:endParaRPr lang="en-US" dirty="0"/>
          </a:p>
        </p:txBody>
      </p:sp>
      <p:sp>
        <p:nvSpPr>
          <p:cNvPr id="30" name="Content Placeholder 4"/>
          <p:cNvSpPr>
            <a:spLocks noGrp="1"/>
          </p:cNvSpPr>
          <p:nvPr>
            <p:ph sz="half" idx="2"/>
          </p:nvPr>
        </p:nvSpPr>
        <p:spPr>
          <a:xfrm>
            <a:off x="6619073" y="2730492"/>
            <a:ext cx="5164435" cy="1776220"/>
          </a:xfrm>
          <a:prstGeom prst="rect">
            <a:avLst/>
          </a:prstGeom>
          <a:noFill/>
        </p:spPr>
        <p:txBody>
          <a:bodyPr>
            <a:noAutofit/>
          </a:bodyPr>
          <a:lstStyle/>
          <a:p>
            <a:pPr>
              <a:spcBef>
                <a:spcPts val="600"/>
              </a:spcBef>
              <a:buClr>
                <a:schemeClr val="tx2">
                  <a:lumMod val="60000"/>
                  <a:lumOff val="40000"/>
                </a:schemeClr>
              </a:buClr>
              <a:buFont typeface="Wingdings" panose="05000000000000000000" pitchFamily="2" charset="2"/>
              <a:buChar char="§"/>
            </a:pPr>
            <a:r>
              <a:rPr lang="en-US" altLang="en-US" sz="2000" kern="0" dirty="0" smtClean="0">
                <a:latin typeface="+mj-lt"/>
              </a:rPr>
              <a:t>Cities </a:t>
            </a:r>
            <a:r>
              <a:rPr lang="en-US" altLang="en-US" sz="2000" kern="0" dirty="0">
                <a:latin typeface="+mj-lt"/>
              </a:rPr>
              <a:t>will be able to </a:t>
            </a:r>
            <a:r>
              <a:rPr lang="en-US" altLang="en-US" sz="2000" b="1" kern="0" dirty="0">
                <a:latin typeface="+mj-lt"/>
              </a:rPr>
              <a:t>measure</a:t>
            </a:r>
            <a:r>
              <a:rPr lang="en-US" altLang="en-US" sz="2000" kern="0" dirty="0">
                <a:latin typeface="+mj-lt"/>
              </a:rPr>
              <a:t> current </a:t>
            </a:r>
            <a:r>
              <a:rPr lang="en-US" altLang="en-US" sz="2000" b="1" kern="0" dirty="0">
                <a:latin typeface="+mj-lt"/>
              </a:rPr>
              <a:t>performance</a:t>
            </a:r>
            <a:r>
              <a:rPr lang="en-US" altLang="en-US" sz="2000" kern="0" dirty="0">
                <a:latin typeface="+mj-lt"/>
              </a:rPr>
              <a:t> and identify opportunities to </a:t>
            </a:r>
            <a:r>
              <a:rPr lang="en-US" altLang="en-US" sz="2000" b="1" kern="0" dirty="0">
                <a:latin typeface="+mj-lt"/>
              </a:rPr>
              <a:t>improve</a:t>
            </a:r>
            <a:r>
              <a:rPr lang="en-US" altLang="en-US" sz="2000" kern="0" dirty="0">
                <a:latin typeface="+mj-lt"/>
              </a:rPr>
              <a:t> city services towards sustainability and operational eco-efficiency.</a:t>
            </a:r>
            <a:endParaRPr lang="en-US" altLang="en-US" sz="2000" b="1" kern="0" dirty="0" smtClean="0">
              <a:latin typeface="+mj-lt"/>
            </a:endParaRPr>
          </a:p>
        </p:txBody>
      </p:sp>
      <p:sp>
        <p:nvSpPr>
          <p:cNvPr id="3" name="Text Placeholder 2"/>
          <p:cNvSpPr>
            <a:spLocks noGrp="1"/>
          </p:cNvSpPr>
          <p:nvPr>
            <p:ph type="body" sz="quarter" idx="3"/>
          </p:nvPr>
        </p:nvSpPr>
        <p:spPr>
          <a:xfrm>
            <a:off x="6325761" y="1200650"/>
            <a:ext cx="5389033" cy="372715"/>
          </a:xfrm>
        </p:spPr>
        <p:txBody>
          <a:bodyPr/>
          <a:lstStyle/>
          <a:p>
            <a:pPr algn="ctr"/>
            <a:r>
              <a:rPr lang="en-US" dirty="0" smtClean="0"/>
              <a:t>Benefits</a:t>
            </a:r>
            <a:endParaRPr lang="en-US" dirty="0"/>
          </a:p>
        </p:txBody>
      </p:sp>
      <p:sp>
        <p:nvSpPr>
          <p:cNvPr id="6" name="Content Placeholder 2"/>
          <p:cNvSpPr txBox="1">
            <a:spLocks/>
          </p:cNvSpPr>
          <p:nvPr/>
        </p:nvSpPr>
        <p:spPr>
          <a:xfrm>
            <a:off x="609600" y="1125539"/>
            <a:ext cx="11582400" cy="4606925"/>
          </a:xfrm>
          <a:prstGeom prst="rect">
            <a:avLst/>
          </a:prstGeom>
        </p:spPr>
        <p:txBody>
          <a:bodyPr>
            <a:normAutofit/>
          </a:bodyPr>
          <a:lstStyle/>
          <a:p>
            <a:pPr marL="342900" indent="-342900">
              <a:spcBef>
                <a:spcPct val="20000"/>
              </a:spcBef>
              <a:buClr>
                <a:srgbClr val="0E438A"/>
              </a:buClr>
              <a:buSzPct val="110000"/>
              <a:defRPr/>
            </a:pPr>
            <a:endParaRPr lang="en-US" kern="0" dirty="0">
              <a:solidFill>
                <a:srgbClr val="5C5C5C"/>
              </a:solidFill>
              <a:latin typeface="+mn-lt"/>
            </a:endParaRPr>
          </a:p>
        </p:txBody>
      </p:sp>
      <p:sp>
        <p:nvSpPr>
          <p:cNvPr id="31" name="Rectángulo 4"/>
          <p:cNvSpPr/>
          <p:nvPr/>
        </p:nvSpPr>
        <p:spPr>
          <a:xfrm>
            <a:off x="207434" y="1633745"/>
            <a:ext cx="5822841" cy="2708434"/>
          </a:xfrm>
          <a:prstGeom prst="rect">
            <a:avLst/>
          </a:prstGeom>
        </p:spPr>
        <p:txBody>
          <a:bodyPr wrap="square">
            <a:spAutoFit/>
          </a:bodyPr>
          <a:lstStyle/>
          <a:p>
            <a:pPr marL="342900" indent="-342900">
              <a:spcBef>
                <a:spcPts val="600"/>
              </a:spcBef>
              <a:buClr>
                <a:schemeClr val="tx2">
                  <a:lumMod val="60000"/>
                  <a:lumOff val="40000"/>
                </a:schemeClr>
              </a:buClr>
              <a:buFont typeface="Wingdings" panose="05000000000000000000" pitchFamily="2" charset="2"/>
              <a:buChar char="§"/>
            </a:pPr>
            <a:r>
              <a:rPr lang="en-US" sz="2000" dirty="0" smtClean="0">
                <a:solidFill>
                  <a:schemeClr val="tx2">
                    <a:lumMod val="60000"/>
                    <a:lumOff val="40000"/>
                  </a:schemeClr>
                </a:solidFill>
                <a:latin typeface="+mj-lt"/>
              </a:rPr>
              <a:t>A global project launched by ITU in cooperation with other UN agencies to </a:t>
            </a:r>
            <a:r>
              <a:rPr lang="en-US" sz="2000" dirty="0">
                <a:solidFill>
                  <a:schemeClr val="tx2">
                    <a:lumMod val="60000"/>
                    <a:lumOff val="40000"/>
                  </a:schemeClr>
                </a:solidFill>
                <a:latin typeface="+mj-lt"/>
              </a:rPr>
              <a:t>support cities in the implementation and use of the </a:t>
            </a:r>
            <a:r>
              <a:rPr lang="en-US" sz="2000" dirty="0" smtClean="0">
                <a:solidFill>
                  <a:schemeClr val="tx2">
                    <a:lumMod val="60000"/>
                    <a:lumOff val="40000"/>
                  </a:schemeClr>
                </a:solidFill>
                <a:latin typeface="+mj-lt"/>
              </a:rPr>
              <a:t>ITU’s SSC-KPIs developed by FG-SSC.</a:t>
            </a:r>
            <a:endParaRPr lang="en-US" sz="2000" dirty="0">
              <a:solidFill>
                <a:schemeClr val="tx2">
                  <a:lumMod val="60000"/>
                  <a:lumOff val="40000"/>
                </a:schemeClr>
              </a:solidFill>
              <a:latin typeface="+mj-lt"/>
            </a:endParaRPr>
          </a:p>
          <a:p>
            <a:pPr marL="342900" indent="-342900">
              <a:spcBef>
                <a:spcPts val="600"/>
              </a:spcBef>
              <a:buClr>
                <a:schemeClr val="tx2">
                  <a:lumMod val="60000"/>
                  <a:lumOff val="40000"/>
                </a:schemeClr>
              </a:buClr>
              <a:buFont typeface="Wingdings" panose="05000000000000000000" pitchFamily="2" charset="2"/>
              <a:buChar char="§"/>
            </a:pPr>
            <a:r>
              <a:rPr lang="en-US" sz="2000" dirty="0" smtClean="0">
                <a:solidFill>
                  <a:schemeClr val="tx2">
                    <a:lumMod val="60000"/>
                    <a:lumOff val="40000"/>
                  </a:schemeClr>
                </a:solidFill>
                <a:latin typeface="+mj-lt"/>
              </a:rPr>
              <a:t>Several cities are </a:t>
            </a:r>
            <a:r>
              <a:rPr lang="en-US" sz="2000" b="1" dirty="0" smtClean="0">
                <a:solidFill>
                  <a:schemeClr val="tx2">
                    <a:lumMod val="60000"/>
                    <a:lumOff val="40000"/>
                  </a:schemeClr>
                </a:solidFill>
                <a:latin typeface="+mj-lt"/>
              </a:rPr>
              <a:t>testing</a:t>
            </a:r>
            <a:r>
              <a:rPr lang="en-US" sz="2000" dirty="0" smtClean="0">
                <a:solidFill>
                  <a:schemeClr val="tx2">
                    <a:lumMod val="60000"/>
                    <a:lumOff val="40000"/>
                  </a:schemeClr>
                </a:solidFill>
                <a:latin typeface="+mj-lt"/>
              </a:rPr>
              <a:t> the ITU’s SSC-KPIs and will get a </a:t>
            </a:r>
            <a:r>
              <a:rPr lang="en-US" sz="2000" b="1" dirty="0" smtClean="0">
                <a:solidFill>
                  <a:schemeClr val="tx2">
                    <a:lumMod val="60000"/>
                    <a:lumOff val="40000"/>
                  </a:schemeClr>
                </a:solidFill>
                <a:latin typeface="+mj-lt"/>
              </a:rPr>
              <a:t>certificate</a:t>
            </a:r>
            <a:r>
              <a:rPr lang="en-US" sz="2000" dirty="0" smtClean="0">
                <a:solidFill>
                  <a:schemeClr val="tx2">
                    <a:lumMod val="60000"/>
                    <a:lumOff val="40000"/>
                  </a:schemeClr>
                </a:solidFill>
                <a:latin typeface="+mj-lt"/>
              </a:rPr>
              <a:t> from ITU.</a:t>
            </a:r>
          </a:p>
          <a:p>
            <a:pPr marL="342900" indent="-342900">
              <a:spcBef>
                <a:spcPts val="600"/>
              </a:spcBef>
              <a:buClr>
                <a:schemeClr val="tx2">
                  <a:lumMod val="60000"/>
                  <a:lumOff val="40000"/>
                </a:schemeClr>
              </a:buClr>
              <a:buFont typeface="Wingdings" panose="05000000000000000000" pitchFamily="2" charset="2"/>
              <a:buChar char="§"/>
            </a:pPr>
            <a:r>
              <a:rPr lang="en-US" sz="2000" dirty="0" smtClean="0">
                <a:solidFill>
                  <a:schemeClr val="tx2">
                    <a:lumMod val="60000"/>
                    <a:lumOff val="40000"/>
                  </a:schemeClr>
                </a:solidFill>
                <a:latin typeface="+mj-lt"/>
              </a:rPr>
              <a:t>ITU will also develop </a:t>
            </a:r>
            <a:r>
              <a:rPr lang="en-US" sz="2000" dirty="0">
                <a:solidFill>
                  <a:schemeClr val="tx2">
                    <a:lumMod val="60000"/>
                    <a:lumOff val="40000"/>
                  </a:schemeClr>
                </a:solidFill>
                <a:latin typeface="+mj-lt"/>
              </a:rPr>
              <a:t>a </a:t>
            </a:r>
            <a:r>
              <a:rPr lang="en-US" sz="2000" b="1" dirty="0" smtClean="0">
                <a:solidFill>
                  <a:schemeClr val="tx2">
                    <a:lumMod val="60000"/>
                    <a:lumOff val="40000"/>
                  </a:schemeClr>
                </a:solidFill>
                <a:latin typeface="+mj-lt"/>
              </a:rPr>
              <a:t>Global </a:t>
            </a:r>
            <a:r>
              <a:rPr lang="en-US" sz="2000" b="1" dirty="0">
                <a:solidFill>
                  <a:schemeClr val="tx2">
                    <a:lumMod val="60000"/>
                    <a:lumOff val="40000"/>
                  </a:schemeClr>
                </a:solidFill>
                <a:latin typeface="+mj-lt"/>
              </a:rPr>
              <a:t>Smart Sustainable Cities </a:t>
            </a:r>
            <a:r>
              <a:rPr lang="en-US" sz="2000" b="1" dirty="0" smtClean="0">
                <a:solidFill>
                  <a:schemeClr val="tx2">
                    <a:lumMod val="60000"/>
                    <a:lumOff val="40000"/>
                  </a:schemeClr>
                </a:solidFill>
                <a:latin typeface="+mj-lt"/>
              </a:rPr>
              <a:t>Index</a:t>
            </a:r>
            <a:r>
              <a:rPr lang="en-US" sz="2000" dirty="0">
                <a:solidFill>
                  <a:schemeClr val="tx2">
                    <a:lumMod val="60000"/>
                    <a:lumOff val="40000"/>
                  </a:schemeClr>
                </a:solidFill>
                <a:latin typeface="+mj-lt"/>
              </a:rPr>
              <a:t>.</a:t>
            </a:r>
          </a:p>
        </p:txBody>
      </p:sp>
      <p:pic>
        <p:nvPicPr>
          <p:cNvPr id="7170" name="Picture 2" descr="http://m.c.lnkd.licdn.com/mpr/mpr/p/2/005/00e/292/1a42923.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7225" b="8175"/>
          <a:stretch/>
        </p:blipFill>
        <p:spPr bwMode="auto">
          <a:xfrm>
            <a:off x="7668767" y="1679871"/>
            <a:ext cx="2884741" cy="960720"/>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s://timjonesaz.files.wordpress.com/2011/10/kpi.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90037" y="4413180"/>
            <a:ext cx="2641600" cy="14859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AutoShape 4" descr="DM Logo"/>
          <p:cNvSpPr>
            <a:spLocks noChangeAspect="1" noChangeArrowheads="1"/>
          </p:cNvSpPr>
          <p:nvPr/>
        </p:nvSpPr>
        <p:spPr bwMode="auto">
          <a:xfrm>
            <a:off x="207433" y="-144463"/>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5"/>
          <a:stretch>
            <a:fillRect/>
          </a:stretch>
        </p:blipFill>
        <p:spPr>
          <a:xfrm>
            <a:off x="9285802" y="4449271"/>
            <a:ext cx="2459997" cy="602940"/>
          </a:xfrm>
          <a:prstGeom prst="rect">
            <a:avLst/>
          </a:prstGeom>
        </p:spPr>
      </p:pic>
      <p:sp>
        <p:nvSpPr>
          <p:cNvPr id="17" name="Rectangle 16"/>
          <p:cNvSpPr/>
          <p:nvPr/>
        </p:nvSpPr>
        <p:spPr>
          <a:xfrm>
            <a:off x="8995940" y="5112696"/>
            <a:ext cx="3039720" cy="2633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tx2"/>
                </a:solidFill>
              </a:rPr>
              <a:t>First pilot project, May 2015</a:t>
            </a:r>
            <a:endParaRPr lang="en-US" sz="1400" b="1" dirty="0">
              <a:solidFill>
                <a:schemeClr val="tx2"/>
              </a:solidFill>
            </a:endParaRPr>
          </a:p>
        </p:txBody>
      </p:sp>
      <p:sp>
        <p:nvSpPr>
          <p:cNvPr id="18" name="Content Placeholder 4"/>
          <p:cNvSpPr>
            <a:spLocks noGrp="1"/>
          </p:cNvSpPr>
          <p:nvPr>
            <p:ph sz="half" idx="2"/>
          </p:nvPr>
        </p:nvSpPr>
        <p:spPr>
          <a:xfrm>
            <a:off x="468976" y="5557721"/>
            <a:ext cx="11462664" cy="455993"/>
          </a:xfrm>
          <a:prstGeom prst="rect">
            <a:avLst/>
          </a:prstGeom>
          <a:noFill/>
        </p:spPr>
        <p:txBody>
          <a:bodyPr>
            <a:noAutofit/>
          </a:bodyPr>
          <a:lstStyle/>
          <a:p>
            <a:pPr marL="0" indent="0" algn="ctr">
              <a:spcBef>
                <a:spcPts val="600"/>
              </a:spcBef>
              <a:buClr>
                <a:schemeClr val="tx2">
                  <a:lumMod val="60000"/>
                  <a:lumOff val="40000"/>
                </a:schemeClr>
              </a:buClr>
              <a:buNone/>
            </a:pPr>
            <a:r>
              <a:rPr lang="en-US" altLang="en-US" sz="2000" b="1" kern="0" dirty="0" smtClean="0">
                <a:solidFill>
                  <a:schemeClr val="tx2"/>
                </a:solidFill>
                <a:latin typeface="+mj-lt"/>
              </a:rPr>
              <a:t>Join ITU’ Smart Sustainable Cities Initiative!</a:t>
            </a:r>
          </a:p>
        </p:txBody>
      </p:sp>
    </p:spTree>
    <p:extLst>
      <p:ext uri="{BB962C8B-B14F-4D97-AF65-F5344CB8AC3E}">
        <p14:creationId xmlns="" xmlns:p14="http://schemas.microsoft.com/office/powerpoint/2010/main" val="178368331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syllbus-IOT.bmp"/>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2634297" y="1295400"/>
            <a:ext cx="6781800" cy="53046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oogle Shape;107;p14"/>
          <p:cNvGrpSpPr/>
          <p:nvPr/>
        </p:nvGrpSpPr>
        <p:grpSpPr>
          <a:xfrm>
            <a:off x="381000" y="160443"/>
            <a:ext cx="9109075" cy="153145"/>
            <a:chOff x="0" y="0"/>
            <a:chExt cx="7239000" cy="307777"/>
          </a:xfrm>
        </p:grpSpPr>
        <p:sp>
          <p:nvSpPr>
            <p:cNvPr id="5" name="Google Shape;108;p14"/>
            <p:cNvSpPr txBox="1"/>
            <p:nvPr/>
          </p:nvSpPr>
          <p:spPr>
            <a:xfrm>
              <a:off x="0" y="1"/>
              <a:ext cx="35814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dirty="0" smtClean="0">
                  <a:solidFill>
                    <a:schemeClr val="dk1"/>
                  </a:solidFill>
                  <a:latin typeface="Libre Franklin"/>
                  <a:ea typeface="Libre Franklin"/>
                  <a:cs typeface="Libre Franklin"/>
                  <a:sym typeface="Libre Franklin"/>
                </a:rPr>
                <a:t> </a:t>
              </a:r>
              <a:endParaRPr sz="1400" dirty="0">
                <a:solidFill>
                  <a:schemeClr val="dk1"/>
                </a:solidFill>
                <a:latin typeface="Libre Franklin"/>
                <a:ea typeface="Libre Franklin"/>
                <a:cs typeface="Libre Franklin"/>
                <a:sym typeface="Libre Franklin"/>
              </a:endParaRPr>
            </a:p>
          </p:txBody>
        </p:sp>
        <p:sp>
          <p:nvSpPr>
            <p:cNvPr id="6" name="Google Shape;109;p14"/>
            <p:cNvSpPr txBox="1"/>
            <p:nvPr/>
          </p:nvSpPr>
          <p:spPr>
            <a:xfrm>
              <a:off x="4876800" y="0"/>
              <a:ext cx="23622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dirty="0">
                <a:solidFill>
                  <a:schemeClr val="dk1"/>
                </a:solidFill>
                <a:latin typeface="Libre Franklin"/>
                <a:ea typeface="Libre Franklin"/>
                <a:cs typeface="Libre Franklin"/>
                <a:sym typeface="Libre Franklin"/>
              </a:endParaRPr>
            </a:p>
          </p:txBody>
        </p:sp>
      </p:grpSp>
      <p:sp>
        <p:nvSpPr>
          <p:cNvPr id="8" name="Title 1"/>
          <p:cNvSpPr>
            <a:spLocks noGrp="1"/>
          </p:cNvSpPr>
          <p:nvPr>
            <p:ph type="title"/>
          </p:nvPr>
        </p:nvSpPr>
        <p:spPr>
          <a:xfrm>
            <a:off x="406400" y="457200"/>
            <a:ext cx="11582400" cy="838200"/>
          </a:xfrm>
        </p:spPr>
        <p:txBody>
          <a:bodyPr/>
          <a:lstStyle/>
          <a:p>
            <a:r>
              <a:rPr lang="en-IN" dirty="0"/>
              <a:t>S</a:t>
            </a:r>
            <a:r>
              <a:rPr lang="en-IN" dirty="0" smtClean="0"/>
              <a:t>yllabus</a:t>
            </a:r>
            <a:endParaRPr lang="en-IN" dirty="0"/>
          </a:p>
        </p:txBody>
      </p:sp>
    </p:spTree>
    <p:extLst>
      <p:ext uri="{BB962C8B-B14F-4D97-AF65-F5344CB8AC3E}">
        <p14:creationId xmlns="" xmlns:p14="http://schemas.microsoft.com/office/powerpoint/2010/main" val="5271927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9088" y="571500"/>
            <a:ext cx="11293312" cy="1143000"/>
          </a:xfrm>
        </p:spPr>
        <p:txBody>
          <a:bodyPr/>
          <a:lstStyle/>
          <a:p>
            <a:r>
              <a:rPr lang="de-DE" sz="3200" dirty="0" smtClean="0"/>
              <a:t>Forum on </a:t>
            </a:r>
            <a:r>
              <a:rPr lang="de-DE" sz="3200" dirty="0"/>
              <a:t>“Internet </a:t>
            </a:r>
            <a:r>
              <a:rPr lang="de-DE" sz="3200" dirty="0" smtClean="0"/>
              <a:t>of things: empowering the new </a:t>
            </a:r>
            <a:r>
              <a:rPr lang="de-DE" sz="3200" dirty="0"/>
              <a:t>u</a:t>
            </a:r>
            <a:r>
              <a:rPr lang="de-DE" sz="3200" dirty="0" smtClean="0"/>
              <a:t>rban agenda </a:t>
            </a:r>
            <a:r>
              <a:rPr lang="de-DE" sz="3200" dirty="0"/>
              <a:t>”</a:t>
            </a:r>
          </a:p>
        </p:txBody>
      </p:sp>
      <p:sp>
        <p:nvSpPr>
          <p:cNvPr id="3" name="Inhaltsplatzhalter 2"/>
          <p:cNvSpPr>
            <a:spLocks noGrp="1"/>
          </p:cNvSpPr>
          <p:nvPr>
            <p:ph idx="1"/>
          </p:nvPr>
        </p:nvSpPr>
        <p:spPr>
          <a:xfrm>
            <a:off x="7126664" y="2545237"/>
            <a:ext cx="4633965" cy="3360526"/>
          </a:xfrm>
        </p:spPr>
        <p:txBody>
          <a:bodyPr/>
          <a:lstStyle/>
          <a:p>
            <a:pPr marL="0" indent="0">
              <a:spcBef>
                <a:spcPts val="0"/>
              </a:spcBef>
              <a:buNone/>
            </a:pPr>
            <a:r>
              <a:rPr lang="de-DE" sz="2000" dirty="0" smtClean="0">
                <a:ea typeface="Calibri"/>
                <a:cs typeface="Times New Roman"/>
              </a:rPr>
              <a:t>This forum will provide a platform to discuss why the Internet of things will be at the heart of smart city transformation.</a:t>
            </a:r>
            <a:br>
              <a:rPr lang="de-DE" sz="2000" dirty="0" smtClean="0">
                <a:ea typeface="Calibri"/>
                <a:cs typeface="Times New Roman"/>
              </a:rPr>
            </a:br>
            <a:endParaRPr lang="de-DE" sz="2000" dirty="0" smtClean="0">
              <a:ea typeface="Calibri"/>
              <a:cs typeface="Times New Roman"/>
            </a:endParaRPr>
          </a:p>
          <a:p>
            <a:pPr marL="0" indent="0">
              <a:spcBef>
                <a:spcPts val="0"/>
              </a:spcBef>
              <a:buNone/>
            </a:pPr>
            <a:r>
              <a:rPr lang="de-DE" sz="2000" b="1" i="1" dirty="0" smtClean="0">
                <a:solidFill>
                  <a:srgbClr val="3D7B3D"/>
                </a:solidFill>
                <a:cs typeface="Times New Roman"/>
              </a:rPr>
              <a:t>When</a:t>
            </a:r>
            <a:r>
              <a:rPr lang="de-DE" sz="2000" dirty="0" smtClean="0">
                <a:cs typeface="Times New Roman"/>
              </a:rPr>
              <a:t>: </a:t>
            </a:r>
            <a:r>
              <a:rPr lang="de-DE" sz="2000" dirty="0">
                <a:cs typeface="Times New Roman"/>
              </a:rPr>
              <a:t>19 October 2015</a:t>
            </a:r>
          </a:p>
          <a:p>
            <a:pPr marL="0" indent="0">
              <a:spcBef>
                <a:spcPts val="0"/>
              </a:spcBef>
              <a:buNone/>
            </a:pPr>
            <a:r>
              <a:rPr lang="de-DE" sz="2000" b="1" i="1" dirty="0">
                <a:solidFill>
                  <a:srgbClr val="3D7B3D"/>
                </a:solidFill>
                <a:cs typeface="Times New Roman"/>
              </a:rPr>
              <a:t>Where</a:t>
            </a:r>
            <a:r>
              <a:rPr lang="de-DE" sz="2000" dirty="0" smtClean="0">
                <a:cs typeface="Times New Roman"/>
              </a:rPr>
              <a:t>: ITU Headquarters, Geneva, Switzerland</a:t>
            </a:r>
            <a:endParaRPr lang="de-DE" sz="2000" dirty="0"/>
          </a:p>
        </p:txBody>
      </p:sp>
      <p:pic>
        <p:nvPicPr>
          <p:cNvPr id="1026" name="Picture 5" descr="reyna-iot"/>
          <p:cNvPicPr>
            <a:picLocks noChangeAspect="1" noChangeArrowheads="1"/>
          </p:cNvPicPr>
          <p:nvPr/>
        </p:nvPicPr>
        <p:blipFill rotWithShape="1">
          <a:blip r:embed="rId3" cstate="print"/>
          <a:srcRect b="840"/>
          <a:stretch/>
        </p:blipFill>
        <p:spPr bwMode="auto">
          <a:xfrm>
            <a:off x="505835" y="1968500"/>
            <a:ext cx="6284603" cy="3847838"/>
          </a:xfrm>
          <a:prstGeom prst="rect">
            <a:avLst/>
          </a:prstGeom>
          <a:noFill/>
        </p:spPr>
      </p:pic>
    </p:spTree>
    <p:extLst>
      <p:ext uri="{BB962C8B-B14F-4D97-AF65-F5344CB8AC3E}">
        <p14:creationId xmlns="" xmlns:p14="http://schemas.microsoft.com/office/powerpoint/2010/main" val="14070697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708" y="549844"/>
            <a:ext cx="11852635" cy="563789"/>
          </a:xfrm>
        </p:spPr>
        <p:txBody>
          <a:bodyPr>
            <a:normAutofit fontScale="90000"/>
          </a:bodyPr>
          <a:lstStyle/>
          <a:p>
            <a:r>
              <a:rPr lang="en-US" sz="3600" dirty="0" smtClean="0"/>
              <a:t>A win-win way forward for the future of </a:t>
            </a:r>
            <a:r>
              <a:rPr lang="en-US" sz="3600" dirty="0" err="1" smtClean="0"/>
              <a:t>IoT</a:t>
            </a:r>
            <a:endParaRPr lang="en-US" sz="3600" dirty="0"/>
          </a:p>
        </p:txBody>
      </p:sp>
      <p:pic>
        <p:nvPicPr>
          <p:cNvPr id="1026" name="Picture 2" descr="http://www.bayforce.com/wp-content/uploads/2013/03/internet-of-things.gif"/>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81527" y="2195490"/>
            <a:ext cx="6889581" cy="290654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Inhaltsplatzhalter 2"/>
          <p:cNvSpPr txBox="1">
            <a:spLocks/>
          </p:cNvSpPr>
          <p:nvPr/>
        </p:nvSpPr>
        <p:spPr>
          <a:xfrm>
            <a:off x="301658" y="5151640"/>
            <a:ext cx="11550977" cy="74011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smtClean="0">
                <a:ea typeface="Calibri"/>
                <a:cs typeface="Times New Roman"/>
              </a:rPr>
              <a:t>Standardization can create the necessary framework for any </a:t>
            </a:r>
            <a:r>
              <a:rPr lang="en-US" sz="2000" dirty="0">
                <a:ea typeface="Calibri"/>
                <a:cs typeface="Times New Roman"/>
              </a:rPr>
              <a:t>large-scale </a:t>
            </a:r>
            <a:r>
              <a:rPr lang="en-US" sz="2000" dirty="0" err="1" smtClean="0">
                <a:ea typeface="Calibri"/>
                <a:cs typeface="Times New Roman"/>
              </a:rPr>
              <a:t>IoT</a:t>
            </a:r>
            <a:r>
              <a:rPr lang="en-US" sz="2000" dirty="0" smtClean="0">
                <a:ea typeface="Calibri"/>
                <a:cs typeface="Times New Roman"/>
              </a:rPr>
              <a:t> deployment and ensure commercial revenues in future.</a:t>
            </a:r>
            <a:endParaRPr lang="de-DE" sz="2000" dirty="0"/>
          </a:p>
        </p:txBody>
      </p:sp>
      <p:sp>
        <p:nvSpPr>
          <p:cNvPr id="8" name="Inhaltsplatzhalter 2"/>
          <p:cNvSpPr txBox="1">
            <a:spLocks/>
          </p:cNvSpPr>
          <p:nvPr/>
        </p:nvSpPr>
        <p:spPr>
          <a:xfrm>
            <a:off x="465056" y="1335645"/>
            <a:ext cx="11538408" cy="76123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rgbClr val="558ED5"/>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58ED5"/>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58ED5"/>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58ED5"/>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dirty="0" err="1" smtClean="0"/>
              <a:t>IoT</a:t>
            </a:r>
            <a:r>
              <a:rPr lang="en-US" sz="2000" dirty="0" smtClean="0"/>
              <a:t> involves </a:t>
            </a:r>
            <a:r>
              <a:rPr lang="en-US" sz="2000" dirty="0"/>
              <a:t>many manufacturers, spans multiple industries, and differs widely in application scenarios and user requirements. </a:t>
            </a:r>
            <a:endParaRPr lang="de-DE" sz="2000" dirty="0"/>
          </a:p>
        </p:txBody>
      </p:sp>
    </p:spTree>
    <p:extLst>
      <p:ext uri="{BB962C8B-B14F-4D97-AF65-F5344CB8AC3E}">
        <p14:creationId xmlns="" xmlns:p14="http://schemas.microsoft.com/office/powerpoint/2010/main" val="40089536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lstStyle/>
          <a:p>
            <a:r>
              <a:rPr lang="en-US" dirty="0" err="1" smtClean="0"/>
              <a:t>IoT</a:t>
            </a:r>
            <a:r>
              <a:rPr lang="en-US" dirty="0" smtClean="0"/>
              <a:t> in Healthcare</a:t>
            </a:r>
            <a:endParaRPr lang="en-US" dirty="0"/>
          </a:p>
        </p:txBody>
      </p:sp>
      <p:sp>
        <p:nvSpPr>
          <p:cNvPr id="3" name="Content Placeholder 2"/>
          <p:cNvSpPr>
            <a:spLocks noGrp="1"/>
          </p:cNvSpPr>
          <p:nvPr>
            <p:ph idx="1"/>
          </p:nvPr>
        </p:nvSpPr>
        <p:spPr>
          <a:xfrm>
            <a:off x="487679" y="1490634"/>
            <a:ext cx="8463619" cy="3880773"/>
          </a:xfrm>
        </p:spPr>
        <p:txBody>
          <a:bodyPr>
            <a:normAutofit/>
          </a:bodyPr>
          <a:lstStyle/>
          <a:p>
            <a:pPr>
              <a:buFont typeface="Wingdings" panose="05000000000000000000" pitchFamily="2" charset="2"/>
              <a:buChar char="q"/>
            </a:pPr>
            <a:r>
              <a:rPr lang="en-US" dirty="0" smtClean="0"/>
              <a:t> </a:t>
            </a:r>
            <a:r>
              <a:rPr lang="en-US" sz="2800" dirty="0" smtClean="0"/>
              <a:t>Compliance </a:t>
            </a:r>
            <a:r>
              <a:rPr lang="en-US" sz="2800" dirty="0"/>
              <a:t>with treatment and medication at home and by healthcare </a:t>
            </a:r>
            <a:r>
              <a:rPr lang="en-US" sz="2800" dirty="0" smtClean="0"/>
              <a:t>providers</a:t>
            </a:r>
          </a:p>
          <a:p>
            <a:pPr marL="0" indent="0">
              <a:buNone/>
            </a:pPr>
            <a:endParaRPr lang="en-US" sz="2800" dirty="0" smtClean="0"/>
          </a:p>
          <a:p>
            <a:pPr>
              <a:buFont typeface="Wingdings" panose="05000000000000000000" pitchFamily="2" charset="2"/>
              <a:buChar char="q"/>
            </a:pPr>
            <a:r>
              <a:rPr lang="en-US" sz="2800" dirty="0" smtClean="0"/>
              <a:t> Various </a:t>
            </a:r>
            <a:r>
              <a:rPr lang="en-US" sz="2800" dirty="0"/>
              <a:t>medical devices, sensors, and diagnostic and imaging devices can be viewed as smart devices or objects constituting a core part of the </a:t>
            </a:r>
            <a:r>
              <a:rPr lang="en-US" sz="2800" dirty="0" err="1"/>
              <a:t>IoT</a:t>
            </a:r>
            <a:r>
              <a:rPr lang="en-US" sz="2800" dirty="0"/>
              <a:t>. </a:t>
            </a:r>
            <a:endParaRPr lang="en-US" sz="2800" dirty="0" smtClean="0"/>
          </a:p>
        </p:txBody>
      </p:sp>
    </p:spTree>
    <p:extLst>
      <p:ext uri="{BB962C8B-B14F-4D97-AF65-F5344CB8AC3E}">
        <p14:creationId xmlns="" xmlns:p14="http://schemas.microsoft.com/office/powerpoint/2010/main" val="19407792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0"/>
            <a:ext cx="10972800" cy="675976"/>
          </a:xfrm>
        </p:spPr>
        <p:txBody>
          <a:bodyPr>
            <a:noAutofit/>
          </a:bodyPr>
          <a:lstStyle/>
          <a:p>
            <a:r>
              <a:rPr lang="en-US" dirty="0" smtClean="0"/>
              <a:t>IOT Healthcare Networks</a:t>
            </a:r>
            <a:endParaRPr lang="en-US" dirty="0"/>
          </a:p>
        </p:txBody>
      </p:sp>
      <p:pic>
        <p:nvPicPr>
          <p:cNvPr id="7" name="Picture 6"/>
          <p:cNvPicPr>
            <a:picLocks noChangeAspect="1"/>
          </p:cNvPicPr>
          <p:nvPr/>
        </p:nvPicPr>
        <p:blipFill>
          <a:blip r:embed="rId3"/>
          <a:stretch>
            <a:fillRect/>
          </a:stretch>
        </p:blipFill>
        <p:spPr>
          <a:xfrm>
            <a:off x="487681" y="1203173"/>
            <a:ext cx="8428001" cy="4306801"/>
          </a:xfrm>
          <a:prstGeom prst="rect">
            <a:avLst/>
          </a:prstGeom>
        </p:spPr>
      </p:pic>
    </p:spTree>
    <p:extLst>
      <p:ext uri="{BB962C8B-B14F-4D97-AF65-F5344CB8AC3E}">
        <p14:creationId xmlns="" xmlns:p14="http://schemas.microsoft.com/office/powerpoint/2010/main" val="32547633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0"/>
            <a:ext cx="9601200" cy="1485900"/>
          </a:xfrm>
        </p:spPr>
        <p:txBody>
          <a:bodyPr>
            <a:normAutofit/>
          </a:bodyPr>
          <a:lstStyle/>
          <a:p>
            <a:pPr algn="l"/>
            <a:r>
              <a:rPr lang="en-US" dirty="0" smtClean="0"/>
              <a:t>The IoThNet Topology</a:t>
            </a:r>
            <a:endParaRPr lang="en-US" dirty="0"/>
          </a:p>
        </p:txBody>
      </p:sp>
      <p:pic>
        <p:nvPicPr>
          <p:cNvPr id="4" name="Picture 3"/>
          <p:cNvPicPr>
            <a:picLocks noChangeAspect="1"/>
          </p:cNvPicPr>
          <p:nvPr/>
        </p:nvPicPr>
        <p:blipFill rotWithShape="1">
          <a:blip r:embed="rId3"/>
          <a:srcRect b="40075"/>
          <a:stretch/>
        </p:blipFill>
        <p:spPr>
          <a:xfrm>
            <a:off x="487679" y="1394637"/>
            <a:ext cx="9422175" cy="3872606"/>
          </a:xfrm>
          <a:prstGeom prst="rect">
            <a:avLst/>
          </a:prstGeom>
        </p:spPr>
      </p:pic>
    </p:spTree>
    <p:extLst>
      <p:ext uri="{BB962C8B-B14F-4D97-AF65-F5344CB8AC3E}">
        <p14:creationId xmlns="" xmlns:p14="http://schemas.microsoft.com/office/powerpoint/2010/main" val="235796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0"/>
            <a:ext cx="10096123" cy="1485900"/>
          </a:xfrm>
        </p:spPr>
        <p:txBody>
          <a:bodyPr>
            <a:noAutofit/>
          </a:bodyPr>
          <a:lstStyle/>
          <a:p>
            <a:pPr algn="l"/>
            <a:r>
              <a:rPr lang="en-US" dirty="0" smtClean="0"/>
              <a:t>Protocol </a:t>
            </a:r>
            <a:r>
              <a:rPr lang="en-US" dirty="0"/>
              <a:t>stack of </a:t>
            </a:r>
            <a:r>
              <a:rPr lang="en-US" dirty="0" smtClean="0"/>
              <a:t>6LoWPAN</a:t>
            </a:r>
            <a:br>
              <a:rPr lang="en-US" dirty="0" smtClean="0"/>
            </a:br>
            <a:endParaRPr lang="en-US" dirty="0"/>
          </a:p>
        </p:txBody>
      </p:sp>
      <p:pic>
        <p:nvPicPr>
          <p:cNvPr id="6" name="Picture 5"/>
          <p:cNvPicPr>
            <a:picLocks noChangeAspect="1"/>
          </p:cNvPicPr>
          <p:nvPr/>
        </p:nvPicPr>
        <p:blipFill>
          <a:blip r:embed="rId3"/>
          <a:stretch>
            <a:fillRect/>
          </a:stretch>
        </p:blipFill>
        <p:spPr>
          <a:xfrm>
            <a:off x="487681" y="1275599"/>
            <a:ext cx="7109423" cy="5105763"/>
          </a:xfrm>
          <a:prstGeom prst="rect">
            <a:avLst/>
          </a:prstGeom>
        </p:spPr>
      </p:pic>
    </p:spTree>
    <p:extLst>
      <p:ext uri="{BB962C8B-B14F-4D97-AF65-F5344CB8AC3E}">
        <p14:creationId xmlns="" xmlns:p14="http://schemas.microsoft.com/office/powerpoint/2010/main" val="33271129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lstStyle/>
          <a:p>
            <a:r>
              <a:rPr lang="en-US" dirty="0" err="1" smtClean="0"/>
              <a:t>IoTNet</a:t>
            </a:r>
            <a:r>
              <a:rPr lang="en-US" dirty="0" smtClean="0"/>
              <a:t> Platform</a:t>
            </a:r>
            <a:endParaRPr lang="en-US" dirty="0"/>
          </a:p>
        </p:txBody>
      </p:sp>
      <p:pic>
        <p:nvPicPr>
          <p:cNvPr id="5" name="Picture 4"/>
          <p:cNvPicPr>
            <a:picLocks noChangeAspect="1"/>
          </p:cNvPicPr>
          <p:nvPr/>
        </p:nvPicPr>
        <p:blipFill>
          <a:blip r:embed="rId2"/>
          <a:stretch>
            <a:fillRect/>
          </a:stretch>
        </p:blipFill>
        <p:spPr>
          <a:xfrm>
            <a:off x="487680" y="1218462"/>
            <a:ext cx="8988059" cy="4530489"/>
          </a:xfrm>
          <a:prstGeom prst="rect">
            <a:avLst/>
          </a:prstGeom>
        </p:spPr>
      </p:pic>
    </p:spTree>
    <p:extLst>
      <p:ext uri="{BB962C8B-B14F-4D97-AF65-F5344CB8AC3E}">
        <p14:creationId xmlns="" xmlns:p14="http://schemas.microsoft.com/office/powerpoint/2010/main" val="288853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1"/>
            <a:ext cx="10675544" cy="708433"/>
          </a:xfrm>
        </p:spPr>
        <p:txBody>
          <a:bodyPr>
            <a:normAutofit/>
          </a:bodyPr>
          <a:lstStyle/>
          <a:p>
            <a:pPr algn="l"/>
            <a:r>
              <a:rPr lang="en-US" sz="3600" dirty="0" err="1"/>
              <a:t>IoT</a:t>
            </a:r>
            <a:r>
              <a:rPr lang="en-US" sz="3600" dirty="0"/>
              <a:t> healthcare services and </a:t>
            </a:r>
            <a:r>
              <a:rPr lang="en-US" sz="3600" dirty="0" smtClean="0"/>
              <a:t>applicati</a:t>
            </a:r>
            <a:r>
              <a:rPr lang="en-US" sz="3600" dirty="0" smtClean="0">
                <a:solidFill>
                  <a:schemeClr val="bg1"/>
                </a:solidFill>
              </a:rPr>
              <a:t>ons</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487679" y="1074194"/>
            <a:ext cx="9025195" cy="5662399"/>
          </a:xfrm>
          <a:prstGeom prst="rect">
            <a:avLst/>
          </a:prstGeom>
        </p:spPr>
      </p:pic>
    </p:spTree>
    <p:extLst>
      <p:ext uri="{BB962C8B-B14F-4D97-AF65-F5344CB8AC3E}">
        <p14:creationId xmlns="" xmlns:p14="http://schemas.microsoft.com/office/powerpoint/2010/main" val="1085178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0"/>
            <a:ext cx="10510067" cy="721260"/>
          </a:xfrm>
        </p:spPr>
        <p:txBody>
          <a:bodyPr>
            <a:normAutofit/>
          </a:bodyPr>
          <a:lstStyle/>
          <a:p>
            <a:pPr algn="l"/>
            <a:r>
              <a:rPr lang="en-US" dirty="0" smtClean="0"/>
              <a:t>Security Issues with </a:t>
            </a:r>
            <a:r>
              <a:rPr lang="en-US" dirty="0" err="1" smtClean="0"/>
              <a:t>IoT</a:t>
            </a:r>
            <a:r>
              <a:rPr lang="en-US" dirty="0" smtClean="0"/>
              <a:t> in Health</a:t>
            </a:r>
            <a:r>
              <a:rPr lang="en-US" dirty="0" smtClean="0">
                <a:solidFill>
                  <a:schemeClr val="bg1"/>
                </a:solidFill>
              </a:rPr>
              <a:t>care</a:t>
            </a:r>
            <a:endParaRPr lang="en-US" dirty="0">
              <a:solidFill>
                <a:schemeClr val="bg1"/>
              </a:solidFill>
            </a:endParaRPr>
          </a:p>
        </p:txBody>
      </p:sp>
      <p:sp>
        <p:nvSpPr>
          <p:cNvPr id="3" name="Content Placeholder 2"/>
          <p:cNvSpPr>
            <a:spLocks noGrp="1"/>
          </p:cNvSpPr>
          <p:nvPr>
            <p:ph idx="1"/>
          </p:nvPr>
        </p:nvSpPr>
        <p:spPr>
          <a:xfrm>
            <a:off x="487680" y="1670363"/>
            <a:ext cx="9601200" cy="3581400"/>
          </a:xfrm>
        </p:spPr>
        <p:txBody>
          <a:bodyPr/>
          <a:lstStyle/>
          <a:p>
            <a:pPr>
              <a:buFont typeface="Wingdings" panose="05000000000000000000" pitchFamily="2" charset="2"/>
              <a:buChar char="q"/>
            </a:pPr>
            <a:r>
              <a:rPr lang="en-US" dirty="0" smtClean="0"/>
              <a:t>Healthcare devices deal with private information</a:t>
            </a:r>
          </a:p>
          <a:p>
            <a:pPr>
              <a:buFont typeface="Wingdings" panose="05000000000000000000" pitchFamily="2" charset="2"/>
              <a:buChar char="q"/>
            </a:pPr>
            <a:r>
              <a:rPr lang="en-US" dirty="0" smtClean="0"/>
              <a:t>This information needs to be protected from been revealed, modified or forged</a:t>
            </a:r>
          </a:p>
          <a:p>
            <a:pPr>
              <a:buFont typeface="Wingdings" panose="05000000000000000000" pitchFamily="2" charset="2"/>
              <a:buChar char="q"/>
            </a:pPr>
            <a:r>
              <a:rPr lang="en-US" dirty="0" smtClean="0"/>
              <a:t>Critical to </a:t>
            </a:r>
            <a:r>
              <a:rPr lang="en-US" dirty="0"/>
              <a:t>identify and analyze </a:t>
            </a:r>
            <a:r>
              <a:rPr lang="en-US" dirty="0" smtClean="0"/>
              <a:t>distinct features </a:t>
            </a:r>
            <a:r>
              <a:rPr lang="en-US" dirty="0"/>
              <a:t>of </a:t>
            </a:r>
            <a:r>
              <a:rPr lang="en-US" dirty="0" err="1"/>
              <a:t>IoT</a:t>
            </a:r>
            <a:r>
              <a:rPr lang="en-US" dirty="0"/>
              <a:t> </a:t>
            </a:r>
            <a:r>
              <a:rPr lang="en-US" dirty="0" smtClean="0"/>
              <a:t>security and </a:t>
            </a:r>
            <a:r>
              <a:rPr lang="en-US" dirty="0"/>
              <a:t>privacy</a:t>
            </a:r>
            <a:endParaRPr lang="en-US" dirty="0" smtClean="0"/>
          </a:p>
        </p:txBody>
      </p:sp>
    </p:spTree>
    <p:extLst>
      <p:ext uri="{BB962C8B-B14F-4D97-AF65-F5344CB8AC3E}">
        <p14:creationId xmlns="" xmlns:p14="http://schemas.microsoft.com/office/powerpoint/2010/main" val="3678344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10618711" cy="1320800"/>
          </a:xfrm>
        </p:spPr>
        <p:txBody>
          <a:bodyPr>
            <a:normAutofit/>
          </a:bodyPr>
          <a:lstStyle/>
          <a:p>
            <a:r>
              <a:rPr lang="en-US" dirty="0" smtClean="0"/>
              <a:t>Security Issues with </a:t>
            </a:r>
            <a:r>
              <a:rPr lang="en-US" dirty="0" err="1" smtClean="0"/>
              <a:t>IoT</a:t>
            </a:r>
            <a:r>
              <a:rPr lang="en-US" dirty="0" smtClean="0"/>
              <a:t> in Health</a:t>
            </a:r>
            <a:r>
              <a:rPr lang="en-US" dirty="0" smtClean="0">
                <a:solidFill>
                  <a:schemeClr val="bg1"/>
                </a:solidFill>
              </a:rPr>
              <a:t>care</a:t>
            </a:r>
            <a:endParaRPr lang="en-US" dirty="0">
              <a:solidFill>
                <a:schemeClr val="bg1"/>
              </a:solidFill>
            </a:endParaRPr>
          </a:p>
        </p:txBody>
      </p:sp>
      <p:pic>
        <p:nvPicPr>
          <p:cNvPr id="4" name="Picture 3"/>
          <p:cNvPicPr/>
          <p:nvPr/>
        </p:nvPicPr>
        <p:blipFill>
          <a:blip r:embed="rId2">
            <a:extLst>
              <a:ext uri="{28A0092B-C50C-407E-A947-70E740481C1C}">
                <a14:useLocalDpi xmlns="" xmlns:a14="http://schemas.microsoft.com/office/drawing/2010/main" val="0"/>
              </a:ext>
            </a:extLst>
          </a:blip>
          <a:srcRect/>
          <a:stretch>
            <a:fillRect/>
          </a:stretch>
        </p:blipFill>
        <p:spPr bwMode="auto">
          <a:xfrm>
            <a:off x="1525812" y="1451169"/>
            <a:ext cx="6979920" cy="3596640"/>
          </a:xfrm>
          <a:prstGeom prst="rect">
            <a:avLst/>
          </a:prstGeom>
          <a:noFill/>
          <a:ln>
            <a:noFill/>
          </a:ln>
        </p:spPr>
      </p:pic>
    </p:spTree>
    <p:extLst>
      <p:ext uri="{BB962C8B-B14F-4D97-AF65-F5344CB8AC3E}">
        <p14:creationId xmlns="" xmlns:p14="http://schemas.microsoft.com/office/powerpoint/2010/main" val="1031281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07;p14"/>
          <p:cNvGrpSpPr/>
          <p:nvPr/>
        </p:nvGrpSpPr>
        <p:grpSpPr>
          <a:xfrm>
            <a:off x="381000" y="160443"/>
            <a:ext cx="9109075" cy="153145"/>
            <a:chOff x="0" y="0"/>
            <a:chExt cx="7239000" cy="307777"/>
          </a:xfrm>
        </p:grpSpPr>
        <p:sp>
          <p:nvSpPr>
            <p:cNvPr id="5" name="Google Shape;108;p14"/>
            <p:cNvSpPr txBox="1"/>
            <p:nvPr/>
          </p:nvSpPr>
          <p:spPr>
            <a:xfrm>
              <a:off x="0" y="1"/>
              <a:ext cx="35814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dirty="0" smtClean="0">
                  <a:solidFill>
                    <a:schemeClr val="dk1"/>
                  </a:solidFill>
                  <a:latin typeface="Libre Franklin"/>
                  <a:ea typeface="Libre Franklin"/>
                  <a:cs typeface="Libre Franklin"/>
                  <a:sym typeface="Libre Franklin"/>
                </a:rPr>
                <a:t> </a:t>
              </a:r>
              <a:endParaRPr sz="1400" dirty="0">
                <a:solidFill>
                  <a:schemeClr val="dk1"/>
                </a:solidFill>
                <a:latin typeface="Libre Franklin"/>
                <a:ea typeface="Libre Franklin"/>
                <a:cs typeface="Libre Franklin"/>
                <a:sym typeface="Libre Franklin"/>
              </a:endParaRPr>
            </a:p>
          </p:txBody>
        </p:sp>
        <p:sp>
          <p:nvSpPr>
            <p:cNvPr id="6" name="Google Shape;109;p14"/>
            <p:cNvSpPr txBox="1"/>
            <p:nvPr/>
          </p:nvSpPr>
          <p:spPr>
            <a:xfrm>
              <a:off x="4876800" y="0"/>
              <a:ext cx="23622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dirty="0">
                <a:solidFill>
                  <a:schemeClr val="dk1"/>
                </a:solidFill>
                <a:latin typeface="Libre Franklin"/>
                <a:ea typeface="Libre Franklin"/>
                <a:cs typeface="Libre Franklin"/>
                <a:sym typeface="Libre Franklin"/>
              </a:endParaRPr>
            </a:p>
          </p:txBody>
        </p:sp>
      </p:grpSp>
      <p:sp>
        <p:nvSpPr>
          <p:cNvPr id="8" name="Title 1"/>
          <p:cNvSpPr>
            <a:spLocks noGrp="1"/>
          </p:cNvSpPr>
          <p:nvPr>
            <p:ph type="title"/>
          </p:nvPr>
        </p:nvSpPr>
        <p:spPr>
          <a:xfrm>
            <a:off x="406400" y="457200"/>
            <a:ext cx="11582400" cy="838200"/>
          </a:xfrm>
        </p:spPr>
        <p:txBody>
          <a:bodyPr/>
          <a:lstStyle/>
          <a:p>
            <a:r>
              <a:rPr lang="en-IN" dirty="0" smtClean="0"/>
              <a:t>Lecture plan</a:t>
            </a:r>
            <a:endParaRPr lang="en-IN" dirty="0"/>
          </a:p>
        </p:txBody>
      </p:sp>
      <p:graphicFrame>
        <p:nvGraphicFramePr>
          <p:cNvPr id="10" name="Content Placeholder 9"/>
          <p:cNvGraphicFramePr>
            <a:graphicFrameLocks noGrp="1"/>
          </p:cNvGraphicFramePr>
          <p:nvPr>
            <p:ph idx="1"/>
          </p:nvPr>
        </p:nvGraphicFramePr>
        <p:xfrm>
          <a:off x="1981199" y="1557204"/>
          <a:ext cx="9372600" cy="4686381"/>
        </p:xfrm>
        <a:graphic>
          <a:graphicData uri="http://schemas.openxmlformats.org/drawingml/2006/table">
            <a:tbl>
              <a:tblPr firstRow="1" firstCol="1" bandRow="1">
                <a:tableStyleId>{5C22544A-7EE6-4342-B048-85BDC9FD1C3A}</a:tableStyleId>
              </a:tblPr>
              <a:tblGrid>
                <a:gridCol w="1981201"/>
                <a:gridCol w="4457739"/>
                <a:gridCol w="1466830"/>
                <a:gridCol w="1466830"/>
              </a:tblGrid>
              <a:tr h="246612">
                <a:tc>
                  <a:txBody>
                    <a:bodyPr/>
                    <a:lstStyle/>
                    <a:p>
                      <a:pPr algn="ctr">
                        <a:lnSpc>
                          <a:spcPct val="115000"/>
                        </a:lnSpc>
                        <a:spcAft>
                          <a:spcPts val="0"/>
                        </a:spcAft>
                      </a:pPr>
                      <a:r>
                        <a:rPr lang="en-US" sz="1200" dirty="0">
                          <a:effectLst/>
                        </a:rPr>
                        <a:t>Unit No./ Total Lecture Reqd.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Topics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Lect. Reqd.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Lect. No.</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rowSpan="10">
                  <a:txBody>
                    <a:bodyPr/>
                    <a:lstStyle/>
                    <a:p>
                      <a:pPr algn="ctr">
                        <a:lnSpc>
                          <a:spcPct val="115000"/>
                        </a:lnSpc>
                        <a:spcAft>
                          <a:spcPts val="0"/>
                        </a:spcAft>
                      </a:pPr>
                      <a:r>
                        <a:rPr lang="en-US" sz="1200" dirty="0">
                          <a:effectLst/>
                        </a:rPr>
                        <a:t>Unit-I (10)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a:effectLst/>
                        </a:rPr>
                        <a:t>1. Introduction to subject and scope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7365">
                <a:tc vMerge="1">
                  <a:txBody>
                    <a:bodyPr/>
                    <a:lstStyle/>
                    <a:p>
                      <a:endParaRPr lang="en-IN"/>
                    </a:p>
                  </a:txBody>
                  <a:tcPr/>
                </a:tc>
                <a:tc>
                  <a:txBody>
                    <a:bodyPr/>
                    <a:lstStyle/>
                    <a:p>
                      <a:pPr algn="l">
                        <a:lnSpc>
                          <a:spcPct val="115000"/>
                        </a:lnSpc>
                        <a:spcAft>
                          <a:spcPts val="0"/>
                        </a:spcAft>
                      </a:pPr>
                      <a:r>
                        <a:rPr lang="en-US" sz="1200">
                          <a:effectLst/>
                        </a:rPr>
                        <a:t>2. Introduction to learning, Types of learning and Applications</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3. Supervised Learning</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3</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4. Linear Regression Model</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4</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5. Naïve Bayes Classifier</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5</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6. Decision Tree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6</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7. K-nearest Neighbor</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8. Logistic Regression</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9. Support Vector Machine</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a:effectLst/>
                        </a:rPr>
                        <a:t>10. Random Forest Algorithm</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10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rowSpan="7">
                  <a:txBody>
                    <a:bodyPr/>
                    <a:lstStyle/>
                    <a:p>
                      <a:pPr algn="ctr">
                        <a:lnSpc>
                          <a:spcPct val="115000"/>
                        </a:lnSpc>
                        <a:spcAft>
                          <a:spcPts val="0"/>
                        </a:spcAft>
                      </a:pPr>
                      <a:r>
                        <a:rPr lang="en-US" sz="1200" dirty="0">
                          <a:effectLst/>
                        </a:rPr>
                        <a:t>Unit-II </a:t>
                      </a:r>
                      <a:r>
                        <a:rPr lang="en-US" sz="1200" dirty="0" smtClean="0">
                          <a:effectLst/>
                        </a:rPr>
                        <a:t>(7)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a:effectLst/>
                        </a:rPr>
                        <a:t>1. </a:t>
                      </a:r>
                      <a:r>
                        <a:rPr lang="en-US" sz="1200" dirty="0" err="1" smtClean="0">
                          <a:effectLst/>
                        </a:rPr>
                        <a:t>IoT</a:t>
                      </a:r>
                      <a:r>
                        <a:rPr lang="en-US" sz="1200" baseline="0" dirty="0" smtClean="0">
                          <a:effectLst/>
                        </a:rPr>
                        <a:t> sensors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latin typeface="+mn-lt"/>
                          <a:ea typeface="+mn-ea"/>
                          <a:cs typeface="+mn-cs"/>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dirty="0">
                          <a:effectLst/>
                        </a:rPr>
                        <a:t>2. </a:t>
                      </a:r>
                      <a:r>
                        <a:rPr lang="en-US" sz="1200" dirty="0" err="1" smtClean="0">
                          <a:effectLst/>
                        </a:rPr>
                        <a:t>IoT</a:t>
                      </a:r>
                      <a:r>
                        <a:rPr lang="en-US" sz="1200" baseline="0" dirty="0" smtClean="0">
                          <a:effectLst/>
                        </a:rPr>
                        <a:t> actuators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dirty="0">
                          <a:effectLst/>
                        </a:rPr>
                        <a:t>3. </a:t>
                      </a:r>
                      <a:r>
                        <a:rPr lang="en-US" sz="1200" dirty="0" smtClean="0">
                          <a:effectLst/>
                        </a:rPr>
                        <a:t>Humidity</a:t>
                      </a:r>
                      <a:r>
                        <a:rPr lang="en-US" sz="1200" baseline="0" dirty="0" smtClean="0">
                          <a:effectLst/>
                        </a:rPr>
                        <a:t> sensor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13</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dirty="0">
                          <a:effectLst/>
                        </a:rPr>
                        <a:t>4. </a:t>
                      </a:r>
                      <a:r>
                        <a:rPr lang="en-US" sz="1200" dirty="0" smtClean="0">
                          <a:effectLst/>
                        </a:rPr>
                        <a:t>Ultrasonic</a:t>
                      </a:r>
                      <a:r>
                        <a:rPr lang="en-US" sz="1200" baseline="0" dirty="0" smtClean="0">
                          <a:effectLst/>
                        </a:rPr>
                        <a:t> sensor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14</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dirty="0">
                          <a:effectLst/>
                        </a:rPr>
                        <a:t>5. </a:t>
                      </a:r>
                      <a:r>
                        <a:rPr lang="en-US" sz="1200" dirty="0" smtClean="0">
                          <a:effectLst/>
                        </a:rPr>
                        <a:t>Temperature</a:t>
                      </a:r>
                      <a:r>
                        <a:rPr lang="en-US" sz="1200" baseline="0" dirty="0" smtClean="0">
                          <a:effectLst/>
                        </a:rPr>
                        <a:t> sensor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15</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b"/>
                </a:tc>
              </a:tr>
              <a:tr h="246612">
                <a:tc vMerge="1">
                  <a:txBody>
                    <a:bodyPr/>
                    <a:lstStyle/>
                    <a:p>
                      <a:endParaRPr lang="en-IN"/>
                    </a:p>
                  </a:txBody>
                  <a:tcPr/>
                </a:tc>
                <a:tc>
                  <a:txBody>
                    <a:bodyPr/>
                    <a:lstStyle/>
                    <a:p>
                      <a:pPr algn="l">
                        <a:lnSpc>
                          <a:spcPct val="115000"/>
                        </a:lnSpc>
                        <a:spcAft>
                          <a:spcPts val="0"/>
                        </a:spcAft>
                      </a:pPr>
                      <a:r>
                        <a:rPr lang="en-US" sz="1200" dirty="0">
                          <a:effectLst/>
                        </a:rPr>
                        <a:t>6. </a:t>
                      </a:r>
                      <a:r>
                        <a:rPr lang="en-US" sz="1200" dirty="0" err="1" smtClean="0">
                          <a:effectLst/>
                        </a:rPr>
                        <a:t>Arduino</a:t>
                      </a:r>
                      <a:r>
                        <a:rPr lang="en-US" sz="1200" dirty="0" smtClean="0">
                          <a:effectLst/>
                        </a:rPr>
                        <a:t> and Raspberry Pi</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16</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vMerge="1">
                  <a:txBody>
                    <a:bodyPr/>
                    <a:lstStyle/>
                    <a:p>
                      <a:endParaRPr lang="en-IN"/>
                    </a:p>
                  </a:txBody>
                  <a:tcPr/>
                </a:tc>
                <a:tc>
                  <a:txBody>
                    <a:bodyPr/>
                    <a:lstStyle/>
                    <a:p>
                      <a:pPr algn="l">
                        <a:lnSpc>
                          <a:spcPct val="115000"/>
                        </a:lnSpc>
                        <a:spcAft>
                          <a:spcPts val="0"/>
                        </a:spcAft>
                      </a:pPr>
                      <a:r>
                        <a:rPr lang="en-US" sz="1200" dirty="0">
                          <a:effectLst/>
                        </a:rPr>
                        <a:t>7. </a:t>
                      </a:r>
                      <a:r>
                        <a:rPr lang="en-US" sz="1200" dirty="0" err="1" smtClean="0">
                          <a:effectLst/>
                        </a:rPr>
                        <a:t>IoT</a:t>
                      </a:r>
                      <a:r>
                        <a:rPr lang="en-US" sz="1200" baseline="0" dirty="0" smtClean="0">
                          <a:effectLst/>
                        </a:rPr>
                        <a:t> OS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246612">
                <a:tc>
                  <a:txBody>
                    <a:bodyPr/>
                    <a:lstStyle/>
                    <a:p>
                      <a:pPr algn="ctr">
                        <a:lnSpc>
                          <a:spcPct val="115000"/>
                        </a:lnSpc>
                        <a:spcAft>
                          <a:spcPts val="0"/>
                        </a:spcAft>
                      </a:pPr>
                      <a:r>
                        <a:rPr lang="en-US" sz="1200" dirty="0">
                          <a:effectLst/>
                        </a:rPr>
                        <a:t>BC-1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smtClean="0">
                          <a:effectLst/>
                          <a:latin typeface="+mn-lt"/>
                          <a:ea typeface="+mn-ea"/>
                          <a:cs typeface="+mn-cs"/>
                        </a:rPr>
                        <a:t>ARM</a:t>
                      </a:r>
                      <a:r>
                        <a:rPr lang="en-US" sz="1200" baseline="0" dirty="0" smtClean="0">
                          <a:effectLst/>
                          <a:latin typeface="+mn-lt"/>
                          <a:ea typeface="+mn-ea"/>
                          <a:cs typeface="+mn-cs"/>
                        </a:rPr>
                        <a:t> Processor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rPr>
                        <a:t>18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bl>
          </a:graphicData>
        </a:graphic>
      </p:graphicFrame>
    </p:spTree>
    <p:extLst>
      <p:ext uri="{BB962C8B-B14F-4D97-AF65-F5344CB8AC3E}">
        <p14:creationId xmlns="" xmlns:p14="http://schemas.microsoft.com/office/powerpoint/2010/main" val="15842249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normAutofit/>
          </a:bodyPr>
          <a:lstStyle/>
          <a:p>
            <a:r>
              <a:rPr lang="en-US" dirty="0"/>
              <a:t>Security</a:t>
            </a:r>
            <a:r>
              <a:rPr lang="en-US" b="1" dirty="0"/>
              <a:t> </a:t>
            </a:r>
            <a:r>
              <a:rPr lang="en-US" dirty="0" smtClean="0"/>
              <a:t>Requirements</a:t>
            </a:r>
            <a:endParaRPr lang="en-US" dirty="0"/>
          </a:p>
        </p:txBody>
      </p:sp>
      <p:sp>
        <p:nvSpPr>
          <p:cNvPr id="3" name="Content Placeholder 2"/>
          <p:cNvSpPr>
            <a:spLocks noGrp="1"/>
          </p:cNvSpPr>
          <p:nvPr>
            <p:ph idx="1"/>
          </p:nvPr>
        </p:nvSpPr>
        <p:spPr>
          <a:xfrm>
            <a:off x="487680" y="1686561"/>
            <a:ext cx="9475960" cy="2726163"/>
          </a:xfrm>
        </p:spPr>
        <p:txBody>
          <a:bodyPr numCol="2">
            <a:noAutofit/>
          </a:bodyPr>
          <a:lstStyle/>
          <a:p>
            <a:pPr lvl="0">
              <a:buFont typeface="Wingdings" panose="05000000000000000000" pitchFamily="2" charset="2"/>
              <a:buChar char="q"/>
            </a:pPr>
            <a:r>
              <a:rPr lang="en-US" sz="2400" dirty="0"/>
              <a:t>Confidentiality</a:t>
            </a:r>
          </a:p>
          <a:p>
            <a:pPr lvl="0">
              <a:buFont typeface="Wingdings" panose="05000000000000000000" pitchFamily="2" charset="2"/>
              <a:buChar char="q"/>
            </a:pPr>
            <a:r>
              <a:rPr lang="en-US" sz="2400" dirty="0" smtClean="0"/>
              <a:t>Integrity</a:t>
            </a:r>
            <a:r>
              <a:rPr lang="en-US" sz="2400" dirty="0"/>
              <a:t> </a:t>
            </a:r>
          </a:p>
          <a:p>
            <a:pPr lvl="0">
              <a:buFont typeface="Wingdings" panose="05000000000000000000" pitchFamily="2" charset="2"/>
              <a:buChar char="q"/>
            </a:pPr>
            <a:r>
              <a:rPr lang="en-US" sz="2400" dirty="0"/>
              <a:t>Authentication</a:t>
            </a:r>
          </a:p>
          <a:p>
            <a:pPr lvl="0">
              <a:buFont typeface="Wingdings" panose="05000000000000000000" pitchFamily="2" charset="2"/>
              <a:buChar char="q"/>
            </a:pPr>
            <a:r>
              <a:rPr lang="en-US" sz="2400" dirty="0" smtClean="0"/>
              <a:t>Availability</a:t>
            </a:r>
            <a:r>
              <a:rPr lang="en-US" sz="2400" dirty="0"/>
              <a:t> </a:t>
            </a:r>
          </a:p>
          <a:p>
            <a:pPr lvl="0">
              <a:buFont typeface="Wingdings" panose="05000000000000000000" pitchFamily="2" charset="2"/>
              <a:buChar char="q"/>
            </a:pPr>
            <a:r>
              <a:rPr lang="en-US" sz="2400" dirty="0"/>
              <a:t>Data </a:t>
            </a:r>
            <a:r>
              <a:rPr lang="en-US" sz="2400" dirty="0" smtClean="0"/>
              <a:t>Freshness</a:t>
            </a:r>
          </a:p>
          <a:p>
            <a:pPr lvl="0">
              <a:buFont typeface="Wingdings" panose="05000000000000000000" pitchFamily="2" charset="2"/>
              <a:buChar char="q"/>
            </a:pPr>
            <a:r>
              <a:rPr lang="en-US" sz="2400" dirty="0" smtClean="0"/>
              <a:t>Non </a:t>
            </a:r>
            <a:r>
              <a:rPr lang="en-US" sz="2400" dirty="0"/>
              <a:t>– </a:t>
            </a:r>
            <a:r>
              <a:rPr lang="en-US" sz="2400" dirty="0" smtClean="0"/>
              <a:t>Repudiation</a:t>
            </a:r>
            <a:r>
              <a:rPr lang="en-US" sz="2400" dirty="0"/>
              <a:t> </a:t>
            </a:r>
          </a:p>
          <a:p>
            <a:pPr lvl="0">
              <a:buFont typeface="Wingdings" panose="05000000000000000000" pitchFamily="2" charset="2"/>
              <a:buChar char="q"/>
            </a:pPr>
            <a:r>
              <a:rPr lang="en-US" sz="2400" dirty="0"/>
              <a:t>Authorization</a:t>
            </a:r>
          </a:p>
          <a:p>
            <a:pPr lvl="0">
              <a:buFont typeface="Wingdings" panose="05000000000000000000" pitchFamily="2" charset="2"/>
              <a:buChar char="q"/>
            </a:pPr>
            <a:r>
              <a:rPr lang="en-US" sz="2400" dirty="0" smtClean="0"/>
              <a:t>Resiliency</a:t>
            </a:r>
            <a:r>
              <a:rPr lang="en-US" sz="2400" dirty="0"/>
              <a:t> </a:t>
            </a:r>
          </a:p>
          <a:p>
            <a:pPr lvl="0">
              <a:buFont typeface="Wingdings" panose="05000000000000000000" pitchFamily="2" charset="2"/>
              <a:buChar char="q"/>
            </a:pPr>
            <a:r>
              <a:rPr lang="en-US" sz="2400" dirty="0"/>
              <a:t>Fault Tolerance</a:t>
            </a:r>
          </a:p>
          <a:p>
            <a:pPr>
              <a:buFont typeface="Wingdings" panose="05000000000000000000" pitchFamily="2" charset="2"/>
              <a:buChar char="q"/>
            </a:pPr>
            <a:r>
              <a:rPr lang="en-US" sz="2400" dirty="0" smtClean="0"/>
              <a:t>Self </a:t>
            </a:r>
            <a:r>
              <a:rPr lang="en-US" sz="2400" dirty="0"/>
              <a:t>– Healing</a:t>
            </a:r>
          </a:p>
        </p:txBody>
      </p:sp>
    </p:spTree>
    <p:extLst>
      <p:ext uri="{BB962C8B-B14F-4D97-AF65-F5344CB8AC3E}">
        <p14:creationId xmlns="" xmlns:p14="http://schemas.microsoft.com/office/powerpoint/2010/main" val="3715424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lstStyle/>
          <a:p>
            <a:r>
              <a:rPr lang="en-US" dirty="0"/>
              <a:t>Security Challenges</a:t>
            </a:r>
          </a:p>
        </p:txBody>
      </p:sp>
      <p:sp>
        <p:nvSpPr>
          <p:cNvPr id="3" name="Content Placeholder 2"/>
          <p:cNvSpPr>
            <a:spLocks noGrp="1"/>
          </p:cNvSpPr>
          <p:nvPr>
            <p:ph idx="1"/>
          </p:nvPr>
        </p:nvSpPr>
        <p:spPr>
          <a:xfrm>
            <a:off x="487680" y="1660906"/>
            <a:ext cx="10117777" cy="2777473"/>
          </a:xfrm>
        </p:spPr>
        <p:txBody>
          <a:bodyPr numCol="2">
            <a:noAutofit/>
          </a:bodyPr>
          <a:lstStyle/>
          <a:p>
            <a:pPr lvl="0">
              <a:buFont typeface="Wingdings" panose="05000000000000000000" pitchFamily="2" charset="2"/>
              <a:buChar char="q"/>
            </a:pPr>
            <a:r>
              <a:rPr lang="en-US" sz="2000" dirty="0"/>
              <a:t>Computational </a:t>
            </a:r>
            <a:r>
              <a:rPr lang="en-US" sz="2000" dirty="0" smtClean="0"/>
              <a:t>Limitation</a:t>
            </a:r>
            <a:r>
              <a:rPr lang="en-US" sz="2000" dirty="0"/>
              <a:t> </a:t>
            </a:r>
          </a:p>
          <a:p>
            <a:pPr lvl="0">
              <a:buFont typeface="Wingdings" panose="05000000000000000000" pitchFamily="2" charset="2"/>
              <a:buChar char="q"/>
            </a:pPr>
            <a:r>
              <a:rPr lang="en-US" sz="2000" dirty="0"/>
              <a:t>Memory </a:t>
            </a:r>
            <a:r>
              <a:rPr lang="en-US" sz="2000" dirty="0" smtClean="0"/>
              <a:t>Limitation</a:t>
            </a:r>
          </a:p>
          <a:p>
            <a:pPr lvl="0">
              <a:buFont typeface="Wingdings" panose="05000000000000000000" pitchFamily="2" charset="2"/>
              <a:buChar char="q"/>
            </a:pPr>
            <a:r>
              <a:rPr lang="en-US" sz="2000" dirty="0" smtClean="0"/>
              <a:t>Energy Limitation</a:t>
            </a:r>
            <a:r>
              <a:rPr lang="en-US" sz="2000" dirty="0"/>
              <a:t> </a:t>
            </a:r>
          </a:p>
          <a:p>
            <a:pPr lvl="0">
              <a:buFont typeface="Wingdings" panose="05000000000000000000" pitchFamily="2" charset="2"/>
              <a:buChar char="q"/>
            </a:pPr>
            <a:r>
              <a:rPr lang="en-US" sz="2000" dirty="0" smtClean="0"/>
              <a:t>Mobility</a:t>
            </a:r>
          </a:p>
          <a:p>
            <a:pPr lvl="0">
              <a:buFont typeface="Wingdings" panose="05000000000000000000" pitchFamily="2" charset="2"/>
              <a:buChar char="q"/>
            </a:pPr>
            <a:r>
              <a:rPr lang="en-US" sz="2000" dirty="0" smtClean="0"/>
              <a:t>Scalability</a:t>
            </a:r>
            <a:r>
              <a:rPr lang="en-US" sz="2000" dirty="0"/>
              <a:t> </a:t>
            </a:r>
          </a:p>
          <a:p>
            <a:pPr lvl="0">
              <a:buFont typeface="Wingdings" panose="05000000000000000000" pitchFamily="2" charset="2"/>
              <a:buChar char="q"/>
            </a:pPr>
            <a:r>
              <a:rPr lang="en-US" sz="2000" dirty="0"/>
              <a:t>Communications </a:t>
            </a:r>
            <a:r>
              <a:rPr lang="en-US" sz="2000" dirty="0" smtClean="0"/>
              <a:t>Media</a:t>
            </a:r>
          </a:p>
          <a:p>
            <a:pPr lvl="0">
              <a:buFont typeface="Wingdings" panose="05000000000000000000" pitchFamily="2" charset="2"/>
              <a:buChar char="q"/>
            </a:pPr>
            <a:r>
              <a:rPr lang="en-US" sz="2000" dirty="0" smtClean="0"/>
              <a:t>The </a:t>
            </a:r>
            <a:r>
              <a:rPr lang="en-US" sz="2000" dirty="0"/>
              <a:t>Multiplicity of Devices</a:t>
            </a:r>
          </a:p>
          <a:p>
            <a:pPr lvl="0">
              <a:buFont typeface="Wingdings" panose="05000000000000000000" pitchFamily="2" charset="2"/>
              <a:buChar char="q"/>
            </a:pPr>
            <a:r>
              <a:rPr lang="en-US" sz="2000" dirty="0"/>
              <a:t>A Dynamic Network Topology</a:t>
            </a:r>
          </a:p>
          <a:p>
            <a:pPr lvl="0">
              <a:buFont typeface="Wingdings" panose="05000000000000000000" pitchFamily="2" charset="2"/>
              <a:buChar char="q"/>
            </a:pPr>
            <a:r>
              <a:rPr lang="en-US" sz="2000" dirty="0"/>
              <a:t>A Multi – Protocol </a:t>
            </a:r>
            <a:r>
              <a:rPr lang="en-US" sz="2000" dirty="0" smtClean="0"/>
              <a:t>Network</a:t>
            </a:r>
            <a:endParaRPr lang="en-US" sz="2000" dirty="0"/>
          </a:p>
          <a:p>
            <a:pPr lvl="0">
              <a:buFont typeface="Wingdings" panose="05000000000000000000" pitchFamily="2" charset="2"/>
              <a:buChar char="q"/>
            </a:pPr>
            <a:r>
              <a:rPr lang="en-US" sz="2000" dirty="0"/>
              <a:t>Dynamic </a:t>
            </a:r>
            <a:r>
              <a:rPr lang="en-US" sz="2000" dirty="0" smtClean="0"/>
              <a:t>Security</a:t>
            </a:r>
          </a:p>
          <a:p>
            <a:pPr lvl="0">
              <a:buFont typeface="Wingdings" panose="05000000000000000000" pitchFamily="2" charset="2"/>
              <a:buChar char="q"/>
            </a:pPr>
            <a:r>
              <a:rPr lang="en-US" sz="2000" dirty="0" smtClean="0"/>
              <a:t>Tamper </a:t>
            </a:r>
            <a:r>
              <a:rPr lang="en-US" sz="2000" dirty="0"/>
              <a:t>– Resistant </a:t>
            </a:r>
            <a:r>
              <a:rPr lang="en-US" sz="2000" dirty="0" smtClean="0"/>
              <a:t>Packages</a:t>
            </a:r>
            <a:endParaRPr lang="en-US" sz="2000" dirty="0"/>
          </a:p>
        </p:txBody>
      </p:sp>
    </p:spTree>
    <p:extLst>
      <p:ext uri="{BB962C8B-B14F-4D97-AF65-F5344CB8AC3E}">
        <p14:creationId xmlns="" xmlns:p14="http://schemas.microsoft.com/office/powerpoint/2010/main" val="21796849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normAutofit/>
          </a:bodyPr>
          <a:lstStyle/>
          <a:p>
            <a:r>
              <a:rPr lang="en-US" dirty="0"/>
              <a:t>Attack </a:t>
            </a:r>
            <a:r>
              <a:rPr lang="en-US" dirty="0" smtClean="0"/>
              <a:t>Taxonomy</a:t>
            </a:r>
            <a:endParaRPr lang="en-US" dirty="0"/>
          </a:p>
        </p:txBody>
      </p:sp>
      <p:sp>
        <p:nvSpPr>
          <p:cNvPr id="3" name="Content Placeholder 2"/>
          <p:cNvSpPr>
            <a:spLocks noGrp="1"/>
          </p:cNvSpPr>
          <p:nvPr>
            <p:ph idx="1"/>
          </p:nvPr>
        </p:nvSpPr>
        <p:spPr>
          <a:xfrm>
            <a:off x="487680" y="1685429"/>
            <a:ext cx="10972800" cy="4525963"/>
          </a:xfrm>
        </p:spPr>
        <p:txBody>
          <a:bodyPr>
            <a:normAutofit/>
          </a:bodyPr>
          <a:lstStyle/>
          <a:p>
            <a:pPr>
              <a:buFont typeface="Wingdings" panose="05000000000000000000" pitchFamily="2" charset="2"/>
              <a:buChar char="q"/>
            </a:pPr>
            <a:r>
              <a:rPr lang="en-US" sz="2400" dirty="0"/>
              <a:t>Attacks based on Information </a:t>
            </a:r>
            <a:r>
              <a:rPr lang="en-US" sz="2400" dirty="0" smtClean="0"/>
              <a:t>Disruption</a:t>
            </a:r>
          </a:p>
          <a:p>
            <a:pPr lvl="0">
              <a:buFont typeface="Wingdings" panose="05000000000000000000" pitchFamily="2" charset="2"/>
              <a:buChar char="q"/>
            </a:pPr>
            <a:r>
              <a:rPr lang="en-US" sz="2400" dirty="0"/>
              <a:t>Attacks based on Host properties</a:t>
            </a:r>
          </a:p>
          <a:p>
            <a:pPr lvl="0">
              <a:buFont typeface="Wingdings" panose="05000000000000000000" pitchFamily="2" charset="2"/>
              <a:buChar char="q"/>
            </a:pPr>
            <a:r>
              <a:rPr lang="en-US" sz="2400" dirty="0"/>
              <a:t>Attacks based on Network </a:t>
            </a:r>
            <a:r>
              <a:rPr lang="en-US" sz="2400" dirty="0" smtClean="0"/>
              <a:t>properties</a:t>
            </a:r>
            <a:endParaRPr lang="en-US" sz="2400" dirty="0"/>
          </a:p>
        </p:txBody>
      </p:sp>
    </p:spTree>
    <p:extLst>
      <p:ext uri="{BB962C8B-B14F-4D97-AF65-F5344CB8AC3E}">
        <p14:creationId xmlns="" xmlns:p14="http://schemas.microsoft.com/office/powerpoint/2010/main" val="11564848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11665391" cy="1485900"/>
          </a:xfrm>
        </p:spPr>
        <p:txBody>
          <a:bodyPr>
            <a:normAutofit/>
          </a:bodyPr>
          <a:lstStyle/>
          <a:p>
            <a:r>
              <a:rPr lang="en-US" dirty="0"/>
              <a:t>Attacks based on Information </a:t>
            </a:r>
            <a:r>
              <a:rPr lang="en-US" dirty="0" smtClean="0"/>
              <a:t>Dis</a:t>
            </a:r>
            <a:r>
              <a:rPr lang="en-US" dirty="0" smtClean="0">
                <a:solidFill>
                  <a:schemeClr val="bg1"/>
                </a:solidFill>
              </a:rPr>
              <a:t>ruption</a:t>
            </a:r>
            <a:endParaRPr lang="en-US" dirty="0">
              <a:solidFill>
                <a:schemeClr val="bg1"/>
              </a:solidFill>
            </a:endParaRPr>
          </a:p>
        </p:txBody>
      </p:sp>
      <p:sp>
        <p:nvSpPr>
          <p:cNvPr id="3" name="Content Placeholder 2"/>
          <p:cNvSpPr>
            <a:spLocks noGrp="1"/>
          </p:cNvSpPr>
          <p:nvPr>
            <p:ph idx="1"/>
          </p:nvPr>
        </p:nvSpPr>
        <p:spPr>
          <a:xfrm>
            <a:off x="487681" y="1424224"/>
            <a:ext cx="10470335" cy="5327964"/>
          </a:xfrm>
        </p:spPr>
        <p:txBody>
          <a:bodyPr>
            <a:normAutofit fontScale="77500" lnSpcReduction="20000"/>
          </a:bodyPr>
          <a:lstStyle/>
          <a:p>
            <a:pPr lvl="0">
              <a:buFont typeface="Wingdings" panose="05000000000000000000" pitchFamily="2" charset="2"/>
              <a:buChar char="q"/>
            </a:pPr>
            <a:r>
              <a:rPr lang="en-US" dirty="0" smtClean="0"/>
              <a:t>Interruption</a:t>
            </a:r>
            <a:endParaRPr lang="en-US" dirty="0"/>
          </a:p>
          <a:p>
            <a:pPr lvl="1">
              <a:buFont typeface="Wingdings" panose="05000000000000000000" pitchFamily="2" charset="2"/>
              <a:buChar char="§"/>
            </a:pPr>
            <a:r>
              <a:rPr lang="en-US" dirty="0" smtClean="0"/>
              <a:t>Denial </a:t>
            </a:r>
            <a:r>
              <a:rPr lang="en-US" dirty="0"/>
              <a:t>– Of – Service attack.</a:t>
            </a:r>
          </a:p>
          <a:p>
            <a:pPr lvl="1">
              <a:buFont typeface="Wingdings" panose="05000000000000000000" pitchFamily="2" charset="2"/>
              <a:buChar char="§"/>
            </a:pPr>
            <a:r>
              <a:rPr lang="en-US" dirty="0" smtClean="0"/>
              <a:t>Communication </a:t>
            </a:r>
            <a:r>
              <a:rPr lang="en-US" dirty="0"/>
              <a:t>links lost or made unavailable</a:t>
            </a:r>
          </a:p>
          <a:p>
            <a:pPr marL="0" indent="0">
              <a:buNone/>
            </a:pPr>
            <a:endParaRPr lang="en-US" dirty="0"/>
          </a:p>
          <a:p>
            <a:pPr lvl="0">
              <a:buFont typeface="Wingdings" panose="05000000000000000000" pitchFamily="2" charset="2"/>
              <a:buChar char="q"/>
            </a:pPr>
            <a:r>
              <a:rPr lang="en-US" dirty="0"/>
              <a:t>Interception</a:t>
            </a:r>
          </a:p>
          <a:p>
            <a:pPr lvl="1">
              <a:buFont typeface="Wingdings" panose="05000000000000000000" pitchFamily="2" charset="2"/>
              <a:buChar char="§"/>
            </a:pPr>
            <a:r>
              <a:rPr lang="en-US" dirty="0" smtClean="0"/>
              <a:t>Eavesdrop </a:t>
            </a:r>
            <a:r>
              <a:rPr lang="en-US" dirty="0"/>
              <a:t>on the information to threaten data privacy and </a:t>
            </a:r>
            <a:r>
              <a:rPr lang="en-US" dirty="0" smtClean="0"/>
              <a:t>confidentiality</a:t>
            </a:r>
          </a:p>
          <a:p>
            <a:pPr marL="0" indent="0">
              <a:buNone/>
            </a:pPr>
            <a:endParaRPr lang="en-US" dirty="0" smtClean="0"/>
          </a:p>
          <a:p>
            <a:pPr lvl="0">
              <a:buFont typeface="Wingdings" panose="05000000000000000000" pitchFamily="2" charset="2"/>
              <a:buChar char="q"/>
            </a:pPr>
            <a:r>
              <a:rPr lang="en-US" dirty="0" smtClean="0"/>
              <a:t>Modification</a:t>
            </a:r>
            <a:endParaRPr lang="en-US" dirty="0"/>
          </a:p>
          <a:p>
            <a:pPr lvl="1">
              <a:buFont typeface="Wingdings" panose="05000000000000000000" pitchFamily="2" charset="2"/>
              <a:buChar char="§"/>
            </a:pPr>
            <a:r>
              <a:rPr lang="en-US" dirty="0" smtClean="0"/>
              <a:t>Tamper </a:t>
            </a:r>
            <a:r>
              <a:rPr lang="en-US" dirty="0"/>
              <a:t>medical information</a:t>
            </a:r>
          </a:p>
          <a:p>
            <a:endParaRPr lang="en-US" dirty="0"/>
          </a:p>
          <a:p>
            <a:pPr lvl="0">
              <a:buFont typeface="Wingdings" panose="05000000000000000000" pitchFamily="2" charset="2"/>
              <a:buChar char="q"/>
            </a:pPr>
            <a:r>
              <a:rPr lang="en-US" dirty="0"/>
              <a:t>Fabrication</a:t>
            </a:r>
          </a:p>
          <a:p>
            <a:pPr lvl="1">
              <a:buFont typeface="Wingdings" panose="05000000000000000000" pitchFamily="2" charset="2"/>
              <a:buChar char="§"/>
            </a:pPr>
            <a:r>
              <a:rPr lang="en-US" dirty="0" smtClean="0"/>
              <a:t>Forge </a:t>
            </a:r>
            <a:r>
              <a:rPr lang="en-US" dirty="0"/>
              <a:t>or inject false </a:t>
            </a:r>
            <a:r>
              <a:rPr lang="en-US" dirty="0" smtClean="0"/>
              <a:t>information</a:t>
            </a:r>
          </a:p>
          <a:p>
            <a:pPr marL="0" lvl="0" indent="0">
              <a:buNone/>
            </a:pPr>
            <a:endParaRPr lang="en-US" dirty="0"/>
          </a:p>
          <a:p>
            <a:pPr lvl="0">
              <a:buFont typeface="Wingdings" panose="05000000000000000000" pitchFamily="2" charset="2"/>
              <a:buChar char="q"/>
            </a:pPr>
            <a:r>
              <a:rPr lang="en-US" dirty="0"/>
              <a:t>Replay</a:t>
            </a:r>
          </a:p>
          <a:p>
            <a:pPr lvl="1">
              <a:buFont typeface="Wingdings" panose="05000000000000000000" pitchFamily="2" charset="2"/>
              <a:buChar char="§"/>
            </a:pPr>
            <a:r>
              <a:rPr lang="en-US" dirty="0" smtClean="0"/>
              <a:t>Replay </a:t>
            </a:r>
            <a:r>
              <a:rPr lang="en-US" dirty="0"/>
              <a:t>existing information</a:t>
            </a:r>
          </a:p>
          <a:p>
            <a:pPr marL="0" indent="0">
              <a:buNone/>
            </a:pPr>
            <a:endParaRPr lang="en-US" dirty="0"/>
          </a:p>
        </p:txBody>
      </p:sp>
    </p:spTree>
    <p:extLst>
      <p:ext uri="{BB962C8B-B14F-4D97-AF65-F5344CB8AC3E}">
        <p14:creationId xmlns="" xmlns:p14="http://schemas.microsoft.com/office/powerpoint/2010/main" val="20454375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0"/>
            <a:ext cx="9601200" cy="1485900"/>
          </a:xfrm>
        </p:spPr>
        <p:txBody>
          <a:bodyPr>
            <a:normAutofit/>
          </a:bodyPr>
          <a:lstStyle/>
          <a:p>
            <a:pPr lvl="0"/>
            <a:r>
              <a:rPr lang="en-US" dirty="0"/>
              <a:t>Attacks based on Host </a:t>
            </a:r>
            <a:r>
              <a:rPr lang="en-US" dirty="0" smtClean="0"/>
              <a:t>properties</a:t>
            </a:r>
            <a:endParaRPr lang="en-US" dirty="0"/>
          </a:p>
        </p:txBody>
      </p:sp>
      <p:sp>
        <p:nvSpPr>
          <p:cNvPr id="3" name="Content Placeholder 2"/>
          <p:cNvSpPr>
            <a:spLocks noGrp="1"/>
          </p:cNvSpPr>
          <p:nvPr>
            <p:ph idx="1"/>
          </p:nvPr>
        </p:nvSpPr>
        <p:spPr>
          <a:xfrm>
            <a:off x="487681" y="1420262"/>
            <a:ext cx="10035767" cy="4698750"/>
          </a:xfrm>
        </p:spPr>
        <p:txBody>
          <a:bodyPr>
            <a:normAutofit fontScale="92500" lnSpcReduction="20000"/>
          </a:bodyPr>
          <a:lstStyle/>
          <a:p>
            <a:pPr lvl="0">
              <a:buFont typeface="Wingdings" panose="05000000000000000000" pitchFamily="2" charset="2"/>
              <a:buChar char="q"/>
            </a:pPr>
            <a:r>
              <a:rPr lang="en-US" dirty="0"/>
              <a:t>User Compromise</a:t>
            </a:r>
          </a:p>
          <a:p>
            <a:pPr lvl="1">
              <a:buFont typeface="Wingdings" panose="05000000000000000000" pitchFamily="2" charset="2"/>
              <a:buChar char="§"/>
            </a:pPr>
            <a:r>
              <a:rPr lang="en-US" dirty="0" smtClean="0"/>
              <a:t>Compromise </a:t>
            </a:r>
            <a:r>
              <a:rPr lang="en-US" dirty="0"/>
              <a:t>a user’s health device or network</a:t>
            </a:r>
          </a:p>
          <a:p>
            <a:pPr lvl="1">
              <a:buFont typeface="Wingdings" panose="05000000000000000000" pitchFamily="2" charset="2"/>
              <a:buChar char="§"/>
            </a:pPr>
            <a:r>
              <a:rPr lang="en-US" dirty="0" smtClean="0"/>
              <a:t>Mostly </a:t>
            </a:r>
            <a:r>
              <a:rPr lang="en-US" dirty="0"/>
              <a:t>involves revealing passwords, </a:t>
            </a:r>
            <a:r>
              <a:rPr lang="en-US" dirty="0" smtClean="0"/>
              <a:t>cryptographic </a:t>
            </a:r>
            <a:r>
              <a:rPr lang="en-US" dirty="0"/>
              <a:t>keys or user </a:t>
            </a:r>
            <a:r>
              <a:rPr lang="en-US" dirty="0" smtClean="0"/>
              <a:t>data</a:t>
            </a:r>
            <a:endParaRPr lang="en-US" dirty="0"/>
          </a:p>
          <a:p>
            <a:pPr marL="0" indent="0">
              <a:buNone/>
            </a:pPr>
            <a:r>
              <a:rPr lang="en-US" dirty="0"/>
              <a:t> </a:t>
            </a:r>
          </a:p>
          <a:p>
            <a:pPr lvl="0">
              <a:buFont typeface="Wingdings" panose="05000000000000000000" pitchFamily="2" charset="2"/>
              <a:buChar char="q"/>
            </a:pPr>
            <a:r>
              <a:rPr lang="en-US" dirty="0"/>
              <a:t>Hardware Compromise</a:t>
            </a:r>
          </a:p>
          <a:p>
            <a:pPr lvl="1">
              <a:buFont typeface="Wingdings" panose="05000000000000000000" pitchFamily="2" charset="2"/>
              <a:buChar char="§"/>
            </a:pPr>
            <a:r>
              <a:rPr lang="en-US" dirty="0" smtClean="0"/>
              <a:t>Physically </a:t>
            </a:r>
            <a:r>
              <a:rPr lang="en-US" dirty="0"/>
              <a:t>tamper the </a:t>
            </a:r>
            <a:r>
              <a:rPr lang="en-US" dirty="0" smtClean="0"/>
              <a:t>device</a:t>
            </a:r>
            <a:endParaRPr lang="en-US" dirty="0"/>
          </a:p>
          <a:p>
            <a:pPr lvl="1">
              <a:buFont typeface="Wingdings" panose="05000000000000000000" pitchFamily="2" charset="2"/>
              <a:buChar char="§"/>
            </a:pPr>
            <a:r>
              <a:rPr lang="en-US" dirty="0" smtClean="0"/>
              <a:t>Extract </a:t>
            </a:r>
            <a:r>
              <a:rPr lang="en-US" dirty="0"/>
              <a:t>on – device program code, keys and data</a:t>
            </a:r>
          </a:p>
          <a:p>
            <a:pPr lvl="1">
              <a:buFont typeface="Wingdings" panose="05000000000000000000" pitchFamily="2" charset="2"/>
              <a:buChar char="§"/>
            </a:pPr>
            <a:r>
              <a:rPr lang="en-US" dirty="0" smtClean="0"/>
              <a:t>Reprogram </a:t>
            </a:r>
            <a:r>
              <a:rPr lang="en-US" dirty="0"/>
              <a:t>with false program</a:t>
            </a:r>
          </a:p>
          <a:p>
            <a:endParaRPr lang="en-US" dirty="0"/>
          </a:p>
          <a:p>
            <a:pPr lvl="0">
              <a:buFont typeface="Wingdings" panose="05000000000000000000" pitchFamily="2" charset="2"/>
              <a:buChar char="q"/>
            </a:pPr>
            <a:r>
              <a:rPr lang="en-US" dirty="0"/>
              <a:t>Software Compromise</a:t>
            </a:r>
          </a:p>
          <a:p>
            <a:pPr lvl="1">
              <a:buFont typeface="Wingdings" panose="05000000000000000000" pitchFamily="2" charset="2"/>
              <a:buChar char="§"/>
            </a:pPr>
            <a:r>
              <a:rPr lang="en-US" dirty="0" smtClean="0"/>
              <a:t>Forces </a:t>
            </a:r>
            <a:r>
              <a:rPr lang="en-US" dirty="0"/>
              <a:t>malfunction by taking advantages of the vulnerabilities in </a:t>
            </a:r>
            <a:r>
              <a:rPr lang="en-US" dirty="0" smtClean="0"/>
              <a:t>either </a:t>
            </a:r>
            <a:r>
              <a:rPr lang="en-US" dirty="0"/>
              <a:t>the operating system or other applications of the device</a:t>
            </a:r>
          </a:p>
        </p:txBody>
      </p:sp>
    </p:spTree>
    <p:extLst>
      <p:ext uri="{BB962C8B-B14F-4D97-AF65-F5344CB8AC3E}">
        <p14:creationId xmlns="" xmlns:p14="http://schemas.microsoft.com/office/powerpoint/2010/main" val="42066909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1"/>
            <a:ext cx="10972800" cy="775565"/>
          </a:xfrm>
        </p:spPr>
        <p:txBody>
          <a:bodyPr>
            <a:normAutofit/>
          </a:bodyPr>
          <a:lstStyle/>
          <a:p>
            <a:pPr lvl="0"/>
            <a:r>
              <a:rPr lang="en-US" dirty="0"/>
              <a:t>Attacks based on Network </a:t>
            </a:r>
            <a:r>
              <a:rPr lang="en-US" dirty="0" smtClean="0"/>
              <a:t>proper</a:t>
            </a:r>
            <a:r>
              <a:rPr lang="en-US" dirty="0" smtClean="0">
                <a:solidFill>
                  <a:schemeClr val="bg1"/>
                </a:solidFill>
              </a:rPr>
              <a:t>ties</a:t>
            </a:r>
            <a:endParaRPr lang="en-US" dirty="0">
              <a:solidFill>
                <a:schemeClr val="bg1"/>
              </a:solidFill>
            </a:endParaRPr>
          </a:p>
        </p:txBody>
      </p:sp>
      <p:sp>
        <p:nvSpPr>
          <p:cNvPr id="3" name="Content Placeholder 2"/>
          <p:cNvSpPr>
            <a:spLocks noGrp="1"/>
          </p:cNvSpPr>
          <p:nvPr>
            <p:ph idx="1"/>
          </p:nvPr>
        </p:nvSpPr>
        <p:spPr>
          <a:xfrm>
            <a:off x="487681" y="1332400"/>
            <a:ext cx="10568412" cy="4525963"/>
          </a:xfrm>
        </p:spPr>
        <p:txBody>
          <a:bodyPr/>
          <a:lstStyle/>
          <a:p>
            <a:pPr lvl="0">
              <a:buFont typeface="Wingdings" panose="05000000000000000000" pitchFamily="2" charset="2"/>
              <a:buChar char="q"/>
            </a:pPr>
            <a:r>
              <a:rPr lang="en-US" dirty="0" smtClean="0"/>
              <a:t> Standard </a:t>
            </a:r>
            <a:r>
              <a:rPr lang="en-US" dirty="0"/>
              <a:t>Protocol Compromise</a:t>
            </a:r>
          </a:p>
          <a:p>
            <a:pPr lvl="1">
              <a:buFont typeface="Wingdings" panose="05000000000000000000" pitchFamily="2" charset="2"/>
              <a:buChar char="§"/>
            </a:pPr>
            <a:r>
              <a:rPr lang="en-US" dirty="0"/>
              <a:t>An attacker deviates from standard protocols</a:t>
            </a:r>
          </a:p>
          <a:p>
            <a:pPr lvl="1">
              <a:buFont typeface="Wingdings" panose="05000000000000000000" pitchFamily="2" charset="2"/>
              <a:buChar char="§"/>
            </a:pPr>
            <a:r>
              <a:rPr lang="en-US" dirty="0"/>
              <a:t>Acts maliciously to threaten service availability, message privacy, integrity, and </a:t>
            </a:r>
            <a:r>
              <a:rPr lang="en-US" dirty="0" smtClean="0"/>
              <a:t>authenticity</a:t>
            </a:r>
          </a:p>
          <a:p>
            <a:pPr marL="530352" lvl="1" indent="0">
              <a:buNone/>
            </a:pPr>
            <a:endParaRPr lang="en-US" dirty="0"/>
          </a:p>
          <a:p>
            <a:pPr lvl="0">
              <a:buFont typeface="Wingdings" panose="05000000000000000000" pitchFamily="2" charset="2"/>
              <a:buChar char="q"/>
            </a:pPr>
            <a:r>
              <a:rPr lang="en-US" dirty="0" smtClean="0"/>
              <a:t> Network </a:t>
            </a:r>
            <a:r>
              <a:rPr lang="en-US" dirty="0"/>
              <a:t>Protocol Stack Attack</a:t>
            </a:r>
          </a:p>
          <a:p>
            <a:endParaRPr lang="en-US" dirty="0"/>
          </a:p>
        </p:txBody>
      </p:sp>
    </p:spTree>
    <p:extLst>
      <p:ext uri="{BB962C8B-B14F-4D97-AF65-F5344CB8AC3E}">
        <p14:creationId xmlns="" xmlns:p14="http://schemas.microsoft.com/office/powerpoint/2010/main" val="5946692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65761"/>
            <a:ext cx="10972800" cy="775565"/>
          </a:xfrm>
        </p:spPr>
        <p:txBody>
          <a:bodyPr>
            <a:normAutofit fontScale="90000"/>
          </a:bodyPr>
          <a:lstStyle/>
          <a:p>
            <a:r>
              <a:rPr lang="en-US" dirty="0"/>
              <a:t>Network Protocol Stack Attack</a:t>
            </a:r>
            <a:br>
              <a:rPr lang="en-US" dirty="0"/>
            </a:br>
            <a:endParaRPr lang="en-US" dirty="0"/>
          </a:p>
        </p:txBody>
      </p:sp>
      <p:pic>
        <p:nvPicPr>
          <p:cNvPr id="6" name="Picture 5"/>
          <p:cNvPicPr>
            <a:picLocks noChangeAspect="1"/>
          </p:cNvPicPr>
          <p:nvPr/>
        </p:nvPicPr>
        <p:blipFill>
          <a:blip r:embed="rId2"/>
          <a:stretch>
            <a:fillRect/>
          </a:stretch>
        </p:blipFill>
        <p:spPr>
          <a:xfrm>
            <a:off x="1599418" y="1615749"/>
            <a:ext cx="5951201" cy="3970534"/>
          </a:xfrm>
          <a:prstGeom prst="rect">
            <a:avLst/>
          </a:prstGeom>
        </p:spPr>
      </p:pic>
    </p:spTree>
    <p:extLst>
      <p:ext uri="{BB962C8B-B14F-4D97-AF65-F5344CB8AC3E}">
        <p14:creationId xmlns="" xmlns:p14="http://schemas.microsoft.com/office/powerpoint/2010/main" val="33007833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lstStyle/>
          <a:p>
            <a:r>
              <a:rPr lang="en-US" dirty="0"/>
              <a:t>Proposed Security Model</a:t>
            </a:r>
          </a:p>
        </p:txBody>
      </p:sp>
      <p:sp>
        <p:nvSpPr>
          <p:cNvPr id="3" name="Content Placeholder 2"/>
          <p:cNvSpPr>
            <a:spLocks noGrp="1"/>
          </p:cNvSpPr>
          <p:nvPr>
            <p:ph idx="1"/>
          </p:nvPr>
        </p:nvSpPr>
        <p:spPr>
          <a:xfrm>
            <a:off x="812799" y="1768820"/>
            <a:ext cx="9601200" cy="3581400"/>
          </a:xfrm>
        </p:spPr>
        <p:txBody>
          <a:bodyPr>
            <a:normAutofit/>
          </a:bodyPr>
          <a:lstStyle/>
          <a:p>
            <a:pPr>
              <a:buFont typeface="Wingdings" panose="05000000000000000000" pitchFamily="2" charset="2"/>
              <a:buChar char="q"/>
            </a:pPr>
            <a:r>
              <a:rPr lang="en-US" dirty="0" smtClean="0"/>
              <a:t> Security services should have dynamic properties</a:t>
            </a:r>
          </a:p>
          <a:p>
            <a:pPr marL="0" indent="0">
              <a:buNone/>
            </a:pPr>
            <a:endParaRPr lang="en-US" dirty="0" smtClean="0"/>
          </a:p>
          <a:p>
            <a:pPr>
              <a:buFont typeface="Wingdings" panose="05000000000000000000" pitchFamily="2" charset="2"/>
              <a:buChar char="q"/>
            </a:pPr>
            <a:r>
              <a:rPr lang="en-US" dirty="0" smtClean="0"/>
              <a:t> Should include 3 main services</a:t>
            </a:r>
          </a:p>
          <a:p>
            <a:pPr lvl="1">
              <a:buFont typeface="Wingdings" panose="05000000000000000000" pitchFamily="2" charset="2"/>
              <a:buChar char="§"/>
            </a:pPr>
            <a:r>
              <a:rPr lang="en-US" dirty="0" smtClean="0"/>
              <a:t>Protection Service</a:t>
            </a:r>
            <a:r>
              <a:rPr lang="en-US" dirty="0"/>
              <a:t> </a:t>
            </a:r>
          </a:p>
          <a:p>
            <a:pPr lvl="1">
              <a:buFont typeface="Wingdings" panose="05000000000000000000" pitchFamily="2" charset="2"/>
              <a:buChar char="§"/>
            </a:pPr>
            <a:r>
              <a:rPr lang="en-US" dirty="0"/>
              <a:t>Detection Service</a:t>
            </a:r>
          </a:p>
          <a:p>
            <a:pPr lvl="1">
              <a:buFont typeface="Wingdings" panose="05000000000000000000" pitchFamily="2" charset="2"/>
              <a:buChar char="§"/>
            </a:pPr>
            <a:r>
              <a:rPr lang="en-US" dirty="0" smtClean="0"/>
              <a:t>Reaction Service</a:t>
            </a:r>
          </a:p>
          <a:p>
            <a:pPr marL="0" indent="0">
              <a:buNone/>
            </a:pPr>
            <a:endParaRPr lang="en-US" dirty="0"/>
          </a:p>
        </p:txBody>
      </p:sp>
    </p:spTree>
    <p:extLst>
      <p:ext uri="{BB962C8B-B14F-4D97-AF65-F5344CB8AC3E}">
        <p14:creationId xmlns="" xmlns:p14="http://schemas.microsoft.com/office/powerpoint/2010/main" val="19990563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365760"/>
            <a:ext cx="8463617" cy="1320800"/>
          </a:xfrm>
        </p:spPr>
        <p:txBody>
          <a:bodyPr/>
          <a:lstStyle/>
          <a:p>
            <a:r>
              <a:rPr lang="en-US" dirty="0"/>
              <a:t>Proposed Security Model</a:t>
            </a:r>
          </a:p>
        </p:txBody>
      </p:sp>
      <p:pic>
        <p:nvPicPr>
          <p:cNvPr id="5" name="Picture 4"/>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1" y="1462357"/>
            <a:ext cx="8463617" cy="4823209"/>
          </a:xfrm>
          <a:prstGeom prst="rect">
            <a:avLst/>
          </a:prstGeom>
          <a:noFill/>
          <a:ln>
            <a:noFill/>
          </a:ln>
        </p:spPr>
      </p:pic>
    </p:spTree>
    <p:extLst>
      <p:ext uri="{BB962C8B-B14F-4D97-AF65-F5344CB8AC3E}">
        <p14:creationId xmlns="" xmlns:p14="http://schemas.microsoft.com/office/powerpoint/2010/main" val="15401935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07;p14"/>
          <p:cNvGrpSpPr/>
          <p:nvPr/>
        </p:nvGrpSpPr>
        <p:grpSpPr>
          <a:xfrm>
            <a:off x="381000" y="160443"/>
            <a:ext cx="9109075" cy="153145"/>
            <a:chOff x="0" y="0"/>
            <a:chExt cx="7239000" cy="307777"/>
          </a:xfrm>
        </p:grpSpPr>
        <p:sp>
          <p:nvSpPr>
            <p:cNvPr id="5" name="Google Shape;108;p14"/>
            <p:cNvSpPr txBox="1"/>
            <p:nvPr/>
          </p:nvSpPr>
          <p:spPr>
            <a:xfrm>
              <a:off x="0" y="1"/>
              <a:ext cx="35814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dirty="0" smtClean="0">
                  <a:solidFill>
                    <a:schemeClr val="dk1"/>
                  </a:solidFill>
                  <a:latin typeface="Libre Franklin"/>
                  <a:ea typeface="Libre Franklin"/>
                  <a:cs typeface="Libre Franklin"/>
                  <a:sym typeface="Libre Franklin"/>
                </a:rPr>
                <a:t> </a:t>
              </a:r>
              <a:endParaRPr sz="1400" dirty="0">
                <a:solidFill>
                  <a:schemeClr val="dk1"/>
                </a:solidFill>
                <a:latin typeface="Libre Franklin"/>
                <a:ea typeface="Libre Franklin"/>
                <a:cs typeface="Libre Franklin"/>
                <a:sym typeface="Libre Franklin"/>
              </a:endParaRPr>
            </a:p>
          </p:txBody>
        </p:sp>
        <p:sp>
          <p:nvSpPr>
            <p:cNvPr id="6" name="Google Shape;109;p14"/>
            <p:cNvSpPr txBox="1"/>
            <p:nvPr/>
          </p:nvSpPr>
          <p:spPr>
            <a:xfrm>
              <a:off x="4876800" y="0"/>
              <a:ext cx="236220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dirty="0">
                <a:solidFill>
                  <a:schemeClr val="dk1"/>
                </a:solidFill>
                <a:latin typeface="Libre Franklin"/>
                <a:ea typeface="Libre Franklin"/>
                <a:cs typeface="Libre Franklin"/>
                <a:sym typeface="Libre Franklin"/>
              </a:endParaRPr>
            </a:p>
          </p:txBody>
        </p:sp>
      </p:grpSp>
      <p:sp>
        <p:nvSpPr>
          <p:cNvPr id="8" name="Title 1"/>
          <p:cNvSpPr>
            <a:spLocks noGrp="1"/>
          </p:cNvSpPr>
          <p:nvPr>
            <p:ph type="title"/>
          </p:nvPr>
        </p:nvSpPr>
        <p:spPr>
          <a:xfrm>
            <a:off x="406400" y="457200"/>
            <a:ext cx="11582400" cy="838200"/>
          </a:xfrm>
        </p:spPr>
        <p:txBody>
          <a:bodyPr/>
          <a:lstStyle/>
          <a:p>
            <a:r>
              <a:rPr lang="en-IN" dirty="0" smtClean="0"/>
              <a:t>Lecture plan</a:t>
            </a:r>
            <a:endParaRPr lang="en-IN" dirty="0"/>
          </a:p>
        </p:txBody>
      </p:sp>
      <p:graphicFrame>
        <p:nvGraphicFramePr>
          <p:cNvPr id="10" name="Content Placeholder 9"/>
          <p:cNvGraphicFramePr>
            <a:graphicFrameLocks noGrp="1"/>
          </p:cNvGraphicFramePr>
          <p:nvPr>
            <p:ph idx="1"/>
            <p:extLst>
              <p:ext uri="{D42A27DB-BD31-4B8C-83A1-F6EECF244321}">
                <p14:modId xmlns="" xmlns:p14="http://schemas.microsoft.com/office/powerpoint/2010/main" val="2207519354"/>
              </p:ext>
            </p:extLst>
          </p:nvPr>
        </p:nvGraphicFramePr>
        <p:xfrm>
          <a:off x="2180492" y="1295400"/>
          <a:ext cx="8909148" cy="5257800"/>
        </p:xfrm>
        <a:graphic>
          <a:graphicData uri="http://schemas.openxmlformats.org/drawingml/2006/table">
            <a:tbl>
              <a:tblPr firstRow="1" firstCol="1" bandRow="1">
                <a:tableStyleId>{5C22544A-7EE6-4342-B048-85BDC9FD1C3A}</a:tableStyleId>
              </a:tblPr>
              <a:tblGrid>
                <a:gridCol w="1856073"/>
                <a:gridCol w="4194763"/>
                <a:gridCol w="1429156"/>
                <a:gridCol w="1429156"/>
              </a:tblGrid>
              <a:tr h="397181">
                <a:tc>
                  <a:txBody>
                    <a:bodyPr/>
                    <a:lstStyle/>
                    <a:p>
                      <a:pPr algn="ctr">
                        <a:lnSpc>
                          <a:spcPct val="115000"/>
                        </a:lnSpc>
                        <a:spcAft>
                          <a:spcPts val="0"/>
                        </a:spcAft>
                      </a:pPr>
                      <a:r>
                        <a:rPr lang="en-US" sz="1200" dirty="0">
                          <a:effectLst/>
                        </a:rPr>
                        <a:t>Unit No./ Total Lecture Reqd.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Topics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Lect. Reqd.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a:effectLst/>
                        </a:rPr>
                        <a:t>Lect. No.</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rowSpan="9">
                  <a:txBody>
                    <a:bodyPr/>
                    <a:lstStyle/>
                    <a:p>
                      <a:pPr algn="ctr">
                        <a:lnSpc>
                          <a:spcPct val="115000"/>
                        </a:lnSpc>
                        <a:spcAft>
                          <a:spcPts val="0"/>
                        </a:spcAft>
                      </a:pPr>
                      <a:r>
                        <a:rPr lang="en-US" sz="1200" dirty="0">
                          <a:effectLst/>
                        </a:rPr>
                        <a:t>Unit-III </a:t>
                      </a:r>
                      <a:r>
                        <a:rPr lang="en-US" sz="1200" dirty="0" smtClean="0">
                          <a:effectLst/>
                        </a:rPr>
                        <a:t>(9)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a:effectLst/>
                        </a:rPr>
                        <a:t>1. </a:t>
                      </a:r>
                      <a:r>
                        <a:rPr lang="en-US" sz="1200" dirty="0" err="1" smtClean="0">
                          <a:effectLst/>
                        </a:rPr>
                        <a:t>IoT</a:t>
                      </a:r>
                      <a:r>
                        <a:rPr lang="en-US" sz="1200" baseline="0" dirty="0" smtClean="0">
                          <a:effectLst/>
                        </a:rPr>
                        <a:t> architecture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latin typeface="+mn-lt"/>
                          <a:ea typeface="+mn-ea"/>
                          <a:cs typeface="+mn-cs"/>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2. </a:t>
                      </a:r>
                      <a:r>
                        <a:rPr lang="en-US" sz="1200" dirty="0" smtClean="0">
                          <a:effectLst/>
                        </a:rPr>
                        <a:t>Reference model</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dirty="0" smtClean="0">
                          <a:effectLst/>
                          <a:latin typeface="+mn-lt"/>
                          <a:ea typeface="+mn-ea"/>
                          <a:cs typeface="+mn-cs"/>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3. </a:t>
                      </a:r>
                      <a:r>
                        <a:rPr lang="en-US" sz="1200" dirty="0" smtClean="0">
                          <a:effectLst/>
                        </a:rPr>
                        <a:t>Representational</a:t>
                      </a:r>
                      <a:r>
                        <a:rPr lang="en-US" sz="1200" baseline="0" dirty="0" smtClean="0">
                          <a:effectLst/>
                        </a:rPr>
                        <a:t> state transfer (REST)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4. </a:t>
                      </a:r>
                      <a:r>
                        <a:rPr lang="en-US" sz="1200" dirty="0" smtClean="0">
                          <a:effectLst/>
                        </a:rPr>
                        <a:t>Uniform</a:t>
                      </a:r>
                      <a:r>
                        <a:rPr lang="en-US" sz="1200" baseline="0" dirty="0" smtClean="0">
                          <a:effectLst/>
                        </a:rPr>
                        <a:t> resource identifier</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5. </a:t>
                      </a:r>
                      <a:r>
                        <a:rPr lang="en-US" sz="1200" dirty="0" smtClean="0">
                          <a:effectLst/>
                        </a:rPr>
                        <a:t>Challenges in </a:t>
                      </a:r>
                      <a:r>
                        <a:rPr lang="en-US" sz="1200" dirty="0" err="1" smtClean="0">
                          <a:effectLst/>
                        </a:rPr>
                        <a:t>IoT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US" sz="1200">
                          <a:effectLst/>
                        </a:rPr>
                        <a:t>1</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23</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pPr algn="ctr">
                        <a:lnSpc>
                          <a:spcPct val="115000"/>
                        </a:lnSpc>
                        <a:spcAft>
                          <a:spcPts val="0"/>
                        </a:spcAft>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6. Design challenges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pPr algn="ctr">
                        <a:lnSpc>
                          <a:spcPct val="115000"/>
                        </a:lnSpc>
                        <a:spcAft>
                          <a:spcPts val="0"/>
                        </a:spcAft>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7. Development challenges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25</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pPr algn="ctr">
                        <a:lnSpc>
                          <a:spcPct val="115000"/>
                        </a:lnSpc>
                        <a:spcAft>
                          <a:spcPts val="0"/>
                        </a:spcAft>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8. Security challenges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26</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pPr algn="ctr">
                        <a:lnSpc>
                          <a:spcPct val="115000"/>
                        </a:lnSpc>
                        <a:spcAft>
                          <a:spcPts val="0"/>
                        </a:spcAft>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9. Other challenges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9197">
                <a:tc rowSpan="5">
                  <a:txBody>
                    <a:bodyPr/>
                    <a:lstStyle/>
                    <a:p>
                      <a:pPr algn="ctr">
                        <a:lnSpc>
                          <a:spcPct val="115000"/>
                        </a:lnSpc>
                        <a:spcAft>
                          <a:spcPts val="0"/>
                        </a:spcAft>
                      </a:pPr>
                      <a:r>
                        <a:rPr lang="en-US" sz="1200" dirty="0">
                          <a:effectLst/>
                        </a:rPr>
                        <a:t>Unit- IV  (8)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a:effectLst/>
                        </a:rPr>
                        <a:t>1. </a:t>
                      </a:r>
                      <a:r>
                        <a:rPr lang="en-US" sz="1200" dirty="0" smtClean="0">
                          <a:effectLst/>
                        </a:rPr>
                        <a:t>Machine</a:t>
                      </a:r>
                      <a:r>
                        <a:rPr lang="en-US" sz="1200" baseline="0" dirty="0" smtClean="0">
                          <a:effectLst/>
                        </a:rPr>
                        <a:t> to Machine </a:t>
                      </a:r>
                      <a:r>
                        <a:rPr lang="en-US" sz="1200" baseline="0" dirty="0" err="1" smtClean="0">
                          <a:effectLst/>
                        </a:rPr>
                        <a:t>vs</a:t>
                      </a:r>
                      <a:r>
                        <a:rPr lang="en-US" sz="1200" baseline="0" dirty="0" smtClean="0">
                          <a:effectLst/>
                        </a:rPr>
                        <a:t> </a:t>
                      </a:r>
                      <a:r>
                        <a:rPr lang="en-US" sz="1200" baseline="0" dirty="0" err="1" smtClean="0">
                          <a:effectLst/>
                        </a:rPr>
                        <a:t>IoT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2. </a:t>
                      </a:r>
                      <a:r>
                        <a:rPr lang="en-US" sz="1200" dirty="0" smtClean="0">
                          <a:effectLst/>
                        </a:rPr>
                        <a:t>Software defined networks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3. </a:t>
                      </a:r>
                      <a:r>
                        <a:rPr lang="en-US" sz="1200" dirty="0" smtClean="0">
                          <a:effectLst/>
                        </a:rPr>
                        <a:t>Network function virtualization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4. </a:t>
                      </a:r>
                      <a:r>
                        <a:rPr lang="en-US" sz="1200" dirty="0" smtClean="0">
                          <a:effectLst/>
                        </a:rPr>
                        <a:t>Difference between SDN and </a:t>
                      </a:r>
                      <a:r>
                        <a:rPr lang="en-US" sz="1200" dirty="0" err="1" smtClean="0">
                          <a:effectLst/>
                        </a:rPr>
                        <a:t>IoT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5</a:t>
                      </a:r>
                      <a:r>
                        <a:rPr lang="en-US" sz="1200" dirty="0" smtClean="0">
                          <a:effectLst/>
                        </a:rPr>
                        <a:t>.</a:t>
                      </a:r>
                      <a:r>
                        <a:rPr lang="en-US" sz="1200" baseline="0" dirty="0" smtClean="0">
                          <a:effectLst/>
                        </a:rPr>
                        <a:t> </a:t>
                      </a:r>
                      <a:r>
                        <a:rPr lang="en-US" sz="1200" dirty="0" smtClean="0">
                          <a:effectLst/>
                        </a:rPr>
                        <a:t>Difference between NFV and </a:t>
                      </a:r>
                      <a:r>
                        <a:rPr lang="en-US" sz="1200" dirty="0" err="1" smtClean="0">
                          <a:effectLst/>
                        </a:rPr>
                        <a:t>IoT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rowSpan="8">
                  <a:txBody>
                    <a:bodyPr/>
                    <a:lstStyle/>
                    <a:p>
                      <a:pPr algn="ctr">
                        <a:lnSpc>
                          <a:spcPct val="115000"/>
                        </a:lnSpc>
                        <a:spcAft>
                          <a:spcPts val="0"/>
                        </a:spcAft>
                      </a:pPr>
                      <a:r>
                        <a:rPr lang="en-US" sz="1200" dirty="0">
                          <a:effectLst/>
                        </a:rPr>
                        <a:t>Unit- V  (8)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US" sz="1200" dirty="0">
                          <a:effectLst/>
                        </a:rPr>
                        <a:t>1. </a:t>
                      </a:r>
                      <a:r>
                        <a:rPr lang="en-US" sz="1200" dirty="0" err="1" smtClean="0">
                          <a:effectLst/>
                        </a:rPr>
                        <a:t>IoT</a:t>
                      </a:r>
                      <a:r>
                        <a:rPr lang="en-US" sz="1200" dirty="0" smtClean="0">
                          <a:effectLst/>
                        </a:rPr>
                        <a:t> applications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33</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2. </a:t>
                      </a:r>
                      <a:r>
                        <a:rPr lang="en-US" sz="1200" dirty="0" smtClean="0">
                          <a:effectLst/>
                        </a:rPr>
                        <a:t>Home automation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34</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3. </a:t>
                      </a:r>
                      <a:r>
                        <a:rPr lang="en-US" sz="1200" dirty="0" smtClean="0">
                          <a:effectLst/>
                        </a:rPr>
                        <a:t>Smart cities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35</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4. </a:t>
                      </a:r>
                      <a:r>
                        <a:rPr lang="en-US" sz="1200" dirty="0" smtClean="0">
                          <a:effectLst/>
                        </a:rPr>
                        <a:t>Environment and energy</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36</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5. </a:t>
                      </a:r>
                      <a:r>
                        <a:rPr lang="en-US" sz="1200" dirty="0" smtClean="0">
                          <a:effectLst/>
                        </a:rPr>
                        <a:t>Retail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37</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6. </a:t>
                      </a:r>
                      <a:r>
                        <a:rPr lang="en-US" sz="1200" dirty="0" smtClean="0">
                          <a:effectLst/>
                        </a:rPr>
                        <a:t>Logistics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38</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endParaRPr lang="en-IN"/>
                    </a:p>
                  </a:txBody>
                  <a:tcPr/>
                </a:tc>
                <a:tc>
                  <a:txBody>
                    <a:bodyPr/>
                    <a:lstStyle/>
                    <a:p>
                      <a:pPr algn="l">
                        <a:lnSpc>
                          <a:spcPct val="115000"/>
                        </a:lnSpc>
                        <a:spcAft>
                          <a:spcPts val="0"/>
                        </a:spcAft>
                      </a:pPr>
                      <a:r>
                        <a:rPr lang="en-US" sz="1200" dirty="0">
                          <a:effectLst/>
                        </a:rPr>
                        <a:t>7. </a:t>
                      </a:r>
                      <a:r>
                        <a:rPr lang="en-US" sz="1200" dirty="0" smtClean="0">
                          <a:effectLst/>
                        </a:rPr>
                        <a:t>Agriculture and Industries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39</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vMerge="1">
                  <a:txBody>
                    <a:bodyPr/>
                    <a:lstStyle/>
                    <a:p>
                      <a:pPr algn="ctr">
                        <a:lnSpc>
                          <a:spcPct val="115000"/>
                        </a:lnSpc>
                        <a:spcAft>
                          <a:spcPts val="0"/>
                        </a:spcAft>
                      </a:pP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8. Health and lifestyle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r h="198590">
                <a:tc>
                  <a:txBody>
                    <a:bodyPr/>
                    <a:lstStyle/>
                    <a:p>
                      <a:pPr algn="ctr">
                        <a:lnSpc>
                          <a:spcPct val="115000"/>
                        </a:lnSpc>
                        <a:spcAft>
                          <a:spcPts val="0"/>
                        </a:spcAft>
                      </a:pPr>
                      <a:r>
                        <a:rPr lang="en-US" sz="1200">
                          <a:effectLst/>
                        </a:rPr>
                        <a:t>BC-2</a:t>
                      </a:r>
                      <a:endParaRPr lang="en-IN" sz="120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l">
                        <a:lnSpc>
                          <a:spcPct val="115000"/>
                        </a:lnSpc>
                        <a:spcAft>
                          <a:spcPts val="0"/>
                        </a:spcAft>
                      </a:pPr>
                      <a:r>
                        <a:rPr lang="en-IN" sz="1200" dirty="0" err="1" smtClean="0">
                          <a:effectLst/>
                          <a:latin typeface="Calibri" panose="020F0502020204030204" pitchFamily="34" charset="0"/>
                          <a:ea typeface="Calibri" panose="020F0502020204030204" pitchFamily="34" charset="0"/>
                          <a:cs typeface="Times New Roman" panose="02020603050405020304" pitchFamily="18" charset="0"/>
                        </a:rPr>
                        <a:t>IoT</a:t>
                      </a: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 Platforms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c>
                  <a:txBody>
                    <a:bodyPr/>
                    <a:lstStyle/>
                    <a:p>
                      <a:pPr algn="ctr">
                        <a:lnSpc>
                          <a:spcPct val="115000"/>
                        </a:lnSpc>
                        <a:spcAft>
                          <a:spcPts val="0"/>
                        </a:spcAft>
                      </a:pPr>
                      <a:r>
                        <a:rPr lang="en-IN" sz="1200" dirty="0" smtClean="0">
                          <a:effectLst/>
                          <a:latin typeface="Calibri" panose="020F0502020204030204" pitchFamily="34" charset="0"/>
                          <a:ea typeface="Calibri" panose="020F0502020204030204" pitchFamily="34" charset="0"/>
                          <a:cs typeface="Times New Roman" panose="02020603050405020304" pitchFamily="18" charset="0"/>
                        </a:rPr>
                        <a:t>41</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5014" marR="25014" marT="0" marB="0" anchor="ctr"/>
                </a:tc>
              </a:tr>
            </a:tbl>
          </a:graphicData>
        </a:graphic>
      </p:graphicFrame>
    </p:spTree>
    <p:extLst>
      <p:ext uri="{BB962C8B-B14F-4D97-AF65-F5344CB8AC3E}">
        <p14:creationId xmlns="" xmlns:p14="http://schemas.microsoft.com/office/powerpoint/2010/main" val="3068477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Automation</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Generate, collect, process and use acquired information to make </a:t>
            </a:r>
            <a:r>
              <a:rPr lang="en-US" dirty="0" smtClean="0"/>
              <a:t>decisions</a:t>
            </a:r>
            <a:endParaRPr lang="en-US" dirty="0"/>
          </a:p>
        </p:txBody>
      </p:sp>
      <p:sp>
        <p:nvSpPr>
          <p:cNvPr id="3" name="Content Placeholder 2"/>
          <p:cNvSpPr>
            <a:spLocks noGrp="1"/>
          </p:cNvSpPr>
          <p:nvPr>
            <p:ph idx="1"/>
          </p:nvPr>
        </p:nvSpPr>
        <p:spPr>
          <a:xfrm>
            <a:off x="1484310" y="2666999"/>
            <a:ext cx="4831649" cy="3124201"/>
          </a:xfrm>
        </p:spPr>
        <p:txBody>
          <a:bodyPr>
            <a:normAutofit fontScale="92500" lnSpcReduction="20000"/>
          </a:bodyPr>
          <a:lstStyle/>
          <a:p>
            <a:pPr marL="285750" lvl="2"/>
            <a:r>
              <a:rPr lang="en-US" sz="2400" dirty="0" smtClean="0">
                <a:hlinkClick r:id="rId3"/>
              </a:rPr>
              <a:t>DIKW </a:t>
            </a:r>
            <a:r>
              <a:rPr lang="en-US" sz="2400" dirty="0" smtClean="0"/>
              <a:t>model</a:t>
            </a:r>
          </a:p>
          <a:p>
            <a:pPr marL="628650" lvl="3"/>
            <a:r>
              <a:rPr lang="en-US" sz="2200" dirty="0" smtClean="0"/>
              <a:t>Information </a:t>
            </a:r>
            <a:r>
              <a:rPr lang="en-US" sz="2200" dirty="0"/>
              <a:t>is inferred from </a:t>
            </a:r>
            <a:r>
              <a:rPr lang="en-US" sz="2200" dirty="0" smtClean="0"/>
              <a:t>data, </a:t>
            </a:r>
            <a:r>
              <a:rPr lang="en-US" sz="2200" dirty="0"/>
              <a:t>in the process of answering interrogative questions (e.g., "who", "what", "where", "how many", "when</a:t>
            </a:r>
            <a:r>
              <a:rPr lang="en-US" sz="2200" dirty="0" smtClean="0"/>
              <a:t>"), </a:t>
            </a:r>
            <a:r>
              <a:rPr lang="en-US" sz="2200" dirty="0"/>
              <a:t>thereby making the data </a:t>
            </a:r>
            <a:r>
              <a:rPr lang="en-US" sz="2200" dirty="0" smtClean="0"/>
              <a:t>useful </a:t>
            </a:r>
            <a:r>
              <a:rPr lang="en-US" sz="2200" dirty="0"/>
              <a:t>for "decisions and/or action</a:t>
            </a:r>
            <a:r>
              <a:rPr lang="en-US" sz="2200" dirty="0" smtClean="0"/>
              <a:t>".</a:t>
            </a:r>
          </a:p>
          <a:p>
            <a:pPr marL="628650" lvl="3"/>
            <a:r>
              <a:rPr lang="en-US" sz="2400" dirty="0" smtClean="0"/>
              <a:t>Knowledge as "synthesis </a:t>
            </a:r>
            <a:r>
              <a:rPr lang="en-US" sz="2400" dirty="0"/>
              <a:t>of multiple sources of information over time</a:t>
            </a:r>
            <a:r>
              <a:rPr lang="en-US" sz="2400" dirty="0" smtClean="0"/>
              <a:t>"</a:t>
            </a:r>
            <a:endParaRPr lang="en-US" sz="2200" dirty="0" smtClean="0"/>
          </a:p>
          <a:p>
            <a:pPr marL="285750" lvl="2"/>
            <a:endParaRPr lang="en-US" sz="2400" dirty="0"/>
          </a:p>
        </p:txBody>
      </p:sp>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315959" y="2438399"/>
            <a:ext cx="5476875" cy="2838450"/>
          </a:xfrm>
          <a:prstGeom prst="rect">
            <a:avLst/>
          </a:prstGeom>
        </p:spPr>
      </p:pic>
    </p:spTree>
    <p:extLst>
      <p:ext uri="{BB962C8B-B14F-4D97-AF65-F5344CB8AC3E}">
        <p14:creationId xmlns="" xmlns:p14="http://schemas.microsoft.com/office/powerpoint/2010/main" val="37443529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TC103457496[[fn=Parallax]]</Template>
  <TotalTime>8895</TotalTime>
  <Words>3804</Words>
  <Application>Microsoft Office PowerPoint</Application>
  <PresentationFormat>Custom</PresentationFormat>
  <Paragraphs>824</Paragraphs>
  <Slides>68</Slides>
  <Notes>40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Parallax</vt:lpstr>
      <vt:lpstr>Slide 1</vt:lpstr>
      <vt:lpstr>   </vt:lpstr>
      <vt:lpstr>Course outcomes (CO)</vt:lpstr>
      <vt:lpstr>Mapping of co &amp; po</vt:lpstr>
      <vt:lpstr>Syllabus</vt:lpstr>
      <vt:lpstr>Lecture plan</vt:lpstr>
      <vt:lpstr>Lecture plan</vt:lpstr>
      <vt:lpstr>Home Automation</vt:lpstr>
      <vt:lpstr>Generate, collect, process and use acquired information to make decisions</vt:lpstr>
      <vt:lpstr>Smart objects: Make things that weren’t meant to talk to each other interact smartly</vt:lpstr>
      <vt:lpstr>Influence others to reduce their carbon footprint by sharing socially your metrics</vt:lpstr>
      <vt:lpstr>Challenges</vt:lpstr>
      <vt:lpstr>Overall Architecture</vt:lpstr>
      <vt:lpstr>The hardware interface to “things”</vt:lpstr>
      <vt:lpstr>YAPM (Yet Another Power Monitor)</vt:lpstr>
      <vt:lpstr>Receiver module</vt:lpstr>
      <vt:lpstr>ESP8266 WiFi relay/thermostat project</vt:lpstr>
      <vt:lpstr>Software Interface example</vt:lpstr>
      <vt:lpstr>Machine to Machine</vt:lpstr>
      <vt:lpstr>Business logic layer</vt:lpstr>
      <vt:lpstr>Control UI</vt:lpstr>
      <vt:lpstr>Storage</vt:lpstr>
      <vt:lpstr>Visualization</vt:lpstr>
      <vt:lpstr>4G – Long Term Evolution (LTE) (2010’s)</vt:lpstr>
      <vt:lpstr>5G – The Vision</vt:lpstr>
      <vt:lpstr>5G Network Architecture?</vt:lpstr>
      <vt:lpstr>Mobility-centric Internet Protocol Architecture </vt:lpstr>
      <vt:lpstr>Multi-homing for Service Continuity</vt:lpstr>
      <vt:lpstr>The Internet of Things (IoT)</vt:lpstr>
      <vt:lpstr>IoT Application Domains</vt:lpstr>
      <vt:lpstr>eHealth and Wireless Monitoring</vt:lpstr>
      <vt:lpstr>The Connected Vehicle</vt:lpstr>
      <vt:lpstr>The Smart Home Initiative </vt:lpstr>
      <vt:lpstr>Institute of Electrical and Electronics Engineers (IEEE):  World’s Largest Professional Association</vt:lpstr>
      <vt:lpstr>IEEE-SA Presence</vt:lpstr>
      <vt:lpstr>Different Paths: Standards Development</vt:lpstr>
      <vt:lpstr>The Market Challenge of Standards</vt:lpstr>
      <vt:lpstr>Slide 38</vt:lpstr>
      <vt:lpstr>IoT applications for smart sustainable cities and citizens</vt:lpstr>
      <vt:lpstr>Slide 40</vt:lpstr>
      <vt:lpstr>First internationally agreed definition…</vt:lpstr>
      <vt:lpstr>ITU-T  Focus Group on Smart Sustainable Cities</vt:lpstr>
      <vt:lpstr>Slide 43</vt:lpstr>
      <vt:lpstr>FG-SSC technical reports and specifications</vt:lpstr>
      <vt:lpstr>Smart sustainable cities: a six step transition cycle</vt:lpstr>
      <vt:lpstr>Six step transition cycle in details (1)</vt:lpstr>
      <vt:lpstr>Six step transition cycle in details (2)</vt:lpstr>
      <vt:lpstr>Building trust</vt:lpstr>
      <vt:lpstr>Pilot the ITU’s SSC-KPIs in your city</vt:lpstr>
      <vt:lpstr>Forum on “Internet of things: empowering the new urban agenda ”</vt:lpstr>
      <vt:lpstr>A win-win way forward for the future of IoT</vt:lpstr>
      <vt:lpstr>IoT in Healthcare</vt:lpstr>
      <vt:lpstr>IOT Healthcare Networks</vt:lpstr>
      <vt:lpstr>The IoThNet Topology</vt:lpstr>
      <vt:lpstr>Protocol stack of 6LoWPAN </vt:lpstr>
      <vt:lpstr>IoTNet Platform</vt:lpstr>
      <vt:lpstr>IoT healthcare services and applications</vt:lpstr>
      <vt:lpstr>Security Issues with IoT in Healthcare</vt:lpstr>
      <vt:lpstr>Security Issues with IoT in Healthcare</vt:lpstr>
      <vt:lpstr>Security Requirements</vt:lpstr>
      <vt:lpstr>Security Challenges</vt:lpstr>
      <vt:lpstr>Attack Taxonomy</vt:lpstr>
      <vt:lpstr>Attacks based on Information Disruption</vt:lpstr>
      <vt:lpstr>Attacks based on Host properties</vt:lpstr>
      <vt:lpstr>Attacks based on Network properties</vt:lpstr>
      <vt:lpstr>Network Protocol Stack Attack </vt:lpstr>
      <vt:lpstr>Proposed Security Model</vt:lpstr>
      <vt:lpstr>Proposed Security Model</vt:lpstr>
    </vt:vector>
  </TitlesOfParts>
  <Company>VMware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Harizanov</dc:creator>
  <cp:lastModifiedBy>student</cp:lastModifiedBy>
  <cp:revision>91</cp:revision>
  <cp:lastPrinted>2015-02-09T17:47:06Z</cp:lastPrinted>
  <dcterms:created xsi:type="dcterms:W3CDTF">2014-08-16T00:37:21Z</dcterms:created>
  <dcterms:modified xsi:type="dcterms:W3CDTF">2020-12-29T07:50:43Z</dcterms:modified>
</cp:coreProperties>
</file>