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7" r:id="rId2"/>
    <p:sldId id="295" r:id="rId3"/>
    <p:sldId id="290" r:id="rId4"/>
    <p:sldId id="291" r:id="rId5"/>
    <p:sldId id="292" r:id="rId6"/>
    <p:sldId id="293" r:id="rId7"/>
    <p:sldId id="294" r:id="rId8"/>
    <p:sldId id="256" r:id="rId9"/>
    <p:sldId id="257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23176"/>
            <a:ext cx="5415899" cy="962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48640"/>
            <a:ext cx="5364480" cy="864235"/>
          </a:xfrm>
          <a:custGeom>
            <a:avLst/>
            <a:gdLst/>
            <a:ahLst/>
            <a:cxnLst/>
            <a:rect l="l" t="t" r="r" b="b"/>
            <a:pathLst>
              <a:path w="5364480" h="864235">
                <a:moveTo>
                  <a:pt x="4932060" y="0"/>
                </a:moveTo>
                <a:lnTo>
                  <a:pt x="0" y="0"/>
                </a:lnTo>
                <a:lnTo>
                  <a:pt x="0" y="864107"/>
                </a:lnTo>
                <a:lnTo>
                  <a:pt x="4932060" y="864107"/>
                </a:lnTo>
                <a:lnTo>
                  <a:pt x="5364114" y="432053"/>
                </a:lnTo>
                <a:lnTo>
                  <a:pt x="4932060" y="0"/>
                </a:lnTo>
                <a:close/>
              </a:path>
            </a:pathLst>
          </a:custGeom>
          <a:solidFill>
            <a:srgbClr val="9AB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48640"/>
            <a:ext cx="5364480" cy="864235"/>
          </a:xfrm>
          <a:custGeom>
            <a:avLst/>
            <a:gdLst/>
            <a:ahLst/>
            <a:cxnLst/>
            <a:rect l="l" t="t" r="r" b="b"/>
            <a:pathLst>
              <a:path w="5364480" h="864235">
                <a:moveTo>
                  <a:pt x="0" y="0"/>
                </a:moveTo>
                <a:lnTo>
                  <a:pt x="4932060" y="0"/>
                </a:lnTo>
                <a:lnTo>
                  <a:pt x="5364114" y="432053"/>
                </a:lnTo>
                <a:lnTo>
                  <a:pt x="4932060" y="864107"/>
                </a:lnTo>
                <a:lnTo>
                  <a:pt x="0" y="86410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925" y="514916"/>
            <a:ext cx="12122149" cy="7124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23176"/>
            <a:ext cx="5415899" cy="9623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48640"/>
            <a:ext cx="5364480" cy="864235"/>
          </a:xfrm>
          <a:custGeom>
            <a:avLst/>
            <a:gdLst/>
            <a:ahLst/>
            <a:cxnLst/>
            <a:rect l="l" t="t" r="r" b="b"/>
            <a:pathLst>
              <a:path w="5364480" h="864235">
                <a:moveTo>
                  <a:pt x="4932060" y="0"/>
                </a:moveTo>
                <a:lnTo>
                  <a:pt x="0" y="0"/>
                </a:lnTo>
                <a:lnTo>
                  <a:pt x="0" y="864107"/>
                </a:lnTo>
                <a:lnTo>
                  <a:pt x="4932060" y="864107"/>
                </a:lnTo>
                <a:lnTo>
                  <a:pt x="5364114" y="432053"/>
                </a:lnTo>
                <a:lnTo>
                  <a:pt x="4932060" y="0"/>
                </a:lnTo>
                <a:close/>
              </a:path>
            </a:pathLst>
          </a:custGeom>
          <a:solidFill>
            <a:srgbClr val="9AB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48640"/>
            <a:ext cx="5364480" cy="864235"/>
          </a:xfrm>
          <a:custGeom>
            <a:avLst/>
            <a:gdLst/>
            <a:ahLst/>
            <a:cxnLst/>
            <a:rect l="l" t="t" r="r" b="b"/>
            <a:pathLst>
              <a:path w="5364480" h="864235">
                <a:moveTo>
                  <a:pt x="0" y="0"/>
                </a:moveTo>
                <a:lnTo>
                  <a:pt x="4932060" y="0"/>
                </a:lnTo>
                <a:lnTo>
                  <a:pt x="5364114" y="432053"/>
                </a:lnTo>
                <a:lnTo>
                  <a:pt x="4932060" y="864107"/>
                </a:lnTo>
                <a:lnTo>
                  <a:pt x="0" y="86410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2146" y="697923"/>
            <a:ext cx="8347706" cy="51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14680" y="2132838"/>
            <a:ext cx="7962638" cy="296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0200" y="6461120"/>
            <a:ext cx="2286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78787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4"/>
          <p:cNvSpPr txBox="1">
            <a:spLocks noChangeArrowheads="1"/>
          </p:cNvSpPr>
          <p:nvPr/>
        </p:nvSpPr>
        <p:spPr bwMode="auto">
          <a:xfrm>
            <a:off x="11179978" y="6389975"/>
            <a:ext cx="103828" cy="19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37" rIns="0" bIns="0">
            <a:spAutoFit/>
          </a:bodyPr>
          <a:lstStyle/>
          <a:p>
            <a:pPr marL="8355">
              <a:spcBef>
                <a:spcPts val="75"/>
              </a:spcBef>
            </a:pPr>
            <a:r>
              <a:rPr lang="en-US" sz="1200" dirty="0">
                <a:solidFill>
                  <a:srgbClr val="898989"/>
                </a:solidFill>
              </a:rPr>
              <a:t>1</a:t>
            </a:r>
            <a:endParaRPr lang="en-US" sz="1200" dirty="0"/>
          </a:p>
        </p:txBody>
      </p:sp>
      <p:grpSp>
        <p:nvGrpSpPr>
          <p:cNvPr id="2" name="object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6217900" cy="9118600"/>
          </a:xfrm>
        </p:grpSpPr>
        <p:sp>
          <p:nvSpPr>
            <p:cNvPr id="3082" name="object 6"/>
            <p:cNvSpPr>
              <a:spLocks noChangeArrowheads="1"/>
            </p:cNvSpPr>
            <p:nvPr/>
          </p:nvSpPr>
          <p:spPr bwMode="auto">
            <a:xfrm>
              <a:off x="0" y="0"/>
              <a:ext cx="1003300" cy="91186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83" name="object 7"/>
            <p:cNvSpPr>
              <a:spLocks noChangeArrowheads="1"/>
            </p:cNvSpPr>
            <p:nvPr/>
          </p:nvSpPr>
          <p:spPr bwMode="auto">
            <a:xfrm>
              <a:off x="939800" y="8458200"/>
              <a:ext cx="15278100" cy="660400"/>
            </a:xfrm>
            <a:custGeom>
              <a:avLst/>
              <a:gdLst>
                <a:gd name="T0" fmla="*/ 0 w 15278100"/>
                <a:gd name="T1" fmla="*/ 0 h 660400"/>
                <a:gd name="T2" fmla="*/ 15278100 w 15278100"/>
                <a:gd name="T3" fmla="*/ 660400 h 660400"/>
              </a:gdLst>
              <a:ahLst/>
              <a:cxnLst/>
              <a:rect l="T0" t="T1" r="T2" b="T3"/>
              <a:pathLst>
                <a:path w="15278100" h="660400">
                  <a:moveTo>
                    <a:pt x="15278100" y="0"/>
                  </a:moveTo>
                  <a:lnTo>
                    <a:pt x="0" y="0"/>
                  </a:lnTo>
                  <a:lnTo>
                    <a:pt x="0" y="660400"/>
                  </a:lnTo>
                  <a:lnTo>
                    <a:pt x="15278100" y="660400"/>
                  </a:lnTo>
                  <a:lnTo>
                    <a:pt x="1527810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1455975" y="3314382"/>
            <a:ext cx="10425735" cy="173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665" tIns="34338" rIns="68665" bIns="34338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Year &amp;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IV year &amp; VII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– Internet of Things &amp;7CS4-01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IV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endParaRPr lang="en-IN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0670" y="391613"/>
            <a:ext cx="2445322" cy="12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16507" y="506231"/>
            <a:ext cx="2004949" cy="159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997701" y="2340126"/>
            <a:ext cx="10712157" cy="43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745" tIns="34372" rIns="68745" bIns="34372">
            <a:spAutoFit/>
          </a:bodyPr>
          <a:lstStyle/>
          <a:p>
            <a:r>
              <a:rPr lang="en-US" sz="2400" dirty="0"/>
              <a:t>JAIPUR ENGINEERING COLLEGE AND RESEARCH </a:t>
            </a:r>
            <a:r>
              <a:rPr lang="en-US" sz="2400" dirty="0" smtClean="0"/>
              <a:t>CENTRE</a:t>
            </a:r>
            <a:endParaRPr lang="en-IN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10972800" y="6473952"/>
            <a:ext cx="1011936" cy="246888"/>
          </a:xfrm>
          <a:prstGeom prst="rect">
            <a:avLst/>
          </a:prstGeom>
        </p:spPr>
        <p:txBody>
          <a:bodyPr lIns="68745" tIns="34372" rIns="68745" bIns="34372"/>
          <a:lstStyle/>
          <a:p>
            <a:pPr>
              <a:defRPr/>
            </a:pPr>
            <a:fld id="{C9056662-BCD1-4EE7-9470-F65D22AE3F85}" type="slidenum">
              <a:rPr lang="en-IN" smtClean="0"/>
              <a:pPr>
                <a:defRPr/>
              </a:pPr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67582"/>
            <a:ext cx="10744196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5" dirty="0">
                <a:solidFill>
                  <a:srgbClr val="000000"/>
                </a:solidFill>
                <a:latin typeface="Carlito"/>
                <a:cs typeface="Carlito"/>
              </a:rPr>
              <a:t>Difference </a:t>
            </a:r>
            <a:r>
              <a:rPr sz="3950" spc="5" dirty="0">
                <a:solidFill>
                  <a:srgbClr val="000000"/>
                </a:solidFill>
                <a:latin typeface="Carlito"/>
                <a:cs typeface="Carlito"/>
              </a:rPr>
              <a:t>between </a:t>
            </a:r>
            <a:r>
              <a:rPr sz="3950" dirty="0">
                <a:solidFill>
                  <a:srgbClr val="000000"/>
                </a:solidFill>
                <a:latin typeface="Carlito"/>
                <a:cs typeface="Carlito"/>
              </a:rPr>
              <a:t>IoT </a:t>
            </a:r>
            <a:r>
              <a:rPr sz="3950" spc="5" dirty="0">
                <a:solidFill>
                  <a:srgbClr val="000000"/>
                </a:solidFill>
                <a:latin typeface="Carlito"/>
                <a:cs typeface="Carlito"/>
              </a:rPr>
              <a:t>and</a:t>
            </a:r>
            <a:r>
              <a:rPr sz="3950" spc="29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950" spc="10" dirty="0">
                <a:solidFill>
                  <a:srgbClr val="000000"/>
                </a:solidFill>
                <a:latin typeface="Carlito"/>
                <a:cs typeface="Carlito"/>
              </a:rPr>
              <a:t>M2M</a:t>
            </a:r>
            <a:endParaRPr sz="395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760148"/>
            <a:ext cx="10094595" cy="309689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1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Times New Roman" pitchFamily="18" charset="0"/>
                <a:cs typeface="Times New Roman" pitchFamily="18" charset="0"/>
              </a:rPr>
              <a:t>Hardware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vs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Software</a:t>
            </a:r>
            <a:r>
              <a:rPr sz="18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Emphasis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699135" marR="385445" lvl="1" indent="-229235">
              <a:lnSpc>
                <a:spcPct val="69600"/>
              </a:lnSpc>
              <a:spcBef>
                <a:spcPts val="97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20" dirty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emphasis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M2M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hardware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embedded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modules,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emphasis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of IoT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1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software.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5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Collection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sz="1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Analysis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699135" lvl="1" indent="-229870">
              <a:lnSpc>
                <a:spcPts val="2095"/>
              </a:lnSpc>
              <a:spcBef>
                <a:spcPts val="395"/>
              </a:spcBef>
              <a:buFont typeface="Arial"/>
              <a:buChar char="•"/>
              <a:tabLst>
                <a:tab pos="698500" algn="l"/>
                <a:tab pos="699770" algn="l"/>
              </a:tabLst>
            </a:pPr>
            <a:r>
              <a:rPr sz="1800" spc="-10" dirty="0">
                <a:latin typeface="Times New Roman" pitchFamily="18" charset="0"/>
                <a:cs typeface="Times New Roman" pitchFamily="18" charset="0"/>
              </a:rPr>
              <a:t>M2M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collected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solutions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and often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on-premises storage</a:t>
            </a:r>
            <a:r>
              <a:rPr sz="1800" spc="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infrastructure.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699135" lvl="1" indent="-229870">
              <a:lnSpc>
                <a:spcPts val="2095"/>
              </a:lnSpc>
              <a:buFont typeface="Arial"/>
              <a:buChar char="•"/>
              <a:tabLst>
                <a:tab pos="698500" algn="l"/>
                <a:tab pos="699770" algn="l"/>
              </a:tabLst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In contrast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M2M,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IoT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collected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cloud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(can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public,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hybrid</a:t>
            </a:r>
            <a:r>
              <a:rPr sz="18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cloud).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241300" indent="-22923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Times New Roman" pitchFamily="18" charset="0"/>
                <a:cs typeface="Times New Roman" pitchFamily="18" charset="0"/>
              </a:rPr>
              <a:t>Applications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699135" marR="399415" lvl="1" indent="-229235">
              <a:lnSpc>
                <a:spcPct val="69500"/>
              </a:lnSpc>
              <a:spcBef>
                <a:spcPts val="11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Times New Roman" pitchFamily="18" charset="0"/>
                <a:cs typeface="Times New Roman" pitchFamily="18" charset="0"/>
              </a:rPr>
              <a:t>M2M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collected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solutions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accessed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on-premises applications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as 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diagnosis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applications, service management applications,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on-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premisis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enterprise</a:t>
            </a:r>
            <a:r>
              <a:rPr sz="1800" spc="3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applications.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699135" marR="5080" lvl="1" indent="-229235">
              <a:lnSpc>
                <a:spcPct val="69600"/>
              </a:lnSpc>
              <a:spcBef>
                <a:spcPts val="525"/>
              </a:spcBef>
              <a:buFont typeface="Arial"/>
              <a:buChar char="•"/>
              <a:tabLst>
                <a:tab pos="698500" algn="l"/>
                <a:tab pos="699135" algn="l"/>
                <a:tab pos="9268460" algn="l"/>
              </a:tabLst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IoT </a:t>
            </a:r>
            <a:r>
              <a:rPr sz="18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sz="1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ecte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sz="1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sz="1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he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oud </a:t>
            </a:r>
            <a:r>
              <a:rPr sz="18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nd </a:t>
            </a:r>
            <a:r>
              <a:rPr sz="1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sz="1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acce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ss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sz="1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sz="1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oud </a:t>
            </a:r>
            <a:r>
              <a:rPr sz="18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pp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li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cat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ons </a:t>
            </a:r>
            <a:r>
              <a:rPr sz="18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	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 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applications,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enterprise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applications,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remote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diagnosis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management applications,</a:t>
            </a:r>
            <a:r>
              <a:rPr sz="180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etc.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92405" cy="6858000"/>
          </a:xfrm>
          <a:custGeom>
            <a:avLst/>
            <a:gdLst/>
            <a:ahLst/>
            <a:cxnLst/>
            <a:rect l="l" t="t" r="r" b="b"/>
            <a:pathLst>
              <a:path w="192405" h="6858000">
                <a:moveTo>
                  <a:pt x="192023" y="0"/>
                </a:moveTo>
                <a:lnTo>
                  <a:pt x="0" y="0"/>
                </a:lnTo>
                <a:lnTo>
                  <a:pt x="0" y="6857999"/>
                </a:lnTo>
                <a:lnTo>
                  <a:pt x="192023" y="6857999"/>
                </a:lnTo>
                <a:lnTo>
                  <a:pt x="192023" y="0"/>
                </a:lnTo>
                <a:close/>
              </a:path>
            </a:pathLst>
          </a:custGeom>
          <a:solidFill>
            <a:srgbClr val="FDBB0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10134596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4400" spc="5" dirty="0" smtClean="0">
                <a:solidFill>
                  <a:srgbClr val="000000"/>
                </a:solidFill>
                <a:latin typeface="Carlito"/>
                <a:cs typeface="Carlito"/>
              </a:rPr>
              <a:t>					</a:t>
            </a:r>
            <a:r>
              <a:rPr sz="4400" spc="5" smtClean="0">
                <a:solidFill>
                  <a:srgbClr val="000000"/>
                </a:solidFill>
                <a:latin typeface="Carlito"/>
                <a:cs typeface="Carlito"/>
              </a:rPr>
              <a:t>S</a:t>
            </a:r>
            <a:r>
              <a:rPr sz="4400" spc="-15" smtClean="0">
                <a:solidFill>
                  <a:srgbClr val="000000"/>
                </a:solidFill>
                <a:latin typeface="Carlito"/>
                <a:cs typeface="Carlito"/>
              </a:rPr>
              <a:t>D</a:t>
            </a:r>
            <a:r>
              <a:rPr sz="4400" spc="20" smtClean="0">
                <a:solidFill>
                  <a:srgbClr val="000000"/>
                </a:solidFill>
                <a:latin typeface="Carlito"/>
                <a:cs typeface="Carlito"/>
              </a:rPr>
              <a:t>N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776662"/>
            <a:ext cx="3846195" cy="290449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137795" indent="-229235">
              <a:lnSpc>
                <a:spcPct val="7040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Times New Roman"/>
                <a:cs typeface="Times New Roman"/>
              </a:rPr>
              <a:t>Software-Deﬁned </a:t>
            </a:r>
            <a:r>
              <a:rPr sz="1800" spc="-10" dirty="0">
                <a:latin typeface="Times New Roman"/>
                <a:cs typeface="Times New Roman"/>
              </a:rPr>
              <a:t>Networking </a:t>
            </a:r>
            <a:r>
              <a:rPr sz="1800" spc="-30" dirty="0">
                <a:latin typeface="Times New Roman"/>
                <a:cs typeface="Times New Roman"/>
              </a:rPr>
              <a:t>(SDN) 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networking </a:t>
            </a:r>
            <a:r>
              <a:rPr sz="1800" spc="5" dirty="0">
                <a:latin typeface="Times New Roman"/>
                <a:cs typeface="Times New Roman"/>
              </a:rPr>
              <a:t>architecture </a:t>
            </a:r>
            <a:r>
              <a:rPr sz="1800" spc="10" dirty="0">
                <a:latin typeface="Times New Roman"/>
                <a:cs typeface="Times New Roman"/>
              </a:rPr>
              <a:t>that  </a:t>
            </a:r>
            <a:r>
              <a:rPr sz="1800" spc="5" dirty="0">
                <a:latin typeface="Times New Roman"/>
                <a:cs typeface="Times New Roman"/>
              </a:rPr>
              <a:t>separates the control </a:t>
            </a:r>
            <a:r>
              <a:rPr sz="1800" spc="-10" dirty="0">
                <a:latin typeface="Times New Roman"/>
                <a:cs typeface="Times New Roman"/>
              </a:rPr>
              <a:t>plane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5" dirty="0">
                <a:latin typeface="Times New Roman"/>
                <a:cs typeface="Times New Roman"/>
              </a:rPr>
              <a:t>the  </a:t>
            </a:r>
            <a:r>
              <a:rPr sz="1800" spc="10" dirty="0">
                <a:latin typeface="Times New Roman"/>
                <a:cs typeface="Times New Roman"/>
              </a:rPr>
              <a:t>data </a:t>
            </a:r>
            <a:r>
              <a:rPr sz="1800" spc="-10" dirty="0">
                <a:latin typeface="Times New Roman"/>
                <a:cs typeface="Times New Roman"/>
              </a:rPr>
              <a:t>plane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centralizes </a:t>
            </a:r>
            <a:r>
              <a:rPr sz="1800" spc="5" dirty="0">
                <a:latin typeface="Times New Roman"/>
                <a:cs typeface="Times New Roman"/>
              </a:rPr>
              <a:t>the  </a:t>
            </a:r>
            <a:r>
              <a:rPr sz="1800" dirty="0">
                <a:latin typeface="Times New Roman"/>
                <a:cs typeface="Times New Roman"/>
              </a:rPr>
              <a:t>network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controller.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707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Times New Roman"/>
                <a:cs typeface="Times New Roman"/>
              </a:rPr>
              <a:t>Software-based </a:t>
            </a: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-5" dirty="0">
                <a:latin typeface="Times New Roman"/>
                <a:cs typeface="Times New Roman"/>
              </a:rPr>
              <a:t>controllers  </a:t>
            </a:r>
            <a:r>
              <a:rPr sz="1800" spc="-15" dirty="0">
                <a:latin typeface="Times New Roman"/>
                <a:cs typeface="Times New Roman"/>
              </a:rPr>
              <a:t>maintain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5" dirty="0">
                <a:latin typeface="Times New Roman"/>
                <a:cs typeface="Times New Roman"/>
              </a:rPr>
              <a:t>uniﬁed </a:t>
            </a:r>
            <a:r>
              <a:rPr sz="1800" spc="-10" dirty="0">
                <a:latin typeface="Times New Roman"/>
                <a:cs typeface="Times New Roman"/>
              </a:rPr>
              <a:t>view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network 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make </a:t>
            </a:r>
            <a:r>
              <a:rPr sz="1800" spc="5" dirty="0">
                <a:latin typeface="Times New Roman"/>
                <a:cs typeface="Times New Roman"/>
              </a:rPr>
              <a:t>conﬁ </a:t>
            </a:r>
            <a:r>
              <a:rPr sz="1800" spc="-10" dirty="0">
                <a:latin typeface="Times New Roman"/>
                <a:cs typeface="Times New Roman"/>
              </a:rPr>
              <a:t>guration, management 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20" dirty="0">
                <a:latin typeface="Times New Roman"/>
                <a:cs typeface="Times New Roman"/>
              </a:rPr>
              <a:t>provisioning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simpler.</a:t>
            </a:r>
            <a:endParaRPr sz="1800">
              <a:latin typeface="Times New Roman"/>
              <a:cs typeface="Times New Roman"/>
            </a:endParaRPr>
          </a:p>
          <a:p>
            <a:pPr marL="241300" marR="133350" indent="-229235">
              <a:lnSpc>
                <a:spcPct val="70400"/>
              </a:lnSpc>
              <a:spcBef>
                <a:spcPts val="95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2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underlying </a:t>
            </a:r>
            <a:r>
              <a:rPr sz="1800" dirty="0">
                <a:latin typeface="Times New Roman"/>
                <a:cs typeface="Times New Roman"/>
              </a:rPr>
              <a:t>infrastructure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spc="-45" dirty="0">
                <a:latin typeface="Times New Roman"/>
                <a:cs typeface="Times New Roman"/>
              </a:rPr>
              <a:t>SDN  </a:t>
            </a:r>
            <a:r>
              <a:rPr sz="1800" spc="-5" dirty="0">
                <a:latin typeface="Times New Roman"/>
                <a:cs typeface="Times New Roman"/>
              </a:rPr>
              <a:t>uses </a:t>
            </a:r>
            <a:r>
              <a:rPr sz="1800" spc="-35" dirty="0">
                <a:latin typeface="Times New Roman"/>
                <a:cs typeface="Times New Roman"/>
              </a:rPr>
              <a:t>simple </a:t>
            </a:r>
            <a:r>
              <a:rPr sz="1800" spc="10" dirty="0">
                <a:latin typeface="Times New Roman"/>
                <a:cs typeface="Times New Roman"/>
              </a:rPr>
              <a:t>packet </a:t>
            </a:r>
            <a:r>
              <a:rPr sz="1800" spc="-10" dirty="0">
                <a:latin typeface="Times New Roman"/>
                <a:cs typeface="Times New Roman"/>
              </a:rPr>
              <a:t>forwarding  </a:t>
            </a:r>
            <a:r>
              <a:rPr sz="1800" dirty="0">
                <a:latin typeface="Times New Roman"/>
                <a:cs typeface="Times New Roman"/>
              </a:rPr>
              <a:t>hardware </a:t>
            </a:r>
            <a:r>
              <a:rPr sz="1800" spc="10" dirty="0">
                <a:latin typeface="Times New Roman"/>
                <a:cs typeface="Times New Roman"/>
              </a:rPr>
              <a:t>as </a:t>
            </a:r>
            <a:r>
              <a:rPr sz="1800" spc="-5" dirty="0">
                <a:latin typeface="Times New Roman"/>
                <a:cs typeface="Times New Roman"/>
              </a:rPr>
              <a:t>opposed </a:t>
            </a:r>
            <a:r>
              <a:rPr sz="1800" spc="10" dirty="0">
                <a:latin typeface="Times New Roman"/>
                <a:cs typeface="Times New Roman"/>
              </a:rPr>
              <a:t>to </a:t>
            </a:r>
            <a:r>
              <a:rPr sz="1800" spc="-15" dirty="0">
                <a:latin typeface="Times New Roman"/>
                <a:cs typeface="Times New Roman"/>
              </a:rPr>
              <a:t>specialized  </a:t>
            </a:r>
            <a:r>
              <a:rPr sz="1800" dirty="0">
                <a:latin typeface="Times New Roman"/>
                <a:cs typeface="Times New Roman"/>
              </a:rPr>
              <a:t>hardware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conventional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networks</a:t>
            </a:r>
            <a:r>
              <a:rPr sz="2150" dirty="0">
                <a:latin typeface="Carlito"/>
                <a:cs typeface="Carlito"/>
              </a:rPr>
              <a:t>.</a:t>
            </a:r>
            <a:endParaRPr sz="215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11495405" cy="6858000"/>
            <a:chOff x="0" y="0"/>
            <a:chExt cx="11495405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192023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192023" y="6857999"/>
                  </a:lnTo>
                  <a:lnTo>
                    <a:pt x="192023" y="0"/>
                  </a:lnTo>
                  <a:close/>
                </a:path>
              </a:pathLst>
            </a:custGeom>
            <a:solidFill>
              <a:srgbClr val="FDBB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56819" y="1785762"/>
              <a:ext cx="6338072" cy="45754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10515596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Key </a:t>
            </a:r>
            <a:r>
              <a:rPr sz="4400" spc="5" dirty="0">
                <a:solidFill>
                  <a:srgbClr val="000000"/>
                </a:solidFill>
                <a:latin typeface="Carlito"/>
                <a:cs typeface="Carlito"/>
              </a:rPr>
              <a:t>elements </a:t>
            </a: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sz="4400" spc="-38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5" dirty="0">
                <a:solidFill>
                  <a:srgbClr val="000000"/>
                </a:solidFill>
                <a:latin typeface="Carlito"/>
                <a:cs typeface="Carlito"/>
              </a:rPr>
              <a:t>SDN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796974"/>
            <a:ext cx="10074275" cy="3335654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Times New Roman"/>
                <a:cs typeface="Times New Roman"/>
              </a:rPr>
              <a:t>Centralized </a:t>
            </a:r>
            <a:r>
              <a:rPr sz="1800" spc="-5" dirty="0">
                <a:latin typeface="Times New Roman"/>
                <a:cs typeface="Times New Roman"/>
              </a:rPr>
              <a:t>Network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Controller</a:t>
            </a:r>
            <a:endParaRPr sz="1800">
              <a:latin typeface="Times New Roman"/>
              <a:cs typeface="Times New Roman"/>
            </a:endParaRPr>
          </a:p>
          <a:p>
            <a:pPr marL="698500" marR="5080" lvl="1" indent="-229235">
              <a:lnSpc>
                <a:spcPct val="80000"/>
              </a:lnSpc>
              <a:spcBef>
                <a:spcPts val="9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20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decoupled </a:t>
            </a:r>
            <a:r>
              <a:rPr sz="1800" spc="5" dirty="0">
                <a:latin typeface="Times New Roman"/>
                <a:cs typeface="Times New Roman"/>
              </a:rPr>
              <a:t>control and </a:t>
            </a:r>
            <a:r>
              <a:rPr sz="1800" spc="10" dirty="0">
                <a:latin typeface="Times New Roman"/>
                <a:cs typeface="Times New Roman"/>
              </a:rPr>
              <a:t>data </a:t>
            </a:r>
            <a:r>
              <a:rPr sz="1800" spc="-5" dirty="0">
                <a:latin typeface="Times New Roman"/>
                <a:cs typeface="Times New Roman"/>
              </a:rPr>
              <a:t>planes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centralized </a:t>
            </a:r>
            <a:r>
              <a:rPr sz="1800" dirty="0">
                <a:latin typeface="Times New Roman"/>
                <a:cs typeface="Times New Roman"/>
              </a:rPr>
              <a:t>network </a:t>
            </a:r>
            <a:r>
              <a:rPr sz="1800" spc="-15" dirty="0">
                <a:latin typeface="Times New Roman"/>
                <a:cs typeface="Times New Roman"/>
              </a:rPr>
              <a:t>controller,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network </a:t>
            </a:r>
            <a:r>
              <a:rPr sz="1800" spc="-10" dirty="0">
                <a:latin typeface="Times New Roman"/>
                <a:cs typeface="Times New Roman"/>
              </a:rPr>
              <a:t>administrators  </a:t>
            </a:r>
            <a:r>
              <a:rPr sz="1800" spc="10" dirty="0">
                <a:latin typeface="Times New Roman"/>
                <a:cs typeface="Times New Roman"/>
              </a:rPr>
              <a:t>can </a:t>
            </a:r>
            <a:r>
              <a:rPr sz="1800" spc="-15" dirty="0">
                <a:latin typeface="Times New Roman"/>
                <a:cs typeface="Times New Roman"/>
              </a:rPr>
              <a:t>rapidly configure </a:t>
            </a:r>
            <a:r>
              <a:rPr sz="1800" spc="5" dirty="0">
                <a:latin typeface="Times New Roman"/>
                <a:cs typeface="Times New Roman"/>
              </a:rPr>
              <a:t>the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network.</a:t>
            </a:r>
            <a:endParaRPr sz="1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5" dirty="0">
                <a:latin typeface="Times New Roman"/>
                <a:cs typeface="Times New Roman"/>
              </a:rPr>
              <a:t>Programmable </a:t>
            </a:r>
            <a:r>
              <a:rPr sz="1800" spc="-5" dirty="0">
                <a:latin typeface="Times New Roman"/>
                <a:cs typeface="Times New Roman"/>
              </a:rPr>
              <a:t>Open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APIs</a:t>
            </a:r>
            <a:endParaRPr sz="1800">
              <a:latin typeface="Times New Roman"/>
              <a:cs typeface="Times New Roman"/>
            </a:endParaRPr>
          </a:p>
          <a:p>
            <a:pPr marL="698500" marR="230504" lvl="1" indent="-229235">
              <a:lnSpc>
                <a:spcPct val="79900"/>
              </a:lnSpc>
              <a:spcBef>
                <a:spcPts val="90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5" dirty="0">
                <a:latin typeface="Times New Roman"/>
                <a:cs typeface="Times New Roman"/>
              </a:rPr>
              <a:t>architecture </a:t>
            </a:r>
            <a:r>
              <a:rPr sz="1800" spc="-5" dirty="0">
                <a:latin typeface="Times New Roman"/>
                <a:cs typeface="Times New Roman"/>
              </a:rPr>
              <a:t>supports </a:t>
            </a:r>
            <a:r>
              <a:rPr sz="1800" spc="-20" dirty="0">
                <a:latin typeface="Times New Roman"/>
                <a:cs typeface="Times New Roman"/>
              </a:rPr>
              <a:t>programmable </a:t>
            </a:r>
            <a:r>
              <a:rPr sz="1800" spc="5" dirty="0">
                <a:latin typeface="Times New Roman"/>
                <a:cs typeface="Times New Roman"/>
              </a:rPr>
              <a:t>open APIs </a:t>
            </a:r>
            <a:r>
              <a:rPr sz="1800" dirty="0">
                <a:latin typeface="Times New Roman"/>
                <a:cs typeface="Times New Roman"/>
              </a:rPr>
              <a:t>for interface </a:t>
            </a:r>
            <a:r>
              <a:rPr sz="1800" spc="5" dirty="0">
                <a:latin typeface="Times New Roman"/>
                <a:cs typeface="Times New Roman"/>
              </a:rPr>
              <a:t>between the </a:t>
            </a: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-10" dirty="0">
                <a:latin typeface="Times New Roman"/>
                <a:cs typeface="Times New Roman"/>
              </a:rPr>
              <a:t>application </a:t>
            </a:r>
            <a:r>
              <a:rPr sz="1800" spc="5" dirty="0">
                <a:latin typeface="Times New Roman"/>
                <a:cs typeface="Times New Roman"/>
              </a:rPr>
              <a:t>and  control </a:t>
            </a:r>
            <a:r>
              <a:rPr sz="1800" spc="-5" dirty="0">
                <a:latin typeface="Times New Roman"/>
                <a:cs typeface="Times New Roman"/>
              </a:rPr>
              <a:t>layers (Northbound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interface).</a:t>
            </a:r>
            <a:endParaRPr sz="1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Times New Roman"/>
                <a:cs typeface="Times New Roman"/>
              </a:rPr>
              <a:t>Standard </a:t>
            </a:r>
            <a:r>
              <a:rPr sz="1800" spc="-15" dirty="0">
                <a:latin typeface="Times New Roman"/>
                <a:cs typeface="Times New Roman"/>
              </a:rPr>
              <a:t>Communication </a:t>
            </a:r>
            <a:r>
              <a:rPr sz="1800" spc="5" dirty="0">
                <a:latin typeface="Times New Roman"/>
                <a:cs typeface="Times New Roman"/>
              </a:rPr>
              <a:t>Interface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(OpenFlow)</a:t>
            </a:r>
            <a:endParaRPr sz="1800">
              <a:latin typeface="Times New Roman"/>
              <a:cs typeface="Times New Roman"/>
            </a:endParaRPr>
          </a:p>
          <a:p>
            <a:pPr marL="698500" marR="447675" lvl="1" indent="-229235">
              <a:lnSpc>
                <a:spcPts val="173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5" dirty="0">
                <a:latin typeface="Times New Roman"/>
                <a:cs typeface="Times New Roman"/>
              </a:rPr>
              <a:t>architecture </a:t>
            </a:r>
            <a:r>
              <a:rPr sz="1800" spc="-5" dirty="0">
                <a:latin typeface="Times New Roman"/>
                <a:cs typeface="Times New Roman"/>
              </a:rPr>
              <a:t>uses </a:t>
            </a:r>
            <a:r>
              <a:rPr sz="1800" dirty="0">
                <a:latin typeface="Times New Roman"/>
                <a:cs typeface="Times New Roman"/>
              </a:rPr>
              <a:t>a standard </a:t>
            </a:r>
            <a:r>
              <a:rPr sz="1800" spc="-10" dirty="0">
                <a:latin typeface="Times New Roman"/>
                <a:cs typeface="Times New Roman"/>
              </a:rPr>
              <a:t>communication </a:t>
            </a:r>
            <a:r>
              <a:rPr sz="1800" dirty="0">
                <a:latin typeface="Times New Roman"/>
                <a:cs typeface="Times New Roman"/>
              </a:rPr>
              <a:t>interface </a:t>
            </a:r>
            <a:r>
              <a:rPr sz="1800" spc="5" dirty="0">
                <a:latin typeface="Times New Roman"/>
                <a:cs typeface="Times New Roman"/>
              </a:rPr>
              <a:t>between the control and </a:t>
            </a:r>
            <a:r>
              <a:rPr sz="1800" dirty="0">
                <a:latin typeface="Times New Roman"/>
                <a:cs typeface="Times New Roman"/>
              </a:rPr>
              <a:t>infrastructure  </a:t>
            </a:r>
            <a:r>
              <a:rPr sz="1800" spc="-5" dirty="0">
                <a:latin typeface="Times New Roman"/>
                <a:cs typeface="Times New Roman"/>
              </a:rPr>
              <a:t>layers </a:t>
            </a:r>
            <a:r>
              <a:rPr sz="1800" spc="-10" dirty="0">
                <a:latin typeface="Times New Roman"/>
                <a:cs typeface="Times New Roman"/>
              </a:rPr>
              <a:t>(Southbound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interface).</a:t>
            </a:r>
            <a:endParaRPr sz="1800">
              <a:latin typeface="Times New Roman"/>
              <a:cs typeface="Times New Roman"/>
            </a:endParaRPr>
          </a:p>
          <a:p>
            <a:pPr marL="698500" marR="534035" lvl="1" indent="-229235">
              <a:lnSpc>
                <a:spcPct val="80000"/>
              </a:lnSpc>
              <a:spcBef>
                <a:spcPts val="459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30" dirty="0">
                <a:latin typeface="Times New Roman"/>
                <a:cs typeface="Times New Roman"/>
              </a:rPr>
              <a:t>OpenFlow, </a:t>
            </a:r>
            <a:r>
              <a:rPr sz="1800" spc="-15" dirty="0">
                <a:latin typeface="Times New Roman"/>
                <a:cs typeface="Times New Roman"/>
              </a:rPr>
              <a:t>which </a:t>
            </a:r>
            <a:r>
              <a:rPr sz="1800" spc="-3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deﬁned by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Open </a:t>
            </a:r>
            <a:r>
              <a:rPr sz="1800" spc="-10" dirty="0">
                <a:latin typeface="Times New Roman"/>
                <a:cs typeface="Times New Roman"/>
              </a:rPr>
              <a:t>Networking </a:t>
            </a:r>
            <a:r>
              <a:rPr sz="1800" spc="-5" dirty="0">
                <a:latin typeface="Times New Roman"/>
                <a:cs typeface="Times New Roman"/>
              </a:rPr>
              <a:t>Foundation </a:t>
            </a:r>
            <a:r>
              <a:rPr sz="1800" spc="-15" dirty="0">
                <a:latin typeface="Times New Roman"/>
                <a:cs typeface="Times New Roman"/>
              </a:rPr>
              <a:t>(ONF) </a:t>
            </a:r>
            <a:r>
              <a:rPr sz="1800" spc="-30" dirty="0">
                <a:latin typeface="Times New Roman"/>
                <a:cs typeface="Times New Roman"/>
              </a:rPr>
              <a:t>is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broadly </a:t>
            </a:r>
            <a:r>
              <a:rPr sz="1800" spc="15" dirty="0">
                <a:latin typeface="Times New Roman"/>
                <a:cs typeface="Times New Roman"/>
              </a:rPr>
              <a:t>accepted  </a:t>
            </a: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5" dirty="0">
                <a:latin typeface="Times New Roman"/>
                <a:cs typeface="Times New Roman"/>
              </a:rPr>
              <a:t>protocol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Southbound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interface.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92405" cy="6858000"/>
          </a:xfrm>
          <a:custGeom>
            <a:avLst/>
            <a:gdLst/>
            <a:ahLst/>
            <a:cxnLst/>
            <a:rect l="l" t="t" r="r" b="b"/>
            <a:pathLst>
              <a:path w="192405" h="6858000">
                <a:moveTo>
                  <a:pt x="192023" y="0"/>
                </a:moveTo>
                <a:lnTo>
                  <a:pt x="0" y="0"/>
                </a:lnTo>
                <a:lnTo>
                  <a:pt x="0" y="6857999"/>
                </a:lnTo>
                <a:lnTo>
                  <a:pt x="192023" y="6857999"/>
                </a:lnTo>
                <a:lnTo>
                  <a:pt x="192023" y="0"/>
                </a:lnTo>
                <a:close/>
              </a:path>
            </a:pathLst>
          </a:custGeom>
          <a:solidFill>
            <a:srgbClr val="FDBB0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9829796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4400" spc="5" dirty="0" smtClean="0">
                <a:solidFill>
                  <a:srgbClr val="000000"/>
                </a:solidFill>
                <a:latin typeface="Carlito"/>
                <a:cs typeface="Carlito"/>
              </a:rPr>
              <a:t>			</a:t>
            </a:r>
            <a:r>
              <a:rPr sz="4400" spc="5" smtClean="0">
                <a:solidFill>
                  <a:srgbClr val="000000"/>
                </a:solidFill>
                <a:latin typeface="Carlito"/>
                <a:cs typeface="Carlito"/>
              </a:rPr>
              <a:t>S</a:t>
            </a:r>
            <a:r>
              <a:rPr sz="4400" spc="-15" smtClean="0">
                <a:solidFill>
                  <a:srgbClr val="000000"/>
                </a:solidFill>
                <a:latin typeface="Carlito"/>
                <a:cs typeface="Carlito"/>
              </a:rPr>
              <a:t>D</a:t>
            </a:r>
            <a:r>
              <a:rPr sz="4400" spc="20" smtClean="0">
                <a:solidFill>
                  <a:srgbClr val="000000"/>
                </a:solidFill>
                <a:latin typeface="Carlito"/>
                <a:cs typeface="Carlito"/>
              </a:rPr>
              <a:t>N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776662"/>
            <a:ext cx="3846195" cy="290449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137795" indent="-229235">
              <a:lnSpc>
                <a:spcPct val="7040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Times New Roman"/>
                <a:cs typeface="Times New Roman"/>
              </a:rPr>
              <a:t>Software-Deﬁned </a:t>
            </a:r>
            <a:r>
              <a:rPr sz="1800" spc="-10" dirty="0">
                <a:latin typeface="Times New Roman"/>
                <a:cs typeface="Times New Roman"/>
              </a:rPr>
              <a:t>Networking </a:t>
            </a:r>
            <a:r>
              <a:rPr sz="1800" spc="-30" dirty="0">
                <a:latin typeface="Times New Roman"/>
                <a:cs typeface="Times New Roman"/>
              </a:rPr>
              <a:t>(SDN) 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networking </a:t>
            </a:r>
            <a:r>
              <a:rPr sz="1800" spc="5" dirty="0">
                <a:latin typeface="Times New Roman"/>
                <a:cs typeface="Times New Roman"/>
              </a:rPr>
              <a:t>architecture </a:t>
            </a:r>
            <a:r>
              <a:rPr sz="1800" spc="10" dirty="0">
                <a:latin typeface="Times New Roman"/>
                <a:cs typeface="Times New Roman"/>
              </a:rPr>
              <a:t>that  </a:t>
            </a:r>
            <a:r>
              <a:rPr sz="1800" spc="5" dirty="0">
                <a:latin typeface="Times New Roman"/>
                <a:cs typeface="Times New Roman"/>
              </a:rPr>
              <a:t>separates the control </a:t>
            </a:r>
            <a:r>
              <a:rPr sz="1800" spc="-10" dirty="0">
                <a:latin typeface="Times New Roman"/>
                <a:cs typeface="Times New Roman"/>
              </a:rPr>
              <a:t>plane </a:t>
            </a:r>
            <a:r>
              <a:rPr sz="1800" dirty="0">
                <a:latin typeface="Times New Roman"/>
                <a:cs typeface="Times New Roman"/>
              </a:rPr>
              <a:t>from </a:t>
            </a:r>
            <a:r>
              <a:rPr sz="1800" spc="5" dirty="0">
                <a:latin typeface="Times New Roman"/>
                <a:cs typeface="Times New Roman"/>
              </a:rPr>
              <a:t>the  </a:t>
            </a:r>
            <a:r>
              <a:rPr sz="1800" spc="10" dirty="0">
                <a:latin typeface="Times New Roman"/>
                <a:cs typeface="Times New Roman"/>
              </a:rPr>
              <a:t>data </a:t>
            </a:r>
            <a:r>
              <a:rPr sz="1800" spc="-10" dirty="0">
                <a:latin typeface="Times New Roman"/>
                <a:cs typeface="Times New Roman"/>
              </a:rPr>
              <a:t>plane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centralizes </a:t>
            </a:r>
            <a:r>
              <a:rPr sz="1800" spc="5" dirty="0">
                <a:latin typeface="Times New Roman"/>
                <a:cs typeface="Times New Roman"/>
              </a:rPr>
              <a:t>the  </a:t>
            </a:r>
            <a:r>
              <a:rPr sz="1800" dirty="0">
                <a:latin typeface="Times New Roman"/>
                <a:cs typeface="Times New Roman"/>
              </a:rPr>
              <a:t>network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controller.</a:t>
            </a:r>
            <a:endParaRPr sz="18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707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Times New Roman"/>
                <a:cs typeface="Times New Roman"/>
              </a:rPr>
              <a:t>Software-based </a:t>
            </a: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-5" dirty="0">
                <a:latin typeface="Times New Roman"/>
                <a:cs typeface="Times New Roman"/>
              </a:rPr>
              <a:t>controllers  </a:t>
            </a:r>
            <a:r>
              <a:rPr sz="1800" spc="-15" dirty="0">
                <a:latin typeface="Times New Roman"/>
                <a:cs typeface="Times New Roman"/>
              </a:rPr>
              <a:t>maintain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15" dirty="0">
                <a:latin typeface="Times New Roman"/>
                <a:cs typeface="Times New Roman"/>
              </a:rPr>
              <a:t>uniﬁed </a:t>
            </a:r>
            <a:r>
              <a:rPr sz="1800" spc="-10" dirty="0">
                <a:latin typeface="Times New Roman"/>
                <a:cs typeface="Times New Roman"/>
              </a:rPr>
              <a:t>view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network 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make </a:t>
            </a:r>
            <a:r>
              <a:rPr sz="1800" spc="5" dirty="0">
                <a:latin typeface="Times New Roman"/>
                <a:cs typeface="Times New Roman"/>
              </a:rPr>
              <a:t>conﬁ </a:t>
            </a:r>
            <a:r>
              <a:rPr sz="1800" spc="-10" dirty="0">
                <a:latin typeface="Times New Roman"/>
                <a:cs typeface="Times New Roman"/>
              </a:rPr>
              <a:t>guration, management 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20" dirty="0">
                <a:latin typeface="Times New Roman"/>
                <a:cs typeface="Times New Roman"/>
              </a:rPr>
              <a:t>provisioning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simpler.</a:t>
            </a:r>
            <a:endParaRPr sz="1800">
              <a:latin typeface="Times New Roman"/>
              <a:cs typeface="Times New Roman"/>
            </a:endParaRPr>
          </a:p>
          <a:p>
            <a:pPr marL="241300" marR="133350" indent="-229235">
              <a:lnSpc>
                <a:spcPct val="70400"/>
              </a:lnSpc>
              <a:spcBef>
                <a:spcPts val="95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2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underlying </a:t>
            </a:r>
            <a:r>
              <a:rPr sz="1800" dirty="0">
                <a:latin typeface="Times New Roman"/>
                <a:cs typeface="Times New Roman"/>
              </a:rPr>
              <a:t>infrastructure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spc="-45" dirty="0">
                <a:latin typeface="Times New Roman"/>
                <a:cs typeface="Times New Roman"/>
              </a:rPr>
              <a:t>SDN  </a:t>
            </a:r>
            <a:r>
              <a:rPr sz="1800" spc="-5" dirty="0">
                <a:latin typeface="Times New Roman"/>
                <a:cs typeface="Times New Roman"/>
              </a:rPr>
              <a:t>uses </a:t>
            </a:r>
            <a:r>
              <a:rPr sz="1800" spc="-35" dirty="0">
                <a:latin typeface="Times New Roman"/>
                <a:cs typeface="Times New Roman"/>
              </a:rPr>
              <a:t>simple </a:t>
            </a:r>
            <a:r>
              <a:rPr sz="1800" spc="10" dirty="0">
                <a:latin typeface="Times New Roman"/>
                <a:cs typeface="Times New Roman"/>
              </a:rPr>
              <a:t>packet </a:t>
            </a:r>
            <a:r>
              <a:rPr sz="1800" spc="-10" dirty="0">
                <a:latin typeface="Times New Roman"/>
                <a:cs typeface="Times New Roman"/>
              </a:rPr>
              <a:t>forwarding  </a:t>
            </a:r>
            <a:r>
              <a:rPr sz="1800" dirty="0">
                <a:latin typeface="Times New Roman"/>
                <a:cs typeface="Times New Roman"/>
              </a:rPr>
              <a:t>hardware </a:t>
            </a:r>
            <a:r>
              <a:rPr sz="1800" spc="10" dirty="0">
                <a:latin typeface="Times New Roman"/>
                <a:cs typeface="Times New Roman"/>
              </a:rPr>
              <a:t>as </a:t>
            </a:r>
            <a:r>
              <a:rPr sz="1800" spc="-5" dirty="0">
                <a:latin typeface="Times New Roman"/>
                <a:cs typeface="Times New Roman"/>
              </a:rPr>
              <a:t>opposed </a:t>
            </a:r>
            <a:r>
              <a:rPr sz="1800" spc="10" dirty="0">
                <a:latin typeface="Times New Roman"/>
                <a:cs typeface="Times New Roman"/>
              </a:rPr>
              <a:t>to </a:t>
            </a:r>
            <a:r>
              <a:rPr sz="1800" spc="-15" dirty="0">
                <a:latin typeface="Times New Roman"/>
                <a:cs typeface="Times New Roman"/>
              </a:rPr>
              <a:t>specialized  </a:t>
            </a:r>
            <a:r>
              <a:rPr sz="1800" dirty="0">
                <a:latin typeface="Times New Roman"/>
                <a:cs typeface="Times New Roman"/>
              </a:rPr>
              <a:t>hardware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conventional</a:t>
            </a:r>
            <a:r>
              <a:rPr sz="1800" spc="2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networks</a:t>
            </a:r>
            <a:r>
              <a:rPr sz="2150" dirty="0">
                <a:latin typeface="Carlito"/>
                <a:cs typeface="Carlito"/>
              </a:rPr>
              <a:t>.</a:t>
            </a:r>
            <a:endParaRPr sz="215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11495405" cy="6858000"/>
            <a:chOff x="0" y="0"/>
            <a:chExt cx="11495405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192023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192023" y="6857999"/>
                  </a:lnTo>
                  <a:lnTo>
                    <a:pt x="192023" y="0"/>
                  </a:lnTo>
                  <a:close/>
                </a:path>
              </a:pathLst>
            </a:custGeom>
            <a:solidFill>
              <a:srgbClr val="FDBB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56819" y="1785762"/>
              <a:ext cx="6338072" cy="457541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10210796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Key </a:t>
            </a:r>
            <a:r>
              <a:rPr sz="4400" spc="5" dirty="0">
                <a:solidFill>
                  <a:srgbClr val="000000"/>
                </a:solidFill>
                <a:latin typeface="Carlito"/>
                <a:cs typeface="Carlito"/>
              </a:rPr>
              <a:t>elements </a:t>
            </a: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sz="4400" spc="-38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5" dirty="0">
                <a:solidFill>
                  <a:srgbClr val="000000"/>
                </a:solidFill>
                <a:latin typeface="Carlito"/>
                <a:cs typeface="Carlito"/>
              </a:rPr>
              <a:t>SDN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796974"/>
            <a:ext cx="10074275" cy="3335654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Times New Roman"/>
                <a:cs typeface="Times New Roman"/>
              </a:rPr>
              <a:t>Centralized </a:t>
            </a:r>
            <a:r>
              <a:rPr sz="1800" spc="-5" dirty="0">
                <a:latin typeface="Times New Roman"/>
                <a:cs typeface="Times New Roman"/>
              </a:rPr>
              <a:t>Network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Controller</a:t>
            </a:r>
            <a:endParaRPr sz="1800">
              <a:latin typeface="Times New Roman"/>
              <a:cs typeface="Times New Roman"/>
            </a:endParaRPr>
          </a:p>
          <a:p>
            <a:pPr marL="698500" marR="5080" lvl="1" indent="-229235">
              <a:lnSpc>
                <a:spcPct val="80000"/>
              </a:lnSpc>
              <a:spcBef>
                <a:spcPts val="9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20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decoupled </a:t>
            </a:r>
            <a:r>
              <a:rPr sz="1800" spc="5" dirty="0">
                <a:latin typeface="Times New Roman"/>
                <a:cs typeface="Times New Roman"/>
              </a:rPr>
              <a:t>control and </a:t>
            </a:r>
            <a:r>
              <a:rPr sz="1800" spc="10" dirty="0">
                <a:latin typeface="Times New Roman"/>
                <a:cs typeface="Times New Roman"/>
              </a:rPr>
              <a:t>data </a:t>
            </a:r>
            <a:r>
              <a:rPr sz="1800" spc="-5" dirty="0">
                <a:latin typeface="Times New Roman"/>
                <a:cs typeface="Times New Roman"/>
              </a:rPr>
              <a:t>planes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centralized </a:t>
            </a:r>
            <a:r>
              <a:rPr sz="1800" dirty="0">
                <a:latin typeface="Times New Roman"/>
                <a:cs typeface="Times New Roman"/>
              </a:rPr>
              <a:t>network </a:t>
            </a:r>
            <a:r>
              <a:rPr sz="1800" spc="-15" dirty="0">
                <a:latin typeface="Times New Roman"/>
                <a:cs typeface="Times New Roman"/>
              </a:rPr>
              <a:t>controller,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network </a:t>
            </a:r>
            <a:r>
              <a:rPr sz="1800" spc="-10" dirty="0">
                <a:latin typeface="Times New Roman"/>
                <a:cs typeface="Times New Roman"/>
              </a:rPr>
              <a:t>administrators  </a:t>
            </a:r>
            <a:r>
              <a:rPr sz="1800" spc="10" dirty="0">
                <a:latin typeface="Times New Roman"/>
                <a:cs typeface="Times New Roman"/>
              </a:rPr>
              <a:t>can </a:t>
            </a:r>
            <a:r>
              <a:rPr sz="1800" spc="-15" dirty="0">
                <a:latin typeface="Times New Roman"/>
                <a:cs typeface="Times New Roman"/>
              </a:rPr>
              <a:t>rapidly configure </a:t>
            </a:r>
            <a:r>
              <a:rPr sz="1800" spc="5" dirty="0">
                <a:latin typeface="Times New Roman"/>
                <a:cs typeface="Times New Roman"/>
              </a:rPr>
              <a:t>the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network.</a:t>
            </a:r>
            <a:endParaRPr sz="1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07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5" dirty="0">
                <a:latin typeface="Times New Roman"/>
                <a:cs typeface="Times New Roman"/>
              </a:rPr>
              <a:t>Programmable </a:t>
            </a:r>
            <a:r>
              <a:rPr sz="1800" spc="-5" dirty="0">
                <a:latin typeface="Times New Roman"/>
                <a:cs typeface="Times New Roman"/>
              </a:rPr>
              <a:t>Open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APIs</a:t>
            </a:r>
            <a:endParaRPr sz="1800">
              <a:latin typeface="Times New Roman"/>
              <a:cs typeface="Times New Roman"/>
            </a:endParaRPr>
          </a:p>
          <a:p>
            <a:pPr marL="698500" marR="230504" lvl="1" indent="-229235">
              <a:lnSpc>
                <a:spcPct val="79900"/>
              </a:lnSpc>
              <a:spcBef>
                <a:spcPts val="90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5" dirty="0">
                <a:latin typeface="Times New Roman"/>
                <a:cs typeface="Times New Roman"/>
              </a:rPr>
              <a:t>architecture </a:t>
            </a:r>
            <a:r>
              <a:rPr sz="1800" spc="-5" dirty="0">
                <a:latin typeface="Times New Roman"/>
                <a:cs typeface="Times New Roman"/>
              </a:rPr>
              <a:t>supports </a:t>
            </a:r>
            <a:r>
              <a:rPr sz="1800" spc="-20" dirty="0">
                <a:latin typeface="Times New Roman"/>
                <a:cs typeface="Times New Roman"/>
              </a:rPr>
              <a:t>programmable </a:t>
            </a:r>
            <a:r>
              <a:rPr sz="1800" spc="5" dirty="0">
                <a:latin typeface="Times New Roman"/>
                <a:cs typeface="Times New Roman"/>
              </a:rPr>
              <a:t>open APIs </a:t>
            </a:r>
            <a:r>
              <a:rPr sz="1800" dirty="0">
                <a:latin typeface="Times New Roman"/>
                <a:cs typeface="Times New Roman"/>
              </a:rPr>
              <a:t>for interface </a:t>
            </a:r>
            <a:r>
              <a:rPr sz="1800" spc="5" dirty="0">
                <a:latin typeface="Times New Roman"/>
                <a:cs typeface="Times New Roman"/>
              </a:rPr>
              <a:t>between the </a:t>
            </a: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-10" dirty="0">
                <a:latin typeface="Times New Roman"/>
                <a:cs typeface="Times New Roman"/>
              </a:rPr>
              <a:t>application </a:t>
            </a:r>
            <a:r>
              <a:rPr sz="1800" spc="5" dirty="0">
                <a:latin typeface="Times New Roman"/>
                <a:cs typeface="Times New Roman"/>
              </a:rPr>
              <a:t>and  control </a:t>
            </a:r>
            <a:r>
              <a:rPr sz="1800" spc="-5" dirty="0">
                <a:latin typeface="Times New Roman"/>
                <a:cs typeface="Times New Roman"/>
              </a:rPr>
              <a:t>layers (Northbound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interface).</a:t>
            </a:r>
            <a:endParaRPr sz="1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Times New Roman"/>
                <a:cs typeface="Times New Roman"/>
              </a:rPr>
              <a:t>Standard </a:t>
            </a:r>
            <a:r>
              <a:rPr sz="1800" spc="-15" dirty="0">
                <a:latin typeface="Times New Roman"/>
                <a:cs typeface="Times New Roman"/>
              </a:rPr>
              <a:t>Communication </a:t>
            </a:r>
            <a:r>
              <a:rPr sz="1800" spc="5" dirty="0">
                <a:latin typeface="Times New Roman"/>
                <a:cs typeface="Times New Roman"/>
              </a:rPr>
              <a:t>Interface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(OpenFlow)</a:t>
            </a:r>
            <a:endParaRPr sz="1800">
              <a:latin typeface="Times New Roman"/>
              <a:cs typeface="Times New Roman"/>
            </a:endParaRPr>
          </a:p>
          <a:p>
            <a:pPr marL="698500" marR="447675" lvl="1" indent="-229235">
              <a:lnSpc>
                <a:spcPts val="1730"/>
              </a:lnSpc>
              <a:spcBef>
                <a:spcPts val="96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5" dirty="0">
                <a:latin typeface="Times New Roman"/>
                <a:cs typeface="Times New Roman"/>
              </a:rPr>
              <a:t>architecture </a:t>
            </a:r>
            <a:r>
              <a:rPr sz="1800" spc="-5" dirty="0">
                <a:latin typeface="Times New Roman"/>
                <a:cs typeface="Times New Roman"/>
              </a:rPr>
              <a:t>uses </a:t>
            </a:r>
            <a:r>
              <a:rPr sz="1800" dirty="0">
                <a:latin typeface="Times New Roman"/>
                <a:cs typeface="Times New Roman"/>
              </a:rPr>
              <a:t>a standard </a:t>
            </a:r>
            <a:r>
              <a:rPr sz="1800" spc="-10" dirty="0">
                <a:latin typeface="Times New Roman"/>
                <a:cs typeface="Times New Roman"/>
              </a:rPr>
              <a:t>communication </a:t>
            </a:r>
            <a:r>
              <a:rPr sz="1800" dirty="0">
                <a:latin typeface="Times New Roman"/>
                <a:cs typeface="Times New Roman"/>
              </a:rPr>
              <a:t>interface </a:t>
            </a:r>
            <a:r>
              <a:rPr sz="1800" spc="5" dirty="0">
                <a:latin typeface="Times New Roman"/>
                <a:cs typeface="Times New Roman"/>
              </a:rPr>
              <a:t>between the control and </a:t>
            </a:r>
            <a:r>
              <a:rPr sz="1800" dirty="0">
                <a:latin typeface="Times New Roman"/>
                <a:cs typeface="Times New Roman"/>
              </a:rPr>
              <a:t>infrastructure  </a:t>
            </a:r>
            <a:r>
              <a:rPr sz="1800" spc="-5" dirty="0">
                <a:latin typeface="Times New Roman"/>
                <a:cs typeface="Times New Roman"/>
              </a:rPr>
              <a:t>layers </a:t>
            </a:r>
            <a:r>
              <a:rPr sz="1800" spc="-10" dirty="0">
                <a:latin typeface="Times New Roman"/>
                <a:cs typeface="Times New Roman"/>
              </a:rPr>
              <a:t>(Southbound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interface).</a:t>
            </a:r>
            <a:endParaRPr sz="1800">
              <a:latin typeface="Times New Roman"/>
              <a:cs typeface="Times New Roman"/>
            </a:endParaRPr>
          </a:p>
          <a:p>
            <a:pPr marL="698500" marR="534035" lvl="1" indent="-229235">
              <a:lnSpc>
                <a:spcPct val="80000"/>
              </a:lnSpc>
              <a:spcBef>
                <a:spcPts val="459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30" dirty="0">
                <a:latin typeface="Times New Roman"/>
                <a:cs typeface="Times New Roman"/>
              </a:rPr>
              <a:t>OpenFlow, </a:t>
            </a:r>
            <a:r>
              <a:rPr sz="1800" spc="-15" dirty="0">
                <a:latin typeface="Times New Roman"/>
                <a:cs typeface="Times New Roman"/>
              </a:rPr>
              <a:t>which </a:t>
            </a:r>
            <a:r>
              <a:rPr sz="1800" spc="-3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deﬁned by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Open </a:t>
            </a:r>
            <a:r>
              <a:rPr sz="1800" spc="-10" dirty="0">
                <a:latin typeface="Times New Roman"/>
                <a:cs typeface="Times New Roman"/>
              </a:rPr>
              <a:t>Networking </a:t>
            </a:r>
            <a:r>
              <a:rPr sz="1800" spc="-5" dirty="0">
                <a:latin typeface="Times New Roman"/>
                <a:cs typeface="Times New Roman"/>
              </a:rPr>
              <a:t>Foundation </a:t>
            </a:r>
            <a:r>
              <a:rPr sz="1800" spc="-15" dirty="0">
                <a:latin typeface="Times New Roman"/>
                <a:cs typeface="Times New Roman"/>
              </a:rPr>
              <a:t>(ONF) </a:t>
            </a:r>
            <a:r>
              <a:rPr sz="1800" spc="-30" dirty="0">
                <a:latin typeface="Times New Roman"/>
                <a:cs typeface="Times New Roman"/>
              </a:rPr>
              <a:t>is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broadly </a:t>
            </a:r>
            <a:r>
              <a:rPr sz="1800" spc="15" dirty="0">
                <a:latin typeface="Times New Roman"/>
                <a:cs typeface="Times New Roman"/>
              </a:rPr>
              <a:t>accepted  </a:t>
            </a:r>
            <a:r>
              <a:rPr sz="1800" spc="-45" dirty="0">
                <a:latin typeface="Times New Roman"/>
                <a:cs typeface="Times New Roman"/>
              </a:rPr>
              <a:t>SDN </a:t>
            </a:r>
            <a:r>
              <a:rPr sz="1800" spc="5" dirty="0">
                <a:latin typeface="Times New Roman"/>
                <a:cs typeface="Times New Roman"/>
              </a:rPr>
              <a:t>protocol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Southbound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interface.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92405" cy="6858000"/>
          </a:xfrm>
          <a:custGeom>
            <a:avLst/>
            <a:gdLst/>
            <a:ahLst/>
            <a:cxnLst/>
            <a:rect l="l" t="t" r="r" b="b"/>
            <a:pathLst>
              <a:path w="192405" h="6858000">
                <a:moveTo>
                  <a:pt x="192023" y="0"/>
                </a:moveTo>
                <a:lnTo>
                  <a:pt x="0" y="0"/>
                </a:lnTo>
                <a:lnTo>
                  <a:pt x="0" y="6857999"/>
                </a:lnTo>
                <a:lnTo>
                  <a:pt x="192023" y="6857999"/>
                </a:lnTo>
                <a:lnTo>
                  <a:pt x="192023" y="0"/>
                </a:lnTo>
                <a:close/>
              </a:path>
            </a:pathLst>
          </a:custGeom>
          <a:solidFill>
            <a:srgbClr val="FDBB0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1"/>
            <a:ext cx="9790177" cy="1143000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8762996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4400" spc="5" dirty="0" smtClean="0">
                <a:solidFill>
                  <a:srgbClr val="000000"/>
                </a:solidFill>
                <a:latin typeface="Carlito"/>
                <a:cs typeface="Carlito"/>
              </a:rPr>
              <a:t>				</a:t>
            </a:r>
            <a:r>
              <a:rPr sz="4400" spc="5" smtClean="0">
                <a:solidFill>
                  <a:srgbClr val="000000"/>
                </a:solidFill>
                <a:latin typeface="Carlito"/>
                <a:cs typeface="Carlito"/>
              </a:rPr>
              <a:t>NFV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776662"/>
            <a:ext cx="3656965" cy="204787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5080" indent="-229235">
              <a:lnSpc>
                <a:spcPct val="70200"/>
              </a:lnSpc>
              <a:spcBef>
                <a:spcPts val="7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Virtualization  (NFV) 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leverages 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virtualization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consolidate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heterogeneous network devices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onto 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industry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volume 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servers,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switches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800" spc="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storage.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241300" marR="154305" indent="-229235" algn="just">
              <a:lnSpc>
                <a:spcPct val="6890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1800" spc="-20" dirty="0">
                <a:latin typeface="Times New Roman" pitchFamily="18" charset="0"/>
                <a:cs typeface="Times New Roman" pitchFamily="18" charset="0"/>
              </a:rPr>
              <a:t>NFV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complementary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-45" dirty="0">
                <a:latin typeface="Times New Roman" pitchFamily="18" charset="0"/>
                <a:cs typeface="Times New Roman" pitchFamily="18" charset="0"/>
              </a:rPr>
              <a:t>SDN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as 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NFV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8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infrastructure 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1800" spc="-45" dirty="0">
                <a:latin typeface="Times New Roman" pitchFamily="18" charset="0"/>
                <a:cs typeface="Times New Roman" pitchFamily="18" charset="0"/>
              </a:rPr>
              <a:t>SDN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1800"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run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sz="26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11823700" cy="6858000"/>
            <a:chOff x="0" y="0"/>
            <a:chExt cx="11823700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192023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192023" y="6857999"/>
                  </a:lnTo>
                  <a:lnTo>
                    <a:pt x="192023" y="0"/>
                  </a:lnTo>
                  <a:close/>
                </a:path>
              </a:pathLst>
            </a:custGeom>
            <a:solidFill>
              <a:srgbClr val="FDBB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62015" y="1728215"/>
              <a:ext cx="6361176" cy="33009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10058396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Key </a:t>
            </a:r>
            <a:r>
              <a:rPr sz="4400" spc="5" dirty="0">
                <a:solidFill>
                  <a:srgbClr val="000000"/>
                </a:solidFill>
                <a:latin typeface="Carlito"/>
                <a:cs typeface="Carlito"/>
              </a:rPr>
              <a:t>elements </a:t>
            </a: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of</a:t>
            </a:r>
            <a:r>
              <a:rPr sz="4400" spc="-37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NFV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688509"/>
            <a:ext cx="9819005" cy="3192780"/>
          </a:xfrm>
          <a:prstGeom prst="rect">
            <a:avLst/>
          </a:prstGeom>
        </p:spPr>
        <p:txBody>
          <a:bodyPr vert="horz" wrap="square" lIns="0" tIns="12001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30" dirty="0">
                <a:latin typeface="Times New Roman"/>
                <a:cs typeface="Times New Roman"/>
              </a:rPr>
              <a:t>Virtualized </a:t>
            </a:r>
            <a:r>
              <a:rPr sz="1800" spc="-5" dirty="0">
                <a:latin typeface="Times New Roman"/>
                <a:cs typeface="Times New Roman"/>
              </a:rPr>
              <a:t>Network </a:t>
            </a:r>
            <a:r>
              <a:rPr sz="1800" spc="-10" dirty="0">
                <a:latin typeface="Times New Roman"/>
                <a:cs typeface="Times New Roman"/>
              </a:rPr>
              <a:t>Function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(VNF):</a:t>
            </a:r>
            <a:endParaRPr sz="1800">
              <a:latin typeface="Times New Roman"/>
              <a:cs typeface="Times New Roman"/>
            </a:endParaRPr>
          </a:p>
          <a:p>
            <a:pPr marL="699135" marR="5080" lvl="1" indent="-229235">
              <a:lnSpc>
                <a:spcPct val="118200"/>
              </a:lnSpc>
              <a:spcBef>
                <a:spcPts val="45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45" dirty="0">
                <a:latin typeface="Times New Roman"/>
                <a:cs typeface="Times New Roman"/>
              </a:rPr>
              <a:t>VNF </a:t>
            </a:r>
            <a:r>
              <a:rPr sz="1800" spc="-3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software </a:t>
            </a:r>
            <a:r>
              <a:rPr sz="1800" spc="-15" dirty="0">
                <a:latin typeface="Times New Roman"/>
                <a:cs typeface="Times New Roman"/>
              </a:rPr>
              <a:t>implementation </a:t>
            </a:r>
            <a:r>
              <a:rPr sz="1800" dirty="0">
                <a:latin typeface="Times New Roman"/>
                <a:cs typeface="Times New Roman"/>
              </a:rPr>
              <a:t>of a network </a:t>
            </a:r>
            <a:r>
              <a:rPr sz="1800" spc="-5" dirty="0">
                <a:latin typeface="Times New Roman"/>
                <a:cs typeface="Times New Roman"/>
              </a:rPr>
              <a:t>function </a:t>
            </a:r>
            <a:r>
              <a:rPr sz="1800" spc="-15" dirty="0">
                <a:latin typeface="Times New Roman"/>
                <a:cs typeface="Times New Roman"/>
              </a:rPr>
              <a:t>which </a:t>
            </a:r>
            <a:r>
              <a:rPr sz="1800" spc="-30" dirty="0">
                <a:latin typeface="Times New Roman"/>
                <a:cs typeface="Times New Roman"/>
              </a:rPr>
              <a:t>is </a:t>
            </a:r>
            <a:r>
              <a:rPr sz="1800" dirty="0">
                <a:latin typeface="Times New Roman"/>
                <a:cs typeface="Times New Roman"/>
              </a:rPr>
              <a:t>capable of </a:t>
            </a:r>
            <a:r>
              <a:rPr sz="1800" spc="-10" dirty="0">
                <a:latin typeface="Times New Roman"/>
                <a:cs typeface="Times New Roman"/>
              </a:rPr>
              <a:t>running </a:t>
            </a:r>
            <a:r>
              <a:rPr sz="1800" dirty="0">
                <a:latin typeface="Times New Roman"/>
                <a:cs typeface="Times New Roman"/>
              </a:rPr>
              <a:t>over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20" dirty="0">
                <a:latin typeface="Times New Roman"/>
                <a:cs typeface="Times New Roman"/>
              </a:rPr>
              <a:t>NFV  </a:t>
            </a:r>
            <a:r>
              <a:rPr sz="1800" dirty="0">
                <a:latin typeface="Times New Roman"/>
                <a:cs typeface="Times New Roman"/>
              </a:rPr>
              <a:t>Infrastructure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(NFVI).</a:t>
            </a:r>
            <a:endParaRPr sz="1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844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20" dirty="0">
                <a:latin typeface="Times New Roman"/>
                <a:cs typeface="Times New Roman"/>
              </a:rPr>
              <a:t>NFV </a:t>
            </a:r>
            <a:r>
              <a:rPr sz="1800" dirty="0">
                <a:latin typeface="Times New Roman"/>
                <a:cs typeface="Times New Roman"/>
              </a:rPr>
              <a:t>Infrastructure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(NFVI):</a:t>
            </a:r>
            <a:endParaRPr sz="18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40" dirty="0">
                <a:latin typeface="Times New Roman"/>
                <a:cs typeface="Times New Roman"/>
              </a:rPr>
              <a:t>NFVI </a:t>
            </a:r>
            <a:r>
              <a:rPr sz="1800" spc="-10" dirty="0">
                <a:latin typeface="Times New Roman"/>
                <a:cs typeface="Times New Roman"/>
              </a:rPr>
              <a:t>includes </a:t>
            </a:r>
            <a:r>
              <a:rPr sz="1800" dirty="0">
                <a:latin typeface="Times New Roman"/>
                <a:cs typeface="Times New Roman"/>
              </a:rPr>
              <a:t>compute, network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storage </a:t>
            </a:r>
            <a:r>
              <a:rPr sz="1800" dirty="0">
                <a:latin typeface="Times New Roman"/>
                <a:cs typeface="Times New Roman"/>
              </a:rPr>
              <a:t>resources </a:t>
            </a:r>
            <a:r>
              <a:rPr sz="1800" spc="10" dirty="0">
                <a:latin typeface="Times New Roman"/>
                <a:cs typeface="Times New Roman"/>
              </a:rPr>
              <a:t>that </a:t>
            </a:r>
            <a:r>
              <a:rPr sz="1800" spc="5" dirty="0">
                <a:latin typeface="Times New Roman"/>
                <a:cs typeface="Times New Roman"/>
              </a:rPr>
              <a:t>are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virtualized.</a:t>
            </a:r>
            <a:endParaRPr sz="1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20" dirty="0">
                <a:latin typeface="Times New Roman"/>
                <a:cs typeface="Times New Roman"/>
              </a:rPr>
              <a:t>NFV </a:t>
            </a:r>
            <a:r>
              <a:rPr sz="1800" spc="-10" dirty="0">
                <a:latin typeface="Times New Roman"/>
                <a:cs typeface="Times New Roman"/>
              </a:rPr>
              <a:t>Management </a:t>
            </a:r>
            <a:r>
              <a:rPr sz="1800" spc="5" dirty="0">
                <a:latin typeface="Times New Roman"/>
                <a:cs typeface="Times New Roman"/>
              </a:rPr>
              <a:t>and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Orchestration:</a:t>
            </a:r>
            <a:endParaRPr sz="1800">
              <a:latin typeface="Times New Roman"/>
              <a:cs typeface="Times New Roman"/>
            </a:endParaRPr>
          </a:p>
          <a:p>
            <a:pPr marL="699135" marR="202565" lvl="1" indent="-229235">
              <a:lnSpc>
                <a:spcPct val="1217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20" dirty="0">
                <a:latin typeface="Times New Roman"/>
                <a:cs typeface="Times New Roman"/>
              </a:rPr>
              <a:t>NFV </a:t>
            </a:r>
            <a:r>
              <a:rPr sz="1800" spc="-10" dirty="0">
                <a:latin typeface="Times New Roman"/>
                <a:cs typeface="Times New Roman"/>
              </a:rPr>
              <a:t>Management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Orchestration focuses on </a:t>
            </a:r>
            <a:r>
              <a:rPr sz="1800" spc="-15" dirty="0">
                <a:latin typeface="Times New Roman"/>
                <a:cs typeface="Times New Roman"/>
              </a:rPr>
              <a:t>all </a:t>
            </a:r>
            <a:r>
              <a:rPr sz="1800" spc="-10" dirty="0">
                <a:latin typeface="Times New Roman"/>
                <a:cs typeface="Times New Roman"/>
              </a:rPr>
              <a:t>virtualization-specific management </a:t>
            </a:r>
            <a:r>
              <a:rPr sz="1800" dirty="0">
                <a:latin typeface="Times New Roman"/>
                <a:cs typeface="Times New Roman"/>
              </a:rPr>
              <a:t>tasks </a:t>
            </a:r>
            <a:r>
              <a:rPr sz="1800" spc="5" dirty="0">
                <a:latin typeface="Times New Roman"/>
                <a:cs typeface="Times New Roman"/>
              </a:rPr>
              <a:t>and  covers the </a:t>
            </a:r>
            <a:r>
              <a:rPr sz="1800" dirty="0">
                <a:latin typeface="Times New Roman"/>
                <a:cs typeface="Times New Roman"/>
              </a:rPr>
              <a:t>orchestration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-10" dirty="0">
                <a:latin typeface="Times New Roman"/>
                <a:cs typeface="Times New Roman"/>
              </a:rPr>
              <a:t>life-cycle management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physical </a:t>
            </a:r>
            <a:r>
              <a:rPr sz="1800" spc="5" dirty="0">
                <a:latin typeface="Times New Roman"/>
                <a:cs typeface="Times New Roman"/>
              </a:rPr>
              <a:t>and/or </a:t>
            </a:r>
            <a:r>
              <a:rPr sz="1800" spc="-5" dirty="0">
                <a:latin typeface="Times New Roman"/>
                <a:cs typeface="Times New Roman"/>
              </a:rPr>
              <a:t>software </a:t>
            </a:r>
            <a:r>
              <a:rPr sz="1800" dirty="0">
                <a:latin typeface="Times New Roman"/>
                <a:cs typeface="Times New Roman"/>
              </a:rPr>
              <a:t>resources </a:t>
            </a:r>
            <a:r>
              <a:rPr sz="1800" spc="10" dirty="0">
                <a:latin typeface="Times New Roman"/>
                <a:cs typeface="Times New Roman"/>
              </a:rPr>
              <a:t>that  </a:t>
            </a:r>
            <a:r>
              <a:rPr sz="1800" spc="-5" dirty="0">
                <a:latin typeface="Times New Roman"/>
                <a:cs typeface="Times New Roman"/>
              </a:rPr>
              <a:t>support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infrastructure </a:t>
            </a:r>
            <a:r>
              <a:rPr sz="1800" spc="-15" dirty="0">
                <a:latin typeface="Times New Roman"/>
                <a:cs typeface="Times New Roman"/>
              </a:rPr>
              <a:t>virtualization, </a:t>
            </a:r>
            <a:r>
              <a:rPr sz="1800" spc="5" dirty="0">
                <a:latin typeface="Times New Roman"/>
                <a:cs typeface="Times New Roman"/>
              </a:rPr>
              <a:t>and the </a:t>
            </a:r>
            <a:r>
              <a:rPr sz="1800" spc="-5" dirty="0">
                <a:latin typeface="Times New Roman"/>
                <a:cs typeface="Times New Roman"/>
              </a:rPr>
              <a:t>life-cycle </a:t>
            </a:r>
            <a:r>
              <a:rPr sz="1800" spc="-10" dirty="0">
                <a:latin typeface="Times New Roman"/>
                <a:cs typeface="Times New Roman"/>
              </a:rPr>
              <a:t>management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VNFs.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92405" cy="6858000"/>
          </a:xfrm>
          <a:custGeom>
            <a:avLst/>
            <a:gdLst/>
            <a:ahLst/>
            <a:cxnLst/>
            <a:rect l="l" t="t" r="r" b="b"/>
            <a:pathLst>
              <a:path w="192405" h="6858000">
                <a:moveTo>
                  <a:pt x="192023" y="0"/>
                </a:moveTo>
                <a:lnTo>
                  <a:pt x="0" y="0"/>
                </a:lnTo>
                <a:lnTo>
                  <a:pt x="0" y="6857999"/>
                </a:lnTo>
                <a:lnTo>
                  <a:pt x="192023" y="6857999"/>
                </a:lnTo>
                <a:lnTo>
                  <a:pt x="192023" y="0"/>
                </a:lnTo>
                <a:close/>
              </a:path>
            </a:pathLst>
          </a:custGeom>
          <a:solidFill>
            <a:srgbClr val="FDBB0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9982196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10" dirty="0">
                <a:solidFill>
                  <a:srgbClr val="000000"/>
                </a:solidFill>
                <a:latin typeface="Carlito"/>
                <a:cs typeface="Carlito"/>
              </a:rPr>
              <a:t>NFV </a:t>
            </a:r>
            <a:r>
              <a:rPr sz="4400" spc="15" dirty="0">
                <a:solidFill>
                  <a:srgbClr val="000000"/>
                </a:solidFill>
                <a:latin typeface="Carlito"/>
                <a:cs typeface="Carlito"/>
              </a:rPr>
              <a:t>Use</a:t>
            </a:r>
            <a:r>
              <a:rPr sz="4400" spc="-27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4400" spc="-5" dirty="0">
                <a:solidFill>
                  <a:srgbClr val="000000"/>
                </a:solidFill>
                <a:latin typeface="Carlito"/>
                <a:cs typeface="Carlito"/>
              </a:rPr>
              <a:t>Case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836979"/>
            <a:ext cx="9629140" cy="86296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241300" marR="5080" indent="-229235">
              <a:lnSpc>
                <a:spcPct val="102600"/>
              </a:lnSpc>
              <a:spcBef>
                <a:spcPts val="4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/>
              <a:t>	</a:t>
            </a:r>
            <a:r>
              <a:rPr sz="1800" spc="-20" dirty="0">
                <a:latin typeface="Times New Roman"/>
                <a:cs typeface="Times New Roman"/>
              </a:rPr>
              <a:t>NFV </a:t>
            </a:r>
            <a:r>
              <a:rPr sz="1800" spc="10" dirty="0">
                <a:latin typeface="Times New Roman"/>
                <a:cs typeface="Times New Roman"/>
              </a:rPr>
              <a:t>can </a:t>
            </a:r>
            <a:r>
              <a:rPr sz="1800" dirty="0">
                <a:latin typeface="Times New Roman"/>
                <a:cs typeface="Times New Roman"/>
              </a:rPr>
              <a:t>be </a:t>
            </a:r>
            <a:r>
              <a:rPr sz="1800" spc="-5" dirty="0">
                <a:latin typeface="Times New Roman"/>
                <a:cs typeface="Times New Roman"/>
              </a:rPr>
              <a:t>used </a:t>
            </a:r>
            <a:r>
              <a:rPr sz="1800" spc="10" dirty="0">
                <a:latin typeface="Times New Roman"/>
                <a:cs typeface="Times New Roman"/>
              </a:rPr>
              <a:t>to </a:t>
            </a:r>
            <a:r>
              <a:rPr sz="1800" spc="-20" dirty="0">
                <a:latin typeface="Times New Roman"/>
                <a:cs typeface="Times New Roman"/>
              </a:rPr>
              <a:t>virtualize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20" dirty="0">
                <a:latin typeface="Times New Roman"/>
                <a:cs typeface="Times New Roman"/>
              </a:rPr>
              <a:t>Home </a:t>
            </a:r>
            <a:r>
              <a:rPr sz="1800" spc="-15" dirty="0">
                <a:latin typeface="Times New Roman"/>
                <a:cs typeface="Times New Roman"/>
              </a:rPr>
              <a:t>Gateway. </a:t>
            </a:r>
            <a:r>
              <a:rPr sz="1800" spc="-20" dirty="0">
                <a:latin typeface="Times New Roman"/>
                <a:cs typeface="Times New Roman"/>
              </a:rPr>
              <a:t>The NFV </a:t>
            </a:r>
            <a:r>
              <a:rPr sz="1800" dirty="0">
                <a:latin typeface="Times New Roman"/>
                <a:cs typeface="Times New Roman"/>
              </a:rPr>
              <a:t>infrastructure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cloud </a:t>
            </a:r>
            <a:r>
              <a:rPr sz="1800" spc="-5" dirty="0">
                <a:latin typeface="Times New Roman"/>
                <a:cs typeface="Times New Roman"/>
              </a:rPr>
              <a:t>hosts </a:t>
            </a:r>
            <a:r>
              <a:rPr sz="1800" dirty="0">
                <a:latin typeface="Times New Roman"/>
                <a:cs typeface="Times New Roman"/>
              </a:rPr>
              <a:t>a  </a:t>
            </a:r>
            <a:r>
              <a:rPr sz="1800" spc="-15" dirty="0">
                <a:latin typeface="Times New Roman"/>
                <a:cs typeface="Times New Roman"/>
              </a:rPr>
              <a:t>virtualized </a:t>
            </a:r>
            <a:r>
              <a:rPr sz="1800" spc="-20" dirty="0">
                <a:latin typeface="Times New Roman"/>
                <a:cs typeface="Times New Roman"/>
              </a:rPr>
              <a:t>Home </a:t>
            </a:r>
            <a:r>
              <a:rPr sz="1800" spc="-15" dirty="0">
                <a:latin typeface="Times New Roman"/>
                <a:cs typeface="Times New Roman"/>
              </a:rPr>
              <a:t>Gateway. </a:t>
            </a:r>
            <a:r>
              <a:rPr sz="1800" spc="-20" dirty="0">
                <a:latin typeface="Times New Roman"/>
                <a:cs typeface="Times New Roman"/>
              </a:rPr>
              <a:t>The </a:t>
            </a:r>
            <a:r>
              <a:rPr sz="1800" spc="-15" dirty="0">
                <a:latin typeface="Times New Roman"/>
                <a:cs typeface="Times New Roman"/>
              </a:rPr>
              <a:t>virtualized </a:t>
            </a:r>
            <a:r>
              <a:rPr sz="1800" spc="-5" dirty="0">
                <a:latin typeface="Times New Roman"/>
                <a:cs typeface="Times New Roman"/>
              </a:rPr>
              <a:t>gateway provides private </a:t>
            </a:r>
            <a:r>
              <a:rPr sz="1800" dirty="0">
                <a:latin typeface="Times New Roman"/>
                <a:cs typeface="Times New Roman"/>
              </a:rPr>
              <a:t>IP addresses </a:t>
            </a:r>
            <a:r>
              <a:rPr sz="1800" spc="10" dirty="0">
                <a:latin typeface="Times New Roman"/>
                <a:cs typeface="Times New Roman"/>
              </a:rPr>
              <a:t>to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devices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spc="5" dirty="0">
                <a:latin typeface="Times New Roman"/>
                <a:cs typeface="Times New Roman"/>
              </a:rPr>
              <a:t>the  </a:t>
            </a:r>
            <a:r>
              <a:rPr sz="1800" spc="-10" dirty="0">
                <a:latin typeface="Times New Roman"/>
                <a:cs typeface="Times New Roman"/>
              </a:rPr>
              <a:t>home. </a:t>
            </a:r>
            <a:r>
              <a:rPr sz="1800" spc="-20" dirty="0">
                <a:latin typeface="Times New Roman"/>
                <a:cs typeface="Times New Roman"/>
              </a:rPr>
              <a:t>The </a:t>
            </a:r>
            <a:r>
              <a:rPr sz="1800" spc="-15" dirty="0">
                <a:latin typeface="Times New Roman"/>
                <a:cs typeface="Times New Roman"/>
              </a:rPr>
              <a:t>virtualized </a:t>
            </a:r>
            <a:r>
              <a:rPr sz="1800" spc="-5" dirty="0">
                <a:latin typeface="Times New Roman"/>
                <a:cs typeface="Times New Roman"/>
              </a:rPr>
              <a:t>gateway </a:t>
            </a:r>
            <a:r>
              <a:rPr sz="1800" spc="-20" dirty="0">
                <a:latin typeface="Times New Roman"/>
                <a:cs typeface="Times New Roman"/>
              </a:rPr>
              <a:t>also </a:t>
            </a:r>
            <a:r>
              <a:rPr sz="1800" spc="10" dirty="0">
                <a:latin typeface="Times New Roman"/>
                <a:cs typeface="Times New Roman"/>
              </a:rPr>
              <a:t>connects to </a:t>
            </a:r>
            <a:r>
              <a:rPr sz="1800" dirty="0">
                <a:latin typeface="Times New Roman"/>
                <a:cs typeface="Times New Roman"/>
              </a:rPr>
              <a:t>network </a:t>
            </a:r>
            <a:r>
              <a:rPr sz="1800" spc="-5" dirty="0">
                <a:latin typeface="Times New Roman"/>
                <a:cs typeface="Times New Roman"/>
              </a:rPr>
              <a:t>services such </a:t>
            </a:r>
            <a:r>
              <a:rPr sz="1800" spc="10" dirty="0">
                <a:latin typeface="Times New Roman"/>
                <a:cs typeface="Times New Roman"/>
              </a:rPr>
              <a:t>as </a:t>
            </a:r>
            <a:r>
              <a:rPr sz="1800" spc="-85" dirty="0">
                <a:latin typeface="Times New Roman"/>
                <a:cs typeface="Times New Roman"/>
              </a:rPr>
              <a:t>VoIP </a:t>
            </a:r>
            <a:r>
              <a:rPr sz="1800" spc="5" dirty="0">
                <a:latin typeface="Times New Roman"/>
                <a:cs typeface="Times New Roman"/>
              </a:rPr>
              <a:t>and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IPTV.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10006965" cy="6858000"/>
            <a:chOff x="0" y="0"/>
            <a:chExt cx="10006965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92405" cy="6858000"/>
            </a:xfrm>
            <a:custGeom>
              <a:avLst/>
              <a:gdLst/>
              <a:ahLst/>
              <a:cxnLst/>
              <a:rect l="l" t="t" r="r" b="b"/>
              <a:pathLst>
                <a:path w="192405" h="6858000">
                  <a:moveTo>
                    <a:pt x="192023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192023" y="6857999"/>
                  </a:lnTo>
                  <a:lnTo>
                    <a:pt x="192023" y="0"/>
                  </a:lnTo>
                  <a:close/>
                </a:path>
              </a:pathLst>
            </a:custGeom>
            <a:solidFill>
              <a:srgbClr val="FDBB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0918" y="3352800"/>
              <a:ext cx="7725674" cy="30327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73836" y="697923"/>
            <a:ext cx="21691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0" dirty="0"/>
              <a:t>What</a:t>
            </a:r>
            <a:r>
              <a:rPr spc="-765" dirty="0"/>
              <a:t> </a:t>
            </a:r>
            <a:r>
              <a:rPr spc="-80" dirty="0"/>
              <a:t>is</a:t>
            </a:r>
            <a:r>
              <a:rPr spc="-355" dirty="0"/>
              <a:t> </a:t>
            </a:r>
            <a:r>
              <a:rPr spc="-165" dirty="0"/>
              <a:t>M2M</a:t>
            </a:r>
            <a:r>
              <a:rPr spc="-645" dirty="0"/>
              <a:t> </a:t>
            </a:r>
            <a:r>
              <a:rPr spc="10" dirty="0"/>
              <a:t>?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076325" y="1995805"/>
            <a:ext cx="7567930" cy="4176395"/>
            <a:chOff x="1076325" y="1907127"/>
            <a:chExt cx="7567930" cy="4176395"/>
          </a:xfrm>
        </p:grpSpPr>
        <p:sp>
          <p:nvSpPr>
            <p:cNvPr id="8" name="object 8"/>
            <p:cNvSpPr/>
            <p:nvPr/>
          </p:nvSpPr>
          <p:spPr>
            <a:xfrm>
              <a:off x="1076325" y="1907127"/>
              <a:ext cx="7567422" cy="41762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15619" y="1916789"/>
              <a:ext cx="7488935" cy="410449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15616" y="1916795"/>
              <a:ext cx="7489190" cy="4104640"/>
            </a:xfrm>
            <a:custGeom>
              <a:avLst/>
              <a:gdLst/>
              <a:ahLst/>
              <a:cxnLst/>
              <a:rect l="l" t="t" r="r" b="b"/>
              <a:pathLst>
                <a:path w="7489190" h="4104640">
                  <a:moveTo>
                    <a:pt x="6804732" y="4104491"/>
                  </a:moveTo>
                  <a:lnTo>
                    <a:pt x="6941527" y="3557162"/>
                  </a:lnTo>
                  <a:lnTo>
                    <a:pt x="7488887" y="3420383"/>
                  </a:lnTo>
                  <a:lnTo>
                    <a:pt x="6804732" y="4104491"/>
                  </a:lnTo>
                  <a:lnTo>
                    <a:pt x="0" y="4104491"/>
                  </a:lnTo>
                  <a:lnTo>
                    <a:pt x="0" y="0"/>
                  </a:lnTo>
                  <a:lnTo>
                    <a:pt x="7488887" y="0"/>
                  </a:lnTo>
                  <a:lnTo>
                    <a:pt x="7488887" y="3420383"/>
                  </a:lnTo>
                </a:path>
              </a:pathLst>
            </a:custGeom>
            <a:ln w="12700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90939" y="2224337"/>
            <a:ext cx="7007859" cy="2511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sz="1800" spc="-10" dirty="0">
                <a:latin typeface="Times New Roman" pitchFamily="18" charset="0"/>
                <a:cs typeface="Times New Roman" pitchFamily="18" charset="0"/>
              </a:rPr>
              <a:t>-Machine-to-Machine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(M2M)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communications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refers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communication between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computers,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embedded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processors,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smart 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sensors, </a:t>
            </a:r>
            <a:r>
              <a:rPr sz="1800" spc="-40" dirty="0">
                <a:latin typeface="Times New Roman" pitchFamily="18" charset="0"/>
                <a:cs typeface="Times New Roman" pitchFamily="18" charset="0"/>
              </a:rPr>
              <a:t>actuators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mobile devices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without,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human 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intervention</a:t>
            </a:r>
            <a:r>
              <a:rPr sz="1550" spc="-10" dirty="0">
                <a:latin typeface="Times New Roman" pitchFamily="18" charset="0"/>
                <a:cs typeface="Times New Roman" pitchFamily="18" charset="0"/>
              </a:rPr>
              <a:t>.</a:t>
            </a:r>
            <a:endParaRPr sz="1550">
              <a:latin typeface="Times New Roman" pitchFamily="18" charset="0"/>
              <a:cs typeface="Times New Roman" pitchFamily="18" charset="0"/>
            </a:endParaRPr>
          </a:p>
          <a:p>
            <a:pPr marL="12700" marR="290195">
              <a:lnSpc>
                <a:spcPct val="100800"/>
              </a:lnSpc>
              <a:spcBef>
                <a:spcPts val="2180"/>
              </a:spcBef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-M2M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new business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concept originating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the telemetry 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technology.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12700" marR="622935">
              <a:lnSpc>
                <a:spcPct val="100899"/>
              </a:lnSpc>
              <a:spcBef>
                <a:spcPts val="2175"/>
              </a:spcBef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-M2M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technologies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 wireless 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sensors,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mobile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networks and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80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Internet.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061" y="697923"/>
            <a:ext cx="1910714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265" dirty="0"/>
              <a:t>Architecture</a:t>
            </a:r>
          </a:p>
        </p:txBody>
      </p:sp>
      <p:sp>
        <p:nvSpPr>
          <p:cNvPr id="3" name="object 3"/>
          <p:cNvSpPr/>
          <p:nvPr/>
        </p:nvSpPr>
        <p:spPr>
          <a:xfrm>
            <a:off x="392719" y="1610158"/>
            <a:ext cx="8535836" cy="5059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146" y="697923"/>
            <a:ext cx="8347706" cy="492443"/>
          </a:xfrm>
        </p:spPr>
        <p:txBody>
          <a:bodyPr/>
          <a:lstStyle/>
          <a:p>
            <a:r>
              <a:rPr lang="en-IN" dirty="0" smtClean="0"/>
              <a:t>   </a:t>
            </a:r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Vision of Computer Science Department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become renowned Centre of Excellence in Computer Science and Engineering and make competent engineers and professionals with high ethical values prepared for lifelong learning.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Mission of Computer Science Department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M1 -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To impart outcome based education for emerging technologies in the field of computer science and engineering.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M2 -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To provide opportunities for interaction between academia and industry.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M3 -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To provide platform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lifelo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learning by accepting the change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technologies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M4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To develop aptitude of fulfilling social responsibilities.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06400" y="25908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6400" y="3421455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179568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2146" y="697923"/>
            <a:ext cx="13182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14" dirty="0"/>
              <a:t>C</a:t>
            </a:r>
            <a:r>
              <a:rPr spc="-145" dirty="0"/>
              <a:t>o</a:t>
            </a:r>
            <a:r>
              <a:rPr spc="-100" dirty="0"/>
              <a:t>n</a:t>
            </a:r>
            <a:r>
              <a:rPr spc="-145" dirty="0"/>
              <a:t>t</a:t>
            </a:r>
            <a:r>
              <a:rPr spc="-135" dirty="0"/>
              <a:t>d</a:t>
            </a:r>
            <a:r>
              <a:rPr i="1" spc="20" dirty="0">
                <a:latin typeface="Trebuchet MS"/>
                <a:cs typeface="Trebuchet MS"/>
              </a:rPr>
              <a:t>…</a:t>
            </a:r>
          </a:p>
        </p:txBody>
      </p:sp>
      <p:sp>
        <p:nvSpPr>
          <p:cNvPr id="3" name="object 3"/>
          <p:cNvSpPr/>
          <p:nvPr/>
        </p:nvSpPr>
        <p:spPr>
          <a:xfrm>
            <a:off x="2264030" y="1905688"/>
            <a:ext cx="4678039" cy="45755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37031" y="697923"/>
            <a:ext cx="1907539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8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Explanation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102916" y="1976120"/>
            <a:ext cx="7082790" cy="4345940"/>
            <a:chOff x="1102916" y="1976120"/>
            <a:chExt cx="7082790" cy="4345940"/>
          </a:xfrm>
        </p:grpSpPr>
        <p:sp>
          <p:nvSpPr>
            <p:cNvPr id="8" name="object 8"/>
            <p:cNvSpPr/>
            <p:nvPr/>
          </p:nvSpPr>
          <p:spPr>
            <a:xfrm>
              <a:off x="1115616" y="1988820"/>
              <a:ext cx="7057390" cy="4320540"/>
            </a:xfrm>
            <a:custGeom>
              <a:avLst/>
              <a:gdLst/>
              <a:ahLst/>
              <a:cxnLst/>
              <a:rect l="l" t="t" r="r" b="b"/>
              <a:pathLst>
                <a:path w="7057390" h="4320540">
                  <a:moveTo>
                    <a:pt x="7056833" y="0"/>
                  </a:moveTo>
                  <a:lnTo>
                    <a:pt x="0" y="0"/>
                  </a:lnTo>
                  <a:lnTo>
                    <a:pt x="0" y="4320503"/>
                  </a:lnTo>
                  <a:lnTo>
                    <a:pt x="6336743" y="4320503"/>
                  </a:lnTo>
                  <a:lnTo>
                    <a:pt x="7056833" y="3600401"/>
                  </a:lnTo>
                  <a:lnTo>
                    <a:pt x="7056833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7452359" y="5589221"/>
              <a:ext cx="720090" cy="720725"/>
            </a:xfrm>
            <a:custGeom>
              <a:avLst/>
              <a:gdLst/>
              <a:ahLst/>
              <a:cxnLst/>
              <a:rect l="l" t="t" r="r" b="b"/>
              <a:pathLst>
                <a:path w="720090" h="720725">
                  <a:moveTo>
                    <a:pt x="720089" y="0"/>
                  </a:moveTo>
                  <a:lnTo>
                    <a:pt x="144017" y="144017"/>
                  </a:lnTo>
                  <a:lnTo>
                    <a:pt x="0" y="720102"/>
                  </a:lnTo>
                  <a:lnTo>
                    <a:pt x="720089" y="0"/>
                  </a:lnTo>
                  <a:close/>
                </a:path>
              </a:pathLst>
            </a:custGeom>
            <a:solidFill>
              <a:srgbClr val="3F6896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1115616" y="1988820"/>
              <a:ext cx="7057390" cy="4320540"/>
            </a:xfrm>
            <a:custGeom>
              <a:avLst/>
              <a:gdLst/>
              <a:ahLst/>
              <a:cxnLst/>
              <a:rect l="l" t="t" r="r" b="b"/>
              <a:pathLst>
                <a:path w="7057390" h="4320540">
                  <a:moveTo>
                    <a:pt x="6336743" y="4320503"/>
                  </a:moveTo>
                  <a:lnTo>
                    <a:pt x="6480761" y="3744419"/>
                  </a:lnTo>
                  <a:lnTo>
                    <a:pt x="7056833" y="3600401"/>
                  </a:lnTo>
                  <a:lnTo>
                    <a:pt x="6336743" y="4320503"/>
                  </a:lnTo>
                  <a:lnTo>
                    <a:pt x="0" y="4320503"/>
                  </a:lnTo>
                  <a:lnTo>
                    <a:pt x="0" y="0"/>
                  </a:lnTo>
                  <a:lnTo>
                    <a:pt x="7056833" y="0"/>
                  </a:lnTo>
                  <a:lnTo>
                    <a:pt x="7056833" y="3600401"/>
                  </a:lnTo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92534" y="2406964"/>
            <a:ext cx="6555740" cy="24517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720340" marR="5080" indent="-2355215">
              <a:lnSpc>
                <a:spcPct val="100000"/>
              </a:lnSpc>
              <a:spcBef>
                <a:spcPts val="125"/>
              </a:spcBef>
            </a:pPr>
            <a:r>
              <a:rPr sz="2000" spc="15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stages</a:t>
            </a:r>
            <a:r>
              <a:rPr sz="20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2000" spc="-20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sz="20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M2M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based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applications: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98450" indent="-286385">
              <a:lnSpc>
                <a:spcPct val="100000"/>
              </a:lnSpc>
              <a:spcBef>
                <a:spcPts val="2260"/>
              </a:spcBef>
              <a:buFont typeface="Courier New"/>
              <a:buChar char="o"/>
              <a:tabLst>
                <a:tab pos="298450" algn="l"/>
                <a:tab pos="29908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Collection of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data;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98450" marR="763270" indent="-28638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8450" algn="l"/>
                <a:tab pos="29908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Transmission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sz="2000" spc="-4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communication 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network;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8450" algn="l"/>
                <a:tab pos="299085" algn="l"/>
              </a:tabLst>
            </a:pPr>
            <a:r>
              <a:rPr sz="2000" spc="10" dirty="0">
                <a:latin typeface="Times New Roman" pitchFamily="18" charset="0"/>
                <a:cs typeface="Times New Roman" pitchFamily="18" charset="0"/>
              </a:rPr>
              <a:t>Assessment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data;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98450" algn="l"/>
                <a:tab pos="299085" algn="l"/>
              </a:tabLst>
            </a:pPr>
            <a:r>
              <a:rPr sz="2000" spc="15" dirty="0">
                <a:latin typeface="Times New Roman" pitchFamily="18" charset="0"/>
                <a:cs typeface="Times New Roman" pitchFamily="18" charset="0"/>
              </a:rPr>
              <a:t>Response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sz="2000" spc="-4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information;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8410200" y="6461120"/>
            <a:ext cx="2286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23061" y="697923"/>
            <a:ext cx="1910714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265" dirty="0"/>
              <a:t>Architecture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59202" y="2112577"/>
            <a:ext cx="6017260" cy="34194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2225" marR="562610">
              <a:lnSpc>
                <a:spcPct val="100800"/>
              </a:lnSpc>
              <a:spcBef>
                <a:spcPts val="85"/>
              </a:spcBef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-M2M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devices reply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requests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contained 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within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them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transmit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the data</a:t>
            </a:r>
            <a:r>
              <a:rPr sz="1800" spc="4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automatically.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800"/>
              </a:lnSpc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-M2M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devices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constitute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M2M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network, 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realised as,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e.g. a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Bluetooth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based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personal 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sensors. M2M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gateway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provides 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interconnection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M2M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devices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forwards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data 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collected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them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communications</a:t>
            </a:r>
            <a:r>
              <a:rPr sz="18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network.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12700" marR="122555" algn="just">
              <a:lnSpc>
                <a:spcPct val="99100"/>
              </a:lnSpc>
              <a:spcBef>
                <a:spcPts val="2215"/>
              </a:spcBef>
            </a:pPr>
            <a:r>
              <a:rPr sz="1800" spc="-5" dirty="0">
                <a:latin typeface="Times New Roman" pitchFamily="18" charset="0"/>
                <a:cs typeface="Times New Roman" pitchFamily="18" charset="0"/>
              </a:rPr>
              <a:t>-The communication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serves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infrastructure 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for realising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M2M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gateway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and  M2M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end-user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8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server.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3176"/>
            <a:ext cx="5440680" cy="962660"/>
            <a:chOff x="0" y="523176"/>
            <a:chExt cx="5440680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40283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48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48" y="864107"/>
                  </a:lnTo>
                  <a:lnTo>
                    <a:pt x="5364102" y="432053"/>
                  </a:lnTo>
                  <a:lnTo>
                    <a:pt x="4932048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48" y="0"/>
                  </a:lnTo>
                  <a:lnTo>
                    <a:pt x="5364102" y="432053"/>
                  </a:lnTo>
                  <a:lnTo>
                    <a:pt x="4932048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46530" y="697923"/>
            <a:ext cx="13182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14" dirty="0"/>
              <a:t>C</a:t>
            </a:r>
            <a:r>
              <a:rPr spc="-145" dirty="0"/>
              <a:t>o</a:t>
            </a:r>
            <a:r>
              <a:rPr spc="-100" dirty="0"/>
              <a:t>n</a:t>
            </a:r>
            <a:r>
              <a:rPr spc="-145" dirty="0"/>
              <a:t>t</a:t>
            </a:r>
            <a:r>
              <a:rPr spc="-135" dirty="0"/>
              <a:t>d</a:t>
            </a:r>
            <a:r>
              <a:rPr i="1" spc="20" dirty="0">
                <a:latin typeface="Trebuchet MS"/>
                <a:cs typeface="Trebuchet MS"/>
              </a:rPr>
              <a:t>…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8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4879" y="2132008"/>
            <a:ext cx="7538720" cy="263213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1198880">
              <a:lnSpc>
                <a:spcPct val="100000"/>
              </a:lnSpc>
              <a:spcBef>
                <a:spcPts val="12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purpose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cellular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network,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telephone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lines</a:t>
            </a:r>
            <a:r>
              <a:rPr sz="2000" spc="-3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sz="2000" spc="-4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satellites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be used.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spc="15" dirty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sending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cellular 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network,</a:t>
            </a:r>
            <a:r>
              <a:rPr sz="2000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such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CDMA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GPRS.</a:t>
            </a:r>
            <a:r>
              <a:rPr sz="20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10" dirty="0">
                <a:latin typeface="Times New Roman" pitchFamily="18" charset="0"/>
                <a:cs typeface="Times New Roman" pitchFamily="18" charset="0"/>
              </a:rPr>
              <a:t>(Advantage</a:t>
            </a:r>
            <a:r>
              <a:rPr sz="2000" b="1" spc="-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sz="20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15" dirty="0">
                <a:latin typeface="Times New Roman" pitchFamily="18" charset="0"/>
                <a:cs typeface="Times New Roman" pitchFamily="18" charset="0"/>
              </a:rPr>
              <a:t>data  </a:t>
            </a:r>
            <a:r>
              <a:rPr sz="2000" b="1" spc="10" dirty="0">
                <a:latin typeface="Times New Roman" pitchFamily="18" charset="0"/>
                <a:cs typeface="Times New Roman" pitchFamily="18" charset="0"/>
              </a:rPr>
              <a:t>services </a:t>
            </a:r>
            <a:r>
              <a:rPr sz="2000" b="1" spc="2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b="1" spc="2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b="1" spc="15" dirty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sz="2000" b="1" spc="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send large </a:t>
            </a:r>
            <a:r>
              <a:rPr sz="2000" b="1" spc="10" dirty="0">
                <a:latin typeface="Times New Roman" pitchFamily="18" charset="0"/>
                <a:cs typeface="Times New Roman" pitchFamily="18" charset="0"/>
              </a:rPr>
              <a:t>amounts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b="1" spc="15" dirty="0">
                <a:latin typeface="Times New Roman" pitchFamily="18" charset="0"/>
                <a:cs typeface="Times New Roman" pitchFamily="18" charset="0"/>
              </a:rPr>
              <a:t>data  </a:t>
            </a:r>
            <a:r>
              <a:rPr sz="2000" b="1" spc="5" dirty="0">
                <a:latin typeface="Times New Roman" pitchFamily="18" charset="0"/>
                <a:cs typeface="Times New Roman" pitchFamily="18" charset="0"/>
              </a:rPr>
              <a:t>frequently)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Times New Roman" pitchFamily="18" charset="0"/>
              <a:cs typeface="Times New Roman" pitchFamily="18" charset="0"/>
            </a:endParaRPr>
          </a:p>
          <a:p>
            <a:pPr marL="12700" marR="807720">
              <a:lnSpc>
                <a:spcPct val="100000"/>
              </a:lnSpc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Finally,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when</a:t>
            </a:r>
            <a:r>
              <a:rPr sz="2000" spc="-2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sz="20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reach</a:t>
            </a:r>
            <a:r>
              <a:rPr sz="2000" spc="-1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M2M</a:t>
            </a:r>
            <a:r>
              <a:rPr sz="2000" spc="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application,</a:t>
            </a:r>
            <a:r>
              <a:rPr sz="2000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sz="20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20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analysed.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3176"/>
            <a:ext cx="5440680" cy="962660"/>
            <a:chOff x="0" y="523176"/>
            <a:chExt cx="5440680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40283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48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48" y="864107"/>
                  </a:lnTo>
                  <a:lnTo>
                    <a:pt x="5364102" y="432053"/>
                  </a:lnTo>
                  <a:lnTo>
                    <a:pt x="4932048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48" y="0"/>
                  </a:lnTo>
                  <a:lnTo>
                    <a:pt x="5364102" y="432053"/>
                  </a:lnTo>
                  <a:lnTo>
                    <a:pt x="4932048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7898" y="697923"/>
            <a:ext cx="3281679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210" dirty="0"/>
              <a:t>M2MAccess</a:t>
            </a:r>
            <a:r>
              <a:rPr spc="-450" dirty="0"/>
              <a:t> </a:t>
            </a:r>
            <a:r>
              <a:rPr spc="-254" dirty="0"/>
              <a:t>Networks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92530" y="2282250"/>
            <a:ext cx="6559550" cy="344741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22250" marR="531495" indent="-210185">
              <a:lnSpc>
                <a:spcPct val="99500"/>
              </a:lnSpc>
              <a:spcBef>
                <a:spcPts val="140"/>
              </a:spcBef>
            </a:pPr>
            <a:r>
              <a:rPr sz="2000" spc="20" dirty="0">
                <a:latin typeface="Times New Roman" pitchFamily="18" charset="0"/>
                <a:cs typeface="Times New Roman" pitchFamily="18" charset="0"/>
              </a:rPr>
              <a:t>Wired</a:t>
            </a:r>
            <a:r>
              <a:rPr sz="20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dedicated</a:t>
            </a:r>
            <a:r>
              <a:rPr sz="18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cabling</a:t>
            </a:r>
            <a:r>
              <a:rPr sz="1800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sz="1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sensor</a:t>
            </a:r>
            <a:r>
              <a:rPr sz="1800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gateway  </a:t>
            </a:r>
            <a:r>
              <a:rPr sz="2000" spc="10" dirty="0">
                <a:solidFill>
                  <a:srgbClr val="00AE50"/>
                </a:solidFill>
                <a:latin typeface="Times New Roman" pitchFamily="18" charset="0"/>
                <a:cs typeface="Times New Roman" pitchFamily="18" charset="0"/>
              </a:rPr>
              <a:t>PROS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very, very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reliable;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very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rates,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little delay,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secure  </a:t>
            </a:r>
            <a:r>
              <a:rPr sz="1800" spc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sz="18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expensive</a:t>
            </a:r>
            <a:r>
              <a:rPr sz="18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8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roll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out.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2390"/>
              </a:lnSpc>
            </a:pPr>
            <a:r>
              <a:rPr sz="2000" spc="10" dirty="0">
                <a:latin typeface="Times New Roman" pitchFamily="18" charset="0"/>
                <a:cs typeface="Times New Roman" pitchFamily="18" charset="0"/>
              </a:rPr>
              <a:t>Wireless</a:t>
            </a:r>
            <a:r>
              <a:rPr sz="20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Capillary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shared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short-range</a:t>
            </a:r>
            <a:r>
              <a:rPr sz="1800" spc="-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link/network.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222250">
              <a:lnSpc>
                <a:spcPts val="2150"/>
              </a:lnSpc>
            </a:pPr>
            <a:r>
              <a:rPr sz="1800" spc="-5" dirty="0">
                <a:solidFill>
                  <a:srgbClr val="00AE50"/>
                </a:solidFill>
                <a:latin typeface="Times New Roman" pitchFamily="18" charset="0"/>
                <a:cs typeface="Times New Roman" pitchFamily="18" charset="0"/>
              </a:rPr>
              <a:t>PROS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cheap</a:t>
            </a:r>
            <a:r>
              <a:rPr sz="18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roll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out,</a:t>
            </a:r>
            <a:r>
              <a:rPr sz="18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sz="18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scalable,</a:t>
            </a:r>
            <a:r>
              <a:rPr sz="1800" spc="-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sz="1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power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12700" marR="535305" indent="209550">
              <a:lnSpc>
                <a:spcPts val="2100"/>
              </a:lnSpc>
              <a:spcBef>
                <a:spcPts val="215"/>
              </a:spcBef>
            </a:pPr>
            <a:r>
              <a:rPr sz="1800" spc="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sz="1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range,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multi-hop</a:t>
            </a:r>
            <a:r>
              <a:rPr sz="18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18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solution,</a:t>
            </a:r>
            <a:r>
              <a:rPr sz="1800" spc="-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low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rates,</a:t>
            </a:r>
            <a:r>
              <a:rPr sz="1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weaker 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security,</a:t>
            </a:r>
            <a:r>
              <a:rPr sz="18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sz="1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sz="18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coverage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 pitchFamily="18" charset="0"/>
              <a:cs typeface="Times New Roman" pitchFamily="18" charset="0"/>
            </a:endParaRPr>
          </a:p>
          <a:p>
            <a:pPr marL="222250" marR="663575" indent="-210185">
              <a:lnSpc>
                <a:spcPts val="2180"/>
              </a:lnSpc>
            </a:pPr>
            <a:r>
              <a:rPr sz="2000" spc="10" dirty="0"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Cellular Solution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dedicated </a:t>
            </a:r>
            <a:r>
              <a:rPr sz="1800" spc="30" dirty="0">
                <a:latin typeface="Times New Roman" pitchFamily="18" charset="0"/>
                <a:cs typeface="Times New Roman" pitchFamily="18" charset="0"/>
              </a:rPr>
              <a:t>cellularlink  </a:t>
            </a:r>
            <a:r>
              <a:rPr sz="1800" spc="-5" dirty="0">
                <a:solidFill>
                  <a:srgbClr val="00AE50"/>
                </a:solidFill>
                <a:latin typeface="Times New Roman" pitchFamily="18" charset="0"/>
                <a:cs typeface="Times New Roman" pitchFamily="18" charset="0"/>
              </a:rPr>
              <a:t>PROS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sz="18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coverage,</a:t>
            </a:r>
            <a:r>
              <a:rPr sz="1800" spc="-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mobility,</a:t>
            </a:r>
            <a:r>
              <a:rPr sz="18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roaming,</a:t>
            </a:r>
            <a:r>
              <a:rPr sz="1800" spc="-1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generally</a:t>
            </a:r>
            <a:r>
              <a:rPr sz="18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secure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222250">
              <a:lnSpc>
                <a:spcPct val="100000"/>
              </a:lnSpc>
              <a:spcBef>
                <a:spcPts val="15"/>
              </a:spcBef>
            </a:pPr>
            <a:r>
              <a:rPr sz="1800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expensive</a:t>
            </a:r>
            <a:r>
              <a:rPr sz="18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operate,</a:t>
            </a:r>
            <a:r>
              <a:rPr sz="1800" spc="-1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cheap</a:t>
            </a:r>
            <a:r>
              <a:rPr sz="18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maintain,</a:t>
            </a:r>
            <a:r>
              <a:rPr sz="18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1800" spc="-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efficient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3176"/>
            <a:ext cx="5440680" cy="962660"/>
            <a:chOff x="0" y="523176"/>
            <a:chExt cx="5440680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40283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48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48" y="864107"/>
                  </a:lnTo>
                  <a:lnTo>
                    <a:pt x="5364102" y="432053"/>
                  </a:lnTo>
                  <a:lnTo>
                    <a:pt x="4932048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48" y="0"/>
                  </a:lnTo>
                  <a:lnTo>
                    <a:pt x="5364102" y="432053"/>
                  </a:lnTo>
                  <a:lnTo>
                    <a:pt x="4932048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86164" y="697923"/>
            <a:ext cx="298894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5" dirty="0"/>
              <a:t>How</a:t>
            </a:r>
            <a:r>
              <a:rPr spc="-530" dirty="0"/>
              <a:t> </a:t>
            </a:r>
            <a:r>
              <a:rPr spc="-165" dirty="0"/>
              <a:t>does</a:t>
            </a:r>
            <a:r>
              <a:rPr spc="-570" dirty="0"/>
              <a:t> </a:t>
            </a:r>
            <a:r>
              <a:rPr spc="-120" dirty="0"/>
              <a:t>it</a:t>
            </a:r>
            <a:r>
              <a:rPr spc="-535" dirty="0"/>
              <a:t> </a:t>
            </a:r>
            <a:r>
              <a:rPr spc="-145" dirty="0"/>
              <a:t>Work</a:t>
            </a:r>
            <a:r>
              <a:rPr spc="-365" dirty="0"/>
              <a:t> </a:t>
            </a:r>
            <a:r>
              <a:rPr spc="10" dirty="0"/>
              <a:t>?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0091" y="1856037"/>
            <a:ext cx="7064375" cy="24770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20"/>
              </a:spcBef>
            </a:pPr>
            <a:r>
              <a:rPr sz="1800" spc="-5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machines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“talk”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sz="1800" spc="-8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-75" dirty="0">
                <a:latin typeface="Times New Roman" pitchFamily="18" charset="0"/>
                <a:cs typeface="Times New Roman" pitchFamily="18" charset="0"/>
              </a:rPr>
              <a:t>language </a:t>
            </a:r>
            <a:r>
              <a:rPr sz="1800" spc="-65" dirty="0">
                <a:latin typeface="Times New Roman" pitchFamily="18" charset="0"/>
                <a:cs typeface="Times New Roman" pitchFamily="18" charset="0"/>
              </a:rPr>
              <a:t>known </a:t>
            </a:r>
            <a:r>
              <a:rPr sz="1800" spc="-90" dirty="0">
                <a:latin typeface="Times New Roman" pitchFamily="18" charset="0"/>
                <a:cs typeface="Times New Roman" pitchFamily="18" charset="0"/>
              </a:rPr>
              <a:t>as “Telemetry”. </a:t>
            </a:r>
            <a:r>
              <a:rPr sz="1800" spc="-105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concept</a:t>
            </a:r>
            <a:r>
              <a:rPr sz="18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telemetry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-2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remote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machines</a:t>
            </a:r>
            <a:r>
              <a:rPr sz="18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sensors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collecting</a:t>
            </a:r>
            <a:r>
              <a:rPr sz="180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800" spc="-1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sending  data</a:t>
            </a:r>
            <a:r>
              <a:rPr sz="1800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central</a:t>
            </a:r>
            <a:r>
              <a:rPr sz="18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sz="18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analysis,</a:t>
            </a:r>
            <a:r>
              <a:rPr sz="180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humans</a:t>
            </a:r>
            <a:r>
              <a:rPr sz="18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computers.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 pitchFamily="18" charset="0"/>
              <a:cs typeface="Times New Roman" pitchFamily="18" charset="0"/>
            </a:endParaRPr>
          </a:p>
          <a:p>
            <a:pPr marL="12700" marR="53975">
              <a:lnSpc>
                <a:spcPct val="99600"/>
              </a:lnSpc>
              <a:spcBef>
                <a:spcPts val="5"/>
              </a:spcBef>
            </a:pPr>
            <a:r>
              <a:rPr sz="1800" spc="20" dirty="0"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machine-to-machine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communications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step-by- 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sz="18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process.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sz="18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involved</a:t>
            </a:r>
            <a:r>
              <a:rPr sz="1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8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sensors</a:t>
            </a:r>
            <a:r>
              <a:rPr sz="18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(usually</a:t>
            </a:r>
            <a:r>
              <a:rPr sz="18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kind</a:t>
            </a:r>
            <a:r>
              <a:rPr sz="18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that 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send telemetry wirelessly), </a:t>
            </a:r>
            <a:r>
              <a:rPr sz="180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sz="180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network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computer  connected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8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3176"/>
            <a:ext cx="5440680" cy="962660"/>
            <a:chOff x="0" y="523176"/>
            <a:chExt cx="5440680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40283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48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48" y="864107"/>
                  </a:lnTo>
                  <a:lnTo>
                    <a:pt x="5364102" y="432053"/>
                  </a:lnTo>
                  <a:lnTo>
                    <a:pt x="4932048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48" y="0"/>
                  </a:lnTo>
                  <a:lnTo>
                    <a:pt x="5364102" y="432053"/>
                  </a:lnTo>
                  <a:lnTo>
                    <a:pt x="4932048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46530" y="697923"/>
            <a:ext cx="13182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14" dirty="0"/>
              <a:t>C</a:t>
            </a:r>
            <a:r>
              <a:rPr spc="-145" dirty="0"/>
              <a:t>o</a:t>
            </a:r>
            <a:r>
              <a:rPr spc="-100" dirty="0"/>
              <a:t>n</a:t>
            </a:r>
            <a:r>
              <a:rPr spc="-145" dirty="0"/>
              <a:t>t</a:t>
            </a:r>
            <a:r>
              <a:rPr spc="-135" dirty="0"/>
              <a:t>d</a:t>
            </a:r>
            <a:r>
              <a:rPr i="1" spc="20" dirty="0">
                <a:latin typeface="Trebuchet MS"/>
                <a:cs typeface="Trebuchet MS"/>
              </a:rPr>
              <a:t>…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742871" y="1904095"/>
            <a:ext cx="6578600" cy="570230"/>
            <a:chOff x="742871" y="1904095"/>
            <a:chExt cx="6578600" cy="570230"/>
          </a:xfrm>
        </p:grpSpPr>
        <p:sp>
          <p:nvSpPr>
            <p:cNvPr id="8" name="object 8"/>
            <p:cNvSpPr/>
            <p:nvPr/>
          </p:nvSpPr>
          <p:spPr>
            <a:xfrm>
              <a:off x="755571" y="1916795"/>
              <a:ext cx="6553200" cy="544830"/>
            </a:xfrm>
            <a:custGeom>
              <a:avLst/>
              <a:gdLst/>
              <a:ahLst/>
              <a:cxnLst/>
              <a:rect l="l" t="t" r="r" b="b"/>
              <a:pathLst>
                <a:path w="6553200" h="544830">
                  <a:moveTo>
                    <a:pt x="6280370" y="0"/>
                  </a:moveTo>
                  <a:lnTo>
                    <a:pt x="0" y="0"/>
                  </a:lnTo>
                  <a:lnTo>
                    <a:pt x="0" y="544708"/>
                  </a:lnTo>
                  <a:lnTo>
                    <a:pt x="6280370" y="544708"/>
                  </a:lnTo>
                  <a:lnTo>
                    <a:pt x="6552770" y="272430"/>
                  </a:lnTo>
                  <a:lnTo>
                    <a:pt x="6280370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55571" y="1916795"/>
              <a:ext cx="6553200" cy="544830"/>
            </a:xfrm>
            <a:custGeom>
              <a:avLst/>
              <a:gdLst/>
              <a:ahLst/>
              <a:cxnLst/>
              <a:rect l="l" t="t" r="r" b="b"/>
              <a:pathLst>
                <a:path w="6553200" h="544830">
                  <a:moveTo>
                    <a:pt x="0" y="0"/>
                  </a:moveTo>
                  <a:lnTo>
                    <a:pt x="6280370" y="0"/>
                  </a:lnTo>
                  <a:lnTo>
                    <a:pt x="6552770" y="272430"/>
                  </a:lnTo>
                  <a:lnTo>
                    <a:pt x="6280370" y="544708"/>
                  </a:lnTo>
                  <a:lnTo>
                    <a:pt x="0" y="544708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85190" y="2020883"/>
            <a:ext cx="51390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FFFFFF"/>
                </a:solidFill>
                <a:latin typeface="Comic Sans MS"/>
                <a:cs typeface="Comic Sans MS"/>
              </a:rPr>
              <a:t>Lets </a:t>
            </a:r>
            <a:r>
              <a:rPr sz="1800" spc="-15" dirty="0">
                <a:solidFill>
                  <a:srgbClr val="FFFFFF"/>
                </a:solidFill>
                <a:latin typeface="Comic Sans MS"/>
                <a:cs typeface="Comic Sans MS"/>
              </a:rPr>
              <a:t>take </a:t>
            </a:r>
            <a:r>
              <a:rPr sz="1800" spc="-35" dirty="0">
                <a:solidFill>
                  <a:srgbClr val="FFFFFF"/>
                </a:solidFill>
                <a:latin typeface="Comic Sans MS"/>
                <a:cs typeface="Comic Sans MS"/>
              </a:rPr>
              <a:t>the </a:t>
            </a:r>
            <a:r>
              <a:rPr sz="1800" spc="-10" dirty="0">
                <a:solidFill>
                  <a:srgbClr val="FFFFFF"/>
                </a:solidFill>
                <a:latin typeface="Comic Sans MS"/>
                <a:cs typeface="Comic Sans MS"/>
              </a:rPr>
              <a:t>case </a:t>
            </a:r>
            <a:r>
              <a:rPr sz="1800" spc="10" dirty="0">
                <a:solidFill>
                  <a:srgbClr val="FFFFFF"/>
                </a:solidFill>
                <a:latin typeface="Comic Sans MS"/>
                <a:cs typeface="Comic Sans MS"/>
              </a:rPr>
              <a:t>of </a:t>
            </a:r>
            <a:r>
              <a:rPr sz="1800" spc="-30" dirty="0">
                <a:solidFill>
                  <a:srgbClr val="FFFFFF"/>
                </a:solidFill>
                <a:latin typeface="Comic Sans MS"/>
                <a:cs typeface="Comic Sans MS"/>
              </a:rPr>
              <a:t>Water Treatment</a:t>
            </a:r>
            <a:r>
              <a:rPr sz="1800" spc="1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omic Sans MS"/>
                <a:cs typeface="Comic Sans MS"/>
              </a:rPr>
              <a:t>Faciltiy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264540" y="3360988"/>
            <a:ext cx="5385435" cy="113030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800" spc="10" dirty="0">
                <a:latin typeface="Carlito"/>
                <a:cs typeface="Carlito"/>
              </a:rPr>
              <a:t>City</a:t>
            </a:r>
            <a:r>
              <a:rPr sz="1800" spc="-95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engineers</a:t>
            </a:r>
            <a:r>
              <a:rPr sz="1800" spc="-1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are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charged</a:t>
            </a:r>
            <a:r>
              <a:rPr sz="1800" spc="-85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with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15" dirty="0">
                <a:latin typeface="Carlito"/>
                <a:cs typeface="Carlito"/>
              </a:rPr>
              <a:t>supplying</a:t>
            </a:r>
            <a:r>
              <a:rPr sz="1800" spc="-20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the</a:t>
            </a:r>
            <a:r>
              <a:rPr sz="1800" spc="-3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community  with </a:t>
            </a:r>
            <a:r>
              <a:rPr sz="1800" spc="-15" dirty="0">
                <a:latin typeface="Carlito"/>
                <a:cs typeface="Carlito"/>
              </a:rPr>
              <a:t>fresh </a:t>
            </a:r>
            <a:r>
              <a:rPr sz="1800" spc="15" dirty="0">
                <a:latin typeface="Carlito"/>
                <a:cs typeface="Carlito"/>
              </a:rPr>
              <a:t>drinking </a:t>
            </a:r>
            <a:r>
              <a:rPr sz="1800" spc="-65" dirty="0">
                <a:latin typeface="Carlito"/>
                <a:cs typeface="Carlito"/>
              </a:rPr>
              <a:t>water. </a:t>
            </a:r>
            <a:r>
              <a:rPr sz="1800" spc="10" dirty="0">
                <a:latin typeface="Carlito"/>
                <a:cs typeface="Carlito"/>
              </a:rPr>
              <a:t>They </a:t>
            </a:r>
            <a:r>
              <a:rPr sz="1800" spc="5" dirty="0">
                <a:latin typeface="Carlito"/>
                <a:cs typeface="Carlito"/>
              </a:rPr>
              <a:t>need </a:t>
            </a:r>
            <a:r>
              <a:rPr sz="1800" dirty="0">
                <a:latin typeface="Carlito"/>
                <a:cs typeface="Carlito"/>
              </a:rPr>
              <a:t>to </a:t>
            </a:r>
            <a:r>
              <a:rPr sz="1800" spc="10" dirty="0">
                <a:latin typeface="Carlito"/>
                <a:cs typeface="Carlito"/>
              </a:rPr>
              <a:t>monitor </a:t>
            </a:r>
            <a:r>
              <a:rPr sz="1800" spc="5" dirty="0">
                <a:latin typeface="Carlito"/>
                <a:cs typeface="Carlito"/>
              </a:rPr>
              <a:t>the </a:t>
            </a:r>
            <a:r>
              <a:rPr sz="1800" dirty="0">
                <a:latin typeface="Carlito"/>
                <a:cs typeface="Carlito"/>
              </a:rPr>
              <a:t>raw  </a:t>
            </a:r>
            <a:r>
              <a:rPr sz="1800" spc="5" dirty="0">
                <a:latin typeface="Carlito"/>
                <a:cs typeface="Carlito"/>
              </a:rPr>
              <a:t>water</a:t>
            </a:r>
            <a:r>
              <a:rPr sz="1800" spc="-135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supply,</a:t>
            </a:r>
            <a:r>
              <a:rPr sz="1800" spc="-18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the</a:t>
            </a:r>
            <a:r>
              <a:rPr sz="1800" spc="-10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treatment</a:t>
            </a:r>
            <a:r>
              <a:rPr sz="1800" spc="-1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process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20" dirty="0">
                <a:latin typeface="Carlito"/>
                <a:cs typeface="Carlito"/>
              </a:rPr>
              <a:t>and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the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end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product,  which </a:t>
            </a:r>
            <a:r>
              <a:rPr sz="1800" spc="15" dirty="0">
                <a:latin typeface="Carlito"/>
                <a:cs typeface="Carlito"/>
              </a:rPr>
              <a:t>is drinkable</a:t>
            </a:r>
            <a:r>
              <a:rPr sz="1800" spc="-265" dirty="0">
                <a:latin typeface="Carlito"/>
                <a:cs typeface="Carlito"/>
              </a:rPr>
              <a:t> </a:t>
            </a:r>
            <a:r>
              <a:rPr sz="1800" spc="-65" dirty="0">
                <a:latin typeface="Carlito"/>
                <a:cs typeface="Carlito"/>
              </a:rPr>
              <a:t>water.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3176"/>
            <a:ext cx="5440680" cy="962660"/>
            <a:chOff x="0" y="523176"/>
            <a:chExt cx="5440680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40283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48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48" y="864107"/>
                  </a:lnTo>
                  <a:lnTo>
                    <a:pt x="5364102" y="432053"/>
                  </a:lnTo>
                  <a:lnTo>
                    <a:pt x="4932048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95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48" y="0"/>
                  </a:lnTo>
                  <a:lnTo>
                    <a:pt x="5364102" y="432053"/>
                  </a:lnTo>
                  <a:lnTo>
                    <a:pt x="4932048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5958" y="697923"/>
            <a:ext cx="387794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229" dirty="0"/>
              <a:t>WaterTreatment</a:t>
            </a:r>
            <a:r>
              <a:rPr spc="-465" dirty="0"/>
              <a:t> </a:t>
            </a:r>
            <a:r>
              <a:rPr spc="-190" dirty="0"/>
              <a:t>Facility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174925" y="1690491"/>
            <a:ext cx="1177290" cy="1670685"/>
            <a:chOff x="1174925" y="1690491"/>
            <a:chExt cx="1177290" cy="1670685"/>
          </a:xfrm>
        </p:grpSpPr>
        <p:sp>
          <p:nvSpPr>
            <p:cNvPr id="8" name="object 8"/>
            <p:cNvSpPr/>
            <p:nvPr/>
          </p:nvSpPr>
          <p:spPr>
            <a:xfrm>
              <a:off x="1187625" y="1703191"/>
              <a:ext cx="1151890" cy="1645285"/>
            </a:xfrm>
            <a:custGeom>
              <a:avLst/>
              <a:gdLst/>
              <a:ahLst/>
              <a:cxnLst/>
              <a:rect l="l" t="t" r="r" b="b"/>
              <a:pathLst>
                <a:path w="1151889" h="1645285">
                  <a:moveTo>
                    <a:pt x="1151464" y="0"/>
                  </a:moveTo>
                  <a:lnTo>
                    <a:pt x="575642" y="575706"/>
                  </a:lnTo>
                  <a:lnTo>
                    <a:pt x="0" y="0"/>
                  </a:lnTo>
                  <a:lnTo>
                    <a:pt x="0" y="1069207"/>
                  </a:lnTo>
                  <a:lnTo>
                    <a:pt x="575642" y="1644914"/>
                  </a:lnTo>
                  <a:lnTo>
                    <a:pt x="1151464" y="1069207"/>
                  </a:lnTo>
                  <a:lnTo>
                    <a:pt x="1151464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87625" y="1703191"/>
              <a:ext cx="1151890" cy="1645285"/>
            </a:xfrm>
            <a:custGeom>
              <a:avLst/>
              <a:gdLst/>
              <a:ahLst/>
              <a:cxnLst/>
              <a:rect l="l" t="t" r="r" b="b"/>
              <a:pathLst>
                <a:path w="1151889" h="1645285">
                  <a:moveTo>
                    <a:pt x="1151464" y="0"/>
                  </a:moveTo>
                  <a:lnTo>
                    <a:pt x="1151464" y="1069207"/>
                  </a:lnTo>
                  <a:lnTo>
                    <a:pt x="575642" y="1644914"/>
                  </a:lnTo>
                  <a:lnTo>
                    <a:pt x="0" y="1069207"/>
                  </a:lnTo>
                  <a:lnTo>
                    <a:pt x="0" y="0"/>
                  </a:lnTo>
                  <a:lnTo>
                    <a:pt x="575642" y="575706"/>
                  </a:lnTo>
                  <a:lnTo>
                    <a:pt x="1151464" y="0"/>
                  </a:lnTo>
                  <a:close/>
                </a:path>
              </a:pathLst>
            </a:custGeom>
            <a:ln w="25399">
              <a:solidFill>
                <a:srgbClr val="4F80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79221" y="2277995"/>
            <a:ext cx="77343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20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400" spc="3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2400" spc="1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326389" y="1690491"/>
            <a:ext cx="5666740" cy="1094740"/>
            <a:chOff x="2326389" y="1690491"/>
            <a:chExt cx="5666740" cy="1094740"/>
          </a:xfrm>
        </p:grpSpPr>
        <p:sp>
          <p:nvSpPr>
            <p:cNvPr id="12" name="object 12"/>
            <p:cNvSpPr/>
            <p:nvPr/>
          </p:nvSpPr>
          <p:spPr>
            <a:xfrm>
              <a:off x="2339089" y="1703191"/>
              <a:ext cx="5641340" cy="1069340"/>
            </a:xfrm>
            <a:custGeom>
              <a:avLst/>
              <a:gdLst/>
              <a:ahLst/>
              <a:cxnLst/>
              <a:rect l="l" t="t" r="r" b="b"/>
              <a:pathLst>
                <a:path w="5641340" h="1069339">
                  <a:moveTo>
                    <a:pt x="5462783" y="0"/>
                  </a:moveTo>
                  <a:lnTo>
                    <a:pt x="0" y="0"/>
                  </a:lnTo>
                  <a:lnTo>
                    <a:pt x="0" y="1069207"/>
                  </a:lnTo>
                  <a:lnTo>
                    <a:pt x="5462783" y="1069207"/>
                  </a:lnTo>
                  <a:lnTo>
                    <a:pt x="5510149" y="1062868"/>
                  </a:lnTo>
                  <a:lnTo>
                    <a:pt x="5552699" y="1044823"/>
                  </a:lnTo>
                  <a:lnTo>
                    <a:pt x="5588757" y="1017026"/>
                  </a:lnTo>
                  <a:lnTo>
                    <a:pt x="5616586" y="980937"/>
                  </a:lnTo>
                  <a:lnTo>
                    <a:pt x="5634599" y="938418"/>
                  </a:lnTo>
                  <a:lnTo>
                    <a:pt x="5640970" y="891021"/>
                  </a:lnTo>
                  <a:lnTo>
                    <a:pt x="5640970" y="178186"/>
                  </a:lnTo>
                  <a:lnTo>
                    <a:pt x="5634599" y="130820"/>
                  </a:lnTo>
                  <a:lnTo>
                    <a:pt x="5616586" y="88270"/>
                  </a:lnTo>
                  <a:lnTo>
                    <a:pt x="5588757" y="52212"/>
                  </a:lnTo>
                  <a:lnTo>
                    <a:pt x="5552699" y="24383"/>
                  </a:lnTo>
                  <a:lnTo>
                    <a:pt x="5510149" y="6339"/>
                  </a:lnTo>
                  <a:lnTo>
                    <a:pt x="54627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39089" y="1703191"/>
              <a:ext cx="5641340" cy="1069340"/>
            </a:xfrm>
            <a:custGeom>
              <a:avLst/>
              <a:gdLst/>
              <a:ahLst/>
              <a:cxnLst/>
              <a:rect l="l" t="t" r="r" b="b"/>
              <a:pathLst>
                <a:path w="5641340" h="1069339">
                  <a:moveTo>
                    <a:pt x="5640970" y="178186"/>
                  </a:moveTo>
                  <a:lnTo>
                    <a:pt x="5640970" y="891021"/>
                  </a:lnTo>
                  <a:lnTo>
                    <a:pt x="5634599" y="938418"/>
                  </a:lnTo>
                  <a:lnTo>
                    <a:pt x="5616586" y="980937"/>
                  </a:lnTo>
                  <a:lnTo>
                    <a:pt x="5588757" y="1017026"/>
                  </a:lnTo>
                  <a:lnTo>
                    <a:pt x="5552699" y="1044823"/>
                  </a:lnTo>
                  <a:lnTo>
                    <a:pt x="5510149" y="1062868"/>
                  </a:lnTo>
                  <a:lnTo>
                    <a:pt x="5462783" y="1069207"/>
                  </a:lnTo>
                  <a:lnTo>
                    <a:pt x="0" y="1069207"/>
                  </a:lnTo>
                  <a:lnTo>
                    <a:pt x="0" y="0"/>
                  </a:lnTo>
                  <a:lnTo>
                    <a:pt x="5462783" y="0"/>
                  </a:lnTo>
                  <a:lnTo>
                    <a:pt x="5510149" y="6339"/>
                  </a:lnTo>
                  <a:lnTo>
                    <a:pt x="5552699" y="24383"/>
                  </a:lnTo>
                  <a:lnTo>
                    <a:pt x="5588757" y="52212"/>
                  </a:lnTo>
                  <a:lnTo>
                    <a:pt x="5616586" y="88270"/>
                  </a:lnTo>
                  <a:lnTo>
                    <a:pt x="5634599" y="130820"/>
                  </a:lnTo>
                  <a:lnTo>
                    <a:pt x="5640970" y="178186"/>
                  </a:lnTo>
                  <a:close/>
                </a:path>
              </a:pathLst>
            </a:custGeom>
            <a:ln w="25399">
              <a:solidFill>
                <a:srgbClr val="4F80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440052" y="1850703"/>
            <a:ext cx="5219700" cy="71437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84150" marR="5080" indent="-172085">
              <a:lnSpc>
                <a:spcPct val="94900"/>
              </a:lnSpc>
              <a:spcBef>
                <a:spcPts val="220"/>
              </a:spcBef>
              <a:buFont typeface="Arial"/>
              <a:buChar char="•"/>
              <a:tabLst>
                <a:tab pos="184785" algn="l"/>
              </a:tabLst>
            </a:pPr>
            <a:r>
              <a:rPr sz="1550" spc="5" dirty="0">
                <a:latin typeface="Carlito"/>
                <a:cs typeface="Carlito"/>
              </a:rPr>
              <a:t>the </a:t>
            </a:r>
            <a:r>
              <a:rPr sz="1550" spc="-5" dirty="0">
                <a:latin typeface="Carlito"/>
                <a:cs typeface="Carlito"/>
              </a:rPr>
              <a:t>engineers </a:t>
            </a:r>
            <a:r>
              <a:rPr sz="1550" spc="10" dirty="0">
                <a:latin typeface="Carlito"/>
                <a:cs typeface="Carlito"/>
              </a:rPr>
              <a:t>would place </a:t>
            </a:r>
            <a:r>
              <a:rPr sz="1550" spc="-10" dirty="0">
                <a:latin typeface="Carlito"/>
                <a:cs typeface="Carlito"/>
              </a:rPr>
              <a:t>sensors </a:t>
            </a:r>
            <a:r>
              <a:rPr sz="1550" spc="15" dirty="0">
                <a:latin typeface="Carlito"/>
                <a:cs typeface="Carlito"/>
              </a:rPr>
              <a:t>in </a:t>
            </a:r>
            <a:r>
              <a:rPr sz="1550" dirty="0">
                <a:latin typeface="Carlito"/>
                <a:cs typeface="Carlito"/>
              </a:rPr>
              <a:t>strategic </a:t>
            </a:r>
            <a:r>
              <a:rPr sz="1550" spc="5" dirty="0">
                <a:latin typeface="Carlito"/>
                <a:cs typeface="Carlito"/>
              </a:rPr>
              <a:t>locations. This  includes </a:t>
            </a:r>
            <a:r>
              <a:rPr sz="1550" spc="10" dirty="0">
                <a:latin typeface="Carlito"/>
                <a:cs typeface="Carlito"/>
              </a:rPr>
              <a:t>placing </a:t>
            </a:r>
            <a:r>
              <a:rPr sz="1550" spc="-10" dirty="0">
                <a:latin typeface="Carlito"/>
                <a:cs typeface="Carlito"/>
              </a:rPr>
              <a:t>sensors </a:t>
            </a:r>
            <a:r>
              <a:rPr sz="1550" spc="5" dirty="0">
                <a:latin typeface="Carlito"/>
                <a:cs typeface="Carlito"/>
              </a:rPr>
              <a:t>that </a:t>
            </a:r>
            <a:r>
              <a:rPr sz="1550" spc="10" dirty="0">
                <a:latin typeface="Carlito"/>
                <a:cs typeface="Carlito"/>
              </a:rPr>
              <a:t>can </a:t>
            </a:r>
            <a:r>
              <a:rPr sz="1550" spc="-5" dirty="0">
                <a:latin typeface="Carlito"/>
                <a:cs typeface="Carlito"/>
              </a:rPr>
              <a:t>detect </a:t>
            </a:r>
            <a:r>
              <a:rPr sz="1550" spc="5" dirty="0">
                <a:latin typeface="Carlito"/>
                <a:cs typeface="Carlito"/>
              </a:rPr>
              <a:t>contaminants </a:t>
            </a:r>
            <a:r>
              <a:rPr sz="1550" spc="-5" dirty="0">
                <a:latin typeface="Carlito"/>
                <a:cs typeface="Carlito"/>
              </a:rPr>
              <a:t>near </a:t>
            </a:r>
            <a:r>
              <a:rPr sz="1550" spc="5" dirty="0">
                <a:latin typeface="Carlito"/>
                <a:cs typeface="Carlito"/>
              </a:rPr>
              <a:t>or  </a:t>
            </a:r>
            <a:r>
              <a:rPr sz="1550" dirty="0">
                <a:latin typeface="Carlito"/>
                <a:cs typeface="Carlito"/>
              </a:rPr>
              <a:t>around </a:t>
            </a:r>
            <a:r>
              <a:rPr sz="1550" spc="10" dirty="0">
                <a:latin typeface="Carlito"/>
                <a:cs typeface="Carlito"/>
              </a:rPr>
              <a:t>the </a:t>
            </a:r>
            <a:r>
              <a:rPr sz="1550" dirty="0">
                <a:latin typeface="Carlito"/>
                <a:cs typeface="Carlito"/>
              </a:rPr>
              <a:t>raw water </a:t>
            </a:r>
            <a:r>
              <a:rPr sz="1550" spc="10" dirty="0">
                <a:latin typeface="Carlito"/>
                <a:cs typeface="Carlito"/>
              </a:rPr>
              <a:t>supply, </a:t>
            </a:r>
            <a:r>
              <a:rPr sz="1550" spc="5" dirty="0">
                <a:latin typeface="Carlito"/>
                <a:cs typeface="Carlito"/>
              </a:rPr>
              <a:t>such </a:t>
            </a:r>
            <a:r>
              <a:rPr sz="1550" spc="10" dirty="0">
                <a:latin typeface="Carlito"/>
                <a:cs typeface="Carlito"/>
              </a:rPr>
              <a:t>as a </a:t>
            </a:r>
            <a:r>
              <a:rPr sz="1550" spc="15" dirty="0">
                <a:latin typeface="Carlito"/>
                <a:cs typeface="Carlito"/>
              </a:rPr>
              <a:t>lake </a:t>
            </a:r>
            <a:r>
              <a:rPr sz="1550" spc="5" dirty="0">
                <a:latin typeface="Carlito"/>
                <a:cs typeface="Carlito"/>
              </a:rPr>
              <a:t>or</a:t>
            </a:r>
            <a:r>
              <a:rPr sz="1550" spc="25" dirty="0">
                <a:latin typeface="Carlito"/>
                <a:cs typeface="Carlito"/>
              </a:rPr>
              <a:t> </a:t>
            </a:r>
            <a:r>
              <a:rPr sz="1550" spc="-10" dirty="0">
                <a:latin typeface="Carlito"/>
                <a:cs typeface="Carlito"/>
              </a:rPr>
              <a:t>river</a:t>
            </a:r>
            <a:endParaRPr sz="1550">
              <a:latin typeface="Carlito"/>
              <a:cs typeface="Carlito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74925" y="3141858"/>
            <a:ext cx="1177290" cy="1670685"/>
            <a:chOff x="1174925" y="3141858"/>
            <a:chExt cx="1177290" cy="1670685"/>
          </a:xfrm>
        </p:grpSpPr>
        <p:sp>
          <p:nvSpPr>
            <p:cNvPr id="16" name="object 16"/>
            <p:cNvSpPr/>
            <p:nvPr/>
          </p:nvSpPr>
          <p:spPr>
            <a:xfrm>
              <a:off x="1187625" y="3154558"/>
              <a:ext cx="1151890" cy="1645285"/>
            </a:xfrm>
            <a:custGeom>
              <a:avLst/>
              <a:gdLst/>
              <a:ahLst/>
              <a:cxnLst/>
              <a:rect l="l" t="t" r="r" b="b"/>
              <a:pathLst>
                <a:path w="1151889" h="1645285">
                  <a:moveTo>
                    <a:pt x="1151464" y="0"/>
                  </a:moveTo>
                  <a:lnTo>
                    <a:pt x="575642" y="575675"/>
                  </a:lnTo>
                  <a:lnTo>
                    <a:pt x="0" y="0"/>
                  </a:lnTo>
                  <a:lnTo>
                    <a:pt x="0" y="1069076"/>
                  </a:lnTo>
                  <a:lnTo>
                    <a:pt x="575642" y="1644767"/>
                  </a:lnTo>
                  <a:lnTo>
                    <a:pt x="1151464" y="1069076"/>
                  </a:lnTo>
                  <a:lnTo>
                    <a:pt x="1151464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87625" y="3154558"/>
              <a:ext cx="1151890" cy="1645285"/>
            </a:xfrm>
            <a:custGeom>
              <a:avLst/>
              <a:gdLst/>
              <a:ahLst/>
              <a:cxnLst/>
              <a:rect l="l" t="t" r="r" b="b"/>
              <a:pathLst>
                <a:path w="1151889" h="1645285">
                  <a:moveTo>
                    <a:pt x="1151464" y="0"/>
                  </a:moveTo>
                  <a:lnTo>
                    <a:pt x="1151464" y="1069076"/>
                  </a:lnTo>
                  <a:lnTo>
                    <a:pt x="575642" y="1644767"/>
                  </a:lnTo>
                  <a:lnTo>
                    <a:pt x="0" y="1069076"/>
                  </a:lnTo>
                  <a:lnTo>
                    <a:pt x="0" y="0"/>
                  </a:lnTo>
                  <a:lnTo>
                    <a:pt x="575642" y="575675"/>
                  </a:lnTo>
                  <a:lnTo>
                    <a:pt x="1151464" y="0"/>
                  </a:lnTo>
                  <a:close/>
                </a:path>
              </a:pathLst>
            </a:custGeom>
            <a:ln w="25399">
              <a:solidFill>
                <a:srgbClr val="4F80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94439" y="3731829"/>
            <a:ext cx="11455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solidFill>
                  <a:srgbClr val="FFFFFF"/>
                </a:solidFill>
                <a:latin typeface="Carlito"/>
                <a:cs typeface="Carlito"/>
              </a:rPr>
              <a:t>Secondly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326389" y="3200257"/>
            <a:ext cx="5666740" cy="1094740"/>
            <a:chOff x="2326389" y="3200257"/>
            <a:chExt cx="5666740" cy="1094740"/>
          </a:xfrm>
        </p:grpSpPr>
        <p:sp>
          <p:nvSpPr>
            <p:cNvPr id="20" name="object 20"/>
            <p:cNvSpPr/>
            <p:nvPr/>
          </p:nvSpPr>
          <p:spPr>
            <a:xfrm>
              <a:off x="2339089" y="3212957"/>
              <a:ext cx="5641340" cy="1069340"/>
            </a:xfrm>
            <a:custGeom>
              <a:avLst/>
              <a:gdLst/>
              <a:ahLst/>
              <a:cxnLst/>
              <a:rect l="l" t="t" r="r" b="b"/>
              <a:pathLst>
                <a:path w="5641340" h="1069339">
                  <a:moveTo>
                    <a:pt x="5462783" y="0"/>
                  </a:moveTo>
                  <a:lnTo>
                    <a:pt x="0" y="0"/>
                  </a:lnTo>
                  <a:lnTo>
                    <a:pt x="0" y="1069232"/>
                  </a:lnTo>
                  <a:lnTo>
                    <a:pt x="5462783" y="1069232"/>
                  </a:lnTo>
                  <a:lnTo>
                    <a:pt x="5510149" y="1062874"/>
                  </a:lnTo>
                  <a:lnTo>
                    <a:pt x="5552699" y="1044848"/>
                  </a:lnTo>
                  <a:lnTo>
                    <a:pt x="5588757" y="1017035"/>
                  </a:lnTo>
                  <a:lnTo>
                    <a:pt x="5616586" y="980959"/>
                  </a:lnTo>
                  <a:lnTo>
                    <a:pt x="5634599" y="938418"/>
                  </a:lnTo>
                  <a:lnTo>
                    <a:pt x="5640970" y="891043"/>
                  </a:lnTo>
                  <a:lnTo>
                    <a:pt x="5640970" y="178186"/>
                  </a:lnTo>
                  <a:lnTo>
                    <a:pt x="5634599" y="130820"/>
                  </a:lnTo>
                  <a:lnTo>
                    <a:pt x="5616586" y="88270"/>
                  </a:lnTo>
                  <a:lnTo>
                    <a:pt x="5588757" y="52212"/>
                  </a:lnTo>
                  <a:lnTo>
                    <a:pt x="5552699" y="24383"/>
                  </a:lnTo>
                  <a:lnTo>
                    <a:pt x="5510149" y="6370"/>
                  </a:lnTo>
                  <a:lnTo>
                    <a:pt x="54627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39089" y="3212957"/>
              <a:ext cx="5641340" cy="1069340"/>
            </a:xfrm>
            <a:custGeom>
              <a:avLst/>
              <a:gdLst/>
              <a:ahLst/>
              <a:cxnLst/>
              <a:rect l="l" t="t" r="r" b="b"/>
              <a:pathLst>
                <a:path w="5641340" h="1069339">
                  <a:moveTo>
                    <a:pt x="5640970" y="178186"/>
                  </a:moveTo>
                  <a:lnTo>
                    <a:pt x="5640970" y="891043"/>
                  </a:lnTo>
                  <a:lnTo>
                    <a:pt x="5634599" y="938418"/>
                  </a:lnTo>
                  <a:lnTo>
                    <a:pt x="5616586" y="980959"/>
                  </a:lnTo>
                  <a:lnTo>
                    <a:pt x="5588757" y="1017035"/>
                  </a:lnTo>
                  <a:lnTo>
                    <a:pt x="5552699" y="1044848"/>
                  </a:lnTo>
                  <a:lnTo>
                    <a:pt x="5510149" y="1062874"/>
                  </a:lnTo>
                  <a:lnTo>
                    <a:pt x="5462783" y="1069232"/>
                  </a:lnTo>
                  <a:lnTo>
                    <a:pt x="0" y="1069232"/>
                  </a:lnTo>
                  <a:lnTo>
                    <a:pt x="0" y="0"/>
                  </a:lnTo>
                  <a:lnTo>
                    <a:pt x="5462783" y="0"/>
                  </a:lnTo>
                  <a:lnTo>
                    <a:pt x="5510149" y="6370"/>
                  </a:lnTo>
                  <a:lnTo>
                    <a:pt x="5552699" y="24383"/>
                  </a:lnTo>
                  <a:lnTo>
                    <a:pt x="5588757" y="52212"/>
                  </a:lnTo>
                  <a:lnTo>
                    <a:pt x="5616586" y="88270"/>
                  </a:lnTo>
                  <a:lnTo>
                    <a:pt x="5634599" y="130820"/>
                  </a:lnTo>
                  <a:lnTo>
                    <a:pt x="5640970" y="178186"/>
                  </a:lnTo>
                  <a:close/>
                </a:path>
              </a:pathLst>
            </a:custGeom>
            <a:ln w="25399">
              <a:solidFill>
                <a:srgbClr val="4F80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440052" y="3251895"/>
            <a:ext cx="5147310" cy="942975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84150" marR="5080" indent="-172085">
              <a:lnSpc>
                <a:spcPct val="95600"/>
              </a:lnSpc>
              <a:spcBef>
                <a:spcPts val="209"/>
              </a:spcBef>
              <a:buFont typeface="Arial"/>
              <a:buChar char="•"/>
              <a:tabLst>
                <a:tab pos="184785" algn="l"/>
              </a:tabLst>
            </a:pPr>
            <a:r>
              <a:rPr sz="1550" spc="-5" dirty="0">
                <a:latin typeface="Carlito"/>
                <a:cs typeface="Carlito"/>
              </a:rPr>
              <a:t>These </a:t>
            </a:r>
            <a:r>
              <a:rPr sz="1550" spc="-10" dirty="0">
                <a:latin typeface="Carlito"/>
                <a:cs typeface="Carlito"/>
              </a:rPr>
              <a:t>sensors </a:t>
            </a:r>
            <a:r>
              <a:rPr sz="1550" spc="10" dirty="0">
                <a:latin typeface="Carlito"/>
                <a:cs typeface="Carlito"/>
              </a:rPr>
              <a:t>will </a:t>
            </a:r>
            <a:r>
              <a:rPr sz="1550" spc="-5" dirty="0">
                <a:latin typeface="Carlito"/>
                <a:cs typeface="Carlito"/>
              </a:rPr>
              <a:t>send </a:t>
            </a:r>
            <a:r>
              <a:rPr sz="1550" dirty="0">
                <a:latin typeface="Carlito"/>
                <a:cs typeface="Carlito"/>
              </a:rPr>
              <a:t>real-time </a:t>
            </a:r>
            <a:r>
              <a:rPr sz="1550" spc="5" dirty="0">
                <a:latin typeface="Carlito"/>
                <a:cs typeface="Carlito"/>
              </a:rPr>
              <a:t>data </a:t>
            </a:r>
            <a:r>
              <a:rPr sz="1550" spc="10" dirty="0">
                <a:latin typeface="Carlito"/>
                <a:cs typeface="Carlito"/>
              </a:rPr>
              <a:t>to a </a:t>
            </a:r>
            <a:r>
              <a:rPr sz="1550" spc="-5" dirty="0">
                <a:latin typeface="Carlito"/>
                <a:cs typeface="Carlito"/>
              </a:rPr>
              <a:t>wireless </a:t>
            </a:r>
            <a:r>
              <a:rPr sz="1550" spc="5" dirty="0">
                <a:latin typeface="Carlito"/>
                <a:cs typeface="Carlito"/>
              </a:rPr>
              <a:t>network,  </a:t>
            </a:r>
            <a:r>
              <a:rPr sz="1550" spc="15" dirty="0">
                <a:latin typeface="Carlito"/>
                <a:cs typeface="Carlito"/>
              </a:rPr>
              <a:t>which </a:t>
            </a:r>
            <a:r>
              <a:rPr sz="1550" spc="5" dirty="0">
                <a:latin typeface="Carlito"/>
                <a:cs typeface="Carlito"/>
              </a:rPr>
              <a:t>connects </a:t>
            </a:r>
            <a:r>
              <a:rPr sz="1550" spc="10" dirty="0">
                <a:latin typeface="Carlito"/>
                <a:cs typeface="Carlito"/>
              </a:rPr>
              <a:t>to </a:t>
            </a:r>
            <a:r>
              <a:rPr sz="1550" spc="5" dirty="0">
                <a:latin typeface="Carlito"/>
                <a:cs typeface="Carlito"/>
              </a:rPr>
              <a:t>the </a:t>
            </a:r>
            <a:r>
              <a:rPr sz="1550" spc="-10" dirty="0">
                <a:latin typeface="Carlito"/>
                <a:cs typeface="Carlito"/>
              </a:rPr>
              <a:t>Internet. </a:t>
            </a:r>
            <a:r>
              <a:rPr sz="1550" spc="-5" dirty="0">
                <a:latin typeface="Carlito"/>
                <a:cs typeface="Carlito"/>
              </a:rPr>
              <a:t>Engineers </a:t>
            </a:r>
            <a:r>
              <a:rPr sz="1550" dirty="0">
                <a:latin typeface="Carlito"/>
                <a:cs typeface="Carlito"/>
              </a:rPr>
              <a:t>then </a:t>
            </a:r>
            <a:r>
              <a:rPr sz="1550" spc="10" dirty="0">
                <a:latin typeface="Carlito"/>
                <a:cs typeface="Carlito"/>
              </a:rPr>
              <a:t>monitor this  incoming </a:t>
            </a:r>
            <a:r>
              <a:rPr sz="1550" dirty="0">
                <a:latin typeface="Carlito"/>
                <a:cs typeface="Carlito"/>
              </a:rPr>
              <a:t>streaming </a:t>
            </a:r>
            <a:r>
              <a:rPr sz="1550" spc="5" dirty="0">
                <a:latin typeface="Carlito"/>
                <a:cs typeface="Carlito"/>
              </a:rPr>
              <a:t>data using computers </a:t>
            </a:r>
            <a:r>
              <a:rPr sz="1550" dirty="0">
                <a:latin typeface="Carlito"/>
                <a:cs typeface="Carlito"/>
              </a:rPr>
              <a:t>loaded </a:t>
            </a:r>
            <a:r>
              <a:rPr sz="1550" spc="10" dirty="0">
                <a:latin typeface="Carlito"/>
                <a:cs typeface="Carlito"/>
              </a:rPr>
              <a:t>with  </a:t>
            </a:r>
            <a:r>
              <a:rPr sz="1550" dirty="0">
                <a:latin typeface="Carlito"/>
                <a:cs typeface="Carlito"/>
              </a:rPr>
              <a:t>specialized</a:t>
            </a:r>
            <a:r>
              <a:rPr sz="1550" spc="30" dirty="0">
                <a:latin typeface="Carlito"/>
                <a:cs typeface="Carlito"/>
              </a:rPr>
              <a:t> </a:t>
            </a:r>
            <a:r>
              <a:rPr sz="1550" spc="-5" dirty="0">
                <a:latin typeface="Carlito"/>
                <a:cs typeface="Carlito"/>
              </a:rPr>
              <a:t>software.</a:t>
            </a:r>
            <a:endParaRPr sz="1550">
              <a:latin typeface="Carlito"/>
              <a:cs typeface="Carlito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174925" y="4593078"/>
            <a:ext cx="1177290" cy="1670685"/>
            <a:chOff x="1174925" y="4593078"/>
            <a:chExt cx="1177290" cy="1670685"/>
          </a:xfrm>
        </p:grpSpPr>
        <p:sp>
          <p:nvSpPr>
            <p:cNvPr id="24" name="object 24"/>
            <p:cNvSpPr/>
            <p:nvPr/>
          </p:nvSpPr>
          <p:spPr>
            <a:xfrm>
              <a:off x="1187625" y="4605778"/>
              <a:ext cx="1151890" cy="1645285"/>
            </a:xfrm>
            <a:custGeom>
              <a:avLst/>
              <a:gdLst/>
              <a:ahLst/>
              <a:cxnLst/>
              <a:rect l="l" t="t" r="r" b="b"/>
              <a:pathLst>
                <a:path w="1151889" h="1645285">
                  <a:moveTo>
                    <a:pt x="1151464" y="0"/>
                  </a:moveTo>
                  <a:lnTo>
                    <a:pt x="575642" y="575690"/>
                  </a:lnTo>
                  <a:lnTo>
                    <a:pt x="0" y="0"/>
                  </a:lnTo>
                  <a:lnTo>
                    <a:pt x="0" y="1069204"/>
                  </a:lnTo>
                  <a:lnTo>
                    <a:pt x="575642" y="1644908"/>
                  </a:lnTo>
                  <a:lnTo>
                    <a:pt x="1151464" y="1069204"/>
                  </a:lnTo>
                  <a:lnTo>
                    <a:pt x="1151464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87625" y="4605778"/>
              <a:ext cx="1151890" cy="1645285"/>
            </a:xfrm>
            <a:custGeom>
              <a:avLst/>
              <a:gdLst/>
              <a:ahLst/>
              <a:cxnLst/>
              <a:rect l="l" t="t" r="r" b="b"/>
              <a:pathLst>
                <a:path w="1151889" h="1645285">
                  <a:moveTo>
                    <a:pt x="1151464" y="0"/>
                  </a:moveTo>
                  <a:lnTo>
                    <a:pt x="1151464" y="1069204"/>
                  </a:lnTo>
                  <a:lnTo>
                    <a:pt x="575642" y="1644908"/>
                  </a:lnTo>
                  <a:lnTo>
                    <a:pt x="0" y="1069204"/>
                  </a:lnTo>
                  <a:lnTo>
                    <a:pt x="0" y="0"/>
                  </a:lnTo>
                  <a:lnTo>
                    <a:pt x="575642" y="575690"/>
                  </a:lnTo>
                  <a:lnTo>
                    <a:pt x="1151464" y="0"/>
                  </a:lnTo>
                  <a:close/>
                </a:path>
              </a:pathLst>
            </a:custGeom>
            <a:ln w="25399">
              <a:solidFill>
                <a:srgbClr val="4F80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350011" y="5185472"/>
            <a:ext cx="8128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FFFF"/>
                </a:solidFill>
                <a:latin typeface="Carlito"/>
                <a:cs typeface="Carlito"/>
              </a:rPr>
              <a:t>F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2400" spc="1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all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326389" y="4593078"/>
            <a:ext cx="5666740" cy="1094740"/>
            <a:chOff x="2326389" y="4593078"/>
            <a:chExt cx="5666740" cy="1094740"/>
          </a:xfrm>
        </p:grpSpPr>
        <p:sp>
          <p:nvSpPr>
            <p:cNvPr id="28" name="object 28"/>
            <p:cNvSpPr/>
            <p:nvPr/>
          </p:nvSpPr>
          <p:spPr>
            <a:xfrm>
              <a:off x="2339089" y="4605778"/>
              <a:ext cx="5641340" cy="1069340"/>
            </a:xfrm>
            <a:custGeom>
              <a:avLst/>
              <a:gdLst/>
              <a:ahLst/>
              <a:cxnLst/>
              <a:rect l="l" t="t" r="r" b="b"/>
              <a:pathLst>
                <a:path w="5641340" h="1069339">
                  <a:moveTo>
                    <a:pt x="5462783" y="0"/>
                  </a:moveTo>
                  <a:lnTo>
                    <a:pt x="0" y="0"/>
                  </a:lnTo>
                  <a:lnTo>
                    <a:pt x="0" y="1069204"/>
                  </a:lnTo>
                  <a:lnTo>
                    <a:pt x="5462783" y="1069204"/>
                  </a:lnTo>
                  <a:lnTo>
                    <a:pt x="5510149" y="1062846"/>
                  </a:lnTo>
                  <a:lnTo>
                    <a:pt x="5552699" y="1044869"/>
                  </a:lnTo>
                  <a:lnTo>
                    <a:pt x="5588757" y="1017020"/>
                  </a:lnTo>
                  <a:lnTo>
                    <a:pt x="5616586" y="980956"/>
                  </a:lnTo>
                  <a:lnTo>
                    <a:pt x="5634599" y="938402"/>
                  </a:lnTo>
                  <a:lnTo>
                    <a:pt x="5640970" y="891040"/>
                  </a:lnTo>
                  <a:lnTo>
                    <a:pt x="5640970" y="178189"/>
                  </a:lnTo>
                  <a:lnTo>
                    <a:pt x="5634599" y="130814"/>
                  </a:lnTo>
                  <a:lnTo>
                    <a:pt x="5616586" y="88273"/>
                  </a:lnTo>
                  <a:lnTo>
                    <a:pt x="5588757" y="52196"/>
                  </a:lnTo>
                  <a:lnTo>
                    <a:pt x="5552699" y="24383"/>
                  </a:lnTo>
                  <a:lnTo>
                    <a:pt x="5510149" y="6358"/>
                  </a:lnTo>
                  <a:lnTo>
                    <a:pt x="54627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39089" y="4605778"/>
              <a:ext cx="5641340" cy="1069340"/>
            </a:xfrm>
            <a:custGeom>
              <a:avLst/>
              <a:gdLst/>
              <a:ahLst/>
              <a:cxnLst/>
              <a:rect l="l" t="t" r="r" b="b"/>
              <a:pathLst>
                <a:path w="5641340" h="1069339">
                  <a:moveTo>
                    <a:pt x="5640970" y="178189"/>
                  </a:moveTo>
                  <a:lnTo>
                    <a:pt x="5640970" y="891040"/>
                  </a:lnTo>
                  <a:lnTo>
                    <a:pt x="5634599" y="938402"/>
                  </a:lnTo>
                  <a:lnTo>
                    <a:pt x="5616586" y="980956"/>
                  </a:lnTo>
                  <a:lnTo>
                    <a:pt x="5588757" y="1017020"/>
                  </a:lnTo>
                  <a:lnTo>
                    <a:pt x="5552699" y="1044869"/>
                  </a:lnTo>
                  <a:lnTo>
                    <a:pt x="5510149" y="1062846"/>
                  </a:lnTo>
                  <a:lnTo>
                    <a:pt x="5462783" y="1069204"/>
                  </a:lnTo>
                  <a:lnTo>
                    <a:pt x="0" y="1069204"/>
                  </a:lnTo>
                  <a:lnTo>
                    <a:pt x="0" y="0"/>
                  </a:lnTo>
                  <a:lnTo>
                    <a:pt x="5462783" y="0"/>
                  </a:lnTo>
                  <a:lnTo>
                    <a:pt x="5510149" y="6358"/>
                  </a:lnTo>
                  <a:lnTo>
                    <a:pt x="5552699" y="24383"/>
                  </a:lnTo>
                  <a:lnTo>
                    <a:pt x="5588757" y="52196"/>
                  </a:lnTo>
                  <a:lnTo>
                    <a:pt x="5616586" y="88273"/>
                  </a:lnTo>
                  <a:lnTo>
                    <a:pt x="5634599" y="130814"/>
                  </a:lnTo>
                  <a:lnTo>
                    <a:pt x="5640970" y="178189"/>
                  </a:lnTo>
                  <a:close/>
                </a:path>
              </a:pathLst>
            </a:custGeom>
            <a:ln w="25399">
              <a:solidFill>
                <a:srgbClr val="4F80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440052" y="4757989"/>
            <a:ext cx="5142865" cy="71437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84150" marR="5080" indent="-172085">
              <a:lnSpc>
                <a:spcPct val="94900"/>
              </a:lnSpc>
              <a:spcBef>
                <a:spcPts val="220"/>
              </a:spcBef>
              <a:buFont typeface="Arial"/>
              <a:buChar char="•"/>
              <a:tabLst>
                <a:tab pos="184785" algn="l"/>
              </a:tabLst>
            </a:pPr>
            <a:r>
              <a:rPr sz="1550" spc="-5" dirty="0">
                <a:latin typeface="Carlito"/>
                <a:cs typeface="Carlito"/>
              </a:rPr>
              <a:t>engineers </a:t>
            </a:r>
            <a:r>
              <a:rPr sz="1550" spc="10" dirty="0">
                <a:latin typeface="Carlito"/>
                <a:cs typeface="Carlito"/>
              </a:rPr>
              <a:t>can monitor </a:t>
            </a:r>
            <a:r>
              <a:rPr sz="1550" spc="5" dirty="0">
                <a:latin typeface="Carlito"/>
                <a:cs typeface="Carlito"/>
              </a:rPr>
              <a:t>the </a:t>
            </a:r>
            <a:r>
              <a:rPr sz="1550" dirty="0">
                <a:latin typeface="Carlito"/>
                <a:cs typeface="Carlito"/>
              </a:rPr>
              <a:t>outflow water </a:t>
            </a:r>
            <a:r>
              <a:rPr sz="1550" spc="10" dirty="0">
                <a:latin typeface="Carlito"/>
                <a:cs typeface="Carlito"/>
              </a:rPr>
              <a:t>to </a:t>
            </a:r>
            <a:r>
              <a:rPr sz="1550" spc="-5" dirty="0">
                <a:latin typeface="Carlito"/>
                <a:cs typeface="Carlito"/>
              </a:rPr>
              <a:t>ensure </a:t>
            </a:r>
            <a:r>
              <a:rPr sz="1550" dirty="0">
                <a:latin typeface="Carlito"/>
                <a:cs typeface="Carlito"/>
              </a:rPr>
              <a:t>their  </a:t>
            </a:r>
            <a:r>
              <a:rPr sz="1550" spc="-5" dirty="0">
                <a:latin typeface="Carlito"/>
                <a:cs typeface="Carlito"/>
              </a:rPr>
              <a:t>treatment process </a:t>
            </a:r>
            <a:r>
              <a:rPr sz="1550" spc="10" dirty="0">
                <a:latin typeface="Carlito"/>
                <a:cs typeface="Carlito"/>
              </a:rPr>
              <a:t>is </a:t>
            </a:r>
            <a:r>
              <a:rPr sz="1550" spc="-5" dirty="0">
                <a:latin typeface="Carlito"/>
                <a:cs typeface="Carlito"/>
              </a:rPr>
              <a:t>indeed </a:t>
            </a:r>
            <a:r>
              <a:rPr sz="1550" dirty="0">
                <a:latin typeface="Carlito"/>
                <a:cs typeface="Carlito"/>
              </a:rPr>
              <a:t>resulting </a:t>
            </a:r>
            <a:r>
              <a:rPr sz="1550" spc="15" dirty="0">
                <a:latin typeface="Carlito"/>
                <a:cs typeface="Carlito"/>
              </a:rPr>
              <a:t>in </a:t>
            </a:r>
            <a:r>
              <a:rPr sz="1550" spc="10" dirty="0">
                <a:latin typeface="Carlito"/>
                <a:cs typeface="Carlito"/>
              </a:rPr>
              <a:t>high quality drinking  </a:t>
            </a:r>
            <a:r>
              <a:rPr sz="1550" dirty="0">
                <a:latin typeface="Carlito"/>
                <a:cs typeface="Carlito"/>
              </a:rPr>
              <a:t>water </a:t>
            </a:r>
            <a:r>
              <a:rPr sz="1550" spc="-5" dirty="0">
                <a:latin typeface="Carlito"/>
                <a:cs typeface="Carlito"/>
              </a:rPr>
              <a:t>for </a:t>
            </a:r>
            <a:r>
              <a:rPr sz="1550" spc="5" dirty="0">
                <a:latin typeface="Carlito"/>
                <a:cs typeface="Carlito"/>
              </a:rPr>
              <a:t>the</a:t>
            </a:r>
            <a:r>
              <a:rPr sz="1550" spc="140" dirty="0">
                <a:latin typeface="Carlito"/>
                <a:cs typeface="Carlito"/>
              </a:rPr>
              <a:t> </a:t>
            </a:r>
            <a:r>
              <a:rPr sz="1550" spc="15" dirty="0">
                <a:latin typeface="Carlito"/>
                <a:cs typeface="Carlito"/>
              </a:rPr>
              <a:t>community.</a:t>
            </a:r>
            <a:endParaRPr sz="1550">
              <a:latin typeface="Carlito"/>
              <a:cs typeface="Carlito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09345" y="697923"/>
            <a:ext cx="195643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200" dirty="0"/>
              <a:t>Applications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869466" y="2483157"/>
            <a:ext cx="2508885" cy="1296035"/>
            <a:chOff x="869466" y="2483157"/>
            <a:chExt cx="2508885" cy="1296035"/>
          </a:xfrm>
        </p:grpSpPr>
        <p:sp>
          <p:nvSpPr>
            <p:cNvPr id="8" name="object 8"/>
            <p:cNvSpPr/>
            <p:nvPr/>
          </p:nvSpPr>
          <p:spPr>
            <a:xfrm>
              <a:off x="869466" y="2483157"/>
              <a:ext cx="2508503" cy="129599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9592" y="2492883"/>
              <a:ext cx="2448306" cy="12241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9589" y="2492867"/>
              <a:ext cx="2448560" cy="1224280"/>
            </a:xfrm>
            <a:custGeom>
              <a:avLst/>
              <a:gdLst/>
              <a:ahLst/>
              <a:cxnLst/>
              <a:rect l="l" t="t" r="r" b="b"/>
              <a:pathLst>
                <a:path w="2448560" h="1224279">
                  <a:moveTo>
                    <a:pt x="0" y="612160"/>
                  </a:moveTo>
                  <a:lnTo>
                    <a:pt x="489667" y="0"/>
                  </a:lnTo>
                  <a:lnTo>
                    <a:pt x="1958672" y="0"/>
                  </a:lnTo>
                  <a:lnTo>
                    <a:pt x="2448272" y="612160"/>
                  </a:lnTo>
                  <a:lnTo>
                    <a:pt x="1958672" y="1224168"/>
                  </a:lnTo>
                  <a:lnTo>
                    <a:pt x="489667" y="1224168"/>
                  </a:lnTo>
                  <a:lnTo>
                    <a:pt x="0" y="612160"/>
                  </a:lnTo>
                  <a:close/>
                </a:path>
              </a:pathLst>
            </a:custGeom>
            <a:ln w="12700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497331" y="2495482"/>
            <a:ext cx="1262380" cy="11703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265"/>
              </a:spcBef>
            </a:pPr>
            <a:r>
              <a:rPr sz="1800" spc="-25" dirty="0">
                <a:latin typeface="Comic Sans MS"/>
                <a:cs typeface="Comic Sans MS"/>
              </a:rPr>
              <a:t>Security</a:t>
            </a:r>
            <a:endParaRPr sz="1800">
              <a:latin typeface="Comic Sans MS"/>
              <a:cs typeface="Comic Sans MS"/>
            </a:endParaRPr>
          </a:p>
          <a:p>
            <a:pPr marL="41275" marR="5080" indent="-28575" algn="just">
              <a:lnSpc>
                <a:spcPct val="100899"/>
              </a:lnSpc>
              <a:spcBef>
                <a:spcPts val="15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-</a:t>
            </a:r>
            <a:r>
              <a:rPr sz="18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surveillance 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applications,  Alarms,</a:t>
            </a:r>
            <a:r>
              <a:rPr sz="1800" spc="-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254246" y="2483157"/>
            <a:ext cx="3084830" cy="1296035"/>
            <a:chOff x="4254246" y="2483157"/>
            <a:chExt cx="3084830" cy="1296035"/>
          </a:xfrm>
        </p:grpSpPr>
        <p:sp>
          <p:nvSpPr>
            <p:cNvPr id="13" name="object 13"/>
            <p:cNvSpPr/>
            <p:nvPr/>
          </p:nvSpPr>
          <p:spPr>
            <a:xfrm>
              <a:off x="4254246" y="2483157"/>
              <a:ext cx="3084575" cy="129599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283964" y="2492883"/>
              <a:ext cx="3024378" cy="122415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83964" y="2492867"/>
              <a:ext cx="3024505" cy="1224280"/>
            </a:xfrm>
            <a:custGeom>
              <a:avLst/>
              <a:gdLst/>
              <a:ahLst/>
              <a:cxnLst/>
              <a:rect l="l" t="t" r="r" b="b"/>
              <a:pathLst>
                <a:path w="3024504" h="1224279">
                  <a:moveTo>
                    <a:pt x="0" y="612160"/>
                  </a:moveTo>
                  <a:lnTo>
                    <a:pt x="604906" y="0"/>
                  </a:lnTo>
                  <a:lnTo>
                    <a:pt x="2419471" y="0"/>
                  </a:lnTo>
                  <a:lnTo>
                    <a:pt x="3024377" y="612160"/>
                  </a:lnTo>
                  <a:lnTo>
                    <a:pt x="2419471" y="1224168"/>
                  </a:lnTo>
                  <a:lnTo>
                    <a:pt x="604906" y="1224168"/>
                  </a:lnTo>
                  <a:lnTo>
                    <a:pt x="0" y="612160"/>
                  </a:lnTo>
                  <a:close/>
                </a:path>
              </a:pathLst>
            </a:custGeom>
            <a:ln w="12698">
              <a:solidFill>
                <a:srgbClr val="F691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993009" y="2633151"/>
            <a:ext cx="1601470" cy="8934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spc="-20" dirty="0">
                <a:solidFill>
                  <a:srgbClr val="0D0D0D"/>
                </a:solidFill>
                <a:latin typeface="Comic Sans MS"/>
                <a:cs typeface="Comic Sans MS"/>
              </a:rPr>
              <a:t>Transportation</a:t>
            </a:r>
            <a:endParaRPr sz="1800">
              <a:latin typeface="Comic Sans MS"/>
              <a:cs typeface="Comic Sans MS"/>
            </a:endParaRPr>
          </a:p>
          <a:p>
            <a:pPr marL="79375" marR="45085" indent="38100">
              <a:lnSpc>
                <a:spcPct val="100800"/>
              </a:lnSpc>
              <a:spcBef>
                <a:spcPts val="15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- </a:t>
            </a:r>
            <a:r>
              <a:rPr sz="1800" spc="-40" dirty="0">
                <a:solidFill>
                  <a:srgbClr val="FFFFFF"/>
                </a:solidFill>
                <a:latin typeface="Carlito"/>
                <a:cs typeface="Carlito"/>
              </a:rPr>
              <a:t>Toll </a:t>
            </a:r>
            <a:r>
              <a:rPr sz="1800" spc="10" dirty="0">
                <a:solidFill>
                  <a:srgbClr val="FFFFFF"/>
                </a:solidFill>
                <a:latin typeface="Carlito"/>
                <a:cs typeface="Carlito"/>
              </a:rPr>
              <a:t>payment,  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road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safety,</a:t>
            </a:r>
            <a:r>
              <a:rPr sz="1800" spc="-3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etc.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302258" y="4282985"/>
            <a:ext cx="3515995" cy="1296035"/>
            <a:chOff x="1302258" y="4282985"/>
            <a:chExt cx="3515995" cy="1296035"/>
          </a:xfrm>
        </p:grpSpPr>
        <p:sp>
          <p:nvSpPr>
            <p:cNvPr id="18" name="object 18"/>
            <p:cNvSpPr/>
            <p:nvPr/>
          </p:nvSpPr>
          <p:spPr>
            <a:xfrm>
              <a:off x="1302258" y="4282985"/>
              <a:ext cx="3515868" cy="129599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31595" y="4293108"/>
              <a:ext cx="3456431" cy="122415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31594" y="4293108"/>
              <a:ext cx="3456940" cy="1224280"/>
            </a:xfrm>
            <a:custGeom>
              <a:avLst/>
              <a:gdLst/>
              <a:ahLst/>
              <a:cxnLst/>
              <a:rect l="l" t="t" r="r" b="b"/>
              <a:pathLst>
                <a:path w="3456940" h="1224279">
                  <a:moveTo>
                    <a:pt x="0" y="612017"/>
                  </a:moveTo>
                  <a:lnTo>
                    <a:pt x="691265" y="0"/>
                  </a:lnTo>
                  <a:lnTo>
                    <a:pt x="2765160" y="0"/>
                  </a:lnTo>
                  <a:lnTo>
                    <a:pt x="3456447" y="612017"/>
                  </a:lnTo>
                  <a:lnTo>
                    <a:pt x="2765160" y="1224152"/>
                  </a:lnTo>
                  <a:lnTo>
                    <a:pt x="691265" y="1224152"/>
                  </a:lnTo>
                  <a:lnTo>
                    <a:pt x="0" y="612017"/>
                  </a:lnTo>
                  <a:close/>
                </a:path>
              </a:pathLst>
            </a:custGeom>
            <a:ln w="12700">
              <a:solidFill>
                <a:srgbClr val="7B5F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339341" y="4434393"/>
            <a:ext cx="1445260" cy="89344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800" spc="-20" dirty="0">
                <a:latin typeface="Comic Sans MS"/>
                <a:cs typeface="Comic Sans MS"/>
              </a:rPr>
              <a:t>E-Health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-remote</a:t>
            </a:r>
            <a:r>
              <a:rPr sz="1800" spc="-1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Carlito"/>
                <a:cs typeface="Carlito"/>
              </a:rPr>
              <a:t>patent</a:t>
            </a:r>
            <a:endParaRPr sz="1800">
              <a:latin typeface="Carlito"/>
              <a:cs typeface="Carlito"/>
            </a:endParaRPr>
          </a:p>
          <a:p>
            <a:pPr marL="11430" algn="ctr">
              <a:lnSpc>
                <a:spcPct val="100000"/>
              </a:lnSpc>
              <a:spcBef>
                <a:spcPts val="20"/>
              </a:spcBef>
            </a:pPr>
            <a:r>
              <a:rPr sz="1800" spc="10" dirty="0">
                <a:solidFill>
                  <a:srgbClr val="FFFFFF"/>
                </a:solidFill>
                <a:latin typeface="Carlito"/>
                <a:cs typeface="Carlito"/>
              </a:rPr>
              <a:t>monitoring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5549646" y="4282985"/>
            <a:ext cx="3084830" cy="1296035"/>
            <a:chOff x="5549646" y="4282985"/>
            <a:chExt cx="3084830" cy="1296035"/>
          </a:xfrm>
        </p:grpSpPr>
        <p:sp>
          <p:nvSpPr>
            <p:cNvPr id="23" name="object 23"/>
            <p:cNvSpPr/>
            <p:nvPr/>
          </p:nvSpPr>
          <p:spPr>
            <a:xfrm>
              <a:off x="5549646" y="4282985"/>
              <a:ext cx="3084575" cy="129599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580126" y="4293108"/>
              <a:ext cx="3024378" cy="12241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580126" y="4293108"/>
              <a:ext cx="3024505" cy="1224280"/>
            </a:xfrm>
            <a:custGeom>
              <a:avLst/>
              <a:gdLst/>
              <a:ahLst/>
              <a:cxnLst/>
              <a:rect l="l" t="t" r="r" b="b"/>
              <a:pathLst>
                <a:path w="3024504" h="1224279">
                  <a:moveTo>
                    <a:pt x="0" y="612017"/>
                  </a:moveTo>
                  <a:lnTo>
                    <a:pt x="604906" y="0"/>
                  </a:lnTo>
                  <a:lnTo>
                    <a:pt x="2419471" y="0"/>
                  </a:lnTo>
                  <a:lnTo>
                    <a:pt x="3024377" y="612017"/>
                  </a:lnTo>
                  <a:lnTo>
                    <a:pt x="2419471" y="1224152"/>
                  </a:lnTo>
                  <a:lnTo>
                    <a:pt x="604906" y="1224152"/>
                  </a:lnTo>
                  <a:lnTo>
                    <a:pt x="0" y="612017"/>
                  </a:lnTo>
                  <a:close/>
                </a:path>
              </a:pathLst>
            </a:custGeom>
            <a:ln w="12700">
              <a:solidFill>
                <a:srgbClr val="BC49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308095" y="4298249"/>
            <a:ext cx="1591310" cy="117030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800" spc="-20" dirty="0">
                <a:latin typeface="Comic Sans MS"/>
                <a:cs typeface="Comic Sans MS"/>
              </a:rPr>
              <a:t>Manufacturing</a:t>
            </a:r>
            <a:endParaRPr sz="1800">
              <a:latin typeface="Comic Sans MS"/>
              <a:cs typeface="Comic Sans MS"/>
            </a:endParaRPr>
          </a:p>
          <a:p>
            <a:pPr marL="12065" marR="5080" indent="-15240" algn="ctr">
              <a:lnSpc>
                <a:spcPct val="100899"/>
              </a:lnSpc>
              <a:spcBef>
                <a:spcPts val="150"/>
              </a:spcBef>
            </a:pP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-production  </a:t>
            </a:r>
            <a:r>
              <a:rPr sz="1800" spc="15" dirty="0">
                <a:solidFill>
                  <a:srgbClr val="FFFFFF"/>
                </a:solidFill>
                <a:latin typeface="Carlito"/>
                <a:cs typeface="Carlito"/>
              </a:rPr>
              <a:t>chain</a:t>
            </a:r>
            <a:r>
              <a:rPr sz="1800" spc="-19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Carlito"/>
                <a:cs typeface="Carlito"/>
              </a:rPr>
              <a:t>monitoing  </a:t>
            </a:r>
            <a:r>
              <a:rPr sz="1800" spc="2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-1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Carlito"/>
                <a:cs typeface="Carlito"/>
              </a:rPr>
              <a:t>automation.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5228" y="2599053"/>
            <a:ext cx="4636770" cy="29382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4" name="object 4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48039" y="697923"/>
            <a:ext cx="35026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5" dirty="0"/>
              <a:t>Applications </a:t>
            </a:r>
            <a:r>
              <a:rPr spc="10" dirty="0"/>
              <a:t>-</a:t>
            </a:r>
            <a:r>
              <a:rPr spc="-790" dirty="0"/>
              <a:t> </a:t>
            </a:r>
            <a:r>
              <a:rPr spc="-185" dirty="0"/>
              <a:t>eHealth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7171314" y="1688084"/>
            <a:ext cx="1518285" cy="962025"/>
            <a:chOff x="7171314" y="1688084"/>
            <a:chExt cx="1518285" cy="962025"/>
          </a:xfrm>
        </p:grpSpPr>
        <p:sp>
          <p:nvSpPr>
            <p:cNvPr id="9" name="object 9"/>
            <p:cNvSpPr/>
            <p:nvPr/>
          </p:nvSpPr>
          <p:spPr>
            <a:xfrm>
              <a:off x="7184014" y="1700784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4" h="936625">
                  <a:moveTo>
                    <a:pt x="1336426" y="0"/>
                  </a:moveTo>
                  <a:lnTo>
                    <a:pt x="155966" y="0"/>
                  </a:lnTo>
                  <a:lnTo>
                    <a:pt x="106679" y="7985"/>
                  </a:lnTo>
                  <a:lnTo>
                    <a:pt x="63886" y="30083"/>
                  </a:lnTo>
                  <a:lnTo>
                    <a:pt x="30083" y="63886"/>
                  </a:lnTo>
                  <a:lnTo>
                    <a:pt x="7985" y="106679"/>
                  </a:lnTo>
                  <a:lnTo>
                    <a:pt x="0" y="156088"/>
                  </a:lnTo>
                  <a:lnTo>
                    <a:pt x="0" y="780166"/>
                  </a:lnTo>
                  <a:lnTo>
                    <a:pt x="7985" y="829421"/>
                  </a:lnTo>
                  <a:lnTo>
                    <a:pt x="30083" y="872246"/>
                  </a:lnTo>
                  <a:lnTo>
                    <a:pt x="63886" y="906017"/>
                  </a:lnTo>
                  <a:lnTo>
                    <a:pt x="106679" y="928115"/>
                  </a:lnTo>
                  <a:lnTo>
                    <a:pt x="155966" y="936101"/>
                  </a:lnTo>
                  <a:lnTo>
                    <a:pt x="1336426" y="936101"/>
                  </a:lnTo>
                  <a:lnTo>
                    <a:pt x="1385834" y="928115"/>
                  </a:lnTo>
                  <a:lnTo>
                    <a:pt x="1428628" y="906017"/>
                  </a:lnTo>
                  <a:lnTo>
                    <a:pt x="1462399" y="872246"/>
                  </a:lnTo>
                  <a:lnTo>
                    <a:pt x="1484497" y="829421"/>
                  </a:lnTo>
                  <a:lnTo>
                    <a:pt x="1492514" y="780166"/>
                  </a:lnTo>
                  <a:lnTo>
                    <a:pt x="1492514" y="156088"/>
                  </a:lnTo>
                  <a:lnTo>
                    <a:pt x="1484497" y="106679"/>
                  </a:lnTo>
                  <a:lnTo>
                    <a:pt x="1462399" y="63886"/>
                  </a:lnTo>
                  <a:lnTo>
                    <a:pt x="1428628" y="30083"/>
                  </a:lnTo>
                  <a:lnTo>
                    <a:pt x="1385834" y="7985"/>
                  </a:lnTo>
                  <a:lnTo>
                    <a:pt x="1336426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184014" y="1700784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4" h="936625">
                  <a:moveTo>
                    <a:pt x="0" y="156088"/>
                  </a:moveTo>
                  <a:lnTo>
                    <a:pt x="7985" y="106679"/>
                  </a:lnTo>
                  <a:lnTo>
                    <a:pt x="30083" y="63886"/>
                  </a:lnTo>
                  <a:lnTo>
                    <a:pt x="63886" y="30083"/>
                  </a:lnTo>
                  <a:lnTo>
                    <a:pt x="106679" y="7985"/>
                  </a:lnTo>
                  <a:lnTo>
                    <a:pt x="155966" y="0"/>
                  </a:lnTo>
                  <a:lnTo>
                    <a:pt x="1336426" y="0"/>
                  </a:lnTo>
                  <a:lnTo>
                    <a:pt x="1385834" y="7985"/>
                  </a:lnTo>
                  <a:lnTo>
                    <a:pt x="1428628" y="30083"/>
                  </a:lnTo>
                  <a:lnTo>
                    <a:pt x="1462399" y="63886"/>
                  </a:lnTo>
                  <a:lnTo>
                    <a:pt x="1484497" y="106679"/>
                  </a:lnTo>
                  <a:lnTo>
                    <a:pt x="1492514" y="156088"/>
                  </a:lnTo>
                  <a:lnTo>
                    <a:pt x="1492514" y="780166"/>
                  </a:lnTo>
                  <a:lnTo>
                    <a:pt x="1484497" y="829421"/>
                  </a:lnTo>
                  <a:lnTo>
                    <a:pt x="1462399" y="872246"/>
                  </a:lnTo>
                  <a:lnTo>
                    <a:pt x="1428628" y="906017"/>
                  </a:lnTo>
                  <a:lnTo>
                    <a:pt x="1385834" y="928115"/>
                  </a:lnTo>
                  <a:lnTo>
                    <a:pt x="1336426" y="936101"/>
                  </a:lnTo>
                  <a:lnTo>
                    <a:pt x="155966" y="936101"/>
                  </a:lnTo>
                  <a:lnTo>
                    <a:pt x="106679" y="928115"/>
                  </a:lnTo>
                  <a:lnTo>
                    <a:pt x="63886" y="906017"/>
                  </a:lnTo>
                  <a:lnTo>
                    <a:pt x="30083" y="872246"/>
                  </a:lnTo>
                  <a:lnTo>
                    <a:pt x="7985" y="829421"/>
                  </a:lnTo>
                  <a:lnTo>
                    <a:pt x="0" y="780166"/>
                  </a:lnTo>
                  <a:lnTo>
                    <a:pt x="0" y="156088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400931" y="1850767"/>
            <a:ext cx="1080770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Remote</a:t>
            </a:r>
            <a:endParaRPr sz="1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Monitoring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223648" y="3056240"/>
            <a:ext cx="1518285" cy="962025"/>
            <a:chOff x="7223648" y="3056240"/>
            <a:chExt cx="1518285" cy="962025"/>
          </a:xfrm>
        </p:grpSpPr>
        <p:sp>
          <p:nvSpPr>
            <p:cNvPr id="13" name="object 13"/>
            <p:cNvSpPr/>
            <p:nvPr/>
          </p:nvSpPr>
          <p:spPr>
            <a:xfrm>
              <a:off x="7236348" y="3068939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4" h="936625">
                  <a:moveTo>
                    <a:pt x="1336395" y="0"/>
                  </a:moveTo>
                  <a:lnTo>
                    <a:pt x="155935" y="0"/>
                  </a:lnTo>
                  <a:lnTo>
                    <a:pt x="106679" y="8016"/>
                  </a:lnTo>
                  <a:lnTo>
                    <a:pt x="63855" y="30114"/>
                  </a:lnTo>
                  <a:lnTo>
                    <a:pt x="30083" y="63886"/>
                  </a:lnTo>
                  <a:lnTo>
                    <a:pt x="7985" y="106679"/>
                  </a:lnTo>
                  <a:lnTo>
                    <a:pt x="0" y="156088"/>
                  </a:lnTo>
                  <a:lnTo>
                    <a:pt x="0" y="780053"/>
                  </a:lnTo>
                  <a:lnTo>
                    <a:pt x="7985" y="829452"/>
                  </a:lnTo>
                  <a:lnTo>
                    <a:pt x="30083" y="872255"/>
                  </a:lnTo>
                  <a:lnTo>
                    <a:pt x="63855" y="906033"/>
                  </a:lnTo>
                  <a:lnTo>
                    <a:pt x="106679" y="928131"/>
                  </a:lnTo>
                  <a:lnTo>
                    <a:pt x="155935" y="936132"/>
                  </a:lnTo>
                  <a:lnTo>
                    <a:pt x="1336395" y="936132"/>
                  </a:lnTo>
                  <a:lnTo>
                    <a:pt x="1385681" y="928131"/>
                  </a:lnTo>
                  <a:lnTo>
                    <a:pt x="1428475" y="906033"/>
                  </a:lnTo>
                  <a:lnTo>
                    <a:pt x="1462277" y="872255"/>
                  </a:lnTo>
                  <a:lnTo>
                    <a:pt x="1484375" y="829452"/>
                  </a:lnTo>
                  <a:lnTo>
                    <a:pt x="1492361" y="780053"/>
                  </a:lnTo>
                  <a:lnTo>
                    <a:pt x="1492361" y="156088"/>
                  </a:lnTo>
                  <a:lnTo>
                    <a:pt x="1484375" y="106679"/>
                  </a:lnTo>
                  <a:lnTo>
                    <a:pt x="1462277" y="63886"/>
                  </a:lnTo>
                  <a:lnTo>
                    <a:pt x="1428475" y="30114"/>
                  </a:lnTo>
                  <a:lnTo>
                    <a:pt x="1385681" y="8016"/>
                  </a:lnTo>
                  <a:lnTo>
                    <a:pt x="1336395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36348" y="3068939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4" h="936625">
                  <a:moveTo>
                    <a:pt x="0" y="156088"/>
                  </a:moveTo>
                  <a:lnTo>
                    <a:pt x="7985" y="106679"/>
                  </a:lnTo>
                  <a:lnTo>
                    <a:pt x="30083" y="63886"/>
                  </a:lnTo>
                  <a:lnTo>
                    <a:pt x="63855" y="30114"/>
                  </a:lnTo>
                  <a:lnTo>
                    <a:pt x="106679" y="8016"/>
                  </a:lnTo>
                  <a:lnTo>
                    <a:pt x="155935" y="0"/>
                  </a:lnTo>
                  <a:lnTo>
                    <a:pt x="1336395" y="0"/>
                  </a:lnTo>
                  <a:lnTo>
                    <a:pt x="1385681" y="8016"/>
                  </a:lnTo>
                  <a:lnTo>
                    <a:pt x="1428475" y="30114"/>
                  </a:lnTo>
                  <a:lnTo>
                    <a:pt x="1462277" y="63886"/>
                  </a:lnTo>
                  <a:lnTo>
                    <a:pt x="1484375" y="106679"/>
                  </a:lnTo>
                  <a:lnTo>
                    <a:pt x="1492361" y="156088"/>
                  </a:lnTo>
                  <a:lnTo>
                    <a:pt x="1492361" y="780053"/>
                  </a:lnTo>
                  <a:lnTo>
                    <a:pt x="1484375" y="829452"/>
                  </a:lnTo>
                  <a:lnTo>
                    <a:pt x="1462277" y="872255"/>
                  </a:lnTo>
                  <a:lnTo>
                    <a:pt x="1428475" y="906033"/>
                  </a:lnTo>
                  <a:lnTo>
                    <a:pt x="1385681" y="928131"/>
                  </a:lnTo>
                  <a:lnTo>
                    <a:pt x="1336395" y="936132"/>
                  </a:lnTo>
                  <a:lnTo>
                    <a:pt x="155935" y="936132"/>
                  </a:lnTo>
                  <a:lnTo>
                    <a:pt x="106679" y="928131"/>
                  </a:lnTo>
                  <a:lnTo>
                    <a:pt x="63855" y="906033"/>
                  </a:lnTo>
                  <a:lnTo>
                    <a:pt x="30083" y="872255"/>
                  </a:lnTo>
                  <a:lnTo>
                    <a:pt x="7985" y="829452"/>
                  </a:lnTo>
                  <a:lnTo>
                    <a:pt x="0" y="780053"/>
                  </a:lnTo>
                  <a:lnTo>
                    <a:pt x="0" y="156088"/>
                  </a:lnTo>
                  <a:close/>
                </a:path>
              </a:pathLst>
            </a:custGeom>
            <a:ln w="25398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668266" y="3220653"/>
            <a:ext cx="651510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1275" marR="5080" indent="-28575">
              <a:lnSpc>
                <a:spcPct val="100800"/>
              </a:lnSpc>
              <a:spcBef>
                <a:spcPts val="85"/>
              </a:spcBef>
            </a:pP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4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800" spc="3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h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Check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251689" y="4352416"/>
            <a:ext cx="1518285" cy="962025"/>
            <a:chOff x="7251689" y="4352416"/>
            <a:chExt cx="1518285" cy="962025"/>
          </a:xfrm>
        </p:grpSpPr>
        <p:sp>
          <p:nvSpPr>
            <p:cNvPr id="17" name="object 17"/>
            <p:cNvSpPr/>
            <p:nvPr/>
          </p:nvSpPr>
          <p:spPr>
            <a:xfrm>
              <a:off x="7264389" y="4365116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4" h="936625">
                  <a:moveTo>
                    <a:pt x="1336426" y="0"/>
                  </a:moveTo>
                  <a:lnTo>
                    <a:pt x="155966" y="0"/>
                  </a:lnTo>
                  <a:lnTo>
                    <a:pt x="106679" y="8000"/>
                  </a:lnTo>
                  <a:lnTo>
                    <a:pt x="63886" y="30098"/>
                  </a:lnTo>
                  <a:lnTo>
                    <a:pt x="30114" y="63876"/>
                  </a:lnTo>
                  <a:lnTo>
                    <a:pt x="8016" y="106679"/>
                  </a:lnTo>
                  <a:lnTo>
                    <a:pt x="0" y="155960"/>
                  </a:lnTo>
                  <a:lnTo>
                    <a:pt x="0" y="780038"/>
                  </a:lnTo>
                  <a:lnTo>
                    <a:pt x="8016" y="829436"/>
                  </a:lnTo>
                  <a:lnTo>
                    <a:pt x="30114" y="872240"/>
                  </a:lnTo>
                  <a:lnTo>
                    <a:pt x="63886" y="906017"/>
                  </a:lnTo>
                  <a:lnTo>
                    <a:pt x="106679" y="928115"/>
                  </a:lnTo>
                  <a:lnTo>
                    <a:pt x="155966" y="936116"/>
                  </a:lnTo>
                  <a:lnTo>
                    <a:pt x="1336426" y="936116"/>
                  </a:lnTo>
                  <a:lnTo>
                    <a:pt x="1385834" y="928115"/>
                  </a:lnTo>
                  <a:lnTo>
                    <a:pt x="1428628" y="906017"/>
                  </a:lnTo>
                  <a:lnTo>
                    <a:pt x="1462430" y="872240"/>
                  </a:lnTo>
                  <a:lnTo>
                    <a:pt x="1484528" y="829436"/>
                  </a:lnTo>
                  <a:lnTo>
                    <a:pt x="1492514" y="780038"/>
                  </a:lnTo>
                  <a:lnTo>
                    <a:pt x="1492514" y="155960"/>
                  </a:lnTo>
                  <a:lnTo>
                    <a:pt x="1484528" y="106679"/>
                  </a:lnTo>
                  <a:lnTo>
                    <a:pt x="1462430" y="63876"/>
                  </a:lnTo>
                  <a:lnTo>
                    <a:pt x="1428628" y="30098"/>
                  </a:lnTo>
                  <a:lnTo>
                    <a:pt x="1385834" y="8000"/>
                  </a:lnTo>
                  <a:lnTo>
                    <a:pt x="1336426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64389" y="4365116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4" h="936625">
                  <a:moveTo>
                    <a:pt x="0" y="155960"/>
                  </a:moveTo>
                  <a:lnTo>
                    <a:pt x="8016" y="106679"/>
                  </a:lnTo>
                  <a:lnTo>
                    <a:pt x="30114" y="63876"/>
                  </a:lnTo>
                  <a:lnTo>
                    <a:pt x="63886" y="30098"/>
                  </a:lnTo>
                  <a:lnTo>
                    <a:pt x="106679" y="8000"/>
                  </a:lnTo>
                  <a:lnTo>
                    <a:pt x="155966" y="0"/>
                  </a:lnTo>
                  <a:lnTo>
                    <a:pt x="1336426" y="0"/>
                  </a:lnTo>
                  <a:lnTo>
                    <a:pt x="1385834" y="8000"/>
                  </a:lnTo>
                  <a:lnTo>
                    <a:pt x="1428628" y="30098"/>
                  </a:lnTo>
                  <a:lnTo>
                    <a:pt x="1462430" y="63876"/>
                  </a:lnTo>
                  <a:lnTo>
                    <a:pt x="1484528" y="106679"/>
                  </a:lnTo>
                  <a:lnTo>
                    <a:pt x="1492514" y="155960"/>
                  </a:lnTo>
                  <a:lnTo>
                    <a:pt x="1492514" y="780038"/>
                  </a:lnTo>
                  <a:lnTo>
                    <a:pt x="1484528" y="829436"/>
                  </a:lnTo>
                  <a:lnTo>
                    <a:pt x="1462430" y="872240"/>
                  </a:lnTo>
                  <a:lnTo>
                    <a:pt x="1428628" y="906017"/>
                  </a:lnTo>
                  <a:lnTo>
                    <a:pt x="1385834" y="928115"/>
                  </a:lnTo>
                  <a:lnTo>
                    <a:pt x="1336426" y="936116"/>
                  </a:lnTo>
                  <a:lnTo>
                    <a:pt x="155966" y="936116"/>
                  </a:lnTo>
                  <a:lnTo>
                    <a:pt x="106679" y="928115"/>
                  </a:lnTo>
                  <a:lnTo>
                    <a:pt x="63886" y="906017"/>
                  </a:lnTo>
                  <a:lnTo>
                    <a:pt x="30114" y="872240"/>
                  </a:lnTo>
                  <a:lnTo>
                    <a:pt x="8016" y="829436"/>
                  </a:lnTo>
                  <a:lnTo>
                    <a:pt x="0" y="780038"/>
                  </a:lnTo>
                  <a:lnTo>
                    <a:pt x="0" y="155960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657089" y="4381434"/>
            <a:ext cx="728980" cy="8540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9525">
              <a:lnSpc>
                <a:spcPct val="100899"/>
              </a:lnSpc>
              <a:spcBef>
                <a:spcPts val="80"/>
              </a:spcBef>
            </a:pP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800" spc="30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-</a:t>
            </a:r>
            <a:r>
              <a:rPr sz="1800" spc="3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1800" spc="-4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2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health  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c</a:t>
            </a:r>
            <a:r>
              <a:rPr sz="1800" spc="20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800" spc="25" dirty="0">
                <a:solidFill>
                  <a:srgbClr val="FFFFFF"/>
                </a:solidFill>
                <a:latin typeface="Carlito"/>
                <a:cs typeface="Carlito"/>
              </a:rPr>
              <a:t>ds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26844" y="3056239"/>
            <a:ext cx="1682114" cy="962025"/>
            <a:chOff x="526844" y="3056239"/>
            <a:chExt cx="1682114" cy="962025"/>
          </a:xfrm>
        </p:grpSpPr>
        <p:sp>
          <p:nvSpPr>
            <p:cNvPr id="21" name="object 21"/>
            <p:cNvSpPr/>
            <p:nvPr/>
          </p:nvSpPr>
          <p:spPr>
            <a:xfrm>
              <a:off x="539544" y="3068939"/>
              <a:ext cx="1656714" cy="936625"/>
            </a:xfrm>
            <a:custGeom>
              <a:avLst/>
              <a:gdLst/>
              <a:ahLst/>
              <a:cxnLst/>
              <a:rect l="l" t="t" r="r" b="b"/>
              <a:pathLst>
                <a:path w="1656714" h="936625">
                  <a:moveTo>
                    <a:pt x="1500198" y="0"/>
                  </a:moveTo>
                  <a:lnTo>
                    <a:pt x="156017" y="0"/>
                  </a:lnTo>
                  <a:lnTo>
                    <a:pt x="106701" y="8016"/>
                  </a:lnTo>
                  <a:lnTo>
                    <a:pt x="63889" y="30114"/>
                  </a:lnTo>
                  <a:lnTo>
                    <a:pt x="30098" y="63886"/>
                  </a:lnTo>
                  <a:lnTo>
                    <a:pt x="7952" y="106679"/>
                  </a:lnTo>
                  <a:lnTo>
                    <a:pt x="0" y="156088"/>
                  </a:lnTo>
                  <a:lnTo>
                    <a:pt x="0" y="780053"/>
                  </a:lnTo>
                  <a:lnTo>
                    <a:pt x="7952" y="829452"/>
                  </a:lnTo>
                  <a:lnTo>
                    <a:pt x="30098" y="872255"/>
                  </a:lnTo>
                  <a:lnTo>
                    <a:pt x="63889" y="906033"/>
                  </a:lnTo>
                  <a:lnTo>
                    <a:pt x="106701" y="928131"/>
                  </a:lnTo>
                  <a:lnTo>
                    <a:pt x="156017" y="936132"/>
                  </a:lnTo>
                  <a:lnTo>
                    <a:pt x="1500198" y="936132"/>
                  </a:lnTo>
                  <a:lnTo>
                    <a:pt x="1549478" y="928131"/>
                  </a:lnTo>
                  <a:lnTo>
                    <a:pt x="1592281" y="906033"/>
                  </a:lnTo>
                  <a:lnTo>
                    <a:pt x="1626059" y="872255"/>
                  </a:lnTo>
                  <a:lnTo>
                    <a:pt x="1648157" y="829452"/>
                  </a:lnTo>
                  <a:lnTo>
                    <a:pt x="1656158" y="780053"/>
                  </a:lnTo>
                  <a:lnTo>
                    <a:pt x="1656158" y="156088"/>
                  </a:lnTo>
                  <a:lnTo>
                    <a:pt x="1648157" y="106679"/>
                  </a:lnTo>
                  <a:lnTo>
                    <a:pt x="1626059" y="63886"/>
                  </a:lnTo>
                  <a:lnTo>
                    <a:pt x="1592281" y="30114"/>
                  </a:lnTo>
                  <a:lnTo>
                    <a:pt x="1549478" y="8016"/>
                  </a:lnTo>
                  <a:lnTo>
                    <a:pt x="1500198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9544" y="3068939"/>
              <a:ext cx="1656714" cy="936625"/>
            </a:xfrm>
            <a:custGeom>
              <a:avLst/>
              <a:gdLst/>
              <a:ahLst/>
              <a:cxnLst/>
              <a:rect l="l" t="t" r="r" b="b"/>
              <a:pathLst>
                <a:path w="1656714" h="936625">
                  <a:moveTo>
                    <a:pt x="0" y="156088"/>
                  </a:moveTo>
                  <a:lnTo>
                    <a:pt x="7952" y="106679"/>
                  </a:lnTo>
                  <a:lnTo>
                    <a:pt x="30098" y="63886"/>
                  </a:lnTo>
                  <a:lnTo>
                    <a:pt x="63889" y="30114"/>
                  </a:lnTo>
                  <a:lnTo>
                    <a:pt x="106701" y="8016"/>
                  </a:lnTo>
                  <a:lnTo>
                    <a:pt x="156017" y="0"/>
                  </a:lnTo>
                  <a:lnTo>
                    <a:pt x="1500198" y="0"/>
                  </a:lnTo>
                  <a:lnTo>
                    <a:pt x="1549478" y="8016"/>
                  </a:lnTo>
                  <a:lnTo>
                    <a:pt x="1592281" y="30114"/>
                  </a:lnTo>
                  <a:lnTo>
                    <a:pt x="1626059" y="63886"/>
                  </a:lnTo>
                  <a:lnTo>
                    <a:pt x="1648157" y="106679"/>
                  </a:lnTo>
                  <a:lnTo>
                    <a:pt x="1656158" y="156088"/>
                  </a:lnTo>
                  <a:lnTo>
                    <a:pt x="1656158" y="780053"/>
                  </a:lnTo>
                  <a:lnTo>
                    <a:pt x="1648157" y="829452"/>
                  </a:lnTo>
                  <a:lnTo>
                    <a:pt x="1626059" y="872255"/>
                  </a:lnTo>
                  <a:lnTo>
                    <a:pt x="1592281" y="906033"/>
                  </a:lnTo>
                  <a:lnTo>
                    <a:pt x="1549478" y="928131"/>
                  </a:lnTo>
                  <a:lnTo>
                    <a:pt x="1500198" y="936132"/>
                  </a:lnTo>
                  <a:lnTo>
                    <a:pt x="156017" y="936132"/>
                  </a:lnTo>
                  <a:lnTo>
                    <a:pt x="106701" y="928131"/>
                  </a:lnTo>
                  <a:lnTo>
                    <a:pt x="63889" y="906033"/>
                  </a:lnTo>
                  <a:lnTo>
                    <a:pt x="30098" y="872255"/>
                  </a:lnTo>
                  <a:lnTo>
                    <a:pt x="7952" y="829452"/>
                  </a:lnTo>
                  <a:lnTo>
                    <a:pt x="0" y="780053"/>
                  </a:lnTo>
                  <a:lnTo>
                    <a:pt x="0" y="156088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69611" y="3220653"/>
            <a:ext cx="1398270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361950">
              <a:lnSpc>
                <a:spcPct val="100800"/>
              </a:lnSpc>
              <a:spcBef>
                <a:spcPts val="85"/>
              </a:spcBef>
            </a:pP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Ageing  </a:t>
            </a:r>
            <a:r>
              <a:rPr sz="1800" spc="3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25" dirty="0">
                <a:solidFill>
                  <a:srgbClr val="FFFFFF"/>
                </a:solidFill>
                <a:latin typeface="Carlito"/>
                <a:cs typeface="Carlito"/>
              </a:rPr>
              <a:t>nd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3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3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spc="2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3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800" spc="-45" dirty="0">
                <a:solidFill>
                  <a:srgbClr val="FFFFFF"/>
                </a:solidFill>
                <a:latin typeface="Carlito"/>
                <a:cs typeface="Carlito"/>
              </a:rPr>
              <a:t>l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26844" y="1760077"/>
            <a:ext cx="1682114" cy="962025"/>
            <a:chOff x="526844" y="1760077"/>
            <a:chExt cx="1682114" cy="962025"/>
          </a:xfrm>
        </p:grpSpPr>
        <p:sp>
          <p:nvSpPr>
            <p:cNvPr id="25" name="object 25"/>
            <p:cNvSpPr/>
            <p:nvPr/>
          </p:nvSpPr>
          <p:spPr>
            <a:xfrm>
              <a:off x="539544" y="1772777"/>
              <a:ext cx="1656714" cy="936625"/>
            </a:xfrm>
            <a:custGeom>
              <a:avLst/>
              <a:gdLst/>
              <a:ahLst/>
              <a:cxnLst/>
              <a:rect l="l" t="t" r="r" b="b"/>
              <a:pathLst>
                <a:path w="1656714" h="936625">
                  <a:moveTo>
                    <a:pt x="1500198" y="0"/>
                  </a:moveTo>
                  <a:lnTo>
                    <a:pt x="156017" y="0"/>
                  </a:lnTo>
                  <a:lnTo>
                    <a:pt x="106701" y="8016"/>
                  </a:lnTo>
                  <a:lnTo>
                    <a:pt x="63889" y="30114"/>
                  </a:lnTo>
                  <a:lnTo>
                    <a:pt x="30098" y="63886"/>
                  </a:lnTo>
                  <a:lnTo>
                    <a:pt x="7952" y="106679"/>
                  </a:lnTo>
                  <a:lnTo>
                    <a:pt x="0" y="156088"/>
                  </a:lnTo>
                  <a:lnTo>
                    <a:pt x="0" y="780166"/>
                  </a:lnTo>
                  <a:lnTo>
                    <a:pt x="7952" y="829452"/>
                  </a:lnTo>
                  <a:lnTo>
                    <a:pt x="30098" y="872246"/>
                  </a:lnTo>
                  <a:lnTo>
                    <a:pt x="63889" y="906017"/>
                  </a:lnTo>
                  <a:lnTo>
                    <a:pt x="106701" y="928115"/>
                  </a:lnTo>
                  <a:lnTo>
                    <a:pt x="156017" y="936132"/>
                  </a:lnTo>
                  <a:lnTo>
                    <a:pt x="1500198" y="936132"/>
                  </a:lnTo>
                  <a:lnTo>
                    <a:pt x="1549478" y="928115"/>
                  </a:lnTo>
                  <a:lnTo>
                    <a:pt x="1592281" y="906017"/>
                  </a:lnTo>
                  <a:lnTo>
                    <a:pt x="1626059" y="872246"/>
                  </a:lnTo>
                  <a:lnTo>
                    <a:pt x="1648157" y="829452"/>
                  </a:lnTo>
                  <a:lnTo>
                    <a:pt x="1656158" y="780166"/>
                  </a:lnTo>
                  <a:lnTo>
                    <a:pt x="1656158" y="156088"/>
                  </a:lnTo>
                  <a:lnTo>
                    <a:pt x="1648157" y="106679"/>
                  </a:lnTo>
                  <a:lnTo>
                    <a:pt x="1626059" y="63886"/>
                  </a:lnTo>
                  <a:lnTo>
                    <a:pt x="1592281" y="30114"/>
                  </a:lnTo>
                  <a:lnTo>
                    <a:pt x="1549478" y="8016"/>
                  </a:lnTo>
                  <a:lnTo>
                    <a:pt x="1500198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9544" y="1772777"/>
              <a:ext cx="1656714" cy="936625"/>
            </a:xfrm>
            <a:custGeom>
              <a:avLst/>
              <a:gdLst/>
              <a:ahLst/>
              <a:cxnLst/>
              <a:rect l="l" t="t" r="r" b="b"/>
              <a:pathLst>
                <a:path w="1656714" h="936625">
                  <a:moveTo>
                    <a:pt x="0" y="156088"/>
                  </a:moveTo>
                  <a:lnTo>
                    <a:pt x="7952" y="106679"/>
                  </a:lnTo>
                  <a:lnTo>
                    <a:pt x="30098" y="63886"/>
                  </a:lnTo>
                  <a:lnTo>
                    <a:pt x="63889" y="30114"/>
                  </a:lnTo>
                  <a:lnTo>
                    <a:pt x="106701" y="8016"/>
                  </a:lnTo>
                  <a:lnTo>
                    <a:pt x="156017" y="0"/>
                  </a:lnTo>
                  <a:lnTo>
                    <a:pt x="1500198" y="0"/>
                  </a:lnTo>
                  <a:lnTo>
                    <a:pt x="1549478" y="8016"/>
                  </a:lnTo>
                  <a:lnTo>
                    <a:pt x="1592281" y="30114"/>
                  </a:lnTo>
                  <a:lnTo>
                    <a:pt x="1626059" y="63886"/>
                  </a:lnTo>
                  <a:lnTo>
                    <a:pt x="1648157" y="106679"/>
                  </a:lnTo>
                  <a:lnTo>
                    <a:pt x="1656158" y="156088"/>
                  </a:lnTo>
                  <a:lnTo>
                    <a:pt x="1656158" y="780166"/>
                  </a:lnTo>
                  <a:lnTo>
                    <a:pt x="1648157" y="829452"/>
                  </a:lnTo>
                  <a:lnTo>
                    <a:pt x="1626059" y="872246"/>
                  </a:lnTo>
                  <a:lnTo>
                    <a:pt x="1592281" y="906017"/>
                  </a:lnTo>
                  <a:lnTo>
                    <a:pt x="1549478" y="928115"/>
                  </a:lnTo>
                  <a:lnTo>
                    <a:pt x="1500198" y="936132"/>
                  </a:lnTo>
                  <a:lnTo>
                    <a:pt x="156017" y="936132"/>
                  </a:lnTo>
                  <a:lnTo>
                    <a:pt x="106701" y="928115"/>
                  </a:lnTo>
                  <a:lnTo>
                    <a:pt x="63889" y="906017"/>
                  </a:lnTo>
                  <a:lnTo>
                    <a:pt x="30098" y="872246"/>
                  </a:lnTo>
                  <a:lnTo>
                    <a:pt x="7952" y="829452"/>
                  </a:lnTo>
                  <a:lnTo>
                    <a:pt x="0" y="780166"/>
                  </a:lnTo>
                  <a:lnTo>
                    <a:pt x="0" y="156088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18820" y="1922458"/>
            <a:ext cx="1292225" cy="5765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276225">
              <a:lnSpc>
                <a:spcPct val="100800"/>
              </a:lnSpc>
              <a:spcBef>
                <a:spcPts val="85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Disease  </a:t>
            </a:r>
            <a:r>
              <a:rPr sz="1800" spc="30" dirty="0">
                <a:solidFill>
                  <a:srgbClr val="FFFFFF"/>
                </a:solidFill>
                <a:latin typeface="Carlito"/>
                <a:cs typeface="Carlito"/>
              </a:rPr>
              <a:t>Ma</a:t>
            </a:r>
            <a:r>
              <a:rPr sz="1800" spc="2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spc="3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g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2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98853" y="4424426"/>
            <a:ext cx="1518285" cy="962025"/>
            <a:chOff x="598853" y="4424426"/>
            <a:chExt cx="1518285" cy="962025"/>
          </a:xfrm>
        </p:grpSpPr>
        <p:sp>
          <p:nvSpPr>
            <p:cNvPr id="29" name="object 29"/>
            <p:cNvSpPr/>
            <p:nvPr/>
          </p:nvSpPr>
          <p:spPr>
            <a:xfrm>
              <a:off x="611553" y="4437126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5" h="936625">
                  <a:moveTo>
                    <a:pt x="1336368" y="0"/>
                  </a:moveTo>
                  <a:lnTo>
                    <a:pt x="156017" y="0"/>
                  </a:lnTo>
                  <a:lnTo>
                    <a:pt x="106701" y="8000"/>
                  </a:lnTo>
                  <a:lnTo>
                    <a:pt x="63889" y="30098"/>
                  </a:lnTo>
                  <a:lnTo>
                    <a:pt x="30098" y="63876"/>
                  </a:lnTo>
                  <a:lnTo>
                    <a:pt x="7952" y="106679"/>
                  </a:lnTo>
                  <a:lnTo>
                    <a:pt x="0" y="155960"/>
                  </a:lnTo>
                  <a:lnTo>
                    <a:pt x="0" y="780038"/>
                  </a:lnTo>
                  <a:lnTo>
                    <a:pt x="7952" y="829436"/>
                  </a:lnTo>
                  <a:lnTo>
                    <a:pt x="30098" y="872240"/>
                  </a:lnTo>
                  <a:lnTo>
                    <a:pt x="63889" y="906017"/>
                  </a:lnTo>
                  <a:lnTo>
                    <a:pt x="106701" y="928115"/>
                  </a:lnTo>
                  <a:lnTo>
                    <a:pt x="156017" y="936116"/>
                  </a:lnTo>
                  <a:lnTo>
                    <a:pt x="1336368" y="936116"/>
                  </a:lnTo>
                  <a:lnTo>
                    <a:pt x="1385779" y="928115"/>
                  </a:lnTo>
                  <a:lnTo>
                    <a:pt x="1428570" y="906017"/>
                  </a:lnTo>
                  <a:lnTo>
                    <a:pt x="1462360" y="872240"/>
                  </a:lnTo>
                  <a:lnTo>
                    <a:pt x="1484458" y="829436"/>
                  </a:lnTo>
                  <a:lnTo>
                    <a:pt x="1492459" y="780038"/>
                  </a:lnTo>
                  <a:lnTo>
                    <a:pt x="1492459" y="155960"/>
                  </a:lnTo>
                  <a:lnTo>
                    <a:pt x="1484458" y="106679"/>
                  </a:lnTo>
                  <a:lnTo>
                    <a:pt x="1462360" y="63876"/>
                  </a:lnTo>
                  <a:lnTo>
                    <a:pt x="1428570" y="30098"/>
                  </a:lnTo>
                  <a:lnTo>
                    <a:pt x="1385779" y="8000"/>
                  </a:lnTo>
                  <a:lnTo>
                    <a:pt x="1336368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1553" y="4437126"/>
              <a:ext cx="1492885" cy="936625"/>
            </a:xfrm>
            <a:custGeom>
              <a:avLst/>
              <a:gdLst/>
              <a:ahLst/>
              <a:cxnLst/>
              <a:rect l="l" t="t" r="r" b="b"/>
              <a:pathLst>
                <a:path w="1492885" h="936625">
                  <a:moveTo>
                    <a:pt x="0" y="155960"/>
                  </a:moveTo>
                  <a:lnTo>
                    <a:pt x="7952" y="106679"/>
                  </a:lnTo>
                  <a:lnTo>
                    <a:pt x="30098" y="63876"/>
                  </a:lnTo>
                  <a:lnTo>
                    <a:pt x="63889" y="30098"/>
                  </a:lnTo>
                  <a:lnTo>
                    <a:pt x="106701" y="8000"/>
                  </a:lnTo>
                  <a:lnTo>
                    <a:pt x="156017" y="0"/>
                  </a:lnTo>
                  <a:lnTo>
                    <a:pt x="1336368" y="0"/>
                  </a:lnTo>
                  <a:lnTo>
                    <a:pt x="1385779" y="8000"/>
                  </a:lnTo>
                  <a:lnTo>
                    <a:pt x="1428570" y="30098"/>
                  </a:lnTo>
                  <a:lnTo>
                    <a:pt x="1462360" y="63876"/>
                  </a:lnTo>
                  <a:lnTo>
                    <a:pt x="1484458" y="106679"/>
                  </a:lnTo>
                  <a:lnTo>
                    <a:pt x="1492459" y="155960"/>
                  </a:lnTo>
                  <a:lnTo>
                    <a:pt x="1492459" y="780038"/>
                  </a:lnTo>
                  <a:lnTo>
                    <a:pt x="1484458" y="829436"/>
                  </a:lnTo>
                  <a:lnTo>
                    <a:pt x="1462360" y="872240"/>
                  </a:lnTo>
                  <a:lnTo>
                    <a:pt x="1428570" y="906017"/>
                  </a:lnTo>
                  <a:lnTo>
                    <a:pt x="1385779" y="928115"/>
                  </a:lnTo>
                  <a:lnTo>
                    <a:pt x="1336368" y="936116"/>
                  </a:lnTo>
                  <a:lnTo>
                    <a:pt x="156017" y="936116"/>
                  </a:lnTo>
                  <a:lnTo>
                    <a:pt x="106701" y="928115"/>
                  </a:lnTo>
                  <a:lnTo>
                    <a:pt x="63889" y="906017"/>
                  </a:lnTo>
                  <a:lnTo>
                    <a:pt x="30098" y="872240"/>
                  </a:lnTo>
                  <a:lnTo>
                    <a:pt x="7952" y="829436"/>
                  </a:lnTo>
                  <a:lnTo>
                    <a:pt x="0" y="780038"/>
                  </a:lnTo>
                  <a:lnTo>
                    <a:pt x="0" y="155960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45837" y="4590984"/>
            <a:ext cx="812165" cy="5772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88900" marR="5080" indent="-76200">
              <a:lnSpc>
                <a:spcPct val="100800"/>
              </a:lnSpc>
              <a:spcBef>
                <a:spcPts val="85"/>
              </a:spcBef>
            </a:pPr>
            <a:r>
              <a:rPr sz="1800" spc="-11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-10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r>
              <a:rPr sz="1800" spc="25" dirty="0">
                <a:solidFill>
                  <a:srgbClr val="FFFFFF"/>
                </a:solidFill>
                <a:latin typeface="Carlito"/>
                <a:cs typeface="Carlito"/>
              </a:rPr>
              <a:t>on</a:t>
            </a:r>
            <a:r>
              <a:rPr sz="1800" spc="30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l 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Fitness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Course outcomes (CO)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828" y="1524000"/>
            <a:ext cx="106717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CO1:</a:t>
            </a:r>
            <a:r>
              <a:rPr lang="en-US" sz="2400" dirty="0" smtClean="0"/>
              <a:t> </a:t>
            </a:r>
            <a:r>
              <a:rPr lang="en-US" sz="2400" dirty="0"/>
              <a:t>Understand the revolution of internet in field of cloud, </a:t>
            </a:r>
            <a:r>
              <a:rPr lang="en-US" sz="2400" dirty="0" smtClean="0"/>
              <a:t>wireless network</a:t>
            </a:r>
            <a:r>
              <a:rPr lang="en-US" sz="2400" dirty="0"/>
              <a:t>, embedded system and mobile devices.</a:t>
            </a:r>
          </a:p>
          <a:p>
            <a:pPr marL="0" indent="0">
              <a:buNone/>
            </a:pPr>
            <a:r>
              <a:rPr lang="en-US" sz="2400" b="1" dirty="0" smtClean="0"/>
              <a:t>CO2:</a:t>
            </a:r>
            <a:r>
              <a:rPr lang="en-US" sz="2400" dirty="0" smtClean="0"/>
              <a:t> </a:t>
            </a:r>
            <a:r>
              <a:rPr lang="en-US" sz="2400" dirty="0"/>
              <a:t>Apply IOT design concepts in various dimensions </a:t>
            </a:r>
            <a:r>
              <a:rPr lang="en-US" sz="2400" dirty="0" smtClean="0"/>
              <a:t>implementing software and hardware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CO3:</a:t>
            </a:r>
            <a:r>
              <a:rPr lang="en-US" sz="2400" dirty="0" smtClean="0"/>
              <a:t> </a:t>
            </a:r>
            <a:r>
              <a:rPr lang="en-US" sz="2400" dirty="0"/>
              <a:t>Analyze various M2M and IOT architectures.</a:t>
            </a:r>
          </a:p>
          <a:p>
            <a:pPr marL="0" indent="0">
              <a:buNone/>
            </a:pPr>
            <a:r>
              <a:rPr lang="en-US" sz="2400" b="1" dirty="0" smtClean="0"/>
              <a:t>CO4:</a:t>
            </a:r>
            <a:r>
              <a:rPr lang="en-US" sz="2400" dirty="0" smtClean="0"/>
              <a:t> </a:t>
            </a:r>
            <a:r>
              <a:rPr lang="en-US" sz="2400" dirty="0"/>
              <a:t>Design and develop various applications in IOT.</a:t>
            </a:r>
            <a:endParaRPr lang="en-IN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27405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 smtClean="0"/>
              <a:t>Course outcomes (CO)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21174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7163434" cy="962660"/>
            <a:chOff x="-19050" y="523176"/>
            <a:chExt cx="7163434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7144146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7092950" cy="864235"/>
            </a:xfrm>
            <a:custGeom>
              <a:avLst/>
              <a:gdLst/>
              <a:ahLst/>
              <a:cxnLst/>
              <a:rect l="l" t="t" r="r" b="b"/>
              <a:pathLst>
                <a:path w="7092950" h="864235">
                  <a:moveTo>
                    <a:pt x="6660276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6660276" y="864107"/>
                  </a:lnTo>
                  <a:lnTo>
                    <a:pt x="7092330" y="432053"/>
                  </a:lnTo>
                  <a:lnTo>
                    <a:pt x="6660276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7092950" cy="864235"/>
            </a:xfrm>
            <a:custGeom>
              <a:avLst/>
              <a:gdLst/>
              <a:ahLst/>
              <a:cxnLst/>
              <a:rect l="l" t="t" r="r" b="b"/>
              <a:pathLst>
                <a:path w="7092950" h="864235">
                  <a:moveTo>
                    <a:pt x="0" y="0"/>
                  </a:moveTo>
                  <a:lnTo>
                    <a:pt x="6660276" y="0"/>
                  </a:lnTo>
                  <a:lnTo>
                    <a:pt x="7092330" y="432053"/>
                  </a:lnTo>
                  <a:lnTo>
                    <a:pt x="6660276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3570" y="697923"/>
            <a:ext cx="5647055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386330" algn="l"/>
              </a:tabLst>
            </a:pPr>
            <a:r>
              <a:rPr spc="-200" dirty="0"/>
              <a:t>Applications</a:t>
            </a:r>
            <a:r>
              <a:rPr spc="-395" dirty="0"/>
              <a:t> </a:t>
            </a:r>
            <a:r>
              <a:rPr i="1" spc="10" dirty="0">
                <a:latin typeface="Trebuchet MS"/>
                <a:cs typeface="Trebuchet MS"/>
              </a:rPr>
              <a:t>–	</a:t>
            </a:r>
            <a:r>
              <a:rPr spc="-180" dirty="0"/>
              <a:t>Avoid</a:t>
            </a:r>
            <a:r>
              <a:rPr spc="-610" dirty="0"/>
              <a:t> </a:t>
            </a:r>
            <a:r>
              <a:rPr spc="-210" dirty="0"/>
              <a:t>RoadAccidents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15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09066" y="2281488"/>
            <a:ext cx="6123940" cy="217046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spc="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possibilities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M2M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communications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seem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virtually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limitless.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But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one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areas</a:t>
            </a:r>
            <a:r>
              <a:rPr sz="2000" spc="-1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sz="200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M2M 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holds</a:t>
            </a:r>
            <a:r>
              <a:rPr sz="20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sz="20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transformative</a:t>
            </a:r>
            <a:r>
              <a:rPr sz="2000" spc="-25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change 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automotive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industry.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share 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realtime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vehicle opens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door 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for a broad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range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new and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exciting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applications 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driving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safer,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more convenient,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efficient.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9066" y="5237796"/>
            <a:ext cx="5842000" cy="9455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0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exciting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sz="2000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M2M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0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sz="20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going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on 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within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vehicular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networks,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including 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on 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vehicle-to-vehicle 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(V2V)</a:t>
            </a:r>
            <a:r>
              <a:rPr sz="2000" spc="-3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communications.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8956" y="697923"/>
            <a:ext cx="400685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200" dirty="0"/>
              <a:t>Applications </a:t>
            </a:r>
            <a:r>
              <a:rPr spc="10" dirty="0"/>
              <a:t>-</a:t>
            </a:r>
            <a:r>
              <a:rPr spc="-740" dirty="0"/>
              <a:t> </a:t>
            </a:r>
            <a:r>
              <a:rPr spc="-260" dirty="0"/>
              <a:t>Automotive</a:t>
            </a:r>
          </a:p>
        </p:txBody>
      </p:sp>
      <p:sp>
        <p:nvSpPr>
          <p:cNvPr id="7" name="object 7"/>
          <p:cNvSpPr/>
          <p:nvPr/>
        </p:nvSpPr>
        <p:spPr>
          <a:xfrm>
            <a:off x="354686" y="1796253"/>
            <a:ext cx="6305550" cy="47290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7007605" y="1783456"/>
            <a:ext cx="1609725" cy="1370330"/>
            <a:chOff x="7007605" y="1783456"/>
            <a:chExt cx="1609725" cy="1370330"/>
          </a:xfrm>
        </p:grpSpPr>
        <p:sp>
          <p:nvSpPr>
            <p:cNvPr id="9" name="object 9"/>
            <p:cNvSpPr/>
            <p:nvPr/>
          </p:nvSpPr>
          <p:spPr>
            <a:xfrm>
              <a:off x="7020305" y="1796156"/>
              <a:ext cx="1584325" cy="1344930"/>
            </a:xfrm>
            <a:custGeom>
              <a:avLst/>
              <a:gdLst/>
              <a:ahLst/>
              <a:cxnLst/>
              <a:rect l="l" t="t" r="r" b="b"/>
              <a:pathLst>
                <a:path w="1584325" h="1344930">
                  <a:moveTo>
                    <a:pt x="1360048" y="0"/>
                  </a:moveTo>
                  <a:lnTo>
                    <a:pt x="224149" y="0"/>
                  </a:lnTo>
                  <a:lnTo>
                    <a:pt x="178948" y="4571"/>
                  </a:lnTo>
                  <a:lnTo>
                    <a:pt x="136916" y="17647"/>
                  </a:lnTo>
                  <a:lnTo>
                    <a:pt x="98816" y="38221"/>
                  </a:lnTo>
                  <a:lnTo>
                    <a:pt x="65653" y="65653"/>
                  </a:lnTo>
                  <a:lnTo>
                    <a:pt x="38221" y="98816"/>
                  </a:lnTo>
                  <a:lnTo>
                    <a:pt x="17647" y="136916"/>
                  </a:lnTo>
                  <a:lnTo>
                    <a:pt x="4571" y="178948"/>
                  </a:lnTo>
                  <a:lnTo>
                    <a:pt x="0" y="224149"/>
                  </a:lnTo>
                  <a:lnTo>
                    <a:pt x="0" y="1120658"/>
                  </a:lnTo>
                  <a:lnTo>
                    <a:pt x="4571" y="1165859"/>
                  </a:lnTo>
                  <a:lnTo>
                    <a:pt x="17647" y="1207891"/>
                  </a:lnTo>
                  <a:lnTo>
                    <a:pt x="38221" y="1245991"/>
                  </a:lnTo>
                  <a:lnTo>
                    <a:pt x="65653" y="1279154"/>
                  </a:lnTo>
                  <a:lnTo>
                    <a:pt x="98816" y="1306586"/>
                  </a:lnTo>
                  <a:lnTo>
                    <a:pt x="136916" y="1327160"/>
                  </a:lnTo>
                  <a:lnTo>
                    <a:pt x="178948" y="1340236"/>
                  </a:lnTo>
                  <a:lnTo>
                    <a:pt x="224149" y="1344808"/>
                  </a:lnTo>
                  <a:lnTo>
                    <a:pt x="1360048" y="1344808"/>
                  </a:lnTo>
                  <a:lnTo>
                    <a:pt x="1405127" y="1340236"/>
                  </a:lnTo>
                  <a:lnTo>
                    <a:pt x="1447281" y="1327160"/>
                  </a:lnTo>
                  <a:lnTo>
                    <a:pt x="1485259" y="1306586"/>
                  </a:lnTo>
                  <a:lnTo>
                    <a:pt x="1518544" y="1279154"/>
                  </a:lnTo>
                  <a:lnTo>
                    <a:pt x="1545854" y="1245991"/>
                  </a:lnTo>
                  <a:lnTo>
                    <a:pt x="1566550" y="1207891"/>
                  </a:lnTo>
                  <a:lnTo>
                    <a:pt x="1579625" y="1165859"/>
                  </a:lnTo>
                  <a:lnTo>
                    <a:pt x="1584197" y="1120658"/>
                  </a:lnTo>
                  <a:lnTo>
                    <a:pt x="1584197" y="224149"/>
                  </a:lnTo>
                  <a:lnTo>
                    <a:pt x="1579625" y="178948"/>
                  </a:lnTo>
                  <a:lnTo>
                    <a:pt x="1566550" y="136916"/>
                  </a:lnTo>
                  <a:lnTo>
                    <a:pt x="1545854" y="98816"/>
                  </a:lnTo>
                  <a:lnTo>
                    <a:pt x="1518544" y="65653"/>
                  </a:lnTo>
                  <a:lnTo>
                    <a:pt x="1485259" y="38221"/>
                  </a:lnTo>
                  <a:lnTo>
                    <a:pt x="1447281" y="17647"/>
                  </a:lnTo>
                  <a:lnTo>
                    <a:pt x="1405127" y="4571"/>
                  </a:lnTo>
                  <a:lnTo>
                    <a:pt x="1360048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20305" y="1796156"/>
              <a:ext cx="1584325" cy="1344930"/>
            </a:xfrm>
            <a:custGeom>
              <a:avLst/>
              <a:gdLst/>
              <a:ahLst/>
              <a:cxnLst/>
              <a:rect l="l" t="t" r="r" b="b"/>
              <a:pathLst>
                <a:path w="1584325" h="1344930">
                  <a:moveTo>
                    <a:pt x="0" y="224149"/>
                  </a:moveTo>
                  <a:lnTo>
                    <a:pt x="4571" y="178948"/>
                  </a:lnTo>
                  <a:lnTo>
                    <a:pt x="17647" y="136916"/>
                  </a:lnTo>
                  <a:lnTo>
                    <a:pt x="38221" y="98816"/>
                  </a:lnTo>
                  <a:lnTo>
                    <a:pt x="65653" y="65653"/>
                  </a:lnTo>
                  <a:lnTo>
                    <a:pt x="98816" y="38221"/>
                  </a:lnTo>
                  <a:lnTo>
                    <a:pt x="136916" y="17647"/>
                  </a:lnTo>
                  <a:lnTo>
                    <a:pt x="178948" y="4571"/>
                  </a:lnTo>
                  <a:lnTo>
                    <a:pt x="224149" y="0"/>
                  </a:lnTo>
                  <a:lnTo>
                    <a:pt x="1360048" y="0"/>
                  </a:lnTo>
                  <a:lnTo>
                    <a:pt x="1405127" y="4571"/>
                  </a:lnTo>
                  <a:lnTo>
                    <a:pt x="1447281" y="17647"/>
                  </a:lnTo>
                  <a:lnTo>
                    <a:pt x="1485259" y="38221"/>
                  </a:lnTo>
                  <a:lnTo>
                    <a:pt x="1518544" y="65653"/>
                  </a:lnTo>
                  <a:lnTo>
                    <a:pt x="1545854" y="98816"/>
                  </a:lnTo>
                  <a:lnTo>
                    <a:pt x="1566550" y="136916"/>
                  </a:lnTo>
                  <a:lnTo>
                    <a:pt x="1579625" y="178948"/>
                  </a:lnTo>
                  <a:lnTo>
                    <a:pt x="1584197" y="224149"/>
                  </a:lnTo>
                  <a:lnTo>
                    <a:pt x="1584197" y="1120658"/>
                  </a:lnTo>
                  <a:lnTo>
                    <a:pt x="1579625" y="1165859"/>
                  </a:lnTo>
                  <a:lnTo>
                    <a:pt x="1566550" y="1207891"/>
                  </a:lnTo>
                  <a:lnTo>
                    <a:pt x="1545854" y="1245991"/>
                  </a:lnTo>
                  <a:lnTo>
                    <a:pt x="1518544" y="1279154"/>
                  </a:lnTo>
                  <a:lnTo>
                    <a:pt x="1485259" y="1306586"/>
                  </a:lnTo>
                  <a:lnTo>
                    <a:pt x="1447281" y="1327160"/>
                  </a:lnTo>
                  <a:lnTo>
                    <a:pt x="1405127" y="1340236"/>
                  </a:lnTo>
                  <a:lnTo>
                    <a:pt x="1360048" y="1344808"/>
                  </a:lnTo>
                  <a:lnTo>
                    <a:pt x="224149" y="1344808"/>
                  </a:lnTo>
                  <a:lnTo>
                    <a:pt x="178948" y="1340236"/>
                  </a:lnTo>
                  <a:lnTo>
                    <a:pt x="136916" y="1327160"/>
                  </a:lnTo>
                  <a:lnTo>
                    <a:pt x="98816" y="1306586"/>
                  </a:lnTo>
                  <a:lnTo>
                    <a:pt x="65653" y="1279154"/>
                  </a:lnTo>
                  <a:lnTo>
                    <a:pt x="38221" y="1245991"/>
                  </a:lnTo>
                  <a:lnTo>
                    <a:pt x="17647" y="1207891"/>
                  </a:lnTo>
                  <a:lnTo>
                    <a:pt x="4571" y="1165859"/>
                  </a:lnTo>
                  <a:lnTo>
                    <a:pt x="0" y="1120658"/>
                  </a:lnTo>
                  <a:lnTo>
                    <a:pt x="0" y="224149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193539" y="2013263"/>
            <a:ext cx="1259205" cy="8534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60325" marR="5080" indent="-47625">
              <a:lnSpc>
                <a:spcPct val="100800"/>
              </a:lnSpc>
              <a:spcBef>
                <a:spcPts val="85"/>
              </a:spcBef>
            </a:pP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Use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Cases</a:t>
            </a:r>
            <a:r>
              <a:rPr sz="1800" spc="-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for  </a:t>
            </a:r>
            <a:r>
              <a:rPr sz="1800" spc="10" dirty="0">
                <a:solidFill>
                  <a:srgbClr val="FFFFFF"/>
                </a:solidFill>
                <a:latin typeface="Carlito"/>
                <a:cs typeface="Carlito"/>
              </a:rPr>
              <a:t>Automative  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applications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007605" y="4159761"/>
            <a:ext cx="1609725" cy="1514475"/>
            <a:chOff x="7007605" y="4159761"/>
            <a:chExt cx="1609725" cy="1514475"/>
          </a:xfrm>
        </p:grpSpPr>
        <p:sp>
          <p:nvSpPr>
            <p:cNvPr id="13" name="object 13"/>
            <p:cNvSpPr/>
            <p:nvPr/>
          </p:nvSpPr>
          <p:spPr>
            <a:xfrm>
              <a:off x="7020305" y="4172461"/>
              <a:ext cx="1584325" cy="1489075"/>
            </a:xfrm>
            <a:custGeom>
              <a:avLst/>
              <a:gdLst/>
              <a:ahLst/>
              <a:cxnLst/>
              <a:rect l="l" t="t" r="r" b="b"/>
              <a:pathLst>
                <a:path w="1584325" h="1489075">
                  <a:moveTo>
                    <a:pt x="1336029" y="0"/>
                  </a:moveTo>
                  <a:lnTo>
                    <a:pt x="248168" y="0"/>
                  </a:lnTo>
                  <a:lnTo>
                    <a:pt x="198119" y="5071"/>
                  </a:lnTo>
                  <a:lnTo>
                    <a:pt x="151516" y="19549"/>
                  </a:lnTo>
                  <a:lnTo>
                    <a:pt x="109362" y="42409"/>
                  </a:lnTo>
                  <a:lnTo>
                    <a:pt x="72633" y="72639"/>
                  </a:lnTo>
                  <a:lnTo>
                    <a:pt x="42306" y="109465"/>
                  </a:lnTo>
                  <a:lnTo>
                    <a:pt x="19446" y="151506"/>
                  </a:lnTo>
                  <a:lnTo>
                    <a:pt x="5090" y="198119"/>
                  </a:lnTo>
                  <a:lnTo>
                    <a:pt x="0" y="248149"/>
                  </a:lnTo>
                  <a:lnTo>
                    <a:pt x="0" y="1240654"/>
                  </a:lnTo>
                  <a:lnTo>
                    <a:pt x="5090" y="1290696"/>
                  </a:lnTo>
                  <a:lnTo>
                    <a:pt x="19446" y="1337178"/>
                  </a:lnTo>
                  <a:lnTo>
                    <a:pt x="42306" y="1379338"/>
                  </a:lnTo>
                  <a:lnTo>
                    <a:pt x="72633" y="1416106"/>
                  </a:lnTo>
                  <a:lnTo>
                    <a:pt x="109362" y="1446407"/>
                  </a:lnTo>
                  <a:lnTo>
                    <a:pt x="151516" y="1469303"/>
                  </a:lnTo>
                  <a:lnTo>
                    <a:pt x="198119" y="1483745"/>
                  </a:lnTo>
                  <a:lnTo>
                    <a:pt x="248168" y="1488792"/>
                  </a:lnTo>
                  <a:lnTo>
                    <a:pt x="1336029" y="1488792"/>
                  </a:lnTo>
                  <a:lnTo>
                    <a:pt x="1386077" y="1483745"/>
                  </a:lnTo>
                  <a:lnTo>
                    <a:pt x="1432681" y="1469303"/>
                  </a:lnTo>
                  <a:lnTo>
                    <a:pt x="1474713" y="1446407"/>
                  </a:lnTo>
                  <a:lnTo>
                    <a:pt x="1511564" y="1416106"/>
                  </a:lnTo>
                  <a:lnTo>
                    <a:pt x="1541769" y="1379338"/>
                  </a:lnTo>
                  <a:lnTo>
                    <a:pt x="1564629" y="1337178"/>
                  </a:lnTo>
                  <a:lnTo>
                    <a:pt x="1579107" y="1290696"/>
                  </a:lnTo>
                  <a:lnTo>
                    <a:pt x="1584197" y="1240654"/>
                  </a:lnTo>
                  <a:lnTo>
                    <a:pt x="1584197" y="248149"/>
                  </a:lnTo>
                  <a:lnTo>
                    <a:pt x="1579107" y="198119"/>
                  </a:lnTo>
                  <a:lnTo>
                    <a:pt x="1564629" y="151506"/>
                  </a:lnTo>
                  <a:lnTo>
                    <a:pt x="1541769" y="109465"/>
                  </a:lnTo>
                  <a:lnTo>
                    <a:pt x="1511564" y="72639"/>
                  </a:lnTo>
                  <a:lnTo>
                    <a:pt x="1474713" y="42409"/>
                  </a:lnTo>
                  <a:lnTo>
                    <a:pt x="1432681" y="19549"/>
                  </a:lnTo>
                  <a:lnTo>
                    <a:pt x="1386077" y="5071"/>
                  </a:lnTo>
                  <a:lnTo>
                    <a:pt x="1336029" y="0"/>
                  </a:lnTo>
                  <a:close/>
                </a:path>
              </a:pathLst>
            </a:custGeom>
            <a:solidFill>
              <a:srgbClr val="4F80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20305" y="4172461"/>
              <a:ext cx="1584325" cy="1489075"/>
            </a:xfrm>
            <a:custGeom>
              <a:avLst/>
              <a:gdLst/>
              <a:ahLst/>
              <a:cxnLst/>
              <a:rect l="l" t="t" r="r" b="b"/>
              <a:pathLst>
                <a:path w="1584325" h="1489075">
                  <a:moveTo>
                    <a:pt x="0" y="248149"/>
                  </a:moveTo>
                  <a:lnTo>
                    <a:pt x="5090" y="198119"/>
                  </a:lnTo>
                  <a:lnTo>
                    <a:pt x="19446" y="151506"/>
                  </a:lnTo>
                  <a:lnTo>
                    <a:pt x="42306" y="109465"/>
                  </a:lnTo>
                  <a:lnTo>
                    <a:pt x="72633" y="72639"/>
                  </a:lnTo>
                  <a:lnTo>
                    <a:pt x="109362" y="42409"/>
                  </a:lnTo>
                  <a:lnTo>
                    <a:pt x="151516" y="19549"/>
                  </a:lnTo>
                  <a:lnTo>
                    <a:pt x="198119" y="5071"/>
                  </a:lnTo>
                  <a:lnTo>
                    <a:pt x="248168" y="0"/>
                  </a:lnTo>
                  <a:lnTo>
                    <a:pt x="1336029" y="0"/>
                  </a:lnTo>
                  <a:lnTo>
                    <a:pt x="1386077" y="5071"/>
                  </a:lnTo>
                  <a:lnTo>
                    <a:pt x="1432681" y="19549"/>
                  </a:lnTo>
                  <a:lnTo>
                    <a:pt x="1474713" y="42409"/>
                  </a:lnTo>
                  <a:lnTo>
                    <a:pt x="1511564" y="72639"/>
                  </a:lnTo>
                  <a:lnTo>
                    <a:pt x="1541769" y="109465"/>
                  </a:lnTo>
                  <a:lnTo>
                    <a:pt x="1564629" y="151506"/>
                  </a:lnTo>
                  <a:lnTo>
                    <a:pt x="1579107" y="198119"/>
                  </a:lnTo>
                  <a:lnTo>
                    <a:pt x="1584197" y="248149"/>
                  </a:lnTo>
                  <a:lnTo>
                    <a:pt x="1584197" y="1240654"/>
                  </a:lnTo>
                  <a:lnTo>
                    <a:pt x="1579107" y="1290696"/>
                  </a:lnTo>
                  <a:lnTo>
                    <a:pt x="1564629" y="1337178"/>
                  </a:lnTo>
                  <a:lnTo>
                    <a:pt x="1541769" y="1379338"/>
                  </a:lnTo>
                  <a:lnTo>
                    <a:pt x="1511564" y="1416106"/>
                  </a:lnTo>
                  <a:lnTo>
                    <a:pt x="1474713" y="1446407"/>
                  </a:lnTo>
                  <a:lnTo>
                    <a:pt x="1432681" y="1469303"/>
                  </a:lnTo>
                  <a:lnTo>
                    <a:pt x="1386077" y="1483745"/>
                  </a:lnTo>
                  <a:lnTo>
                    <a:pt x="1336029" y="1488792"/>
                  </a:lnTo>
                  <a:lnTo>
                    <a:pt x="248168" y="1488792"/>
                  </a:lnTo>
                  <a:lnTo>
                    <a:pt x="198119" y="1483745"/>
                  </a:lnTo>
                  <a:lnTo>
                    <a:pt x="151516" y="1469303"/>
                  </a:lnTo>
                  <a:lnTo>
                    <a:pt x="109362" y="1446407"/>
                  </a:lnTo>
                  <a:lnTo>
                    <a:pt x="72633" y="1416106"/>
                  </a:lnTo>
                  <a:lnTo>
                    <a:pt x="42306" y="1379338"/>
                  </a:lnTo>
                  <a:lnTo>
                    <a:pt x="19446" y="1337178"/>
                  </a:lnTo>
                  <a:lnTo>
                    <a:pt x="5090" y="1290696"/>
                  </a:lnTo>
                  <a:lnTo>
                    <a:pt x="0" y="1240654"/>
                  </a:lnTo>
                  <a:lnTo>
                    <a:pt x="0" y="248149"/>
                  </a:lnTo>
                  <a:close/>
                </a:path>
              </a:pathLst>
            </a:custGeom>
            <a:ln w="25399">
              <a:solidFill>
                <a:srgbClr val="385D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183506" y="4190680"/>
            <a:ext cx="1270635" cy="14071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-8255" algn="ctr">
              <a:lnSpc>
                <a:spcPct val="100800"/>
              </a:lnSpc>
              <a:spcBef>
                <a:spcPts val="85"/>
              </a:spcBef>
            </a:pPr>
            <a:r>
              <a:rPr sz="1800" spc="10" dirty="0">
                <a:solidFill>
                  <a:srgbClr val="FFFFFF"/>
                </a:solidFill>
                <a:latin typeface="Carlito"/>
                <a:cs typeface="Carlito"/>
              </a:rPr>
              <a:t>Automative  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applications 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integration</a:t>
            </a:r>
            <a:r>
              <a:rPr sz="1800" spc="-2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M2M</a:t>
            </a:r>
            <a:endParaRPr sz="18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platform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16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05202" y="697923"/>
            <a:ext cx="318008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85" dirty="0"/>
              <a:t>V2V</a:t>
            </a:r>
            <a:r>
              <a:rPr spc="-600" dirty="0"/>
              <a:t> </a:t>
            </a:r>
            <a:r>
              <a:rPr spc="-215" dirty="0"/>
              <a:t>Communication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643484" y="2126488"/>
            <a:ext cx="7385050" cy="2931795"/>
            <a:chOff x="643484" y="2126488"/>
            <a:chExt cx="7385050" cy="2931795"/>
          </a:xfrm>
        </p:grpSpPr>
        <p:sp>
          <p:nvSpPr>
            <p:cNvPr id="8" name="object 8"/>
            <p:cNvSpPr/>
            <p:nvPr/>
          </p:nvSpPr>
          <p:spPr>
            <a:xfrm>
              <a:off x="643484" y="2131510"/>
              <a:ext cx="1511045" cy="29262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3565" y="2132837"/>
              <a:ext cx="1431164" cy="28623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3562" y="2132838"/>
              <a:ext cx="1431290" cy="2862580"/>
            </a:xfrm>
            <a:custGeom>
              <a:avLst/>
              <a:gdLst/>
              <a:ahLst/>
              <a:cxnLst/>
              <a:rect l="l" t="t" r="r" b="b"/>
              <a:pathLst>
                <a:path w="1431289" h="2862579">
                  <a:moveTo>
                    <a:pt x="1431118" y="2862321"/>
                  </a:moveTo>
                  <a:lnTo>
                    <a:pt x="1382850" y="2861559"/>
                  </a:lnTo>
                  <a:lnTo>
                    <a:pt x="1335106" y="2859155"/>
                  </a:lnTo>
                  <a:lnTo>
                    <a:pt x="1287731" y="2855213"/>
                  </a:lnTo>
                  <a:lnTo>
                    <a:pt x="1240868" y="2849748"/>
                  </a:lnTo>
                  <a:lnTo>
                    <a:pt x="1194386" y="2842772"/>
                  </a:lnTo>
                  <a:lnTo>
                    <a:pt x="1148416" y="2834390"/>
                  </a:lnTo>
                  <a:lnTo>
                    <a:pt x="1102946" y="2824484"/>
                  </a:lnTo>
                  <a:lnTo>
                    <a:pt x="1058119" y="2813172"/>
                  </a:lnTo>
                  <a:lnTo>
                    <a:pt x="1013792" y="2800481"/>
                  </a:lnTo>
                  <a:lnTo>
                    <a:pt x="970108" y="2786384"/>
                  </a:lnTo>
                  <a:lnTo>
                    <a:pt x="927055" y="2771012"/>
                  </a:lnTo>
                  <a:lnTo>
                    <a:pt x="884633" y="2754248"/>
                  </a:lnTo>
                  <a:lnTo>
                    <a:pt x="842854" y="2736210"/>
                  </a:lnTo>
                  <a:lnTo>
                    <a:pt x="801825" y="2716910"/>
                  </a:lnTo>
                  <a:lnTo>
                    <a:pt x="761439" y="2696336"/>
                  </a:lnTo>
                  <a:lnTo>
                    <a:pt x="721815" y="2674488"/>
                  </a:lnTo>
                  <a:lnTo>
                    <a:pt x="683084" y="2651510"/>
                  </a:lnTo>
                  <a:lnTo>
                    <a:pt x="644984" y="2627244"/>
                  </a:lnTo>
                  <a:lnTo>
                    <a:pt x="607896" y="2601980"/>
                  </a:lnTo>
                  <a:lnTo>
                    <a:pt x="571512" y="2575428"/>
                  </a:lnTo>
                  <a:lnTo>
                    <a:pt x="536054" y="2547878"/>
                  </a:lnTo>
                  <a:lnTo>
                    <a:pt x="501490" y="2519303"/>
                  </a:lnTo>
                  <a:lnTo>
                    <a:pt x="467855" y="2489585"/>
                  </a:lnTo>
                  <a:lnTo>
                    <a:pt x="435172" y="2458842"/>
                  </a:lnTo>
                  <a:lnTo>
                    <a:pt x="403454" y="2427219"/>
                  </a:lnTo>
                  <a:lnTo>
                    <a:pt x="372749" y="2394453"/>
                  </a:lnTo>
                  <a:lnTo>
                    <a:pt x="343052" y="2360807"/>
                  </a:lnTo>
                  <a:lnTo>
                    <a:pt x="314419" y="2326254"/>
                  </a:lnTo>
                  <a:lnTo>
                    <a:pt x="286856" y="2290821"/>
                  </a:lnTo>
                  <a:lnTo>
                    <a:pt x="260387" y="2254508"/>
                  </a:lnTo>
                  <a:lnTo>
                    <a:pt x="235064" y="2217288"/>
                  </a:lnTo>
                  <a:lnTo>
                    <a:pt x="210869" y="2179319"/>
                  </a:lnTo>
                  <a:lnTo>
                    <a:pt x="187854" y="2140457"/>
                  </a:lnTo>
                  <a:lnTo>
                    <a:pt x="166055" y="2100965"/>
                  </a:lnTo>
                  <a:lnTo>
                    <a:pt x="145468" y="2060579"/>
                  </a:lnTo>
                  <a:lnTo>
                    <a:pt x="126132" y="2019549"/>
                  </a:lnTo>
                  <a:lnTo>
                    <a:pt x="108085" y="1977770"/>
                  </a:lnTo>
                  <a:lnTo>
                    <a:pt x="91330" y="1935348"/>
                  </a:lnTo>
                  <a:lnTo>
                    <a:pt x="75889" y="1892177"/>
                  </a:lnTo>
                  <a:lnTo>
                    <a:pt x="61816" y="1848480"/>
                  </a:lnTo>
                  <a:lnTo>
                    <a:pt x="49100" y="1804166"/>
                  </a:lnTo>
                  <a:lnTo>
                    <a:pt x="37801" y="1759326"/>
                  </a:lnTo>
                  <a:lnTo>
                    <a:pt x="27919" y="1713869"/>
                  </a:lnTo>
                  <a:lnTo>
                    <a:pt x="19501" y="1667896"/>
                  </a:lnTo>
                  <a:lnTo>
                    <a:pt x="12548" y="1621535"/>
                  </a:lnTo>
                  <a:lnTo>
                    <a:pt x="7083" y="1574535"/>
                  </a:lnTo>
                  <a:lnTo>
                    <a:pt x="3166" y="1527169"/>
                  </a:lnTo>
                  <a:lnTo>
                    <a:pt x="795" y="1479407"/>
                  </a:lnTo>
                  <a:lnTo>
                    <a:pt x="0" y="1431157"/>
                  </a:lnTo>
                  <a:lnTo>
                    <a:pt x="795" y="1382908"/>
                  </a:lnTo>
                  <a:lnTo>
                    <a:pt x="3166" y="1335145"/>
                  </a:lnTo>
                  <a:lnTo>
                    <a:pt x="7083" y="1287779"/>
                  </a:lnTo>
                  <a:lnTo>
                    <a:pt x="12548" y="1240779"/>
                  </a:lnTo>
                  <a:lnTo>
                    <a:pt x="19501" y="1194419"/>
                  </a:lnTo>
                  <a:lnTo>
                    <a:pt x="27919" y="1148455"/>
                  </a:lnTo>
                  <a:lnTo>
                    <a:pt x="37801" y="1102979"/>
                  </a:lnTo>
                  <a:lnTo>
                    <a:pt x="49100" y="1058174"/>
                  </a:lnTo>
                  <a:lnTo>
                    <a:pt x="61816" y="1013825"/>
                  </a:lnTo>
                  <a:lnTo>
                    <a:pt x="75889" y="970147"/>
                  </a:lnTo>
                  <a:lnTo>
                    <a:pt x="91330" y="926957"/>
                  </a:lnTo>
                  <a:lnTo>
                    <a:pt x="108085" y="884560"/>
                  </a:lnTo>
                  <a:lnTo>
                    <a:pt x="126132" y="842771"/>
                  </a:lnTo>
                  <a:lnTo>
                    <a:pt x="145468" y="801745"/>
                  </a:lnTo>
                  <a:lnTo>
                    <a:pt x="166055" y="761359"/>
                  </a:lnTo>
                  <a:lnTo>
                    <a:pt x="187854" y="721857"/>
                  </a:lnTo>
                  <a:lnTo>
                    <a:pt x="210869" y="682995"/>
                  </a:lnTo>
                  <a:lnTo>
                    <a:pt x="235064" y="645017"/>
                  </a:lnTo>
                  <a:lnTo>
                    <a:pt x="260387" y="607832"/>
                  </a:lnTo>
                  <a:lnTo>
                    <a:pt x="286856" y="571499"/>
                  </a:lnTo>
                  <a:lnTo>
                    <a:pt x="314419" y="536051"/>
                  </a:lnTo>
                  <a:lnTo>
                    <a:pt x="343052" y="501517"/>
                  </a:lnTo>
                  <a:lnTo>
                    <a:pt x="372749" y="467867"/>
                  </a:lnTo>
                  <a:lnTo>
                    <a:pt x="403454" y="435101"/>
                  </a:lnTo>
                  <a:lnTo>
                    <a:pt x="435172" y="403463"/>
                  </a:lnTo>
                  <a:lnTo>
                    <a:pt x="467855" y="372739"/>
                  </a:lnTo>
                  <a:lnTo>
                    <a:pt x="501490" y="343021"/>
                  </a:lnTo>
                  <a:lnTo>
                    <a:pt x="536054" y="314462"/>
                  </a:lnTo>
                  <a:lnTo>
                    <a:pt x="571512" y="286877"/>
                  </a:lnTo>
                  <a:lnTo>
                    <a:pt x="607896" y="260360"/>
                  </a:lnTo>
                  <a:lnTo>
                    <a:pt x="644984" y="235061"/>
                  </a:lnTo>
                  <a:lnTo>
                    <a:pt x="683084" y="210830"/>
                  </a:lnTo>
                  <a:lnTo>
                    <a:pt x="721815" y="187817"/>
                  </a:lnTo>
                  <a:lnTo>
                    <a:pt x="761439" y="165994"/>
                  </a:lnTo>
                  <a:lnTo>
                    <a:pt x="801825" y="145420"/>
                  </a:lnTo>
                  <a:lnTo>
                    <a:pt x="842854" y="126095"/>
                  </a:lnTo>
                  <a:lnTo>
                    <a:pt x="884633" y="108082"/>
                  </a:lnTo>
                  <a:lnTo>
                    <a:pt x="927055" y="91318"/>
                  </a:lnTo>
                  <a:lnTo>
                    <a:pt x="970108" y="75803"/>
                  </a:lnTo>
                  <a:lnTo>
                    <a:pt x="1013792" y="61843"/>
                  </a:lnTo>
                  <a:lnTo>
                    <a:pt x="1058119" y="49133"/>
                  </a:lnTo>
                  <a:lnTo>
                    <a:pt x="1102946" y="37856"/>
                  </a:lnTo>
                  <a:lnTo>
                    <a:pt x="1148416" y="27950"/>
                  </a:lnTo>
                  <a:lnTo>
                    <a:pt x="1194386" y="19415"/>
                  </a:lnTo>
                  <a:lnTo>
                    <a:pt x="1240868" y="12557"/>
                  </a:lnTo>
                  <a:lnTo>
                    <a:pt x="1287731" y="7101"/>
                  </a:lnTo>
                  <a:lnTo>
                    <a:pt x="1335106" y="3169"/>
                  </a:lnTo>
                  <a:lnTo>
                    <a:pt x="1382850" y="761"/>
                  </a:lnTo>
                  <a:lnTo>
                    <a:pt x="1431118" y="0"/>
                  </a:lnTo>
                  <a:lnTo>
                    <a:pt x="1431118" y="1431157"/>
                  </a:lnTo>
                  <a:lnTo>
                    <a:pt x="1431118" y="2862321"/>
                  </a:lnTo>
                  <a:close/>
                </a:path>
              </a:pathLst>
            </a:custGeom>
            <a:ln w="12700">
              <a:solidFill>
                <a:srgbClr val="F6913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14681" y="2132838"/>
              <a:ext cx="5913755" cy="2862580"/>
            </a:xfrm>
            <a:custGeom>
              <a:avLst/>
              <a:gdLst/>
              <a:ahLst/>
              <a:cxnLst/>
              <a:rect l="l" t="t" r="r" b="b"/>
              <a:pathLst>
                <a:path w="5913755" h="2862579">
                  <a:moveTo>
                    <a:pt x="5913607" y="0"/>
                  </a:moveTo>
                  <a:lnTo>
                    <a:pt x="0" y="0"/>
                  </a:lnTo>
                  <a:lnTo>
                    <a:pt x="0" y="2862321"/>
                  </a:lnTo>
                  <a:lnTo>
                    <a:pt x="5913607" y="2862321"/>
                  </a:lnTo>
                  <a:lnTo>
                    <a:pt x="591360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114680" y="2132838"/>
            <a:ext cx="5913755" cy="2965450"/>
          </a:xfrm>
          <a:prstGeom prst="rect">
            <a:avLst/>
          </a:prstGeom>
          <a:ln w="25399">
            <a:solidFill>
              <a:srgbClr val="4F80BB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125730" marR="108585" algn="ctr">
              <a:lnSpc>
                <a:spcPct val="92300"/>
              </a:lnSpc>
              <a:spcBef>
                <a:spcPts val="1155"/>
              </a:spcBef>
            </a:pPr>
            <a:r>
              <a:rPr sz="1800" spc="-5" dirty="0">
                <a:latin typeface="Carlito"/>
                <a:cs typeface="Carlito"/>
              </a:rPr>
              <a:t>Wireless </a:t>
            </a:r>
            <a:r>
              <a:rPr sz="1800" spc="10" dirty="0">
                <a:latin typeface="Carlito"/>
                <a:cs typeface="Carlito"/>
              </a:rPr>
              <a:t>technology </a:t>
            </a:r>
            <a:r>
              <a:rPr sz="1800" spc="15" dirty="0">
                <a:latin typeface="Carlito"/>
                <a:cs typeface="Carlito"/>
              </a:rPr>
              <a:t>allows </a:t>
            </a:r>
            <a:r>
              <a:rPr sz="1800" spc="5" dirty="0">
                <a:latin typeface="Carlito"/>
                <a:cs typeface="Carlito"/>
              </a:rPr>
              <a:t>connected </a:t>
            </a:r>
            <a:r>
              <a:rPr sz="1800" spc="10" dirty="0">
                <a:latin typeface="Carlito"/>
                <a:cs typeface="Carlito"/>
              </a:rPr>
              <a:t>vehicles </a:t>
            </a:r>
            <a:r>
              <a:rPr sz="1800" dirty="0">
                <a:latin typeface="Carlito"/>
                <a:cs typeface="Carlito"/>
              </a:rPr>
              <a:t>to  </a:t>
            </a:r>
            <a:r>
              <a:rPr sz="1800" spc="5" dirty="0">
                <a:latin typeface="Carlito"/>
                <a:cs typeface="Carlito"/>
              </a:rPr>
              <a:t>communicate</a:t>
            </a:r>
            <a:r>
              <a:rPr sz="1800" spc="-11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with</a:t>
            </a:r>
            <a:r>
              <a:rPr sz="1800" spc="-155" dirty="0">
                <a:latin typeface="Carlito"/>
                <a:cs typeface="Carlito"/>
              </a:rPr>
              <a:t> </a:t>
            </a:r>
            <a:r>
              <a:rPr sz="1800" spc="15" dirty="0">
                <a:latin typeface="Carlito"/>
                <a:cs typeface="Carlito"/>
              </a:rPr>
              <a:t>one</a:t>
            </a:r>
            <a:r>
              <a:rPr sz="1800" spc="-10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another,</a:t>
            </a:r>
            <a:r>
              <a:rPr sz="1800" spc="-185" dirty="0">
                <a:latin typeface="Carlito"/>
                <a:cs typeface="Carlito"/>
              </a:rPr>
              <a:t> </a:t>
            </a:r>
            <a:r>
              <a:rPr sz="1800" spc="15" dirty="0">
                <a:latin typeface="Carlito"/>
                <a:cs typeface="Carlito"/>
              </a:rPr>
              <a:t>as</a:t>
            </a:r>
            <a:r>
              <a:rPr sz="1800" spc="-14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well </a:t>
            </a:r>
            <a:r>
              <a:rPr sz="1800" spc="15" dirty="0">
                <a:latin typeface="Carlito"/>
                <a:cs typeface="Carlito"/>
              </a:rPr>
              <a:t>as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the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infrastructure  </a:t>
            </a:r>
            <a:r>
              <a:rPr sz="1800" spc="10" dirty="0">
                <a:latin typeface="Carlito"/>
                <a:cs typeface="Carlito"/>
              </a:rPr>
              <a:t>around</a:t>
            </a:r>
            <a:r>
              <a:rPr sz="1800" spc="-16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them</a:t>
            </a:r>
            <a:r>
              <a:rPr sz="1800" spc="-35" dirty="0">
                <a:latin typeface="Carlito"/>
                <a:cs typeface="Carlito"/>
              </a:rPr>
              <a:t> </a:t>
            </a:r>
            <a:r>
              <a:rPr sz="1800" spc="20" dirty="0">
                <a:latin typeface="Carlito"/>
                <a:cs typeface="Carlito"/>
              </a:rPr>
              <a:t>and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alert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motorists</a:t>
            </a:r>
            <a:r>
              <a:rPr sz="1800" spc="-145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of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road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conditions.</a:t>
            </a:r>
            <a:r>
              <a:rPr sz="1800" spc="-19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Drivers  </a:t>
            </a:r>
            <a:r>
              <a:rPr sz="1800" spc="5" dirty="0">
                <a:latin typeface="Carlito"/>
                <a:cs typeface="Carlito"/>
              </a:rPr>
              <a:t>can </a:t>
            </a:r>
            <a:r>
              <a:rPr sz="1800" spc="10" dirty="0">
                <a:latin typeface="Carlito"/>
                <a:cs typeface="Carlito"/>
              </a:rPr>
              <a:t>be </a:t>
            </a:r>
            <a:r>
              <a:rPr sz="1800" spc="5" dirty="0">
                <a:latin typeface="Carlito"/>
                <a:cs typeface="Carlito"/>
              </a:rPr>
              <a:t>alerted </a:t>
            </a:r>
            <a:r>
              <a:rPr sz="1800" dirty="0">
                <a:latin typeface="Carlito"/>
                <a:cs typeface="Carlito"/>
              </a:rPr>
              <a:t>to </a:t>
            </a:r>
            <a:r>
              <a:rPr sz="1800" spc="10" dirty="0">
                <a:latin typeface="Carlito"/>
                <a:cs typeface="Carlito"/>
              </a:rPr>
              <a:t>dangerous </a:t>
            </a:r>
            <a:r>
              <a:rPr sz="1800" spc="5" dirty="0">
                <a:latin typeface="Carlito"/>
                <a:cs typeface="Carlito"/>
              </a:rPr>
              <a:t>road </a:t>
            </a:r>
            <a:r>
              <a:rPr sz="1800" spc="10" dirty="0">
                <a:latin typeface="Carlito"/>
                <a:cs typeface="Carlito"/>
              </a:rPr>
              <a:t>conditions, possible  </a:t>
            </a:r>
            <a:r>
              <a:rPr sz="1800" spc="5" dirty="0">
                <a:latin typeface="Carlito"/>
                <a:cs typeface="Carlito"/>
              </a:rPr>
              <a:t>collisions,</a:t>
            </a:r>
            <a:r>
              <a:rPr sz="1800" spc="-185" dirty="0">
                <a:latin typeface="Carlito"/>
                <a:cs typeface="Carlito"/>
              </a:rPr>
              <a:t> </a:t>
            </a:r>
            <a:r>
              <a:rPr sz="1800" spc="20" dirty="0">
                <a:latin typeface="Carlito"/>
                <a:cs typeface="Carlito"/>
              </a:rPr>
              <a:t>and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hazardous</a:t>
            </a:r>
            <a:r>
              <a:rPr sz="1800" spc="-21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curves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using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spc="15" dirty="0">
                <a:latin typeface="Carlito"/>
                <a:cs typeface="Carlito"/>
              </a:rPr>
              <a:t>vehicle</a:t>
            </a:r>
            <a:r>
              <a:rPr sz="1800" spc="-10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systems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based  </a:t>
            </a:r>
            <a:r>
              <a:rPr sz="1800" spc="10" dirty="0">
                <a:latin typeface="Carlito"/>
                <a:cs typeface="Carlito"/>
              </a:rPr>
              <a:t>on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Dedicated</a:t>
            </a:r>
            <a:r>
              <a:rPr sz="1800" spc="-1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Short</a:t>
            </a:r>
            <a:r>
              <a:rPr sz="1800" spc="-105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Range</a:t>
            </a:r>
            <a:r>
              <a:rPr sz="1800" spc="-10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Communications</a:t>
            </a:r>
            <a:r>
              <a:rPr sz="1800" spc="-2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(DSRC).</a:t>
            </a:r>
            <a:r>
              <a:rPr sz="1800" spc="-11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DSRC</a:t>
            </a:r>
            <a:r>
              <a:rPr sz="1800" spc="-25" dirty="0">
                <a:latin typeface="Carlito"/>
                <a:cs typeface="Carlito"/>
              </a:rPr>
              <a:t> </a:t>
            </a:r>
            <a:r>
              <a:rPr sz="1800" spc="15" dirty="0">
                <a:latin typeface="Carlito"/>
                <a:cs typeface="Carlito"/>
              </a:rPr>
              <a:t>is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a  </a:t>
            </a:r>
            <a:r>
              <a:rPr sz="1800" spc="10" dirty="0">
                <a:latin typeface="Carlito"/>
                <a:cs typeface="Carlito"/>
              </a:rPr>
              <a:t>technology</a:t>
            </a:r>
            <a:r>
              <a:rPr sz="1800" spc="-175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similar</a:t>
            </a:r>
            <a:r>
              <a:rPr sz="1800" spc="-13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to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Wi-Fi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1800" spc="20" dirty="0">
                <a:latin typeface="Carlito"/>
                <a:cs typeface="Carlito"/>
              </a:rPr>
              <a:t>and</a:t>
            </a:r>
            <a:r>
              <a:rPr sz="1800" spc="-80" dirty="0">
                <a:latin typeface="Carlito"/>
                <a:cs typeface="Carlito"/>
              </a:rPr>
              <a:t> </a:t>
            </a:r>
            <a:r>
              <a:rPr sz="1800" spc="5" dirty="0">
                <a:latin typeface="Carlito"/>
                <a:cs typeface="Carlito"/>
              </a:rPr>
              <a:t>connected</a:t>
            </a:r>
            <a:r>
              <a:rPr sz="1800" spc="-150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vehicles</a:t>
            </a:r>
            <a:r>
              <a:rPr sz="1800" spc="-135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could</a:t>
            </a:r>
            <a:r>
              <a:rPr sz="1800" spc="-150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also  </a:t>
            </a:r>
            <a:r>
              <a:rPr sz="1800" spc="5" dirty="0">
                <a:latin typeface="Arial"/>
                <a:cs typeface="Arial"/>
              </a:rPr>
              <a:t>“talk”</a:t>
            </a:r>
            <a:r>
              <a:rPr sz="1800" spc="9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or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70" dirty="0">
                <a:latin typeface="Arial"/>
                <a:cs typeface="Arial"/>
              </a:rPr>
              <a:t>provide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the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driver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with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information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-60" dirty="0">
                <a:latin typeface="Arial"/>
                <a:cs typeface="Arial"/>
              </a:rPr>
              <a:t>regarding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tolls,  </a:t>
            </a:r>
            <a:r>
              <a:rPr sz="1800" spc="-5" dirty="0">
                <a:latin typeface="Carlito"/>
                <a:cs typeface="Carlito"/>
              </a:rPr>
              <a:t>work zones, traffic </a:t>
            </a:r>
            <a:r>
              <a:rPr sz="1800" spc="5" dirty="0">
                <a:latin typeface="Carlito"/>
                <a:cs typeface="Carlito"/>
              </a:rPr>
              <a:t>signals, </a:t>
            </a:r>
            <a:r>
              <a:rPr sz="1800" spc="20" dirty="0">
                <a:latin typeface="Carlito"/>
                <a:cs typeface="Carlito"/>
              </a:rPr>
              <a:t>and </a:t>
            </a:r>
            <a:r>
              <a:rPr sz="1800" dirty="0">
                <a:latin typeface="Carlito"/>
                <a:cs typeface="Carlito"/>
              </a:rPr>
              <a:t>school </a:t>
            </a:r>
            <a:r>
              <a:rPr sz="1800" spc="-5" dirty="0">
                <a:latin typeface="Carlito"/>
                <a:cs typeface="Carlito"/>
              </a:rPr>
              <a:t>zones, </a:t>
            </a:r>
            <a:r>
              <a:rPr sz="1800" spc="10" dirty="0">
                <a:latin typeface="Carlito"/>
                <a:cs typeface="Carlito"/>
              </a:rPr>
              <a:t>giving </a:t>
            </a:r>
            <a:r>
              <a:rPr sz="1800" spc="5" dirty="0">
                <a:latin typeface="Carlito"/>
                <a:cs typeface="Carlito"/>
              </a:rPr>
              <a:t>relief </a:t>
            </a:r>
            <a:r>
              <a:rPr sz="1800" dirty="0">
                <a:latin typeface="Carlito"/>
                <a:cs typeface="Carlito"/>
              </a:rPr>
              <a:t>to  </a:t>
            </a:r>
            <a:r>
              <a:rPr sz="1800" spc="15" dirty="0">
                <a:latin typeface="Carlito"/>
                <a:cs typeface="Carlito"/>
              </a:rPr>
              <a:t>delays</a:t>
            </a:r>
            <a:r>
              <a:rPr sz="1800" spc="-215" dirty="0">
                <a:latin typeface="Carlito"/>
                <a:cs typeface="Carlito"/>
              </a:rPr>
              <a:t> </a:t>
            </a:r>
            <a:r>
              <a:rPr sz="1800" spc="20" dirty="0">
                <a:latin typeface="Carlito"/>
                <a:cs typeface="Carlito"/>
              </a:rPr>
              <a:t>and</a:t>
            </a:r>
            <a:r>
              <a:rPr sz="1800" spc="-10" dirty="0">
                <a:latin typeface="Carlito"/>
                <a:cs typeface="Carlito"/>
              </a:rPr>
              <a:t> </a:t>
            </a:r>
            <a:r>
              <a:rPr sz="1800" spc="10" dirty="0">
                <a:latin typeface="Carlito"/>
                <a:cs typeface="Carlito"/>
              </a:rPr>
              <a:t>other</a:t>
            </a:r>
            <a:r>
              <a:rPr sz="1800" spc="-13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surprises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spc="15" dirty="0">
                <a:latin typeface="Carlito"/>
                <a:cs typeface="Carlito"/>
              </a:rPr>
              <a:t>that</a:t>
            </a:r>
            <a:r>
              <a:rPr sz="1800" spc="-1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motorists</a:t>
            </a:r>
            <a:r>
              <a:rPr sz="1800" spc="-1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face.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17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91286" y="697923"/>
            <a:ext cx="238379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95" dirty="0"/>
              <a:t>Benefits</a:t>
            </a:r>
            <a:r>
              <a:rPr spc="-600" dirty="0"/>
              <a:t> </a:t>
            </a:r>
            <a:r>
              <a:rPr spc="-105" dirty="0"/>
              <a:t>of</a:t>
            </a:r>
            <a:r>
              <a:rPr spc="-615" dirty="0"/>
              <a:t> </a:t>
            </a:r>
            <a:r>
              <a:rPr spc="-185" dirty="0"/>
              <a:t>V2V</a:t>
            </a:r>
          </a:p>
        </p:txBody>
      </p:sp>
      <p:sp>
        <p:nvSpPr>
          <p:cNvPr id="7" name="object 7"/>
          <p:cNvSpPr/>
          <p:nvPr/>
        </p:nvSpPr>
        <p:spPr>
          <a:xfrm>
            <a:off x="1257275" y="2349489"/>
            <a:ext cx="7061834" cy="1367155"/>
          </a:xfrm>
          <a:custGeom>
            <a:avLst/>
            <a:gdLst/>
            <a:ahLst/>
            <a:cxnLst/>
            <a:rect l="l" t="t" r="r" b="b"/>
            <a:pathLst>
              <a:path w="7061834" h="1367154">
                <a:moveTo>
                  <a:pt x="6833640" y="0"/>
                </a:moveTo>
                <a:lnTo>
                  <a:pt x="227862" y="0"/>
                </a:lnTo>
                <a:lnTo>
                  <a:pt x="181892" y="4571"/>
                </a:lnTo>
                <a:lnTo>
                  <a:pt x="139220" y="17922"/>
                </a:lnTo>
                <a:lnTo>
                  <a:pt x="100477" y="38861"/>
                </a:lnTo>
                <a:lnTo>
                  <a:pt x="66699" y="66690"/>
                </a:lnTo>
                <a:lnTo>
                  <a:pt x="38886" y="100462"/>
                </a:lnTo>
                <a:lnTo>
                  <a:pt x="17931" y="139202"/>
                </a:lnTo>
                <a:lnTo>
                  <a:pt x="4620" y="181874"/>
                </a:lnTo>
                <a:lnTo>
                  <a:pt x="0" y="227837"/>
                </a:lnTo>
                <a:lnTo>
                  <a:pt x="0" y="1139068"/>
                </a:lnTo>
                <a:lnTo>
                  <a:pt x="4620" y="1185031"/>
                </a:lnTo>
                <a:lnTo>
                  <a:pt x="17931" y="1227703"/>
                </a:lnTo>
                <a:lnTo>
                  <a:pt x="38886" y="1266443"/>
                </a:lnTo>
                <a:lnTo>
                  <a:pt x="66699" y="1300246"/>
                </a:lnTo>
                <a:lnTo>
                  <a:pt x="100477" y="1328044"/>
                </a:lnTo>
                <a:lnTo>
                  <a:pt x="139220" y="1349014"/>
                </a:lnTo>
                <a:lnTo>
                  <a:pt x="181892" y="1362334"/>
                </a:lnTo>
                <a:lnTo>
                  <a:pt x="227862" y="1366906"/>
                </a:lnTo>
                <a:lnTo>
                  <a:pt x="6833640" y="1366906"/>
                </a:lnTo>
                <a:lnTo>
                  <a:pt x="6879604" y="1362334"/>
                </a:lnTo>
                <a:lnTo>
                  <a:pt x="6922276" y="1349014"/>
                </a:lnTo>
                <a:lnTo>
                  <a:pt x="6961016" y="1328044"/>
                </a:lnTo>
                <a:lnTo>
                  <a:pt x="6994818" y="1300246"/>
                </a:lnTo>
                <a:lnTo>
                  <a:pt x="7022616" y="1266443"/>
                </a:lnTo>
                <a:lnTo>
                  <a:pt x="7043586" y="1227703"/>
                </a:lnTo>
                <a:lnTo>
                  <a:pt x="7056906" y="1185031"/>
                </a:lnTo>
                <a:lnTo>
                  <a:pt x="7061478" y="1139068"/>
                </a:lnTo>
                <a:lnTo>
                  <a:pt x="7061478" y="227837"/>
                </a:lnTo>
                <a:lnTo>
                  <a:pt x="7056906" y="181874"/>
                </a:lnTo>
                <a:lnTo>
                  <a:pt x="7043586" y="139202"/>
                </a:lnTo>
                <a:lnTo>
                  <a:pt x="7022616" y="100462"/>
                </a:lnTo>
                <a:lnTo>
                  <a:pt x="6994818" y="66690"/>
                </a:lnTo>
                <a:lnTo>
                  <a:pt x="6961016" y="38861"/>
                </a:lnTo>
                <a:lnTo>
                  <a:pt x="6922276" y="17922"/>
                </a:lnTo>
                <a:lnTo>
                  <a:pt x="6879604" y="4571"/>
                </a:lnTo>
                <a:lnTo>
                  <a:pt x="6833640" y="0"/>
                </a:lnTo>
                <a:close/>
              </a:path>
            </a:pathLst>
          </a:custGeom>
          <a:solidFill>
            <a:srgbClr val="49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78586" y="2419283"/>
            <a:ext cx="6602095" cy="84766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 marR="5080">
              <a:lnSpc>
                <a:spcPct val="104299"/>
              </a:lnSpc>
              <a:spcBef>
                <a:spcPts val="10"/>
              </a:spcBef>
            </a:pPr>
            <a:r>
              <a:rPr sz="1800" spc="-15" dirty="0">
                <a:latin typeface="Times New Roman" pitchFamily="18" charset="0"/>
                <a:cs typeface="Times New Roman" pitchFamily="18" charset="0"/>
              </a:rPr>
              <a:t>Benefits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V2V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technologies could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endless. 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NHTSA </a:t>
            </a:r>
            <a:r>
              <a:rPr sz="1800" spc="-40" dirty="0">
                <a:latin typeface="Times New Roman" pitchFamily="18" charset="0"/>
                <a:cs typeface="Times New Roman" pitchFamily="18" charset="0"/>
              </a:rPr>
              <a:t>stated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connected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vehicle 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technology could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handle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roughly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80%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crash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scenarios 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involving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non-impaired</a:t>
            </a:r>
            <a:r>
              <a:rPr sz="1800" spc="-3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drivers.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18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22146" y="697923"/>
            <a:ext cx="13182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14" dirty="0"/>
              <a:t>C</a:t>
            </a:r>
            <a:r>
              <a:rPr spc="-145" dirty="0"/>
              <a:t>o</a:t>
            </a:r>
            <a:r>
              <a:rPr spc="-100" dirty="0"/>
              <a:t>n</a:t>
            </a:r>
            <a:r>
              <a:rPr spc="-145" dirty="0"/>
              <a:t>t</a:t>
            </a:r>
            <a:r>
              <a:rPr spc="-135" dirty="0"/>
              <a:t>d</a:t>
            </a:r>
            <a:r>
              <a:rPr i="1" spc="20" dirty="0">
                <a:latin typeface="Trebuchet MS"/>
                <a:cs typeface="Trebuchet MS"/>
              </a:rPr>
              <a:t>…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924050"/>
            <a:ext cx="9144000" cy="3333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0099" y="5464809"/>
            <a:ext cx="7098665" cy="844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99100"/>
              </a:lnSpc>
              <a:spcBef>
                <a:spcPts val="120"/>
              </a:spcBef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Wireless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Connectivity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cars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continuously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aware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each  other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car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brakes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suddenly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cars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several yards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behind  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vehicle get a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safety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warning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get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too</a:t>
            </a:r>
            <a:r>
              <a:rPr sz="1800" spc="-3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close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19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9050" y="523176"/>
            <a:ext cx="5434965" cy="962660"/>
            <a:chOff x="-19050" y="523176"/>
            <a:chExt cx="5434965" cy="962660"/>
          </a:xfrm>
        </p:grpSpPr>
        <p:sp>
          <p:nvSpPr>
            <p:cNvPr id="3" name="object 3"/>
            <p:cNvSpPr/>
            <p:nvPr/>
          </p:nvSpPr>
          <p:spPr>
            <a:xfrm>
              <a:off x="0" y="523176"/>
              <a:ext cx="5415899" cy="96235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4932060" y="0"/>
                  </a:moveTo>
                  <a:lnTo>
                    <a:pt x="0" y="0"/>
                  </a:lnTo>
                  <a:lnTo>
                    <a:pt x="0" y="864107"/>
                  </a:lnTo>
                  <a:lnTo>
                    <a:pt x="4932060" y="864107"/>
                  </a:lnTo>
                  <a:lnTo>
                    <a:pt x="5364114" y="432053"/>
                  </a:lnTo>
                  <a:lnTo>
                    <a:pt x="4932060" y="0"/>
                  </a:lnTo>
                  <a:close/>
                </a:path>
              </a:pathLst>
            </a:custGeom>
            <a:solidFill>
              <a:srgbClr val="9AB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548640"/>
              <a:ext cx="5364480" cy="864235"/>
            </a:xfrm>
            <a:custGeom>
              <a:avLst/>
              <a:gdLst/>
              <a:ahLst/>
              <a:cxnLst/>
              <a:rect l="l" t="t" r="r" b="b"/>
              <a:pathLst>
                <a:path w="5364480" h="864235">
                  <a:moveTo>
                    <a:pt x="0" y="0"/>
                  </a:moveTo>
                  <a:lnTo>
                    <a:pt x="4932060" y="0"/>
                  </a:lnTo>
                  <a:lnTo>
                    <a:pt x="5364114" y="432053"/>
                  </a:lnTo>
                  <a:lnTo>
                    <a:pt x="4932060" y="864107"/>
                  </a:lnTo>
                  <a:lnTo>
                    <a:pt x="0" y="864107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22146" y="697923"/>
            <a:ext cx="1318260" cy="517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pc="-114" dirty="0"/>
              <a:t>C</a:t>
            </a:r>
            <a:r>
              <a:rPr spc="-145" dirty="0"/>
              <a:t>o</a:t>
            </a:r>
            <a:r>
              <a:rPr spc="-100" dirty="0"/>
              <a:t>n</a:t>
            </a:r>
            <a:r>
              <a:rPr spc="-145" dirty="0"/>
              <a:t>t</a:t>
            </a:r>
            <a:r>
              <a:rPr spc="-135" dirty="0"/>
              <a:t>d</a:t>
            </a:r>
            <a:r>
              <a:rPr i="1" spc="20" dirty="0">
                <a:latin typeface="Trebuchet MS"/>
                <a:cs typeface="Trebuchet MS"/>
              </a:rPr>
              <a:t>…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1762125"/>
            <a:ext cx="9144000" cy="3333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76317" y="5609267"/>
            <a:ext cx="6609715" cy="27488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800" spc="-15" dirty="0">
                <a:latin typeface="Times New Roman" pitchFamily="18" charset="0"/>
                <a:cs typeface="Times New Roman" pitchFamily="18" charset="0"/>
              </a:rPr>
              <a:t>Connected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vehicles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help </a:t>
            </a:r>
            <a:r>
              <a:rPr sz="1800" spc="-5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mitigate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crashes 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busy 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urban  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streets.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r>
              <a:rPr dirty="0"/>
              <a:t>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146" y="228601"/>
            <a:ext cx="8347706" cy="986848"/>
          </a:xfrm>
        </p:spPr>
        <p:txBody>
          <a:bodyPr/>
          <a:lstStyle/>
          <a:p>
            <a:r>
              <a:rPr lang="en-IN" dirty="0" smtClean="0"/>
              <a:t>Mapping of co &amp; </a:t>
            </a:r>
            <a:r>
              <a:rPr lang="en-IN" dirty="0" err="1" smtClean="0"/>
              <a:t>po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9448799" cy="4628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813"/>
                <a:gridCol w="701271"/>
                <a:gridCol w="799516"/>
                <a:gridCol w="3132614"/>
                <a:gridCol w="313068"/>
                <a:gridCol w="313068"/>
                <a:gridCol w="313068"/>
                <a:gridCol w="313068"/>
                <a:gridCol w="313068"/>
                <a:gridCol w="313068"/>
                <a:gridCol w="325591"/>
                <a:gridCol w="325591"/>
                <a:gridCol w="288022"/>
                <a:gridCol w="272161"/>
                <a:gridCol w="266315"/>
                <a:gridCol w="275499"/>
                <a:gridCol w="275499"/>
                <a:gridCol w="275499"/>
              </a:tblGrid>
              <a:tr h="794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Subject 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Code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L/T/P 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CO 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PO2</a:t>
                      </a:r>
                      <a:endParaRPr lang="en-IN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PO5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PO10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PO11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PO12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O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P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O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94237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IOT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endParaRPr lang="en-IN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7CS4-01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2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L 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Understand the revolution of internet in field of cloud, wireless network, embedded system and mobile devices.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IN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--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19430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Apply IOT design concepts in various dimensions implementing software and hardware.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--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945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Analyze various M2M and IoT architectures.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M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L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9450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L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Design and develop various applications in IOT.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>
                          <a:effectLst/>
                        </a:rPr>
                        <a:t>M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L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0" algn="l"/>
                        </a:tabLst>
                      </a:pPr>
                      <a:r>
                        <a:rPr lang="en-US" sz="1200" dirty="0">
                          <a:effectLst/>
                        </a:rPr>
                        <a:t>H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06400" y="457200"/>
            <a:ext cx="11582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r>
              <a:rPr lang="en-IN" kern="0" dirty="0" smtClean="0">
                <a:solidFill>
                  <a:schemeClr val="tx1"/>
                </a:solidFill>
              </a:rPr>
              <a:t>Mapping of co &amp; </a:t>
            </a:r>
            <a:r>
              <a:rPr lang="en-IN" kern="0" dirty="0" err="1" smtClean="0">
                <a:solidFill>
                  <a:schemeClr val="tx1"/>
                </a:solidFill>
              </a:rPr>
              <a:t>po</a:t>
            </a:r>
            <a:endParaRPr lang="en-IN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07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syllbus-IOT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4297" y="1295400"/>
            <a:ext cx="67818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oogle Shape;107;p14"/>
          <p:cNvGrpSpPr/>
          <p:nvPr/>
        </p:nvGrpSpPr>
        <p:grpSpPr>
          <a:xfrm>
            <a:off x="381000" y="160443"/>
            <a:ext cx="9109075" cy="153145"/>
            <a:chOff x="0" y="0"/>
            <a:chExt cx="7239000" cy="307777"/>
          </a:xfrm>
        </p:grpSpPr>
        <p:sp>
          <p:nvSpPr>
            <p:cNvPr id="5" name="Google Shape;108;p14"/>
            <p:cNvSpPr txBox="1"/>
            <p:nvPr/>
          </p:nvSpPr>
          <p:spPr>
            <a:xfrm>
              <a:off x="0" y="1"/>
              <a:ext cx="35814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 smtClean="0">
                  <a:latin typeface="Libre Franklin"/>
                  <a:ea typeface="Libre Franklin"/>
                  <a:cs typeface="Libre Franklin"/>
                  <a:sym typeface="Libre Franklin"/>
                </a:rPr>
                <a:t> </a:t>
              </a:r>
              <a:endParaRPr sz="1400" dirty="0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" name="Google Shape;109;p14"/>
            <p:cNvSpPr txBox="1"/>
            <p:nvPr/>
          </p:nvSpPr>
          <p:spPr>
            <a:xfrm>
              <a:off x="4876800" y="0"/>
              <a:ext cx="23622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492443"/>
          </a:xfrm>
        </p:spPr>
        <p:txBody>
          <a:bodyPr/>
          <a:lstStyle/>
          <a:p>
            <a:r>
              <a:rPr lang="en-IN" dirty="0">
                <a:solidFill>
                  <a:schemeClr val="tx1"/>
                </a:solidFill>
              </a:rPr>
              <a:t>S</a:t>
            </a:r>
            <a:r>
              <a:rPr lang="en-IN" dirty="0" smtClean="0">
                <a:solidFill>
                  <a:schemeClr val="tx1"/>
                </a:solidFill>
              </a:rPr>
              <a:t>yllabus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92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07;p14"/>
          <p:cNvGrpSpPr/>
          <p:nvPr/>
        </p:nvGrpSpPr>
        <p:grpSpPr>
          <a:xfrm>
            <a:off x="381000" y="160443"/>
            <a:ext cx="9109075" cy="153145"/>
            <a:chOff x="0" y="0"/>
            <a:chExt cx="7239000" cy="307777"/>
          </a:xfrm>
        </p:grpSpPr>
        <p:sp>
          <p:nvSpPr>
            <p:cNvPr id="5" name="Google Shape;108;p14"/>
            <p:cNvSpPr txBox="1"/>
            <p:nvPr/>
          </p:nvSpPr>
          <p:spPr>
            <a:xfrm>
              <a:off x="0" y="1"/>
              <a:ext cx="35814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 smtClean="0">
                  <a:latin typeface="Libre Franklin"/>
                  <a:ea typeface="Libre Franklin"/>
                  <a:cs typeface="Libre Franklin"/>
                  <a:sym typeface="Libre Franklin"/>
                </a:rPr>
                <a:t> </a:t>
              </a:r>
              <a:endParaRPr sz="1400" dirty="0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" name="Google Shape;109;p14"/>
            <p:cNvSpPr txBox="1"/>
            <p:nvPr/>
          </p:nvSpPr>
          <p:spPr>
            <a:xfrm>
              <a:off x="4876800" y="0"/>
              <a:ext cx="23622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492443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Lecture plan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8973246"/>
              </p:ext>
            </p:extLst>
          </p:nvPr>
        </p:nvGraphicFramePr>
        <p:xfrm>
          <a:off x="1981199" y="1557204"/>
          <a:ext cx="9372600" cy="4686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1"/>
                <a:gridCol w="4457739"/>
                <a:gridCol w="1466830"/>
                <a:gridCol w="1466830"/>
              </a:tblGrid>
              <a:tr h="24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 No./ Total Lecture Reqd.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Topics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Lect. Reqd.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Lect. No.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Unit-I (10)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Introduction to subject and scope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736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 Introduction to learning, Types of learning and Applications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 Supervised Learning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 Linear Regression Model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 Naïve Bayes Classifier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 Decision Tree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 K-nearest Neighbor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 Logistic Regression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 Support Vector Machine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 Random Forest Algorithm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Unit-II </a:t>
                      </a:r>
                      <a:r>
                        <a:rPr lang="en-US" sz="1200" dirty="0" smtClean="0">
                          <a:effectLst/>
                        </a:rPr>
                        <a:t>(7)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r>
                        <a:rPr lang="en-US" sz="1200" baseline="0" dirty="0" smtClean="0">
                          <a:effectLst/>
                        </a:rPr>
                        <a:t> sensors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r>
                        <a:rPr lang="en-US" sz="1200" baseline="0" dirty="0" smtClean="0">
                          <a:effectLst/>
                        </a:rPr>
                        <a:t> actuators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</a:t>
                      </a:r>
                      <a:r>
                        <a:rPr lang="en-US" sz="1200" dirty="0" smtClean="0">
                          <a:effectLst/>
                        </a:rPr>
                        <a:t>Humidity</a:t>
                      </a:r>
                      <a:r>
                        <a:rPr lang="en-US" sz="1200" baseline="0" dirty="0" smtClean="0">
                          <a:effectLst/>
                        </a:rPr>
                        <a:t> sensor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13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</a:t>
                      </a:r>
                      <a:r>
                        <a:rPr lang="en-US" sz="1200" dirty="0" smtClean="0">
                          <a:effectLst/>
                        </a:rPr>
                        <a:t>Ultrasonic</a:t>
                      </a:r>
                      <a:r>
                        <a:rPr lang="en-US" sz="1200" baseline="0" dirty="0" smtClean="0">
                          <a:effectLst/>
                        </a:rPr>
                        <a:t> sensor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14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 </a:t>
                      </a:r>
                      <a:r>
                        <a:rPr lang="en-US" sz="1200" dirty="0" smtClean="0">
                          <a:effectLst/>
                        </a:rPr>
                        <a:t>Temperature</a:t>
                      </a:r>
                      <a:r>
                        <a:rPr lang="en-US" sz="1200" baseline="0" dirty="0" smtClean="0">
                          <a:effectLst/>
                        </a:rPr>
                        <a:t> sensor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15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b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 </a:t>
                      </a:r>
                      <a:r>
                        <a:rPr lang="en-US" sz="1200" dirty="0" err="1" smtClean="0">
                          <a:effectLst/>
                        </a:rPr>
                        <a:t>Arduino</a:t>
                      </a:r>
                      <a:r>
                        <a:rPr lang="en-US" sz="1200" dirty="0" smtClean="0">
                          <a:effectLst/>
                        </a:rPr>
                        <a:t> and Raspberry Pi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r>
                        <a:rPr lang="en-US" sz="1200" baseline="0" dirty="0" smtClean="0">
                          <a:effectLst/>
                        </a:rPr>
                        <a:t> OS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17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24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BC-1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ARM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Processor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18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768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07;p14"/>
          <p:cNvGrpSpPr/>
          <p:nvPr/>
        </p:nvGrpSpPr>
        <p:grpSpPr>
          <a:xfrm>
            <a:off x="381000" y="160443"/>
            <a:ext cx="9109075" cy="153145"/>
            <a:chOff x="0" y="0"/>
            <a:chExt cx="7239000" cy="307777"/>
          </a:xfrm>
        </p:grpSpPr>
        <p:sp>
          <p:nvSpPr>
            <p:cNvPr id="5" name="Google Shape;108;p14"/>
            <p:cNvSpPr txBox="1"/>
            <p:nvPr/>
          </p:nvSpPr>
          <p:spPr>
            <a:xfrm>
              <a:off x="0" y="1"/>
              <a:ext cx="3581400" cy="30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 smtClean="0">
                  <a:latin typeface="Libre Franklin"/>
                  <a:ea typeface="Libre Franklin"/>
                  <a:cs typeface="Libre Franklin"/>
                  <a:sym typeface="Libre Franklin"/>
                </a:rPr>
                <a:t> </a:t>
              </a:r>
              <a:endParaRPr sz="1400" dirty="0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" name="Google Shape;109;p14"/>
            <p:cNvSpPr txBox="1"/>
            <p:nvPr/>
          </p:nvSpPr>
          <p:spPr>
            <a:xfrm>
              <a:off x="4876800" y="0"/>
              <a:ext cx="23622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dirty="0"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492443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Lecture plan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2195016"/>
              </p:ext>
            </p:extLst>
          </p:nvPr>
        </p:nvGraphicFramePr>
        <p:xfrm>
          <a:off x="1945640" y="1295400"/>
          <a:ext cx="9144000" cy="5257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4305340"/>
                <a:gridCol w="1466830"/>
                <a:gridCol w="1466830"/>
              </a:tblGrid>
              <a:tr h="397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 No./ Total Lecture Reqd.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Topics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Lect. Reqd.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Lect. No.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Unit-III </a:t>
                      </a:r>
                      <a:r>
                        <a:rPr lang="en-US" sz="1200" dirty="0" smtClean="0">
                          <a:effectLst/>
                        </a:rPr>
                        <a:t>(9)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r>
                        <a:rPr lang="en-US" sz="1200" baseline="0" dirty="0" smtClean="0">
                          <a:effectLst/>
                        </a:rPr>
                        <a:t> architecture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</a:t>
                      </a:r>
                      <a:r>
                        <a:rPr lang="en-US" sz="1200" dirty="0" smtClean="0">
                          <a:effectLst/>
                        </a:rPr>
                        <a:t>Reference model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</a:t>
                      </a:r>
                      <a:r>
                        <a:rPr lang="en-US" sz="1200" dirty="0" smtClean="0">
                          <a:effectLst/>
                        </a:rPr>
                        <a:t>Representational</a:t>
                      </a:r>
                      <a:r>
                        <a:rPr lang="en-US" sz="1200" baseline="0" dirty="0" smtClean="0">
                          <a:effectLst/>
                        </a:rPr>
                        <a:t> state transfer (REST)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</a:t>
                      </a:r>
                      <a:r>
                        <a:rPr lang="en-US" sz="1200" dirty="0" smtClean="0">
                          <a:effectLst/>
                        </a:rPr>
                        <a:t>Uniform</a:t>
                      </a:r>
                      <a:r>
                        <a:rPr lang="en-US" sz="1200" baseline="0" dirty="0" smtClean="0">
                          <a:effectLst/>
                        </a:rPr>
                        <a:t> resource identifier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 </a:t>
                      </a:r>
                      <a:r>
                        <a:rPr lang="en-US" sz="1200" dirty="0" smtClean="0">
                          <a:effectLst/>
                        </a:rPr>
                        <a:t>Challenges in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Design challenges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Development challenges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Security challenges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Other challenges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919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Unit- IV  (8)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</a:t>
                      </a:r>
                      <a:r>
                        <a:rPr lang="en-US" sz="1200" dirty="0" smtClean="0">
                          <a:effectLst/>
                        </a:rPr>
                        <a:t>Machine</a:t>
                      </a:r>
                      <a:r>
                        <a:rPr lang="en-US" sz="1200" baseline="0" dirty="0" smtClean="0">
                          <a:effectLst/>
                        </a:rPr>
                        <a:t> to Machine </a:t>
                      </a:r>
                      <a:r>
                        <a:rPr lang="en-US" sz="1200" baseline="0" dirty="0" err="1" smtClean="0">
                          <a:effectLst/>
                        </a:rPr>
                        <a:t>vs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</a:rPr>
                        <a:t>IoT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</a:t>
                      </a:r>
                      <a:r>
                        <a:rPr lang="en-US" sz="1200" dirty="0" smtClean="0">
                          <a:effectLst/>
                        </a:rPr>
                        <a:t>Software defined networks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</a:t>
                      </a:r>
                      <a:r>
                        <a:rPr lang="en-US" sz="1200" dirty="0" smtClean="0">
                          <a:effectLst/>
                        </a:rPr>
                        <a:t>Network function virtualization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</a:t>
                      </a:r>
                      <a:r>
                        <a:rPr lang="en-US" sz="1200" dirty="0" smtClean="0">
                          <a:effectLst/>
                        </a:rPr>
                        <a:t>Difference between SDN and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Difference between NFV and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Unit- V  (8)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</a:t>
                      </a:r>
                      <a:r>
                        <a:rPr lang="en-US" sz="1200" dirty="0" err="1" smtClean="0">
                          <a:effectLst/>
                        </a:rPr>
                        <a:t>IoT</a:t>
                      </a:r>
                      <a:r>
                        <a:rPr lang="en-US" sz="1200" dirty="0" smtClean="0">
                          <a:effectLst/>
                        </a:rPr>
                        <a:t> applications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</a:t>
                      </a:r>
                      <a:r>
                        <a:rPr lang="en-US" sz="1200" dirty="0" smtClean="0">
                          <a:effectLst/>
                        </a:rPr>
                        <a:t>Home automation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</a:t>
                      </a:r>
                      <a:r>
                        <a:rPr lang="en-US" sz="1200" dirty="0" smtClean="0">
                          <a:effectLst/>
                        </a:rPr>
                        <a:t>Smart cities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</a:t>
                      </a:r>
                      <a:r>
                        <a:rPr lang="en-US" sz="1200" dirty="0" smtClean="0">
                          <a:effectLst/>
                        </a:rPr>
                        <a:t>Environment and energy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 </a:t>
                      </a:r>
                      <a:r>
                        <a:rPr lang="en-US" sz="1200" dirty="0" smtClean="0">
                          <a:effectLst/>
                        </a:rPr>
                        <a:t>Retail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 </a:t>
                      </a:r>
                      <a:r>
                        <a:rPr lang="en-US" sz="1200" dirty="0" smtClean="0">
                          <a:effectLst/>
                        </a:rPr>
                        <a:t>Logistics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 </a:t>
                      </a:r>
                      <a:r>
                        <a:rPr lang="en-US" sz="1200" dirty="0" smtClean="0">
                          <a:effectLst/>
                        </a:rPr>
                        <a:t>Agriculture and Industries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Health and lifestyle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  <a:tr h="198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BC-2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IoT</a:t>
                      </a: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Platforms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014" marR="250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93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971" y="757931"/>
            <a:ext cx="358203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spc="5" dirty="0">
                <a:solidFill>
                  <a:srgbClr val="000000"/>
                </a:solidFill>
                <a:latin typeface="Times New Roman"/>
                <a:cs typeface="Times New Roman"/>
              </a:rPr>
              <a:t>Contents </a:t>
            </a:r>
            <a:r>
              <a:rPr sz="275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sz="275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750" b="1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75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Lecture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971" y="1606538"/>
            <a:ext cx="10207629" cy="438069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0"/>
              </a:spcBef>
            </a:pPr>
            <a:r>
              <a:rPr sz="2750" b="1" dirty="0">
                <a:latin typeface="Times New Roman"/>
                <a:cs typeface="Times New Roman"/>
              </a:rPr>
              <a:t>Different </a:t>
            </a:r>
            <a:r>
              <a:rPr sz="2750" b="1" spc="-10" dirty="0">
                <a:latin typeface="Times New Roman"/>
                <a:cs typeface="Times New Roman"/>
              </a:rPr>
              <a:t>between </a:t>
            </a:r>
            <a:r>
              <a:rPr sz="2750" b="1" spc="-20" dirty="0">
                <a:latin typeface="Times New Roman"/>
                <a:cs typeface="Times New Roman"/>
              </a:rPr>
              <a:t>IOT </a:t>
            </a:r>
            <a:r>
              <a:rPr sz="2750" b="1" spc="25" dirty="0">
                <a:latin typeface="Times New Roman"/>
                <a:cs typeface="Times New Roman"/>
              </a:rPr>
              <a:t>&amp; </a:t>
            </a:r>
            <a:r>
              <a:rPr sz="2750" b="1" spc="55" dirty="0">
                <a:latin typeface="Times New Roman"/>
                <a:cs typeface="Times New Roman"/>
              </a:rPr>
              <a:t>M2M  </a:t>
            </a:r>
            <a:r>
              <a:rPr sz="2750" b="1" spc="30" dirty="0">
                <a:latin typeface="Times New Roman"/>
                <a:cs typeface="Times New Roman"/>
              </a:rPr>
              <a:t>SDN</a:t>
            </a:r>
            <a:endParaRPr sz="2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2023" y="0"/>
            <a:ext cx="12000230" cy="1420495"/>
          </a:xfrm>
          <a:custGeom>
            <a:avLst/>
            <a:gdLst/>
            <a:ahLst/>
            <a:cxnLst/>
            <a:rect l="l" t="t" r="r" b="b"/>
            <a:pathLst>
              <a:path w="12000230" h="1420495">
                <a:moveTo>
                  <a:pt x="11999975" y="0"/>
                </a:moveTo>
                <a:lnTo>
                  <a:pt x="0" y="0"/>
                </a:lnTo>
                <a:lnTo>
                  <a:pt x="0" y="1420367"/>
                </a:lnTo>
                <a:lnTo>
                  <a:pt x="11999975" y="1420367"/>
                </a:lnTo>
                <a:lnTo>
                  <a:pt x="11999975" y="0"/>
                </a:lnTo>
                <a:close/>
              </a:path>
            </a:pathLst>
          </a:custGeom>
          <a:solidFill>
            <a:srgbClr val="DAF3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4" y="258122"/>
            <a:ext cx="7712075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spc="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4400" spc="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IoT </a:t>
            </a:r>
            <a:r>
              <a:rPr sz="4400" spc="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4400" spc="-305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1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M2M</a:t>
            </a:r>
            <a:endParaRPr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4" y="1688509"/>
            <a:ext cx="9966325" cy="3326129"/>
          </a:xfrm>
          <a:prstGeom prst="rect">
            <a:avLst/>
          </a:prstGeom>
        </p:spPr>
        <p:txBody>
          <a:bodyPr vert="horz" wrap="square" lIns="0" tIns="12001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45"/>
              </a:spcBef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5" dirty="0">
                <a:latin typeface="Times New Roman"/>
                <a:cs typeface="Times New Roman"/>
              </a:rPr>
              <a:t>Communication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Protocols</a:t>
            </a:r>
            <a:endParaRPr sz="1800">
              <a:latin typeface="Times New Roman"/>
              <a:cs typeface="Times New Roman"/>
            </a:endParaRPr>
          </a:p>
          <a:p>
            <a:pPr marL="699135" lvl="1" indent="-229235">
              <a:lnSpc>
                <a:spcPct val="100000"/>
              </a:lnSpc>
              <a:spcBef>
                <a:spcPts val="8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Times New Roman"/>
                <a:cs typeface="Times New Roman"/>
              </a:rPr>
              <a:t>M2M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IoT </a:t>
            </a:r>
            <a:r>
              <a:rPr sz="1800" spc="10" dirty="0">
                <a:latin typeface="Times New Roman"/>
                <a:cs typeface="Times New Roman"/>
              </a:rPr>
              <a:t>can </a:t>
            </a:r>
            <a:r>
              <a:rPr sz="1800" spc="-5" dirty="0">
                <a:latin typeface="Times New Roman"/>
                <a:cs typeface="Times New Roman"/>
              </a:rPr>
              <a:t>differ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how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communication </a:t>
            </a:r>
            <a:r>
              <a:rPr sz="1800" spc="5" dirty="0">
                <a:latin typeface="Times New Roman"/>
                <a:cs typeface="Times New Roman"/>
              </a:rPr>
              <a:t>between the </a:t>
            </a:r>
            <a:r>
              <a:rPr sz="1800" spc="-5" dirty="0">
                <a:latin typeface="Times New Roman"/>
                <a:cs typeface="Times New Roman"/>
              </a:rPr>
              <a:t>machines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devices happens.</a:t>
            </a:r>
            <a:endParaRPr sz="1800">
              <a:latin typeface="Times New Roman"/>
              <a:cs typeface="Times New Roman"/>
            </a:endParaRPr>
          </a:p>
          <a:p>
            <a:pPr marL="698500" marR="313690" lvl="1" indent="-229235">
              <a:lnSpc>
                <a:spcPct val="121600"/>
              </a:lnSpc>
              <a:spcBef>
                <a:spcPts val="45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Times New Roman"/>
                <a:cs typeface="Times New Roman"/>
              </a:rPr>
              <a:t>M2M </a:t>
            </a:r>
            <a:r>
              <a:rPr sz="1800" spc="-5" dirty="0">
                <a:latin typeface="Times New Roman"/>
                <a:cs typeface="Times New Roman"/>
              </a:rPr>
              <a:t>uses </a:t>
            </a:r>
            <a:r>
              <a:rPr sz="1800" dirty="0">
                <a:latin typeface="Times New Roman"/>
                <a:cs typeface="Times New Roman"/>
              </a:rPr>
              <a:t>either proprietary or non-IP based </a:t>
            </a:r>
            <a:r>
              <a:rPr sz="1800" spc="-10" dirty="0">
                <a:latin typeface="Times New Roman"/>
                <a:cs typeface="Times New Roman"/>
              </a:rPr>
              <a:t>communication </a:t>
            </a:r>
            <a:r>
              <a:rPr sz="1800" spc="-5" dirty="0">
                <a:latin typeface="Times New Roman"/>
                <a:cs typeface="Times New Roman"/>
              </a:rPr>
              <a:t>protocols </a:t>
            </a:r>
            <a:r>
              <a:rPr sz="1800" dirty="0">
                <a:latin typeface="Times New Roman"/>
                <a:cs typeface="Times New Roman"/>
              </a:rPr>
              <a:t>for </a:t>
            </a:r>
            <a:r>
              <a:rPr sz="1800" spc="-10" dirty="0">
                <a:latin typeface="Times New Roman"/>
                <a:cs typeface="Times New Roman"/>
              </a:rPr>
              <a:t>communication </a:t>
            </a:r>
            <a:r>
              <a:rPr sz="1800" spc="-20" dirty="0">
                <a:latin typeface="Times New Roman"/>
                <a:cs typeface="Times New Roman"/>
              </a:rPr>
              <a:t>within  </a:t>
            </a:r>
            <a:r>
              <a:rPr sz="1800" spc="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M2M </a:t>
            </a:r>
            <a:r>
              <a:rPr sz="1800" spc="10" dirty="0">
                <a:latin typeface="Times New Roman"/>
                <a:cs typeface="Times New Roman"/>
              </a:rPr>
              <a:t>area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networks.</a:t>
            </a:r>
            <a:endParaRPr sz="1800">
              <a:latin typeface="Times New Roman"/>
              <a:cs typeface="Times New Roman"/>
            </a:endParaRPr>
          </a:p>
          <a:p>
            <a:pPr marL="327025" indent="-314960">
              <a:lnSpc>
                <a:spcPct val="100000"/>
              </a:lnSpc>
              <a:spcBef>
                <a:spcPts val="850"/>
              </a:spcBef>
              <a:buFont typeface="Arial"/>
              <a:buChar char="•"/>
              <a:tabLst>
                <a:tab pos="327025" algn="l"/>
                <a:tab pos="327660" algn="l"/>
              </a:tabLst>
            </a:pPr>
            <a:r>
              <a:rPr sz="1800" spc="-5" dirty="0">
                <a:latin typeface="Times New Roman"/>
                <a:cs typeface="Times New Roman"/>
              </a:rPr>
              <a:t>Machines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spc="-10" dirty="0">
                <a:latin typeface="Times New Roman"/>
                <a:cs typeface="Times New Roman"/>
              </a:rPr>
              <a:t>M2M </a:t>
            </a:r>
            <a:r>
              <a:rPr sz="1800" dirty="0">
                <a:latin typeface="Times New Roman"/>
                <a:cs typeface="Times New Roman"/>
              </a:rPr>
              <a:t>vs </a:t>
            </a:r>
            <a:r>
              <a:rPr sz="1800" spc="-30" dirty="0">
                <a:latin typeface="Times New Roman"/>
                <a:cs typeface="Times New Roman"/>
              </a:rPr>
              <a:t>Things in</a:t>
            </a:r>
            <a:r>
              <a:rPr sz="1800" spc="-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IoT</a:t>
            </a:r>
            <a:endParaRPr sz="1800">
              <a:latin typeface="Times New Roman"/>
              <a:cs typeface="Times New Roman"/>
            </a:endParaRPr>
          </a:p>
          <a:p>
            <a:pPr marL="698500" marR="5080" lvl="1" indent="-229235">
              <a:lnSpc>
                <a:spcPct val="121800"/>
              </a:lnSpc>
              <a:spcBef>
                <a:spcPts val="29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20" dirty="0">
                <a:latin typeface="Times New Roman"/>
                <a:cs typeface="Times New Roman"/>
              </a:rPr>
              <a:t>The </a:t>
            </a:r>
            <a:r>
              <a:rPr sz="1800" spc="-25" dirty="0">
                <a:latin typeface="Times New Roman"/>
                <a:cs typeface="Times New Roman"/>
              </a:rPr>
              <a:t>"Things"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IoT </a:t>
            </a:r>
            <a:r>
              <a:rPr sz="1800" spc="5" dirty="0">
                <a:latin typeface="Times New Roman"/>
                <a:cs typeface="Times New Roman"/>
              </a:rPr>
              <a:t>refers </a:t>
            </a:r>
            <a:r>
              <a:rPr sz="1800" spc="10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physical </a:t>
            </a:r>
            <a:r>
              <a:rPr sz="1800" dirty="0">
                <a:latin typeface="Times New Roman"/>
                <a:cs typeface="Times New Roman"/>
              </a:rPr>
              <a:t>objects </a:t>
            </a:r>
            <a:r>
              <a:rPr sz="1800" spc="10" dirty="0">
                <a:latin typeface="Times New Roman"/>
                <a:cs typeface="Times New Roman"/>
              </a:rPr>
              <a:t>that </a:t>
            </a:r>
            <a:r>
              <a:rPr sz="1800" spc="5" dirty="0">
                <a:latin typeface="Times New Roman"/>
                <a:cs typeface="Times New Roman"/>
              </a:rPr>
              <a:t>have </a:t>
            </a:r>
            <a:r>
              <a:rPr sz="1800" spc="-10" dirty="0">
                <a:latin typeface="Times New Roman"/>
                <a:cs typeface="Times New Roman"/>
              </a:rPr>
              <a:t>unique identiﬁers </a:t>
            </a:r>
            <a:r>
              <a:rPr sz="1800" spc="5" dirty="0">
                <a:latin typeface="Times New Roman"/>
                <a:cs typeface="Times New Roman"/>
              </a:rPr>
              <a:t>and </a:t>
            </a:r>
            <a:r>
              <a:rPr sz="1800" spc="10" dirty="0">
                <a:latin typeface="Times New Roman"/>
                <a:cs typeface="Times New Roman"/>
              </a:rPr>
              <a:t>can </a:t>
            </a:r>
            <a:r>
              <a:rPr sz="1800" spc="-10" dirty="0">
                <a:latin typeface="Times New Roman"/>
                <a:cs typeface="Times New Roman"/>
              </a:rPr>
              <a:t>sense </a:t>
            </a:r>
            <a:r>
              <a:rPr sz="1800" spc="5" dirty="0">
                <a:latin typeface="Times New Roman"/>
                <a:cs typeface="Times New Roman"/>
              </a:rPr>
              <a:t>and  </a:t>
            </a:r>
            <a:r>
              <a:rPr sz="1800" spc="-10" dirty="0">
                <a:latin typeface="Times New Roman"/>
                <a:cs typeface="Times New Roman"/>
              </a:rPr>
              <a:t>communicate </a:t>
            </a:r>
            <a:r>
              <a:rPr sz="1800" spc="-20" dirty="0">
                <a:latin typeface="Times New Roman"/>
                <a:cs typeface="Times New Roman"/>
              </a:rPr>
              <a:t>with </a:t>
            </a:r>
            <a:r>
              <a:rPr sz="1800" spc="-5" dirty="0">
                <a:latin typeface="Times New Roman"/>
                <a:cs typeface="Times New Roman"/>
              </a:rPr>
              <a:t>their </a:t>
            </a:r>
            <a:r>
              <a:rPr sz="1800" spc="10" dirty="0">
                <a:latin typeface="Times New Roman"/>
                <a:cs typeface="Times New Roman"/>
              </a:rPr>
              <a:t>external </a:t>
            </a:r>
            <a:r>
              <a:rPr sz="1800" spc="-10" dirty="0">
                <a:latin typeface="Times New Roman"/>
                <a:cs typeface="Times New Roman"/>
              </a:rPr>
              <a:t>environment </a:t>
            </a:r>
            <a:r>
              <a:rPr sz="1800" spc="5" dirty="0">
                <a:latin typeface="Times New Roman"/>
                <a:cs typeface="Times New Roman"/>
              </a:rPr>
              <a:t>(and </a:t>
            </a:r>
            <a:r>
              <a:rPr sz="1800" spc="-5" dirty="0">
                <a:latin typeface="Times New Roman"/>
                <a:cs typeface="Times New Roman"/>
              </a:rPr>
              <a:t>user </a:t>
            </a:r>
            <a:r>
              <a:rPr sz="1800" spc="-10" dirty="0">
                <a:latin typeface="Times New Roman"/>
                <a:cs typeface="Times New Roman"/>
              </a:rPr>
              <a:t>applications) </a:t>
            </a:r>
            <a:r>
              <a:rPr sz="1800" dirty="0">
                <a:latin typeface="Times New Roman"/>
                <a:cs typeface="Times New Roman"/>
              </a:rPr>
              <a:t>or </a:t>
            </a:r>
            <a:r>
              <a:rPr sz="1800" spc="-5" dirty="0">
                <a:latin typeface="Times New Roman"/>
                <a:cs typeface="Times New Roman"/>
              </a:rPr>
              <a:t>their </a:t>
            </a:r>
            <a:r>
              <a:rPr sz="1800" dirty="0">
                <a:latin typeface="Times New Roman"/>
                <a:cs typeface="Times New Roman"/>
              </a:rPr>
              <a:t>internal </a:t>
            </a:r>
            <a:r>
              <a:rPr sz="1800" spc="-10" dirty="0">
                <a:latin typeface="Times New Roman"/>
                <a:cs typeface="Times New Roman"/>
              </a:rPr>
              <a:t>physical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states.</a:t>
            </a:r>
            <a:endParaRPr sz="1800">
              <a:latin typeface="Times New Roman"/>
              <a:cs typeface="Times New Roman"/>
            </a:endParaRPr>
          </a:p>
          <a:p>
            <a:pPr marL="698500" marR="226695" lvl="1" indent="-229235">
              <a:lnSpc>
                <a:spcPct val="121800"/>
              </a:lnSpc>
              <a:spcBef>
                <a:spcPts val="4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800" spc="-10" dirty="0">
                <a:latin typeface="Times New Roman"/>
                <a:cs typeface="Times New Roman"/>
              </a:rPr>
              <a:t>M2M </a:t>
            </a:r>
            <a:r>
              <a:rPr sz="1800" spc="-15" dirty="0">
                <a:latin typeface="Times New Roman"/>
                <a:cs typeface="Times New Roman"/>
              </a:rPr>
              <a:t>systems, </a:t>
            </a:r>
            <a:r>
              <a:rPr sz="1800" spc="-30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contrast </a:t>
            </a:r>
            <a:r>
              <a:rPr sz="1800" spc="10" dirty="0">
                <a:latin typeface="Times New Roman"/>
                <a:cs typeface="Times New Roman"/>
              </a:rPr>
              <a:t>to </a:t>
            </a:r>
            <a:r>
              <a:rPr sz="1800" spc="-55" dirty="0">
                <a:latin typeface="Times New Roman"/>
                <a:cs typeface="Times New Roman"/>
              </a:rPr>
              <a:t>IoT, </a:t>
            </a:r>
            <a:r>
              <a:rPr sz="1800" spc="-15" dirty="0">
                <a:latin typeface="Times New Roman"/>
                <a:cs typeface="Times New Roman"/>
              </a:rPr>
              <a:t>typically </a:t>
            </a:r>
            <a:r>
              <a:rPr sz="1800" spc="5" dirty="0">
                <a:latin typeface="Times New Roman"/>
                <a:cs typeface="Times New Roman"/>
              </a:rPr>
              <a:t>have </a:t>
            </a:r>
            <a:r>
              <a:rPr sz="1800" spc="-10" dirty="0">
                <a:latin typeface="Times New Roman"/>
                <a:cs typeface="Times New Roman"/>
              </a:rPr>
              <a:t>homogeneous machine </a:t>
            </a:r>
            <a:r>
              <a:rPr sz="1800" spc="5" dirty="0">
                <a:latin typeface="Times New Roman"/>
                <a:cs typeface="Times New Roman"/>
              </a:rPr>
              <a:t>types </a:t>
            </a:r>
            <a:r>
              <a:rPr sz="1800" spc="-20" dirty="0">
                <a:latin typeface="Times New Roman"/>
                <a:cs typeface="Times New Roman"/>
              </a:rPr>
              <a:t>within </a:t>
            </a:r>
            <a:r>
              <a:rPr sz="1800" spc="10" dirty="0">
                <a:latin typeface="Times New Roman"/>
                <a:cs typeface="Times New Roman"/>
              </a:rPr>
              <a:t>an </a:t>
            </a:r>
            <a:r>
              <a:rPr sz="1800" spc="-10" dirty="0">
                <a:latin typeface="Times New Roman"/>
                <a:cs typeface="Times New Roman"/>
              </a:rPr>
              <a:t>M2M </a:t>
            </a:r>
            <a:r>
              <a:rPr sz="1800" spc="10" dirty="0">
                <a:latin typeface="Times New Roman"/>
                <a:cs typeface="Times New Roman"/>
              </a:rPr>
              <a:t>area  </a:t>
            </a:r>
            <a:r>
              <a:rPr sz="1800" dirty="0">
                <a:latin typeface="Times New Roman"/>
                <a:cs typeface="Times New Roman"/>
              </a:rPr>
              <a:t>network.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92405" cy="6858000"/>
          </a:xfrm>
          <a:custGeom>
            <a:avLst/>
            <a:gdLst/>
            <a:ahLst/>
            <a:cxnLst/>
            <a:rect l="l" t="t" r="r" b="b"/>
            <a:pathLst>
              <a:path w="192405" h="6858000">
                <a:moveTo>
                  <a:pt x="192023" y="0"/>
                </a:moveTo>
                <a:lnTo>
                  <a:pt x="0" y="0"/>
                </a:lnTo>
                <a:lnTo>
                  <a:pt x="0" y="6857999"/>
                </a:lnTo>
                <a:lnTo>
                  <a:pt x="192023" y="6857999"/>
                </a:lnTo>
                <a:lnTo>
                  <a:pt x="192023" y="0"/>
                </a:lnTo>
                <a:close/>
              </a:path>
            </a:pathLst>
          </a:custGeom>
          <a:solidFill>
            <a:srgbClr val="FDBB0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2186</Words>
  <Application>Microsoft Office PowerPoint</Application>
  <PresentationFormat>Custom</PresentationFormat>
  <Paragraphs>422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     </vt:lpstr>
      <vt:lpstr>Course outcomes (CO)</vt:lpstr>
      <vt:lpstr>Mapping of co &amp; po</vt:lpstr>
      <vt:lpstr>Syllabus</vt:lpstr>
      <vt:lpstr>Lecture plan</vt:lpstr>
      <vt:lpstr>Lecture plan</vt:lpstr>
      <vt:lpstr>Contents of the Lecture</vt:lpstr>
      <vt:lpstr>Difference between IoT and M2M</vt:lpstr>
      <vt:lpstr>Difference between IoT and M2M</vt:lpstr>
      <vt:lpstr>     SDN</vt:lpstr>
      <vt:lpstr>Key elements of SDN</vt:lpstr>
      <vt:lpstr>   SDN</vt:lpstr>
      <vt:lpstr>Key elements of SDN</vt:lpstr>
      <vt:lpstr>    NFV</vt:lpstr>
      <vt:lpstr>Key elements of NFV</vt:lpstr>
      <vt:lpstr>NFV Use Case</vt:lpstr>
      <vt:lpstr>What is M2M ?</vt:lpstr>
      <vt:lpstr>Architecture</vt:lpstr>
      <vt:lpstr>Contd…</vt:lpstr>
      <vt:lpstr>Explanation</vt:lpstr>
      <vt:lpstr>Architecture</vt:lpstr>
      <vt:lpstr>Contd…</vt:lpstr>
      <vt:lpstr>M2MAccess Networks</vt:lpstr>
      <vt:lpstr>How does it Work ?</vt:lpstr>
      <vt:lpstr>Contd…</vt:lpstr>
      <vt:lpstr>WaterTreatment Facility</vt:lpstr>
      <vt:lpstr>Applications</vt:lpstr>
      <vt:lpstr>Applications - eHealth</vt:lpstr>
      <vt:lpstr>Applications – Avoid RoadAccidents</vt:lpstr>
      <vt:lpstr>Applications - Automotive</vt:lpstr>
      <vt:lpstr>V2V Communication</vt:lpstr>
      <vt:lpstr>Benefits of V2V</vt:lpstr>
      <vt:lpstr>Contd…</vt:lpstr>
      <vt:lpstr>Contd…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16</cp:revision>
  <dcterms:created xsi:type="dcterms:W3CDTF">2020-12-03T04:55:40Z</dcterms:created>
  <dcterms:modified xsi:type="dcterms:W3CDTF">2020-12-29T07:49:15Z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2020-12-03T00:00:00Z</vt:filetime>
  </property>
</Properties>
</file>