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5"/>
  </p:notesMasterIdLst>
  <p:sldIdLst>
    <p:sldId id="381" r:id="rId2"/>
    <p:sldId id="256" r:id="rId3"/>
    <p:sldId id="388" r:id="rId4"/>
    <p:sldId id="383" r:id="rId5"/>
    <p:sldId id="384" r:id="rId6"/>
    <p:sldId id="385" r:id="rId7"/>
    <p:sldId id="386" r:id="rId8"/>
    <p:sldId id="387" r:id="rId9"/>
    <p:sldId id="332" r:id="rId10"/>
    <p:sldId id="315" r:id="rId11"/>
    <p:sldId id="337" r:id="rId12"/>
    <p:sldId id="338" r:id="rId13"/>
    <p:sldId id="339" r:id="rId14"/>
    <p:sldId id="333" r:id="rId15"/>
    <p:sldId id="334" r:id="rId16"/>
    <p:sldId id="335" r:id="rId17"/>
    <p:sldId id="336" r:id="rId18"/>
    <p:sldId id="340" r:id="rId19"/>
    <p:sldId id="342" r:id="rId20"/>
    <p:sldId id="343" r:id="rId21"/>
    <p:sldId id="344" r:id="rId22"/>
    <p:sldId id="379" r:id="rId23"/>
    <p:sldId id="345" r:id="rId24"/>
    <p:sldId id="341" r:id="rId25"/>
    <p:sldId id="378" r:id="rId26"/>
    <p:sldId id="346" r:id="rId27"/>
    <p:sldId id="347" r:id="rId28"/>
    <p:sldId id="380" r:id="rId29"/>
    <p:sldId id="348" r:id="rId30"/>
    <p:sldId id="349" r:id="rId31"/>
    <p:sldId id="350" r:id="rId32"/>
    <p:sldId id="351" r:id="rId33"/>
    <p:sldId id="352"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68" d="100"/>
          <a:sy n="68" d="100"/>
        </p:scale>
        <p:origin x="-80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E9643A0-5345-47AD-A907-4B48595F8AB5}" type="datetimeFigureOut">
              <a:rPr lang="en-US" smtClean="0"/>
              <a:pPr/>
              <a:t>12/29/2020</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AA72A76-FD57-4C68-8788-5E42DA892827}" type="slidenum">
              <a:rPr lang="en-US" smtClean="0"/>
              <a:pPr/>
              <a:t>‹#›</a:t>
            </a:fld>
            <a:endParaRPr lang="en-US"/>
          </a:p>
        </p:txBody>
      </p:sp>
    </p:spTree>
    <p:extLst>
      <p:ext uri="{BB962C8B-B14F-4D97-AF65-F5344CB8AC3E}">
        <p14:creationId xmlns:p14="http://schemas.microsoft.com/office/powerpoint/2010/main" xmlns="" val="30431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12/29/2020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1179978" y="6389975"/>
            <a:ext cx="103828" cy="194613"/>
          </a:xfrm>
          <a:prstGeom prst="rect">
            <a:avLst/>
          </a:prstGeom>
          <a:noFill/>
          <a:ln w="9525">
            <a:noFill/>
            <a:miter lim="800000"/>
            <a:headEnd/>
            <a:tailEnd/>
          </a:ln>
        </p:spPr>
        <p:txBody>
          <a:bodyPr lIns="0" tIns="9537" rIns="0" bIns="0">
            <a:spAutoFit/>
          </a:bodyPr>
          <a:lstStyle/>
          <a:p>
            <a:pPr marL="8355">
              <a:spcBef>
                <a:spcPts val="75"/>
              </a:spcBef>
            </a:pPr>
            <a:r>
              <a:rPr lang="en-US" sz="1200" dirty="0">
                <a:solidFill>
                  <a:srgbClr val="898989"/>
                </a:solidFill>
              </a:rPr>
              <a:t>1</a:t>
            </a:r>
            <a:endParaRPr lang="en-US" sz="1200" dirty="0"/>
          </a:p>
        </p:txBody>
      </p:sp>
      <p:grpSp>
        <p:nvGrpSpPr>
          <p:cNvPr id="2" name="object 5"/>
          <p:cNvGrpSpPr>
            <a:grpSpLocks/>
          </p:cNvGrpSpPr>
          <p:nvPr/>
        </p:nvGrpSpPr>
        <p:grpSpPr bwMode="auto">
          <a:xfrm>
            <a:off x="0" y="0"/>
            <a:ext cx="12192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455975" y="3314382"/>
            <a:ext cx="10425735" cy="1731340"/>
          </a:xfrm>
          <a:prstGeom prst="rect">
            <a:avLst/>
          </a:prstGeom>
          <a:noFill/>
          <a:ln w="9525">
            <a:noFill/>
            <a:miter lim="800000"/>
            <a:headEnd/>
            <a:tailEnd/>
          </a:ln>
        </p:spPr>
        <p:txBody>
          <a:bodyPr lIns="68665" tIns="34338" rIns="68665" bIns="34338">
            <a:spAutoFit/>
          </a:bodyPr>
          <a:lstStyle/>
          <a:p>
            <a:r>
              <a:rPr lang="en-US" sz="2700" dirty="0" smtClean="0">
                <a:latin typeface="Times New Roman" pitchFamily="18" charset="0"/>
                <a:cs typeface="Times New Roman" pitchFamily="18" charset="0"/>
              </a:rPr>
              <a:t>Year &amp; </a:t>
            </a:r>
            <a:r>
              <a:rPr lang="en-US" sz="2700" dirty="0" err="1" smtClean="0">
                <a:latin typeface="Times New Roman" pitchFamily="18" charset="0"/>
                <a:cs typeface="Times New Roman" pitchFamily="18" charset="0"/>
              </a:rPr>
              <a:t>Sem</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 IV year &amp; VII </a:t>
            </a:r>
            <a:r>
              <a:rPr lang="en-US" sz="2700" dirty="0" err="1" smtClean="0">
                <a:latin typeface="Times New Roman" pitchFamily="18" charset="0"/>
                <a:cs typeface="Times New Roman" pitchFamily="18" charset="0"/>
              </a:rPr>
              <a:t>Sem</a:t>
            </a: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Subject </a:t>
            </a:r>
            <a:r>
              <a:rPr lang="en-US" sz="2700" dirty="0" smtClean="0">
                <a:latin typeface="Times New Roman" pitchFamily="18" charset="0"/>
                <a:cs typeface="Times New Roman" pitchFamily="18" charset="0"/>
              </a:rPr>
              <a:t>– Internet of Things &amp;7CS4-01</a:t>
            </a:r>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Unit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III</a:t>
            </a:r>
            <a:endParaRPr lang="en-US" sz="2700" dirty="0">
              <a:latin typeface="Times New Roman" pitchFamily="18" charset="0"/>
              <a:cs typeface="Times New Roman" pitchFamily="18" charset="0"/>
            </a:endParaRPr>
          </a:p>
          <a:p>
            <a:endParaRPr lang="en-IN" sz="27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2200670" y="391613"/>
            <a:ext cx="244532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8616507" y="506231"/>
            <a:ext cx="2004949" cy="1596300"/>
          </a:xfrm>
          <a:prstGeom prst="rect">
            <a:avLst/>
          </a:prstGeom>
          <a:noFill/>
          <a:ln w="9525">
            <a:noFill/>
            <a:miter lim="800000"/>
            <a:headEnd/>
            <a:tailEnd/>
          </a:ln>
        </p:spPr>
      </p:pic>
      <p:sp>
        <p:nvSpPr>
          <p:cNvPr id="3080" name="TextBox 12"/>
          <p:cNvSpPr txBox="1">
            <a:spLocks noChangeArrowheads="1"/>
          </p:cNvSpPr>
          <p:nvPr/>
        </p:nvSpPr>
        <p:spPr bwMode="auto">
          <a:xfrm>
            <a:off x="997701" y="2340126"/>
            <a:ext cx="10712157" cy="438747"/>
          </a:xfrm>
          <a:prstGeom prst="rect">
            <a:avLst/>
          </a:prstGeom>
          <a:noFill/>
          <a:ln w="9525">
            <a:noFill/>
            <a:miter lim="800000"/>
            <a:headEnd/>
            <a:tailEnd/>
          </a:ln>
        </p:spPr>
        <p:txBody>
          <a:bodyPr lIns="68745" tIns="34372" rIns="68745" bIns="34372">
            <a:spAutoFit/>
          </a:bodyPr>
          <a:lstStyle/>
          <a:p>
            <a:r>
              <a:rPr lang="en-US" sz="2400" dirty="0"/>
              <a:t>JAIPUR ENGINEERING COLLEGE AND RESEARCH </a:t>
            </a:r>
            <a:r>
              <a:rPr lang="en-US" sz="2400" dirty="0" smtClean="0"/>
              <a:t>CENTRE</a:t>
            </a:r>
            <a:endParaRPr lang="en-IN" sz="2400" dirty="0"/>
          </a:p>
        </p:txBody>
      </p:sp>
      <p:sp>
        <p:nvSpPr>
          <p:cNvPr id="14" name="Slide Number Placeholder 13"/>
          <p:cNvSpPr>
            <a:spLocks noGrp="1"/>
          </p:cNvSpPr>
          <p:nvPr>
            <p:ph type="sldNum" sz="quarter" idx="12"/>
          </p:nvPr>
        </p:nvSpPr>
        <p:spPr/>
        <p:txBody>
          <a:bodyPr lIns="68745" tIns="34372" rIns="68745" bIns="34372"/>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Detailed Blown Up for unit -</a:t>
            </a:r>
            <a:r>
              <a:rPr lang="en-US" dirty="0" err="1" smtClean="0"/>
              <a:t>iII</a:t>
            </a:r>
            <a:endParaRPr lang="en-US" dirty="0"/>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4676776" y="666258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pic>
        <p:nvPicPr>
          <p:cNvPr id="4" name="Picture 2" descr="C:\Users\Dell\Downloads\ig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70234" y="1371600"/>
            <a:ext cx="7010400" cy="4787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000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t>
            </a:r>
            <a:r>
              <a:rPr lang="en-US" dirty="0" err="1" smtClean="0"/>
              <a:t>iot</a:t>
            </a:r>
            <a:endParaRPr lang="en-US" dirty="0"/>
          </a:p>
        </p:txBody>
      </p:sp>
      <p:sp>
        <p:nvSpPr>
          <p:cNvPr id="3" name="Content Placeholder 2"/>
          <p:cNvSpPr>
            <a:spLocks noGrp="1"/>
          </p:cNvSpPr>
          <p:nvPr>
            <p:ph idx="1"/>
          </p:nvPr>
        </p:nvSpPr>
        <p:spPr>
          <a:xfrm>
            <a:off x="406400" y="1554163"/>
            <a:ext cx="6375400" cy="4694237"/>
          </a:xfrm>
        </p:spPr>
        <p:txBody>
          <a:bodyPr>
            <a:normAutofit/>
          </a:bodyPr>
          <a:lstStyle/>
          <a:p>
            <a:pPr>
              <a:buFont typeface="Wingdings" pitchFamily="2" charset="2"/>
              <a:buChar char="§"/>
            </a:pPr>
            <a:r>
              <a:rPr lang="en-US" dirty="0"/>
              <a:t>There is no single consensus on architecture for IoT, which is agreed universally</a:t>
            </a:r>
            <a:r>
              <a:rPr lang="en-US" dirty="0" smtClean="0"/>
              <a:t>.</a:t>
            </a:r>
          </a:p>
          <a:p>
            <a:pPr marL="0" indent="0">
              <a:buNone/>
            </a:pPr>
            <a:endParaRPr lang="en-US" dirty="0" smtClean="0"/>
          </a:p>
          <a:p>
            <a:pPr>
              <a:buFont typeface="Wingdings" pitchFamily="2" charset="2"/>
              <a:buChar char="§"/>
            </a:pPr>
            <a:r>
              <a:rPr lang="en-US" dirty="0"/>
              <a:t>The most basic architecture is a three-layer </a:t>
            </a:r>
            <a:r>
              <a:rPr lang="en-US" dirty="0" smtClean="0"/>
              <a:t>architecture. It </a:t>
            </a:r>
            <a:r>
              <a:rPr lang="en-US" dirty="0"/>
              <a:t>has three layers, namely, the perception, network, and application layers.</a:t>
            </a:r>
            <a:endParaRPr lang="en-US" dirty="0" smtClean="0"/>
          </a:p>
        </p:txBody>
      </p:sp>
      <p:sp>
        <p:nvSpPr>
          <p:cNvPr id="4" name="AutoShape 2" descr="https://static-01.hindawi.com/articles/jece/volume-2017/9324035/figures/9324035.fig.001.sv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Dell\Downloads\ag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1266497"/>
            <a:ext cx="5486399" cy="467710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oogle Shape;107;p14"/>
          <p:cNvGrpSpPr/>
          <p:nvPr/>
        </p:nvGrpSpPr>
        <p:grpSpPr>
          <a:xfrm>
            <a:off x="381000" y="160443"/>
            <a:ext cx="11506200" cy="153145"/>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5492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3-layer Architecture </a:t>
            </a:r>
            <a:r>
              <a:rPr lang="en-US" dirty="0"/>
              <a:t>of </a:t>
            </a:r>
            <a:r>
              <a:rPr lang="en-US" dirty="0" err="1" smtClean="0"/>
              <a:t>iot</a:t>
            </a:r>
            <a:r>
              <a:rPr lang="en-US" dirty="0" smtClean="0"/>
              <a:t> cont...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(i)The</a:t>
            </a:r>
            <a:r>
              <a:rPr lang="en-US" i="1" dirty="0"/>
              <a:t> </a:t>
            </a:r>
            <a:r>
              <a:rPr lang="en-US" b="1" i="1" dirty="0"/>
              <a:t>perception layer</a:t>
            </a:r>
            <a:r>
              <a:rPr lang="en-US" dirty="0"/>
              <a:t> is the physical layer, which has sensors for sensing and gathering information about the environment. It senses some physical parameters or identifies other smart objects in the environment</a:t>
            </a:r>
            <a:r>
              <a:rPr lang="en-US" dirty="0" smtClean="0"/>
              <a:t>.</a:t>
            </a:r>
          </a:p>
          <a:p>
            <a:pPr marL="0" indent="0">
              <a:buNone/>
            </a:pPr>
            <a:endParaRPr lang="en-US" dirty="0" smtClean="0"/>
          </a:p>
          <a:p>
            <a:pPr marL="0" indent="0">
              <a:buNone/>
            </a:pPr>
            <a:r>
              <a:rPr lang="en-US" dirty="0" smtClean="0"/>
              <a:t>(</a:t>
            </a:r>
            <a:r>
              <a:rPr lang="en-US" dirty="0"/>
              <a:t>ii)The</a:t>
            </a:r>
            <a:r>
              <a:rPr lang="en-US" i="1" dirty="0"/>
              <a:t> </a:t>
            </a:r>
            <a:r>
              <a:rPr lang="en-US" b="1" i="1" dirty="0"/>
              <a:t>network layer</a:t>
            </a:r>
            <a:r>
              <a:rPr lang="en-US" dirty="0"/>
              <a:t> is responsible for connecting to other smart things, network devices, and servers. Its features are also used for transmitting and processing sensor data</a:t>
            </a:r>
            <a:r>
              <a:rPr lang="en-US" dirty="0" smtClean="0"/>
              <a:t>.</a:t>
            </a:r>
          </a:p>
          <a:p>
            <a:pPr marL="0" indent="0">
              <a:buNone/>
            </a:pPr>
            <a:endParaRPr lang="en-US" dirty="0"/>
          </a:p>
          <a:p>
            <a:pPr marL="0" indent="0">
              <a:buNone/>
            </a:pPr>
            <a:r>
              <a:rPr lang="en-US" dirty="0" smtClean="0"/>
              <a:t>(</a:t>
            </a:r>
            <a:r>
              <a:rPr lang="en-US" dirty="0"/>
              <a:t>iii)The</a:t>
            </a:r>
            <a:r>
              <a:rPr lang="en-US" i="1" dirty="0"/>
              <a:t> </a:t>
            </a:r>
            <a:r>
              <a:rPr lang="en-US" b="1" i="1" dirty="0"/>
              <a:t>application layer</a:t>
            </a:r>
            <a:r>
              <a:rPr lang="en-US" dirty="0"/>
              <a:t> is responsible for delivering application specific services to the user. It defines various applications in which the Internet of Things can be deployed, for example, smart homes, smart cities, and smart health.</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86013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5-layer Architecture of </a:t>
            </a:r>
            <a:r>
              <a:rPr lang="en-US" dirty="0" err="1" smtClean="0"/>
              <a:t>iot</a:t>
            </a:r>
            <a:r>
              <a:rPr lang="en-US" dirty="0" smtClean="0"/>
              <a:t> cont...</a:t>
            </a:r>
            <a:endParaRPr lang="en-US" dirty="0"/>
          </a:p>
        </p:txBody>
      </p:sp>
      <p:sp>
        <p:nvSpPr>
          <p:cNvPr id="3" name="Content Placeholder 2"/>
          <p:cNvSpPr>
            <a:spLocks noGrp="1"/>
          </p:cNvSpPr>
          <p:nvPr>
            <p:ph idx="1"/>
          </p:nvPr>
        </p:nvSpPr>
        <p:spPr>
          <a:xfrm>
            <a:off x="406400" y="1554163"/>
            <a:ext cx="11582400" cy="4846637"/>
          </a:xfrm>
        </p:spPr>
        <p:txBody>
          <a:bodyPr>
            <a:normAutofit fontScale="77500" lnSpcReduction="20000"/>
          </a:bodyPr>
          <a:lstStyle/>
          <a:p>
            <a:pPr>
              <a:buFont typeface="Wingdings" pitchFamily="2" charset="2"/>
              <a:buChar char="§"/>
            </a:pPr>
            <a:r>
              <a:rPr lang="en-US" dirty="0"/>
              <a:t>One is the five-layer architecture, which additionally includes the processing and business </a:t>
            </a:r>
            <a:r>
              <a:rPr lang="en-US" dirty="0" smtClean="0"/>
              <a:t>layers. </a:t>
            </a:r>
            <a:r>
              <a:rPr lang="en-US" dirty="0"/>
              <a:t>The five layers are </a:t>
            </a:r>
            <a:r>
              <a:rPr lang="en-US" b="1" i="1" dirty="0"/>
              <a:t>perception, transport, processing, application, and business layers </a:t>
            </a:r>
            <a:r>
              <a:rPr lang="en-US" dirty="0" smtClean="0"/>
              <a:t> </a:t>
            </a:r>
            <a:r>
              <a:rPr lang="en-US" dirty="0"/>
              <a:t>The role of the perception and application layers is the same as the architecture with three layers. </a:t>
            </a:r>
            <a:endParaRPr lang="en-US" dirty="0" smtClean="0"/>
          </a:p>
          <a:p>
            <a:pPr marL="0" indent="0">
              <a:buNone/>
            </a:pPr>
            <a:endParaRPr lang="en-US" dirty="0" smtClean="0"/>
          </a:p>
          <a:p>
            <a:pPr>
              <a:buFont typeface="Wingdings" pitchFamily="2" charset="2"/>
              <a:buChar char="§"/>
            </a:pPr>
            <a:r>
              <a:rPr lang="en-US" dirty="0" smtClean="0"/>
              <a:t>(</a:t>
            </a:r>
            <a:r>
              <a:rPr lang="en-US" dirty="0"/>
              <a:t>i)The</a:t>
            </a:r>
            <a:r>
              <a:rPr lang="en-US" i="1" dirty="0"/>
              <a:t> </a:t>
            </a:r>
            <a:r>
              <a:rPr lang="en-US" b="1" i="1" dirty="0"/>
              <a:t>transport layer</a:t>
            </a:r>
            <a:r>
              <a:rPr lang="en-US" dirty="0"/>
              <a:t> transfers the sensor data from the perception layer to the processing layer and vice versa through networks such as wireless, 3G, LAN, Bluetooth, RFID, and NFC</a:t>
            </a:r>
            <a:r>
              <a:rPr lang="en-US" dirty="0" smtClean="0"/>
              <a:t>.</a:t>
            </a:r>
          </a:p>
          <a:p>
            <a:pPr marL="0" indent="0">
              <a:buNone/>
            </a:pPr>
            <a:endParaRPr lang="en-US" dirty="0" smtClean="0"/>
          </a:p>
          <a:p>
            <a:pPr>
              <a:buFont typeface="Wingdings" pitchFamily="2" charset="2"/>
              <a:buChar char="§"/>
            </a:pPr>
            <a:r>
              <a:rPr lang="en-US" dirty="0" smtClean="0"/>
              <a:t>(</a:t>
            </a:r>
            <a:r>
              <a:rPr lang="en-US" dirty="0"/>
              <a:t>ii)The</a:t>
            </a:r>
            <a:r>
              <a:rPr lang="en-US" i="1" dirty="0"/>
              <a:t> </a:t>
            </a:r>
            <a:r>
              <a:rPr lang="en-US" b="1" i="1" dirty="0"/>
              <a:t>processing layer</a:t>
            </a:r>
            <a:r>
              <a:rPr lang="en-US" dirty="0"/>
              <a:t> is also known as the middleware layer. It stores, analyzes, and processes huge amounts of data that comes from the transport layer. </a:t>
            </a:r>
            <a:endParaRPr lang="en-US" dirty="0" smtClean="0"/>
          </a:p>
          <a:p>
            <a:pPr marL="0" indent="0">
              <a:buNone/>
            </a:pPr>
            <a:endParaRPr lang="en-US" dirty="0" smtClean="0"/>
          </a:p>
          <a:p>
            <a:pPr>
              <a:buFont typeface="Wingdings" pitchFamily="2" charset="2"/>
              <a:buChar char="§"/>
            </a:pPr>
            <a:r>
              <a:rPr lang="en-US" dirty="0" smtClean="0"/>
              <a:t>(</a:t>
            </a:r>
            <a:r>
              <a:rPr lang="en-US" dirty="0"/>
              <a:t>iii)The</a:t>
            </a:r>
            <a:r>
              <a:rPr lang="en-US" i="1" dirty="0"/>
              <a:t> </a:t>
            </a:r>
            <a:r>
              <a:rPr lang="en-US" b="1" i="1" dirty="0"/>
              <a:t>business layer</a:t>
            </a:r>
            <a:r>
              <a:rPr lang="en-US" b="1" dirty="0"/>
              <a:t> </a:t>
            </a:r>
            <a:r>
              <a:rPr lang="en-US" dirty="0"/>
              <a:t>manages the whole IoT system, including applications, business and profit models, and users’ privacy. </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34705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Reference Model</a:t>
            </a:r>
          </a:p>
        </p:txBody>
      </p:sp>
      <p:sp>
        <p:nvSpPr>
          <p:cNvPr id="3" name="Content Placeholder 2"/>
          <p:cNvSpPr>
            <a:spLocks noGrp="1"/>
          </p:cNvSpPr>
          <p:nvPr>
            <p:ph idx="1"/>
          </p:nvPr>
        </p:nvSpPr>
        <p:spPr>
          <a:xfrm>
            <a:off x="406400" y="1447801"/>
            <a:ext cx="6527800" cy="4953000"/>
          </a:xfrm>
        </p:spPr>
        <p:txBody>
          <a:bodyPr>
            <a:normAutofit lnSpcReduction="10000"/>
          </a:bodyPr>
          <a:lstStyle/>
          <a:p>
            <a:pPr>
              <a:buFont typeface="Wingdings" pitchFamily="2" charset="2"/>
              <a:buChar char="§"/>
            </a:pPr>
            <a:r>
              <a:rPr lang="en-US" dirty="0"/>
              <a:t>The IoT Reference Model aims at establishing a common grounding and a common language for IoT architectures and IoT systems.</a:t>
            </a:r>
          </a:p>
          <a:p>
            <a:pPr>
              <a:buFont typeface="Wingdings" pitchFamily="2" charset="2"/>
              <a:buChar char="§"/>
            </a:pPr>
            <a:endParaRPr lang="en-US" dirty="0"/>
          </a:p>
          <a:p>
            <a:pPr>
              <a:buFont typeface="Wingdings" pitchFamily="2" charset="2"/>
              <a:buChar char="§"/>
            </a:pPr>
            <a:r>
              <a:rPr lang="en-US" dirty="0"/>
              <a:t>It consists of the sub-models shown in following  </a:t>
            </a:r>
            <a:r>
              <a:rPr lang="en-US" dirty="0" smtClean="0"/>
              <a:t>Fig. The </a:t>
            </a:r>
            <a:r>
              <a:rPr lang="en-US" dirty="0"/>
              <a:t>yellow arrows show how concepts and aspects of one model are used as the basis for </a:t>
            </a:r>
            <a:r>
              <a:rPr lang="en-US" dirty="0" smtClean="0"/>
              <a:t>another.</a:t>
            </a:r>
            <a:endParaRPr lang="en-US" dirty="0"/>
          </a:p>
        </p:txBody>
      </p:sp>
      <p:pic>
        <p:nvPicPr>
          <p:cNvPr id="4" name="Picture 3"/>
          <p:cNvPicPr>
            <a:picLocks noChangeAspect="1"/>
          </p:cNvPicPr>
          <p:nvPr/>
        </p:nvPicPr>
        <p:blipFill rotWithShape="1">
          <a:blip r:embed="rId2"/>
          <a:srcRect l="17500" t="20356" r="46667" b="20356"/>
          <a:stretch/>
        </p:blipFill>
        <p:spPr>
          <a:xfrm>
            <a:off x="6705600" y="1232338"/>
            <a:ext cx="5312979" cy="5208723"/>
          </a:xfrm>
          <a:prstGeom prst="rect">
            <a:avLst/>
          </a:prstGeom>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81148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Reference </a:t>
            </a:r>
            <a:r>
              <a:rPr lang="en-US" dirty="0" smtClean="0"/>
              <a:t>Model-domain model</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a:t>F</a:t>
            </a:r>
            <a:r>
              <a:rPr lang="en-US" dirty="0" smtClean="0"/>
              <a:t>oundation </a:t>
            </a:r>
            <a:r>
              <a:rPr lang="en-US" dirty="0"/>
              <a:t>of the IoT Reference Model is the IoT Domain Model, which introduces the main concepts of the Internet of Things like Devices, IoT Services and Virtual Entities (VE), and it also introduces relations between these concepts. </a:t>
            </a:r>
            <a:endParaRPr lang="en-US" dirty="0" smtClean="0"/>
          </a:p>
          <a:p>
            <a:pPr marL="0" indent="0">
              <a:buNone/>
            </a:pPr>
            <a:endParaRPr lang="en-US" dirty="0" smtClean="0"/>
          </a:p>
          <a:p>
            <a:pPr>
              <a:buFont typeface="Wingdings" pitchFamily="2" charset="2"/>
              <a:buChar char="§"/>
            </a:pPr>
            <a:r>
              <a:rPr lang="en-US" dirty="0" smtClean="0"/>
              <a:t>The </a:t>
            </a:r>
            <a:r>
              <a:rPr lang="en-US" dirty="0"/>
              <a:t>abstraction level of the IoT Domain Model has been chosen in such a way that its concepts are independent of specific technologies and use-cases. </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726674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Architecture and Reference </a:t>
            </a:r>
            <a:r>
              <a:rPr lang="en-US" dirty="0" smtClean="0"/>
              <a:t>Model </a:t>
            </a:r>
            <a:r>
              <a:rPr lang="en-US" dirty="0" err="1" smtClean="0"/>
              <a:t>Cont</a:t>
            </a:r>
            <a:r>
              <a:rPr lang="en-US" dirty="0" smtClean="0"/>
              <a:t>-domain model</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a:t>Based on the IoT Domain Model, the IoT Information Model has been developed. </a:t>
            </a:r>
            <a:endParaRPr lang="en-US" dirty="0" smtClean="0"/>
          </a:p>
          <a:p>
            <a:pPr marL="0" indent="0">
              <a:buNone/>
            </a:pPr>
            <a:endParaRPr lang="en-US" dirty="0" smtClean="0"/>
          </a:p>
          <a:p>
            <a:pPr>
              <a:buFont typeface="Wingdings" pitchFamily="2" charset="2"/>
              <a:buChar char="§"/>
            </a:pPr>
            <a:r>
              <a:rPr lang="en-US" dirty="0"/>
              <a:t>D</a:t>
            </a:r>
            <a:r>
              <a:rPr lang="en-US" dirty="0" smtClean="0"/>
              <a:t>efines </a:t>
            </a:r>
            <a:r>
              <a:rPr lang="en-US" dirty="0"/>
              <a:t>the structure (e.g. relations, attributes) of IoT related information in an IoT system on a conceptual level without discussing how it would be represented. </a:t>
            </a:r>
            <a:endParaRPr lang="en-US" dirty="0" smtClean="0"/>
          </a:p>
          <a:p>
            <a:pPr marL="0" indent="0">
              <a:buNone/>
            </a:pPr>
            <a:endParaRPr lang="en-US" dirty="0" smtClean="0"/>
          </a:p>
          <a:p>
            <a:pPr>
              <a:buFont typeface="Wingdings" pitchFamily="2" charset="2"/>
              <a:buChar char="§"/>
            </a:pPr>
            <a:r>
              <a:rPr lang="en-US" dirty="0" smtClean="0"/>
              <a:t>The </a:t>
            </a:r>
            <a:r>
              <a:rPr lang="en-US" dirty="0"/>
              <a:t>information pertaining to those concepts of the IoT Domain Model is </a:t>
            </a:r>
            <a:r>
              <a:rPr lang="en-US" dirty="0" smtClean="0"/>
              <a:t>modeled, </a:t>
            </a:r>
            <a:r>
              <a:rPr lang="en-US" dirty="0"/>
              <a:t>which is explicitly gathered, stored and processed in an </a:t>
            </a:r>
            <a:r>
              <a:rPr lang="en-US" dirty="0" err="1"/>
              <a:t>IoT</a:t>
            </a:r>
            <a:r>
              <a:rPr lang="en-US" dirty="0"/>
              <a:t> </a:t>
            </a:r>
            <a:r>
              <a:rPr lang="en-US" dirty="0" smtClean="0"/>
              <a:t>system.</a:t>
            </a: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43573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582400" cy="1066800"/>
          </a:xfrm>
        </p:spPr>
        <p:txBody>
          <a:bodyPr>
            <a:normAutofit fontScale="90000"/>
          </a:bodyPr>
          <a:lstStyle/>
          <a:p>
            <a:r>
              <a:rPr lang="en-US" dirty="0"/>
              <a:t>Architecture and Reference </a:t>
            </a:r>
            <a:r>
              <a:rPr lang="en-US" dirty="0" smtClean="0"/>
              <a:t>Model </a:t>
            </a:r>
            <a:r>
              <a:rPr lang="en-US" dirty="0" err="1" smtClean="0"/>
              <a:t>Cont</a:t>
            </a:r>
            <a:r>
              <a:rPr lang="en-US" dirty="0" smtClean="0"/>
              <a:t>-functional model</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en-US" dirty="0"/>
              <a:t>The IoT Functional Model identifies groups of functionalities, of which most are grounded in key concepts of the IoT Domain Model. </a:t>
            </a:r>
            <a:endParaRPr lang="en-US" dirty="0" smtClean="0"/>
          </a:p>
          <a:p>
            <a:pPr marL="0" indent="0">
              <a:buNone/>
            </a:pPr>
            <a:endParaRPr lang="en-US" dirty="0" smtClean="0"/>
          </a:p>
          <a:p>
            <a:pPr>
              <a:buFont typeface="Wingdings" pitchFamily="2" charset="2"/>
              <a:buChar char="§"/>
            </a:pPr>
            <a:r>
              <a:rPr lang="en-US" dirty="0" smtClean="0"/>
              <a:t>A </a:t>
            </a:r>
            <a:r>
              <a:rPr lang="en-US" dirty="0"/>
              <a:t>number of these Functionality Groups (FG) build on each other, following the relations identified in the IoT Domain Model. </a:t>
            </a:r>
            <a:endParaRPr lang="en-US" dirty="0" smtClean="0"/>
          </a:p>
          <a:p>
            <a:pPr marL="0" indent="0">
              <a:buNone/>
            </a:pPr>
            <a:endParaRPr lang="en-US" dirty="0" smtClean="0"/>
          </a:p>
          <a:p>
            <a:pPr>
              <a:buFont typeface="Wingdings" pitchFamily="2" charset="2"/>
              <a:buChar char="§"/>
            </a:pPr>
            <a:r>
              <a:rPr lang="en-US" dirty="0" smtClean="0"/>
              <a:t>The </a:t>
            </a:r>
            <a:r>
              <a:rPr lang="en-US" dirty="0"/>
              <a:t>Functionality Groups provide the functionalities for interacting with the instances of these concepts or managing the information related to the concepts, e.g. information about Virtual Entities or descriptions of IoT Services. </a:t>
            </a:r>
            <a:endParaRPr lang="en-US" dirty="0" smtClean="0"/>
          </a:p>
          <a:p>
            <a:pPr marL="0" indent="0">
              <a:buNone/>
            </a:pPr>
            <a:endParaRPr lang="en-US" dirty="0" smtClean="0"/>
          </a:p>
          <a:p>
            <a:pPr>
              <a:buFont typeface="Wingdings" pitchFamily="2" charset="2"/>
              <a:buChar char="§"/>
            </a:pPr>
            <a:r>
              <a:rPr lang="en-US" dirty="0" smtClean="0"/>
              <a:t>The </a:t>
            </a:r>
            <a:r>
              <a:rPr lang="en-US" dirty="0"/>
              <a:t>functionalities of the FGs that manage information use the IoT Information Model as the basis for structuring their information.</a:t>
            </a:r>
          </a:p>
          <a:p>
            <a:pPr marL="0" indent="0">
              <a:buNone/>
            </a:pP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84713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1582400" cy="838200"/>
          </a:xfrm>
        </p:spPr>
        <p:txBody>
          <a:bodyPr>
            <a:normAutofit fontScale="90000"/>
          </a:bodyPr>
          <a:lstStyle/>
          <a:p>
            <a:r>
              <a:rPr lang="en-US" dirty="0" smtClean="0"/>
              <a:t>Representational state transfer (rest) architectural style</a:t>
            </a:r>
            <a:endParaRPr lang="en-US" dirty="0"/>
          </a:p>
        </p:txBody>
      </p:sp>
      <p:sp>
        <p:nvSpPr>
          <p:cNvPr id="3" name="Content Placeholder 2"/>
          <p:cNvSpPr>
            <a:spLocks noGrp="1"/>
          </p:cNvSpPr>
          <p:nvPr>
            <p:ph idx="1"/>
          </p:nvPr>
        </p:nvSpPr>
        <p:spPr>
          <a:xfrm>
            <a:off x="381000" y="1905000"/>
            <a:ext cx="11582400" cy="4525963"/>
          </a:xfrm>
        </p:spPr>
        <p:txBody>
          <a:bodyPr>
            <a:normAutofit fontScale="92500" lnSpcReduction="10000"/>
          </a:bodyPr>
          <a:lstStyle/>
          <a:p>
            <a:pPr algn="just">
              <a:buFont typeface="Wingdings" pitchFamily="2" charset="2"/>
              <a:buChar char="§"/>
            </a:pPr>
            <a:r>
              <a:rPr lang="en-US" sz="2800" b="1" dirty="0"/>
              <a:t>Representational state transfer</a:t>
            </a:r>
            <a:r>
              <a:rPr lang="en-US" sz="2800" dirty="0"/>
              <a:t> (</a:t>
            </a:r>
            <a:r>
              <a:rPr lang="en-US" sz="2800" b="1" dirty="0"/>
              <a:t>REST</a:t>
            </a:r>
            <a:r>
              <a:rPr lang="en-US" sz="2800" dirty="0"/>
              <a:t>) is a software architectural style that defines a set of constraints to be used for creating Web services. Web services that conform to the REST architectural style, called </a:t>
            </a:r>
            <a:r>
              <a:rPr lang="en-US" sz="2800" i="1" dirty="0"/>
              <a:t>RESTful</a:t>
            </a:r>
            <a:r>
              <a:rPr lang="en-US" sz="2800" dirty="0"/>
              <a:t> Web services, provide interoperability between computer systems on the internet</a:t>
            </a:r>
            <a:r>
              <a:rPr lang="en-US" sz="2800" dirty="0" smtClean="0"/>
              <a:t>.</a:t>
            </a:r>
          </a:p>
          <a:p>
            <a:pPr marL="0" indent="0" algn="just">
              <a:buNone/>
            </a:pPr>
            <a:endParaRPr lang="en-US" sz="2800" dirty="0" smtClean="0"/>
          </a:p>
          <a:p>
            <a:pPr algn="just">
              <a:buFont typeface="Wingdings" pitchFamily="2" charset="2"/>
              <a:buChar char="§"/>
            </a:pPr>
            <a:r>
              <a:rPr lang="en-US" sz="2800" dirty="0"/>
              <a:t>Representational State Transfer is a software architecture </a:t>
            </a:r>
            <a:r>
              <a:rPr lang="en-US" sz="2800" dirty="0" smtClean="0"/>
              <a:t>style.</a:t>
            </a:r>
          </a:p>
          <a:p>
            <a:pPr marL="0" indent="0" algn="just">
              <a:buNone/>
            </a:pPr>
            <a:endParaRPr lang="en-US" sz="2800" dirty="0" smtClean="0"/>
          </a:p>
          <a:p>
            <a:pPr algn="just">
              <a:buFont typeface="Wingdings" pitchFamily="2" charset="2"/>
              <a:buChar char="§"/>
            </a:pPr>
            <a:r>
              <a:rPr lang="en-US" sz="2800" dirty="0"/>
              <a:t>REST was developed along the HTTP/1.1 protocol. And </a:t>
            </a:r>
            <a:r>
              <a:rPr lang="en-US" sz="2800" dirty="0" smtClean="0"/>
              <a:t>HTTP/1.1</a:t>
            </a:r>
          </a:p>
          <a:p>
            <a:pPr marL="0" indent="0" algn="just">
              <a:buNone/>
            </a:pPr>
            <a:endParaRPr lang="en-US" sz="2800" dirty="0" smtClean="0"/>
          </a:p>
          <a:p>
            <a:pPr algn="just">
              <a:buFont typeface="Wingdings" pitchFamily="2" charset="2"/>
              <a:buChar char="§"/>
            </a:pPr>
            <a:r>
              <a:rPr lang="en-US" sz="2800" dirty="0"/>
              <a:t>The term </a:t>
            </a:r>
            <a:r>
              <a:rPr lang="en-US" sz="2800" i="1" dirty="0"/>
              <a:t>representational state transfer</a:t>
            </a:r>
            <a:r>
              <a:rPr lang="en-US" sz="2800" dirty="0"/>
              <a:t> was introduced and defined in 2000 by Roy Fielding in his doctoral dissertation.</a:t>
            </a:r>
            <a:endParaRPr lang="en-US" sz="2800" dirty="0" smtClean="0"/>
          </a:p>
          <a:p>
            <a:pPr algn="just">
              <a:buFont typeface="Wingdings" pitchFamily="2" charset="2"/>
              <a:buChar char="§"/>
            </a:pPr>
            <a:endParaRPr lang="en-US" sz="2400"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36301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concept-1 (client and server)</a:t>
            </a:r>
            <a:endParaRPr lang="en-US" dirty="0"/>
          </a:p>
        </p:txBody>
      </p:sp>
      <p:sp>
        <p:nvSpPr>
          <p:cNvPr id="3" name="Content Placeholder 2"/>
          <p:cNvSpPr>
            <a:spLocks noGrp="1"/>
          </p:cNvSpPr>
          <p:nvPr>
            <p:ph idx="1"/>
          </p:nvPr>
        </p:nvSpPr>
        <p:spPr>
          <a:xfrm>
            <a:off x="228600" y="1371600"/>
            <a:ext cx="5530084" cy="4952999"/>
          </a:xfrm>
        </p:spPr>
        <p:txBody>
          <a:bodyPr>
            <a:normAutofit fontScale="92500"/>
          </a:bodyPr>
          <a:lstStyle/>
          <a:p>
            <a:pPr>
              <a:buFont typeface="Wingdings" pitchFamily="2" charset="2"/>
              <a:buChar char="§"/>
            </a:pPr>
            <a:r>
              <a:rPr lang="en-US" dirty="0"/>
              <a:t>The architecture consists of clients and servers; requests and responses. </a:t>
            </a:r>
            <a:endParaRPr lang="en-US" dirty="0" smtClean="0"/>
          </a:p>
          <a:p>
            <a:pPr>
              <a:buFont typeface="Wingdings" pitchFamily="2" charset="2"/>
              <a:buChar char="§"/>
            </a:pPr>
            <a:r>
              <a:rPr lang="en-US" dirty="0" smtClean="0"/>
              <a:t> </a:t>
            </a:r>
            <a:r>
              <a:rPr lang="en-US" dirty="0"/>
              <a:t>Requests and responses are built around the transfer of representations of resources. </a:t>
            </a:r>
            <a:endParaRPr lang="en-US" dirty="0" smtClean="0"/>
          </a:p>
          <a:p>
            <a:pPr>
              <a:buFont typeface="Wingdings" pitchFamily="2" charset="2"/>
              <a:buChar char="§"/>
            </a:pPr>
            <a:r>
              <a:rPr lang="en-US" dirty="0" smtClean="0"/>
              <a:t> </a:t>
            </a:r>
            <a:r>
              <a:rPr lang="en-US" dirty="0"/>
              <a:t>Clients contain representations, servers the resources (concepts) themselves.</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58684" y="1219200"/>
            <a:ext cx="6128516"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378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0212" y="2514600"/>
            <a:ext cx="6909434" cy="1968500"/>
          </a:xfrm>
          <a:custGeom>
            <a:avLst/>
            <a:gdLst/>
            <a:ahLst/>
            <a:cxnLst/>
            <a:rect l="l" t="t" r="r" b="b"/>
            <a:pathLst>
              <a:path w="6909434" h="1968500">
                <a:moveTo>
                  <a:pt x="0" y="1968500"/>
                </a:moveTo>
                <a:lnTo>
                  <a:pt x="6908863" y="1968500"/>
                </a:lnTo>
                <a:lnTo>
                  <a:pt x="6908863" y="0"/>
                </a:lnTo>
                <a:lnTo>
                  <a:pt x="0" y="0"/>
                </a:lnTo>
                <a:lnTo>
                  <a:pt x="0" y="1968500"/>
                </a:lnTo>
                <a:close/>
              </a:path>
            </a:pathLst>
          </a:custGeom>
          <a:solidFill>
            <a:srgbClr val="DAF3FD"/>
          </a:solidFill>
        </p:spPr>
        <p:txBody>
          <a:bodyPr wrap="square" lIns="0" tIns="0" rIns="0" bIns="0" rtlCol="0"/>
          <a:lstStyle/>
          <a:p>
            <a:endParaRPr/>
          </a:p>
        </p:txBody>
      </p:sp>
      <p:sp>
        <p:nvSpPr>
          <p:cNvPr id="3" name="object 3"/>
          <p:cNvSpPr txBox="1"/>
          <p:nvPr/>
        </p:nvSpPr>
        <p:spPr>
          <a:xfrm>
            <a:off x="826719" y="676732"/>
            <a:ext cx="3036570" cy="848994"/>
          </a:xfrm>
          <a:prstGeom prst="rect">
            <a:avLst/>
          </a:prstGeom>
        </p:spPr>
        <p:txBody>
          <a:bodyPr vert="horz" wrap="square" lIns="0" tIns="12700" rIns="0" bIns="0" rtlCol="0">
            <a:spAutoFit/>
          </a:bodyPr>
          <a:lstStyle/>
          <a:p>
            <a:pPr marL="12700">
              <a:lnSpc>
                <a:spcPct val="100000"/>
              </a:lnSpc>
              <a:spcBef>
                <a:spcPts val="100"/>
              </a:spcBef>
            </a:pPr>
            <a:r>
              <a:rPr lang="en-US" sz="5400" spc="-5" dirty="0" smtClean="0">
                <a:solidFill>
                  <a:srgbClr val="EC7C30"/>
                </a:solidFill>
                <a:latin typeface="Arial"/>
                <a:cs typeface="Arial"/>
              </a:rPr>
              <a:t>UNIT-</a:t>
            </a:r>
            <a:r>
              <a:rPr lang="en-US" sz="5400" spc="-75" dirty="0" smtClean="0">
                <a:solidFill>
                  <a:srgbClr val="EC7C30"/>
                </a:solidFill>
                <a:latin typeface="Arial"/>
                <a:cs typeface="Arial"/>
              </a:rPr>
              <a:t>III</a:t>
            </a:r>
            <a:endParaRPr sz="5400" dirty="0">
              <a:latin typeface="Arial"/>
              <a:cs typeface="Arial"/>
            </a:endParaRPr>
          </a:p>
        </p:txBody>
      </p:sp>
      <p:sp>
        <p:nvSpPr>
          <p:cNvPr id="4" name="object 4"/>
          <p:cNvSpPr txBox="1"/>
          <p:nvPr/>
        </p:nvSpPr>
        <p:spPr>
          <a:xfrm>
            <a:off x="826719" y="3094989"/>
            <a:ext cx="4119879" cy="1243289"/>
          </a:xfrm>
          <a:prstGeom prst="rect">
            <a:avLst/>
          </a:prstGeom>
        </p:spPr>
        <p:txBody>
          <a:bodyPr vert="horz" wrap="square" lIns="0" tIns="12065" rIns="0" bIns="0" rtlCol="0">
            <a:spAutoFit/>
          </a:bodyPr>
          <a:lstStyle/>
          <a:p>
            <a:pPr marL="12700">
              <a:lnSpc>
                <a:spcPct val="100000"/>
              </a:lnSpc>
              <a:spcBef>
                <a:spcPts val="95"/>
              </a:spcBef>
            </a:pPr>
            <a:r>
              <a:rPr lang="en-US" sz="4000" spc="-5" dirty="0" smtClean="0">
                <a:solidFill>
                  <a:srgbClr val="044671"/>
                </a:solidFill>
                <a:latin typeface="Arial"/>
                <a:cs typeface="Arial"/>
              </a:rPr>
              <a:t>Architecture and Reference Model</a:t>
            </a:r>
            <a:endParaRPr sz="4000" dirty="0">
              <a:latin typeface="Arial"/>
              <a:cs typeface="Arial"/>
            </a:endParaRPr>
          </a:p>
        </p:txBody>
      </p:sp>
      <p:sp>
        <p:nvSpPr>
          <p:cNvPr id="5" name="object 5"/>
          <p:cNvSpPr/>
          <p:nvPr/>
        </p:nvSpPr>
        <p:spPr>
          <a:xfrm>
            <a:off x="0" y="0"/>
            <a:ext cx="430530" cy="6858000"/>
          </a:xfrm>
          <a:custGeom>
            <a:avLst/>
            <a:gdLst/>
            <a:ahLst/>
            <a:cxnLst/>
            <a:rect l="l" t="t" r="r" b="b"/>
            <a:pathLst>
              <a:path w="430530" h="6858000">
                <a:moveTo>
                  <a:pt x="430212" y="6857998"/>
                </a:moveTo>
                <a:lnTo>
                  <a:pt x="430212" y="0"/>
                </a:lnTo>
                <a:lnTo>
                  <a:pt x="0" y="0"/>
                </a:lnTo>
                <a:lnTo>
                  <a:pt x="0" y="6857998"/>
                </a:lnTo>
                <a:lnTo>
                  <a:pt x="430212" y="6857998"/>
                </a:lnTo>
                <a:close/>
              </a:path>
            </a:pathLst>
          </a:custGeom>
          <a:solidFill>
            <a:srgbClr val="FDBC09"/>
          </a:solidFill>
        </p:spPr>
        <p:txBody>
          <a:bodyPr wrap="square" lIns="0" tIns="0" rIns="0" bIns="0" rtlCol="0"/>
          <a:lstStyle/>
          <a:p>
            <a:endParaRPr/>
          </a:p>
        </p:txBody>
      </p:sp>
      <p:sp>
        <p:nvSpPr>
          <p:cNvPr id="7" name="object 7"/>
          <p:cNvSpPr txBox="1"/>
          <p:nvPr/>
        </p:nvSpPr>
        <p:spPr>
          <a:xfrm>
            <a:off x="4572000" y="4191000"/>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pic>
        <p:nvPicPr>
          <p:cNvPr id="1026" name="Picture 2" descr="C:\Users\Dell\Downloads\A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39646" y="249382"/>
            <a:ext cx="4652328" cy="618225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oogle Shape;107;p14"/>
          <p:cNvGrpSpPr/>
          <p:nvPr/>
        </p:nvGrpSpPr>
        <p:grpSpPr>
          <a:xfrm>
            <a:off x="381000" y="158962"/>
            <a:ext cx="11506201" cy="603037"/>
            <a:chOff x="0" y="-2976"/>
            <a:chExt cx="9144001" cy="1211927"/>
          </a:xfrm>
        </p:grpSpPr>
        <p:sp>
          <p:nvSpPr>
            <p:cNvPr id="9" name="Google Shape;108;p14"/>
            <p:cNvSpPr txBox="1"/>
            <p:nvPr/>
          </p:nvSpPr>
          <p:spPr>
            <a:xfrm>
              <a:off x="0" y="-2"/>
              <a:ext cx="3581400" cy="12089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3695700" y="-2976"/>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7690650" y="0"/>
              <a:ext cx="1453351" cy="5963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VIISem</a:t>
              </a:r>
              <a:endParaRPr sz="1400" dirty="0">
                <a:solidFill>
                  <a:schemeClr val="dk1"/>
                </a:solidFill>
                <a:latin typeface="Libre Franklin"/>
                <a:ea typeface="Libre Franklin"/>
                <a:cs typeface="Libre Franklin"/>
                <a:sym typeface="Libre Franklin"/>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concept-2  (rest client application)</a:t>
            </a:r>
            <a:endParaRPr lang="en-US" dirty="0"/>
          </a:p>
        </p:txBody>
      </p:sp>
      <p:sp>
        <p:nvSpPr>
          <p:cNvPr id="3" name="Content Placeholder 2"/>
          <p:cNvSpPr>
            <a:spLocks noGrp="1"/>
          </p:cNvSpPr>
          <p:nvPr>
            <p:ph idx="1"/>
          </p:nvPr>
        </p:nvSpPr>
        <p:spPr>
          <a:xfrm>
            <a:off x="228600" y="1371600"/>
            <a:ext cx="4953000" cy="5333999"/>
          </a:xfrm>
        </p:spPr>
        <p:txBody>
          <a:bodyPr>
            <a:normAutofit fontScale="92500" lnSpcReduction="20000"/>
          </a:bodyPr>
          <a:lstStyle/>
          <a:p>
            <a:pPr>
              <a:buFont typeface="Wingdings" pitchFamily="2" charset="2"/>
              <a:buChar char="§"/>
            </a:pPr>
            <a:r>
              <a:rPr lang="en-US" dirty="0" smtClean="0"/>
              <a:t>A </a:t>
            </a:r>
            <a:r>
              <a:rPr lang="en-US" dirty="0"/>
              <a:t>client can be either transitioning between states or be at rest</a:t>
            </a:r>
            <a:r>
              <a:rPr lang="en-US" dirty="0" smtClean="0"/>
              <a:t>.</a:t>
            </a:r>
          </a:p>
          <a:p>
            <a:pPr marL="0" indent="0">
              <a:buNone/>
            </a:pPr>
            <a:r>
              <a:rPr lang="en-US" dirty="0" smtClean="0"/>
              <a:t> </a:t>
            </a:r>
          </a:p>
          <a:p>
            <a:pPr>
              <a:buFont typeface="Wingdings" pitchFamily="2" charset="2"/>
              <a:buChar char="§"/>
            </a:pPr>
            <a:r>
              <a:rPr lang="en-US" dirty="0" smtClean="0"/>
              <a:t> </a:t>
            </a:r>
            <a:r>
              <a:rPr lang="en-US" dirty="0"/>
              <a:t>A client is considered to be transitioning between states while one or more requests are outstanding. </a:t>
            </a:r>
            <a:endParaRPr lang="en-US" dirty="0" smtClean="0"/>
          </a:p>
          <a:p>
            <a:pPr marL="0" indent="0">
              <a:buNone/>
            </a:pPr>
            <a:endParaRPr lang="en-US" dirty="0" smtClean="0"/>
          </a:p>
          <a:p>
            <a:pPr>
              <a:buFont typeface="Wingdings" pitchFamily="2" charset="2"/>
              <a:buChar char="§"/>
            </a:pPr>
            <a:r>
              <a:rPr lang="en-US" dirty="0" smtClean="0"/>
              <a:t> </a:t>
            </a:r>
            <a:r>
              <a:rPr lang="en-US" dirty="0"/>
              <a:t>The representation of the client state contains links that can be used to initiate new state transitions.</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1762" y="1676400"/>
            <a:ext cx="6827838"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259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concept-3 (rest at rest)</a:t>
            </a:r>
            <a:endParaRPr lang="en-US" dirty="0"/>
          </a:p>
        </p:txBody>
      </p:sp>
      <p:sp>
        <p:nvSpPr>
          <p:cNvPr id="3" name="Content Placeholder 2"/>
          <p:cNvSpPr>
            <a:spLocks noGrp="1"/>
          </p:cNvSpPr>
          <p:nvPr>
            <p:ph idx="1"/>
          </p:nvPr>
        </p:nvSpPr>
        <p:spPr>
          <a:xfrm>
            <a:off x="228600" y="1371600"/>
            <a:ext cx="5867400" cy="5105399"/>
          </a:xfrm>
        </p:spPr>
        <p:txBody>
          <a:bodyPr/>
          <a:lstStyle/>
          <a:p>
            <a:pPr>
              <a:buFont typeface="Wingdings" pitchFamily="2" charset="2"/>
              <a:buChar char="§"/>
            </a:pPr>
            <a:r>
              <a:rPr lang="en-US" dirty="0" smtClean="0"/>
              <a:t>A </a:t>
            </a:r>
            <a:r>
              <a:rPr lang="en-US" dirty="0"/>
              <a:t>client in a rest state is able to interact with its user. </a:t>
            </a:r>
            <a:endParaRPr lang="en-US" dirty="0" smtClean="0"/>
          </a:p>
          <a:p>
            <a:pPr marL="0" indent="0">
              <a:buNone/>
            </a:pPr>
            <a:endParaRPr lang="en-US" dirty="0" smtClean="0"/>
          </a:p>
          <a:p>
            <a:pPr>
              <a:buFont typeface="Wingdings" pitchFamily="2" charset="2"/>
              <a:buChar char="§"/>
            </a:pPr>
            <a:r>
              <a:rPr lang="en-US" dirty="0" smtClean="0"/>
              <a:t>A </a:t>
            </a:r>
            <a:r>
              <a:rPr lang="en-US" dirty="0"/>
              <a:t>client at rest creates no load on the servers or the network. </a:t>
            </a:r>
            <a:endParaRPr lang="en-US" dirty="0" smtClean="0"/>
          </a:p>
          <a:p>
            <a:pPr marL="0" indent="0">
              <a:buNone/>
            </a:pPr>
            <a:endParaRPr lang="en-US" dirty="0" smtClean="0"/>
          </a:p>
          <a:p>
            <a:pPr>
              <a:buFont typeface="Wingdings" pitchFamily="2" charset="2"/>
              <a:buChar char="§"/>
            </a:pPr>
            <a:r>
              <a:rPr lang="en-US" dirty="0" smtClean="0"/>
              <a:t>A </a:t>
            </a:r>
            <a:r>
              <a:rPr lang="en-US" dirty="0"/>
              <a:t>client at rest consumes no per-client storage on the servers.</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0" y="1524000"/>
            <a:ext cx="6096000" cy="417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614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rPr>
              <a:t>REST way of Implementing the web services</a:t>
            </a:r>
            <a:endParaRPr lang="en-US" dirty="0">
              <a:solidFill>
                <a:schemeClr val="tx1"/>
              </a:solidFill>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28800" y="1371600"/>
            <a:ext cx="8534400" cy="5257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45625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itchFamily="18" charset="0"/>
              </a:rPr>
              <a:t>Principles of REST web service design</a:t>
            </a:r>
            <a:endParaRPr lang="en-US" dirty="0">
              <a:solidFill>
                <a:schemeClr val="tx1"/>
              </a:solidFill>
            </a:endParaRPr>
          </a:p>
        </p:txBody>
      </p:sp>
      <p:sp>
        <p:nvSpPr>
          <p:cNvPr id="3" name="Content Placeholder 2"/>
          <p:cNvSpPr>
            <a:spLocks noGrp="1"/>
          </p:cNvSpPr>
          <p:nvPr>
            <p:ph idx="1"/>
          </p:nvPr>
        </p:nvSpPr>
        <p:spPr>
          <a:xfrm>
            <a:off x="406400" y="1554163"/>
            <a:ext cx="11582400" cy="5151437"/>
          </a:xfrm>
        </p:spPr>
        <p:txBody>
          <a:bodyPr>
            <a:normAutofit fontScale="55000" lnSpcReduction="20000"/>
          </a:bodyPr>
          <a:lstStyle/>
          <a:p>
            <a:pPr marL="0" indent="0">
              <a:lnSpc>
                <a:spcPct val="80000"/>
              </a:lnSpc>
              <a:buNone/>
            </a:pPr>
            <a:r>
              <a:rPr lang="en-US" dirty="0">
                <a:solidFill>
                  <a:schemeClr val="tx1"/>
                </a:solidFill>
              </a:rPr>
              <a:t>1.Identify all the conceptual entities that we wish to expose as services</a:t>
            </a:r>
            <a:r>
              <a:rPr lang="en-US" dirty="0" smtClean="0">
                <a:solidFill>
                  <a:schemeClr val="tx1"/>
                </a:solidFill>
              </a:rPr>
              <a:t>.</a:t>
            </a:r>
          </a:p>
          <a:p>
            <a:pPr marL="0" indent="0">
              <a:lnSpc>
                <a:spcPct val="80000"/>
              </a:lnSpc>
              <a:buNone/>
            </a:pPr>
            <a:endParaRPr lang="en-US" dirty="0">
              <a:solidFill>
                <a:schemeClr val="tx1"/>
              </a:solidFill>
            </a:endParaRPr>
          </a:p>
          <a:p>
            <a:pPr marL="0" indent="0">
              <a:lnSpc>
                <a:spcPct val="80000"/>
              </a:lnSpc>
              <a:buNone/>
            </a:pPr>
            <a:r>
              <a:rPr lang="en-US" dirty="0">
                <a:solidFill>
                  <a:schemeClr val="tx1"/>
                </a:solidFill>
              </a:rPr>
              <a:t>2. Create a URL to each resource. </a:t>
            </a:r>
            <a:endParaRPr lang="en-US" dirty="0" smtClean="0">
              <a:solidFill>
                <a:schemeClr val="tx1"/>
              </a:solidFill>
            </a:endParaRPr>
          </a:p>
          <a:p>
            <a:pPr marL="0" indent="0">
              <a:lnSpc>
                <a:spcPct val="80000"/>
              </a:lnSpc>
              <a:buNone/>
            </a:pPr>
            <a:endParaRPr lang="en-US" dirty="0">
              <a:solidFill>
                <a:schemeClr val="tx1"/>
              </a:solidFill>
            </a:endParaRPr>
          </a:p>
          <a:p>
            <a:pPr marL="0" indent="0">
              <a:lnSpc>
                <a:spcPct val="120000"/>
              </a:lnSpc>
              <a:buNone/>
            </a:pPr>
            <a:r>
              <a:rPr lang="en-US" dirty="0">
                <a:solidFill>
                  <a:schemeClr val="tx1"/>
                </a:solidFill>
              </a:rPr>
              <a:t>3. Categorize our resources according to whether clients can just receive a representation of the resource (using an HTTP GET), or whether clients can modify (add to) the resource using HTTP POST, PUT, and/or DELETE</a:t>
            </a:r>
            <a:r>
              <a:rPr lang="en-US" dirty="0" smtClean="0">
                <a:solidFill>
                  <a:schemeClr val="tx1"/>
                </a:solidFill>
              </a:rPr>
              <a:t>).</a:t>
            </a:r>
          </a:p>
          <a:p>
            <a:pPr marL="0" indent="0">
              <a:lnSpc>
                <a:spcPct val="80000"/>
              </a:lnSpc>
              <a:buNone/>
            </a:pPr>
            <a:endParaRPr lang="en-US" dirty="0">
              <a:solidFill>
                <a:schemeClr val="tx1"/>
              </a:solidFill>
            </a:endParaRPr>
          </a:p>
          <a:p>
            <a:pPr marL="0" indent="0">
              <a:lnSpc>
                <a:spcPct val="80000"/>
              </a:lnSpc>
              <a:buNone/>
            </a:pPr>
            <a:r>
              <a:rPr lang="en-US" dirty="0" smtClean="0">
                <a:solidFill>
                  <a:schemeClr val="tx1"/>
                </a:solidFill>
                <a:latin typeface="Times New Roman" pitchFamily="18" charset="0"/>
              </a:rPr>
              <a:t>4.All </a:t>
            </a:r>
            <a:r>
              <a:rPr lang="en-US" dirty="0">
                <a:solidFill>
                  <a:schemeClr val="tx1"/>
                </a:solidFill>
                <a:latin typeface="Times New Roman" pitchFamily="18" charset="0"/>
              </a:rPr>
              <a:t>resources accessible via HTTP GET should be side-effect free. </a:t>
            </a:r>
            <a:endParaRPr lang="en-US" dirty="0" smtClean="0">
              <a:solidFill>
                <a:schemeClr val="tx1"/>
              </a:solidFill>
            </a:endParaRPr>
          </a:p>
          <a:p>
            <a:pPr marL="0" indent="0">
              <a:lnSpc>
                <a:spcPct val="80000"/>
              </a:lnSpc>
              <a:buNone/>
            </a:pPr>
            <a:endParaRPr lang="en-US" dirty="0" smtClean="0">
              <a:solidFill>
                <a:schemeClr val="tx1"/>
              </a:solidFill>
            </a:endParaRPr>
          </a:p>
          <a:p>
            <a:pPr marL="0" indent="0">
              <a:lnSpc>
                <a:spcPct val="120000"/>
              </a:lnSpc>
              <a:buNone/>
            </a:pPr>
            <a:r>
              <a:rPr lang="en-US" dirty="0" smtClean="0">
                <a:solidFill>
                  <a:schemeClr val="tx1"/>
                </a:solidFill>
              </a:rPr>
              <a:t>5.Put </a:t>
            </a:r>
            <a:r>
              <a:rPr lang="en-US" dirty="0">
                <a:solidFill>
                  <a:schemeClr val="tx1"/>
                </a:solidFill>
              </a:rPr>
              <a:t>hyperlinks within resource representations to enable </a:t>
            </a:r>
            <a:r>
              <a:rPr lang="en-US" dirty="0" smtClean="0">
                <a:solidFill>
                  <a:schemeClr val="tx1"/>
                </a:solidFill>
              </a:rPr>
              <a:t>clients.</a:t>
            </a:r>
          </a:p>
          <a:p>
            <a:pPr marL="0" indent="0">
              <a:lnSpc>
                <a:spcPct val="120000"/>
              </a:lnSpc>
              <a:buNone/>
            </a:pPr>
            <a:endParaRPr lang="en-US" dirty="0">
              <a:solidFill>
                <a:schemeClr val="tx1"/>
              </a:solidFill>
            </a:endParaRPr>
          </a:p>
          <a:p>
            <a:pPr marL="0" indent="0">
              <a:lnSpc>
                <a:spcPct val="120000"/>
              </a:lnSpc>
              <a:buNone/>
            </a:pPr>
            <a:r>
              <a:rPr lang="en-US" dirty="0">
                <a:solidFill>
                  <a:schemeClr val="tx1"/>
                </a:solidFill>
              </a:rPr>
              <a:t>6. Design to reveal data gradually. </a:t>
            </a:r>
            <a:endParaRPr lang="en-US" dirty="0" smtClean="0">
              <a:solidFill>
                <a:schemeClr val="tx1"/>
              </a:solidFill>
            </a:endParaRPr>
          </a:p>
          <a:p>
            <a:pPr marL="0" indent="0">
              <a:lnSpc>
                <a:spcPct val="80000"/>
              </a:lnSpc>
              <a:buNone/>
            </a:pPr>
            <a:endParaRPr lang="en-US" dirty="0">
              <a:solidFill>
                <a:schemeClr val="tx1"/>
              </a:solidFill>
            </a:endParaRPr>
          </a:p>
          <a:p>
            <a:pPr marL="0" indent="0">
              <a:lnSpc>
                <a:spcPct val="120000"/>
              </a:lnSpc>
              <a:buNone/>
            </a:pPr>
            <a:r>
              <a:rPr lang="en-US" dirty="0">
                <a:solidFill>
                  <a:schemeClr val="tx1"/>
                </a:solidFill>
              </a:rPr>
              <a:t>7. Specify the format of response data using a </a:t>
            </a:r>
            <a:r>
              <a:rPr lang="en-US" dirty="0" smtClean="0">
                <a:solidFill>
                  <a:schemeClr val="tx1"/>
                </a:solidFill>
              </a:rPr>
              <a:t>schema. For </a:t>
            </a:r>
            <a:r>
              <a:rPr lang="en-US" dirty="0">
                <a:solidFill>
                  <a:schemeClr val="tx1"/>
                </a:solidFill>
              </a:rPr>
              <a:t>those services that require a POST or PUT to it, also provide a schema to specify the format of the response</a:t>
            </a:r>
            <a:r>
              <a:rPr lang="en-US" dirty="0" smtClean="0">
                <a:solidFill>
                  <a:schemeClr val="tx1"/>
                </a:solidFill>
              </a:rPr>
              <a:t>.</a:t>
            </a:r>
          </a:p>
          <a:p>
            <a:pPr marL="0" indent="0">
              <a:lnSpc>
                <a:spcPct val="80000"/>
              </a:lnSpc>
              <a:buNone/>
            </a:pPr>
            <a:endParaRPr lang="en-US" dirty="0">
              <a:solidFill>
                <a:schemeClr val="tx1"/>
              </a:solidFill>
            </a:endParaRPr>
          </a:p>
          <a:p>
            <a:pPr marL="0" indent="0">
              <a:lnSpc>
                <a:spcPct val="120000"/>
              </a:lnSpc>
              <a:buNone/>
            </a:pPr>
            <a:r>
              <a:rPr lang="en-US" dirty="0">
                <a:solidFill>
                  <a:schemeClr val="tx1"/>
                </a:solidFill>
              </a:rPr>
              <a:t>8. Describe how our services are to be invoked using either a WSDL document, or simply an HTML document. </a:t>
            </a:r>
          </a:p>
          <a:p>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217869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Rest: </a:t>
            </a:r>
            <a:r>
              <a:rPr lang="en-US" b="1" dirty="0" smtClean="0">
                <a:effectLst/>
              </a:rPr>
              <a:t>Architectural </a:t>
            </a:r>
            <a:r>
              <a:rPr lang="en-US" b="1" dirty="0">
                <a:effectLst/>
              </a:rPr>
              <a:t>Constraints</a:t>
            </a:r>
            <a:br>
              <a:rPr lang="en-US" b="1" dirty="0">
                <a:effectLst/>
              </a:rPr>
            </a:b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REST defines </a:t>
            </a:r>
            <a:r>
              <a:rPr lang="en-US" b="1" dirty="0"/>
              <a:t>6 architectural constraints</a:t>
            </a:r>
            <a:r>
              <a:rPr lang="en-US" dirty="0"/>
              <a:t> which make any web service – a true RESTful API.</a:t>
            </a:r>
          </a:p>
          <a:p>
            <a:pPr>
              <a:buFont typeface="Wingdings" pitchFamily="2" charset="2"/>
              <a:buChar char="§"/>
            </a:pPr>
            <a:r>
              <a:rPr lang="en-US" dirty="0"/>
              <a:t>Uniform interface</a:t>
            </a:r>
          </a:p>
          <a:p>
            <a:pPr>
              <a:buFont typeface="Wingdings" pitchFamily="2" charset="2"/>
              <a:buChar char="§"/>
            </a:pPr>
            <a:r>
              <a:rPr lang="en-US" dirty="0"/>
              <a:t>Client–server</a:t>
            </a:r>
          </a:p>
          <a:p>
            <a:pPr>
              <a:buFont typeface="Wingdings" pitchFamily="2" charset="2"/>
              <a:buChar char="§"/>
            </a:pPr>
            <a:r>
              <a:rPr lang="en-US" dirty="0"/>
              <a:t>Stateless</a:t>
            </a:r>
          </a:p>
          <a:p>
            <a:pPr>
              <a:buFont typeface="Wingdings" pitchFamily="2" charset="2"/>
              <a:buChar char="§"/>
            </a:pPr>
            <a:r>
              <a:rPr lang="en-US" dirty="0"/>
              <a:t>Cacheable</a:t>
            </a:r>
          </a:p>
          <a:p>
            <a:pPr>
              <a:buFont typeface="Wingdings" pitchFamily="2" charset="2"/>
              <a:buChar char="§"/>
            </a:pPr>
            <a:r>
              <a:rPr lang="en-US" dirty="0"/>
              <a:t>Layered system</a:t>
            </a:r>
          </a:p>
          <a:p>
            <a:pPr>
              <a:buFont typeface="Wingdings" pitchFamily="2" charset="2"/>
              <a:buChar char="§"/>
            </a:pPr>
            <a:r>
              <a:rPr lang="en-US" dirty="0"/>
              <a:t>Code on </a:t>
            </a:r>
            <a:r>
              <a:rPr lang="en-US" dirty="0" smtClean="0"/>
              <a:t>demand</a:t>
            </a:r>
            <a:endParaRPr lang="en-US" dirty="0"/>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48755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rest based web services</a:t>
            </a:r>
            <a:endParaRPr lang="en-US" dirty="0"/>
          </a:p>
        </p:txBody>
      </p:sp>
      <p:sp>
        <p:nvSpPr>
          <p:cNvPr id="3" name="Content Placeholder 2"/>
          <p:cNvSpPr>
            <a:spLocks noGrp="1"/>
          </p:cNvSpPr>
          <p:nvPr>
            <p:ph idx="1"/>
          </p:nvPr>
        </p:nvSpPr>
        <p:spPr/>
        <p:txBody>
          <a:bodyPr/>
          <a:lstStyle/>
          <a:p>
            <a:pPr marL="0" indent="0">
              <a:lnSpc>
                <a:spcPct val="80000"/>
              </a:lnSpc>
              <a:buNone/>
            </a:pPr>
            <a:r>
              <a:rPr lang="en-US" b="1" dirty="0">
                <a:solidFill>
                  <a:schemeClr val="tx1"/>
                </a:solidFill>
                <a:latin typeface="Times New Roman" pitchFamily="18" charset="0"/>
              </a:rPr>
              <a:t>REST based web </a:t>
            </a:r>
            <a:r>
              <a:rPr lang="en-US" b="1" dirty="0" smtClean="0">
                <a:solidFill>
                  <a:schemeClr val="tx1"/>
                </a:solidFill>
                <a:latin typeface="Times New Roman" pitchFamily="18" charset="0"/>
              </a:rPr>
              <a:t>services:</a:t>
            </a:r>
          </a:p>
          <a:p>
            <a:pPr marL="0" indent="0">
              <a:lnSpc>
                <a:spcPct val="80000"/>
              </a:lnSpc>
              <a:buNone/>
            </a:pPr>
            <a:endParaRPr lang="en-US" b="1" dirty="0">
              <a:solidFill>
                <a:schemeClr val="tx1"/>
              </a:solidFill>
            </a:endParaRPr>
          </a:p>
          <a:p>
            <a:pPr>
              <a:lnSpc>
                <a:spcPct val="80000"/>
              </a:lnSpc>
              <a:buFont typeface="Wingdings" pitchFamily="2" charset="2"/>
              <a:buChar char="§"/>
            </a:pPr>
            <a:r>
              <a:rPr lang="en-US" dirty="0">
                <a:solidFill>
                  <a:schemeClr val="tx1"/>
                </a:solidFill>
                <a:latin typeface="Times New Roman" pitchFamily="18" charset="0"/>
              </a:rPr>
              <a:t>Online </a:t>
            </a:r>
            <a:r>
              <a:rPr lang="en-US" dirty="0" smtClean="0">
                <a:solidFill>
                  <a:schemeClr val="tx1"/>
                </a:solidFill>
                <a:latin typeface="Times New Roman" pitchFamily="18" charset="0"/>
              </a:rPr>
              <a:t>shopping</a:t>
            </a:r>
          </a:p>
          <a:p>
            <a:pPr marL="0" indent="0">
              <a:lnSpc>
                <a:spcPct val="80000"/>
              </a:lnSpc>
              <a:buNone/>
            </a:pPr>
            <a:endParaRPr lang="en-US" dirty="0">
              <a:solidFill>
                <a:schemeClr val="tx1"/>
              </a:solidFill>
              <a:latin typeface="Times New Roman" pitchFamily="18" charset="0"/>
            </a:endParaRPr>
          </a:p>
          <a:p>
            <a:pPr>
              <a:lnSpc>
                <a:spcPct val="80000"/>
              </a:lnSpc>
              <a:buFont typeface="Wingdings" pitchFamily="2" charset="2"/>
              <a:buChar char="§"/>
            </a:pPr>
            <a:r>
              <a:rPr lang="en-US" dirty="0">
                <a:solidFill>
                  <a:schemeClr val="tx1"/>
                </a:solidFill>
                <a:latin typeface="Times New Roman" pitchFamily="18" charset="0"/>
              </a:rPr>
              <a:t>Search </a:t>
            </a:r>
            <a:r>
              <a:rPr lang="en-US" dirty="0" smtClean="0">
                <a:solidFill>
                  <a:schemeClr val="tx1"/>
                </a:solidFill>
                <a:latin typeface="Times New Roman" pitchFamily="18" charset="0"/>
              </a:rPr>
              <a:t>services</a:t>
            </a:r>
          </a:p>
          <a:p>
            <a:pPr marL="0" indent="0">
              <a:lnSpc>
                <a:spcPct val="80000"/>
              </a:lnSpc>
              <a:buNone/>
            </a:pPr>
            <a:endParaRPr lang="en-US" dirty="0">
              <a:solidFill>
                <a:schemeClr val="tx1"/>
              </a:solidFill>
              <a:latin typeface="Times New Roman" pitchFamily="18" charset="0"/>
            </a:endParaRPr>
          </a:p>
          <a:p>
            <a:pPr>
              <a:lnSpc>
                <a:spcPct val="80000"/>
              </a:lnSpc>
              <a:buFont typeface="Wingdings" pitchFamily="2" charset="2"/>
              <a:buChar char="§"/>
            </a:pPr>
            <a:r>
              <a:rPr lang="en-US" dirty="0">
                <a:solidFill>
                  <a:schemeClr val="tx1"/>
                </a:solidFill>
                <a:latin typeface="Times New Roman" pitchFamily="18" charset="0"/>
              </a:rPr>
              <a:t>Dictionary services</a:t>
            </a:r>
          </a:p>
          <a:p>
            <a:pPr marL="0" indent="0">
              <a:buNone/>
            </a:pPr>
            <a:endParaRPr lang="en-US" dirty="0"/>
          </a:p>
        </p:txBody>
      </p:sp>
    </p:spTree>
    <p:extLst>
      <p:ext uri="{BB962C8B-B14F-4D97-AF65-F5344CB8AC3E}">
        <p14:creationId xmlns:p14="http://schemas.microsoft.com/office/powerpoint/2010/main" xmlns="" val="316992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resource identifier (</a:t>
            </a:r>
            <a:r>
              <a:rPr lang="en-US" dirty="0" err="1" smtClean="0"/>
              <a:t>uri’s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a:t>A</a:t>
            </a:r>
            <a:r>
              <a:rPr lang="en-US" dirty="0" smtClean="0"/>
              <a:t> </a:t>
            </a:r>
            <a:r>
              <a:rPr lang="en-US" dirty="0"/>
              <a:t>Uniform Resource Identifier (URI) is a string of characters used to identify a resource. </a:t>
            </a:r>
            <a:endParaRPr lang="en-US" dirty="0" smtClean="0"/>
          </a:p>
          <a:p>
            <a:pPr>
              <a:buFont typeface="Wingdings" pitchFamily="2" charset="2"/>
              <a:buChar char="§"/>
            </a:pPr>
            <a:endParaRPr lang="en-US" dirty="0"/>
          </a:p>
          <a:p>
            <a:pPr>
              <a:buFont typeface="Wingdings" pitchFamily="2" charset="2"/>
              <a:buChar char="§"/>
            </a:pPr>
            <a:r>
              <a:rPr lang="en-US" dirty="0" smtClean="0"/>
              <a:t>Such </a:t>
            </a:r>
            <a:r>
              <a:rPr lang="en-US" dirty="0"/>
              <a:t>identification enables interaction with representations of the resource over a network, typically the World Wide Web, using specific </a:t>
            </a:r>
            <a:r>
              <a:rPr lang="en-US" dirty="0" smtClean="0"/>
              <a:t>protocols.</a:t>
            </a:r>
          </a:p>
          <a:p>
            <a:pPr>
              <a:buFont typeface="Wingdings" pitchFamily="2" charset="2"/>
              <a:buChar char="§"/>
            </a:pPr>
            <a:endParaRPr lang="en-US" dirty="0"/>
          </a:p>
          <a:p>
            <a:pPr>
              <a:buFont typeface="Wingdings" pitchFamily="2" charset="2"/>
              <a:buChar char="§"/>
            </a:pPr>
            <a:r>
              <a:rPr lang="en-US" dirty="0"/>
              <a:t>U</a:t>
            </a:r>
            <a:r>
              <a:rPr lang="en-US" dirty="0" smtClean="0"/>
              <a:t>nique identifier makes </a:t>
            </a:r>
            <a:r>
              <a:rPr lang="en-US" dirty="0"/>
              <a:t>content addressable on the Internet by uniquely targeting items, such as text, video, images, and </a:t>
            </a:r>
            <a:r>
              <a:rPr lang="en-US" dirty="0" smtClean="0"/>
              <a:t>applications.</a:t>
            </a: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93331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a:t>
            </a:r>
            <a:r>
              <a:rPr lang="en-US" dirty="0" err="1" smtClean="0"/>
              <a:t>iot</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US" dirty="0"/>
              <a:t>Internet of Things (</a:t>
            </a:r>
            <a:r>
              <a:rPr lang="en-US" dirty="0" err="1"/>
              <a:t>IoT</a:t>
            </a:r>
            <a:r>
              <a:rPr lang="en-US" dirty="0"/>
              <a:t>) is one of the hottest technologies in the era of digital transformation, connecting everything to the Internet. </a:t>
            </a:r>
            <a:endParaRPr lang="en-US" dirty="0" smtClean="0"/>
          </a:p>
          <a:p>
            <a:pPr>
              <a:buFont typeface="Wingdings" pitchFamily="2" charset="2"/>
              <a:buChar char="§"/>
            </a:pPr>
            <a:endParaRPr lang="en-US" dirty="0"/>
          </a:p>
          <a:p>
            <a:pPr>
              <a:buFont typeface="Wingdings" pitchFamily="2" charset="2"/>
              <a:buChar char="§"/>
            </a:pPr>
            <a:r>
              <a:rPr lang="en-US" dirty="0"/>
              <a:t>C</a:t>
            </a:r>
            <a:r>
              <a:rPr lang="en-US" dirty="0" smtClean="0"/>
              <a:t>ore </a:t>
            </a:r>
            <a:r>
              <a:rPr lang="en-US" dirty="0"/>
              <a:t>technology behind smart homes, self-driving cars, smart utility meters, and smart cities. But there </a:t>
            </a:r>
            <a:r>
              <a:rPr lang="en-US" dirty="0" smtClean="0"/>
              <a:t>are many challenges </a:t>
            </a:r>
            <a:r>
              <a:rPr lang="en-US" dirty="0"/>
              <a:t>for the future of the internet of things (</a:t>
            </a:r>
            <a:r>
              <a:rPr lang="en-US" dirty="0" err="1"/>
              <a:t>IoT</a:t>
            </a:r>
            <a:r>
              <a:rPr lang="en-US" dirty="0" smtClean="0"/>
              <a:t>).</a:t>
            </a:r>
          </a:p>
          <a:p>
            <a:pPr marL="0" indent="0">
              <a:buNone/>
            </a:pPr>
            <a:endParaRPr lang="en-US" dirty="0"/>
          </a:p>
          <a:p>
            <a:pPr marL="514350" indent="-514350">
              <a:buFont typeface="+mj-lt"/>
              <a:buAutoNum type="arabicPeriod"/>
            </a:pPr>
            <a:r>
              <a:rPr lang="en-US" dirty="0" smtClean="0"/>
              <a:t>Design challenges</a:t>
            </a:r>
          </a:p>
          <a:p>
            <a:pPr marL="514350" indent="-514350">
              <a:buFont typeface="+mj-lt"/>
              <a:buAutoNum type="arabicPeriod"/>
            </a:pPr>
            <a:r>
              <a:rPr lang="en-US" dirty="0" smtClean="0"/>
              <a:t>Development challenges</a:t>
            </a:r>
          </a:p>
          <a:p>
            <a:pPr marL="514350" indent="-514350">
              <a:buFont typeface="+mj-lt"/>
              <a:buAutoNum type="arabicPeriod"/>
            </a:pPr>
            <a:r>
              <a:rPr lang="en-US" dirty="0" smtClean="0"/>
              <a:t>Security challenges</a:t>
            </a:r>
          </a:p>
          <a:p>
            <a:pPr marL="514350" indent="-514350">
              <a:buFont typeface="+mj-lt"/>
              <a:buAutoNum type="arabicPeriod"/>
            </a:pPr>
            <a:r>
              <a:rPr lang="en-US" dirty="0" smtClean="0"/>
              <a:t>Other challenges </a:t>
            </a: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09222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challenges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Stability of network</a:t>
            </a:r>
          </a:p>
          <a:p>
            <a:pPr marL="514350" indent="-514350">
              <a:buFont typeface="+mj-lt"/>
              <a:buAutoNum type="arabicPeriod"/>
            </a:pPr>
            <a:r>
              <a:rPr lang="en-US" dirty="0" smtClean="0"/>
              <a:t>Power management</a:t>
            </a:r>
          </a:p>
          <a:p>
            <a:pPr marL="514350" indent="-514350">
              <a:buFont typeface="+mj-lt"/>
              <a:buAutoNum type="arabicPeriod"/>
            </a:pPr>
            <a:r>
              <a:rPr lang="en-US" dirty="0" smtClean="0"/>
              <a:t>Network failover and memory management</a:t>
            </a:r>
          </a:p>
          <a:p>
            <a:pPr marL="514350" indent="-514350">
              <a:buFont typeface="+mj-lt"/>
              <a:buAutoNum type="arabicPeriod"/>
            </a:pPr>
            <a:r>
              <a:rPr lang="en-US" dirty="0" smtClean="0"/>
              <a:t>Non-functional requirements</a:t>
            </a:r>
          </a:p>
          <a:p>
            <a:pPr marL="514350" indent="-514350">
              <a:buFont typeface="+mj-lt"/>
              <a:buAutoNum type="arabicPeriod"/>
            </a:pPr>
            <a:r>
              <a:rPr lang="en-US" dirty="0" err="1" smtClean="0"/>
              <a:t>Os</a:t>
            </a:r>
            <a:r>
              <a:rPr lang="en-US" dirty="0" smtClean="0"/>
              <a:t> optimization and tuning </a:t>
            </a:r>
          </a:p>
          <a:p>
            <a:pPr marL="514350" indent="-514350">
              <a:buFont typeface="+mj-lt"/>
              <a:buAutoNum type="arabicPeriod"/>
            </a:pPr>
            <a:r>
              <a:rPr lang="en-US" dirty="0" smtClean="0"/>
              <a:t> </a:t>
            </a:r>
            <a:r>
              <a:rPr lang="en-US" dirty="0"/>
              <a:t>Many of the common design challenges faced in Embedded field apply to </a:t>
            </a:r>
            <a:r>
              <a:rPr lang="en-US" dirty="0" err="1"/>
              <a:t>IoT</a:t>
            </a:r>
            <a:r>
              <a:rPr lang="en-US" dirty="0"/>
              <a:t> as </a:t>
            </a:r>
            <a:r>
              <a:rPr lang="en-US" dirty="0" smtClean="0"/>
              <a:t>well.</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836672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challenges </a:t>
            </a:r>
            <a:endParaRPr lang="en-US" dirty="0"/>
          </a:p>
        </p:txBody>
      </p:sp>
      <p:sp>
        <p:nvSpPr>
          <p:cNvPr id="3" name="Content Placeholder 2"/>
          <p:cNvSpPr>
            <a:spLocks noGrp="1"/>
          </p:cNvSpPr>
          <p:nvPr>
            <p:ph idx="1"/>
          </p:nvPr>
        </p:nvSpPr>
        <p:spPr>
          <a:xfrm>
            <a:off x="406400" y="1554163"/>
            <a:ext cx="11582400" cy="4999037"/>
          </a:xfrm>
        </p:spPr>
        <p:txBody>
          <a:bodyPr>
            <a:normAutofit fontScale="77500" lnSpcReduction="20000"/>
          </a:bodyPr>
          <a:lstStyle/>
          <a:p>
            <a:pPr marL="514350" indent="-514350">
              <a:buAutoNum type="arabicPeriod"/>
            </a:pPr>
            <a:r>
              <a:rPr lang="en-US" b="1" dirty="0" smtClean="0"/>
              <a:t>Data </a:t>
            </a:r>
            <a:r>
              <a:rPr lang="en-US" b="1" dirty="0"/>
              <a:t>Exchange Security: </a:t>
            </a:r>
            <a:r>
              <a:rPr lang="en-US" dirty="0"/>
              <a:t>This is important to understand that the data transfer from </a:t>
            </a:r>
            <a:r>
              <a:rPr lang="en-US" dirty="0" err="1"/>
              <a:t>IoT</a:t>
            </a:r>
            <a:r>
              <a:rPr lang="en-US" dirty="0"/>
              <a:t> sensors &amp; devices to a platform or gateway and then stored at the cloud. It is essential to ensure data encryption protocol is followed while app development</a:t>
            </a:r>
            <a:r>
              <a:rPr lang="en-US" dirty="0" smtClean="0"/>
              <a:t>.</a:t>
            </a:r>
          </a:p>
          <a:p>
            <a:pPr marL="514350" indent="-514350">
              <a:buAutoNum type="arabicPeriod"/>
            </a:pPr>
            <a:endParaRPr lang="en-US" dirty="0" smtClean="0"/>
          </a:p>
          <a:p>
            <a:pPr marL="514350" indent="-514350">
              <a:buAutoNum type="arabicPeriod"/>
            </a:pPr>
            <a:r>
              <a:rPr lang="en-US" b="1" dirty="0"/>
              <a:t>Physical Security: </a:t>
            </a:r>
            <a:r>
              <a:rPr lang="en-US" dirty="0"/>
              <a:t>The </a:t>
            </a:r>
            <a:r>
              <a:rPr lang="en-US" dirty="0" err="1"/>
              <a:t>IoT</a:t>
            </a:r>
            <a:r>
              <a:rPr lang="en-US" dirty="0"/>
              <a:t> devices are usually unattended and hence can be easily tampered by the hackers. </a:t>
            </a:r>
            <a:endParaRPr lang="en-US" dirty="0" smtClean="0"/>
          </a:p>
          <a:p>
            <a:pPr marL="514350" indent="-514350">
              <a:buAutoNum type="arabicPeriod"/>
            </a:pPr>
            <a:endParaRPr lang="en-US" b="1" dirty="0"/>
          </a:p>
          <a:p>
            <a:pPr marL="514350" indent="-514350">
              <a:buAutoNum type="arabicPeriod"/>
            </a:pPr>
            <a:r>
              <a:rPr lang="en-US" b="1" dirty="0" smtClean="0"/>
              <a:t>Cloud </a:t>
            </a:r>
            <a:r>
              <a:rPr lang="en-US" b="1" dirty="0"/>
              <a:t>Storage Security: </a:t>
            </a:r>
            <a:r>
              <a:rPr lang="en-US" dirty="0"/>
              <a:t>Though cloud storage is considered secured it is a challenge for developers to ensure that the </a:t>
            </a:r>
            <a:r>
              <a:rPr lang="en-US" dirty="0" err="1"/>
              <a:t>IoT</a:t>
            </a:r>
            <a:r>
              <a:rPr lang="en-US" dirty="0"/>
              <a:t> platform is properly encrypted, is capable of protecting data and appropriate access &amp; authorization is taken care of</a:t>
            </a:r>
            <a:r>
              <a:rPr lang="en-US" dirty="0" smtClean="0"/>
              <a:t>.</a:t>
            </a:r>
          </a:p>
          <a:p>
            <a:pPr marL="514350" indent="-514350">
              <a:buAutoNum type="arabicPeriod"/>
            </a:pPr>
            <a:r>
              <a:rPr lang="en-US" b="1" dirty="0"/>
              <a:t>Privacy Updates: </a:t>
            </a:r>
            <a:r>
              <a:rPr lang="en-US" dirty="0"/>
              <a:t>Data fetched by </a:t>
            </a:r>
            <a:r>
              <a:rPr lang="en-US" dirty="0" err="1"/>
              <a:t>IoT</a:t>
            </a:r>
            <a:r>
              <a:rPr lang="en-US" dirty="0"/>
              <a:t> devices are always under certain rules &amp; regulations.</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41345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normAutofit lnSpcReduction="10000"/>
          </a:bodyPr>
          <a:lstStyle/>
          <a:p>
            <a:r>
              <a:rPr lang="en-US" sz="2400" b="1" dirty="0" smtClean="0"/>
              <a:t>Vision of Computer Science Department</a:t>
            </a:r>
            <a:r>
              <a:rPr lang="en-US" sz="2400" dirty="0" smtClean="0"/>
              <a:t/>
            </a:r>
            <a:br>
              <a:rPr lang="en-US" sz="2400" dirty="0" smtClean="0"/>
            </a:br>
            <a:r>
              <a:rPr lang="en-US" sz="2400" dirty="0" smtClean="0"/>
              <a:t>To become renowned Centre of Excellence in Computer Science and Engineering and make competent engineers and professionals with high ethical values prepared for lifelong learning.</a:t>
            </a:r>
          </a:p>
          <a:p>
            <a:r>
              <a:rPr lang="en-US" sz="2400" dirty="0" smtClean="0"/>
              <a:t/>
            </a:r>
            <a:br>
              <a:rPr lang="en-US" sz="2400" dirty="0" smtClean="0"/>
            </a:br>
            <a:r>
              <a:rPr lang="en-US" sz="2400" b="1" dirty="0" smtClean="0"/>
              <a:t>Mission of Computer Science Department</a:t>
            </a:r>
            <a:r>
              <a:rPr lang="en-US" sz="2400" dirty="0" smtClean="0"/>
              <a:t/>
            </a:r>
            <a:br>
              <a:rPr lang="en-US" sz="2400" dirty="0" smtClean="0"/>
            </a:br>
            <a:r>
              <a:rPr lang="en-US" sz="2400" b="1" dirty="0" smtClean="0"/>
              <a:t>M1 -</a:t>
            </a:r>
            <a:r>
              <a:rPr lang="en-US" sz="2400" dirty="0" smtClean="0"/>
              <a:t> To impart outcome based education for emerging technologies in the field of computer science and engineering.</a:t>
            </a:r>
            <a:br>
              <a:rPr lang="en-US" sz="2400" dirty="0" smtClean="0"/>
            </a:br>
            <a:r>
              <a:rPr lang="en-US" sz="2400" b="1" dirty="0" smtClean="0"/>
              <a:t>M2 -</a:t>
            </a:r>
            <a:r>
              <a:rPr lang="en-US" sz="2400" dirty="0" smtClean="0"/>
              <a:t> To provide opportunities for interaction between academia and industry.</a:t>
            </a:r>
            <a:br>
              <a:rPr lang="en-US" sz="2400" dirty="0" smtClean="0"/>
            </a:br>
            <a:r>
              <a:rPr lang="en-US" sz="2400" b="1" dirty="0" smtClean="0"/>
              <a:t>M3 -</a:t>
            </a:r>
            <a:r>
              <a:rPr lang="en-US" sz="2400" dirty="0" smtClean="0"/>
              <a:t> To provide platform for </a:t>
            </a:r>
            <a:r>
              <a:rPr lang="en-US" sz="2400" dirty="0" err="1" smtClean="0"/>
              <a:t>lifelo</a:t>
            </a:r>
            <a:r>
              <a:rPr lang="en-US" sz="2400" dirty="0" smtClean="0"/>
              <a:t> learning by accepting the change in technologies</a:t>
            </a:r>
            <a:r>
              <a:rPr lang="en-US" sz="2400" b="1" dirty="0" smtClean="0"/>
              <a:t>M4 -</a:t>
            </a:r>
            <a:r>
              <a:rPr lang="en-US" sz="2400" dirty="0" smtClean="0"/>
              <a:t> To develop aptitude of fulfilling social responsibilities.</a:t>
            </a:r>
          </a:p>
          <a:p>
            <a:r>
              <a:rPr lang="en-US" sz="2400" dirty="0" smtClean="0"/>
              <a:t/>
            </a:r>
            <a:br>
              <a:rPr lang="en-US" sz="2400" dirty="0" smtClean="0"/>
            </a:br>
            <a:endParaRPr lang="en-IN" sz="2400" dirty="0"/>
          </a:p>
        </p:txBody>
      </p:sp>
      <p:sp>
        <p:nvSpPr>
          <p:cNvPr id="4" name="Title 1"/>
          <p:cNvSpPr txBox="1">
            <a:spLocks/>
          </p:cNvSpPr>
          <p:nvPr/>
        </p:nvSpPr>
        <p:spPr>
          <a:xfrm>
            <a:off x="406400" y="2590800"/>
            <a:ext cx="115824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n-IN" dirty="0"/>
          </a:p>
        </p:txBody>
      </p:sp>
      <p:sp>
        <p:nvSpPr>
          <p:cNvPr id="5" name="Content Placeholder 2"/>
          <p:cNvSpPr txBox="1">
            <a:spLocks/>
          </p:cNvSpPr>
          <p:nvPr/>
        </p:nvSpPr>
        <p:spPr>
          <a:xfrm>
            <a:off x="406400" y="3421455"/>
            <a:ext cx="115824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endParaRPr lang="en-IN" sz="2400" dirty="0"/>
          </a:p>
        </p:txBody>
      </p:sp>
    </p:spTree>
    <p:extLst>
      <p:ext uri="{BB962C8B-B14F-4D97-AF65-F5344CB8AC3E}">
        <p14:creationId xmlns="" xmlns:p14="http://schemas.microsoft.com/office/powerpoint/2010/main" val="1795680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challenges </a:t>
            </a:r>
            <a:r>
              <a:rPr lang="en-US" dirty="0" smtClean="0"/>
              <a:t> cont...</a:t>
            </a:r>
            <a:endParaRPr lang="en-US" dirty="0"/>
          </a:p>
        </p:txBody>
      </p:sp>
      <p:sp>
        <p:nvSpPr>
          <p:cNvPr id="3" name="Content Placeholder 2"/>
          <p:cNvSpPr>
            <a:spLocks noGrp="1"/>
          </p:cNvSpPr>
          <p:nvPr>
            <p:ph idx="1"/>
          </p:nvPr>
        </p:nvSpPr>
        <p:spPr/>
        <p:txBody>
          <a:bodyPr/>
          <a:lstStyle/>
          <a:p>
            <a:pPr marL="0" indent="0">
              <a:buNone/>
            </a:pPr>
            <a:r>
              <a:rPr lang="en-US" dirty="0" smtClean="0"/>
              <a:t>5.Connectivity</a:t>
            </a:r>
          </a:p>
          <a:p>
            <a:pPr marL="0" indent="0">
              <a:buNone/>
            </a:pPr>
            <a:r>
              <a:rPr lang="en-US" dirty="0" smtClean="0"/>
              <a:t>6.Cross-Platform </a:t>
            </a:r>
            <a:r>
              <a:rPr lang="en-US" dirty="0"/>
              <a:t>Compatibility (Hardware &amp; Devices)</a:t>
            </a:r>
          </a:p>
          <a:p>
            <a:pPr marL="0" indent="0">
              <a:buNone/>
            </a:pPr>
            <a:r>
              <a:rPr lang="en-US" dirty="0" smtClean="0"/>
              <a:t>7.Data </a:t>
            </a:r>
            <a:r>
              <a:rPr lang="en-US" dirty="0"/>
              <a:t>Collection &amp; Processing</a:t>
            </a:r>
          </a:p>
          <a:p>
            <a:pPr marL="0" indent="0">
              <a:buNone/>
            </a:pPr>
            <a:endParaRPr lang="en-US" b="1" dirty="0"/>
          </a:p>
          <a:p>
            <a:pPr marL="0" indent="0">
              <a:buNone/>
            </a:pP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11718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challenges</a:t>
            </a:r>
            <a:endParaRPr lang="en-US" dirty="0"/>
          </a:p>
        </p:txBody>
      </p:sp>
      <p:sp>
        <p:nvSpPr>
          <p:cNvPr id="3" name="Content Placeholder 2"/>
          <p:cNvSpPr>
            <a:spLocks noGrp="1"/>
          </p:cNvSpPr>
          <p:nvPr>
            <p:ph idx="1"/>
          </p:nvPr>
        </p:nvSpPr>
        <p:spPr/>
        <p:txBody>
          <a:bodyPr>
            <a:normAutofit fontScale="85000" lnSpcReduction="20000"/>
          </a:bodyPr>
          <a:lstStyle/>
          <a:p>
            <a:pPr fontAlgn="base">
              <a:buFont typeface="Wingdings" pitchFamily="2" charset="2"/>
              <a:buChar char="§"/>
            </a:pPr>
            <a:r>
              <a:rPr lang="en-US" dirty="0"/>
              <a:t>Secure constrained devices</a:t>
            </a:r>
          </a:p>
          <a:p>
            <a:pPr fontAlgn="base">
              <a:buFont typeface="Wingdings" pitchFamily="2" charset="2"/>
              <a:buChar char="§"/>
            </a:pPr>
            <a:r>
              <a:rPr lang="en-US" dirty="0"/>
              <a:t>Authorize and authenticate devices</a:t>
            </a:r>
          </a:p>
          <a:p>
            <a:pPr fontAlgn="base">
              <a:buFont typeface="Wingdings" pitchFamily="2" charset="2"/>
              <a:buChar char="§"/>
            </a:pPr>
            <a:r>
              <a:rPr lang="en-US" dirty="0"/>
              <a:t>Manage device updates</a:t>
            </a:r>
          </a:p>
          <a:p>
            <a:pPr fontAlgn="base">
              <a:buFont typeface="Wingdings" pitchFamily="2" charset="2"/>
              <a:buChar char="§"/>
            </a:pPr>
            <a:r>
              <a:rPr lang="en-US" dirty="0"/>
              <a:t>Secure communication</a:t>
            </a:r>
          </a:p>
          <a:p>
            <a:pPr fontAlgn="base">
              <a:buFont typeface="Wingdings" pitchFamily="2" charset="2"/>
              <a:buChar char="§"/>
            </a:pPr>
            <a:r>
              <a:rPr lang="en-US" dirty="0"/>
              <a:t>Ensure data privacy and integrity</a:t>
            </a:r>
          </a:p>
          <a:p>
            <a:pPr fontAlgn="base">
              <a:buFont typeface="Wingdings" pitchFamily="2" charset="2"/>
              <a:buChar char="§"/>
            </a:pPr>
            <a:r>
              <a:rPr lang="en-US" dirty="0"/>
              <a:t>Secure web, mobile, and cloud applications</a:t>
            </a:r>
          </a:p>
          <a:p>
            <a:pPr fontAlgn="base">
              <a:buFont typeface="Wingdings" pitchFamily="2" charset="2"/>
              <a:buChar char="§"/>
            </a:pPr>
            <a:r>
              <a:rPr lang="en-US" dirty="0"/>
              <a:t>Ensure high availability</a:t>
            </a:r>
          </a:p>
          <a:p>
            <a:pPr fontAlgn="base">
              <a:buFont typeface="Wingdings" pitchFamily="2" charset="2"/>
              <a:buChar char="§"/>
            </a:pPr>
            <a:r>
              <a:rPr lang="en-US" dirty="0"/>
              <a:t>Prevent incidents by detecting vulnerabilities</a:t>
            </a:r>
          </a:p>
          <a:p>
            <a:pPr fontAlgn="base">
              <a:buFont typeface="Wingdings" pitchFamily="2" charset="2"/>
              <a:buChar char="§"/>
            </a:pPr>
            <a:r>
              <a:rPr lang="en-US" dirty="0"/>
              <a:t>Manage vulnerabilities</a:t>
            </a:r>
          </a:p>
          <a:p>
            <a:pPr fontAlgn="base">
              <a:buFont typeface="Wingdings" pitchFamily="2" charset="2"/>
              <a:buChar char="§"/>
            </a:pPr>
            <a:r>
              <a:rPr lang="en-US" dirty="0"/>
              <a:t>Predict and preempt security issues</a:t>
            </a:r>
          </a:p>
          <a:p>
            <a:pPr marL="0" indent="0">
              <a:buNone/>
            </a:pPr>
            <a:endParaRPr lang="en-US" dirty="0"/>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45934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Managing Big data- as large number of devices communicate which each </a:t>
            </a:r>
            <a:r>
              <a:rPr lang="en-US" b="1" dirty="0"/>
              <a:t>other</a:t>
            </a:r>
            <a:r>
              <a:rPr lang="en-US" dirty="0"/>
              <a:t> ,large data is accumulated out of which only a little bit is useful ,managing this Big data is big </a:t>
            </a:r>
            <a:r>
              <a:rPr lang="en-US" b="1" dirty="0"/>
              <a:t>challenge</a:t>
            </a:r>
            <a:r>
              <a:rPr lang="en-US" dirty="0"/>
              <a:t>. </a:t>
            </a:r>
            <a:endParaRPr lang="en-US" dirty="0" smtClean="0"/>
          </a:p>
          <a:p>
            <a:pPr>
              <a:buFont typeface="Wingdings" pitchFamily="2" charset="2"/>
              <a:buChar char="§"/>
            </a:pPr>
            <a:endParaRPr lang="en-US" dirty="0" smtClean="0"/>
          </a:p>
          <a:p>
            <a:pPr>
              <a:buFont typeface="Wingdings" pitchFamily="2" charset="2"/>
              <a:buChar char="§"/>
            </a:pPr>
            <a:r>
              <a:rPr lang="en-US" dirty="0" smtClean="0"/>
              <a:t>Security </a:t>
            </a:r>
            <a:r>
              <a:rPr lang="en-US" dirty="0"/>
              <a:t>and Privacy- security and privacy is </a:t>
            </a:r>
            <a:r>
              <a:rPr lang="en-US" b="1" dirty="0"/>
              <a:t>another challenge</a:t>
            </a:r>
            <a:r>
              <a:rPr lang="en-US" dirty="0"/>
              <a:t> as each layer </a:t>
            </a:r>
            <a:r>
              <a:rPr lang="en-US" b="1" dirty="0" err="1"/>
              <a:t>IoT</a:t>
            </a:r>
            <a:r>
              <a:rPr lang="en-US" dirty="0"/>
              <a:t> system is prone to cyber attacks/malware .</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531328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6000" b="1" i="1" dirty="0" smtClean="0">
                <a:solidFill>
                  <a:srgbClr val="FF0000"/>
                </a:solidFill>
                <a:latin typeface="Arial Rounded MT Bold" pitchFamily="34" charset="0"/>
              </a:rPr>
              <a:t>Thanks and Regards</a:t>
            </a:r>
            <a:endParaRPr lang="en-US" sz="6000" b="1" i="1" dirty="0">
              <a:solidFill>
                <a:srgbClr val="FF0000"/>
              </a:solidFill>
              <a:latin typeface="Arial Rounded MT Bold" pitchFamily="34" charset="0"/>
            </a:endParaRP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5313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Course outcomes (CO)</a:t>
            </a:r>
            <a:endParaRPr lang="en-IN" dirty="0"/>
          </a:p>
        </p:txBody>
      </p:sp>
      <p:sp>
        <p:nvSpPr>
          <p:cNvPr id="3" name="Content Placeholder 2"/>
          <p:cNvSpPr>
            <a:spLocks noGrp="1"/>
          </p:cNvSpPr>
          <p:nvPr>
            <p:ph idx="1"/>
          </p:nvPr>
        </p:nvSpPr>
        <p:spPr>
          <a:xfrm>
            <a:off x="605828" y="1524000"/>
            <a:ext cx="10671772" cy="4525963"/>
          </a:xfrm>
        </p:spPr>
        <p:txBody>
          <a:bodyPr>
            <a:normAutofit/>
          </a:bodyPr>
          <a:lstStyle/>
          <a:p>
            <a:pPr marL="0" indent="0">
              <a:buNone/>
            </a:pPr>
            <a:r>
              <a:rPr lang="en-US" sz="2400" b="1" dirty="0" smtClean="0"/>
              <a:t>CO1:</a:t>
            </a:r>
            <a:r>
              <a:rPr lang="en-US" sz="2400" dirty="0" smtClean="0"/>
              <a:t> </a:t>
            </a:r>
            <a:r>
              <a:rPr lang="en-US" sz="2400" dirty="0"/>
              <a:t>Understand the revolution of internet in field of cloud, </a:t>
            </a:r>
            <a:r>
              <a:rPr lang="en-US" sz="2400" dirty="0" smtClean="0"/>
              <a:t>wireless network</a:t>
            </a:r>
            <a:r>
              <a:rPr lang="en-US" sz="2400" dirty="0"/>
              <a:t>, embedded system and mobile devices.</a:t>
            </a:r>
          </a:p>
          <a:p>
            <a:pPr marL="0" indent="0">
              <a:buNone/>
            </a:pPr>
            <a:r>
              <a:rPr lang="en-US" sz="2400" b="1" dirty="0" smtClean="0"/>
              <a:t>CO2:</a:t>
            </a:r>
            <a:r>
              <a:rPr lang="en-US" sz="2400" dirty="0" smtClean="0"/>
              <a:t> </a:t>
            </a:r>
            <a:r>
              <a:rPr lang="en-US" sz="2400" dirty="0"/>
              <a:t>Apply IOT design concepts in various dimensions </a:t>
            </a:r>
            <a:r>
              <a:rPr lang="en-US" sz="2400" dirty="0" smtClean="0"/>
              <a:t>implementing software and hardware</a:t>
            </a:r>
            <a:r>
              <a:rPr lang="en-US" sz="2400" dirty="0"/>
              <a:t>.</a:t>
            </a:r>
          </a:p>
          <a:p>
            <a:pPr marL="0" indent="0">
              <a:buNone/>
            </a:pPr>
            <a:r>
              <a:rPr lang="en-US" sz="2400" b="1" dirty="0" smtClean="0"/>
              <a:t>CO3:</a:t>
            </a:r>
            <a:r>
              <a:rPr lang="en-US" sz="2400" dirty="0" smtClean="0"/>
              <a:t> </a:t>
            </a:r>
            <a:r>
              <a:rPr lang="en-US" sz="2400" dirty="0"/>
              <a:t>Analyze various M2M and IOT architectures.</a:t>
            </a:r>
          </a:p>
          <a:p>
            <a:pPr marL="0" indent="0">
              <a:buNone/>
            </a:pPr>
            <a:r>
              <a:rPr lang="en-US" sz="2400" b="1" dirty="0" smtClean="0"/>
              <a:t>CO4:</a:t>
            </a:r>
            <a:r>
              <a:rPr lang="en-US" sz="2400" dirty="0" smtClean="0"/>
              <a:t> </a:t>
            </a:r>
            <a:r>
              <a:rPr lang="en-US" sz="2400" dirty="0"/>
              <a:t>Design and develop various applications in IOT.</a:t>
            </a:r>
            <a:endParaRPr lang="en-IN" sz="2400" dirty="0"/>
          </a:p>
        </p:txBody>
      </p:sp>
    </p:spTree>
    <p:extLst>
      <p:ext uri="{BB962C8B-B14F-4D97-AF65-F5344CB8AC3E}">
        <p14:creationId xmlns:p14="http://schemas.microsoft.com/office/powerpoint/2010/main" xmlns="" val="351566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Mapping of co &amp; </a:t>
            </a:r>
            <a:r>
              <a:rPr lang="en-IN" dirty="0" err="1" smtClean="0"/>
              <a:t>po</a:t>
            </a:r>
            <a:endParaRPr lang="en-IN" dirty="0"/>
          </a:p>
        </p:txBody>
      </p:sp>
      <p:graphicFrame>
        <p:nvGraphicFramePr>
          <p:cNvPr id="5" name="Content Placeholder 4"/>
          <p:cNvGraphicFramePr>
            <a:graphicFrameLocks noGrp="1"/>
          </p:cNvGraphicFramePr>
          <p:nvPr>
            <p:ph idx="1"/>
          </p:nvPr>
        </p:nvGraphicFramePr>
        <p:xfrm>
          <a:off x="1066800" y="1524000"/>
          <a:ext cx="9448799" cy="4628333"/>
        </p:xfrm>
        <a:graphic>
          <a:graphicData uri="http://schemas.openxmlformats.org/drawingml/2006/table">
            <a:tbl>
              <a:tblPr firstRow="1" firstCol="1" bandRow="1">
                <a:tableStyleId>{5C22544A-7EE6-4342-B048-85BDC9FD1C3A}</a:tableStyleId>
              </a:tblPr>
              <a:tblGrid>
                <a:gridCol w="632813"/>
                <a:gridCol w="701271"/>
                <a:gridCol w="799516"/>
                <a:gridCol w="3132614"/>
                <a:gridCol w="313068"/>
                <a:gridCol w="313068"/>
                <a:gridCol w="313068"/>
                <a:gridCol w="313068"/>
                <a:gridCol w="313068"/>
                <a:gridCol w="313068"/>
                <a:gridCol w="325591"/>
                <a:gridCol w="325591"/>
                <a:gridCol w="288022"/>
                <a:gridCol w="272161"/>
                <a:gridCol w="266315"/>
                <a:gridCol w="275499"/>
                <a:gridCol w="275499"/>
                <a:gridCol w="275499"/>
              </a:tblGrid>
              <a:tr h="794441">
                <a:tc>
                  <a:txBody>
                    <a:bodyPr/>
                    <a:lstStyle/>
                    <a:p>
                      <a:pPr algn="l">
                        <a:lnSpc>
                          <a:spcPct val="115000"/>
                        </a:lnSpc>
                        <a:spcAft>
                          <a:spcPts val="0"/>
                        </a:spcAft>
                        <a:tabLst>
                          <a:tab pos="6038850" algn="l"/>
                        </a:tabLst>
                      </a:pPr>
                      <a:r>
                        <a:rPr lang="en-US" sz="1200" dirty="0">
                          <a:effectLst/>
                        </a:rPr>
                        <a:t>Subject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Code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L/T/P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CO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tabLst>
                          <a:tab pos="6038850" algn="l"/>
                        </a:tabLst>
                      </a:pPr>
                      <a:r>
                        <a:rPr lang="en-US" sz="1200">
                          <a:effectLst/>
                        </a:rPr>
                        <a:t>PO2</a:t>
                      </a:r>
                      <a:endParaRPr lang="en-IN" sz="1200">
                        <a:effectLst/>
                        <a:latin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a:t>
                      </a:r>
                      <a:endParaRPr lang="en-IN" sz="1200">
                        <a:effectLst/>
                      </a:endParaRPr>
                    </a:p>
                    <a:p>
                      <a:pPr algn="ctr">
                        <a:lnSpc>
                          <a:spcPct val="115000"/>
                        </a:lnSpc>
                        <a:spcAft>
                          <a:spcPts val="0"/>
                        </a:spcAft>
                        <a:tabLst>
                          <a:tab pos="6038850" algn="l"/>
                        </a:tabLst>
                      </a:pPr>
                      <a:r>
                        <a:rPr lang="en-US" sz="1200">
                          <a:effectLst/>
                        </a:rPr>
                        <a:t>S</a:t>
                      </a:r>
                      <a:endParaRPr lang="en-IN" sz="1200">
                        <a:effectLst/>
                      </a:endParaRPr>
                    </a:p>
                    <a:p>
                      <a:pPr algn="ctr">
                        <a:lnSpc>
                          <a:spcPct val="115000"/>
                        </a:lnSpc>
                        <a:spcAft>
                          <a:spcPts val="0"/>
                        </a:spcAft>
                        <a:tabLst>
                          <a:tab pos="6038850" algn="l"/>
                        </a:tabLst>
                      </a:pPr>
                      <a:r>
                        <a:rPr lang="en-US" sz="1200">
                          <a:effectLst/>
                        </a:rPr>
                        <a:t>O</a:t>
                      </a:r>
                      <a:endParaRPr lang="en-IN" sz="1200">
                        <a:effectLst/>
                      </a:endParaRPr>
                    </a:p>
                    <a:p>
                      <a:pPr algn="ctr">
                        <a:lnSpc>
                          <a:spcPct val="115000"/>
                        </a:lnSpc>
                        <a:spcAft>
                          <a:spcPts val="0"/>
                        </a:spcAft>
                        <a:tabLst>
                          <a:tab pos="6038850" algn="l"/>
                        </a:tabLst>
                      </a:pPr>
                      <a:r>
                        <a:rPr lang="en-US" sz="1200">
                          <a:effectLst/>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0"/>
                        </a:spcAft>
                        <a:tabLst>
                          <a:tab pos="6038850" algn="l"/>
                        </a:tabLst>
                      </a:pPr>
                      <a:r>
                        <a:rPr lang="en-US" sz="1200">
                          <a:effectLst/>
                        </a:rPr>
                        <a:t>P</a:t>
                      </a:r>
                      <a:endParaRPr lang="en-IN" sz="1200">
                        <a:effectLst/>
                      </a:endParaRPr>
                    </a:p>
                    <a:p>
                      <a:pPr algn="ctr">
                        <a:lnSpc>
                          <a:spcPct val="115000"/>
                        </a:lnSpc>
                        <a:spcAft>
                          <a:spcPts val="0"/>
                        </a:spcAft>
                        <a:tabLst>
                          <a:tab pos="6038850" algn="l"/>
                        </a:tabLst>
                      </a:pPr>
                      <a:r>
                        <a:rPr lang="en-US" sz="1200">
                          <a:effectLst/>
                        </a:rPr>
                        <a:t>S</a:t>
                      </a:r>
                      <a:endParaRPr lang="en-IN" sz="1200">
                        <a:effectLst/>
                      </a:endParaRPr>
                    </a:p>
                    <a:p>
                      <a:pPr algn="ctr">
                        <a:lnSpc>
                          <a:spcPct val="115000"/>
                        </a:lnSpc>
                        <a:spcAft>
                          <a:spcPts val="0"/>
                        </a:spcAft>
                        <a:tabLst>
                          <a:tab pos="6038850" algn="l"/>
                        </a:tabLst>
                      </a:pPr>
                      <a:r>
                        <a:rPr lang="en-US" sz="1200">
                          <a:effectLst/>
                        </a:rPr>
                        <a:t>O</a:t>
                      </a:r>
                      <a:endParaRPr lang="en-IN" sz="1200">
                        <a:effectLst/>
                      </a:endParaRPr>
                    </a:p>
                    <a:p>
                      <a:pPr algn="ctr">
                        <a:lnSpc>
                          <a:spcPct val="115000"/>
                        </a:lnSpc>
                        <a:spcAft>
                          <a:spcPts val="0"/>
                        </a:spcAft>
                        <a:tabLst>
                          <a:tab pos="6038850" algn="l"/>
                        </a:tabLst>
                      </a:pPr>
                      <a:r>
                        <a:rPr lang="en-US" sz="1200">
                          <a:effectLst/>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394237">
                <a:tc rowSpan="4">
                  <a:txBody>
                    <a:bodyPr/>
                    <a:lstStyle/>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IOT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rowSpan="4">
                  <a:txBody>
                    <a:bodyPr/>
                    <a:lstStyle/>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smtClean="0">
                        <a:effectLst/>
                      </a:endParaRPr>
                    </a:p>
                    <a:p>
                      <a:pPr algn="l">
                        <a:lnSpc>
                          <a:spcPct val="115000"/>
                        </a:lnSpc>
                        <a:spcAft>
                          <a:spcPts val="0"/>
                        </a:spcAft>
                        <a:tabLst>
                          <a:tab pos="6038850" algn="l"/>
                        </a:tabLst>
                      </a:pPr>
                      <a:endParaRPr lang="en-IN" sz="1200" dirty="0" smtClean="0">
                        <a:effectLst/>
                      </a:endParaRPr>
                    </a:p>
                    <a:p>
                      <a:pPr algn="l">
                        <a:lnSpc>
                          <a:spcPct val="115000"/>
                        </a:lnSpc>
                        <a:spcAft>
                          <a:spcPts val="0"/>
                        </a:spcAft>
                        <a:tabLst>
                          <a:tab pos="6038850" algn="l"/>
                        </a:tabLst>
                      </a:pPr>
                      <a:r>
                        <a:rPr lang="en-US" sz="1200" dirty="0" smtClean="0">
                          <a:effectLst/>
                        </a:rPr>
                        <a:t>7CS4-01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L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Understand the revolution of internet in field of cloud, wireless network, embedded system and mobile devices.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 </a:t>
                      </a:r>
                      <a:endParaRPr lang="en-IN" sz="1200">
                        <a:effectLst/>
                      </a:endParaRPr>
                    </a:p>
                    <a:p>
                      <a:pPr algn="ctr">
                        <a:lnSpc>
                          <a:spcPct val="115000"/>
                        </a:lnSpc>
                        <a:spcAft>
                          <a:spcPts val="0"/>
                        </a:spcAft>
                        <a:tabLst>
                          <a:tab pos="6038850" algn="l"/>
                        </a:tabLst>
                      </a:pPr>
                      <a:r>
                        <a:rPr lang="en-US" sz="1200">
                          <a:effectLst/>
                        </a:rPr>
                        <a:t>-</a:t>
                      </a:r>
                      <a:endParaRPr lang="en-IN" sz="1200">
                        <a:effectLst/>
                      </a:endParaRPr>
                    </a:p>
                    <a:p>
                      <a:pPr algn="ctr">
                        <a:lnSpc>
                          <a:spcPct val="115000"/>
                        </a:lnSpc>
                        <a:spcAft>
                          <a:spcPts val="0"/>
                        </a:spcAft>
                        <a:tabLst>
                          <a:tab pos="6038850" algn="l"/>
                        </a:tabLst>
                      </a:pPr>
                      <a:r>
                        <a:rPr lang="en-US" sz="1200">
                          <a:effectLst/>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1194305">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Apply IOT design concepts in various dimensions implementing software and hardware.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94509">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Analyze various M2M and IoT architectures.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M</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94509">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Design and develop various applications in IOT.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xmlns="" val="384551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yllbus-IOT.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634297" y="1295400"/>
            <a:ext cx="6781800" cy="5410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syllabus</a:t>
            </a:r>
            <a:endParaRPr lang="en-IN" dirty="0"/>
          </a:p>
        </p:txBody>
      </p:sp>
    </p:spTree>
    <p:extLst>
      <p:ext uri="{BB962C8B-B14F-4D97-AF65-F5344CB8AC3E}">
        <p14:creationId xmlns:p14="http://schemas.microsoft.com/office/powerpoint/2010/main" xmlns="" val="416736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Lecture plan</a:t>
            </a:r>
            <a:endParaRPr lang="en-IN" dirty="0"/>
          </a:p>
        </p:txBody>
      </p:sp>
      <p:graphicFrame>
        <p:nvGraphicFramePr>
          <p:cNvPr id="10" name="Content Placeholder 9"/>
          <p:cNvGraphicFramePr>
            <a:graphicFrameLocks noGrp="1"/>
          </p:cNvGraphicFramePr>
          <p:nvPr>
            <p:ph idx="1"/>
          </p:nvPr>
        </p:nvGraphicFramePr>
        <p:xfrm>
          <a:off x="1981199" y="1557204"/>
          <a:ext cx="9372600" cy="4686381"/>
        </p:xfrm>
        <a:graphic>
          <a:graphicData uri="http://schemas.openxmlformats.org/drawingml/2006/table">
            <a:tbl>
              <a:tblPr firstRow="1" firstCol="1" bandRow="1">
                <a:tableStyleId>{5C22544A-7EE6-4342-B048-85BDC9FD1C3A}</a:tableStyleId>
              </a:tblPr>
              <a:tblGrid>
                <a:gridCol w="1981201"/>
                <a:gridCol w="4457739"/>
                <a:gridCol w="1466830"/>
                <a:gridCol w="1466830"/>
              </a:tblGrid>
              <a:tr h="246612">
                <a:tc>
                  <a:txBody>
                    <a:bodyPr/>
                    <a:lstStyle/>
                    <a:p>
                      <a:pPr algn="ctr">
                        <a:lnSpc>
                          <a:spcPct val="115000"/>
                        </a:lnSpc>
                        <a:spcAft>
                          <a:spcPts val="0"/>
                        </a:spcAft>
                      </a:pPr>
                      <a:r>
                        <a:rPr lang="en-US" sz="1200" dirty="0">
                          <a:effectLst/>
                        </a:rPr>
                        <a:t>Unit No./ Total Lecture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Topics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No.</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rowSpan="10">
                  <a:txBody>
                    <a:bodyPr/>
                    <a:lstStyle/>
                    <a:p>
                      <a:pPr algn="ctr">
                        <a:lnSpc>
                          <a:spcPct val="115000"/>
                        </a:lnSpc>
                        <a:spcAft>
                          <a:spcPts val="0"/>
                        </a:spcAft>
                      </a:pPr>
                      <a:r>
                        <a:rPr lang="en-US" sz="1200" dirty="0">
                          <a:effectLst/>
                        </a:rPr>
                        <a:t>Unit-I (10)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Introduction to subject and scope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7365">
                <a:tc vMerge="1">
                  <a:txBody>
                    <a:bodyPr/>
                    <a:lstStyle/>
                    <a:p>
                      <a:endParaRPr lang="en-IN"/>
                    </a:p>
                  </a:txBody>
                  <a:tcPr/>
                </a:tc>
                <a:tc>
                  <a:txBody>
                    <a:bodyPr/>
                    <a:lstStyle/>
                    <a:p>
                      <a:pPr algn="l">
                        <a:lnSpc>
                          <a:spcPct val="115000"/>
                        </a:lnSpc>
                        <a:spcAft>
                          <a:spcPts val="0"/>
                        </a:spcAft>
                      </a:pPr>
                      <a:r>
                        <a:rPr lang="en-US" sz="1200">
                          <a:effectLst/>
                        </a:rPr>
                        <a:t>2. Introduction to learning, Types of learning and Applications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3. Supervised Learning</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4. Linear Regression Model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5. Naïve Bayes Classifier</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6. Decision Tree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7. K-nearest Neighbor</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8. Logistic Regression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9. Support Vector Machine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10. Random Forest Algorithm</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rowSpan="7">
                  <a:txBody>
                    <a:bodyPr/>
                    <a:lstStyle/>
                    <a:p>
                      <a:pPr algn="ctr">
                        <a:lnSpc>
                          <a:spcPct val="115000"/>
                        </a:lnSpc>
                        <a:spcAft>
                          <a:spcPts val="0"/>
                        </a:spcAft>
                      </a:pPr>
                      <a:r>
                        <a:rPr lang="en-US" sz="1200" dirty="0">
                          <a:effectLst/>
                        </a:rPr>
                        <a:t>Unit-II </a:t>
                      </a:r>
                      <a:r>
                        <a:rPr lang="en-US" sz="1200" dirty="0" smtClean="0">
                          <a:effectLst/>
                        </a:rPr>
                        <a:t>(7)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baseline="0" dirty="0" smtClean="0">
                          <a:effectLst/>
                        </a:rPr>
                        <a:t> sensors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err="1" smtClean="0">
                          <a:effectLst/>
                        </a:rPr>
                        <a:t>IoT</a:t>
                      </a:r>
                      <a:r>
                        <a:rPr lang="en-US" sz="1200" baseline="0" dirty="0" smtClean="0">
                          <a:effectLst/>
                        </a:rPr>
                        <a:t> actuators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Humidity</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Ultrasonic</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Temperature</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b"/>
                </a:tc>
              </a:tr>
              <a:tr h="246612">
                <a:tc vMerge="1">
                  <a:txBody>
                    <a:bodyPr/>
                    <a:lstStyle/>
                    <a:p>
                      <a:endParaRPr lang="en-IN"/>
                    </a:p>
                  </a:txBody>
                  <a:tcPr/>
                </a:tc>
                <a:tc>
                  <a:txBody>
                    <a:bodyPr/>
                    <a:lstStyle/>
                    <a:p>
                      <a:pPr algn="l">
                        <a:lnSpc>
                          <a:spcPct val="115000"/>
                        </a:lnSpc>
                        <a:spcAft>
                          <a:spcPts val="0"/>
                        </a:spcAft>
                      </a:pPr>
                      <a:r>
                        <a:rPr lang="en-US" sz="1200" dirty="0">
                          <a:effectLst/>
                        </a:rPr>
                        <a:t>6. </a:t>
                      </a:r>
                      <a:r>
                        <a:rPr lang="en-US" sz="1200" dirty="0" err="1" smtClean="0">
                          <a:effectLst/>
                        </a:rPr>
                        <a:t>Arduino</a:t>
                      </a:r>
                      <a:r>
                        <a:rPr lang="en-US" sz="1200" dirty="0" smtClean="0">
                          <a:effectLst/>
                        </a:rPr>
                        <a:t> and Raspberry Pi</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7. </a:t>
                      </a:r>
                      <a:r>
                        <a:rPr lang="en-US" sz="1200" dirty="0" err="1" smtClean="0">
                          <a:effectLst/>
                        </a:rPr>
                        <a:t>IoT</a:t>
                      </a:r>
                      <a:r>
                        <a:rPr lang="en-US" sz="1200" baseline="0" dirty="0" smtClean="0">
                          <a:effectLst/>
                        </a:rPr>
                        <a:t> OS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a:txBody>
                    <a:bodyPr/>
                    <a:lstStyle/>
                    <a:p>
                      <a:pPr algn="ctr">
                        <a:lnSpc>
                          <a:spcPct val="115000"/>
                        </a:lnSpc>
                        <a:spcAft>
                          <a:spcPts val="0"/>
                        </a:spcAft>
                      </a:pPr>
                      <a:r>
                        <a:rPr lang="en-US" sz="1200" dirty="0">
                          <a:effectLst/>
                        </a:rPr>
                        <a:t>BC-1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smtClean="0">
                          <a:effectLst/>
                          <a:latin typeface="+mn-lt"/>
                          <a:ea typeface="+mn-ea"/>
                          <a:cs typeface="+mn-cs"/>
                        </a:rPr>
                        <a:t>ARM</a:t>
                      </a:r>
                      <a:r>
                        <a:rPr lang="en-US" sz="1200" baseline="0" dirty="0" smtClean="0">
                          <a:effectLst/>
                          <a:latin typeface="+mn-lt"/>
                          <a:ea typeface="+mn-ea"/>
                          <a:cs typeface="+mn-cs"/>
                        </a:rPr>
                        <a:t> Processor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bl>
          </a:graphicData>
        </a:graphic>
      </p:graphicFrame>
    </p:spTree>
    <p:extLst>
      <p:ext uri="{BB962C8B-B14F-4D97-AF65-F5344CB8AC3E}">
        <p14:creationId xmlns:p14="http://schemas.microsoft.com/office/powerpoint/2010/main" xmlns="" val="111431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Lecture plan</a:t>
            </a:r>
            <a:endParaRPr lang="en-IN" dirty="0"/>
          </a:p>
        </p:txBody>
      </p:sp>
      <p:graphicFrame>
        <p:nvGraphicFramePr>
          <p:cNvPr id="10" name="Content Placeholder 9"/>
          <p:cNvGraphicFramePr>
            <a:graphicFrameLocks noGrp="1"/>
          </p:cNvGraphicFramePr>
          <p:nvPr>
            <p:ph idx="1"/>
          </p:nvPr>
        </p:nvGraphicFramePr>
        <p:xfrm>
          <a:off x="1945640" y="1295400"/>
          <a:ext cx="9144000" cy="5257800"/>
        </p:xfrm>
        <a:graphic>
          <a:graphicData uri="http://schemas.openxmlformats.org/drawingml/2006/table">
            <a:tbl>
              <a:tblPr firstRow="1" firstCol="1" bandRow="1">
                <a:tableStyleId>{5C22544A-7EE6-4342-B048-85BDC9FD1C3A}</a:tableStyleId>
              </a:tblPr>
              <a:tblGrid>
                <a:gridCol w="1905000"/>
                <a:gridCol w="4305340"/>
                <a:gridCol w="1466830"/>
                <a:gridCol w="1466830"/>
              </a:tblGrid>
              <a:tr h="397181">
                <a:tc>
                  <a:txBody>
                    <a:bodyPr/>
                    <a:lstStyle/>
                    <a:p>
                      <a:pPr algn="ctr">
                        <a:lnSpc>
                          <a:spcPct val="115000"/>
                        </a:lnSpc>
                        <a:spcAft>
                          <a:spcPts val="0"/>
                        </a:spcAft>
                      </a:pPr>
                      <a:r>
                        <a:rPr lang="en-US" sz="1200" dirty="0">
                          <a:effectLst/>
                        </a:rPr>
                        <a:t>Unit No./ Total Lecture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Topics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No.</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rowSpan="9">
                  <a:txBody>
                    <a:bodyPr/>
                    <a:lstStyle/>
                    <a:p>
                      <a:pPr algn="ctr">
                        <a:lnSpc>
                          <a:spcPct val="115000"/>
                        </a:lnSpc>
                        <a:spcAft>
                          <a:spcPts val="0"/>
                        </a:spcAft>
                      </a:pPr>
                      <a:r>
                        <a:rPr lang="en-US" sz="1200" dirty="0">
                          <a:effectLst/>
                        </a:rPr>
                        <a:t>Unit-III </a:t>
                      </a:r>
                      <a:r>
                        <a:rPr lang="en-US" sz="1200" dirty="0" smtClean="0">
                          <a:effectLst/>
                        </a:rPr>
                        <a:t>(9)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baseline="0" dirty="0" smtClean="0">
                          <a:effectLst/>
                        </a:rPr>
                        <a:t> architecture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Reference model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Representational</a:t>
                      </a:r>
                      <a:r>
                        <a:rPr lang="en-US" sz="1200" baseline="0" dirty="0" smtClean="0">
                          <a:effectLst/>
                        </a:rPr>
                        <a:t> state transfer (REST)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Uniform</a:t>
                      </a:r>
                      <a:r>
                        <a:rPr lang="en-US" sz="1200" baseline="0" dirty="0" smtClean="0">
                          <a:effectLst/>
                        </a:rPr>
                        <a:t> resource identifier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Challenges in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6. Design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7. Development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8. Security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9. Other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9197">
                <a:tc rowSpan="5">
                  <a:txBody>
                    <a:bodyPr/>
                    <a:lstStyle/>
                    <a:p>
                      <a:pPr algn="ctr">
                        <a:lnSpc>
                          <a:spcPct val="115000"/>
                        </a:lnSpc>
                        <a:spcAft>
                          <a:spcPts val="0"/>
                        </a:spcAft>
                      </a:pPr>
                      <a:r>
                        <a:rPr lang="en-US" sz="1200" dirty="0">
                          <a:effectLst/>
                        </a:rPr>
                        <a:t>Unit- IV  (8)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smtClean="0">
                          <a:effectLst/>
                        </a:rPr>
                        <a:t>Machine</a:t>
                      </a:r>
                      <a:r>
                        <a:rPr lang="en-US" sz="1200" baseline="0" dirty="0" smtClean="0">
                          <a:effectLst/>
                        </a:rPr>
                        <a:t> to Machine </a:t>
                      </a:r>
                      <a:r>
                        <a:rPr lang="en-US" sz="1200" baseline="0" dirty="0" err="1" smtClean="0">
                          <a:effectLst/>
                        </a:rPr>
                        <a:t>vs</a:t>
                      </a:r>
                      <a:r>
                        <a:rPr lang="en-US" sz="1200" baseline="0" dirty="0" smtClean="0">
                          <a:effectLst/>
                        </a:rPr>
                        <a:t> </a:t>
                      </a:r>
                      <a:r>
                        <a:rPr lang="en-US" sz="1200" baseline="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Software defined networks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Network function virtualization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Difference between SDN and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a:t>
                      </a:r>
                      <a:r>
                        <a:rPr lang="en-US" sz="1200" dirty="0" smtClean="0">
                          <a:effectLst/>
                        </a:rPr>
                        <a:t>.</a:t>
                      </a:r>
                      <a:r>
                        <a:rPr lang="en-US" sz="1200" baseline="0" dirty="0" smtClean="0">
                          <a:effectLst/>
                        </a:rPr>
                        <a:t> </a:t>
                      </a:r>
                      <a:r>
                        <a:rPr lang="en-US" sz="1200" dirty="0" smtClean="0">
                          <a:effectLst/>
                        </a:rPr>
                        <a:t>Difference between NFV and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rowSpan="8">
                  <a:txBody>
                    <a:bodyPr/>
                    <a:lstStyle/>
                    <a:p>
                      <a:pPr algn="ctr">
                        <a:lnSpc>
                          <a:spcPct val="115000"/>
                        </a:lnSpc>
                        <a:spcAft>
                          <a:spcPts val="0"/>
                        </a:spcAft>
                      </a:pPr>
                      <a:r>
                        <a:rPr lang="en-US" sz="1200" dirty="0">
                          <a:effectLst/>
                        </a:rPr>
                        <a:t>Unit- V  (8)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dirty="0" smtClean="0">
                          <a:effectLst/>
                        </a:rPr>
                        <a:t> applications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Home automation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Smart cities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Environment and energy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Retail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6. </a:t>
                      </a:r>
                      <a:r>
                        <a:rPr lang="en-US" sz="1200" dirty="0" smtClean="0">
                          <a:effectLst/>
                        </a:rPr>
                        <a:t>Logistics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7. </a:t>
                      </a:r>
                      <a:r>
                        <a:rPr lang="en-US" sz="1200" dirty="0" smtClean="0">
                          <a:effectLst/>
                        </a:rPr>
                        <a:t>Agriculture and Industries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8. Health and lifestyle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a:txBody>
                    <a:bodyPr/>
                    <a:lstStyle/>
                    <a:p>
                      <a:pPr algn="ctr">
                        <a:lnSpc>
                          <a:spcPct val="115000"/>
                        </a:lnSpc>
                        <a:spcAft>
                          <a:spcPts val="0"/>
                        </a:spcAft>
                      </a:pPr>
                      <a:r>
                        <a:rPr lang="en-US" sz="1200">
                          <a:effectLst/>
                        </a:rPr>
                        <a:t>BC-2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err="1" smtClean="0">
                          <a:effectLst/>
                          <a:latin typeface="Calibri" panose="020F0502020204030204" pitchFamily="34" charset="0"/>
                          <a:ea typeface="Calibri" panose="020F0502020204030204" pitchFamily="34" charset="0"/>
                          <a:cs typeface="Times New Roman" panose="02020603050405020304" pitchFamily="18" charset="0"/>
                        </a:rPr>
                        <a:t>IoT</a:t>
                      </a: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 Platforms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41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bl>
          </a:graphicData>
        </a:graphic>
      </p:graphicFrame>
    </p:spTree>
    <p:extLst>
      <p:ext uri="{BB962C8B-B14F-4D97-AF65-F5344CB8AC3E}">
        <p14:creationId xmlns:p14="http://schemas.microsoft.com/office/powerpoint/2010/main" xmlns="" val="48957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yllbus-IOT.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97511" y="373118"/>
            <a:ext cx="6781800" cy="648751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414931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495</TotalTime>
  <Words>1872</Words>
  <Application>Microsoft Office PowerPoint</Application>
  <PresentationFormat>Custom</PresentationFormat>
  <Paragraphs>498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Slide 1</vt:lpstr>
      <vt:lpstr>Slide 2</vt:lpstr>
      <vt:lpstr>   </vt:lpstr>
      <vt:lpstr>Course outcomes (CO)</vt:lpstr>
      <vt:lpstr>Mapping of co &amp; po</vt:lpstr>
      <vt:lpstr>syllabus</vt:lpstr>
      <vt:lpstr>Lecture plan</vt:lpstr>
      <vt:lpstr>Lecture plan</vt:lpstr>
      <vt:lpstr>Slide 9</vt:lpstr>
      <vt:lpstr>Subject Detailed Blown Up for unit -iII</vt:lpstr>
      <vt:lpstr>Architecture of iot</vt:lpstr>
      <vt:lpstr>3-layer Architecture of iot cont...</vt:lpstr>
      <vt:lpstr>5-layer Architecture of iot cont...</vt:lpstr>
      <vt:lpstr>Architecture and Reference Model</vt:lpstr>
      <vt:lpstr>Architecture and Reference Model-domain model</vt:lpstr>
      <vt:lpstr>Architecture and Reference Model Cont-domain model</vt:lpstr>
      <vt:lpstr>Architecture and Reference Model Cont-functional model</vt:lpstr>
      <vt:lpstr>Representational state transfer (rest) architectural style</vt:lpstr>
      <vt:lpstr>Rest concept-1 (client and server)</vt:lpstr>
      <vt:lpstr>Rest concept-2  (rest client application)</vt:lpstr>
      <vt:lpstr>Rest concept-3 (rest at rest)</vt:lpstr>
      <vt:lpstr>REST way of Implementing the web services</vt:lpstr>
      <vt:lpstr>Principles of REST web service design</vt:lpstr>
      <vt:lpstr>Rest: Architectural Constraints </vt:lpstr>
      <vt:lpstr>Some rest based web services</vt:lpstr>
      <vt:lpstr>Uniform resource identifier (uri’s)</vt:lpstr>
      <vt:lpstr>Challenges in iot</vt:lpstr>
      <vt:lpstr>Design challenges</vt:lpstr>
      <vt:lpstr>Development challenges </vt:lpstr>
      <vt:lpstr>Development challenges  cont...</vt:lpstr>
      <vt:lpstr>Security challenges</vt:lpstr>
      <vt:lpstr>Other challenges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arshdeep</dc:creator>
  <cp:lastModifiedBy>student</cp:lastModifiedBy>
  <cp:revision>47</cp:revision>
  <dcterms:created xsi:type="dcterms:W3CDTF">2020-06-29T11:55:16Z</dcterms:created>
  <dcterms:modified xsi:type="dcterms:W3CDTF">2020-12-29T07:47:15Z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2018-01-19T00:00:00Z</vt:filetime>
  </property>
  <property fmtid="{D5CDD505-2E9C-101B-9397-08002B2CF9AE}" pid="3" name="Creator">
    <vt:lpwstr>Microsoft® PowerPoint® 2010</vt:lpwstr>
  </property>
  <property fmtid="{D5CDD505-2E9C-101B-9397-08002B2CF9AE}" pid="4" name="LastSaved">
    <vt:filetime>2020-06-29T00:00:00Z</vt:filetime>
  </property>
</Properties>
</file>