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0" r:id="rId2"/>
    <p:sldId id="367" r:id="rId3"/>
    <p:sldId id="362" r:id="rId4"/>
    <p:sldId id="363" r:id="rId5"/>
    <p:sldId id="364" r:id="rId6"/>
    <p:sldId id="365" r:id="rId7"/>
    <p:sldId id="36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8" r:id="rId66"/>
    <p:sldId id="319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</p:sldIdLst>
  <p:sldSz cx="9144000" cy="10058400"/>
  <p:notesSz cx="91440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06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FF5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342975" y="4453699"/>
            <a:ext cx="316865" cy="688975"/>
          </a:xfrm>
          <a:custGeom>
            <a:avLst/>
            <a:gdLst/>
            <a:ahLst/>
            <a:cxnLst/>
            <a:rect l="l" t="t" r="r" b="b"/>
            <a:pathLst>
              <a:path w="316865" h="688975">
                <a:moveTo>
                  <a:pt x="316801" y="158394"/>
                </a:moveTo>
                <a:lnTo>
                  <a:pt x="304749" y="97790"/>
                </a:lnTo>
                <a:lnTo>
                  <a:pt x="270408" y="46393"/>
                </a:lnTo>
                <a:lnTo>
                  <a:pt x="219024" y="12065"/>
                </a:lnTo>
                <a:lnTo>
                  <a:pt x="158407" y="0"/>
                </a:lnTo>
                <a:lnTo>
                  <a:pt x="108343" y="8077"/>
                </a:lnTo>
                <a:lnTo>
                  <a:pt x="64858" y="30556"/>
                </a:lnTo>
                <a:lnTo>
                  <a:pt x="30568" y="64846"/>
                </a:lnTo>
                <a:lnTo>
                  <a:pt x="8077" y="108331"/>
                </a:lnTo>
                <a:lnTo>
                  <a:pt x="0" y="158394"/>
                </a:lnTo>
                <a:lnTo>
                  <a:pt x="0" y="506425"/>
                </a:lnTo>
                <a:lnTo>
                  <a:pt x="0" y="688492"/>
                </a:lnTo>
                <a:lnTo>
                  <a:pt x="316801" y="688517"/>
                </a:lnTo>
                <a:lnTo>
                  <a:pt x="316801" y="506425"/>
                </a:lnTo>
                <a:lnTo>
                  <a:pt x="316801" y="158394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801178" y="4105693"/>
            <a:ext cx="316865" cy="1036955"/>
          </a:xfrm>
          <a:custGeom>
            <a:avLst/>
            <a:gdLst/>
            <a:ahLst/>
            <a:cxnLst/>
            <a:rect l="l" t="t" r="r" b="b"/>
            <a:pathLst>
              <a:path w="316865" h="1036954">
                <a:moveTo>
                  <a:pt x="316801" y="158407"/>
                </a:moveTo>
                <a:lnTo>
                  <a:pt x="304749" y="97790"/>
                </a:lnTo>
                <a:lnTo>
                  <a:pt x="270421" y="46405"/>
                </a:lnTo>
                <a:lnTo>
                  <a:pt x="219024" y="12065"/>
                </a:lnTo>
                <a:lnTo>
                  <a:pt x="158394" y="0"/>
                </a:lnTo>
                <a:lnTo>
                  <a:pt x="108331" y="8077"/>
                </a:lnTo>
                <a:lnTo>
                  <a:pt x="64858" y="30568"/>
                </a:lnTo>
                <a:lnTo>
                  <a:pt x="30568" y="64858"/>
                </a:lnTo>
                <a:lnTo>
                  <a:pt x="8077" y="108343"/>
                </a:lnTo>
                <a:lnTo>
                  <a:pt x="0" y="158407"/>
                </a:lnTo>
                <a:lnTo>
                  <a:pt x="0" y="506399"/>
                </a:lnTo>
                <a:lnTo>
                  <a:pt x="0" y="854430"/>
                </a:lnTo>
                <a:lnTo>
                  <a:pt x="0" y="1036497"/>
                </a:lnTo>
                <a:lnTo>
                  <a:pt x="316801" y="1036523"/>
                </a:lnTo>
                <a:lnTo>
                  <a:pt x="316801" y="854430"/>
                </a:lnTo>
                <a:lnTo>
                  <a:pt x="316801" y="506399"/>
                </a:lnTo>
                <a:lnTo>
                  <a:pt x="316801" y="158407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259407" y="3757701"/>
            <a:ext cx="316865" cy="1384935"/>
          </a:xfrm>
          <a:custGeom>
            <a:avLst/>
            <a:gdLst/>
            <a:ahLst/>
            <a:cxnLst/>
            <a:rect l="l" t="t" r="r" b="b"/>
            <a:pathLst>
              <a:path w="316865" h="1384935">
                <a:moveTo>
                  <a:pt x="316788" y="158394"/>
                </a:moveTo>
                <a:lnTo>
                  <a:pt x="304736" y="97777"/>
                </a:lnTo>
                <a:lnTo>
                  <a:pt x="270395" y="46367"/>
                </a:lnTo>
                <a:lnTo>
                  <a:pt x="219011" y="12052"/>
                </a:lnTo>
                <a:lnTo>
                  <a:pt x="158394" y="0"/>
                </a:lnTo>
                <a:lnTo>
                  <a:pt x="108318" y="8077"/>
                </a:lnTo>
                <a:lnTo>
                  <a:pt x="64833" y="30556"/>
                </a:lnTo>
                <a:lnTo>
                  <a:pt x="30556" y="64846"/>
                </a:lnTo>
                <a:lnTo>
                  <a:pt x="8064" y="108318"/>
                </a:lnTo>
                <a:lnTo>
                  <a:pt x="0" y="158394"/>
                </a:lnTo>
                <a:lnTo>
                  <a:pt x="0" y="506399"/>
                </a:lnTo>
                <a:lnTo>
                  <a:pt x="0" y="854392"/>
                </a:lnTo>
                <a:lnTo>
                  <a:pt x="0" y="1202423"/>
                </a:lnTo>
                <a:lnTo>
                  <a:pt x="0" y="1384490"/>
                </a:lnTo>
                <a:lnTo>
                  <a:pt x="316788" y="1384515"/>
                </a:lnTo>
                <a:lnTo>
                  <a:pt x="316788" y="1202423"/>
                </a:lnTo>
                <a:lnTo>
                  <a:pt x="316788" y="854392"/>
                </a:lnTo>
                <a:lnTo>
                  <a:pt x="316788" y="506399"/>
                </a:lnTo>
                <a:lnTo>
                  <a:pt x="316788" y="158394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717598" y="3409670"/>
            <a:ext cx="316865" cy="1732914"/>
          </a:xfrm>
          <a:custGeom>
            <a:avLst/>
            <a:gdLst/>
            <a:ahLst/>
            <a:cxnLst/>
            <a:rect l="l" t="t" r="r" b="b"/>
            <a:pathLst>
              <a:path w="316865" h="1732914">
                <a:moveTo>
                  <a:pt x="316801" y="158407"/>
                </a:moveTo>
                <a:lnTo>
                  <a:pt x="304736" y="97790"/>
                </a:lnTo>
                <a:lnTo>
                  <a:pt x="270408" y="46405"/>
                </a:lnTo>
                <a:lnTo>
                  <a:pt x="219011" y="12065"/>
                </a:lnTo>
                <a:lnTo>
                  <a:pt x="158407" y="0"/>
                </a:lnTo>
                <a:lnTo>
                  <a:pt x="108343" y="8077"/>
                </a:lnTo>
                <a:lnTo>
                  <a:pt x="64858" y="30568"/>
                </a:lnTo>
                <a:lnTo>
                  <a:pt x="30568" y="64858"/>
                </a:lnTo>
                <a:lnTo>
                  <a:pt x="8077" y="108343"/>
                </a:lnTo>
                <a:lnTo>
                  <a:pt x="0" y="158407"/>
                </a:lnTo>
                <a:lnTo>
                  <a:pt x="0" y="506425"/>
                </a:lnTo>
                <a:lnTo>
                  <a:pt x="0" y="854430"/>
                </a:lnTo>
                <a:lnTo>
                  <a:pt x="0" y="1732546"/>
                </a:lnTo>
                <a:lnTo>
                  <a:pt x="316801" y="1732546"/>
                </a:lnTo>
                <a:lnTo>
                  <a:pt x="316801" y="506425"/>
                </a:lnTo>
                <a:lnTo>
                  <a:pt x="316801" y="158407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460957" y="1817771"/>
            <a:ext cx="396875" cy="396875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198299" y="396599"/>
                </a:moveTo>
                <a:lnTo>
                  <a:pt x="152829" y="391361"/>
                </a:lnTo>
                <a:lnTo>
                  <a:pt x="111089" y="376443"/>
                </a:lnTo>
                <a:lnTo>
                  <a:pt x="74270" y="353034"/>
                </a:lnTo>
                <a:lnTo>
                  <a:pt x="43562" y="322325"/>
                </a:lnTo>
                <a:lnTo>
                  <a:pt x="20154" y="285506"/>
                </a:lnTo>
                <a:lnTo>
                  <a:pt x="5236" y="243767"/>
                </a:lnTo>
                <a:lnTo>
                  <a:pt x="0" y="198299"/>
                </a:lnTo>
                <a:lnTo>
                  <a:pt x="5236" y="152831"/>
                </a:lnTo>
                <a:lnTo>
                  <a:pt x="20154" y="111092"/>
                </a:lnTo>
                <a:lnTo>
                  <a:pt x="43562" y="74273"/>
                </a:lnTo>
                <a:lnTo>
                  <a:pt x="74270" y="43564"/>
                </a:lnTo>
                <a:lnTo>
                  <a:pt x="111089" y="20155"/>
                </a:lnTo>
                <a:lnTo>
                  <a:pt x="152829" y="5237"/>
                </a:lnTo>
                <a:lnTo>
                  <a:pt x="198299" y="0"/>
                </a:lnTo>
                <a:lnTo>
                  <a:pt x="237169" y="3845"/>
                </a:lnTo>
                <a:lnTo>
                  <a:pt x="274186" y="15094"/>
                </a:lnTo>
                <a:lnTo>
                  <a:pt x="308317" y="33316"/>
                </a:lnTo>
                <a:lnTo>
                  <a:pt x="338524" y="58079"/>
                </a:lnTo>
                <a:lnTo>
                  <a:pt x="363281" y="88282"/>
                </a:lnTo>
                <a:lnTo>
                  <a:pt x="381502" y="122413"/>
                </a:lnTo>
                <a:lnTo>
                  <a:pt x="392752" y="159432"/>
                </a:lnTo>
                <a:lnTo>
                  <a:pt x="396599" y="198299"/>
                </a:lnTo>
                <a:lnTo>
                  <a:pt x="391362" y="243767"/>
                </a:lnTo>
                <a:lnTo>
                  <a:pt x="376445" y="285506"/>
                </a:lnTo>
                <a:lnTo>
                  <a:pt x="353037" y="322325"/>
                </a:lnTo>
                <a:lnTo>
                  <a:pt x="322328" y="353034"/>
                </a:lnTo>
                <a:lnTo>
                  <a:pt x="285509" y="376443"/>
                </a:lnTo>
                <a:lnTo>
                  <a:pt x="243770" y="391361"/>
                </a:lnTo>
                <a:lnTo>
                  <a:pt x="198299" y="396599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470318" y="3480803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65816" y="319981"/>
                </a:moveTo>
                <a:lnTo>
                  <a:pt x="114943" y="313739"/>
                </a:lnTo>
                <a:lnTo>
                  <a:pt x="59506" y="284983"/>
                </a:lnTo>
                <a:lnTo>
                  <a:pt x="19293" y="237214"/>
                </a:lnTo>
                <a:lnTo>
                  <a:pt x="406" y="177667"/>
                </a:lnTo>
                <a:lnTo>
                  <a:pt x="0" y="146437"/>
                </a:lnTo>
                <a:lnTo>
                  <a:pt x="5743" y="115439"/>
                </a:lnTo>
                <a:lnTo>
                  <a:pt x="27662" y="69119"/>
                </a:lnTo>
                <a:lnTo>
                  <a:pt x="61721" y="33239"/>
                </a:lnTo>
                <a:lnTo>
                  <a:pt x="104649" y="9599"/>
                </a:lnTo>
                <a:lnTo>
                  <a:pt x="153180" y="0"/>
                </a:lnTo>
                <a:lnTo>
                  <a:pt x="204043" y="6239"/>
                </a:lnTo>
                <a:lnTo>
                  <a:pt x="250372" y="28159"/>
                </a:lnTo>
                <a:lnTo>
                  <a:pt x="286253" y="62217"/>
                </a:lnTo>
                <a:lnTo>
                  <a:pt x="309890" y="105146"/>
                </a:lnTo>
                <a:lnTo>
                  <a:pt x="319485" y="153676"/>
                </a:lnTo>
                <a:lnTo>
                  <a:pt x="313243" y="204539"/>
                </a:lnTo>
                <a:lnTo>
                  <a:pt x="291326" y="250869"/>
                </a:lnTo>
                <a:lnTo>
                  <a:pt x="257272" y="286750"/>
                </a:lnTo>
                <a:lnTo>
                  <a:pt x="214347" y="310386"/>
                </a:lnTo>
                <a:lnTo>
                  <a:pt x="165816" y="319981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647775" y="2704274"/>
            <a:ext cx="635635" cy="635635"/>
          </a:xfrm>
          <a:custGeom>
            <a:avLst/>
            <a:gdLst/>
            <a:ahLst/>
            <a:cxnLst/>
            <a:rect l="l" t="t" r="r" b="b"/>
            <a:pathLst>
              <a:path w="635634" h="635635">
                <a:moveTo>
                  <a:pt x="635228" y="317627"/>
                </a:moveTo>
                <a:lnTo>
                  <a:pt x="633590" y="295325"/>
                </a:lnTo>
                <a:lnTo>
                  <a:pt x="632358" y="274955"/>
                </a:lnTo>
                <a:lnTo>
                  <a:pt x="631952" y="273075"/>
                </a:lnTo>
                <a:lnTo>
                  <a:pt x="631786" y="270687"/>
                </a:lnTo>
                <a:lnTo>
                  <a:pt x="626135" y="245414"/>
                </a:lnTo>
                <a:lnTo>
                  <a:pt x="622833" y="229704"/>
                </a:lnTo>
                <a:lnTo>
                  <a:pt x="622312" y="228307"/>
                </a:lnTo>
                <a:lnTo>
                  <a:pt x="621779" y="225894"/>
                </a:lnTo>
                <a:lnTo>
                  <a:pt x="611314" y="198450"/>
                </a:lnTo>
                <a:lnTo>
                  <a:pt x="607009" y="186728"/>
                </a:lnTo>
                <a:lnTo>
                  <a:pt x="606501" y="185813"/>
                </a:lnTo>
                <a:lnTo>
                  <a:pt x="605713" y="183718"/>
                </a:lnTo>
                <a:lnTo>
                  <a:pt x="590791" y="156832"/>
                </a:lnTo>
                <a:lnTo>
                  <a:pt x="585279" y="146646"/>
                </a:lnTo>
                <a:lnTo>
                  <a:pt x="584771" y="145986"/>
                </a:lnTo>
                <a:lnTo>
                  <a:pt x="584060" y="144678"/>
                </a:lnTo>
                <a:lnTo>
                  <a:pt x="564476" y="118732"/>
                </a:lnTo>
                <a:lnTo>
                  <a:pt x="558050" y="110083"/>
                </a:lnTo>
                <a:lnTo>
                  <a:pt x="557707" y="109753"/>
                </a:lnTo>
                <a:lnTo>
                  <a:pt x="557326" y="109232"/>
                </a:lnTo>
                <a:lnTo>
                  <a:pt x="525995" y="77901"/>
                </a:lnTo>
                <a:lnTo>
                  <a:pt x="525716" y="77647"/>
                </a:lnTo>
                <a:lnTo>
                  <a:pt x="520128" y="73482"/>
                </a:lnTo>
                <a:lnTo>
                  <a:pt x="490562" y="51168"/>
                </a:lnTo>
                <a:lnTo>
                  <a:pt x="489369" y="50520"/>
                </a:lnTo>
                <a:lnTo>
                  <a:pt x="488657" y="49974"/>
                </a:lnTo>
                <a:lnTo>
                  <a:pt x="479666" y="45135"/>
                </a:lnTo>
                <a:lnTo>
                  <a:pt x="451523" y="29527"/>
                </a:lnTo>
                <a:lnTo>
                  <a:pt x="448779" y="28486"/>
                </a:lnTo>
                <a:lnTo>
                  <a:pt x="447281" y="27673"/>
                </a:lnTo>
                <a:lnTo>
                  <a:pt x="435635" y="23469"/>
                </a:lnTo>
                <a:lnTo>
                  <a:pt x="409359" y="13449"/>
                </a:lnTo>
                <a:lnTo>
                  <a:pt x="405472" y="12585"/>
                </a:lnTo>
                <a:lnTo>
                  <a:pt x="403059" y="11709"/>
                </a:lnTo>
                <a:lnTo>
                  <a:pt x="387286" y="8521"/>
                </a:lnTo>
                <a:lnTo>
                  <a:pt x="364553" y="3441"/>
                </a:lnTo>
                <a:lnTo>
                  <a:pt x="360819" y="3175"/>
                </a:lnTo>
                <a:lnTo>
                  <a:pt x="357720" y="2540"/>
                </a:lnTo>
                <a:lnTo>
                  <a:pt x="336842" y="1409"/>
                </a:lnTo>
                <a:lnTo>
                  <a:pt x="317627" y="0"/>
                </a:lnTo>
                <a:lnTo>
                  <a:pt x="314731" y="215"/>
                </a:lnTo>
                <a:lnTo>
                  <a:pt x="311988" y="63"/>
                </a:lnTo>
                <a:lnTo>
                  <a:pt x="290728" y="1981"/>
                </a:lnTo>
                <a:lnTo>
                  <a:pt x="270687" y="3441"/>
                </a:lnTo>
                <a:lnTo>
                  <a:pt x="268211" y="4000"/>
                </a:lnTo>
                <a:lnTo>
                  <a:pt x="266585" y="4140"/>
                </a:lnTo>
                <a:lnTo>
                  <a:pt x="251231" y="7797"/>
                </a:lnTo>
                <a:lnTo>
                  <a:pt x="225894" y="13449"/>
                </a:lnTo>
                <a:lnTo>
                  <a:pt x="223380" y="14414"/>
                </a:lnTo>
                <a:lnTo>
                  <a:pt x="222224" y="14681"/>
                </a:lnTo>
                <a:lnTo>
                  <a:pt x="210731" y="19240"/>
                </a:lnTo>
                <a:lnTo>
                  <a:pt x="183718" y="29527"/>
                </a:lnTo>
                <a:lnTo>
                  <a:pt x="181229" y="30911"/>
                </a:lnTo>
                <a:lnTo>
                  <a:pt x="179641" y="31534"/>
                </a:lnTo>
                <a:lnTo>
                  <a:pt x="167805" y="38354"/>
                </a:lnTo>
                <a:lnTo>
                  <a:pt x="144678" y="51168"/>
                </a:lnTo>
                <a:lnTo>
                  <a:pt x="141897" y="53263"/>
                </a:lnTo>
                <a:lnTo>
                  <a:pt x="139560" y="54610"/>
                </a:lnTo>
                <a:lnTo>
                  <a:pt x="128219" y="63588"/>
                </a:lnTo>
                <a:lnTo>
                  <a:pt x="109245" y="77901"/>
                </a:lnTo>
                <a:lnTo>
                  <a:pt x="105867" y="81280"/>
                </a:lnTo>
                <a:lnTo>
                  <a:pt x="102704" y="83781"/>
                </a:lnTo>
                <a:lnTo>
                  <a:pt x="103009" y="84137"/>
                </a:lnTo>
                <a:lnTo>
                  <a:pt x="77914" y="109232"/>
                </a:lnTo>
                <a:lnTo>
                  <a:pt x="51168" y="144678"/>
                </a:lnTo>
                <a:lnTo>
                  <a:pt x="29527" y="183718"/>
                </a:lnTo>
                <a:lnTo>
                  <a:pt x="13449" y="225894"/>
                </a:lnTo>
                <a:lnTo>
                  <a:pt x="3441" y="270687"/>
                </a:lnTo>
                <a:lnTo>
                  <a:pt x="0" y="317627"/>
                </a:lnTo>
                <a:lnTo>
                  <a:pt x="3441" y="364553"/>
                </a:lnTo>
                <a:lnTo>
                  <a:pt x="13449" y="409346"/>
                </a:lnTo>
                <a:lnTo>
                  <a:pt x="29527" y="451510"/>
                </a:lnTo>
                <a:lnTo>
                  <a:pt x="51168" y="490562"/>
                </a:lnTo>
                <a:lnTo>
                  <a:pt x="77914" y="525995"/>
                </a:lnTo>
                <a:lnTo>
                  <a:pt x="109245" y="557326"/>
                </a:lnTo>
                <a:lnTo>
                  <a:pt x="144678" y="584060"/>
                </a:lnTo>
                <a:lnTo>
                  <a:pt x="183718" y="605701"/>
                </a:lnTo>
                <a:lnTo>
                  <a:pt x="225894" y="621779"/>
                </a:lnTo>
                <a:lnTo>
                  <a:pt x="270687" y="631786"/>
                </a:lnTo>
                <a:lnTo>
                  <a:pt x="317627" y="635228"/>
                </a:lnTo>
                <a:lnTo>
                  <a:pt x="367614" y="631266"/>
                </a:lnTo>
                <a:lnTo>
                  <a:pt x="415912" y="619633"/>
                </a:lnTo>
                <a:lnTo>
                  <a:pt x="461683" y="600684"/>
                </a:lnTo>
                <a:lnTo>
                  <a:pt x="504063" y="574751"/>
                </a:lnTo>
                <a:lnTo>
                  <a:pt x="542201" y="542201"/>
                </a:lnTo>
                <a:lnTo>
                  <a:pt x="574751" y="504063"/>
                </a:lnTo>
                <a:lnTo>
                  <a:pt x="600684" y="461683"/>
                </a:lnTo>
                <a:lnTo>
                  <a:pt x="619645" y="415912"/>
                </a:lnTo>
                <a:lnTo>
                  <a:pt x="631266" y="367601"/>
                </a:lnTo>
                <a:lnTo>
                  <a:pt x="634885" y="321881"/>
                </a:lnTo>
                <a:lnTo>
                  <a:pt x="635203" y="321881"/>
                </a:lnTo>
                <a:lnTo>
                  <a:pt x="635063" y="319659"/>
                </a:lnTo>
                <a:lnTo>
                  <a:pt x="635228" y="317627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460944" y="1817771"/>
            <a:ext cx="396875" cy="396875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195925" y="396596"/>
                </a:moveTo>
                <a:lnTo>
                  <a:pt x="152280" y="391201"/>
                </a:lnTo>
                <a:lnTo>
                  <a:pt x="109912" y="375804"/>
                </a:lnTo>
                <a:lnTo>
                  <a:pt x="72097" y="351269"/>
                </a:lnTo>
                <a:lnTo>
                  <a:pt x="41493" y="319687"/>
                </a:lnTo>
                <a:lnTo>
                  <a:pt x="18806" y="282558"/>
                </a:lnTo>
                <a:lnTo>
                  <a:pt x="4740" y="241383"/>
                </a:lnTo>
                <a:lnTo>
                  <a:pt x="0" y="197661"/>
                </a:lnTo>
                <a:lnTo>
                  <a:pt x="5288" y="152894"/>
                </a:lnTo>
                <a:lnTo>
                  <a:pt x="20513" y="110464"/>
                </a:lnTo>
                <a:lnTo>
                  <a:pt x="44248" y="73440"/>
                </a:lnTo>
                <a:lnTo>
                  <a:pt x="75194" y="42853"/>
                </a:lnTo>
                <a:lnTo>
                  <a:pt x="112052" y="19732"/>
                </a:lnTo>
                <a:lnTo>
                  <a:pt x="153525" y="5104"/>
                </a:lnTo>
                <a:lnTo>
                  <a:pt x="198312" y="0"/>
                </a:lnTo>
                <a:lnTo>
                  <a:pt x="198312" y="198299"/>
                </a:lnTo>
                <a:lnTo>
                  <a:pt x="356562" y="78814"/>
                </a:lnTo>
                <a:lnTo>
                  <a:pt x="379477" y="117635"/>
                </a:lnTo>
                <a:lnTo>
                  <a:pt x="392795" y="159549"/>
                </a:lnTo>
                <a:lnTo>
                  <a:pt x="396556" y="202899"/>
                </a:lnTo>
                <a:lnTo>
                  <a:pt x="390795" y="246027"/>
                </a:lnTo>
                <a:lnTo>
                  <a:pt x="375552" y="287278"/>
                </a:lnTo>
                <a:lnTo>
                  <a:pt x="350862" y="324994"/>
                </a:lnTo>
                <a:lnTo>
                  <a:pt x="318318" y="356188"/>
                </a:lnTo>
                <a:lnTo>
                  <a:pt x="280566" y="378748"/>
                </a:lnTo>
                <a:lnTo>
                  <a:pt x="239228" y="392331"/>
                </a:lnTo>
                <a:lnTo>
                  <a:pt x="195925" y="396596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076616" y="303174"/>
            <a:ext cx="625475" cy="624840"/>
          </a:xfrm>
          <a:custGeom>
            <a:avLst/>
            <a:gdLst/>
            <a:ahLst/>
            <a:cxnLst/>
            <a:rect l="l" t="t" r="r" b="b"/>
            <a:pathLst>
              <a:path w="625475" h="624840">
                <a:moveTo>
                  <a:pt x="625284" y="304914"/>
                </a:moveTo>
                <a:lnTo>
                  <a:pt x="624293" y="295440"/>
                </a:lnTo>
                <a:lnTo>
                  <a:pt x="624078" y="284657"/>
                </a:lnTo>
                <a:lnTo>
                  <a:pt x="621499" y="268655"/>
                </a:lnTo>
                <a:lnTo>
                  <a:pt x="620191" y="255993"/>
                </a:lnTo>
                <a:lnTo>
                  <a:pt x="618413" y="249440"/>
                </a:lnTo>
                <a:lnTo>
                  <a:pt x="617169" y="241604"/>
                </a:lnTo>
                <a:lnTo>
                  <a:pt x="610285" y="219252"/>
                </a:lnTo>
                <a:lnTo>
                  <a:pt x="607110" y="207416"/>
                </a:lnTo>
                <a:lnTo>
                  <a:pt x="605688" y="204266"/>
                </a:lnTo>
                <a:lnTo>
                  <a:pt x="604329" y="199834"/>
                </a:lnTo>
                <a:lnTo>
                  <a:pt x="588365" y="165798"/>
                </a:lnTo>
                <a:lnTo>
                  <a:pt x="586460" y="161556"/>
                </a:lnTo>
                <a:lnTo>
                  <a:pt x="586181" y="161150"/>
                </a:lnTo>
                <a:lnTo>
                  <a:pt x="585673" y="160045"/>
                </a:lnTo>
                <a:lnTo>
                  <a:pt x="561314" y="122910"/>
                </a:lnTo>
                <a:lnTo>
                  <a:pt x="560057" y="121513"/>
                </a:lnTo>
                <a:lnTo>
                  <a:pt x="559396" y="120484"/>
                </a:lnTo>
                <a:lnTo>
                  <a:pt x="551561" y="111912"/>
                </a:lnTo>
                <a:lnTo>
                  <a:pt x="531355" y="89090"/>
                </a:lnTo>
                <a:lnTo>
                  <a:pt x="528701" y="86868"/>
                </a:lnTo>
                <a:lnTo>
                  <a:pt x="526694" y="84658"/>
                </a:lnTo>
                <a:lnTo>
                  <a:pt x="513435" y="74028"/>
                </a:lnTo>
                <a:lnTo>
                  <a:pt x="495909" y="59270"/>
                </a:lnTo>
                <a:lnTo>
                  <a:pt x="492264" y="57035"/>
                </a:lnTo>
                <a:lnTo>
                  <a:pt x="489165" y="54533"/>
                </a:lnTo>
                <a:lnTo>
                  <a:pt x="474967" y="46367"/>
                </a:lnTo>
                <a:lnTo>
                  <a:pt x="456488" y="34950"/>
                </a:lnTo>
                <a:lnTo>
                  <a:pt x="451332" y="32740"/>
                </a:lnTo>
                <a:lnTo>
                  <a:pt x="447560" y="30556"/>
                </a:lnTo>
                <a:lnTo>
                  <a:pt x="434809" y="25628"/>
                </a:lnTo>
                <a:lnTo>
                  <a:pt x="414985" y="17081"/>
                </a:lnTo>
                <a:lnTo>
                  <a:pt x="407822" y="15176"/>
                </a:lnTo>
                <a:lnTo>
                  <a:pt x="402678" y="13169"/>
                </a:lnTo>
                <a:lnTo>
                  <a:pt x="390347" y="10490"/>
                </a:lnTo>
                <a:lnTo>
                  <a:pt x="372071" y="5588"/>
                </a:lnTo>
                <a:lnTo>
                  <a:pt x="362699" y="4470"/>
                </a:lnTo>
                <a:lnTo>
                  <a:pt x="355295" y="2844"/>
                </a:lnTo>
                <a:lnTo>
                  <a:pt x="343750" y="2184"/>
                </a:lnTo>
                <a:lnTo>
                  <a:pt x="328434" y="330"/>
                </a:lnTo>
                <a:lnTo>
                  <a:pt x="316141" y="584"/>
                </a:lnTo>
                <a:lnTo>
                  <a:pt x="306184" y="0"/>
                </a:lnTo>
                <a:lnTo>
                  <a:pt x="296735" y="977"/>
                </a:lnTo>
                <a:lnTo>
                  <a:pt x="284746" y="1206"/>
                </a:lnTo>
                <a:lnTo>
                  <a:pt x="267881" y="3924"/>
                </a:lnTo>
                <a:lnTo>
                  <a:pt x="256133" y="5118"/>
                </a:lnTo>
                <a:lnTo>
                  <a:pt x="249720" y="6845"/>
                </a:lnTo>
                <a:lnTo>
                  <a:pt x="241681" y="8128"/>
                </a:lnTo>
                <a:lnTo>
                  <a:pt x="219671" y="14884"/>
                </a:lnTo>
                <a:lnTo>
                  <a:pt x="207543" y="18135"/>
                </a:lnTo>
                <a:lnTo>
                  <a:pt x="204152" y="19659"/>
                </a:lnTo>
                <a:lnTo>
                  <a:pt x="199910" y="20955"/>
                </a:lnTo>
                <a:lnTo>
                  <a:pt x="171297" y="34366"/>
                </a:lnTo>
                <a:lnTo>
                  <a:pt x="162648" y="38239"/>
                </a:lnTo>
                <a:lnTo>
                  <a:pt x="161658" y="38887"/>
                </a:lnTo>
                <a:lnTo>
                  <a:pt x="160108" y="39611"/>
                </a:lnTo>
                <a:lnTo>
                  <a:pt x="122961" y="63969"/>
                </a:lnTo>
                <a:lnTo>
                  <a:pt x="122174" y="64668"/>
                </a:lnTo>
                <a:lnTo>
                  <a:pt x="122034" y="64757"/>
                </a:lnTo>
                <a:lnTo>
                  <a:pt x="119761" y="66814"/>
                </a:lnTo>
                <a:lnTo>
                  <a:pt x="89141" y="93916"/>
                </a:lnTo>
                <a:lnTo>
                  <a:pt x="87566" y="95783"/>
                </a:lnTo>
                <a:lnTo>
                  <a:pt x="86271" y="96951"/>
                </a:lnTo>
                <a:lnTo>
                  <a:pt x="76339" y="109131"/>
                </a:lnTo>
                <a:lnTo>
                  <a:pt x="59309" y="129362"/>
                </a:lnTo>
                <a:lnTo>
                  <a:pt x="57759" y="131914"/>
                </a:lnTo>
                <a:lnTo>
                  <a:pt x="55918" y="134162"/>
                </a:lnTo>
                <a:lnTo>
                  <a:pt x="43472" y="155359"/>
                </a:lnTo>
                <a:lnTo>
                  <a:pt x="33629" y="171513"/>
                </a:lnTo>
                <a:lnTo>
                  <a:pt x="32791" y="173532"/>
                </a:lnTo>
                <a:lnTo>
                  <a:pt x="31546" y="175666"/>
                </a:lnTo>
                <a:lnTo>
                  <a:pt x="22072" y="199644"/>
                </a:lnTo>
                <a:lnTo>
                  <a:pt x="15049" y="216750"/>
                </a:lnTo>
                <a:lnTo>
                  <a:pt x="14630" y="218465"/>
                </a:lnTo>
                <a:lnTo>
                  <a:pt x="13728" y="220776"/>
                </a:lnTo>
                <a:lnTo>
                  <a:pt x="8420" y="244602"/>
                </a:lnTo>
                <a:lnTo>
                  <a:pt x="3771" y="264185"/>
                </a:lnTo>
                <a:lnTo>
                  <a:pt x="3606" y="266255"/>
                </a:lnTo>
                <a:lnTo>
                  <a:pt x="3048" y="268782"/>
                </a:lnTo>
                <a:lnTo>
                  <a:pt x="1816" y="289344"/>
                </a:lnTo>
                <a:lnTo>
                  <a:pt x="0" y="312940"/>
                </a:lnTo>
                <a:lnTo>
                  <a:pt x="241" y="315963"/>
                </a:lnTo>
                <a:lnTo>
                  <a:pt x="63" y="318985"/>
                </a:lnTo>
                <a:lnTo>
                  <a:pt x="482" y="318985"/>
                </a:lnTo>
                <a:lnTo>
                  <a:pt x="3962" y="362127"/>
                </a:lnTo>
                <a:lnTo>
                  <a:pt x="15608" y="410095"/>
                </a:lnTo>
                <a:lnTo>
                  <a:pt x="34455" y="455218"/>
                </a:lnTo>
                <a:lnTo>
                  <a:pt x="60020" y="496735"/>
                </a:lnTo>
                <a:lnTo>
                  <a:pt x="91846" y="533882"/>
                </a:lnTo>
                <a:lnTo>
                  <a:pt x="129438" y="565861"/>
                </a:lnTo>
                <a:lnTo>
                  <a:pt x="168859" y="590194"/>
                </a:lnTo>
                <a:lnTo>
                  <a:pt x="210362" y="608050"/>
                </a:lnTo>
                <a:lnTo>
                  <a:pt x="253263" y="619556"/>
                </a:lnTo>
                <a:lnTo>
                  <a:pt x="296900" y="624814"/>
                </a:lnTo>
                <a:lnTo>
                  <a:pt x="340588" y="623938"/>
                </a:lnTo>
                <a:lnTo>
                  <a:pt x="383654" y="617016"/>
                </a:lnTo>
                <a:lnTo>
                  <a:pt x="425411" y="604177"/>
                </a:lnTo>
                <a:lnTo>
                  <a:pt x="463715" y="586232"/>
                </a:lnTo>
                <a:lnTo>
                  <a:pt x="463905" y="586143"/>
                </a:lnTo>
                <a:lnTo>
                  <a:pt x="465213" y="585533"/>
                </a:lnTo>
                <a:lnTo>
                  <a:pt x="502361" y="561174"/>
                </a:lnTo>
                <a:lnTo>
                  <a:pt x="504393" y="559371"/>
                </a:lnTo>
                <a:lnTo>
                  <a:pt x="505701" y="558507"/>
                </a:lnTo>
                <a:lnTo>
                  <a:pt x="514324" y="550583"/>
                </a:lnTo>
                <a:lnTo>
                  <a:pt x="536181" y="531215"/>
                </a:lnTo>
                <a:lnTo>
                  <a:pt x="538924" y="527951"/>
                </a:lnTo>
                <a:lnTo>
                  <a:pt x="541909" y="525208"/>
                </a:lnTo>
                <a:lnTo>
                  <a:pt x="552665" y="511632"/>
                </a:lnTo>
                <a:lnTo>
                  <a:pt x="566013" y="495769"/>
                </a:lnTo>
                <a:lnTo>
                  <a:pt x="568782" y="491286"/>
                </a:lnTo>
                <a:lnTo>
                  <a:pt x="572020" y="487197"/>
                </a:lnTo>
                <a:lnTo>
                  <a:pt x="579958" y="473176"/>
                </a:lnTo>
                <a:lnTo>
                  <a:pt x="590346" y="456361"/>
                </a:lnTo>
                <a:lnTo>
                  <a:pt x="593039" y="450088"/>
                </a:lnTo>
                <a:lnTo>
                  <a:pt x="595744" y="445325"/>
                </a:lnTo>
                <a:lnTo>
                  <a:pt x="600481" y="432803"/>
                </a:lnTo>
                <a:lnTo>
                  <a:pt x="608203" y="414858"/>
                </a:lnTo>
                <a:lnTo>
                  <a:pt x="610463" y="406412"/>
                </a:lnTo>
                <a:lnTo>
                  <a:pt x="612736" y="400418"/>
                </a:lnTo>
                <a:lnTo>
                  <a:pt x="615188" y="388823"/>
                </a:lnTo>
                <a:lnTo>
                  <a:pt x="619709" y="371970"/>
                </a:lnTo>
                <a:lnTo>
                  <a:pt x="620966" y="361454"/>
                </a:lnTo>
                <a:lnTo>
                  <a:pt x="622693" y="353326"/>
                </a:lnTo>
                <a:lnTo>
                  <a:pt x="623277" y="342315"/>
                </a:lnTo>
                <a:lnTo>
                  <a:pt x="624967" y="328333"/>
                </a:lnTo>
                <a:lnTo>
                  <a:pt x="624700" y="315671"/>
                </a:lnTo>
                <a:lnTo>
                  <a:pt x="625284" y="304914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399837" y="356374"/>
            <a:ext cx="2577465" cy="2577465"/>
          </a:xfrm>
          <a:custGeom>
            <a:avLst/>
            <a:gdLst/>
            <a:ahLst/>
            <a:cxnLst/>
            <a:rect l="l" t="t" r="r" b="b"/>
            <a:pathLst>
              <a:path w="2577465" h="2577465">
                <a:moveTo>
                  <a:pt x="2576995" y="1288491"/>
                </a:moveTo>
                <a:lnTo>
                  <a:pt x="2575979" y="1237348"/>
                </a:lnTo>
                <a:lnTo>
                  <a:pt x="2572943" y="1186472"/>
                </a:lnTo>
                <a:lnTo>
                  <a:pt x="2567927" y="1135900"/>
                </a:lnTo>
                <a:lnTo>
                  <a:pt x="2560942" y="1085710"/>
                </a:lnTo>
                <a:lnTo>
                  <a:pt x="2552001" y="1035951"/>
                </a:lnTo>
                <a:lnTo>
                  <a:pt x="2541143" y="986663"/>
                </a:lnTo>
                <a:lnTo>
                  <a:pt x="2528379" y="937907"/>
                </a:lnTo>
                <a:lnTo>
                  <a:pt x="2513736" y="889749"/>
                </a:lnTo>
                <a:lnTo>
                  <a:pt x="2497239" y="842225"/>
                </a:lnTo>
                <a:lnTo>
                  <a:pt x="2478913" y="795401"/>
                </a:lnTo>
                <a:lnTo>
                  <a:pt x="2458770" y="749338"/>
                </a:lnTo>
                <a:lnTo>
                  <a:pt x="2436825" y="704062"/>
                </a:lnTo>
                <a:lnTo>
                  <a:pt x="2413127" y="659663"/>
                </a:lnTo>
                <a:lnTo>
                  <a:pt x="2387676" y="616165"/>
                </a:lnTo>
                <a:lnTo>
                  <a:pt x="2360511" y="573633"/>
                </a:lnTo>
                <a:lnTo>
                  <a:pt x="2331631" y="532130"/>
                </a:lnTo>
                <a:lnTo>
                  <a:pt x="2301087" y="491693"/>
                </a:lnTo>
                <a:lnTo>
                  <a:pt x="2268880" y="452386"/>
                </a:lnTo>
                <a:lnTo>
                  <a:pt x="2235047" y="414274"/>
                </a:lnTo>
                <a:lnTo>
                  <a:pt x="2199589" y="377393"/>
                </a:lnTo>
                <a:lnTo>
                  <a:pt x="2162708" y="341934"/>
                </a:lnTo>
                <a:lnTo>
                  <a:pt x="2124583" y="308102"/>
                </a:lnTo>
                <a:lnTo>
                  <a:pt x="2085276" y="275894"/>
                </a:lnTo>
                <a:lnTo>
                  <a:pt x="2044852" y="245351"/>
                </a:lnTo>
                <a:lnTo>
                  <a:pt x="2003336" y="216484"/>
                </a:lnTo>
                <a:lnTo>
                  <a:pt x="1960816" y="189306"/>
                </a:lnTo>
                <a:lnTo>
                  <a:pt x="1917319" y="163855"/>
                </a:lnTo>
                <a:lnTo>
                  <a:pt x="1872907" y="140157"/>
                </a:lnTo>
                <a:lnTo>
                  <a:pt x="1827644" y="118224"/>
                </a:lnTo>
                <a:lnTo>
                  <a:pt x="1781568" y="98082"/>
                </a:lnTo>
                <a:lnTo>
                  <a:pt x="1734743" y="79743"/>
                </a:lnTo>
                <a:lnTo>
                  <a:pt x="1687233" y="63246"/>
                </a:lnTo>
                <a:lnTo>
                  <a:pt x="1639074" y="48602"/>
                </a:lnTo>
                <a:lnTo>
                  <a:pt x="1590319" y="35839"/>
                </a:lnTo>
                <a:lnTo>
                  <a:pt x="1541030" y="24980"/>
                </a:lnTo>
                <a:lnTo>
                  <a:pt x="1491272" y="16052"/>
                </a:lnTo>
                <a:lnTo>
                  <a:pt x="1441081" y="9055"/>
                </a:lnTo>
                <a:lnTo>
                  <a:pt x="1390523" y="4038"/>
                </a:lnTo>
                <a:lnTo>
                  <a:pt x="1339634" y="1016"/>
                </a:lnTo>
                <a:lnTo>
                  <a:pt x="1288491" y="0"/>
                </a:lnTo>
                <a:lnTo>
                  <a:pt x="1240193" y="889"/>
                </a:lnTo>
                <a:lnTo>
                  <a:pt x="1192326" y="3530"/>
                </a:lnTo>
                <a:lnTo>
                  <a:pt x="1144955" y="7899"/>
                </a:lnTo>
                <a:lnTo>
                  <a:pt x="1098092" y="13970"/>
                </a:lnTo>
                <a:lnTo>
                  <a:pt x="1051763" y="21691"/>
                </a:lnTo>
                <a:lnTo>
                  <a:pt x="1006017" y="31051"/>
                </a:lnTo>
                <a:lnTo>
                  <a:pt x="960869" y="42011"/>
                </a:lnTo>
                <a:lnTo>
                  <a:pt x="916355" y="54546"/>
                </a:lnTo>
                <a:lnTo>
                  <a:pt x="872515" y="68618"/>
                </a:lnTo>
                <a:lnTo>
                  <a:pt x="829360" y="84201"/>
                </a:lnTo>
                <a:lnTo>
                  <a:pt x="786955" y="101257"/>
                </a:lnTo>
                <a:lnTo>
                  <a:pt x="745286" y="119748"/>
                </a:lnTo>
                <a:lnTo>
                  <a:pt x="704430" y="139661"/>
                </a:lnTo>
                <a:lnTo>
                  <a:pt x="664387" y="160959"/>
                </a:lnTo>
                <a:lnTo>
                  <a:pt x="625195" y="183616"/>
                </a:lnTo>
                <a:lnTo>
                  <a:pt x="586892" y="207581"/>
                </a:lnTo>
                <a:lnTo>
                  <a:pt x="549503" y="232841"/>
                </a:lnTo>
                <a:lnTo>
                  <a:pt x="513054" y="259359"/>
                </a:lnTo>
                <a:lnTo>
                  <a:pt x="477596" y="287096"/>
                </a:lnTo>
                <a:lnTo>
                  <a:pt x="443141" y="316039"/>
                </a:lnTo>
                <a:lnTo>
                  <a:pt x="409727" y="346151"/>
                </a:lnTo>
                <a:lnTo>
                  <a:pt x="377380" y="377393"/>
                </a:lnTo>
                <a:lnTo>
                  <a:pt x="346151" y="409727"/>
                </a:lnTo>
                <a:lnTo>
                  <a:pt x="316039" y="443141"/>
                </a:lnTo>
                <a:lnTo>
                  <a:pt x="287096" y="477596"/>
                </a:lnTo>
                <a:lnTo>
                  <a:pt x="259359" y="513067"/>
                </a:lnTo>
                <a:lnTo>
                  <a:pt x="232841" y="549503"/>
                </a:lnTo>
                <a:lnTo>
                  <a:pt x="207581" y="586892"/>
                </a:lnTo>
                <a:lnTo>
                  <a:pt x="183616" y="625195"/>
                </a:lnTo>
                <a:lnTo>
                  <a:pt x="160959" y="664387"/>
                </a:lnTo>
                <a:lnTo>
                  <a:pt x="139661" y="704430"/>
                </a:lnTo>
                <a:lnTo>
                  <a:pt x="119748" y="745299"/>
                </a:lnTo>
                <a:lnTo>
                  <a:pt x="101257" y="786955"/>
                </a:lnTo>
                <a:lnTo>
                  <a:pt x="84201" y="829373"/>
                </a:lnTo>
                <a:lnTo>
                  <a:pt x="68618" y="872515"/>
                </a:lnTo>
                <a:lnTo>
                  <a:pt x="54546" y="916355"/>
                </a:lnTo>
                <a:lnTo>
                  <a:pt x="42011" y="960869"/>
                </a:lnTo>
                <a:lnTo>
                  <a:pt x="31051" y="1006017"/>
                </a:lnTo>
                <a:lnTo>
                  <a:pt x="21691" y="1051763"/>
                </a:lnTo>
                <a:lnTo>
                  <a:pt x="13970" y="1098092"/>
                </a:lnTo>
                <a:lnTo>
                  <a:pt x="7899" y="1144955"/>
                </a:lnTo>
                <a:lnTo>
                  <a:pt x="3530" y="1192326"/>
                </a:lnTo>
                <a:lnTo>
                  <a:pt x="1485" y="1229283"/>
                </a:lnTo>
                <a:lnTo>
                  <a:pt x="1435" y="1230122"/>
                </a:lnTo>
                <a:lnTo>
                  <a:pt x="1422" y="1230515"/>
                </a:lnTo>
                <a:lnTo>
                  <a:pt x="889" y="1240193"/>
                </a:lnTo>
                <a:lnTo>
                  <a:pt x="482" y="1261732"/>
                </a:lnTo>
                <a:lnTo>
                  <a:pt x="25" y="1277391"/>
                </a:lnTo>
                <a:lnTo>
                  <a:pt x="63" y="1284516"/>
                </a:lnTo>
                <a:lnTo>
                  <a:pt x="0" y="1288491"/>
                </a:lnTo>
                <a:lnTo>
                  <a:pt x="152" y="1297051"/>
                </a:lnTo>
                <a:lnTo>
                  <a:pt x="342" y="1324660"/>
                </a:lnTo>
                <a:lnTo>
                  <a:pt x="2387" y="1371892"/>
                </a:lnTo>
                <a:lnTo>
                  <a:pt x="6172" y="1419009"/>
                </a:lnTo>
                <a:lnTo>
                  <a:pt x="11671" y="1465986"/>
                </a:lnTo>
                <a:lnTo>
                  <a:pt x="18910" y="1512760"/>
                </a:lnTo>
                <a:lnTo>
                  <a:pt x="27863" y="1559293"/>
                </a:lnTo>
                <a:lnTo>
                  <a:pt x="38531" y="1605521"/>
                </a:lnTo>
                <a:lnTo>
                  <a:pt x="50927" y="1651406"/>
                </a:lnTo>
                <a:lnTo>
                  <a:pt x="65036" y="1696897"/>
                </a:lnTo>
                <a:lnTo>
                  <a:pt x="80860" y="1741944"/>
                </a:lnTo>
                <a:lnTo>
                  <a:pt x="98399" y="1786483"/>
                </a:lnTo>
                <a:lnTo>
                  <a:pt x="117640" y="1830489"/>
                </a:lnTo>
                <a:lnTo>
                  <a:pt x="138595" y="1873910"/>
                </a:lnTo>
                <a:lnTo>
                  <a:pt x="161251" y="1916671"/>
                </a:lnTo>
                <a:lnTo>
                  <a:pt x="185610" y="1958746"/>
                </a:lnTo>
                <a:lnTo>
                  <a:pt x="211670" y="2000084"/>
                </a:lnTo>
                <a:lnTo>
                  <a:pt x="213512" y="1998878"/>
                </a:lnTo>
                <a:lnTo>
                  <a:pt x="232841" y="2027491"/>
                </a:lnTo>
                <a:lnTo>
                  <a:pt x="259359" y="2063927"/>
                </a:lnTo>
                <a:lnTo>
                  <a:pt x="287096" y="2099386"/>
                </a:lnTo>
                <a:lnTo>
                  <a:pt x="316039" y="2133841"/>
                </a:lnTo>
                <a:lnTo>
                  <a:pt x="346151" y="2167255"/>
                </a:lnTo>
                <a:lnTo>
                  <a:pt x="377380" y="2199602"/>
                </a:lnTo>
                <a:lnTo>
                  <a:pt x="409727" y="2230844"/>
                </a:lnTo>
                <a:lnTo>
                  <a:pt x="443141" y="2260955"/>
                </a:lnTo>
                <a:lnTo>
                  <a:pt x="477596" y="2289886"/>
                </a:lnTo>
                <a:lnTo>
                  <a:pt x="513054" y="2317635"/>
                </a:lnTo>
                <a:lnTo>
                  <a:pt x="549503" y="2344153"/>
                </a:lnTo>
                <a:lnTo>
                  <a:pt x="586892" y="2369413"/>
                </a:lnTo>
                <a:lnTo>
                  <a:pt x="625195" y="2393378"/>
                </a:lnTo>
                <a:lnTo>
                  <a:pt x="664387" y="2416035"/>
                </a:lnTo>
                <a:lnTo>
                  <a:pt x="704430" y="2437333"/>
                </a:lnTo>
                <a:lnTo>
                  <a:pt x="745286" y="2457246"/>
                </a:lnTo>
                <a:lnTo>
                  <a:pt x="786955" y="2475738"/>
                </a:lnTo>
                <a:lnTo>
                  <a:pt x="829360" y="2492794"/>
                </a:lnTo>
                <a:lnTo>
                  <a:pt x="872515" y="2508377"/>
                </a:lnTo>
                <a:lnTo>
                  <a:pt x="916355" y="2522448"/>
                </a:lnTo>
                <a:lnTo>
                  <a:pt x="960869" y="2534983"/>
                </a:lnTo>
                <a:lnTo>
                  <a:pt x="1006017" y="2545943"/>
                </a:lnTo>
                <a:lnTo>
                  <a:pt x="1051763" y="2555303"/>
                </a:lnTo>
                <a:lnTo>
                  <a:pt x="1098092" y="2563025"/>
                </a:lnTo>
                <a:lnTo>
                  <a:pt x="1144955" y="2569095"/>
                </a:lnTo>
                <a:lnTo>
                  <a:pt x="1192326" y="2573464"/>
                </a:lnTo>
                <a:lnTo>
                  <a:pt x="1240193" y="2576106"/>
                </a:lnTo>
                <a:lnTo>
                  <a:pt x="1288491" y="2576995"/>
                </a:lnTo>
                <a:lnTo>
                  <a:pt x="1336802" y="2576106"/>
                </a:lnTo>
                <a:lnTo>
                  <a:pt x="1384655" y="2573464"/>
                </a:lnTo>
                <a:lnTo>
                  <a:pt x="1432026" y="2569095"/>
                </a:lnTo>
                <a:lnTo>
                  <a:pt x="1478889" y="2563025"/>
                </a:lnTo>
                <a:lnTo>
                  <a:pt x="1525219" y="2555303"/>
                </a:lnTo>
                <a:lnTo>
                  <a:pt x="1570964" y="2545943"/>
                </a:lnTo>
                <a:lnTo>
                  <a:pt x="1616113" y="2534983"/>
                </a:lnTo>
                <a:lnTo>
                  <a:pt x="1660626" y="2522448"/>
                </a:lnTo>
                <a:lnTo>
                  <a:pt x="1704467" y="2508377"/>
                </a:lnTo>
                <a:lnTo>
                  <a:pt x="1747608" y="2492794"/>
                </a:lnTo>
                <a:lnTo>
                  <a:pt x="1790026" y="2475738"/>
                </a:lnTo>
                <a:lnTo>
                  <a:pt x="1831682" y="2457246"/>
                </a:lnTo>
                <a:lnTo>
                  <a:pt x="1872551" y="2437333"/>
                </a:lnTo>
                <a:lnTo>
                  <a:pt x="1912594" y="2416035"/>
                </a:lnTo>
                <a:lnTo>
                  <a:pt x="1951786" y="2393378"/>
                </a:lnTo>
                <a:lnTo>
                  <a:pt x="1990090" y="2369413"/>
                </a:lnTo>
                <a:lnTo>
                  <a:pt x="2027478" y="2344153"/>
                </a:lnTo>
                <a:lnTo>
                  <a:pt x="2063915" y="2317635"/>
                </a:lnTo>
                <a:lnTo>
                  <a:pt x="2099386" y="2289886"/>
                </a:lnTo>
                <a:lnTo>
                  <a:pt x="2133841" y="2260955"/>
                </a:lnTo>
                <a:lnTo>
                  <a:pt x="2167255" y="2230844"/>
                </a:lnTo>
                <a:lnTo>
                  <a:pt x="2199589" y="2199602"/>
                </a:lnTo>
                <a:lnTo>
                  <a:pt x="2230831" y="2167255"/>
                </a:lnTo>
                <a:lnTo>
                  <a:pt x="2260943" y="2133841"/>
                </a:lnTo>
                <a:lnTo>
                  <a:pt x="2289873" y="2099386"/>
                </a:lnTo>
                <a:lnTo>
                  <a:pt x="2317623" y="2063927"/>
                </a:lnTo>
                <a:lnTo>
                  <a:pt x="2344140" y="2027491"/>
                </a:lnTo>
                <a:lnTo>
                  <a:pt x="2369401" y="1990090"/>
                </a:lnTo>
                <a:lnTo>
                  <a:pt x="2393365" y="1951786"/>
                </a:lnTo>
                <a:lnTo>
                  <a:pt x="2416022" y="1912607"/>
                </a:lnTo>
                <a:lnTo>
                  <a:pt x="2437320" y="1872564"/>
                </a:lnTo>
                <a:lnTo>
                  <a:pt x="2457234" y="1831695"/>
                </a:lnTo>
                <a:lnTo>
                  <a:pt x="2475738" y="1790039"/>
                </a:lnTo>
                <a:lnTo>
                  <a:pt x="2492781" y="1747621"/>
                </a:lnTo>
                <a:lnTo>
                  <a:pt x="2508364" y="1704467"/>
                </a:lnTo>
                <a:lnTo>
                  <a:pt x="2522436" y="1660626"/>
                </a:lnTo>
                <a:lnTo>
                  <a:pt x="2534970" y="1616113"/>
                </a:lnTo>
                <a:lnTo>
                  <a:pt x="2545931" y="1570977"/>
                </a:lnTo>
                <a:lnTo>
                  <a:pt x="2555290" y="1525219"/>
                </a:lnTo>
                <a:lnTo>
                  <a:pt x="2563025" y="1478902"/>
                </a:lnTo>
                <a:lnTo>
                  <a:pt x="2569083" y="1432026"/>
                </a:lnTo>
                <a:lnTo>
                  <a:pt x="2573451" y="1384655"/>
                </a:lnTo>
                <a:lnTo>
                  <a:pt x="2576106" y="1336802"/>
                </a:lnTo>
                <a:lnTo>
                  <a:pt x="2576995" y="1288491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911381" y="867672"/>
            <a:ext cx="1554480" cy="1554480"/>
          </a:xfrm>
          <a:custGeom>
            <a:avLst/>
            <a:gdLst/>
            <a:ahLst/>
            <a:cxnLst/>
            <a:rect l="l" t="t" r="r" b="b"/>
            <a:pathLst>
              <a:path w="1554479" h="1554480">
                <a:moveTo>
                  <a:pt x="770414" y="1554324"/>
                </a:moveTo>
                <a:lnTo>
                  <a:pt x="726033" y="1552711"/>
                </a:lnTo>
                <a:lnTo>
                  <a:pt x="681687" y="1548548"/>
                </a:lnTo>
                <a:lnTo>
                  <a:pt x="637488" y="1541813"/>
                </a:lnTo>
                <a:lnTo>
                  <a:pt x="593549" y="1532483"/>
                </a:lnTo>
                <a:lnTo>
                  <a:pt x="549984" y="1520538"/>
                </a:lnTo>
                <a:lnTo>
                  <a:pt x="506905" y="1505955"/>
                </a:lnTo>
                <a:lnTo>
                  <a:pt x="464425" y="1488713"/>
                </a:lnTo>
                <a:lnTo>
                  <a:pt x="422656" y="1468789"/>
                </a:lnTo>
                <a:lnTo>
                  <a:pt x="381712" y="1446163"/>
                </a:lnTo>
                <a:lnTo>
                  <a:pt x="341706" y="1420812"/>
                </a:lnTo>
                <a:lnTo>
                  <a:pt x="303292" y="1393111"/>
                </a:lnTo>
                <a:lnTo>
                  <a:pt x="267058" y="1363526"/>
                </a:lnTo>
                <a:lnTo>
                  <a:pt x="233026" y="1332170"/>
                </a:lnTo>
                <a:lnTo>
                  <a:pt x="201219" y="1299155"/>
                </a:lnTo>
                <a:lnTo>
                  <a:pt x="171657" y="1264594"/>
                </a:lnTo>
                <a:lnTo>
                  <a:pt x="144362" y="1228601"/>
                </a:lnTo>
                <a:lnTo>
                  <a:pt x="119357" y="1191289"/>
                </a:lnTo>
                <a:lnTo>
                  <a:pt x="96662" y="1152769"/>
                </a:lnTo>
                <a:lnTo>
                  <a:pt x="76301" y="1113156"/>
                </a:lnTo>
                <a:lnTo>
                  <a:pt x="58294" y="1072561"/>
                </a:lnTo>
                <a:lnTo>
                  <a:pt x="42663" y="1031098"/>
                </a:lnTo>
                <a:lnTo>
                  <a:pt x="29430" y="988879"/>
                </a:lnTo>
                <a:lnTo>
                  <a:pt x="18618" y="946019"/>
                </a:lnTo>
                <a:lnTo>
                  <a:pt x="10246" y="902628"/>
                </a:lnTo>
                <a:lnTo>
                  <a:pt x="4338" y="858821"/>
                </a:lnTo>
                <a:lnTo>
                  <a:pt x="915" y="814710"/>
                </a:lnTo>
                <a:lnTo>
                  <a:pt x="0" y="770408"/>
                </a:lnTo>
                <a:lnTo>
                  <a:pt x="1612" y="726027"/>
                </a:lnTo>
                <a:lnTo>
                  <a:pt x="5775" y="681682"/>
                </a:lnTo>
                <a:lnTo>
                  <a:pt x="12511" y="637484"/>
                </a:lnTo>
                <a:lnTo>
                  <a:pt x="21840" y="593547"/>
                </a:lnTo>
                <a:lnTo>
                  <a:pt x="33785" y="549983"/>
                </a:lnTo>
                <a:lnTo>
                  <a:pt x="48367" y="506905"/>
                </a:lnTo>
                <a:lnTo>
                  <a:pt x="65609" y="464426"/>
                </a:lnTo>
                <a:lnTo>
                  <a:pt x="85531" y="422660"/>
                </a:lnTo>
                <a:lnTo>
                  <a:pt x="108156" y="381718"/>
                </a:lnTo>
                <a:lnTo>
                  <a:pt x="133506" y="341714"/>
                </a:lnTo>
                <a:lnTo>
                  <a:pt x="161208" y="303300"/>
                </a:lnTo>
                <a:lnTo>
                  <a:pt x="190794" y="267066"/>
                </a:lnTo>
                <a:lnTo>
                  <a:pt x="222151" y="233033"/>
                </a:lnTo>
                <a:lnTo>
                  <a:pt x="255166" y="201225"/>
                </a:lnTo>
                <a:lnTo>
                  <a:pt x="289727" y="171663"/>
                </a:lnTo>
                <a:lnTo>
                  <a:pt x="325720" y="144367"/>
                </a:lnTo>
                <a:lnTo>
                  <a:pt x="363033" y="119361"/>
                </a:lnTo>
                <a:lnTo>
                  <a:pt x="401553" y="96666"/>
                </a:lnTo>
                <a:lnTo>
                  <a:pt x="441167" y="76304"/>
                </a:lnTo>
                <a:lnTo>
                  <a:pt x="481762" y="58297"/>
                </a:lnTo>
                <a:lnTo>
                  <a:pt x="523225" y="42665"/>
                </a:lnTo>
                <a:lnTo>
                  <a:pt x="565443" y="29432"/>
                </a:lnTo>
                <a:lnTo>
                  <a:pt x="608304" y="18619"/>
                </a:lnTo>
                <a:lnTo>
                  <a:pt x="651694" y="10247"/>
                </a:lnTo>
                <a:lnTo>
                  <a:pt x="695501" y="4339"/>
                </a:lnTo>
                <a:lnTo>
                  <a:pt x="739612" y="916"/>
                </a:lnTo>
                <a:lnTo>
                  <a:pt x="783914" y="0"/>
                </a:lnTo>
                <a:lnTo>
                  <a:pt x="828294" y="1612"/>
                </a:lnTo>
                <a:lnTo>
                  <a:pt x="872639" y="5775"/>
                </a:lnTo>
                <a:lnTo>
                  <a:pt x="916837" y="12511"/>
                </a:lnTo>
                <a:lnTo>
                  <a:pt x="960774" y="21841"/>
                </a:lnTo>
                <a:lnTo>
                  <a:pt x="1004337" y="33786"/>
                </a:lnTo>
                <a:lnTo>
                  <a:pt x="1047415" y="48370"/>
                </a:lnTo>
                <a:lnTo>
                  <a:pt x="1089893" y="65612"/>
                </a:lnTo>
                <a:lnTo>
                  <a:pt x="1131659" y="85536"/>
                </a:lnTo>
                <a:lnTo>
                  <a:pt x="1172601" y="108163"/>
                </a:lnTo>
                <a:lnTo>
                  <a:pt x="1212604" y="133515"/>
                </a:lnTo>
                <a:lnTo>
                  <a:pt x="1254168" y="163679"/>
                </a:lnTo>
                <a:lnTo>
                  <a:pt x="1293438" y="196334"/>
                </a:lnTo>
                <a:lnTo>
                  <a:pt x="1330325" y="231346"/>
                </a:lnTo>
                <a:lnTo>
                  <a:pt x="1364737" y="268576"/>
                </a:lnTo>
                <a:lnTo>
                  <a:pt x="1396586" y="307890"/>
                </a:lnTo>
                <a:lnTo>
                  <a:pt x="1425782" y="349149"/>
                </a:lnTo>
                <a:lnTo>
                  <a:pt x="1452234" y="392219"/>
                </a:lnTo>
                <a:lnTo>
                  <a:pt x="1475854" y="436962"/>
                </a:lnTo>
                <a:lnTo>
                  <a:pt x="1496550" y="483243"/>
                </a:lnTo>
                <a:lnTo>
                  <a:pt x="1514234" y="530924"/>
                </a:lnTo>
                <a:lnTo>
                  <a:pt x="1528815" y="579870"/>
                </a:lnTo>
                <a:lnTo>
                  <a:pt x="1540204" y="629944"/>
                </a:lnTo>
                <a:lnTo>
                  <a:pt x="1548263" y="680660"/>
                </a:lnTo>
                <a:lnTo>
                  <a:pt x="1552939" y="731518"/>
                </a:lnTo>
                <a:lnTo>
                  <a:pt x="1554264" y="782356"/>
                </a:lnTo>
                <a:lnTo>
                  <a:pt x="1552270" y="833015"/>
                </a:lnTo>
                <a:lnTo>
                  <a:pt x="1546991" y="883334"/>
                </a:lnTo>
                <a:lnTo>
                  <a:pt x="1538460" y="933153"/>
                </a:lnTo>
                <a:lnTo>
                  <a:pt x="1526709" y="982313"/>
                </a:lnTo>
                <a:lnTo>
                  <a:pt x="1511770" y="1030653"/>
                </a:lnTo>
                <a:lnTo>
                  <a:pt x="1493678" y="1078013"/>
                </a:lnTo>
                <a:lnTo>
                  <a:pt x="1472464" y="1124233"/>
                </a:lnTo>
                <a:lnTo>
                  <a:pt x="1448162" y="1169153"/>
                </a:lnTo>
                <a:lnTo>
                  <a:pt x="1420804" y="1212613"/>
                </a:lnTo>
                <a:lnTo>
                  <a:pt x="1393105" y="1251027"/>
                </a:lnTo>
                <a:lnTo>
                  <a:pt x="1363521" y="1287261"/>
                </a:lnTo>
                <a:lnTo>
                  <a:pt x="1332167" y="1321293"/>
                </a:lnTo>
                <a:lnTo>
                  <a:pt x="1299153" y="1353101"/>
                </a:lnTo>
                <a:lnTo>
                  <a:pt x="1264594" y="1382664"/>
                </a:lnTo>
                <a:lnTo>
                  <a:pt x="1228603" y="1409959"/>
                </a:lnTo>
                <a:lnTo>
                  <a:pt x="1191291" y="1434964"/>
                </a:lnTo>
                <a:lnTo>
                  <a:pt x="1152773" y="1457659"/>
                </a:lnTo>
                <a:lnTo>
                  <a:pt x="1113160" y="1478021"/>
                </a:lnTo>
                <a:lnTo>
                  <a:pt x="1072566" y="1496028"/>
                </a:lnTo>
                <a:lnTo>
                  <a:pt x="1031104" y="1511659"/>
                </a:lnTo>
                <a:lnTo>
                  <a:pt x="988886" y="1524892"/>
                </a:lnTo>
                <a:lnTo>
                  <a:pt x="946025" y="1535706"/>
                </a:lnTo>
                <a:lnTo>
                  <a:pt x="902635" y="1544077"/>
                </a:lnTo>
                <a:lnTo>
                  <a:pt x="858828" y="1549985"/>
                </a:lnTo>
                <a:lnTo>
                  <a:pt x="814716" y="1553408"/>
                </a:lnTo>
                <a:lnTo>
                  <a:pt x="770414" y="1554324"/>
                </a:lnTo>
                <a:close/>
              </a:path>
            </a:pathLst>
          </a:custGeom>
          <a:solidFill>
            <a:srgbClr val="59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563913" y="356356"/>
            <a:ext cx="1124585" cy="1289050"/>
          </a:xfrm>
          <a:custGeom>
            <a:avLst/>
            <a:gdLst/>
            <a:ahLst/>
            <a:cxnLst/>
            <a:rect l="l" t="t" r="r" b="b"/>
            <a:pathLst>
              <a:path w="1124584" h="1289050">
                <a:moveTo>
                  <a:pt x="1124372" y="1288497"/>
                </a:moveTo>
                <a:lnTo>
                  <a:pt x="0" y="659206"/>
                </a:lnTo>
                <a:lnTo>
                  <a:pt x="25176" y="616188"/>
                </a:lnTo>
                <a:lnTo>
                  <a:pt x="51854" y="574383"/>
                </a:lnTo>
                <a:lnTo>
                  <a:pt x="79989" y="533817"/>
                </a:lnTo>
                <a:lnTo>
                  <a:pt x="109536" y="494516"/>
                </a:lnTo>
                <a:lnTo>
                  <a:pt x="140450" y="456508"/>
                </a:lnTo>
                <a:lnTo>
                  <a:pt x="172684" y="419818"/>
                </a:lnTo>
                <a:lnTo>
                  <a:pt x="206195" y="384472"/>
                </a:lnTo>
                <a:lnTo>
                  <a:pt x="240936" y="350499"/>
                </a:lnTo>
                <a:lnTo>
                  <a:pt x="276862" y="317924"/>
                </a:lnTo>
                <a:lnTo>
                  <a:pt x="313927" y="286773"/>
                </a:lnTo>
                <a:lnTo>
                  <a:pt x="352088" y="257075"/>
                </a:lnTo>
                <a:lnTo>
                  <a:pt x="391297" y="228853"/>
                </a:lnTo>
                <a:lnTo>
                  <a:pt x="431511" y="202137"/>
                </a:lnTo>
                <a:lnTo>
                  <a:pt x="472683" y="176952"/>
                </a:lnTo>
                <a:lnTo>
                  <a:pt x="514768" y="153324"/>
                </a:lnTo>
                <a:lnTo>
                  <a:pt x="557722" y="131280"/>
                </a:lnTo>
                <a:lnTo>
                  <a:pt x="601498" y="110848"/>
                </a:lnTo>
                <a:lnTo>
                  <a:pt x="646051" y="92052"/>
                </a:lnTo>
                <a:lnTo>
                  <a:pt x="691337" y="74921"/>
                </a:lnTo>
                <a:lnTo>
                  <a:pt x="737309" y="59480"/>
                </a:lnTo>
                <a:lnTo>
                  <a:pt x="783923" y="45756"/>
                </a:lnTo>
                <a:lnTo>
                  <a:pt x="831132" y="33776"/>
                </a:lnTo>
                <a:lnTo>
                  <a:pt x="878893" y="23566"/>
                </a:lnTo>
                <a:lnTo>
                  <a:pt x="927159" y="15153"/>
                </a:lnTo>
                <a:lnTo>
                  <a:pt x="975885" y="8563"/>
                </a:lnTo>
                <a:lnTo>
                  <a:pt x="1025026" y="3823"/>
                </a:lnTo>
                <a:lnTo>
                  <a:pt x="1074537" y="960"/>
                </a:lnTo>
                <a:lnTo>
                  <a:pt x="1124372" y="0"/>
                </a:lnTo>
                <a:lnTo>
                  <a:pt x="1124372" y="1288497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470405" y="3480986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57891" y="319890"/>
                </a:moveTo>
                <a:lnTo>
                  <a:pt x="114856" y="313556"/>
                </a:lnTo>
                <a:lnTo>
                  <a:pt x="159406" y="159806"/>
                </a:lnTo>
                <a:lnTo>
                  <a:pt x="9856" y="216906"/>
                </a:lnTo>
                <a:lnTo>
                  <a:pt x="0" y="174529"/>
                </a:lnTo>
                <a:lnTo>
                  <a:pt x="1739" y="132178"/>
                </a:lnTo>
                <a:lnTo>
                  <a:pt x="14381" y="92055"/>
                </a:lnTo>
                <a:lnTo>
                  <a:pt x="37234" y="56363"/>
                </a:lnTo>
                <a:lnTo>
                  <a:pt x="69606" y="27306"/>
                </a:lnTo>
                <a:lnTo>
                  <a:pt x="108581" y="8006"/>
                </a:lnTo>
                <a:lnTo>
                  <a:pt x="150199" y="0"/>
                </a:lnTo>
                <a:lnTo>
                  <a:pt x="192151" y="3116"/>
                </a:lnTo>
                <a:lnTo>
                  <a:pt x="232131" y="17184"/>
                </a:lnTo>
                <a:lnTo>
                  <a:pt x="267830" y="42031"/>
                </a:lnTo>
                <a:lnTo>
                  <a:pt x="295544" y="75563"/>
                </a:lnTo>
                <a:lnTo>
                  <a:pt x="312866" y="114246"/>
                </a:lnTo>
                <a:lnTo>
                  <a:pt x="319436" y="155798"/>
                </a:lnTo>
                <a:lnTo>
                  <a:pt x="314894" y="197937"/>
                </a:lnTo>
                <a:lnTo>
                  <a:pt x="298880" y="238381"/>
                </a:lnTo>
                <a:lnTo>
                  <a:pt x="272585" y="273038"/>
                </a:lnTo>
                <a:lnTo>
                  <a:pt x="238895" y="298758"/>
                </a:lnTo>
                <a:lnTo>
                  <a:pt x="199951" y="314666"/>
                </a:lnTo>
                <a:lnTo>
                  <a:pt x="157891" y="319890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7023" y="564179"/>
            <a:ext cx="7349953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666666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6303" y="6391654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3" y="0"/>
                </a:moveTo>
                <a:lnTo>
                  <a:pt x="0" y="0"/>
                </a:lnTo>
                <a:lnTo>
                  <a:pt x="0" y="309564"/>
                </a:lnTo>
                <a:lnTo>
                  <a:pt x="8833103" y="309564"/>
                </a:lnTo>
                <a:lnTo>
                  <a:pt x="8833103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399" y="158496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3"/>
                </a:moveTo>
                <a:lnTo>
                  <a:pt x="8833103" y="6547103"/>
                </a:lnTo>
                <a:lnTo>
                  <a:pt x="8833103" y="0"/>
                </a:lnTo>
                <a:lnTo>
                  <a:pt x="0" y="0"/>
                </a:lnTo>
                <a:lnTo>
                  <a:pt x="0" y="6547103"/>
                </a:lnTo>
                <a:close/>
              </a:path>
            </a:pathLst>
          </a:custGeom>
          <a:ln w="9534">
            <a:solidFill>
              <a:srgbClr val="7A97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6303" y="6391654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3" y="0"/>
                </a:moveTo>
                <a:lnTo>
                  <a:pt x="0" y="0"/>
                </a:lnTo>
                <a:lnTo>
                  <a:pt x="0" y="309564"/>
                </a:lnTo>
                <a:lnTo>
                  <a:pt x="8833103" y="309564"/>
                </a:lnTo>
                <a:lnTo>
                  <a:pt x="8833103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2399" y="158496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3"/>
                </a:moveTo>
                <a:lnTo>
                  <a:pt x="8833103" y="6547103"/>
                </a:lnTo>
                <a:lnTo>
                  <a:pt x="8833103" y="0"/>
                </a:lnTo>
                <a:lnTo>
                  <a:pt x="0" y="0"/>
                </a:lnTo>
                <a:lnTo>
                  <a:pt x="0" y="6547103"/>
                </a:lnTo>
                <a:close/>
              </a:path>
            </a:pathLst>
          </a:custGeom>
          <a:ln w="9534">
            <a:solidFill>
              <a:srgbClr val="7A97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6157" y="176207"/>
            <a:ext cx="1097914" cy="448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6068" y="1145109"/>
            <a:ext cx="8451862" cy="259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666666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teos.ne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8384984" y="9371964"/>
            <a:ext cx="77871" cy="19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537" rIns="0" bIns="0">
            <a:spAutoFit/>
          </a:bodyPr>
          <a:lstStyle/>
          <a:p>
            <a:pPr marL="8355">
              <a:spcBef>
                <a:spcPts val="75"/>
              </a:spcBef>
            </a:pPr>
            <a:r>
              <a:rPr lang="en-US" sz="1200" dirty="0">
                <a:solidFill>
                  <a:srgbClr val="898989"/>
                </a:solidFill>
              </a:rPr>
              <a:t>1</a:t>
            </a:r>
            <a:endParaRPr lang="en-US" sz="1200" dirty="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9144000" cy="100584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091982" y="4861093"/>
            <a:ext cx="7819301" cy="173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65" tIns="34338" rIns="68665" bIns="34338">
            <a:spAutoFit/>
          </a:bodyPr>
          <a:lstStyle/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Year &amp;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Sem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IV year &amp; VII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Sem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– Internet of Things &amp;7CS4-01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endParaRPr lang="en-IN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0502" y="574366"/>
            <a:ext cx="1833992" cy="184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2381" y="742472"/>
            <a:ext cx="1503712" cy="234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748276" y="3432185"/>
            <a:ext cx="8034118" cy="43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745" tIns="34372" rIns="68745" bIns="34372">
            <a:spAutoFit/>
          </a:bodyPr>
          <a:lstStyle/>
          <a:p>
            <a:r>
              <a:rPr lang="en-US" sz="2400" dirty="0"/>
              <a:t>JAIPUR ENGINEERING COLLEGE AND RESEARCH </a:t>
            </a:r>
            <a:r>
              <a:rPr lang="en-US" sz="2400" dirty="0" smtClean="0"/>
              <a:t>CENTRE</a:t>
            </a:r>
            <a:endParaRPr lang="en-IN" sz="2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8229600" y="9495130"/>
            <a:ext cx="758952" cy="362102"/>
          </a:xfrm>
          <a:prstGeom prst="rect">
            <a:avLst/>
          </a:prstGeom>
        </p:spPr>
        <p:txBody>
          <a:bodyPr lIns="68745" tIns="34372" rIns="68745" bIns="34372"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35" dirty="0"/>
              <a:t>L</a:t>
            </a:r>
            <a:r>
              <a:rPr spc="-20" dirty="0"/>
              <a:t>it</a:t>
            </a:r>
            <a:r>
              <a:rPr spc="-25" dirty="0"/>
              <a:t>e</a:t>
            </a:r>
            <a:r>
              <a:rPr spc="30" dirty="0"/>
              <a:t>O</a:t>
            </a:r>
            <a:r>
              <a:rPr spc="10" dirty="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70" y="555695"/>
            <a:ext cx="8638540" cy="332549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800" b="1" i="1" spc="-15" dirty="0">
                <a:latin typeface="Times New Roman"/>
                <a:cs typeface="Times New Roman"/>
              </a:rPr>
              <a:t>Programming</a:t>
            </a:r>
            <a:r>
              <a:rPr sz="1800" b="1" i="1" spc="14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Model:</a:t>
            </a:r>
            <a:endParaRPr sz="1800">
              <a:latin typeface="Times New Roman"/>
              <a:cs typeface="Times New Roman"/>
            </a:endParaRPr>
          </a:p>
          <a:p>
            <a:pPr marL="93345" indent="-81280">
              <a:lnSpc>
                <a:spcPct val="100000"/>
              </a:lnSpc>
              <a:spcBef>
                <a:spcPts val="107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latin typeface="Times New Roman"/>
                <a:cs typeface="Times New Roman"/>
              </a:rPr>
              <a:t>LiteOS </a:t>
            </a:r>
            <a:r>
              <a:rPr sz="1800" spc="-30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15" dirty="0">
                <a:latin typeface="Times New Roman"/>
                <a:cs typeface="Times New Roman"/>
              </a:rPr>
              <a:t>multitasking OS </a:t>
            </a:r>
            <a:r>
              <a:rPr sz="1800" spc="5" dirty="0">
                <a:latin typeface="Times New Roman"/>
                <a:cs typeface="Times New Roman"/>
              </a:rPr>
              <a:t>and </a:t>
            </a:r>
            <a:r>
              <a:rPr sz="1800" spc="-30" dirty="0">
                <a:latin typeface="Times New Roman"/>
                <a:cs typeface="Times New Roman"/>
              </a:rPr>
              <a:t>it </a:t>
            </a:r>
            <a:r>
              <a:rPr sz="1800" spc="-5" dirty="0">
                <a:latin typeface="Times New Roman"/>
                <a:cs typeface="Times New Roman"/>
              </a:rPr>
              <a:t>supports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multithreading.</a:t>
            </a:r>
            <a:endParaRPr sz="1800">
              <a:latin typeface="Times New Roman"/>
              <a:cs typeface="Times New Roman"/>
            </a:endParaRPr>
          </a:p>
          <a:p>
            <a:pPr marL="93345" indent="-81280">
              <a:lnSpc>
                <a:spcPct val="100000"/>
              </a:lnSpc>
              <a:spcBef>
                <a:spcPts val="114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dirty="0">
                <a:latin typeface="Times New Roman"/>
                <a:cs typeface="Times New Roman"/>
              </a:rPr>
              <a:t>processes run </a:t>
            </a:r>
            <a:r>
              <a:rPr sz="1800" spc="-10" dirty="0">
                <a:latin typeface="Times New Roman"/>
                <a:cs typeface="Times New Roman"/>
              </a:rPr>
              <a:t>applications </a:t>
            </a:r>
            <a:r>
              <a:rPr sz="1800" spc="10" dirty="0">
                <a:latin typeface="Times New Roman"/>
                <a:cs typeface="Times New Roman"/>
              </a:rPr>
              <a:t>as </a:t>
            </a:r>
            <a:r>
              <a:rPr sz="1800" spc="5" dirty="0">
                <a:latin typeface="Times New Roman"/>
                <a:cs typeface="Times New Roman"/>
              </a:rPr>
              <a:t>separate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threads.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ts val="3229"/>
              </a:lnSpc>
              <a:spcBef>
                <a:spcPts val="28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latin typeface="Times New Roman"/>
                <a:cs typeface="Times New Roman"/>
              </a:rPr>
              <a:t>LiteOS </a:t>
            </a:r>
            <a:r>
              <a:rPr sz="1800" spc="-20" dirty="0">
                <a:latin typeface="Times New Roman"/>
                <a:cs typeface="Times New Roman"/>
              </a:rPr>
              <a:t>also </a:t>
            </a:r>
            <a:r>
              <a:rPr sz="1800" spc="-5" dirty="0">
                <a:latin typeface="Times New Roman"/>
                <a:cs typeface="Times New Roman"/>
              </a:rPr>
              <a:t>provides support </a:t>
            </a:r>
            <a:r>
              <a:rPr sz="1800" dirty="0">
                <a:latin typeface="Times New Roman"/>
                <a:cs typeface="Times New Roman"/>
              </a:rPr>
              <a:t>for </a:t>
            </a:r>
            <a:r>
              <a:rPr sz="1800" spc="5" dirty="0">
                <a:latin typeface="Times New Roman"/>
                <a:cs typeface="Times New Roman"/>
              </a:rPr>
              <a:t>event </a:t>
            </a:r>
            <a:r>
              <a:rPr sz="1800" spc="-20" dirty="0">
                <a:latin typeface="Times New Roman"/>
                <a:cs typeface="Times New Roman"/>
              </a:rPr>
              <a:t>handling. </a:t>
            </a:r>
            <a:r>
              <a:rPr sz="1800" spc="-15" dirty="0">
                <a:latin typeface="Times New Roman"/>
                <a:cs typeface="Times New Roman"/>
              </a:rPr>
              <a:t>Application programmers </a:t>
            </a:r>
            <a:r>
              <a:rPr sz="1800" spc="10" dirty="0">
                <a:latin typeface="Times New Roman"/>
                <a:cs typeface="Times New Roman"/>
              </a:rPr>
              <a:t>can </a:t>
            </a:r>
            <a:r>
              <a:rPr sz="1800" spc="-15" dirty="0">
                <a:latin typeface="Times New Roman"/>
                <a:cs typeface="Times New Roman"/>
              </a:rPr>
              <a:t>register </a:t>
            </a:r>
            <a:r>
              <a:rPr sz="1800" spc="5" dirty="0">
                <a:latin typeface="Times New Roman"/>
                <a:cs typeface="Times New Roman"/>
              </a:rPr>
              <a:t>event  </a:t>
            </a:r>
            <a:r>
              <a:rPr sz="1800" spc="-5" dirty="0">
                <a:latin typeface="Times New Roman"/>
                <a:cs typeface="Times New Roman"/>
              </a:rPr>
              <a:t>handlers </a:t>
            </a:r>
            <a:r>
              <a:rPr sz="1800" spc="-20" dirty="0">
                <a:latin typeface="Times New Roman"/>
                <a:cs typeface="Times New Roman"/>
              </a:rPr>
              <a:t>using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5" dirty="0">
                <a:latin typeface="Times New Roman"/>
                <a:cs typeface="Times New Roman"/>
              </a:rPr>
              <a:t>callback </a:t>
            </a:r>
            <a:r>
              <a:rPr sz="1800" spc="-15" dirty="0">
                <a:latin typeface="Times New Roman"/>
                <a:cs typeface="Times New Roman"/>
              </a:rPr>
              <a:t>facility </a:t>
            </a:r>
            <a:r>
              <a:rPr sz="1800" spc="-5" dirty="0">
                <a:latin typeface="Times New Roman"/>
                <a:cs typeface="Times New Roman"/>
              </a:rPr>
              <a:t>provided </a:t>
            </a:r>
            <a:r>
              <a:rPr sz="1800" dirty="0">
                <a:latin typeface="Times New Roman"/>
                <a:cs typeface="Times New Roman"/>
              </a:rPr>
              <a:t>by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LiteOS.</a:t>
            </a:r>
            <a:endParaRPr sz="1800">
              <a:latin typeface="Times New Roman"/>
              <a:cs typeface="Times New Roman"/>
            </a:endParaRPr>
          </a:p>
          <a:p>
            <a:pPr marL="12700" marR="127000">
              <a:lnSpc>
                <a:spcPts val="3229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105" dirty="0">
                <a:latin typeface="Times New Roman"/>
                <a:cs typeface="Times New Roman"/>
              </a:rPr>
              <a:t>To </a:t>
            </a:r>
            <a:r>
              <a:rPr sz="1800" spc="-10" dirty="0">
                <a:latin typeface="Times New Roman"/>
                <a:cs typeface="Times New Roman"/>
              </a:rPr>
              <a:t>avoid </a:t>
            </a:r>
            <a:r>
              <a:rPr sz="1800" dirty="0">
                <a:latin typeface="Times New Roman"/>
                <a:cs typeface="Times New Roman"/>
              </a:rPr>
              <a:t>potential </a:t>
            </a:r>
            <a:r>
              <a:rPr sz="1800" spc="10" dirty="0">
                <a:latin typeface="Times New Roman"/>
                <a:cs typeface="Times New Roman"/>
              </a:rPr>
              <a:t>race </a:t>
            </a:r>
            <a:r>
              <a:rPr sz="1800" spc="-10" dirty="0">
                <a:latin typeface="Times New Roman"/>
                <a:cs typeface="Times New Roman"/>
              </a:rPr>
              <a:t>conditions, </a:t>
            </a:r>
            <a:r>
              <a:rPr sz="1800" spc="-5" dirty="0">
                <a:latin typeface="Times New Roman"/>
                <a:cs typeface="Times New Roman"/>
              </a:rPr>
              <a:t>LiteOS provides </a:t>
            </a:r>
            <a:r>
              <a:rPr sz="1800" dirty="0">
                <a:latin typeface="Times New Roman"/>
                <a:cs typeface="Times New Roman"/>
              </a:rPr>
              <a:t>atomic_start() </a:t>
            </a:r>
            <a:r>
              <a:rPr sz="1800" spc="5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atomic_end()  functions. </a:t>
            </a:r>
            <a:r>
              <a:rPr sz="1800" spc="10" dirty="0">
                <a:latin typeface="Times New Roman"/>
                <a:cs typeface="Times New Roman"/>
              </a:rPr>
              <a:t>Whenever </a:t>
            </a:r>
            <a:r>
              <a:rPr sz="1800" dirty="0">
                <a:latin typeface="Times New Roman"/>
                <a:cs typeface="Times New Roman"/>
              </a:rPr>
              <a:t>shared </a:t>
            </a:r>
            <a:r>
              <a:rPr sz="1800" spc="10" dirty="0">
                <a:latin typeface="Times New Roman"/>
                <a:cs typeface="Times New Roman"/>
              </a:rPr>
              <a:t>data </a:t>
            </a:r>
            <a:r>
              <a:rPr sz="1800" spc="-10" dirty="0">
                <a:latin typeface="Times New Roman"/>
                <a:cs typeface="Times New Roman"/>
              </a:rPr>
              <a:t>among </a:t>
            </a:r>
            <a:r>
              <a:rPr sz="1800" spc="-5" dirty="0">
                <a:latin typeface="Times New Roman"/>
                <a:cs typeface="Times New Roman"/>
              </a:rPr>
              <a:t>different </a:t>
            </a:r>
            <a:r>
              <a:rPr sz="1800" spc="5" dirty="0">
                <a:latin typeface="Times New Roman"/>
                <a:cs typeface="Times New Roman"/>
              </a:rPr>
              <a:t>threads </a:t>
            </a:r>
            <a:r>
              <a:rPr sz="1800" spc="-30" dirty="0">
                <a:latin typeface="Times New Roman"/>
                <a:cs typeface="Times New Roman"/>
              </a:rPr>
              <a:t>is </a:t>
            </a:r>
            <a:r>
              <a:rPr sz="1800" spc="5" dirty="0">
                <a:latin typeface="Times New Roman"/>
                <a:cs typeface="Times New Roman"/>
              </a:rPr>
              <a:t>accessed </a:t>
            </a:r>
            <a:r>
              <a:rPr sz="1800" dirty="0">
                <a:latin typeface="Times New Roman"/>
                <a:cs typeface="Times New Roman"/>
              </a:rPr>
              <a:t>or </a:t>
            </a:r>
            <a:r>
              <a:rPr sz="1800" spc="-15" dirty="0">
                <a:latin typeface="Times New Roman"/>
                <a:cs typeface="Times New Roman"/>
              </a:rPr>
              <a:t>modified, </a:t>
            </a:r>
            <a:r>
              <a:rPr sz="1800" spc="-30" dirty="0">
                <a:latin typeface="Times New Roman"/>
                <a:cs typeface="Times New Roman"/>
              </a:rPr>
              <a:t>it is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highly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800" spc="-5" dirty="0">
                <a:latin typeface="Times New Roman"/>
                <a:cs typeface="Times New Roman"/>
              </a:rPr>
              <a:t>recommend </a:t>
            </a:r>
            <a:r>
              <a:rPr sz="1800" spc="5" dirty="0">
                <a:latin typeface="Times New Roman"/>
                <a:cs typeface="Times New Roman"/>
              </a:rPr>
              <a:t>to </a:t>
            </a:r>
            <a:r>
              <a:rPr sz="1800" spc="-10" dirty="0">
                <a:latin typeface="Times New Roman"/>
                <a:cs typeface="Times New Roman"/>
              </a:rPr>
              <a:t>use </a:t>
            </a:r>
            <a:r>
              <a:rPr sz="1800" dirty="0">
                <a:latin typeface="Times New Roman"/>
                <a:cs typeface="Times New Roman"/>
              </a:rPr>
              <a:t>these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functions.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68728" y="176207"/>
            <a:ext cx="161226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ContikiOS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57" y="605475"/>
            <a:ext cx="8371840" cy="36004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6073140">
              <a:lnSpc>
                <a:spcPct val="100800"/>
              </a:lnSpc>
              <a:spcBef>
                <a:spcPts val="85"/>
              </a:spcBef>
            </a:pPr>
            <a:r>
              <a:rPr sz="1800" b="1" spc="-10" dirty="0">
                <a:latin typeface="Georgia"/>
                <a:cs typeface="Georgia"/>
              </a:rPr>
              <a:t>Additional </a:t>
            </a:r>
            <a:r>
              <a:rPr sz="1800" b="1" dirty="0">
                <a:latin typeface="Georgia"/>
                <a:cs typeface="Georgia"/>
              </a:rPr>
              <a:t>features  </a:t>
            </a:r>
            <a:r>
              <a:rPr sz="1800" b="1" spc="5" dirty="0">
                <a:latin typeface="Georgia"/>
                <a:cs typeface="Georgia"/>
              </a:rPr>
              <a:t>Security</a:t>
            </a:r>
            <a:r>
              <a:rPr sz="1800" b="1" spc="-135" dirty="0">
                <a:latin typeface="Georgia"/>
                <a:cs typeface="Georgia"/>
              </a:rPr>
              <a:t> </a:t>
            </a:r>
            <a:r>
              <a:rPr sz="1800" b="1" spc="5" dirty="0">
                <a:latin typeface="Georgia"/>
                <a:cs typeface="Georgia"/>
              </a:rPr>
              <a:t>Support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99100"/>
              </a:lnSpc>
              <a:spcBef>
                <a:spcPts val="35"/>
              </a:spcBef>
            </a:pPr>
            <a:r>
              <a:rPr sz="1800" spc="-15" dirty="0">
                <a:latin typeface="Georgia"/>
                <a:cs typeface="Georgia"/>
              </a:rPr>
              <a:t>Contiki </a:t>
            </a:r>
            <a:r>
              <a:rPr sz="1800" spc="10" dirty="0">
                <a:latin typeface="Georgia"/>
                <a:cs typeface="Georgia"/>
              </a:rPr>
              <a:t>does </a:t>
            </a:r>
            <a:r>
              <a:rPr sz="1800" spc="-10" dirty="0">
                <a:latin typeface="Georgia"/>
                <a:cs typeface="Georgia"/>
              </a:rPr>
              <a:t>not </a:t>
            </a:r>
            <a:r>
              <a:rPr sz="1800" spc="5" dirty="0">
                <a:latin typeface="Georgia"/>
                <a:cs typeface="Georgia"/>
              </a:rPr>
              <a:t>provide </a:t>
            </a:r>
            <a:r>
              <a:rPr sz="1800" dirty="0">
                <a:latin typeface="Georgia"/>
                <a:cs typeface="Georgia"/>
              </a:rPr>
              <a:t>support for secure </a:t>
            </a:r>
            <a:r>
              <a:rPr sz="1800" spc="-5" dirty="0">
                <a:latin typeface="Georgia"/>
                <a:cs typeface="Georgia"/>
              </a:rPr>
              <a:t>communication. </a:t>
            </a:r>
            <a:r>
              <a:rPr sz="1800" dirty="0">
                <a:latin typeface="Georgia"/>
                <a:cs typeface="Georgia"/>
              </a:rPr>
              <a:t>A proposal </a:t>
            </a:r>
            <a:r>
              <a:rPr sz="1800" spc="-10" dirty="0">
                <a:latin typeface="Georgia"/>
                <a:cs typeface="Georgia"/>
              </a:rPr>
              <a:t>and  </a:t>
            </a:r>
            <a:r>
              <a:rPr sz="1800" spc="-5" dirty="0">
                <a:latin typeface="Georgia"/>
                <a:cs typeface="Georgia"/>
              </a:rPr>
              <a:t>implementation of </a:t>
            </a:r>
            <a:r>
              <a:rPr sz="1800" dirty="0">
                <a:latin typeface="Georgia"/>
                <a:cs typeface="Georgia"/>
              </a:rPr>
              <a:t>a secure </a:t>
            </a:r>
            <a:r>
              <a:rPr sz="1800" spc="-5" dirty="0">
                <a:latin typeface="Georgia"/>
                <a:cs typeface="Georgia"/>
              </a:rPr>
              <a:t>communication protocol with </a:t>
            </a:r>
            <a:r>
              <a:rPr sz="1800" spc="-10" dirty="0">
                <a:latin typeface="Georgia"/>
                <a:cs typeface="Georgia"/>
              </a:rPr>
              <a:t>the name ContikiSec </a:t>
            </a:r>
            <a:r>
              <a:rPr sz="1800" spc="-5" dirty="0">
                <a:latin typeface="Georgia"/>
                <a:cs typeface="Georgia"/>
              </a:rPr>
              <a:t>has  </a:t>
            </a:r>
            <a:r>
              <a:rPr sz="1800" spc="5" dirty="0">
                <a:latin typeface="Georgia"/>
                <a:cs typeface="Georgia"/>
              </a:rPr>
              <a:t>been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provided.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Georgia"/>
                <a:cs typeface="Georgia"/>
              </a:rPr>
              <a:t>Simulation</a:t>
            </a:r>
            <a:r>
              <a:rPr sz="1800" b="1" spc="15" dirty="0">
                <a:latin typeface="Georgia"/>
                <a:cs typeface="Georgia"/>
              </a:rPr>
              <a:t> </a:t>
            </a:r>
            <a:r>
              <a:rPr sz="1800" b="1" spc="5" dirty="0">
                <a:latin typeface="Georgia"/>
                <a:cs typeface="Georgia"/>
              </a:rPr>
              <a:t>Support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2130"/>
              </a:lnSpc>
              <a:spcBef>
                <a:spcPts val="15"/>
              </a:spcBef>
            </a:pPr>
            <a:r>
              <a:rPr sz="1800" spc="-15" dirty="0">
                <a:latin typeface="Georgia"/>
                <a:cs typeface="Georgia"/>
              </a:rPr>
              <a:t>Contiki </a:t>
            </a:r>
            <a:r>
              <a:rPr sz="1800" spc="5" dirty="0">
                <a:latin typeface="Georgia"/>
                <a:cs typeface="Georgia"/>
              </a:rPr>
              <a:t>provides </a:t>
            </a:r>
            <a:r>
              <a:rPr sz="1800" spc="-10" dirty="0">
                <a:latin typeface="Georgia"/>
                <a:cs typeface="Georgia"/>
              </a:rPr>
              <a:t>sensor </a:t>
            </a:r>
            <a:r>
              <a:rPr sz="1800" dirty="0">
                <a:latin typeface="Georgia"/>
                <a:cs typeface="Georgia"/>
              </a:rPr>
              <a:t>network </a:t>
            </a:r>
            <a:r>
              <a:rPr sz="1800" spc="-10" dirty="0">
                <a:latin typeface="Georgia"/>
                <a:cs typeface="Georgia"/>
              </a:rPr>
              <a:t>simulations </a:t>
            </a:r>
            <a:r>
              <a:rPr sz="1800" spc="-5" dirty="0">
                <a:latin typeface="Georgia"/>
                <a:cs typeface="Georgia"/>
              </a:rPr>
              <a:t>through</a:t>
            </a:r>
            <a:r>
              <a:rPr sz="1800" spc="14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Cooja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2130"/>
              </a:lnSpc>
            </a:pPr>
            <a:r>
              <a:rPr sz="1800" b="1" dirty="0">
                <a:latin typeface="Georgia"/>
                <a:cs typeface="Georgia"/>
              </a:rPr>
              <a:t>Language</a:t>
            </a:r>
            <a:r>
              <a:rPr sz="1800" b="1" spc="-70" dirty="0">
                <a:latin typeface="Georgia"/>
                <a:cs typeface="Georgia"/>
              </a:rPr>
              <a:t> </a:t>
            </a:r>
            <a:r>
              <a:rPr sz="1800" b="1" spc="5" dirty="0">
                <a:latin typeface="Georgia"/>
                <a:cs typeface="Georgia"/>
              </a:rPr>
              <a:t>Support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Georgia"/>
                <a:cs typeface="Georgia"/>
              </a:rPr>
              <a:t>Cotiki </a:t>
            </a:r>
            <a:r>
              <a:rPr sz="1800" spc="-5" dirty="0">
                <a:latin typeface="Georgia"/>
                <a:cs typeface="Georgia"/>
              </a:rPr>
              <a:t>supports application </a:t>
            </a:r>
            <a:r>
              <a:rPr sz="1800" spc="5" dirty="0">
                <a:latin typeface="Georgia"/>
                <a:cs typeface="Georgia"/>
              </a:rPr>
              <a:t>development </a:t>
            </a:r>
            <a:r>
              <a:rPr sz="1800" dirty="0">
                <a:latin typeface="Georgia"/>
                <a:cs typeface="Georgia"/>
              </a:rPr>
              <a:t>in </a:t>
            </a:r>
            <a:r>
              <a:rPr sz="1800" spc="-10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C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language.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b="1" spc="5" dirty="0">
                <a:latin typeface="Georgia"/>
                <a:cs typeface="Georgia"/>
              </a:rPr>
              <a:t>Supported</a:t>
            </a:r>
            <a:r>
              <a:rPr sz="1800" b="1" spc="-160" dirty="0">
                <a:latin typeface="Georgia"/>
                <a:cs typeface="Georgia"/>
              </a:rPr>
              <a:t> </a:t>
            </a:r>
            <a:r>
              <a:rPr sz="1800" b="1" spc="-15" dirty="0">
                <a:latin typeface="Georgia"/>
                <a:cs typeface="Georgia"/>
              </a:rPr>
              <a:t>Platforms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-15" dirty="0">
                <a:latin typeface="Georgia"/>
                <a:cs typeface="Georgia"/>
              </a:rPr>
              <a:t>Contiki </a:t>
            </a:r>
            <a:r>
              <a:rPr sz="1800" dirty="0">
                <a:latin typeface="Georgia"/>
                <a:cs typeface="Georgia"/>
              </a:rPr>
              <a:t>supports </a:t>
            </a:r>
            <a:r>
              <a:rPr sz="1800" spc="-10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following </a:t>
            </a:r>
            <a:r>
              <a:rPr sz="1800" spc="-10" dirty="0">
                <a:latin typeface="Georgia"/>
                <a:cs typeface="Georgia"/>
              </a:rPr>
              <a:t>sensing </a:t>
            </a:r>
            <a:r>
              <a:rPr sz="1800" spc="-5" dirty="0">
                <a:latin typeface="Georgia"/>
                <a:cs typeface="Georgia"/>
              </a:rPr>
              <a:t>platforms: </a:t>
            </a:r>
            <a:r>
              <a:rPr sz="1800" spc="-10" dirty="0">
                <a:latin typeface="Georgia"/>
                <a:cs typeface="Georgia"/>
              </a:rPr>
              <a:t>Tmote </a:t>
            </a:r>
            <a:r>
              <a:rPr sz="1800" spc="-5" dirty="0">
                <a:latin typeface="Georgia"/>
                <a:cs typeface="Georgia"/>
              </a:rPr>
              <a:t>AVR </a:t>
            </a:r>
            <a:r>
              <a:rPr sz="1800" spc="5" dirty="0">
                <a:latin typeface="Georgia"/>
                <a:cs typeface="Georgia"/>
              </a:rPr>
              <a:t>series</a:t>
            </a:r>
            <a:r>
              <a:rPr sz="1800" spc="170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MCU/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35" dirty="0"/>
              <a:t>L</a:t>
            </a:r>
            <a:r>
              <a:rPr spc="-20" dirty="0"/>
              <a:t>it</a:t>
            </a:r>
            <a:r>
              <a:rPr spc="-25" dirty="0"/>
              <a:t>e</a:t>
            </a:r>
            <a:r>
              <a:rPr spc="30" dirty="0"/>
              <a:t>O</a:t>
            </a:r>
            <a:r>
              <a:rPr spc="10" dirty="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70" y="647135"/>
            <a:ext cx="8578850" cy="410781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000" b="1" spc="10" dirty="0">
                <a:latin typeface="Times New Roman"/>
                <a:cs typeface="Times New Roman"/>
              </a:rPr>
              <a:t>Scheduling:</a:t>
            </a:r>
            <a:endParaRPr sz="2000">
              <a:latin typeface="Times New Roman"/>
              <a:cs typeface="Times New Roman"/>
            </a:endParaRPr>
          </a:p>
          <a:p>
            <a:pPr marL="12700" marR="29845">
              <a:lnSpc>
                <a:spcPct val="100000"/>
              </a:lnSpc>
              <a:spcBef>
                <a:spcPts val="45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-5" dirty="0">
                <a:latin typeface="Times New Roman"/>
                <a:cs typeface="Times New Roman"/>
              </a:rPr>
              <a:t>LiteOS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provides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an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implementation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of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Round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Robin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scheduling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and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Priority-based  </a:t>
            </a:r>
            <a:r>
              <a:rPr sz="2000" spc="5" dirty="0">
                <a:latin typeface="Times New Roman"/>
                <a:cs typeface="Times New Roman"/>
              </a:rPr>
              <a:t>scheduling.</a:t>
            </a:r>
            <a:endParaRPr sz="2000">
              <a:latin typeface="Times New Roman"/>
              <a:cs typeface="Times New Roman"/>
            </a:endParaRPr>
          </a:p>
          <a:p>
            <a:pPr marL="12700" marR="387350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0" dirty="0">
                <a:latin typeface="Times New Roman"/>
                <a:cs typeface="Times New Roman"/>
              </a:rPr>
              <a:t>The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tasks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run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to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completion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or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until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they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request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resource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that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not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currently  </a:t>
            </a:r>
            <a:r>
              <a:rPr sz="2000" dirty="0">
                <a:latin typeface="Times New Roman"/>
                <a:cs typeface="Times New Roman"/>
              </a:rPr>
              <a:t>available.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0" dirty="0">
                <a:latin typeface="Times New Roman"/>
                <a:cs typeface="Times New Roman"/>
              </a:rPr>
              <a:t>When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a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task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requires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resource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that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is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not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available,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the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task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enables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interrupts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and  </a:t>
            </a:r>
            <a:r>
              <a:rPr sz="2000" spc="-10" dirty="0">
                <a:latin typeface="Times New Roman"/>
                <a:cs typeface="Times New Roman"/>
              </a:rPr>
              <a:t>goes </a:t>
            </a:r>
            <a:r>
              <a:rPr sz="2000" spc="25" dirty="0">
                <a:latin typeface="Times New Roman"/>
                <a:cs typeface="Times New Roman"/>
              </a:rPr>
              <a:t>to </a:t>
            </a:r>
            <a:r>
              <a:rPr sz="2000" spc="5" dirty="0">
                <a:latin typeface="Times New Roman"/>
                <a:cs typeface="Times New Roman"/>
              </a:rPr>
              <a:t>sleep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mode.</a:t>
            </a:r>
            <a:endParaRPr sz="2000">
              <a:latin typeface="Times New Roman"/>
              <a:cs typeface="Times New Roman"/>
            </a:endParaRPr>
          </a:p>
          <a:p>
            <a:pPr marL="12700" marR="80645">
              <a:lnSpc>
                <a:spcPct val="100000"/>
              </a:lnSpc>
              <a:spcBef>
                <a:spcPts val="10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0" dirty="0">
                <a:latin typeface="Times New Roman"/>
                <a:cs typeface="Times New Roman"/>
              </a:rPr>
              <a:t>Once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the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required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resource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becomes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available,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appropriate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interrupt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is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signaled  </a:t>
            </a:r>
            <a:r>
              <a:rPr sz="2000" spc="20" dirty="0">
                <a:latin typeface="Times New Roman"/>
                <a:cs typeface="Times New Roman"/>
              </a:rPr>
              <a:t>and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the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task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resumes</a:t>
            </a:r>
            <a:r>
              <a:rPr sz="2000" spc="-15" dirty="0">
                <a:latin typeface="Times New Roman"/>
                <a:cs typeface="Times New Roman"/>
              </a:rPr>
              <a:t> it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execution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where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it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had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left.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When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a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task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completes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its  </a:t>
            </a:r>
            <a:r>
              <a:rPr sz="2000" spc="20" dirty="0">
                <a:latin typeface="Times New Roman"/>
                <a:cs typeface="Times New Roman"/>
              </a:rPr>
              <a:t>operation </a:t>
            </a:r>
            <a:r>
              <a:rPr sz="2000" spc="-15" dirty="0">
                <a:latin typeface="Times New Roman"/>
                <a:cs typeface="Times New Roman"/>
              </a:rPr>
              <a:t>it </a:t>
            </a:r>
            <a:r>
              <a:rPr sz="2000" spc="-5" dirty="0">
                <a:latin typeface="Times New Roman"/>
                <a:cs typeface="Times New Roman"/>
              </a:rPr>
              <a:t>leaves </a:t>
            </a:r>
            <a:r>
              <a:rPr sz="2000" spc="30" dirty="0">
                <a:latin typeface="Times New Roman"/>
                <a:cs typeface="Times New Roman"/>
              </a:rPr>
              <a:t>the</a:t>
            </a:r>
            <a:r>
              <a:rPr sz="2000" spc="-33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kernel.</a:t>
            </a:r>
            <a:endParaRPr sz="2000">
              <a:latin typeface="Times New Roman"/>
              <a:cs typeface="Times New Roman"/>
            </a:endParaRPr>
          </a:p>
          <a:p>
            <a:pPr marL="12700" marR="109855">
              <a:lnSpc>
                <a:spcPct val="100000"/>
              </a:lnSpc>
              <a:spcBef>
                <a:spcPts val="10"/>
              </a:spcBef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spc="10" dirty="0">
                <a:latin typeface="Georgia"/>
                <a:cs typeface="Georgia"/>
              </a:rPr>
              <a:t>When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there</a:t>
            </a:r>
            <a:r>
              <a:rPr sz="2000" spc="-114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are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no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active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tasks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in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the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system,</a:t>
            </a:r>
            <a:r>
              <a:rPr sz="2000" spc="-13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the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sensor</a:t>
            </a:r>
            <a:r>
              <a:rPr sz="2000" spc="-114" dirty="0">
                <a:latin typeface="Georgia"/>
                <a:cs typeface="Georgia"/>
              </a:rPr>
              <a:t> </a:t>
            </a:r>
            <a:r>
              <a:rPr sz="2000" spc="30" dirty="0">
                <a:latin typeface="Georgia"/>
                <a:cs typeface="Georgia"/>
              </a:rPr>
              <a:t>node</a:t>
            </a:r>
            <a:r>
              <a:rPr sz="2000" spc="-190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goes</a:t>
            </a:r>
            <a:r>
              <a:rPr sz="2000" spc="-9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15" dirty="0">
                <a:latin typeface="Georgia"/>
                <a:cs typeface="Georgia"/>
              </a:rPr>
              <a:t> sleep  </a:t>
            </a:r>
            <a:r>
              <a:rPr sz="2000" spc="25" dirty="0">
                <a:latin typeface="Georgia"/>
                <a:cs typeface="Georgia"/>
              </a:rPr>
              <a:t>mode. </a:t>
            </a:r>
            <a:r>
              <a:rPr sz="2000" spc="15" dirty="0">
                <a:latin typeface="Georgia"/>
                <a:cs typeface="Georgia"/>
              </a:rPr>
              <a:t>Before </a:t>
            </a:r>
            <a:r>
              <a:rPr sz="2000" spc="20" dirty="0">
                <a:latin typeface="Georgia"/>
                <a:cs typeface="Georgia"/>
              </a:rPr>
              <a:t>going </a:t>
            </a:r>
            <a:r>
              <a:rPr sz="2000" spc="-5" dirty="0">
                <a:latin typeface="Georgia"/>
                <a:cs typeface="Georgia"/>
              </a:rPr>
              <a:t>to </a:t>
            </a:r>
            <a:r>
              <a:rPr sz="2000" spc="15" dirty="0">
                <a:latin typeface="Georgia"/>
                <a:cs typeface="Georgia"/>
              </a:rPr>
              <a:t>sleep </a:t>
            </a:r>
            <a:r>
              <a:rPr sz="2000" spc="30" dirty="0">
                <a:latin typeface="Georgia"/>
                <a:cs typeface="Georgia"/>
              </a:rPr>
              <a:t>mode </a:t>
            </a:r>
            <a:r>
              <a:rPr sz="2000" spc="5" dirty="0">
                <a:latin typeface="Georgia"/>
                <a:cs typeface="Georgia"/>
              </a:rPr>
              <a:t>the </a:t>
            </a:r>
            <a:r>
              <a:rPr sz="2000" spc="30" dirty="0">
                <a:latin typeface="Georgia"/>
                <a:cs typeface="Georgia"/>
              </a:rPr>
              <a:t>node </a:t>
            </a:r>
            <a:r>
              <a:rPr sz="2000" spc="10" dirty="0">
                <a:latin typeface="Georgia"/>
                <a:cs typeface="Georgia"/>
              </a:rPr>
              <a:t>enables </a:t>
            </a:r>
            <a:r>
              <a:rPr sz="2000" dirty="0">
                <a:latin typeface="Georgia"/>
                <a:cs typeface="Georgia"/>
              </a:rPr>
              <a:t>its interrupts </a:t>
            </a:r>
            <a:r>
              <a:rPr sz="2000" spc="25" dirty="0">
                <a:latin typeface="Georgia"/>
                <a:cs typeface="Georgia"/>
              </a:rPr>
              <a:t>so </a:t>
            </a:r>
            <a:r>
              <a:rPr sz="2000" spc="15" dirty="0">
                <a:latin typeface="Georgia"/>
                <a:cs typeface="Georgia"/>
              </a:rPr>
              <a:t>that </a:t>
            </a:r>
            <a:r>
              <a:rPr sz="2000" spc="5" dirty="0">
                <a:latin typeface="Georgia"/>
                <a:cs typeface="Georgia"/>
              </a:rPr>
              <a:t>it  </a:t>
            </a:r>
            <a:r>
              <a:rPr sz="2000" spc="10" dirty="0">
                <a:latin typeface="Georgia"/>
                <a:cs typeface="Georgia"/>
              </a:rPr>
              <a:t>can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wake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30" dirty="0">
                <a:latin typeface="Georgia"/>
                <a:cs typeface="Georgia"/>
              </a:rPr>
              <a:t>up</a:t>
            </a:r>
            <a:r>
              <a:rPr sz="2000" spc="-70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at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the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proper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event</a:t>
            </a:r>
            <a:r>
              <a:rPr sz="2000" spc="-65" dirty="0">
                <a:latin typeface="Georgia"/>
                <a:cs typeface="Georgia"/>
              </a:rPr>
              <a:t> </a:t>
            </a:r>
            <a:r>
              <a:rPr sz="2000" spc="25" dirty="0">
                <a:latin typeface="Georgia"/>
                <a:cs typeface="Georgia"/>
              </a:rPr>
              <a:t>or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time.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35" dirty="0"/>
              <a:t>L</a:t>
            </a:r>
            <a:r>
              <a:rPr spc="-20" dirty="0"/>
              <a:t>it</a:t>
            </a:r>
            <a:r>
              <a:rPr spc="-25" dirty="0"/>
              <a:t>e</a:t>
            </a:r>
            <a:r>
              <a:rPr spc="30" dirty="0"/>
              <a:t>O</a:t>
            </a:r>
            <a:r>
              <a:rPr spc="10" dirty="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70" y="819097"/>
            <a:ext cx="8663305" cy="448945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000" b="1" i="1" spc="10" dirty="0">
                <a:latin typeface="Georgia"/>
                <a:cs typeface="Georgia"/>
              </a:rPr>
              <a:t>Memory </a:t>
            </a:r>
            <a:r>
              <a:rPr sz="2000" b="1" i="1" spc="-5" dirty="0">
                <a:latin typeface="Georgia"/>
                <a:cs typeface="Georgia"/>
              </a:rPr>
              <a:t>Protection </a:t>
            </a:r>
            <a:r>
              <a:rPr sz="2000" b="1" i="1" spc="25" dirty="0">
                <a:latin typeface="Georgia"/>
                <a:cs typeface="Georgia"/>
              </a:rPr>
              <a:t>and</a:t>
            </a:r>
            <a:r>
              <a:rPr sz="2000" b="1" i="1" spc="-165" dirty="0">
                <a:latin typeface="Georgia"/>
                <a:cs typeface="Georgia"/>
              </a:rPr>
              <a:t> </a:t>
            </a:r>
            <a:r>
              <a:rPr sz="2000" b="1" i="1" spc="15" dirty="0">
                <a:latin typeface="Georgia"/>
                <a:cs typeface="Georgia"/>
              </a:rPr>
              <a:t>Management</a:t>
            </a:r>
            <a:endParaRPr sz="2000">
              <a:latin typeface="Georgia"/>
              <a:cs typeface="Georgia"/>
            </a:endParaRPr>
          </a:p>
          <a:p>
            <a:pPr marL="102870" indent="-90805">
              <a:lnSpc>
                <a:spcPct val="100000"/>
              </a:lnSpc>
              <a:spcBef>
                <a:spcPts val="75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25" dirty="0">
                <a:latin typeface="Georgia"/>
                <a:cs typeface="Georgia"/>
              </a:rPr>
              <a:t>Inside</a:t>
            </a:r>
            <a:r>
              <a:rPr sz="2000" spc="-195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the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kernel,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LiteOS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supports</a:t>
            </a:r>
            <a:r>
              <a:rPr sz="2000" spc="-160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dynamic</a:t>
            </a:r>
            <a:r>
              <a:rPr sz="2000" spc="-120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memory</a:t>
            </a:r>
            <a:r>
              <a:rPr sz="2000" spc="-135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allocation</a:t>
            </a:r>
            <a:r>
              <a:rPr sz="2000" spc="-180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through</a:t>
            </a:r>
            <a:r>
              <a:rPr sz="2000" spc="-165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the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spc="30" dirty="0">
                <a:latin typeface="Georgia"/>
                <a:cs typeface="Georgia"/>
              </a:rPr>
              <a:t>use</a:t>
            </a:r>
            <a:r>
              <a:rPr sz="2000" spc="-120" dirty="0">
                <a:latin typeface="Georgia"/>
                <a:cs typeface="Georgia"/>
              </a:rPr>
              <a:t> </a:t>
            </a:r>
            <a:r>
              <a:rPr sz="2000" spc="25" dirty="0">
                <a:latin typeface="Georgia"/>
                <a:cs typeface="Georgia"/>
              </a:rPr>
              <a:t>of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C-like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25" dirty="0">
                <a:latin typeface="Georgia"/>
                <a:cs typeface="Georgia"/>
              </a:rPr>
              <a:t>malloc</a:t>
            </a:r>
            <a:r>
              <a:rPr sz="2000" spc="-190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and</a:t>
            </a:r>
            <a:r>
              <a:rPr sz="2000" spc="-75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free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functions.</a:t>
            </a:r>
            <a:endParaRPr sz="2000">
              <a:latin typeface="Georgia"/>
              <a:cs typeface="Georgia"/>
            </a:endParaRPr>
          </a:p>
          <a:p>
            <a:pPr marL="12700" marR="176530">
              <a:lnSpc>
                <a:spcPct val="150200"/>
              </a:lnSpc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5" dirty="0">
                <a:latin typeface="Georgia"/>
                <a:cs typeface="Georgia"/>
              </a:rPr>
              <a:t>User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applications</a:t>
            </a:r>
            <a:r>
              <a:rPr sz="2000" spc="-155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can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30" dirty="0">
                <a:latin typeface="Georgia"/>
                <a:cs typeface="Georgia"/>
              </a:rPr>
              <a:t>use</a:t>
            </a:r>
            <a:r>
              <a:rPr sz="2000" spc="-11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these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APIs</a:t>
            </a:r>
            <a:r>
              <a:rPr sz="2000" spc="-8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to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allocate</a:t>
            </a:r>
            <a:r>
              <a:rPr sz="2000" spc="-190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and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25" dirty="0">
                <a:latin typeface="Georgia"/>
                <a:cs typeface="Georgia"/>
              </a:rPr>
              <a:t>de-allocate</a:t>
            </a:r>
            <a:r>
              <a:rPr sz="2000" spc="-185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memory</a:t>
            </a:r>
            <a:r>
              <a:rPr sz="2000" spc="-204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at  </a:t>
            </a:r>
            <a:r>
              <a:rPr sz="2000" spc="10" dirty="0">
                <a:latin typeface="Georgia"/>
                <a:cs typeface="Georgia"/>
              </a:rPr>
              <a:t>run-time.</a:t>
            </a:r>
            <a:endParaRPr sz="2000">
              <a:latin typeface="Georgia"/>
              <a:cs typeface="Georgia"/>
            </a:endParaRPr>
          </a:p>
          <a:p>
            <a:pPr marL="102870" indent="-90805">
              <a:lnSpc>
                <a:spcPct val="100000"/>
              </a:lnSpc>
              <a:spcBef>
                <a:spcPts val="120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0" dirty="0">
                <a:latin typeface="Georgia"/>
                <a:cs typeface="Georgia"/>
              </a:rPr>
              <a:t>Dynamic</a:t>
            </a:r>
            <a:r>
              <a:rPr sz="2000" spc="-120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memory</a:t>
            </a:r>
            <a:r>
              <a:rPr sz="2000" spc="-130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grows</a:t>
            </a:r>
            <a:r>
              <a:rPr sz="2000" spc="-8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in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the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opposite</a:t>
            </a:r>
            <a:r>
              <a:rPr sz="2000" spc="-114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direction</a:t>
            </a:r>
            <a:r>
              <a:rPr sz="2000" spc="-105" dirty="0">
                <a:latin typeface="Georgia"/>
                <a:cs typeface="Georgia"/>
              </a:rPr>
              <a:t> </a:t>
            </a:r>
            <a:r>
              <a:rPr sz="2000" spc="25" dirty="0">
                <a:latin typeface="Georgia"/>
                <a:cs typeface="Georgia"/>
              </a:rPr>
              <a:t>of</a:t>
            </a:r>
            <a:r>
              <a:rPr sz="2000" spc="-95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the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LiteOS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stack.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50200"/>
              </a:lnSpc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25" dirty="0">
                <a:latin typeface="Georgia"/>
                <a:cs typeface="Georgia"/>
              </a:rPr>
              <a:t>The </a:t>
            </a:r>
            <a:r>
              <a:rPr sz="2000" dirty="0">
                <a:latin typeface="Georgia"/>
                <a:cs typeface="Georgia"/>
              </a:rPr>
              <a:t>LiteOS kernel </a:t>
            </a:r>
            <a:r>
              <a:rPr sz="2000" spc="10" dirty="0">
                <a:latin typeface="Georgia"/>
                <a:cs typeface="Georgia"/>
              </a:rPr>
              <a:t>compiles separately </a:t>
            </a:r>
            <a:r>
              <a:rPr sz="2000" spc="20" dirty="0">
                <a:latin typeface="Georgia"/>
                <a:cs typeface="Georgia"/>
              </a:rPr>
              <a:t>from </a:t>
            </a:r>
            <a:r>
              <a:rPr sz="2000" spc="5" dirty="0">
                <a:latin typeface="Georgia"/>
                <a:cs typeface="Georgia"/>
              </a:rPr>
              <a:t>the </a:t>
            </a:r>
            <a:r>
              <a:rPr sz="2000" spc="10" dirty="0">
                <a:latin typeface="Georgia"/>
                <a:cs typeface="Georgia"/>
              </a:rPr>
              <a:t>application, therefore </a:t>
            </a:r>
            <a:r>
              <a:rPr sz="2000" spc="5" dirty="0">
                <a:latin typeface="Georgia"/>
                <a:cs typeface="Georgia"/>
              </a:rPr>
              <a:t>the  </a:t>
            </a:r>
            <a:r>
              <a:rPr sz="2000" spc="25" dirty="0">
                <a:latin typeface="Georgia"/>
                <a:cs typeface="Georgia"/>
              </a:rPr>
              <a:t>address </a:t>
            </a:r>
            <a:r>
              <a:rPr sz="2000" spc="10" dirty="0">
                <a:latin typeface="Georgia"/>
                <a:cs typeface="Georgia"/>
              </a:rPr>
              <a:t>space is </a:t>
            </a:r>
            <a:r>
              <a:rPr sz="2000" spc="20" dirty="0">
                <a:latin typeface="Georgia"/>
                <a:cs typeface="Georgia"/>
              </a:rPr>
              <a:t>not shared </a:t>
            </a:r>
            <a:r>
              <a:rPr sz="2000" spc="5" dirty="0">
                <a:latin typeface="Georgia"/>
                <a:cs typeface="Georgia"/>
              </a:rPr>
              <a:t>between the </a:t>
            </a:r>
            <a:r>
              <a:rPr sz="2000" dirty="0">
                <a:latin typeface="Georgia"/>
                <a:cs typeface="Georgia"/>
              </a:rPr>
              <a:t>kernel </a:t>
            </a:r>
            <a:r>
              <a:rPr sz="2000" spc="20" dirty="0">
                <a:latin typeface="Georgia"/>
                <a:cs typeface="Georgia"/>
              </a:rPr>
              <a:t>and </a:t>
            </a:r>
            <a:r>
              <a:rPr sz="2000" spc="5" dirty="0">
                <a:latin typeface="Georgia"/>
                <a:cs typeface="Georgia"/>
              </a:rPr>
              <a:t>the </a:t>
            </a:r>
            <a:r>
              <a:rPr sz="2000" spc="10" dirty="0">
                <a:latin typeface="Georgia"/>
                <a:cs typeface="Georgia"/>
              </a:rPr>
              <a:t>application.  Similarly,</a:t>
            </a:r>
            <a:r>
              <a:rPr sz="2000" spc="-13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each</a:t>
            </a:r>
            <a:r>
              <a:rPr sz="2000" spc="-85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user</a:t>
            </a:r>
            <a:r>
              <a:rPr sz="2000" spc="-114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application</a:t>
            </a:r>
            <a:r>
              <a:rPr sz="2000" spc="-100" dirty="0">
                <a:latin typeface="Georgia"/>
                <a:cs typeface="Georgia"/>
              </a:rPr>
              <a:t> </a:t>
            </a:r>
            <a:r>
              <a:rPr sz="2000" spc="25" dirty="0">
                <a:latin typeface="Georgia"/>
                <a:cs typeface="Georgia"/>
              </a:rPr>
              <a:t>has</a:t>
            </a:r>
            <a:r>
              <a:rPr sz="2000" spc="-8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its </a:t>
            </a:r>
            <a:r>
              <a:rPr sz="2000" spc="10" dirty="0">
                <a:latin typeface="Georgia"/>
                <a:cs typeface="Georgia"/>
              </a:rPr>
              <a:t>separate</a:t>
            </a:r>
            <a:r>
              <a:rPr sz="2000" spc="-114" dirty="0">
                <a:latin typeface="Georgia"/>
                <a:cs typeface="Georgia"/>
              </a:rPr>
              <a:t> </a:t>
            </a:r>
            <a:r>
              <a:rPr sz="2000" spc="25" dirty="0">
                <a:latin typeface="Georgia"/>
                <a:cs typeface="Georgia"/>
              </a:rPr>
              <a:t>address</a:t>
            </a:r>
            <a:r>
              <a:rPr sz="2000" spc="-155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space.</a:t>
            </a:r>
            <a:r>
              <a:rPr sz="2000" spc="-13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Processes</a:t>
            </a:r>
            <a:r>
              <a:rPr sz="2000" spc="-85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and  </a:t>
            </a:r>
            <a:r>
              <a:rPr sz="2000" spc="10" dirty="0">
                <a:latin typeface="Georgia"/>
                <a:cs typeface="Georgia"/>
              </a:rPr>
              <a:t>Kernel</a:t>
            </a:r>
            <a:r>
              <a:rPr sz="2000" spc="-95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memory</a:t>
            </a:r>
            <a:r>
              <a:rPr sz="2000" spc="-135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safety</a:t>
            </a:r>
            <a:r>
              <a:rPr sz="2000" spc="-13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is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enforced</a:t>
            </a:r>
            <a:r>
              <a:rPr sz="2000" spc="-80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through</a:t>
            </a:r>
            <a:r>
              <a:rPr sz="2000" spc="-17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separate</a:t>
            </a:r>
            <a:r>
              <a:rPr sz="2000" spc="-190" dirty="0">
                <a:latin typeface="Georgia"/>
                <a:cs typeface="Georgia"/>
              </a:rPr>
              <a:t> </a:t>
            </a:r>
            <a:r>
              <a:rPr sz="2000" spc="25" dirty="0">
                <a:latin typeface="Georgia"/>
                <a:cs typeface="Georgia"/>
              </a:rPr>
              <a:t>address</a:t>
            </a:r>
            <a:r>
              <a:rPr sz="2000" spc="-165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spaces.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35" dirty="0"/>
              <a:t>L</a:t>
            </a:r>
            <a:r>
              <a:rPr spc="-20" dirty="0"/>
              <a:t>it</a:t>
            </a:r>
            <a:r>
              <a:rPr spc="-25" dirty="0"/>
              <a:t>e</a:t>
            </a:r>
            <a:r>
              <a:rPr spc="30" dirty="0"/>
              <a:t>O</a:t>
            </a:r>
            <a:r>
              <a:rPr spc="10" dirty="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70" y="819097"/>
            <a:ext cx="8314055" cy="311594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000" b="1" i="1" spc="10" dirty="0">
                <a:latin typeface="Georgia"/>
                <a:cs typeface="Georgia"/>
              </a:rPr>
              <a:t>Communication </a:t>
            </a:r>
            <a:r>
              <a:rPr sz="2000" b="1" i="1" spc="-5" dirty="0">
                <a:latin typeface="Georgia"/>
                <a:cs typeface="Georgia"/>
              </a:rPr>
              <a:t>Protocol</a:t>
            </a:r>
            <a:r>
              <a:rPr sz="2000" b="1" i="1" spc="-160" dirty="0">
                <a:latin typeface="Georgia"/>
                <a:cs typeface="Georgia"/>
              </a:rPr>
              <a:t> </a:t>
            </a:r>
            <a:r>
              <a:rPr sz="2000" b="1" i="1" spc="15" dirty="0">
                <a:latin typeface="Georgia"/>
                <a:cs typeface="Georgia"/>
              </a:rPr>
              <a:t>Support</a:t>
            </a:r>
            <a:endParaRPr sz="2000">
              <a:latin typeface="Georgia"/>
              <a:cs typeface="Georgia"/>
            </a:endParaRPr>
          </a:p>
          <a:p>
            <a:pPr marL="102870" indent="-90805">
              <a:lnSpc>
                <a:spcPct val="100000"/>
              </a:lnSpc>
              <a:spcBef>
                <a:spcPts val="75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dirty="0">
                <a:latin typeface="Georgia"/>
                <a:cs typeface="Georgia"/>
              </a:rPr>
              <a:t>LiteOS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provides</a:t>
            </a:r>
            <a:r>
              <a:rPr sz="2000" spc="-9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communication</a:t>
            </a:r>
            <a:r>
              <a:rPr sz="2000" spc="-18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support</a:t>
            </a:r>
            <a:r>
              <a:rPr sz="2000" spc="-13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in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the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form</a:t>
            </a:r>
            <a:r>
              <a:rPr sz="2000" spc="-95" dirty="0">
                <a:latin typeface="Georgia"/>
                <a:cs typeface="Georgia"/>
              </a:rPr>
              <a:t> </a:t>
            </a:r>
            <a:r>
              <a:rPr sz="2000" spc="25" dirty="0">
                <a:latin typeface="Georgia"/>
                <a:cs typeface="Georgia"/>
              </a:rPr>
              <a:t>of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files</a:t>
            </a:r>
            <a:endParaRPr sz="2000">
              <a:latin typeface="Georgia"/>
              <a:cs typeface="Georgia"/>
            </a:endParaRPr>
          </a:p>
          <a:p>
            <a:pPr marL="102870" indent="-90805">
              <a:lnSpc>
                <a:spcPct val="100000"/>
              </a:lnSpc>
              <a:spcBef>
                <a:spcPts val="120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dirty="0">
                <a:latin typeface="Georgia"/>
                <a:cs typeface="Georgia"/>
              </a:rPr>
              <a:t>LiteOS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creates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a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file</a:t>
            </a:r>
            <a:r>
              <a:rPr sz="2000" spc="-120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corresponding</a:t>
            </a:r>
            <a:r>
              <a:rPr sz="2000" spc="-16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to</a:t>
            </a:r>
            <a:r>
              <a:rPr sz="2000" spc="-75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each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device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30" dirty="0">
                <a:latin typeface="Georgia"/>
                <a:cs typeface="Georgia"/>
              </a:rPr>
              <a:t>on</a:t>
            </a:r>
            <a:r>
              <a:rPr sz="2000" spc="-105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the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sensor</a:t>
            </a:r>
            <a:r>
              <a:rPr sz="2000" spc="-114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node.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50200"/>
              </a:lnSpc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5" dirty="0">
                <a:latin typeface="Georgia"/>
                <a:cs typeface="Georgia"/>
              </a:rPr>
              <a:t>Whenever</a:t>
            </a:r>
            <a:r>
              <a:rPr sz="2000" spc="-125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there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is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30" dirty="0">
                <a:latin typeface="Georgia"/>
                <a:cs typeface="Georgia"/>
              </a:rPr>
              <a:t>some</a:t>
            </a:r>
            <a:r>
              <a:rPr sz="2000" spc="-114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data</a:t>
            </a:r>
            <a:r>
              <a:rPr sz="2000" spc="-80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that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needs</a:t>
            </a:r>
            <a:r>
              <a:rPr sz="2000" spc="-16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to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be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sent,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the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data</a:t>
            </a:r>
            <a:r>
              <a:rPr sz="2000" spc="-8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is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placed</a:t>
            </a:r>
            <a:r>
              <a:rPr sz="2000" spc="-80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into  the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radio</a:t>
            </a:r>
            <a:r>
              <a:rPr sz="2000" spc="-145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file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and</a:t>
            </a:r>
            <a:r>
              <a:rPr sz="2000" spc="-7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is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afterward</a:t>
            </a:r>
            <a:r>
              <a:rPr sz="2000" spc="-150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wirelessly</a:t>
            </a:r>
            <a:r>
              <a:rPr sz="2000" spc="-21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transmitted.</a:t>
            </a:r>
            <a:endParaRPr sz="2000">
              <a:latin typeface="Georgia"/>
              <a:cs typeface="Georgia"/>
            </a:endParaRPr>
          </a:p>
          <a:p>
            <a:pPr marL="102870" indent="-90805">
              <a:lnSpc>
                <a:spcPct val="100000"/>
              </a:lnSpc>
              <a:spcBef>
                <a:spcPts val="120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5" dirty="0">
                <a:latin typeface="Georgia"/>
                <a:cs typeface="Georgia"/>
              </a:rPr>
              <a:t>At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the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network</a:t>
            </a:r>
            <a:r>
              <a:rPr sz="2000" spc="-7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layer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LiteOS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supports</a:t>
            </a:r>
            <a:r>
              <a:rPr sz="2000" spc="-85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geographical</a:t>
            </a:r>
            <a:r>
              <a:rPr sz="2000" spc="-235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forwarding.</a:t>
            </a:r>
            <a:endParaRPr sz="2000">
              <a:latin typeface="Georgia"/>
              <a:cs typeface="Georgia"/>
            </a:endParaRPr>
          </a:p>
          <a:p>
            <a:pPr marL="155575" indent="-142875">
              <a:lnSpc>
                <a:spcPct val="100000"/>
              </a:lnSpc>
              <a:spcBef>
                <a:spcPts val="1205"/>
              </a:spcBef>
              <a:buSzPct val="95000"/>
              <a:buFont typeface="Arial"/>
              <a:buChar char="•"/>
              <a:tabLst>
                <a:tab pos="155575" algn="l"/>
              </a:tabLst>
            </a:pPr>
            <a:r>
              <a:rPr sz="2000" spc="20" dirty="0">
                <a:latin typeface="Georgia"/>
                <a:cs typeface="Georgia"/>
              </a:rPr>
              <a:t>Each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30" dirty="0">
                <a:latin typeface="Georgia"/>
                <a:cs typeface="Georgia"/>
              </a:rPr>
              <a:t>node</a:t>
            </a:r>
            <a:r>
              <a:rPr sz="2000" spc="-19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contains</a:t>
            </a:r>
            <a:r>
              <a:rPr sz="2000" spc="-9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a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table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that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can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25" dirty="0">
                <a:latin typeface="Georgia"/>
                <a:cs typeface="Georgia"/>
              </a:rPr>
              <a:t>only</a:t>
            </a:r>
            <a:r>
              <a:rPr sz="2000" spc="-130" dirty="0">
                <a:latin typeface="Georgia"/>
                <a:cs typeface="Georgia"/>
              </a:rPr>
              <a:t> </a:t>
            </a:r>
            <a:r>
              <a:rPr sz="2000" spc="25" dirty="0">
                <a:latin typeface="Georgia"/>
                <a:cs typeface="Georgia"/>
              </a:rPr>
              <a:t>hold</a:t>
            </a:r>
            <a:r>
              <a:rPr sz="2000" spc="-155" dirty="0">
                <a:latin typeface="Georgia"/>
                <a:cs typeface="Georgia"/>
              </a:rPr>
              <a:t> </a:t>
            </a:r>
            <a:r>
              <a:rPr sz="2000" spc="25" dirty="0">
                <a:latin typeface="Georgia"/>
                <a:cs typeface="Georgia"/>
              </a:rPr>
              <a:t>12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entries.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35" dirty="0"/>
              <a:t>L</a:t>
            </a:r>
            <a:r>
              <a:rPr spc="-20" dirty="0"/>
              <a:t>it</a:t>
            </a:r>
            <a:r>
              <a:rPr spc="-25" dirty="0"/>
              <a:t>e</a:t>
            </a:r>
            <a:r>
              <a:rPr spc="30" dirty="0"/>
              <a:t>O</a:t>
            </a:r>
            <a:r>
              <a:rPr spc="10" dirty="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70" y="605475"/>
            <a:ext cx="8525510" cy="25660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i="1" spc="10" dirty="0">
                <a:latin typeface="Georgia"/>
                <a:cs typeface="Georgia"/>
              </a:rPr>
              <a:t>Resource</a:t>
            </a:r>
            <a:r>
              <a:rPr sz="2000" b="1" i="1" spc="-140" dirty="0">
                <a:latin typeface="Georgia"/>
                <a:cs typeface="Georgia"/>
              </a:rPr>
              <a:t> </a:t>
            </a:r>
            <a:r>
              <a:rPr sz="2000" b="1" i="1" spc="15" dirty="0">
                <a:latin typeface="Georgia"/>
                <a:cs typeface="Georgia"/>
              </a:rPr>
              <a:t>Sharing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Georgia"/>
              <a:cs typeface="Georgia"/>
            </a:endParaRPr>
          </a:p>
          <a:p>
            <a:pPr marL="12700" marR="5080">
              <a:lnSpc>
                <a:spcPct val="150200"/>
              </a:lnSpc>
            </a:pPr>
            <a:r>
              <a:rPr sz="2000" dirty="0">
                <a:latin typeface="Georgia"/>
                <a:cs typeface="Georgia"/>
              </a:rPr>
              <a:t>LiteOS </a:t>
            </a:r>
            <a:r>
              <a:rPr sz="2000" spc="25" dirty="0">
                <a:latin typeface="Georgia"/>
                <a:cs typeface="Georgia"/>
              </a:rPr>
              <a:t>suggest </a:t>
            </a:r>
            <a:r>
              <a:rPr sz="2000" spc="5" dirty="0">
                <a:latin typeface="Georgia"/>
                <a:cs typeface="Georgia"/>
              </a:rPr>
              <a:t>the </a:t>
            </a:r>
            <a:r>
              <a:rPr sz="2000" spc="30" dirty="0">
                <a:latin typeface="Georgia"/>
                <a:cs typeface="Georgia"/>
              </a:rPr>
              <a:t>use </a:t>
            </a:r>
            <a:r>
              <a:rPr sz="2000" spc="25" dirty="0">
                <a:latin typeface="Georgia"/>
                <a:cs typeface="Georgia"/>
              </a:rPr>
              <a:t>of </a:t>
            </a:r>
            <a:r>
              <a:rPr sz="2000" spc="5" dirty="0">
                <a:latin typeface="Georgia"/>
                <a:cs typeface="Georgia"/>
              </a:rPr>
              <a:t>APIs </a:t>
            </a:r>
            <a:r>
              <a:rPr sz="2000" spc="10" dirty="0">
                <a:latin typeface="Georgia"/>
                <a:cs typeface="Georgia"/>
              </a:rPr>
              <a:t>provided </a:t>
            </a:r>
            <a:r>
              <a:rPr sz="2000" spc="25" dirty="0">
                <a:latin typeface="Georgia"/>
                <a:cs typeface="Georgia"/>
              </a:rPr>
              <a:t>for </a:t>
            </a:r>
            <a:r>
              <a:rPr sz="2000" spc="15" dirty="0">
                <a:latin typeface="Georgia"/>
                <a:cs typeface="Georgia"/>
              </a:rPr>
              <a:t>synchronization </a:t>
            </a:r>
            <a:r>
              <a:rPr sz="2000" spc="5" dirty="0">
                <a:latin typeface="Georgia"/>
                <a:cs typeface="Georgia"/>
              </a:rPr>
              <a:t>whenever </a:t>
            </a:r>
            <a:r>
              <a:rPr sz="2000" spc="10" dirty="0">
                <a:latin typeface="Georgia"/>
                <a:cs typeface="Georgia"/>
              </a:rPr>
              <a:t>a  thread wants </a:t>
            </a:r>
            <a:r>
              <a:rPr sz="2000" spc="-5" dirty="0">
                <a:latin typeface="Georgia"/>
                <a:cs typeface="Georgia"/>
              </a:rPr>
              <a:t>to </a:t>
            </a:r>
            <a:r>
              <a:rPr sz="2000" spc="10" dirty="0">
                <a:latin typeface="Georgia"/>
                <a:cs typeface="Georgia"/>
              </a:rPr>
              <a:t>access </a:t>
            </a:r>
            <a:r>
              <a:rPr sz="2000" spc="15" dirty="0">
                <a:latin typeface="Georgia"/>
                <a:cs typeface="Georgia"/>
              </a:rPr>
              <a:t>resources that are </a:t>
            </a:r>
            <a:r>
              <a:rPr sz="2000" spc="20" dirty="0">
                <a:latin typeface="Georgia"/>
                <a:cs typeface="Georgia"/>
              </a:rPr>
              <a:t>shared </a:t>
            </a:r>
            <a:r>
              <a:rPr sz="2000" spc="5" dirty="0">
                <a:latin typeface="Georgia"/>
                <a:cs typeface="Georgia"/>
              </a:rPr>
              <a:t>by </a:t>
            </a:r>
            <a:r>
              <a:rPr sz="2000" spc="10" dirty="0">
                <a:latin typeface="Georgia"/>
                <a:cs typeface="Georgia"/>
              </a:rPr>
              <a:t>multiple </a:t>
            </a:r>
            <a:r>
              <a:rPr sz="2000" spc="15" dirty="0">
                <a:latin typeface="Georgia"/>
                <a:cs typeface="Georgia"/>
              </a:rPr>
              <a:t>threads. </a:t>
            </a:r>
            <a:r>
              <a:rPr sz="2000" spc="25" dirty="0">
                <a:latin typeface="Georgia"/>
                <a:cs typeface="Georgia"/>
              </a:rPr>
              <a:t>The  </a:t>
            </a:r>
            <a:r>
              <a:rPr sz="2000" dirty="0">
                <a:latin typeface="Georgia"/>
                <a:cs typeface="Georgia"/>
              </a:rPr>
              <a:t>LiteOS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documentation</a:t>
            </a:r>
            <a:r>
              <a:rPr sz="2000" spc="-250" dirty="0">
                <a:latin typeface="Georgia"/>
                <a:cs typeface="Georgia"/>
              </a:rPr>
              <a:t> </a:t>
            </a:r>
            <a:r>
              <a:rPr sz="2000" spc="25" dirty="0">
                <a:latin typeface="Georgia"/>
                <a:cs typeface="Georgia"/>
              </a:rPr>
              <a:t>does</a:t>
            </a:r>
            <a:r>
              <a:rPr sz="2000" spc="-160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not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provide</a:t>
            </a:r>
            <a:r>
              <a:rPr sz="2000" spc="-105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any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detail</a:t>
            </a:r>
            <a:r>
              <a:rPr sz="2000" spc="-75" dirty="0">
                <a:latin typeface="Georgia"/>
                <a:cs typeface="Georgia"/>
              </a:rPr>
              <a:t> </a:t>
            </a:r>
            <a:r>
              <a:rPr sz="2000" spc="30" dirty="0">
                <a:latin typeface="Georgia"/>
                <a:cs typeface="Georgia"/>
              </a:rPr>
              <a:t>on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30" dirty="0">
                <a:latin typeface="Georgia"/>
                <a:cs typeface="Georgia"/>
              </a:rPr>
              <a:t>how</a:t>
            </a:r>
            <a:r>
              <a:rPr sz="2000" spc="-9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system</a:t>
            </a:r>
            <a:r>
              <a:rPr sz="2000" spc="-95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resources  </a:t>
            </a:r>
            <a:r>
              <a:rPr sz="2000" spc="15" dirty="0">
                <a:latin typeface="Georgia"/>
                <a:cs typeface="Georgia"/>
              </a:rPr>
              <a:t>are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20" dirty="0">
                <a:latin typeface="Georgia"/>
                <a:cs typeface="Georgia"/>
              </a:rPr>
              <a:t>shared</a:t>
            </a:r>
            <a:r>
              <a:rPr sz="2000" spc="-155" dirty="0">
                <a:latin typeface="Georgia"/>
                <a:cs typeface="Georgia"/>
              </a:rPr>
              <a:t> </a:t>
            </a:r>
            <a:r>
              <a:rPr sz="2000" spc="25" dirty="0">
                <a:latin typeface="Georgia"/>
                <a:cs typeface="Georgia"/>
              </a:rPr>
              <a:t>among</a:t>
            </a:r>
            <a:r>
              <a:rPr sz="2000" spc="-17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multiple</a:t>
            </a:r>
            <a:r>
              <a:rPr sz="2000" spc="-114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executing</a:t>
            </a:r>
            <a:r>
              <a:rPr sz="2000" spc="-170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threads.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35" dirty="0"/>
              <a:t>L</a:t>
            </a:r>
            <a:r>
              <a:rPr spc="-20" dirty="0"/>
              <a:t>it</a:t>
            </a:r>
            <a:r>
              <a:rPr spc="-25" dirty="0"/>
              <a:t>e</a:t>
            </a:r>
            <a:r>
              <a:rPr spc="30" dirty="0"/>
              <a:t>O</a:t>
            </a:r>
            <a:r>
              <a:rPr spc="10" dirty="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70" y="819097"/>
            <a:ext cx="8654415" cy="311594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000" b="1" i="1" spc="15" dirty="0">
                <a:latin typeface="Georgia"/>
                <a:cs typeface="Georgia"/>
              </a:rPr>
              <a:t>Support </a:t>
            </a:r>
            <a:r>
              <a:rPr sz="2000" b="1" i="1" dirty="0">
                <a:latin typeface="Georgia"/>
                <a:cs typeface="Georgia"/>
              </a:rPr>
              <a:t>for </a:t>
            </a:r>
            <a:r>
              <a:rPr sz="2000" b="1" i="1" spc="15" dirty="0">
                <a:latin typeface="Georgia"/>
                <a:cs typeface="Georgia"/>
              </a:rPr>
              <a:t>Real-Time</a:t>
            </a:r>
            <a:r>
              <a:rPr sz="2000" b="1" i="1" spc="-335" dirty="0">
                <a:latin typeface="Georgia"/>
                <a:cs typeface="Georgia"/>
              </a:rPr>
              <a:t> </a:t>
            </a:r>
            <a:r>
              <a:rPr sz="2000" b="1" i="1" spc="10" dirty="0">
                <a:latin typeface="Georgia"/>
                <a:cs typeface="Georgia"/>
              </a:rPr>
              <a:t>Applications</a:t>
            </a:r>
            <a:endParaRPr sz="2000">
              <a:latin typeface="Georgia"/>
              <a:cs typeface="Georgia"/>
            </a:endParaRPr>
          </a:p>
          <a:p>
            <a:pPr marL="102870" indent="-90805">
              <a:lnSpc>
                <a:spcPct val="100000"/>
              </a:lnSpc>
              <a:spcBef>
                <a:spcPts val="75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-5" dirty="0">
                <a:latin typeface="Times New Roman"/>
                <a:cs typeface="Times New Roman"/>
              </a:rPr>
              <a:t>LiteOS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does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not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provide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any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implementation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of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networking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protocols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that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support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latin typeface="Times New Roman"/>
                <a:cs typeface="Times New Roman"/>
              </a:rPr>
              <a:t>real-time multimedia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applications.</a:t>
            </a:r>
            <a:endParaRPr sz="2000">
              <a:latin typeface="Times New Roman"/>
              <a:cs typeface="Times New Roman"/>
            </a:endParaRPr>
          </a:p>
          <a:p>
            <a:pPr marL="12700" marR="600710">
              <a:lnSpc>
                <a:spcPct val="150200"/>
              </a:lnSpc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-35" dirty="0">
                <a:latin typeface="Times New Roman"/>
                <a:cs typeface="Times New Roman"/>
              </a:rPr>
              <a:t>It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provides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a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priority-based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process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scheduling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algorithm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but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once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a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process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is  </a:t>
            </a:r>
            <a:r>
              <a:rPr sz="2000" spc="20" dirty="0">
                <a:latin typeface="Times New Roman"/>
                <a:cs typeface="Times New Roman"/>
              </a:rPr>
              <a:t>scheduled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it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runs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to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completion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50200"/>
              </a:lnSpc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-5" dirty="0">
                <a:latin typeface="Times New Roman"/>
                <a:cs typeface="Times New Roman"/>
              </a:rPr>
              <a:t>This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can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result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missed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deadline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of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a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higher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priority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process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that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enters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the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ready  </a:t>
            </a:r>
            <a:r>
              <a:rPr sz="2000" spc="30" dirty="0">
                <a:latin typeface="Times New Roman"/>
                <a:cs typeface="Times New Roman"/>
              </a:rPr>
              <a:t>queue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once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a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low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priority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process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has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been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scheduled.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35" dirty="0"/>
              <a:t>L</a:t>
            </a:r>
            <a:r>
              <a:rPr spc="-20" dirty="0"/>
              <a:t>it</a:t>
            </a:r>
            <a:r>
              <a:rPr spc="-25" dirty="0"/>
              <a:t>e</a:t>
            </a:r>
            <a:r>
              <a:rPr spc="30" dirty="0"/>
              <a:t>O</a:t>
            </a:r>
            <a:r>
              <a:rPr spc="10" dirty="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70" y="605475"/>
            <a:ext cx="8599170" cy="4448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i="1" spc="10" dirty="0">
                <a:latin typeface="Georgia"/>
                <a:cs typeface="Georgia"/>
              </a:rPr>
              <a:t>Additional</a:t>
            </a:r>
            <a:r>
              <a:rPr sz="2000" b="1" i="1" spc="-110" dirty="0">
                <a:latin typeface="Georgia"/>
                <a:cs typeface="Georgia"/>
              </a:rPr>
              <a:t> </a:t>
            </a:r>
            <a:r>
              <a:rPr sz="2000" b="1" i="1" spc="5" dirty="0">
                <a:latin typeface="Georgia"/>
                <a:cs typeface="Georgia"/>
              </a:rPr>
              <a:t>Features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Georgia"/>
              <a:cs typeface="Georg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b="1" spc="-15" dirty="0">
                <a:latin typeface="Georgia"/>
                <a:cs typeface="Georgia"/>
              </a:rPr>
              <a:t>Lite </a:t>
            </a:r>
            <a:r>
              <a:rPr sz="1800" b="1" spc="-20" dirty="0">
                <a:latin typeface="Georgia"/>
                <a:cs typeface="Georgia"/>
              </a:rPr>
              <a:t>File </a:t>
            </a:r>
            <a:r>
              <a:rPr sz="1800" b="1" dirty="0">
                <a:latin typeface="Georgia"/>
                <a:cs typeface="Georgia"/>
              </a:rPr>
              <a:t>System</a:t>
            </a:r>
            <a:r>
              <a:rPr sz="1800" b="1" spc="9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(LiteFS)</a:t>
            </a:r>
            <a:endParaRPr sz="1800">
              <a:latin typeface="Georgia"/>
              <a:cs typeface="Georgia"/>
            </a:endParaRPr>
          </a:p>
          <a:p>
            <a:pPr marL="984885">
              <a:lnSpc>
                <a:spcPct val="100000"/>
              </a:lnSpc>
              <a:spcBef>
                <a:spcPts val="695"/>
              </a:spcBef>
            </a:pPr>
            <a:r>
              <a:rPr sz="1800" spc="-10" dirty="0">
                <a:latin typeface="Georgia"/>
                <a:cs typeface="Georgia"/>
              </a:rPr>
              <a:t>LiteOS </a:t>
            </a:r>
            <a:r>
              <a:rPr sz="1800" spc="5" dirty="0">
                <a:latin typeface="Georgia"/>
                <a:cs typeface="Georgia"/>
              </a:rPr>
              <a:t>provides </a:t>
            </a:r>
            <a:r>
              <a:rPr sz="1800" dirty="0">
                <a:latin typeface="Georgia"/>
                <a:cs typeface="Georgia"/>
              </a:rPr>
              <a:t>support for a hierarchical file </a:t>
            </a:r>
            <a:r>
              <a:rPr sz="1800" spc="-10" dirty="0">
                <a:latin typeface="Georgia"/>
                <a:cs typeface="Georgia"/>
              </a:rPr>
              <a:t>system </a:t>
            </a:r>
            <a:r>
              <a:rPr sz="1800" spc="5" dirty="0">
                <a:latin typeface="Georgia"/>
                <a:cs typeface="Georgia"/>
              </a:rPr>
              <a:t>called </a:t>
            </a:r>
            <a:r>
              <a:rPr sz="1800" spc="-15" dirty="0">
                <a:latin typeface="Georgia"/>
                <a:cs typeface="Georgia"/>
              </a:rPr>
              <a:t>LiteFS.</a:t>
            </a:r>
            <a:r>
              <a:rPr sz="1800" spc="55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LiteFS</a:t>
            </a:r>
            <a:endParaRPr sz="1800">
              <a:latin typeface="Georgia"/>
              <a:cs typeface="Georgia"/>
            </a:endParaRPr>
          </a:p>
          <a:p>
            <a:pPr marL="927735" marR="5080">
              <a:lnSpc>
                <a:spcPts val="3229"/>
              </a:lnSpc>
              <a:spcBef>
                <a:spcPts val="284"/>
              </a:spcBef>
            </a:pPr>
            <a:r>
              <a:rPr sz="1800" spc="5" dirty="0">
                <a:latin typeface="Georgia"/>
                <a:cs typeface="Georgia"/>
              </a:rPr>
              <a:t>provides </a:t>
            </a:r>
            <a:r>
              <a:rPr sz="1800" dirty="0">
                <a:latin typeface="Georgia"/>
                <a:cs typeface="Georgia"/>
              </a:rPr>
              <a:t>support for </a:t>
            </a:r>
            <a:r>
              <a:rPr sz="1800" spc="-15" dirty="0">
                <a:latin typeface="Georgia"/>
                <a:cs typeface="Georgia"/>
              </a:rPr>
              <a:t>both </a:t>
            </a:r>
            <a:r>
              <a:rPr sz="1800" spc="5" dirty="0">
                <a:latin typeface="Georgia"/>
                <a:cs typeface="Georgia"/>
              </a:rPr>
              <a:t>files </a:t>
            </a:r>
            <a:r>
              <a:rPr sz="1800" spc="-10" dirty="0">
                <a:latin typeface="Georgia"/>
                <a:cs typeface="Georgia"/>
              </a:rPr>
              <a:t>and </a:t>
            </a:r>
            <a:r>
              <a:rPr sz="1800" dirty="0">
                <a:latin typeface="Georgia"/>
                <a:cs typeface="Georgia"/>
              </a:rPr>
              <a:t>directories. </a:t>
            </a:r>
            <a:r>
              <a:rPr sz="1800" spc="-15" dirty="0">
                <a:latin typeface="Georgia"/>
                <a:cs typeface="Georgia"/>
              </a:rPr>
              <a:t>LiteFS </a:t>
            </a:r>
            <a:r>
              <a:rPr sz="1800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partitioned </a:t>
            </a:r>
            <a:r>
              <a:rPr sz="1800" dirty="0">
                <a:latin typeface="Georgia"/>
                <a:cs typeface="Georgia"/>
              </a:rPr>
              <a:t>in three  modules. </a:t>
            </a:r>
            <a:r>
              <a:rPr sz="1800" spc="-15" dirty="0">
                <a:latin typeface="Georgia"/>
                <a:cs typeface="Georgia"/>
              </a:rPr>
              <a:t>It </a:t>
            </a:r>
            <a:r>
              <a:rPr sz="1800" spc="15" dirty="0">
                <a:latin typeface="Georgia"/>
                <a:cs typeface="Georgia"/>
              </a:rPr>
              <a:t>keeps </a:t>
            </a:r>
            <a:r>
              <a:rPr sz="1800" spc="10" dirty="0">
                <a:latin typeface="Georgia"/>
                <a:cs typeface="Georgia"/>
              </a:rPr>
              <a:t>open </a:t>
            </a:r>
            <a:r>
              <a:rPr sz="1800" dirty="0">
                <a:latin typeface="Georgia"/>
                <a:cs typeface="Georgia"/>
              </a:rPr>
              <a:t>file </a:t>
            </a:r>
            <a:r>
              <a:rPr sz="1800" spc="-5" dirty="0">
                <a:latin typeface="Georgia"/>
                <a:cs typeface="Georgia"/>
              </a:rPr>
              <a:t>descriptors, </a:t>
            </a:r>
            <a:r>
              <a:rPr sz="1800" dirty="0">
                <a:latin typeface="Georgia"/>
                <a:cs typeface="Georgia"/>
              </a:rPr>
              <a:t>memory </a:t>
            </a:r>
            <a:r>
              <a:rPr sz="1800" spc="-5" dirty="0">
                <a:latin typeface="Georgia"/>
                <a:cs typeface="Georgia"/>
              </a:rPr>
              <a:t>allocation </a:t>
            </a:r>
            <a:r>
              <a:rPr sz="1800" spc="-15" dirty="0">
                <a:latin typeface="Georgia"/>
                <a:cs typeface="Georgia"/>
              </a:rPr>
              <a:t>bit </a:t>
            </a:r>
            <a:r>
              <a:rPr sz="1800" spc="-5" dirty="0">
                <a:latin typeface="Georgia"/>
                <a:cs typeface="Georgia"/>
              </a:rPr>
              <a:t>vectors, </a:t>
            </a:r>
            <a:r>
              <a:rPr sz="1800" spc="-10" dirty="0">
                <a:latin typeface="Georgia"/>
                <a:cs typeface="Georgia"/>
              </a:rPr>
              <a:t>and  </a:t>
            </a:r>
            <a:r>
              <a:rPr sz="1800" spc="-5" dirty="0">
                <a:latin typeface="Georgia"/>
                <a:cs typeface="Georgia"/>
              </a:rPr>
              <a:t>information </a:t>
            </a:r>
            <a:r>
              <a:rPr sz="1800" spc="-10" dirty="0">
                <a:latin typeface="Georgia"/>
                <a:cs typeface="Georgia"/>
              </a:rPr>
              <a:t>about </a:t>
            </a:r>
            <a:r>
              <a:rPr sz="1800" spc="-5" dirty="0">
                <a:latin typeface="Georgia"/>
                <a:cs typeface="Georgia"/>
              </a:rPr>
              <a:t>flash </a:t>
            </a:r>
            <a:r>
              <a:rPr sz="1800" dirty="0">
                <a:latin typeface="Georgia"/>
                <a:cs typeface="Georgia"/>
              </a:rPr>
              <a:t>memory layout in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RAM.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10" dirty="0">
                <a:latin typeface="Georgia"/>
                <a:cs typeface="Georgia"/>
              </a:rPr>
              <a:t>Simulation</a:t>
            </a:r>
            <a:r>
              <a:rPr sz="1800" b="1" spc="15" dirty="0">
                <a:latin typeface="Georgia"/>
                <a:cs typeface="Georgia"/>
              </a:rPr>
              <a:t> </a:t>
            </a:r>
            <a:r>
              <a:rPr sz="1800" b="1" spc="5" dirty="0">
                <a:latin typeface="Georgia"/>
                <a:cs typeface="Georgia"/>
              </a:rPr>
              <a:t>Support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Georgia"/>
                <a:cs typeface="Georgia"/>
              </a:rPr>
              <a:t>LiteOS </a:t>
            </a:r>
            <a:r>
              <a:rPr sz="1800" dirty="0">
                <a:latin typeface="Georgia"/>
                <a:cs typeface="Georgia"/>
              </a:rPr>
              <a:t>supports </a:t>
            </a:r>
            <a:r>
              <a:rPr sz="1800" spc="5" dirty="0">
                <a:latin typeface="Georgia"/>
                <a:cs typeface="Georgia"/>
              </a:rPr>
              <a:t>wireless </a:t>
            </a:r>
            <a:r>
              <a:rPr sz="1800" spc="-10" dirty="0">
                <a:latin typeface="Georgia"/>
                <a:cs typeface="Georgia"/>
              </a:rPr>
              <a:t>sensor </a:t>
            </a:r>
            <a:r>
              <a:rPr sz="1800" dirty="0">
                <a:latin typeface="Georgia"/>
                <a:cs typeface="Georgia"/>
              </a:rPr>
              <a:t>networks </a:t>
            </a:r>
            <a:r>
              <a:rPr sz="1800" spc="-10" dirty="0">
                <a:latin typeface="Georgia"/>
                <a:cs typeface="Georgia"/>
              </a:rPr>
              <a:t>simulations </a:t>
            </a:r>
            <a:r>
              <a:rPr sz="1800" spc="-5" dirty="0">
                <a:latin typeface="Georgia"/>
                <a:cs typeface="Georgia"/>
              </a:rPr>
              <a:t>through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AVRORA.</a:t>
            </a:r>
            <a:endParaRPr sz="1800">
              <a:latin typeface="Georgia"/>
              <a:cs typeface="Georgia"/>
            </a:endParaRPr>
          </a:p>
          <a:p>
            <a:pPr marL="69850">
              <a:lnSpc>
                <a:spcPct val="100000"/>
              </a:lnSpc>
              <a:spcBef>
                <a:spcPts val="15"/>
              </a:spcBef>
            </a:pPr>
            <a:r>
              <a:rPr sz="1800" b="1" dirty="0">
                <a:latin typeface="Georgia"/>
                <a:cs typeface="Georgia"/>
              </a:rPr>
              <a:t>Language</a:t>
            </a:r>
            <a:r>
              <a:rPr sz="1800" b="1" spc="-70" dirty="0">
                <a:latin typeface="Georgia"/>
                <a:cs typeface="Georgia"/>
              </a:rPr>
              <a:t> </a:t>
            </a:r>
            <a:r>
              <a:rPr sz="1800" b="1" spc="5" dirty="0">
                <a:latin typeface="Georgia"/>
                <a:cs typeface="Georgia"/>
              </a:rPr>
              <a:t>Support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10" dirty="0">
                <a:latin typeface="Georgia"/>
                <a:cs typeface="Georgia"/>
              </a:rPr>
              <a:t>LiteOS </a:t>
            </a:r>
            <a:r>
              <a:rPr sz="1800" dirty="0">
                <a:latin typeface="Georgia"/>
                <a:cs typeface="Georgia"/>
              </a:rPr>
              <a:t>supports application </a:t>
            </a:r>
            <a:r>
              <a:rPr sz="1800" spc="5" dirty="0">
                <a:latin typeface="Georgia"/>
                <a:cs typeface="Georgia"/>
              </a:rPr>
              <a:t>development </a:t>
            </a:r>
            <a:r>
              <a:rPr sz="1800" dirty="0">
                <a:latin typeface="Georgia"/>
                <a:cs typeface="Georgia"/>
              </a:rPr>
              <a:t>in </a:t>
            </a:r>
            <a:r>
              <a:rPr sz="1800" spc="-10" dirty="0">
                <a:latin typeface="Georgia"/>
                <a:cs typeface="Georgia"/>
              </a:rPr>
              <a:t>the </a:t>
            </a:r>
            <a:r>
              <a:rPr sz="1800" spc="-15" dirty="0">
                <a:latin typeface="Georgia"/>
                <a:cs typeface="Georgia"/>
              </a:rPr>
              <a:t>LiteC++</a:t>
            </a:r>
            <a:r>
              <a:rPr sz="1800" spc="4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language.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2130"/>
              </a:lnSpc>
              <a:spcBef>
                <a:spcPts val="15"/>
              </a:spcBef>
            </a:pPr>
            <a:r>
              <a:rPr sz="1800" b="1" dirty="0">
                <a:latin typeface="Georgia"/>
                <a:cs typeface="Georgia"/>
              </a:rPr>
              <a:t>Documentation</a:t>
            </a:r>
            <a:r>
              <a:rPr sz="1800" b="1" spc="-60" dirty="0">
                <a:latin typeface="Georgia"/>
                <a:cs typeface="Georgia"/>
              </a:rPr>
              <a:t> </a:t>
            </a:r>
            <a:r>
              <a:rPr sz="1800" b="1" spc="5" dirty="0">
                <a:latin typeface="Georgia"/>
                <a:cs typeface="Georgia"/>
              </a:rPr>
              <a:t>Support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2130"/>
              </a:lnSpc>
            </a:pPr>
            <a:r>
              <a:rPr sz="1800" spc="-10" dirty="0">
                <a:latin typeface="Georgia"/>
                <a:cs typeface="Georgia"/>
              </a:rPr>
              <a:t>LiteOS </a:t>
            </a:r>
            <a:r>
              <a:rPr sz="1800" spc="-5" dirty="0">
                <a:latin typeface="Georgia"/>
                <a:cs typeface="Georgia"/>
              </a:rPr>
              <a:t>documentation can </a:t>
            </a:r>
            <a:r>
              <a:rPr sz="1800" spc="-20" dirty="0">
                <a:latin typeface="Georgia"/>
                <a:cs typeface="Georgia"/>
              </a:rPr>
              <a:t>be </a:t>
            </a:r>
            <a:r>
              <a:rPr sz="1800" dirty="0">
                <a:latin typeface="Georgia"/>
                <a:cs typeface="Georgia"/>
              </a:rPr>
              <a:t>found </a:t>
            </a:r>
            <a:r>
              <a:rPr sz="1800" spc="-5" dirty="0">
                <a:latin typeface="Georgia"/>
                <a:cs typeface="Georgia"/>
              </a:rPr>
              <a:t>on </a:t>
            </a:r>
            <a:r>
              <a:rPr sz="1800" spc="-10" dirty="0">
                <a:latin typeface="Georgia"/>
                <a:cs typeface="Georgia"/>
              </a:rPr>
              <a:t>the LiteOS </a:t>
            </a:r>
            <a:r>
              <a:rPr sz="1800" spc="-5" dirty="0">
                <a:latin typeface="Georgia"/>
                <a:cs typeface="Georgia"/>
              </a:rPr>
              <a:t>home page</a:t>
            </a:r>
            <a:r>
              <a:rPr sz="1800" spc="285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at: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5" dirty="0">
                <a:latin typeface="Georgia"/>
                <a:cs typeface="Georgia"/>
                <a:hlinkClick r:id="rId2"/>
              </a:rPr>
              <a:t>http://www.liteos.net.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83273" y="481332"/>
            <a:ext cx="138366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35" dirty="0"/>
              <a:t>R</a:t>
            </a:r>
            <a:r>
              <a:rPr spc="-100" dirty="0"/>
              <a:t>I</a:t>
            </a:r>
            <a:r>
              <a:rPr spc="30" dirty="0"/>
              <a:t>O</a:t>
            </a:r>
            <a:r>
              <a:rPr spc="-35" dirty="0"/>
              <a:t>T</a:t>
            </a:r>
            <a:r>
              <a:rPr spc="30" dirty="0"/>
              <a:t>O</a:t>
            </a:r>
            <a:r>
              <a:rPr spc="15" dirty="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61" y="910656"/>
            <a:ext cx="5436870" cy="2165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2870" indent="-90805">
              <a:lnSpc>
                <a:spcPct val="100000"/>
              </a:lnSpc>
              <a:spcBef>
                <a:spcPts val="12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0" dirty="0">
                <a:latin typeface="Times New Roman"/>
                <a:cs typeface="Times New Roman"/>
              </a:rPr>
              <a:t>Microkernel </a:t>
            </a:r>
            <a:r>
              <a:rPr sz="2000" spc="-5" dirty="0">
                <a:latin typeface="Times New Roman"/>
                <a:cs typeface="Times New Roman"/>
              </a:rPr>
              <a:t>(for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robustness)</a:t>
            </a:r>
            <a:endParaRPr sz="2000">
              <a:latin typeface="Times New Roman"/>
              <a:cs typeface="Times New Roman"/>
            </a:endParaRPr>
          </a:p>
          <a:p>
            <a:pPr marL="102870" indent="-90805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30" dirty="0">
                <a:latin typeface="Times New Roman"/>
                <a:cs typeface="Times New Roman"/>
              </a:rPr>
              <a:t>Modular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structure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to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deal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with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varying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requirements</a:t>
            </a:r>
            <a:endParaRPr sz="2000">
              <a:latin typeface="Times New Roman"/>
              <a:cs typeface="Times New Roman"/>
            </a:endParaRPr>
          </a:p>
          <a:p>
            <a:pPr marL="102870" indent="-90805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-15" dirty="0">
                <a:latin typeface="Times New Roman"/>
                <a:cs typeface="Times New Roman"/>
              </a:rPr>
              <a:t>Tickless </a:t>
            </a:r>
            <a:r>
              <a:rPr sz="2000" spc="20" dirty="0">
                <a:latin typeface="Times New Roman"/>
                <a:cs typeface="Times New Roman"/>
              </a:rPr>
              <a:t>scheduler</a:t>
            </a:r>
            <a:endParaRPr sz="2000">
              <a:latin typeface="Times New Roman"/>
              <a:cs typeface="Times New Roman"/>
            </a:endParaRPr>
          </a:p>
          <a:p>
            <a:pPr marL="102870" indent="-90805">
              <a:lnSpc>
                <a:spcPct val="100000"/>
              </a:lnSpc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-5" dirty="0">
                <a:latin typeface="Times New Roman"/>
                <a:cs typeface="Times New Roman"/>
              </a:rPr>
              <a:t>Deterministic </a:t>
            </a:r>
            <a:r>
              <a:rPr sz="2000" spc="5" dirty="0">
                <a:latin typeface="Times New Roman"/>
                <a:cs typeface="Times New Roman"/>
              </a:rPr>
              <a:t>kernel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behavior</a:t>
            </a:r>
            <a:endParaRPr sz="2000">
              <a:latin typeface="Times New Roman"/>
              <a:cs typeface="Times New Roman"/>
            </a:endParaRPr>
          </a:p>
          <a:p>
            <a:pPr marL="102870" indent="-90805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0" dirty="0">
                <a:latin typeface="Times New Roman"/>
                <a:cs typeface="Times New Roman"/>
              </a:rPr>
              <a:t>Low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latency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interrupt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handling</a:t>
            </a:r>
            <a:endParaRPr sz="2000">
              <a:latin typeface="Times New Roman"/>
              <a:cs typeface="Times New Roman"/>
            </a:endParaRPr>
          </a:p>
          <a:p>
            <a:pPr marL="102870" indent="-90805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-10" dirty="0">
                <a:latin typeface="Times New Roman"/>
                <a:cs typeface="Times New Roman"/>
              </a:rPr>
              <a:t>POSIX </a:t>
            </a:r>
            <a:r>
              <a:rPr sz="2000" spc="-5" dirty="0">
                <a:latin typeface="Times New Roman"/>
                <a:cs typeface="Times New Roman"/>
              </a:rPr>
              <a:t>like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API</a:t>
            </a:r>
            <a:endParaRPr sz="2000">
              <a:latin typeface="Times New Roman"/>
              <a:cs typeface="Times New Roman"/>
            </a:endParaRPr>
          </a:p>
          <a:p>
            <a:pPr marL="102870" indent="-90805">
              <a:lnSpc>
                <a:spcPct val="100000"/>
              </a:lnSpc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-20" dirty="0">
                <a:latin typeface="Times New Roman"/>
                <a:cs typeface="Times New Roman"/>
              </a:rPr>
              <a:t>Native </a:t>
            </a:r>
            <a:r>
              <a:rPr sz="2000" spc="25" dirty="0">
                <a:latin typeface="Times New Roman"/>
                <a:cs typeface="Times New Roman"/>
              </a:rPr>
              <a:t>port </a:t>
            </a:r>
            <a:r>
              <a:rPr sz="2000" spc="-10" dirty="0">
                <a:latin typeface="Times New Roman"/>
                <a:cs typeface="Times New Roman"/>
              </a:rPr>
              <a:t>for </a:t>
            </a:r>
            <a:r>
              <a:rPr sz="2000" spc="10" dirty="0">
                <a:latin typeface="Times New Roman"/>
                <a:cs typeface="Times New Roman"/>
              </a:rPr>
              <a:t>testing </a:t>
            </a:r>
            <a:r>
              <a:rPr sz="2000" spc="20" dirty="0">
                <a:latin typeface="Times New Roman"/>
                <a:cs typeface="Times New Roman"/>
              </a:rPr>
              <a:t>and</a:t>
            </a:r>
            <a:r>
              <a:rPr sz="2000" spc="-3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debugging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956066"/>
            <a:ext cx="8833485" cy="609600"/>
            <a:chOff x="152400" y="956066"/>
            <a:chExt cx="8833485" cy="609600"/>
          </a:xfrm>
        </p:grpSpPr>
        <p:sp>
          <p:nvSpPr>
            <p:cNvPr id="3" name="object 3"/>
            <p:cNvSpPr/>
            <p:nvPr/>
          </p:nvSpPr>
          <p:spPr>
            <a:xfrm>
              <a:off x="152400" y="1276715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3" y="0"/>
                  </a:lnTo>
                </a:path>
              </a:pathLst>
            </a:custGeom>
            <a:ln w="9534">
              <a:solidFill>
                <a:srgbClr val="7A9798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67200" y="956068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46"/>
                  </a:lnTo>
                  <a:lnTo>
                    <a:pt x="594055" y="208432"/>
                  </a:lnTo>
                  <a:lnTo>
                    <a:pt x="575564" y="164706"/>
                  </a:lnTo>
                  <a:lnTo>
                    <a:pt x="550773" y="124764"/>
                  </a:lnTo>
                  <a:lnTo>
                    <a:pt x="520293" y="89255"/>
                  </a:lnTo>
                  <a:lnTo>
                    <a:pt x="484784" y="58788"/>
                  </a:lnTo>
                  <a:lnTo>
                    <a:pt x="444842" y="34010"/>
                  </a:lnTo>
                  <a:lnTo>
                    <a:pt x="401116" y="15532"/>
                  </a:lnTo>
                  <a:lnTo>
                    <a:pt x="354215" y="3987"/>
                  </a:lnTo>
                  <a:lnTo>
                    <a:pt x="304800" y="0"/>
                  </a:lnTo>
                  <a:lnTo>
                    <a:pt x="255371" y="3987"/>
                  </a:lnTo>
                  <a:lnTo>
                    <a:pt x="208470" y="15532"/>
                  </a:lnTo>
                  <a:lnTo>
                    <a:pt x="164744" y="34010"/>
                  </a:lnTo>
                  <a:lnTo>
                    <a:pt x="124802" y="58788"/>
                  </a:lnTo>
                  <a:lnTo>
                    <a:pt x="89293" y="89255"/>
                  </a:lnTo>
                  <a:lnTo>
                    <a:pt x="58813" y="124764"/>
                  </a:lnTo>
                  <a:lnTo>
                    <a:pt x="34023" y="164706"/>
                  </a:lnTo>
                  <a:lnTo>
                    <a:pt x="15532" y="208432"/>
                  </a:lnTo>
                  <a:lnTo>
                    <a:pt x="3987" y="255346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32" y="401116"/>
                  </a:lnTo>
                  <a:lnTo>
                    <a:pt x="34023" y="444842"/>
                  </a:lnTo>
                  <a:lnTo>
                    <a:pt x="58813" y="484771"/>
                  </a:lnTo>
                  <a:lnTo>
                    <a:pt x="89293" y="520293"/>
                  </a:lnTo>
                  <a:lnTo>
                    <a:pt x="124802" y="550773"/>
                  </a:lnTo>
                  <a:lnTo>
                    <a:pt x="164744" y="575564"/>
                  </a:lnTo>
                  <a:lnTo>
                    <a:pt x="208470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64"/>
                  </a:lnTo>
                  <a:lnTo>
                    <a:pt x="484784" y="550773"/>
                  </a:lnTo>
                  <a:lnTo>
                    <a:pt x="520293" y="520293"/>
                  </a:lnTo>
                  <a:lnTo>
                    <a:pt x="550773" y="484771"/>
                  </a:lnTo>
                  <a:lnTo>
                    <a:pt x="575564" y="444842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36298" y="1025397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21" y="0"/>
                  </a:moveTo>
                  <a:lnTo>
                    <a:pt x="187055" y="5080"/>
                  </a:lnTo>
                  <a:lnTo>
                    <a:pt x="142859" y="19050"/>
                  </a:lnTo>
                  <a:lnTo>
                    <a:pt x="102991" y="41910"/>
                  </a:lnTo>
                  <a:lnTo>
                    <a:pt x="68305" y="69850"/>
                  </a:lnTo>
                  <a:lnTo>
                    <a:pt x="39624" y="105410"/>
                  </a:lnTo>
                  <a:lnTo>
                    <a:pt x="18166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402" y="261620"/>
                  </a:lnTo>
                  <a:lnTo>
                    <a:pt x="11033" y="307340"/>
                  </a:lnTo>
                  <a:lnTo>
                    <a:pt x="29077" y="349250"/>
                  </a:lnTo>
                  <a:lnTo>
                    <a:pt x="54589" y="387350"/>
                  </a:lnTo>
                  <a:lnTo>
                    <a:pt x="86746" y="419100"/>
                  </a:lnTo>
                  <a:lnTo>
                    <a:pt x="124449" y="443230"/>
                  </a:lnTo>
                  <a:lnTo>
                    <a:pt x="166878" y="462280"/>
                  </a:lnTo>
                  <a:lnTo>
                    <a:pt x="212963" y="471170"/>
                  </a:lnTo>
                  <a:lnTo>
                    <a:pt x="236982" y="471170"/>
                  </a:lnTo>
                  <a:lnTo>
                    <a:pt x="261091" y="469900"/>
                  </a:lnTo>
                  <a:lnTo>
                    <a:pt x="284347" y="467360"/>
                  </a:lnTo>
                  <a:lnTo>
                    <a:pt x="307086" y="461010"/>
                  </a:lnTo>
                  <a:lnTo>
                    <a:pt x="325069" y="454660"/>
                  </a:lnTo>
                  <a:lnTo>
                    <a:pt x="236098" y="454660"/>
                  </a:lnTo>
                  <a:lnTo>
                    <a:pt x="213725" y="453390"/>
                  </a:lnTo>
                  <a:lnTo>
                    <a:pt x="171053" y="445770"/>
                  </a:lnTo>
                  <a:lnTo>
                    <a:pt x="131826" y="427990"/>
                  </a:lnTo>
                  <a:lnTo>
                    <a:pt x="96895" y="405130"/>
                  </a:lnTo>
                  <a:lnTo>
                    <a:pt x="67177" y="375920"/>
                  </a:lnTo>
                  <a:lnTo>
                    <a:pt x="43555" y="340360"/>
                  </a:lnTo>
                  <a:lnTo>
                    <a:pt x="26913" y="302260"/>
                  </a:lnTo>
                  <a:lnTo>
                    <a:pt x="18013" y="259080"/>
                  </a:lnTo>
                  <a:lnTo>
                    <a:pt x="16948" y="237490"/>
                  </a:lnTo>
                  <a:lnTo>
                    <a:pt x="16952" y="234950"/>
                  </a:lnTo>
                  <a:lnTo>
                    <a:pt x="21336" y="193040"/>
                  </a:lnTo>
                  <a:lnTo>
                    <a:pt x="34015" y="151130"/>
                  </a:lnTo>
                  <a:lnTo>
                    <a:pt x="54102" y="114300"/>
                  </a:lnTo>
                  <a:lnTo>
                    <a:pt x="80772" y="81280"/>
                  </a:lnTo>
                  <a:lnTo>
                    <a:pt x="113141" y="54610"/>
                  </a:lnTo>
                  <a:lnTo>
                    <a:pt x="150235" y="34290"/>
                  </a:lnTo>
                  <a:lnTo>
                    <a:pt x="191262" y="21590"/>
                  </a:lnTo>
                  <a:lnTo>
                    <a:pt x="235336" y="17780"/>
                  </a:lnTo>
                  <a:lnTo>
                    <a:pt x="323153" y="17780"/>
                  </a:lnTo>
                  <a:lnTo>
                    <a:pt x="304525" y="10160"/>
                  </a:lnTo>
                  <a:lnTo>
                    <a:pt x="281940" y="5080"/>
                  </a:lnTo>
                  <a:lnTo>
                    <a:pt x="258439" y="1270"/>
                  </a:lnTo>
                  <a:lnTo>
                    <a:pt x="234421" y="0"/>
                  </a:lnTo>
                  <a:close/>
                </a:path>
                <a:path w="471804" h="471169">
                  <a:moveTo>
                    <a:pt x="323153" y="17780"/>
                  </a:moveTo>
                  <a:lnTo>
                    <a:pt x="235336" y="17780"/>
                  </a:lnTo>
                  <a:lnTo>
                    <a:pt x="257677" y="19050"/>
                  </a:lnTo>
                  <a:lnTo>
                    <a:pt x="279379" y="21590"/>
                  </a:lnTo>
                  <a:lnTo>
                    <a:pt x="320527" y="34290"/>
                  </a:lnTo>
                  <a:lnTo>
                    <a:pt x="357743" y="54610"/>
                  </a:lnTo>
                  <a:lnTo>
                    <a:pt x="390144" y="81280"/>
                  </a:lnTo>
                  <a:lnTo>
                    <a:pt x="416935" y="113030"/>
                  </a:lnTo>
                  <a:lnTo>
                    <a:pt x="437113" y="151130"/>
                  </a:lnTo>
                  <a:lnTo>
                    <a:pt x="449945" y="191770"/>
                  </a:lnTo>
                  <a:lnTo>
                    <a:pt x="454455" y="234950"/>
                  </a:lnTo>
                  <a:lnTo>
                    <a:pt x="454451" y="237490"/>
                  </a:lnTo>
                  <a:lnTo>
                    <a:pt x="450067" y="279400"/>
                  </a:lnTo>
                  <a:lnTo>
                    <a:pt x="437509" y="321310"/>
                  </a:lnTo>
                  <a:lnTo>
                    <a:pt x="417301" y="358140"/>
                  </a:lnTo>
                  <a:lnTo>
                    <a:pt x="390784" y="389890"/>
                  </a:lnTo>
                  <a:lnTo>
                    <a:pt x="358383" y="417830"/>
                  </a:lnTo>
                  <a:lnTo>
                    <a:pt x="321289" y="438150"/>
                  </a:lnTo>
                  <a:lnTo>
                    <a:pt x="280141" y="450850"/>
                  </a:lnTo>
                  <a:lnTo>
                    <a:pt x="236098" y="454660"/>
                  </a:lnTo>
                  <a:lnTo>
                    <a:pt x="325069" y="454660"/>
                  </a:lnTo>
                  <a:lnTo>
                    <a:pt x="368533" y="430530"/>
                  </a:lnTo>
                  <a:lnTo>
                    <a:pt x="403341" y="401320"/>
                  </a:lnTo>
                  <a:lnTo>
                    <a:pt x="431779" y="367030"/>
                  </a:lnTo>
                  <a:lnTo>
                    <a:pt x="453390" y="326390"/>
                  </a:lnTo>
                  <a:lnTo>
                    <a:pt x="466831" y="281940"/>
                  </a:lnTo>
                  <a:lnTo>
                    <a:pt x="471403" y="234950"/>
                  </a:lnTo>
                  <a:lnTo>
                    <a:pt x="470032" y="210820"/>
                  </a:lnTo>
                  <a:lnTo>
                    <a:pt x="460491" y="165100"/>
                  </a:lnTo>
                  <a:lnTo>
                    <a:pt x="442325" y="123190"/>
                  </a:lnTo>
                  <a:lnTo>
                    <a:pt x="416814" y="85090"/>
                  </a:lnTo>
                  <a:lnTo>
                    <a:pt x="384688" y="53340"/>
                  </a:lnTo>
                  <a:lnTo>
                    <a:pt x="347075" y="27940"/>
                  </a:lnTo>
                  <a:lnTo>
                    <a:pt x="326257" y="19050"/>
                  </a:lnTo>
                  <a:lnTo>
                    <a:pt x="323153" y="17780"/>
                  </a:lnTo>
                  <a:close/>
                </a:path>
                <a:path w="471804" h="471169">
                  <a:moveTo>
                    <a:pt x="236098" y="34290"/>
                  </a:moveTo>
                  <a:lnTo>
                    <a:pt x="195437" y="38100"/>
                  </a:lnTo>
                  <a:lnTo>
                    <a:pt x="157612" y="49530"/>
                  </a:lnTo>
                  <a:lnTo>
                    <a:pt x="123169" y="68580"/>
                  </a:lnTo>
                  <a:lnTo>
                    <a:pt x="93207" y="92710"/>
                  </a:lnTo>
                  <a:lnTo>
                    <a:pt x="68580" y="123190"/>
                  </a:lnTo>
                  <a:lnTo>
                    <a:pt x="49895" y="157480"/>
                  </a:lnTo>
                  <a:lnTo>
                    <a:pt x="38100" y="195580"/>
                  </a:lnTo>
                  <a:lnTo>
                    <a:pt x="33954" y="234950"/>
                  </a:lnTo>
                  <a:lnTo>
                    <a:pt x="33949" y="237490"/>
                  </a:lnTo>
                  <a:lnTo>
                    <a:pt x="34777" y="256540"/>
                  </a:lnTo>
                  <a:lnTo>
                    <a:pt x="42793" y="295910"/>
                  </a:lnTo>
                  <a:lnTo>
                    <a:pt x="58033" y="331470"/>
                  </a:lnTo>
                  <a:lnTo>
                    <a:pt x="79613" y="364490"/>
                  </a:lnTo>
                  <a:lnTo>
                    <a:pt x="107045" y="391160"/>
                  </a:lnTo>
                  <a:lnTo>
                    <a:pt x="139171" y="412750"/>
                  </a:lnTo>
                  <a:lnTo>
                    <a:pt x="175381" y="429260"/>
                  </a:lnTo>
                  <a:lnTo>
                    <a:pt x="214609" y="436880"/>
                  </a:lnTo>
                  <a:lnTo>
                    <a:pt x="235336" y="438150"/>
                  </a:lnTo>
                  <a:lnTo>
                    <a:pt x="255910" y="436880"/>
                  </a:lnTo>
                  <a:lnTo>
                    <a:pt x="275965" y="434340"/>
                  </a:lnTo>
                  <a:lnTo>
                    <a:pt x="295381" y="429260"/>
                  </a:lnTo>
                  <a:lnTo>
                    <a:pt x="313944" y="422910"/>
                  </a:lnTo>
                  <a:lnTo>
                    <a:pt x="316465" y="421640"/>
                  </a:lnTo>
                  <a:lnTo>
                    <a:pt x="234421" y="421640"/>
                  </a:lnTo>
                  <a:lnTo>
                    <a:pt x="215371" y="420370"/>
                  </a:lnTo>
                  <a:lnTo>
                    <a:pt x="162671" y="406400"/>
                  </a:lnTo>
                  <a:lnTo>
                    <a:pt x="117226" y="378460"/>
                  </a:lnTo>
                  <a:lnTo>
                    <a:pt x="81655" y="339090"/>
                  </a:lnTo>
                  <a:lnTo>
                    <a:pt x="58674" y="289560"/>
                  </a:lnTo>
                  <a:lnTo>
                    <a:pt x="50779" y="234950"/>
                  </a:lnTo>
                  <a:lnTo>
                    <a:pt x="51816" y="215900"/>
                  </a:lnTo>
                  <a:lnTo>
                    <a:pt x="65775" y="162560"/>
                  </a:lnTo>
                  <a:lnTo>
                    <a:pt x="93726" y="118110"/>
                  </a:lnTo>
                  <a:lnTo>
                    <a:pt x="133350" y="82550"/>
                  </a:lnTo>
                  <a:lnTo>
                    <a:pt x="181843" y="59690"/>
                  </a:lnTo>
                  <a:lnTo>
                    <a:pt x="236982" y="50800"/>
                  </a:lnTo>
                  <a:lnTo>
                    <a:pt x="314706" y="50800"/>
                  </a:lnTo>
                  <a:lnTo>
                    <a:pt x="296143" y="43180"/>
                  </a:lnTo>
                  <a:lnTo>
                    <a:pt x="276849" y="38100"/>
                  </a:lnTo>
                  <a:lnTo>
                    <a:pt x="256794" y="35560"/>
                  </a:lnTo>
                  <a:lnTo>
                    <a:pt x="236098" y="34290"/>
                  </a:lnTo>
                  <a:close/>
                </a:path>
                <a:path w="471804" h="471169">
                  <a:moveTo>
                    <a:pt x="314706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74198" y="54610"/>
                  </a:lnTo>
                  <a:lnTo>
                    <a:pt x="324977" y="73660"/>
                  </a:lnTo>
                  <a:lnTo>
                    <a:pt x="367405" y="106680"/>
                  </a:lnTo>
                  <a:lnTo>
                    <a:pt x="399013" y="148590"/>
                  </a:lnTo>
                  <a:lnTo>
                    <a:pt x="417057" y="199390"/>
                  </a:lnTo>
                  <a:lnTo>
                    <a:pt x="420624" y="237490"/>
                  </a:lnTo>
                  <a:lnTo>
                    <a:pt x="419587" y="256540"/>
                  </a:lnTo>
                  <a:lnTo>
                    <a:pt x="405627" y="309880"/>
                  </a:lnTo>
                  <a:lnTo>
                    <a:pt x="377677" y="354330"/>
                  </a:lnTo>
                  <a:lnTo>
                    <a:pt x="338206" y="389890"/>
                  </a:lnTo>
                  <a:lnTo>
                    <a:pt x="271759" y="417830"/>
                  </a:lnTo>
                  <a:lnTo>
                    <a:pt x="234421" y="421640"/>
                  </a:lnTo>
                  <a:lnTo>
                    <a:pt x="316465" y="421640"/>
                  </a:lnTo>
                  <a:lnTo>
                    <a:pt x="363839" y="392430"/>
                  </a:lnTo>
                  <a:lnTo>
                    <a:pt x="391271" y="364490"/>
                  </a:lnTo>
                  <a:lnTo>
                    <a:pt x="413004" y="332740"/>
                  </a:lnTo>
                  <a:lnTo>
                    <a:pt x="428365" y="297180"/>
                  </a:lnTo>
                  <a:lnTo>
                    <a:pt x="436504" y="257810"/>
                  </a:lnTo>
                  <a:lnTo>
                    <a:pt x="437454" y="234950"/>
                  </a:lnTo>
                  <a:lnTo>
                    <a:pt x="436626" y="215900"/>
                  </a:lnTo>
                  <a:lnTo>
                    <a:pt x="428609" y="176530"/>
                  </a:lnTo>
                  <a:lnTo>
                    <a:pt x="413491" y="139700"/>
                  </a:lnTo>
                  <a:lnTo>
                    <a:pt x="391789" y="107950"/>
                  </a:lnTo>
                  <a:lnTo>
                    <a:pt x="364479" y="81280"/>
                  </a:lnTo>
                  <a:lnTo>
                    <a:pt x="332353" y="58420"/>
                  </a:lnTo>
                  <a:lnTo>
                    <a:pt x="314706" y="50800"/>
                  </a:lnTo>
                  <a:close/>
                </a:path>
              </a:pathLst>
            </a:custGeom>
            <a:solidFill>
              <a:srgbClr val="7A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56206" y="417189"/>
            <a:ext cx="283210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b="0" spc="5" dirty="0">
                <a:solidFill>
                  <a:srgbClr val="7A9798"/>
                </a:solidFill>
                <a:latin typeface="Georgia"/>
                <a:cs typeface="Georgia"/>
              </a:rPr>
              <a:t>RIOT</a:t>
            </a:r>
            <a:r>
              <a:rPr sz="3300" b="0" spc="-140" dirty="0">
                <a:solidFill>
                  <a:srgbClr val="7A9798"/>
                </a:solidFill>
                <a:latin typeface="Georgia"/>
                <a:cs typeface="Georgia"/>
              </a:rPr>
              <a:t> </a:t>
            </a:r>
            <a:r>
              <a:rPr sz="3300" b="0" spc="-10" dirty="0">
                <a:solidFill>
                  <a:srgbClr val="7A9798"/>
                </a:solidFill>
                <a:latin typeface="Georgia"/>
                <a:cs typeface="Georgia"/>
              </a:rPr>
              <a:t>structure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5986" y="2639948"/>
            <a:ext cx="8768730" cy="2367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3301"/>
            <a:ext cx="8839200" cy="4995545"/>
          </a:xfrm>
          <a:custGeom>
            <a:avLst/>
            <a:gdLst/>
            <a:ahLst/>
            <a:cxnLst/>
            <a:rect l="l" t="t" r="r" b="b"/>
            <a:pathLst>
              <a:path w="8839200" h="4995545">
                <a:moveTo>
                  <a:pt x="0" y="4995078"/>
                </a:moveTo>
                <a:lnTo>
                  <a:pt x="8839199" y="4995078"/>
                </a:lnTo>
                <a:lnTo>
                  <a:pt x="8839199" y="0"/>
                </a:lnTo>
                <a:lnTo>
                  <a:pt x="0" y="0"/>
                </a:lnTo>
                <a:lnTo>
                  <a:pt x="0" y="4995078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697944"/>
            <a:ext cx="9144000" cy="160655"/>
            <a:chOff x="0" y="6697944"/>
            <a:chExt cx="9144000" cy="160655"/>
          </a:xfrm>
        </p:grpSpPr>
        <p:sp>
          <p:nvSpPr>
            <p:cNvPr id="4" name="object 4"/>
            <p:cNvSpPr/>
            <p:nvPr/>
          </p:nvSpPr>
          <p:spPr>
            <a:xfrm>
              <a:off x="152400" y="6697944"/>
              <a:ext cx="8839200" cy="8255"/>
            </a:xfrm>
            <a:custGeom>
              <a:avLst/>
              <a:gdLst/>
              <a:ahLst/>
              <a:cxnLst/>
              <a:rect l="l" t="t" r="r" b="b"/>
              <a:pathLst>
                <a:path w="8839200" h="8254">
                  <a:moveTo>
                    <a:pt x="0" y="7655"/>
                  </a:moveTo>
                  <a:lnTo>
                    <a:pt x="8839199" y="7655"/>
                  </a:lnTo>
                  <a:lnTo>
                    <a:pt x="8839199" y="0"/>
                  </a:lnTo>
                  <a:lnTo>
                    <a:pt x="0" y="0"/>
                  </a:lnTo>
                  <a:lnTo>
                    <a:pt x="0" y="7655"/>
                  </a:lnTo>
                  <a:close/>
                </a:path>
              </a:pathLst>
            </a:custGeom>
            <a:solidFill>
              <a:srgbClr val="C5D1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05600"/>
              <a:ext cx="9144000" cy="152400"/>
            </a:xfrm>
            <a:custGeom>
              <a:avLst/>
              <a:gdLst/>
              <a:ahLst/>
              <a:cxnLst/>
              <a:rect l="l" t="t" r="r" b="b"/>
              <a:pathLst>
                <a:path w="9144000" h="152400">
                  <a:moveTo>
                    <a:pt x="9143999" y="0"/>
                  </a:moveTo>
                  <a:lnTo>
                    <a:pt x="0" y="0"/>
                  </a:lnTo>
                  <a:lnTo>
                    <a:pt x="0" y="152399"/>
                  </a:lnTo>
                  <a:lnTo>
                    <a:pt x="9143999" y="152399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9144000" cy="6858634"/>
            <a:chOff x="0" y="0"/>
            <a:chExt cx="9144000" cy="6858634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9144000" cy="6858634"/>
            </a:xfrm>
            <a:custGeom>
              <a:avLst/>
              <a:gdLst/>
              <a:ahLst/>
              <a:cxnLst/>
              <a:rect l="l" t="t" r="r" b="b"/>
              <a:pathLst>
                <a:path w="9144000" h="6858634">
                  <a:moveTo>
                    <a:pt x="9144000" y="0"/>
                  </a:moveTo>
                  <a:lnTo>
                    <a:pt x="0" y="0"/>
                  </a:lnTo>
                  <a:lnTo>
                    <a:pt x="0" y="1393317"/>
                  </a:lnTo>
                  <a:lnTo>
                    <a:pt x="0" y="6858013"/>
                  </a:lnTo>
                  <a:lnTo>
                    <a:pt x="152400" y="6858013"/>
                  </a:lnTo>
                  <a:lnTo>
                    <a:pt x="152400" y="1393317"/>
                  </a:lnTo>
                  <a:lnTo>
                    <a:pt x="8991600" y="1393317"/>
                  </a:lnTo>
                  <a:lnTo>
                    <a:pt x="8991600" y="6858013"/>
                  </a:lnTo>
                  <a:lnTo>
                    <a:pt x="9144000" y="6858013"/>
                  </a:lnTo>
                  <a:lnTo>
                    <a:pt x="9144000" y="1393317"/>
                  </a:lnTo>
                  <a:lnTo>
                    <a:pt x="9144000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51" y="6388380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55448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400" y="1276715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3" y="0"/>
                  </a:lnTo>
                </a:path>
              </a:pathLst>
            </a:custGeom>
            <a:ln w="9534">
              <a:solidFill>
                <a:srgbClr val="7A9798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7200" y="956068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46"/>
                  </a:lnTo>
                  <a:lnTo>
                    <a:pt x="594055" y="208432"/>
                  </a:lnTo>
                  <a:lnTo>
                    <a:pt x="575564" y="164706"/>
                  </a:lnTo>
                  <a:lnTo>
                    <a:pt x="550773" y="124764"/>
                  </a:lnTo>
                  <a:lnTo>
                    <a:pt x="520293" y="89255"/>
                  </a:lnTo>
                  <a:lnTo>
                    <a:pt x="484784" y="58788"/>
                  </a:lnTo>
                  <a:lnTo>
                    <a:pt x="444842" y="34010"/>
                  </a:lnTo>
                  <a:lnTo>
                    <a:pt x="401116" y="15532"/>
                  </a:lnTo>
                  <a:lnTo>
                    <a:pt x="354215" y="3987"/>
                  </a:lnTo>
                  <a:lnTo>
                    <a:pt x="304800" y="0"/>
                  </a:lnTo>
                  <a:lnTo>
                    <a:pt x="255371" y="3987"/>
                  </a:lnTo>
                  <a:lnTo>
                    <a:pt x="208470" y="15532"/>
                  </a:lnTo>
                  <a:lnTo>
                    <a:pt x="164744" y="34010"/>
                  </a:lnTo>
                  <a:lnTo>
                    <a:pt x="124802" y="58788"/>
                  </a:lnTo>
                  <a:lnTo>
                    <a:pt x="89293" y="89255"/>
                  </a:lnTo>
                  <a:lnTo>
                    <a:pt x="58813" y="124764"/>
                  </a:lnTo>
                  <a:lnTo>
                    <a:pt x="34023" y="164706"/>
                  </a:lnTo>
                  <a:lnTo>
                    <a:pt x="15532" y="208432"/>
                  </a:lnTo>
                  <a:lnTo>
                    <a:pt x="3987" y="255346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32" y="401116"/>
                  </a:lnTo>
                  <a:lnTo>
                    <a:pt x="34023" y="444842"/>
                  </a:lnTo>
                  <a:lnTo>
                    <a:pt x="58813" y="484771"/>
                  </a:lnTo>
                  <a:lnTo>
                    <a:pt x="89293" y="520293"/>
                  </a:lnTo>
                  <a:lnTo>
                    <a:pt x="124802" y="550773"/>
                  </a:lnTo>
                  <a:lnTo>
                    <a:pt x="164744" y="575564"/>
                  </a:lnTo>
                  <a:lnTo>
                    <a:pt x="208470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64"/>
                  </a:lnTo>
                  <a:lnTo>
                    <a:pt x="484784" y="550773"/>
                  </a:lnTo>
                  <a:lnTo>
                    <a:pt x="520293" y="520293"/>
                  </a:lnTo>
                  <a:lnTo>
                    <a:pt x="550773" y="484771"/>
                  </a:lnTo>
                  <a:lnTo>
                    <a:pt x="575564" y="444842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36298" y="1025397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21" y="0"/>
                  </a:moveTo>
                  <a:lnTo>
                    <a:pt x="187055" y="5080"/>
                  </a:lnTo>
                  <a:lnTo>
                    <a:pt x="142859" y="19050"/>
                  </a:lnTo>
                  <a:lnTo>
                    <a:pt x="102991" y="41910"/>
                  </a:lnTo>
                  <a:lnTo>
                    <a:pt x="68305" y="69850"/>
                  </a:lnTo>
                  <a:lnTo>
                    <a:pt x="39624" y="105410"/>
                  </a:lnTo>
                  <a:lnTo>
                    <a:pt x="18166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402" y="261620"/>
                  </a:lnTo>
                  <a:lnTo>
                    <a:pt x="11033" y="307340"/>
                  </a:lnTo>
                  <a:lnTo>
                    <a:pt x="29077" y="349250"/>
                  </a:lnTo>
                  <a:lnTo>
                    <a:pt x="54589" y="387350"/>
                  </a:lnTo>
                  <a:lnTo>
                    <a:pt x="86746" y="419100"/>
                  </a:lnTo>
                  <a:lnTo>
                    <a:pt x="124449" y="443230"/>
                  </a:lnTo>
                  <a:lnTo>
                    <a:pt x="166878" y="462280"/>
                  </a:lnTo>
                  <a:lnTo>
                    <a:pt x="212963" y="471170"/>
                  </a:lnTo>
                  <a:lnTo>
                    <a:pt x="236982" y="471170"/>
                  </a:lnTo>
                  <a:lnTo>
                    <a:pt x="261091" y="469900"/>
                  </a:lnTo>
                  <a:lnTo>
                    <a:pt x="284347" y="467360"/>
                  </a:lnTo>
                  <a:lnTo>
                    <a:pt x="307086" y="461010"/>
                  </a:lnTo>
                  <a:lnTo>
                    <a:pt x="325069" y="454660"/>
                  </a:lnTo>
                  <a:lnTo>
                    <a:pt x="236098" y="454660"/>
                  </a:lnTo>
                  <a:lnTo>
                    <a:pt x="213725" y="453390"/>
                  </a:lnTo>
                  <a:lnTo>
                    <a:pt x="171053" y="445770"/>
                  </a:lnTo>
                  <a:lnTo>
                    <a:pt x="131826" y="427990"/>
                  </a:lnTo>
                  <a:lnTo>
                    <a:pt x="96895" y="405130"/>
                  </a:lnTo>
                  <a:lnTo>
                    <a:pt x="67177" y="375920"/>
                  </a:lnTo>
                  <a:lnTo>
                    <a:pt x="43555" y="340360"/>
                  </a:lnTo>
                  <a:lnTo>
                    <a:pt x="26913" y="302260"/>
                  </a:lnTo>
                  <a:lnTo>
                    <a:pt x="18013" y="259080"/>
                  </a:lnTo>
                  <a:lnTo>
                    <a:pt x="16948" y="237490"/>
                  </a:lnTo>
                  <a:lnTo>
                    <a:pt x="16952" y="234950"/>
                  </a:lnTo>
                  <a:lnTo>
                    <a:pt x="21336" y="193040"/>
                  </a:lnTo>
                  <a:lnTo>
                    <a:pt x="34015" y="151130"/>
                  </a:lnTo>
                  <a:lnTo>
                    <a:pt x="54102" y="114300"/>
                  </a:lnTo>
                  <a:lnTo>
                    <a:pt x="80772" y="81280"/>
                  </a:lnTo>
                  <a:lnTo>
                    <a:pt x="113141" y="54610"/>
                  </a:lnTo>
                  <a:lnTo>
                    <a:pt x="150235" y="34290"/>
                  </a:lnTo>
                  <a:lnTo>
                    <a:pt x="191262" y="21590"/>
                  </a:lnTo>
                  <a:lnTo>
                    <a:pt x="235336" y="17780"/>
                  </a:lnTo>
                  <a:lnTo>
                    <a:pt x="323153" y="17780"/>
                  </a:lnTo>
                  <a:lnTo>
                    <a:pt x="304525" y="10160"/>
                  </a:lnTo>
                  <a:lnTo>
                    <a:pt x="281940" y="5080"/>
                  </a:lnTo>
                  <a:lnTo>
                    <a:pt x="258439" y="1270"/>
                  </a:lnTo>
                  <a:lnTo>
                    <a:pt x="234421" y="0"/>
                  </a:lnTo>
                  <a:close/>
                </a:path>
                <a:path w="471804" h="471169">
                  <a:moveTo>
                    <a:pt x="323153" y="17780"/>
                  </a:moveTo>
                  <a:lnTo>
                    <a:pt x="235336" y="17780"/>
                  </a:lnTo>
                  <a:lnTo>
                    <a:pt x="257677" y="19050"/>
                  </a:lnTo>
                  <a:lnTo>
                    <a:pt x="279379" y="21590"/>
                  </a:lnTo>
                  <a:lnTo>
                    <a:pt x="320527" y="34290"/>
                  </a:lnTo>
                  <a:lnTo>
                    <a:pt x="357743" y="54610"/>
                  </a:lnTo>
                  <a:lnTo>
                    <a:pt x="390144" y="81280"/>
                  </a:lnTo>
                  <a:lnTo>
                    <a:pt x="416935" y="113030"/>
                  </a:lnTo>
                  <a:lnTo>
                    <a:pt x="437113" y="151130"/>
                  </a:lnTo>
                  <a:lnTo>
                    <a:pt x="449945" y="191770"/>
                  </a:lnTo>
                  <a:lnTo>
                    <a:pt x="454455" y="234950"/>
                  </a:lnTo>
                  <a:lnTo>
                    <a:pt x="454451" y="237490"/>
                  </a:lnTo>
                  <a:lnTo>
                    <a:pt x="450067" y="279400"/>
                  </a:lnTo>
                  <a:lnTo>
                    <a:pt x="437509" y="321310"/>
                  </a:lnTo>
                  <a:lnTo>
                    <a:pt x="417301" y="358140"/>
                  </a:lnTo>
                  <a:lnTo>
                    <a:pt x="390784" y="389890"/>
                  </a:lnTo>
                  <a:lnTo>
                    <a:pt x="358383" y="417830"/>
                  </a:lnTo>
                  <a:lnTo>
                    <a:pt x="321289" y="438150"/>
                  </a:lnTo>
                  <a:lnTo>
                    <a:pt x="280141" y="450850"/>
                  </a:lnTo>
                  <a:lnTo>
                    <a:pt x="236098" y="454660"/>
                  </a:lnTo>
                  <a:lnTo>
                    <a:pt x="325069" y="454660"/>
                  </a:lnTo>
                  <a:lnTo>
                    <a:pt x="368533" y="430530"/>
                  </a:lnTo>
                  <a:lnTo>
                    <a:pt x="403341" y="401320"/>
                  </a:lnTo>
                  <a:lnTo>
                    <a:pt x="431779" y="367030"/>
                  </a:lnTo>
                  <a:lnTo>
                    <a:pt x="453390" y="326390"/>
                  </a:lnTo>
                  <a:lnTo>
                    <a:pt x="466831" y="281940"/>
                  </a:lnTo>
                  <a:lnTo>
                    <a:pt x="471403" y="234950"/>
                  </a:lnTo>
                  <a:lnTo>
                    <a:pt x="470032" y="210820"/>
                  </a:lnTo>
                  <a:lnTo>
                    <a:pt x="460491" y="165100"/>
                  </a:lnTo>
                  <a:lnTo>
                    <a:pt x="442325" y="123190"/>
                  </a:lnTo>
                  <a:lnTo>
                    <a:pt x="416814" y="85090"/>
                  </a:lnTo>
                  <a:lnTo>
                    <a:pt x="384688" y="53340"/>
                  </a:lnTo>
                  <a:lnTo>
                    <a:pt x="347075" y="27940"/>
                  </a:lnTo>
                  <a:lnTo>
                    <a:pt x="326257" y="19050"/>
                  </a:lnTo>
                  <a:lnTo>
                    <a:pt x="323153" y="17780"/>
                  </a:lnTo>
                  <a:close/>
                </a:path>
                <a:path w="471804" h="471169">
                  <a:moveTo>
                    <a:pt x="236098" y="34290"/>
                  </a:moveTo>
                  <a:lnTo>
                    <a:pt x="195437" y="38100"/>
                  </a:lnTo>
                  <a:lnTo>
                    <a:pt x="157612" y="49530"/>
                  </a:lnTo>
                  <a:lnTo>
                    <a:pt x="123169" y="68580"/>
                  </a:lnTo>
                  <a:lnTo>
                    <a:pt x="93207" y="92710"/>
                  </a:lnTo>
                  <a:lnTo>
                    <a:pt x="68580" y="123190"/>
                  </a:lnTo>
                  <a:lnTo>
                    <a:pt x="49895" y="157480"/>
                  </a:lnTo>
                  <a:lnTo>
                    <a:pt x="38100" y="195580"/>
                  </a:lnTo>
                  <a:lnTo>
                    <a:pt x="33954" y="234950"/>
                  </a:lnTo>
                  <a:lnTo>
                    <a:pt x="33949" y="237490"/>
                  </a:lnTo>
                  <a:lnTo>
                    <a:pt x="34777" y="256540"/>
                  </a:lnTo>
                  <a:lnTo>
                    <a:pt x="42793" y="295910"/>
                  </a:lnTo>
                  <a:lnTo>
                    <a:pt x="58033" y="331470"/>
                  </a:lnTo>
                  <a:lnTo>
                    <a:pt x="79613" y="364490"/>
                  </a:lnTo>
                  <a:lnTo>
                    <a:pt x="107045" y="391160"/>
                  </a:lnTo>
                  <a:lnTo>
                    <a:pt x="139171" y="412750"/>
                  </a:lnTo>
                  <a:lnTo>
                    <a:pt x="175381" y="429260"/>
                  </a:lnTo>
                  <a:lnTo>
                    <a:pt x="214609" y="436880"/>
                  </a:lnTo>
                  <a:lnTo>
                    <a:pt x="235336" y="438150"/>
                  </a:lnTo>
                  <a:lnTo>
                    <a:pt x="255910" y="436880"/>
                  </a:lnTo>
                  <a:lnTo>
                    <a:pt x="275965" y="434340"/>
                  </a:lnTo>
                  <a:lnTo>
                    <a:pt x="295381" y="429260"/>
                  </a:lnTo>
                  <a:lnTo>
                    <a:pt x="313944" y="422910"/>
                  </a:lnTo>
                  <a:lnTo>
                    <a:pt x="316465" y="421640"/>
                  </a:lnTo>
                  <a:lnTo>
                    <a:pt x="234421" y="421640"/>
                  </a:lnTo>
                  <a:lnTo>
                    <a:pt x="215371" y="420370"/>
                  </a:lnTo>
                  <a:lnTo>
                    <a:pt x="162671" y="406400"/>
                  </a:lnTo>
                  <a:lnTo>
                    <a:pt x="117226" y="378460"/>
                  </a:lnTo>
                  <a:lnTo>
                    <a:pt x="81655" y="339090"/>
                  </a:lnTo>
                  <a:lnTo>
                    <a:pt x="58674" y="289560"/>
                  </a:lnTo>
                  <a:lnTo>
                    <a:pt x="50779" y="234950"/>
                  </a:lnTo>
                  <a:lnTo>
                    <a:pt x="51816" y="215900"/>
                  </a:lnTo>
                  <a:lnTo>
                    <a:pt x="65775" y="162560"/>
                  </a:lnTo>
                  <a:lnTo>
                    <a:pt x="93726" y="118110"/>
                  </a:lnTo>
                  <a:lnTo>
                    <a:pt x="133350" y="82550"/>
                  </a:lnTo>
                  <a:lnTo>
                    <a:pt x="181843" y="59690"/>
                  </a:lnTo>
                  <a:lnTo>
                    <a:pt x="236982" y="50800"/>
                  </a:lnTo>
                  <a:lnTo>
                    <a:pt x="314706" y="50800"/>
                  </a:lnTo>
                  <a:lnTo>
                    <a:pt x="296143" y="43180"/>
                  </a:lnTo>
                  <a:lnTo>
                    <a:pt x="276849" y="38100"/>
                  </a:lnTo>
                  <a:lnTo>
                    <a:pt x="256794" y="35560"/>
                  </a:lnTo>
                  <a:lnTo>
                    <a:pt x="236098" y="34290"/>
                  </a:lnTo>
                  <a:close/>
                </a:path>
                <a:path w="471804" h="471169">
                  <a:moveTo>
                    <a:pt x="314706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74198" y="54610"/>
                  </a:lnTo>
                  <a:lnTo>
                    <a:pt x="324977" y="73660"/>
                  </a:lnTo>
                  <a:lnTo>
                    <a:pt x="367405" y="106680"/>
                  </a:lnTo>
                  <a:lnTo>
                    <a:pt x="399013" y="148590"/>
                  </a:lnTo>
                  <a:lnTo>
                    <a:pt x="417057" y="199390"/>
                  </a:lnTo>
                  <a:lnTo>
                    <a:pt x="420624" y="237490"/>
                  </a:lnTo>
                  <a:lnTo>
                    <a:pt x="419587" y="256540"/>
                  </a:lnTo>
                  <a:lnTo>
                    <a:pt x="405627" y="309880"/>
                  </a:lnTo>
                  <a:lnTo>
                    <a:pt x="377677" y="354330"/>
                  </a:lnTo>
                  <a:lnTo>
                    <a:pt x="338206" y="389890"/>
                  </a:lnTo>
                  <a:lnTo>
                    <a:pt x="271759" y="417830"/>
                  </a:lnTo>
                  <a:lnTo>
                    <a:pt x="234421" y="421640"/>
                  </a:lnTo>
                  <a:lnTo>
                    <a:pt x="316465" y="421640"/>
                  </a:lnTo>
                  <a:lnTo>
                    <a:pt x="363839" y="392430"/>
                  </a:lnTo>
                  <a:lnTo>
                    <a:pt x="391271" y="364490"/>
                  </a:lnTo>
                  <a:lnTo>
                    <a:pt x="413004" y="332740"/>
                  </a:lnTo>
                  <a:lnTo>
                    <a:pt x="428365" y="297180"/>
                  </a:lnTo>
                  <a:lnTo>
                    <a:pt x="436504" y="257810"/>
                  </a:lnTo>
                  <a:lnTo>
                    <a:pt x="437454" y="234950"/>
                  </a:lnTo>
                  <a:lnTo>
                    <a:pt x="436626" y="215900"/>
                  </a:lnTo>
                  <a:lnTo>
                    <a:pt x="428609" y="176530"/>
                  </a:lnTo>
                  <a:lnTo>
                    <a:pt x="413491" y="139700"/>
                  </a:lnTo>
                  <a:lnTo>
                    <a:pt x="391789" y="107950"/>
                  </a:lnTo>
                  <a:lnTo>
                    <a:pt x="364479" y="81280"/>
                  </a:lnTo>
                  <a:lnTo>
                    <a:pt x="332353" y="58420"/>
                  </a:lnTo>
                  <a:lnTo>
                    <a:pt x="314706" y="50800"/>
                  </a:lnTo>
                  <a:close/>
                </a:path>
              </a:pathLst>
            </a:custGeom>
            <a:solidFill>
              <a:srgbClr val="7A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63099" y="1575694"/>
              <a:ext cx="9525" cy="4819650"/>
            </a:xfrm>
            <a:custGeom>
              <a:avLst/>
              <a:gdLst/>
              <a:ahLst/>
              <a:cxnLst/>
              <a:rect l="l" t="t" r="r" b="b"/>
              <a:pathLst>
                <a:path w="9525" h="4819650">
                  <a:moveTo>
                    <a:pt x="0" y="4819521"/>
                  </a:moveTo>
                  <a:lnTo>
                    <a:pt x="8900" y="0"/>
                  </a:lnTo>
                </a:path>
              </a:pathLst>
            </a:custGeom>
            <a:ln w="9534">
              <a:solidFill>
                <a:srgbClr val="636B85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79016" y="417189"/>
            <a:ext cx="459422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b="0" dirty="0">
                <a:solidFill>
                  <a:srgbClr val="7A9798"/>
                </a:solidFill>
                <a:latin typeface="Georgia"/>
                <a:cs typeface="Georgia"/>
              </a:rPr>
              <a:t>RIOT: </a:t>
            </a:r>
            <a:r>
              <a:rPr sz="3300" b="0" spc="-10" dirty="0">
                <a:solidFill>
                  <a:srgbClr val="7A9798"/>
                </a:solidFill>
                <a:latin typeface="Georgia"/>
                <a:cs typeface="Georgia"/>
              </a:rPr>
              <a:t>hardware</a:t>
            </a:r>
            <a:r>
              <a:rPr sz="3300" b="0" spc="20" dirty="0">
                <a:solidFill>
                  <a:srgbClr val="7A9798"/>
                </a:solidFill>
                <a:latin typeface="Georgia"/>
                <a:cs typeface="Georgia"/>
              </a:rPr>
              <a:t> </a:t>
            </a:r>
            <a:r>
              <a:rPr sz="3300" b="0" spc="-10" dirty="0">
                <a:solidFill>
                  <a:srgbClr val="7A9798"/>
                </a:solidFill>
                <a:latin typeface="Georgia"/>
                <a:cs typeface="Georgia"/>
              </a:rPr>
              <a:t>support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1004" y="1310714"/>
            <a:ext cx="2905125" cy="44646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505"/>
              </a:spcBef>
              <a:buClr>
                <a:srgbClr val="D16248"/>
              </a:buClr>
              <a:buSzPct val="85714"/>
              <a:buFont typeface="Arial"/>
              <a:buChar char=""/>
              <a:tabLst>
                <a:tab pos="288925" algn="l"/>
                <a:tab pos="289560" algn="l"/>
              </a:tabLst>
            </a:pPr>
            <a:r>
              <a:rPr sz="2450" dirty="0">
                <a:latin typeface="Georgia"/>
                <a:cs typeface="Georgia"/>
              </a:rPr>
              <a:t>CPUs:</a:t>
            </a:r>
            <a:endParaRPr sz="2450">
              <a:latin typeface="Georgia"/>
              <a:cs typeface="Georgia"/>
            </a:endParaRPr>
          </a:p>
          <a:p>
            <a:pPr marL="565150" lvl="1" indent="-276860">
              <a:lnSpc>
                <a:spcPct val="100000"/>
              </a:lnSpc>
              <a:spcBef>
                <a:spcPts val="365"/>
              </a:spcBef>
              <a:buClr>
                <a:srgbClr val="CCB300"/>
              </a:buClr>
              <a:buSzPct val="72093"/>
              <a:buFont typeface="Wingdings"/>
              <a:buChar char=""/>
              <a:tabLst>
                <a:tab pos="565785" algn="l"/>
              </a:tabLst>
            </a:pPr>
            <a:r>
              <a:rPr sz="2150" dirty="0">
                <a:solidFill>
                  <a:srgbClr val="636B85"/>
                </a:solidFill>
                <a:latin typeface="Georgia"/>
                <a:cs typeface="Georgia"/>
              </a:rPr>
              <a:t>ARM7</a:t>
            </a:r>
            <a:endParaRPr sz="2150">
              <a:latin typeface="Georgia"/>
              <a:cs typeface="Georgia"/>
            </a:endParaRPr>
          </a:p>
          <a:p>
            <a:pPr marL="603250">
              <a:lnSpc>
                <a:spcPct val="100000"/>
              </a:lnSpc>
              <a:spcBef>
                <a:spcPts val="275"/>
              </a:spcBef>
            </a:pPr>
            <a:r>
              <a:rPr sz="1500" spc="285" dirty="0">
                <a:solidFill>
                  <a:srgbClr val="8BACAD"/>
                </a:solidFill>
                <a:latin typeface="Arial"/>
                <a:cs typeface="Arial"/>
              </a:rPr>
              <a:t> </a:t>
            </a:r>
            <a:r>
              <a:rPr sz="2000" spc="15" dirty="0">
                <a:latin typeface="Georgia"/>
                <a:cs typeface="Georgia"/>
              </a:rPr>
              <a:t>NXP</a:t>
            </a:r>
            <a:r>
              <a:rPr sz="2000" spc="-3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LPC2387</a:t>
            </a:r>
            <a:endParaRPr sz="2000">
              <a:latin typeface="Georgia"/>
              <a:cs typeface="Georgia"/>
            </a:endParaRPr>
          </a:p>
          <a:p>
            <a:pPr marL="603250">
              <a:lnSpc>
                <a:spcPct val="100000"/>
              </a:lnSpc>
              <a:spcBef>
                <a:spcPts val="229"/>
              </a:spcBef>
            </a:pPr>
            <a:r>
              <a:rPr sz="1500" spc="280" dirty="0">
                <a:solidFill>
                  <a:srgbClr val="8BACAD"/>
                </a:solidFill>
                <a:latin typeface="Arial"/>
                <a:cs typeface="Arial"/>
              </a:rPr>
              <a:t></a:t>
            </a:r>
            <a:r>
              <a:rPr sz="1500" spc="-110" dirty="0">
                <a:solidFill>
                  <a:srgbClr val="8BACAD"/>
                </a:solidFill>
                <a:latin typeface="Arial"/>
                <a:cs typeface="Arial"/>
              </a:rPr>
              <a:t> </a:t>
            </a:r>
            <a:r>
              <a:rPr sz="2000" spc="10" dirty="0">
                <a:latin typeface="Georgia"/>
                <a:cs typeface="Georgia"/>
              </a:rPr>
              <a:t>Freescale </a:t>
            </a:r>
            <a:r>
              <a:rPr sz="2000" spc="-50" dirty="0">
                <a:latin typeface="Georgia"/>
                <a:cs typeface="Georgia"/>
              </a:rPr>
              <a:t>MC1322</a:t>
            </a:r>
            <a:endParaRPr sz="2000">
              <a:latin typeface="Georgia"/>
              <a:cs typeface="Georgia"/>
            </a:endParaRPr>
          </a:p>
          <a:p>
            <a:pPr marL="565150" lvl="1" indent="-276860">
              <a:lnSpc>
                <a:spcPct val="100000"/>
              </a:lnSpc>
              <a:spcBef>
                <a:spcPts val="300"/>
              </a:spcBef>
              <a:buClr>
                <a:srgbClr val="CCB300"/>
              </a:buClr>
              <a:buSzPct val="72093"/>
              <a:buFont typeface="Wingdings"/>
              <a:buChar char=""/>
              <a:tabLst>
                <a:tab pos="565785" algn="l"/>
              </a:tabLst>
            </a:pPr>
            <a:r>
              <a:rPr sz="2150" spc="-5" dirty="0">
                <a:solidFill>
                  <a:srgbClr val="636B85"/>
                </a:solidFill>
                <a:latin typeface="Georgia"/>
                <a:cs typeface="Georgia"/>
              </a:rPr>
              <a:t>ARM</a:t>
            </a:r>
            <a:r>
              <a:rPr sz="2150" spc="7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150" spc="15" dirty="0">
                <a:solidFill>
                  <a:srgbClr val="636B85"/>
                </a:solidFill>
                <a:latin typeface="Georgia"/>
                <a:cs typeface="Georgia"/>
              </a:rPr>
              <a:t>Cortex</a:t>
            </a:r>
            <a:endParaRPr sz="2150">
              <a:latin typeface="Georgia"/>
              <a:cs typeface="Georgia"/>
            </a:endParaRPr>
          </a:p>
          <a:p>
            <a:pPr marR="732790" algn="r">
              <a:lnSpc>
                <a:spcPts val="2290"/>
              </a:lnSpc>
              <a:spcBef>
                <a:spcPts val="275"/>
              </a:spcBef>
            </a:pPr>
            <a:r>
              <a:rPr sz="1500" spc="280" dirty="0">
                <a:solidFill>
                  <a:srgbClr val="8BACAD"/>
                </a:solidFill>
                <a:latin typeface="Arial"/>
                <a:cs typeface="Arial"/>
              </a:rPr>
              <a:t></a:t>
            </a:r>
            <a:r>
              <a:rPr sz="1500" spc="-55" dirty="0">
                <a:solidFill>
                  <a:srgbClr val="8BACAD"/>
                </a:solidFill>
                <a:latin typeface="Arial"/>
                <a:cs typeface="Arial"/>
              </a:rPr>
              <a:t> </a:t>
            </a:r>
            <a:r>
              <a:rPr sz="2000" spc="20" dirty="0">
                <a:latin typeface="Georgia"/>
                <a:cs typeface="Georgia"/>
              </a:rPr>
              <a:t>STM32f103</a:t>
            </a:r>
            <a:endParaRPr sz="2000">
              <a:latin typeface="Georgia"/>
              <a:cs typeface="Georgia"/>
            </a:endParaRPr>
          </a:p>
          <a:p>
            <a:pPr marR="692150" algn="r">
              <a:lnSpc>
                <a:spcPts val="2290"/>
              </a:lnSpc>
            </a:pPr>
            <a:r>
              <a:rPr sz="2000" spc="5" dirty="0">
                <a:latin typeface="Georgia"/>
                <a:cs typeface="Georgia"/>
              </a:rPr>
              <a:t>(Cortex</a:t>
            </a:r>
            <a:r>
              <a:rPr sz="2000" spc="-19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M3)</a:t>
            </a:r>
            <a:endParaRPr sz="2000">
              <a:latin typeface="Georgia"/>
              <a:cs typeface="Georgia"/>
            </a:endParaRPr>
          </a:p>
          <a:p>
            <a:pPr marR="716915" algn="r">
              <a:lnSpc>
                <a:spcPts val="2290"/>
              </a:lnSpc>
              <a:spcBef>
                <a:spcPts val="229"/>
              </a:spcBef>
            </a:pPr>
            <a:r>
              <a:rPr sz="1500" spc="285" dirty="0">
                <a:solidFill>
                  <a:srgbClr val="8BACAD"/>
                </a:solidFill>
                <a:latin typeface="Arial"/>
                <a:cs typeface="Arial"/>
              </a:rPr>
              <a:t></a:t>
            </a:r>
            <a:r>
              <a:rPr sz="1500" spc="-20" dirty="0">
                <a:solidFill>
                  <a:srgbClr val="8BACAD"/>
                </a:solidFill>
                <a:latin typeface="Arial"/>
                <a:cs typeface="Arial"/>
              </a:rPr>
              <a:t> </a:t>
            </a:r>
            <a:r>
              <a:rPr sz="2000" spc="10" dirty="0">
                <a:latin typeface="Georgia"/>
                <a:cs typeface="Georgia"/>
              </a:rPr>
              <a:t>STM32f407</a:t>
            </a:r>
            <a:endParaRPr sz="2000">
              <a:latin typeface="Georgia"/>
              <a:cs typeface="Georgia"/>
            </a:endParaRPr>
          </a:p>
          <a:p>
            <a:pPr marR="690880" algn="r">
              <a:lnSpc>
                <a:spcPts val="2290"/>
              </a:lnSpc>
            </a:pPr>
            <a:r>
              <a:rPr sz="2000" spc="5" dirty="0">
                <a:latin typeface="Georgia"/>
                <a:cs typeface="Georgia"/>
              </a:rPr>
              <a:t>(Cortex</a:t>
            </a:r>
            <a:r>
              <a:rPr sz="2000" spc="-180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M4)</a:t>
            </a:r>
            <a:endParaRPr sz="2000">
              <a:latin typeface="Georgia"/>
              <a:cs typeface="Georgia"/>
            </a:endParaRPr>
          </a:p>
          <a:p>
            <a:pPr marL="603250">
              <a:lnSpc>
                <a:spcPct val="100000"/>
              </a:lnSpc>
              <a:spcBef>
                <a:spcPts val="225"/>
              </a:spcBef>
            </a:pPr>
            <a:r>
              <a:rPr sz="1500" spc="285" dirty="0">
                <a:solidFill>
                  <a:srgbClr val="8BACAD"/>
                </a:solidFill>
                <a:latin typeface="Arial"/>
                <a:cs typeface="Arial"/>
              </a:rPr>
              <a:t> </a:t>
            </a:r>
            <a:r>
              <a:rPr sz="2000" spc="15" dirty="0">
                <a:latin typeface="Georgia"/>
                <a:cs typeface="Georgia"/>
              </a:rPr>
              <a:t>NXP</a:t>
            </a:r>
            <a:r>
              <a:rPr sz="2000" spc="-340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LPC1768</a:t>
            </a:r>
            <a:endParaRPr sz="2000">
              <a:latin typeface="Georgia"/>
              <a:cs typeface="Georgia"/>
            </a:endParaRPr>
          </a:p>
          <a:p>
            <a:pPr marL="565150" lvl="1" indent="-276860">
              <a:lnSpc>
                <a:spcPct val="100000"/>
              </a:lnSpc>
              <a:spcBef>
                <a:spcPts val="305"/>
              </a:spcBef>
              <a:buClr>
                <a:srgbClr val="CCB300"/>
              </a:buClr>
              <a:buSzPct val="72093"/>
              <a:buFont typeface="Wingdings"/>
              <a:buChar char=""/>
              <a:tabLst>
                <a:tab pos="565785" algn="l"/>
              </a:tabLst>
            </a:pPr>
            <a:r>
              <a:rPr sz="2150" spc="10" dirty="0">
                <a:solidFill>
                  <a:srgbClr val="636B85"/>
                </a:solidFill>
                <a:latin typeface="Georgia"/>
                <a:cs typeface="Georgia"/>
              </a:rPr>
              <a:t>MSP430</a:t>
            </a:r>
            <a:endParaRPr sz="2150">
              <a:latin typeface="Georgia"/>
              <a:cs typeface="Georgia"/>
            </a:endParaRPr>
          </a:p>
          <a:p>
            <a:pPr marL="603250">
              <a:lnSpc>
                <a:spcPct val="100000"/>
              </a:lnSpc>
              <a:spcBef>
                <a:spcPts val="270"/>
              </a:spcBef>
            </a:pPr>
            <a:r>
              <a:rPr sz="1500" spc="285" dirty="0">
                <a:solidFill>
                  <a:srgbClr val="8BACAD"/>
                </a:solidFill>
                <a:latin typeface="Arial"/>
                <a:cs typeface="Arial"/>
              </a:rPr>
              <a:t></a:t>
            </a:r>
            <a:r>
              <a:rPr sz="1500" spc="30" dirty="0">
                <a:solidFill>
                  <a:srgbClr val="8BACAD"/>
                </a:solidFill>
                <a:latin typeface="Arial"/>
                <a:cs typeface="Arial"/>
              </a:rPr>
              <a:t> </a:t>
            </a:r>
            <a:r>
              <a:rPr sz="2000" spc="10" dirty="0">
                <a:latin typeface="Georgia"/>
                <a:cs typeface="Georgia"/>
              </a:rPr>
              <a:t>MSP430x16x</a:t>
            </a:r>
            <a:endParaRPr sz="2000">
              <a:latin typeface="Georgia"/>
              <a:cs typeface="Georgia"/>
            </a:endParaRPr>
          </a:p>
          <a:p>
            <a:pPr marL="603250">
              <a:lnSpc>
                <a:spcPct val="100000"/>
              </a:lnSpc>
              <a:spcBef>
                <a:spcPts val="229"/>
              </a:spcBef>
            </a:pPr>
            <a:r>
              <a:rPr sz="1500" spc="285" dirty="0">
                <a:solidFill>
                  <a:srgbClr val="8BACAD"/>
                </a:solidFill>
                <a:latin typeface="Arial"/>
                <a:cs typeface="Arial"/>
              </a:rPr>
              <a:t></a:t>
            </a:r>
            <a:r>
              <a:rPr sz="1500" spc="35" dirty="0">
                <a:solidFill>
                  <a:srgbClr val="8BACAD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Georgia"/>
                <a:cs typeface="Georgia"/>
              </a:rPr>
              <a:t>CC430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84423" y="1318794"/>
            <a:ext cx="3646804" cy="441896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440"/>
              </a:spcBef>
              <a:buClr>
                <a:srgbClr val="D16248"/>
              </a:buClr>
              <a:buSzPct val="85714"/>
              <a:buFont typeface="Arial"/>
              <a:buChar char=""/>
              <a:tabLst>
                <a:tab pos="288925" algn="l"/>
                <a:tab pos="289560" algn="l"/>
              </a:tabLst>
            </a:pPr>
            <a:r>
              <a:rPr sz="2450" spc="20" dirty="0">
                <a:latin typeface="Georgia"/>
                <a:cs typeface="Georgia"/>
              </a:rPr>
              <a:t>Boards:</a:t>
            </a:r>
            <a:endParaRPr sz="2450">
              <a:latin typeface="Georgia"/>
              <a:cs typeface="Georgia"/>
            </a:endParaRPr>
          </a:p>
          <a:p>
            <a:pPr marL="565785" lvl="1" indent="-276860">
              <a:lnSpc>
                <a:spcPct val="100000"/>
              </a:lnSpc>
              <a:spcBef>
                <a:spcPts val="290"/>
              </a:spcBef>
              <a:buClr>
                <a:srgbClr val="CCB300"/>
              </a:buClr>
              <a:buSzPct val="70000"/>
              <a:buFont typeface="Wingdings"/>
              <a:buChar char=""/>
              <a:tabLst>
                <a:tab pos="565785" algn="l"/>
              </a:tabLst>
            </a:pPr>
            <a:r>
              <a:rPr sz="2000" dirty="0">
                <a:solidFill>
                  <a:srgbClr val="636B85"/>
                </a:solidFill>
                <a:latin typeface="Georgia"/>
                <a:cs typeface="Georgia"/>
              </a:rPr>
              <a:t>FUB</a:t>
            </a:r>
            <a:r>
              <a:rPr sz="2000" spc="-2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000" spc="20" dirty="0">
                <a:solidFill>
                  <a:srgbClr val="636B85"/>
                </a:solidFill>
                <a:latin typeface="Georgia"/>
                <a:cs typeface="Georgia"/>
              </a:rPr>
              <a:t>Hardware</a:t>
            </a:r>
            <a:endParaRPr sz="2000">
              <a:latin typeface="Georgia"/>
              <a:cs typeface="Georgia"/>
            </a:endParaRPr>
          </a:p>
          <a:p>
            <a:pPr marL="603885">
              <a:lnSpc>
                <a:spcPct val="100000"/>
              </a:lnSpc>
              <a:spcBef>
                <a:spcPts val="229"/>
              </a:spcBef>
            </a:pPr>
            <a:r>
              <a:rPr sz="1500" spc="285" dirty="0">
                <a:solidFill>
                  <a:srgbClr val="8BACAD"/>
                </a:solidFill>
                <a:latin typeface="Arial"/>
                <a:cs typeface="Arial"/>
              </a:rPr>
              <a:t></a:t>
            </a:r>
            <a:r>
              <a:rPr sz="1500" spc="35" dirty="0">
                <a:solidFill>
                  <a:srgbClr val="8BACAD"/>
                </a:solidFill>
                <a:latin typeface="Arial"/>
                <a:cs typeface="Arial"/>
              </a:rPr>
              <a:t> </a:t>
            </a:r>
            <a:r>
              <a:rPr sz="2000" spc="10" dirty="0">
                <a:latin typeface="Georgia"/>
                <a:cs typeface="Georgia"/>
              </a:rPr>
              <a:t>MSB-A2</a:t>
            </a:r>
            <a:endParaRPr sz="2000">
              <a:latin typeface="Georgia"/>
              <a:cs typeface="Georgia"/>
            </a:endParaRPr>
          </a:p>
          <a:p>
            <a:pPr marL="603885">
              <a:lnSpc>
                <a:spcPct val="100000"/>
              </a:lnSpc>
              <a:spcBef>
                <a:spcPts val="229"/>
              </a:spcBef>
            </a:pPr>
            <a:r>
              <a:rPr sz="1500" spc="285" dirty="0">
                <a:solidFill>
                  <a:srgbClr val="8BACAD"/>
                </a:solidFill>
                <a:latin typeface="Arial"/>
                <a:cs typeface="Arial"/>
              </a:rPr>
              <a:t></a:t>
            </a:r>
            <a:r>
              <a:rPr sz="1500" spc="35" dirty="0">
                <a:solidFill>
                  <a:srgbClr val="8BACAD"/>
                </a:solidFill>
                <a:latin typeface="Arial"/>
                <a:cs typeface="Arial"/>
              </a:rPr>
              <a:t> </a:t>
            </a:r>
            <a:r>
              <a:rPr sz="2000" spc="15" dirty="0">
                <a:latin typeface="Georgia"/>
                <a:cs typeface="Georgia"/>
              </a:rPr>
              <a:t>PTTU</a:t>
            </a:r>
            <a:endParaRPr sz="2000">
              <a:latin typeface="Georgia"/>
              <a:cs typeface="Georgia"/>
            </a:endParaRPr>
          </a:p>
          <a:p>
            <a:pPr marL="603885">
              <a:lnSpc>
                <a:spcPct val="100000"/>
              </a:lnSpc>
              <a:spcBef>
                <a:spcPts val="300"/>
              </a:spcBef>
            </a:pPr>
            <a:r>
              <a:rPr sz="1500" spc="285" dirty="0">
                <a:solidFill>
                  <a:srgbClr val="8BACAD"/>
                </a:solidFill>
                <a:latin typeface="Arial"/>
                <a:cs typeface="Arial"/>
              </a:rPr>
              <a:t></a:t>
            </a:r>
            <a:r>
              <a:rPr sz="1500" spc="35" dirty="0">
                <a:solidFill>
                  <a:srgbClr val="8BACAD"/>
                </a:solidFill>
                <a:latin typeface="Arial"/>
                <a:cs typeface="Arial"/>
              </a:rPr>
              <a:t> </a:t>
            </a:r>
            <a:r>
              <a:rPr sz="2000" spc="10" dirty="0">
                <a:latin typeface="Georgia"/>
                <a:cs typeface="Georgia"/>
              </a:rPr>
              <a:t>AVSExtrem</a:t>
            </a:r>
            <a:endParaRPr sz="2000">
              <a:latin typeface="Georgia"/>
              <a:cs typeface="Georgia"/>
            </a:endParaRPr>
          </a:p>
          <a:p>
            <a:pPr marL="603885">
              <a:lnSpc>
                <a:spcPct val="100000"/>
              </a:lnSpc>
              <a:spcBef>
                <a:spcPts val="229"/>
              </a:spcBef>
            </a:pPr>
            <a:r>
              <a:rPr sz="1500" spc="285" dirty="0">
                <a:solidFill>
                  <a:srgbClr val="8BACAD"/>
                </a:solidFill>
                <a:latin typeface="Arial"/>
                <a:cs typeface="Arial"/>
              </a:rPr>
              <a:t></a:t>
            </a:r>
            <a:r>
              <a:rPr sz="1500" spc="35" dirty="0">
                <a:solidFill>
                  <a:srgbClr val="8BACAD"/>
                </a:solidFill>
                <a:latin typeface="Arial"/>
                <a:cs typeface="Arial"/>
              </a:rPr>
              <a:t> </a:t>
            </a:r>
            <a:r>
              <a:rPr sz="2000" spc="10" dirty="0">
                <a:latin typeface="Georgia"/>
                <a:cs typeface="Georgia"/>
              </a:rPr>
              <a:t>MSB-430(H)</a:t>
            </a:r>
            <a:endParaRPr sz="2000">
              <a:latin typeface="Georgia"/>
              <a:cs typeface="Georgia"/>
            </a:endParaRPr>
          </a:p>
          <a:p>
            <a:pPr marL="565785" lvl="1" indent="-276860">
              <a:lnSpc>
                <a:spcPct val="100000"/>
              </a:lnSpc>
              <a:spcBef>
                <a:spcPts val="229"/>
              </a:spcBef>
              <a:buClr>
                <a:srgbClr val="CCB300"/>
              </a:buClr>
              <a:buSzPct val="70000"/>
              <a:buFont typeface="Wingdings"/>
              <a:buChar char=""/>
              <a:tabLst>
                <a:tab pos="565785" algn="l"/>
              </a:tabLst>
            </a:pPr>
            <a:r>
              <a:rPr sz="2000" spc="25" dirty="0">
                <a:solidFill>
                  <a:srgbClr val="636B85"/>
                </a:solidFill>
                <a:latin typeface="Georgia"/>
                <a:cs typeface="Georgia"/>
              </a:rPr>
              <a:t>TelosB</a:t>
            </a:r>
            <a:endParaRPr sz="2000">
              <a:latin typeface="Georgia"/>
              <a:cs typeface="Georgia"/>
            </a:endParaRPr>
          </a:p>
          <a:p>
            <a:pPr marL="565785" lvl="1" indent="-276860">
              <a:lnSpc>
                <a:spcPct val="100000"/>
              </a:lnSpc>
              <a:spcBef>
                <a:spcPts val="225"/>
              </a:spcBef>
              <a:buClr>
                <a:srgbClr val="CCB300"/>
              </a:buClr>
              <a:buSzPct val="70000"/>
              <a:buFont typeface="Wingdings"/>
              <a:buChar char=""/>
              <a:tabLst>
                <a:tab pos="565785" algn="l"/>
              </a:tabLst>
            </a:pPr>
            <a:r>
              <a:rPr sz="2000" spc="15" dirty="0">
                <a:solidFill>
                  <a:srgbClr val="636B85"/>
                </a:solidFill>
                <a:latin typeface="Georgia"/>
                <a:cs typeface="Georgia"/>
              </a:rPr>
              <a:t>Redbee</a:t>
            </a:r>
            <a:r>
              <a:rPr sz="2000" spc="-12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000" spc="20" dirty="0">
                <a:solidFill>
                  <a:srgbClr val="636B85"/>
                </a:solidFill>
                <a:latin typeface="Georgia"/>
                <a:cs typeface="Georgia"/>
              </a:rPr>
              <a:t>Econotag</a:t>
            </a:r>
            <a:endParaRPr sz="2000">
              <a:latin typeface="Georgia"/>
              <a:cs typeface="Georgia"/>
            </a:endParaRPr>
          </a:p>
          <a:p>
            <a:pPr marL="565785" lvl="1" indent="-276860">
              <a:lnSpc>
                <a:spcPct val="100000"/>
              </a:lnSpc>
              <a:spcBef>
                <a:spcPts val="229"/>
              </a:spcBef>
              <a:buClr>
                <a:srgbClr val="CCB300"/>
              </a:buClr>
              <a:buSzPct val="70000"/>
              <a:buFont typeface="Wingdings"/>
              <a:buChar char=""/>
              <a:tabLst>
                <a:tab pos="565785" algn="l"/>
              </a:tabLst>
            </a:pPr>
            <a:r>
              <a:rPr sz="2000" spc="5" dirty="0">
                <a:solidFill>
                  <a:srgbClr val="636B85"/>
                </a:solidFill>
                <a:latin typeface="Georgia"/>
                <a:cs typeface="Georgia"/>
              </a:rPr>
              <a:t>WSN430</a:t>
            </a:r>
            <a:r>
              <a:rPr sz="2000" spc="-8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000" spc="15" dirty="0">
                <a:solidFill>
                  <a:srgbClr val="636B85"/>
                </a:solidFill>
                <a:latin typeface="Georgia"/>
                <a:cs typeface="Georgia"/>
              </a:rPr>
              <a:t>(Senslab)</a:t>
            </a:r>
            <a:endParaRPr sz="2000">
              <a:latin typeface="Georgia"/>
              <a:cs typeface="Georgia"/>
            </a:endParaRPr>
          </a:p>
          <a:p>
            <a:pPr marL="565785" lvl="1" indent="-276860">
              <a:lnSpc>
                <a:spcPct val="100000"/>
              </a:lnSpc>
              <a:spcBef>
                <a:spcPts val="305"/>
              </a:spcBef>
              <a:buClr>
                <a:srgbClr val="CCB300"/>
              </a:buClr>
              <a:buSzPct val="70000"/>
              <a:buFont typeface="Wingdings"/>
              <a:buChar char=""/>
              <a:tabLst>
                <a:tab pos="565785" algn="l"/>
              </a:tabLst>
            </a:pPr>
            <a:r>
              <a:rPr sz="2000" spc="20" dirty="0">
                <a:solidFill>
                  <a:srgbClr val="636B85"/>
                </a:solidFill>
                <a:latin typeface="Georgia"/>
                <a:cs typeface="Georgia"/>
              </a:rPr>
              <a:t>TI </a:t>
            </a:r>
            <a:r>
              <a:rPr sz="2000" spc="15" dirty="0">
                <a:solidFill>
                  <a:srgbClr val="636B85"/>
                </a:solidFill>
                <a:latin typeface="Georgia"/>
                <a:cs typeface="Georgia"/>
              </a:rPr>
              <a:t>eZ430-Chronos</a:t>
            </a:r>
            <a:r>
              <a:rPr sz="2000" spc="-34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000" spc="5" dirty="0">
                <a:solidFill>
                  <a:srgbClr val="636B85"/>
                </a:solidFill>
                <a:latin typeface="Georgia"/>
                <a:cs typeface="Georgia"/>
              </a:rPr>
              <a:t>(Watch)</a:t>
            </a:r>
            <a:endParaRPr sz="2000">
              <a:latin typeface="Georgia"/>
              <a:cs typeface="Georgia"/>
            </a:endParaRPr>
          </a:p>
          <a:p>
            <a:pPr marL="565785" lvl="1" indent="-276860">
              <a:lnSpc>
                <a:spcPct val="100000"/>
              </a:lnSpc>
              <a:spcBef>
                <a:spcPts val="229"/>
              </a:spcBef>
              <a:buClr>
                <a:srgbClr val="CCB300"/>
              </a:buClr>
              <a:buSzPct val="70000"/>
              <a:buFont typeface="Wingdings"/>
              <a:buChar char=""/>
              <a:tabLst>
                <a:tab pos="565785" algn="l"/>
              </a:tabLst>
            </a:pPr>
            <a:r>
              <a:rPr sz="2000" spc="15" dirty="0">
                <a:solidFill>
                  <a:srgbClr val="636B85"/>
                </a:solidFill>
                <a:latin typeface="Georgia"/>
                <a:cs typeface="Georgia"/>
              </a:rPr>
              <a:t>AgileFox </a:t>
            </a:r>
            <a:r>
              <a:rPr sz="2000" spc="10" dirty="0">
                <a:solidFill>
                  <a:srgbClr val="636B85"/>
                </a:solidFill>
                <a:latin typeface="Georgia"/>
                <a:cs typeface="Georgia"/>
              </a:rPr>
              <a:t>(FIT</a:t>
            </a:r>
            <a:r>
              <a:rPr sz="2000" spc="-28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000" spc="5" dirty="0">
                <a:solidFill>
                  <a:srgbClr val="636B85"/>
                </a:solidFill>
                <a:latin typeface="Georgia"/>
                <a:cs typeface="Georgia"/>
              </a:rPr>
              <a:t>testbed)</a:t>
            </a:r>
            <a:endParaRPr sz="2000">
              <a:latin typeface="Georgia"/>
              <a:cs typeface="Georgia"/>
            </a:endParaRPr>
          </a:p>
          <a:p>
            <a:pPr marL="565785" lvl="1" indent="-276860">
              <a:lnSpc>
                <a:spcPts val="2290"/>
              </a:lnSpc>
              <a:spcBef>
                <a:spcPts val="225"/>
              </a:spcBef>
              <a:buClr>
                <a:srgbClr val="CCB300"/>
              </a:buClr>
              <a:buSzPct val="70000"/>
              <a:buFont typeface="Wingdings"/>
              <a:buChar char=""/>
              <a:tabLst>
                <a:tab pos="565785" algn="l"/>
              </a:tabLst>
            </a:pPr>
            <a:r>
              <a:rPr sz="2000" spc="15" dirty="0">
                <a:solidFill>
                  <a:srgbClr val="636B85"/>
                </a:solidFill>
                <a:latin typeface="Georgia"/>
                <a:cs typeface="Georgia"/>
              </a:rPr>
              <a:t>More </a:t>
            </a:r>
            <a:r>
              <a:rPr sz="2000" spc="-5" dirty="0">
                <a:solidFill>
                  <a:srgbClr val="636B85"/>
                </a:solidFill>
                <a:latin typeface="Georgia"/>
                <a:cs typeface="Georgia"/>
              </a:rPr>
              <a:t>to </a:t>
            </a:r>
            <a:r>
              <a:rPr sz="2000" spc="15" dirty="0">
                <a:solidFill>
                  <a:srgbClr val="636B85"/>
                </a:solidFill>
                <a:latin typeface="Georgia"/>
                <a:cs typeface="Georgia"/>
              </a:rPr>
              <a:t>come, </a:t>
            </a:r>
            <a:r>
              <a:rPr sz="2000" spc="5" dirty="0">
                <a:solidFill>
                  <a:srgbClr val="636B85"/>
                </a:solidFill>
                <a:latin typeface="Georgia"/>
                <a:cs typeface="Georgia"/>
              </a:rPr>
              <a:t>e.g.</a:t>
            </a:r>
            <a:r>
              <a:rPr sz="2000" spc="-26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000" spc="10" dirty="0">
                <a:solidFill>
                  <a:srgbClr val="636B85"/>
                </a:solidFill>
                <a:latin typeface="Georgia"/>
                <a:cs typeface="Georgia"/>
              </a:rPr>
              <a:t>mbed</a:t>
            </a:r>
            <a:endParaRPr sz="2000">
              <a:latin typeface="Georgia"/>
              <a:cs typeface="Georgia"/>
            </a:endParaRPr>
          </a:p>
          <a:p>
            <a:pPr marL="565785">
              <a:lnSpc>
                <a:spcPts val="2290"/>
              </a:lnSpc>
            </a:pPr>
            <a:r>
              <a:rPr sz="2000" spc="20" dirty="0">
                <a:solidFill>
                  <a:srgbClr val="636B85"/>
                </a:solidFill>
                <a:latin typeface="Georgia"/>
                <a:cs typeface="Georgia"/>
              </a:rPr>
              <a:t>hardware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76751" y="6442392"/>
            <a:ext cx="228028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20" dirty="0">
                <a:solidFill>
                  <a:srgbClr val="FFFFFF"/>
                </a:solidFill>
                <a:latin typeface="Georgia"/>
                <a:cs typeface="Georgia"/>
              </a:rPr>
              <a:t>TI</a:t>
            </a:r>
            <a:r>
              <a:rPr sz="140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3:</a:t>
            </a:r>
            <a:r>
              <a:rPr sz="1400" spc="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Georgia"/>
                <a:cs typeface="Georgia"/>
              </a:rPr>
              <a:t>Operating</a:t>
            </a:r>
            <a:r>
              <a:rPr sz="14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Georgia"/>
                <a:cs typeface="Georgia"/>
              </a:rPr>
              <a:t>Systems</a:t>
            </a:r>
            <a:r>
              <a:rPr sz="1400" spc="-1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6157" y="176207"/>
            <a:ext cx="1097914" cy="42319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068" y="1145109"/>
            <a:ext cx="8451862" cy="6647974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Vision of Computer Science Department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become renowned Centre of Excellence in Computer Science and Engineering and make competent engineers and professionals with high ethical values prepared for lifelong learning.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Mission of Computer Science Department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M1 - To impart outcome based education for emerging technologies in the field of computer science and engineering.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M2 - To provide opportunities for interaction between academia and industry.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M3 - To provide platform for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lifelo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learning by accepting the change in technologiesM4 - To develop aptitude of fulfilling social responsibilities.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3301"/>
            <a:ext cx="8839200" cy="4995545"/>
          </a:xfrm>
          <a:custGeom>
            <a:avLst/>
            <a:gdLst/>
            <a:ahLst/>
            <a:cxnLst/>
            <a:rect l="l" t="t" r="r" b="b"/>
            <a:pathLst>
              <a:path w="8839200" h="4995545">
                <a:moveTo>
                  <a:pt x="0" y="4995078"/>
                </a:moveTo>
                <a:lnTo>
                  <a:pt x="8839199" y="4995078"/>
                </a:lnTo>
                <a:lnTo>
                  <a:pt x="8839199" y="0"/>
                </a:lnTo>
                <a:lnTo>
                  <a:pt x="0" y="0"/>
                </a:lnTo>
                <a:lnTo>
                  <a:pt x="0" y="4995078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697944"/>
            <a:ext cx="9144000" cy="160655"/>
            <a:chOff x="0" y="6697944"/>
            <a:chExt cx="9144000" cy="160655"/>
          </a:xfrm>
        </p:grpSpPr>
        <p:sp>
          <p:nvSpPr>
            <p:cNvPr id="4" name="object 4"/>
            <p:cNvSpPr/>
            <p:nvPr/>
          </p:nvSpPr>
          <p:spPr>
            <a:xfrm>
              <a:off x="152400" y="6697944"/>
              <a:ext cx="8839200" cy="8255"/>
            </a:xfrm>
            <a:custGeom>
              <a:avLst/>
              <a:gdLst/>
              <a:ahLst/>
              <a:cxnLst/>
              <a:rect l="l" t="t" r="r" b="b"/>
              <a:pathLst>
                <a:path w="8839200" h="8254">
                  <a:moveTo>
                    <a:pt x="0" y="7655"/>
                  </a:moveTo>
                  <a:lnTo>
                    <a:pt x="8839199" y="7655"/>
                  </a:lnTo>
                  <a:lnTo>
                    <a:pt x="8839199" y="0"/>
                  </a:lnTo>
                  <a:lnTo>
                    <a:pt x="0" y="0"/>
                  </a:lnTo>
                  <a:lnTo>
                    <a:pt x="0" y="7655"/>
                  </a:lnTo>
                  <a:close/>
                </a:path>
              </a:pathLst>
            </a:custGeom>
            <a:solidFill>
              <a:srgbClr val="C5D1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05600"/>
              <a:ext cx="9144000" cy="152400"/>
            </a:xfrm>
            <a:custGeom>
              <a:avLst/>
              <a:gdLst/>
              <a:ahLst/>
              <a:cxnLst/>
              <a:rect l="l" t="t" r="r" b="b"/>
              <a:pathLst>
                <a:path w="9144000" h="152400">
                  <a:moveTo>
                    <a:pt x="9143999" y="0"/>
                  </a:moveTo>
                  <a:lnTo>
                    <a:pt x="0" y="0"/>
                  </a:lnTo>
                  <a:lnTo>
                    <a:pt x="0" y="152399"/>
                  </a:lnTo>
                  <a:lnTo>
                    <a:pt x="9143999" y="152399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9144000" cy="6858634"/>
            <a:chOff x="0" y="0"/>
            <a:chExt cx="9144000" cy="6858634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9144000" cy="6858634"/>
            </a:xfrm>
            <a:custGeom>
              <a:avLst/>
              <a:gdLst/>
              <a:ahLst/>
              <a:cxnLst/>
              <a:rect l="l" t="t" r="r" b="b"/>
              <a:pathLst>
                <a:path w="9144000" h="6858634">
                  <a:moveTo>
                    <a:pt x="9144000" y="0"/>
                  </a:moveTo>
                  <a:lnTo>
                    <a:pt x="0" y="0"/>
                  </a:lnTo>
                  <a:lnTo>
                    <a:pt x="0" y="1393317"/>
                  </a:lnTo>
                  <a:lnTo>
                    <a:pt x="0" y="6858013"/>
                  </a:lnTo>
                  <a:lnTo>
                    <a:pt x="152400" y="6858013"/>
                  </a:lnTo>
                  <a:lnTo>
                    <a:pt x="152400" y="1393317"/>
                  </a:lnTo>
                  <a:lnTo>
                    <a:pt x="8991600" y="1393317"/>
                  </a:lnTo>
                  <a:lnTo>
                    <a:pt x="8991600" y="6858013"/>
                  </a:lnTo>
                  <a:lnTo>
                    <a:pt x="9144000" y="6858013"/>
                  </a:lnTo>
                  <a:lnTo>
                    <a:pt x="9144000" y="1393317"/>
                  </a:lnTo>
                  <a:lnTo>
                    <a:pt x="9144000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51" y="6388380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55448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400" y="1276715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3" y="0"/>
                  </a:lnTo>
                </a:path>
              </a:pathLst>
            </a:custGeom>
            <a:ln w="9534">
              <a:solidFill>
                <a:srgbClr val="7A9798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7200" y="956068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46"/>
                  </a:lnTo>
                  <a:lnTo>
                    <a:pt x="594055" y="208432"/>
                  </a:lnTo>
                  <a:lnTo>
                    <a:pt x="575564" y="164706"/>
                  </a:lnTo>
                  <a:lnTo>
                    <a:pt x="550773" y="124764"/>
                  </a:lnTo>
                  <a:lnTo>
                    <a:pt x="520293" y="89255"/>
                  </a:lnTo>
                  <a:lnTo>
                    <a:pt x="484784" y="58788"/>
                  </a:lnTo>
                  <a:lnTo>
                    <a:pt x="444842" y="34010"/>
                  </a:lnTo>
                  <a:lnTo>
                    <a:pt x="401116" y="15532"/>
                  </a:lnTo>
                  <a:lnTo>
                    <a:pt x="354215" y="3987"/>
                  </a:lnTo>
                  <a:lnTo>
                    <a:pt x="304800" y="0"/>
                  </a:lnTo>
                  <a:lnTo>
                    <a:pt x="255371" y="3987"/>
                  </a:lnTo>
                  <a:lnTo>
                    <a:pt x="208470" y="15532"/>
                  </a:lnTo>
                  <a:lnTo>
                    <a:pt x="164744" y="34010"/>
                  </a:lnTo>
                  <a:lnTo>
                    <a:pt x="124802" y="58788"/>
                  </a:lnTo>
                  <a:lnTo>
                    <a:pt x="89293" y="89255"/>
                  </a:lnTo>
                  <a:lnTo>
                    <a:pt x="58813" y="124764"/>
                  </a:lnTo>
                  <a:lnTo>
                    <a:pt x="34023" y="164706"/>
                  </a:lnTo>
                  <a:lnTo>
                    <a:pt x="15532" y="208432"/>
                  </a:lnTo>
                  <a:lnTo>
                    <a:pt x="3987" y="255346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32" y="401116"/>
                  </a:lnTo>
                  <a:lnTo>
                    <a:pt x="34023" y="444842"/>
                  </a:lnTo>
                  <a:lnTo>
                    <a:pt x="58813" y="484771"/>
                  </a:lnTo>
                  <a:lnTo>
                    <a:pt x="89293" y="520293"/>
                  </a:lnTo>
                  <a:lnTo>
                    <a:pt x="124802" y="550773"/>
                  </a:lnTo>
                  <a:lnTo>
                    <a:pt x="164744" y="575564"/>
                  </a:lnTo>
                  <a:lnTo>
                    <a:pt x="208470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64"/>
                  </a:lnTo>
                  <a:lnTo>
                    <a:pt x="484784" y="550773"/>
                  </a:lnTo>
                  <a:lnTo>
                    <a:pt x="520293" y="520293"/>
                  </a:lnTo>
                  <a:lnTo>
                    <a:pt x="550773" y="484771"/>
                  </a:lnTo>
                  <a:lnTo>
                    <a:pt x="575564" y="444842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36298" y="1025397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21" y="0"/>
                  </a:moveTo>
                  <a:lnTo>
                    <a:pt x="187055" y="5080"/>
                  </a:lnTo>
                  <a:lnTo>
                    <a:pt x="142859" y="19050"/>
                  </a:lnTo>
                  <a:lnTo>
                    <a:pt x="102991" y="41910"/>
                  </a:lnTo>
                  <a:lnTo>
                    <a:pt x="68305" y="69850"/>
                  </a:lnTo>
                  <a:lnTo>
                    <a:pt x="39624" y="105410"/>
                  </a:lnTo>
                  <a:lnTo>
                    <a:pt x="18166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402" y="261620"/>
                  </a:lnTo>
                  <a:lnTo>
                    <a:pt x="11033" y="307340"/>
                  </a:lnTo>
                  <a:lnTo>
                    <a:pt x="29077" y="349250"/>
                  </a:lnTo>
                  <a:lnTo>
                    <a:pt x="54589" y="387350"/>
                  </a:lnTo>
                  <a:lnTo>
                    <a:pt x="86746" y="419100"/>
                  </a:lnTo>
                  <a:lnTo>
                    <a:pt x="124449" y="443230"/>
                  </a:lnTo>
                  <a:lnTo>
                    <a:pt x="166878" y="462280"/>
                  </a:lnTo>
                  <a:lnTo>
                    <a:pt x="212963" y="471170"/>
                  </a:lnTo>
                  <a:lnTo>
                    <a:pt x="236982" y="471170"/>
                  </a:lnTo>
                  <a:lnTo>
                    <a:pt x="261091" y="469900"/>
                  </a:lnTo>
                  <a:lnTo>
                    <a:pt x="284347" y="467360"/>
                  </a:lnTo>
                  <a:lnTo>
                    <a:pt x="307086" y="461010"/>
                  </a:lnTo>
                  <a:lnTo>
                    <a:pt x="325069" y="454660"/>
                  </a:lnTo>
                  <a:lnTo>
                    <a:pt x="236098" y="454660"/>
                  </a:lnTo>
                  <a:lnTo>
                    <a:pt x="213725" y="453390"/>
                  </a:lnTo>
                  <a:lnTo>
                    <a:pt x="171053" y="445770"/>
                  </a:lnTo>
                  <a:lnTo>
                    <a:pt x="131826" y="427990"/>
                  </a:lnTo>
                  <a:lnTo>
                    <a:pt x="96895" y="405130"/>
                  </a:lnTo>
                  <a:lnTo>
                    <a:pt x="67177" y="375920"/>
                  </a:lnTo>
                  <a:lnTo>
                    <a:pt x="43555" y="340360"/>
                  </a:lnTo>
                  <a:lnTo>
                    <a:pt x="26913" y="302260"/>
                  </a:lnTo>
                  <a:lnTo>
                    <a:pt x="18013" y="259080"/>
                  </a:lnTo>
                  <a:lnTo>
                    <a:pt x="16948" y="237490"/>
                  </a:lnTo>
                  <a:lnTo>
                    <a:pt x="16952" y="234950"/>
                  </a:lnTo>
                  <a:lnTo>
                    <a:pt x="21336" y="193040"/>
                  </a:lnTo>
                  <a:lnTo>
                    <a:pt x="34015" y="151130"/>
                  </a:lnTo>
                  <a:lnTo>
                    <a:pt x="54102" y="114300"/>
                  </a:lnTo>
                  <a:lnTo>
                    <a:pt x="80772" y="81280"/>
                  </a:lnTo>
                  <a:lnTo>
                    <a:pt x="113141" y="54610"/>
                  </a:lnTo>
                  <a:lnTo>
                    <a:pt x="150235" y="34290"/>
                  </a:lnTo>
                  <a:lnTo>
                    <a:pt x="191262" y="21590"/>
                  </a:lnTo>
                  <a:lnTo>
                    <a:pt x="235336" y="17780"/>
                  </a:lnTo>
                  <a:lnTo>
                    <a:pt x="323153" y="17780"/>
                  </a:lnTo>
                  <a:lnTo>
                    <a:pt x="304525" y="10160"/>
                  </a:lnTo>
                  <a:lnTo>
                    <a:pt x="281940" y="5080"/>
                  </a:lnTo>
                  <a:lnTo>
                    <a:pt x="258439" y="1270"/>
                  </a:lnTo>
                  <a:lnTo>
                    <a:pt x="234421" y="0"/>
                  </a:lnTo>
                  <a:close/>
                </a:path>
                <a:path w="471804" h="471169">
                  <a:moveTo>
                    <a:pt x="323153" y="17780"/>
                  </a:moveTo>
                  <a:lnTo>
                    <a:pt x="235336" y="17780"/>
                  </a:lnTo>
                  <a:lnTo>
                    <a:pt x="257677" y="19050"/>
                  </a:lnTo>
                  <a:lnTo>
                    <a:pt x="279379" y="21590"/>
                  </a:lnTo>
                  <a:lnTo>
                    <a:pt x="320527" y="34290"/>
                  </a:lnTo>
                  <a:lnTo>
                    <a:pt x="357743" y="54610"/>
                  </a:lnTo>
                  <a:lnTo>
                    <a:pt x="390144" y="81280"/>
                  </a:lnTo>
                  <a:lnTo>
                    <a:pt x="416935" y="113030"/>
                  </a:lnTo>
                  <a:lnTo>
                    <a:pt x="437113" y="151130"/>
                  </a:lnTo>
                  <a:lnTo>
                    <a:pt x="449945" y="191770"/>
                  </a:lnTo>
                  <a:lnTo>
                    <a:pt x="454455" y="234950"/>
                  </a:lnTo>
                  <a:lnTo>
                    <a:pt x="454451" y="237490"/>
                  </a:lnTo>
                  <a:lnTo>
                    <a:pt x="450067" y="279400"/>
                  </a:lnTo>
                  <a:lnTo>
                    <a:pt x="437509" y="321310"/>
                  </a:lnTo>
                  <a:lnTo>
                    <a:pt x="417301" y="358140"/>
                  </a:lnTo>
                  <a:lnTo>
                    <a:pt x="390784" y="389890"/>
                  </a:lnTo>
                  <a:lnTo>
                    <a:pt x="358383" y="417830"/>
                  </a:lnTo>
                  <a:lnTo>
                    <a:pt x="321289" y="438150"/>
                  </a:lnTo>
                  <a:lnTo>
                    <a:pt x="280141" y="450850"/>
                  </a:lnTo>
                  <a:lnTo>
                    <a:pt x="236098" y="454660"/>
                  </a:lnTo>
                  <a:lnTo>
                    <a:pt x="325069" y="454660"/>
                  </a:lnTo>
                  <a:lnTo>
                    <a:pt x="368533" y="430530"/>
                  </a:lnTo>
                  <a:lnTo>
                    <a:pt x="403341" y="401320"/>
                  </a:lnTo>
                  <a:lnTo>
                    <a:pt x="431779" y="367030"/>
                  </a:lnTo>
                  <a:lnTo>
                    <a:pt x="453390" y="326390"/>
                  </a:lnTo>
                  <a:lnTo>
                    <a:pt x="466831" y="281940"/>
                  </a:lnTo>
                  <a:lnTo>
                    <a:pt x="471403" y="234950"/>
                  </a:lnTo>
                  <a:lnTo>
                    <a:pt x="470032" y="210820"/>
                  </a:lnTo>
                  <a:lnTo>
                    <a:pt x="460491" y="165100"/>
                  </a:lnTo>
                  <a:lnTo>
                    <a:pt x="442325" y="123190"/>
                  </a:lnTo>
                  <a:lnTo>
                    <a:pt x="416814" y="85090"/>
                  </a:lnTo>
                  <a:lnTo>
                    <a:pt x="384688" y="53340"/>
                  </a:lnTo>
                  <a:lnTo>
                    <a:pt x="347075" y="27940"/>
                  </a:lnTo>
                  <a:lnTo>
                    <a:pt x="326257" y="19050"/>
                  </a:lnTo>
                  <a:lnTo>
                    <a:pt x="323153" y="17780"/>
                  </a:lnTo>
                  <a:close/>
                </a:path>
                <a:path w="471804" h="471169">
                  <a:moveTo>
                    <a:pt x="236098" y="34290"/>
                  </a:moveTo>
                  <a:lnTo>
                    <a:pt x="195437" y="38100"/>
                  </a:lnTo>
                  <a:lnTo>
                    <a:pt x="157612" y="49530"/>
                  </a:lnTo>
                  <a:lnTo>
                    <a:pt x="123169" y="68580"/>
                  </a:lnTo>
                  <a:lnTo>
                    <a:pt x="93207" y="92710"/>
                  </a:lnTo>
                  <a:lnTo>
                    <a:pt x="68580" y="123190"/>
                  </a:lnTo>
                  <a:lnTo>
                    <a:pt x="49895" y="157480"/>
                  </a:lnTo>
                  <a:lnTo>
                    <a:pt x="38100" y="195580"/>
                  </a:lnTo>
                  <a:lnTo>
                    <a:pt x="33954" y="234950"/>
                  </a:lnTo>
                  <a:lnTo>
                    <a:pt x="33949" y="237490"/>
                  </a:lnTo>
                  <a:lnTo>
                    <a:pt x="34777" y="256540"/>
                  </a:lnTo>
                  <a:lnTo>
                    <a:pt x="42793" y="295910"/>
                  </a:lnTo>
                  <a:lnTo>
                    <a:pt x="58033" y="331470"/>
                  </a:lnTo>
                  <a:lnTo>
                    <a:pt x="79613" y="364490"/>
                  </a:lnTo>
                  <a:lnTo>
                    <a:pt x="107045" y="391160"/>
                  </a:lnTo>
                  <a:lnTo>
                    <a:pt x="139171" y="412750"/>
                  </a:lnTo>
                  <a:lnTo>
                    <a:pt x="175381" y="429260"/>
                  </a:lnTo>
                  <a:lnTo>
                    <a:pt x="214609" y="436880"/>
                  </a:lnTo>
                  <a:lnTo>
                    <a:pt x="235336" y="438150"/>
                  </a:lnTo>
                  <a:lnTo>
                    <a:pt x="255910" y="436880"/>
                  </a:lnTo>
                  <a:lnTo>
                    <a:pt x="275965" y="434340"/>
                  </a:lnTo>
                  <a:lnTo>
                    <a:pt x="295381" y="429260"/>
                  </a:lnTo>
                  <a:lnTo>
                    <a:pt x="313944" y="422910"/>
                  </a:lnTo>
                  <a:lnTo>
                    <a:pt x="316465" y="421640"/>
                  </a:lnTo>
                  <a:lnTo>
                    <a:pt x="234421" y="421640"/>
                  </a:lnTo>
                  <a:lnTo>
                    <a:pt x="215371" y="420370"/>
                  </a:lnTo>
                  <a:lnTo>
                    <a:pt x="162671" y="406400"/>
                  </a:lnTo>
                  <a:lnTo>
                    <a:pt x="117226" y="378460"/>
                  </a:lnTo>
                  <a:lnTo>
                    <a:pt x="81655" y="339090"/>
                  </a:lnTo>
                  <a:lnTo>
                    <a:pt x="58674" y="289560"/>
                  </a:lnTo>
                  <a:lnTo>
                    <a:pt x="50779" y="234950"/>
                  </a:lnTo>
                  <a:lnTo>
                    <a:pt x="51816" y="215900"/>
                  </a:lnTo>
                  <a:lnTo>
                    <a:pt x="65775" y="162560"/>
                  </a:lnTo>
                  <a:lnTo>
                    <a:pt x="93726" y="118110"/>
                  </a:lnTo>
                  <a:lnTo>
                    <a:pt x="133350" y="82550"/>
                  </a:lnTo>
                  <a:lnTo>
                    <a:pt x="181843" y="59690"/>
                  </a:lnTo>
                  <a:lnTo>
                    <a:pt x="236982" y="50800"/>
                  </a:lnTo>
                  <a:lnTo>
                    <a:pt x="314706" y="50800"/>
                  </a:lnTo>
                  <a:lnTo>
                    <a:pt x="296143" y="43180"/>
                  </a:lnTo>
                  <a:lnTo>
                    <a:pt x="276849" y="38100"/>
                  </a:lnTo>
                  <a:lnTo>
                    <a:pt x="256794" y="35560"/>
                  </a:lnTo>
                  <a:lnTo>
                    <a:pt x="236098" y="34290"/>
                  </a:lnTo>
                  <a:close/>
                </a:path>
                <a:path w="471804" h="471169">
                  <a:moveTo>
                    <a:pt x="314706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74198" y="54610"/>
                  </a:lnTo>
                  <a:lnTo>
                    <a:pt x="324977" y="73660"/>
                  </a:lnTo>
                  <a:lnTo>
                    <a:pt x="367405" y="106680"/>
                  </a:lnTo>
                  <a:lnTo>
                    <a:pt x="399013" y="148590"/>
                  </a:lnTo>
                  <a:lnTo>
                    <a:pt x="417057" y="199390"/>
                  </a:lnTo>
                  <a:lnTo>
                    <a:pt x="420624" y="237490"/>
                  </a:lnTo>
                  <a:lnTo>
                    <a:pt x="419587" y="256540"/>
                  </a:lnTo>
                  <a:lnTo>
                    <a:pt x="405627" y="309880"/>
                  </a:lnTo>
                  <a:lnTo>
                    <a:pt x="377677" y="354330"/>
                  </a:lnTo>
                  <a:lnTo>
                    <a:pt x="338206" y="389890"/>
                  </a:lnTo>
                  <a:lnTo>
                    <a:pt x="271759" y="417830"/>
                  </a:lnTo>
                  <a:lnTo>
                    <a:pt x="234421" y="421640"/>
                  </a:lnTo>
                  <a:lnTo>
                    <a:pt x="316465" y="421640"/>
                  </a:lnTo>
                  <a:lnTo>
                    <a:pt x="363839" y="392430"/>
                  </a:lnTo>
                  <a:lnTo>
                    <a:pt x="391271" y="364490"/>
                  </a:lnTo>
                  <a:lnTo>
                    <a:pt x="413004" y="332740"/>
                  </a:lnTo>
                  <a:lnTo>
                    <a:pt x="428365" y="297180"/>
                  </a:lnTo>
                  <a:lnTo>
                    <a:pt x="436504" y="257810"/>
                  </a:lnTo>
                  <a:lnTo>
                    <a:pt x="437454" y="234950"/>
                  </a:lnTo>
                  <a:lnTo>
                    <a:pt x="436626" y="215900"/>
                  </a:lnTo>
                  <a:lnTo>
                    <a:pt x="428609" y="176530"/>
                  </a:lnTo>
                  <a:lnTo>
                    <a:pt x="413491" y="139700"/>
                  </a:lnTo>
                  <a:lnTo>
                    <a:pt x="391789" y="107950"/>
                  </a:lnTo>
                  <a:lnTo>
                    <a:pt x="364479" y="81280"/>
                  </a:lnTo>
                  <a:lnTo>
                    <a:pt x="332353" y="58420"/>
                  </a:lnTo>
                  <a:lnTo>
                    <a:pt x="314706" y="50800"/>
                  </a:lnTo>
                  <a:close/>
                </a:path>
              </a:pathLst>
            </a:custGeom>
            <a:solidFill>
              <a:srgbClr val="7A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74673" y="417189"/>
            <a:ext cx="4002404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b="0" dirty="0">
                <a:solidFill>
                  <a:srgbClr val="7A9798"/>
                </a:solidFill>
                <a:latin typeface="Georgia"/>
                <a:cs typeface="Georgia"/>
              </a:rPr>
              <a:t>RIOT: the </a:t>
            </a:r>
            <a:r>
              <a:rPr sz="3300" b="0" spc="-5" dirty="0">
                <a:solidFill>
                  <a:srgbClr val="7A9798"/>
                </a:solidFill>
                <a:latin typeface="Georgia"/>
                <a:cs typeface="Georgia"/>
              </a:rPr>
              <a:t>native</a:t>
            </a:r>
            <a:r>
              <a:rPr sz="3300" b="0" spc="-60" dirty="0">
                <a:solidFill>
                  <a:srgbClr val="7A9798"/>
                </a:solidFill>
                <a:latin typeface="Georgia"/>
                <a:cs typeface="Georgia"/>
              </a:rPr>
              <a:t> </a:t>
            </a:r>
            <a:r>
              <a:rPr sz="3300" b="0" spc="-5" dirty="0">
                <a:solidFill>
                  <a:srgbClr val="7A9798"/>
                </a:solidFill>
                <a:latin typeface="Georgia"/>
                <a:cs typeface="Georgia"/>
              </a:rPr>
              <a:t>port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40" y="1444557"/>
            <a:ext cx="800227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" indent="-276860">
              <a:lnSpc>
                <a:spcPts val="2500"/>
              </a:lnSpc>
              <a:spcBef>
                <a:spcPts val="100"/>
              </a:spcBef>
              <a:buClr>
                <a:srgbClr val="D16248"/>
              </a:buClr>
              <a:buSzPct val="85714"/>
              <a:buFont typeface="Arial"/>
              <a:buChar char=""/>
              <a:tabLst>
                <a:tab pos="288925" algn="l"/>
                <a:tab pos="289560" algn="l"/>
              </a:tabLst>
            </a:pPr>
            <a:r>
              <a:rPr sz="2100" spc="30" dirty="0">
                <a:latin typeface="Georgia"/>
                <a:cs typeface="Georgia"/>
              </a:rPr>
              <a:t>Run </a:t>
            </a:r>
            <a:r>
              <a:rPr sz="2100" spc="10" dirty="0">
                <a:latin typeface="Georgia"/>
                <a:cs typeface="Georgia"/>
              </a:rPr>
              <a:t>RIOT </a:t>
            </a:r>
            <a:r>
              <a:rPr sz="2100" spc="-5" dirty="0">
                <a:latin typeface="Georgia"/>
                <a:cs typeface="Georgia"/>
              </a:rPr>
              <a:t>as </a:t>
            </a:r>
            <a:r>
              <a:rPr sz="2100" spc="-10" dirty="0">
                <a:latin typeface="Georgia"/>
                <a:cs typeface="Georgia"/>
              </a:rPr>
              <a:t>is </a:t>
            </a:r>
            <a:r>
              <a:rPr sz="2100" spc="-5" dirty="0">
                <a:latin typeface="Georgia"/>
                <a:cs typeface="Georgia"/>
              </a:rPr>
              <a:t>on </a:t>
            </a:r>
            <a:r>
              <a:rPr sz="2100" spc="15" dirty="0">
                <a:latin typeface="Georgia"/>
                <a:cs typeface="Georgia"/>
              </a:rPr>
              <a:t>your Linux</a:t>
            </a:r>
            <a:r>
              <a:rPr sz="2100" spc="-245" dirty="0">
                <a:latin typeface="Georgia"/>
                <a:cs typeface="Georgia"/>
              </a:rPr>
              <a:t> </a:t>
            </a:r>
            <a:r>
              <a:rPr sz="2100" spc="15" dirty="0">
                <a:latin typeface="Georgia"/>
                <a:cs typeface="Georgia"/>
              </a:rPr>
              <a:t>computer</a:t>
            </a:r>
            <a:endParaRPr sz="2100">
              <a:latin typeface="Georgia"/>
              <a:cs typeface="Georgia"/>
            </a:endParaRPr>
          </a:p>
          <a:p>
            <a:pPr marL="288925" indent="-276860">
              <a:lnSpc>
                <a:spcPts val="2500"/>
              </a:lnSpc>
              <a:buClr>
                <a:srgbClr val="D16248"/>
              </a:buClr>
              <a:buSzPct val="85714"/>
              <a:buFont typeface="Arial"/>
              <a:buChar char=""/>
              <a:tabLst>
                <a:tab pos="288925" algn="l"/>
                <a:tab pos="289560" algn="l"/>
              </a:tabLst>
            </a:pPr>
            <a:r>
              <a:rPr sz="2100" spc="10" dirty="0">
                <a:latin typeface="Georgia"/>
                <a:cs typeface="Georgia"/>
              </a:rPr>
              <a:t>Emulates </a:t>
            </a:r>
            <a:r>
              <a:rPr sz="2100" dirty="0">
                <a:latin typeface="Georgia"/>
                <a:cs typeface="Georgia"/>
              </a:rPr>
              <a:t>a </a:t>
            </a:r>
            <a:r>
              <a:rPr sz="2100" spc="5" dirty="0">
                <a:latin typeface="Georgia"/>
                <a:cs typeface="Georgia"/>
              </a:rPr>
              <a:t>network </a:t>
            </a:r>
            <a:r>
              <a:rPr sz="2100" spc="15" dirty="0">
                <a:latin typeface="Georgia"/>
                <a:cs typeface="Georgia"/>
              </a:rPr>
              <a:t>using </a:t>
            </a:r>
            <a:r>
              <a:rPr sz="2100" spc="5" dirty="0">
                <a:latin typeface="Georgia"/>
                <a:cs typeface="Georgia"/>
              </a:rPr>
              <a:t>virtual network</a:t>
            </a:r>
            <a:r>
              <a:rPr sz="2100" spc="-370" dirty="0">
                <a:latin typeface="Georgia"/>
                <a:cs typeface="Georgia"/>
              </a:rPr>
              <a:t> </a:t>
            </a:r>
            <a:r>
              <a:rPr sz="2100" spc="10" dirty="0">
                <a:latin typeface="Georgia"/>
                <a:cs typeface="Georgia"/>
              </a:rPr>
              <a:t>devices</a:t>
            </a:r>
            <a:endParaRPr sz="2100">
              <a:latin typeface="Georgia"/>
              <a:cs typeface="Georgia"/>
            </a:endParaRPr>
          </a:p>
          <a:p>
            <a:pPr marL="288925" indent="-276860">
              <a:lnSpc>
                <a:spcPct val="100000"/>
              </a:lnSpc>
              <a:spcBef>
                <a:spcPts val="35"/>
              </a:spcBef>
              <a:buClr>
                <a:srgbClr val="D16248"/>
              </a:buClr>
              <a:buSzPct val="85714"/>
              <a:buFont typeface="Arial"/>
              <a:buChar char=""/>
              <a:tabLst>
                <a:tab pos="288925" algn="l"/>
                <a:tab pos="289560" algn="l"/>
              </a:tabLst>
            </a:pPr>
            <a:r>
              <a:rPr sz="2100" dirty="0">
                <a:latin typeface="Georgia"/>
                <a:cs typeface="Georgia"/>
              </a:rPr>
              <a:t>Allows </a:t>
            </a:r>
            <a:r>
              <a:rPr sz="2100" spc="-10" dirty="0">
                <a:latin typeface="Georgia"/>
                <a:cs typeface="Georgia"/>
              </a:rPr>
              <a:t>for </a:t>
            </a:r>
            <a:r>
              <a:rPr sz="2100" spc="20" dirty="0">
                <a:latin typeface="Georgia"/>
                <a:cs typeface="Georgia"/>
              </a:rPr>
              <a:t>enhanced </a:t>
            </a:r>
            <a:r>
              <a:rPr sz="2100" spc="10" dirty="0">
                <a:latin typeface="Georgia"/>
                <a:cs typeface="Georgia"/>
              </a:rPr>
              <a:t>debugging </a:t>
            </a:r>
            <a:r>
              <a:rPr sz="2100" spc="5" dirty="0">
                <a:latin typeface="Georgia"/>
                <a:cs typeface="Georgia"/>
              </a:rPr>
              <a:t>with </a:t>
            </a:r>
            <a:r>
              <a:rPr sz="2100" spc="-5" dirty="0">
                <a:latin typeface="Georgia"/>
                <a:cs typeface="Georgia"/>
              </a:rPr>
              <a:t>gdb, </a:t>
            </a:r>
            <a:r>
              <a:rPr sz="2100" spc="-10" dirty="0">
                <a:latin typeface="Georgia"/>
                <a:cs typeface="Georgia"/>
              </a:rPr>
              <a:t>valgrind, </a:t>
            </a:r>
            <a:r>
              <a:rPr sz="2100" dirty="0">
                <a:latin typeface="Georgia"/>
                <a:cs typeface="Georgia"/>
              </a:rPr>
              <a:t>wireshark</a:t>
            </a:r>
            <a:r>
              <a:rPr sz="2100" spc="-260" dirty="0">
                <a:latin typeface="Georgia"/>
                <a:cs typeface="Georgia"/>
              </a:rPr>
              <a:t> </a:t>
            </a:r>
            <a:r>
              <a:rPr sz="2100" spc="15" dirty="0">
                <a:latin typeface="Georgia"/>
                <a:cs typeface="Georgia"/>
              </a:rPr>
              <a:t>etc.</a:t>
            </a:r>
            <a:endParaRPr sz="21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76751" y="6437312"/>
            <a:ext cx="2280285" cy="4533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69215" marR="5080" indent="-57150">
              <a:lnSpc>
                <a:spcPts val="1650"/>
              </a:lnSpc>
              <a:spcBef>
                <a:spcPts val="204"/>
              </a:spcBef>
            </a:pPr>
            <a:r>
              <a:rPr sz="1400" spc="15" dirty="0">
                <a:solidFill>
                  <a:srgbClr val="FFFFFF"/>
                </a:solidFill>
                <a:latin typeface="Georgia"/>
                <a:cs typeface="Georgia"/>
              </a:rPr>
              <a:t>TI</a:t>
            </a:r>
            <a:r>
              <a:rPr sz="140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eorgia"/>
                <a:cs typeface="Georgia"/>
              </a:rPr>
              <a:t>3:</a:t>
            </a:r>
            <a:r>
              <a:rPr sz="1400" spc="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Georgia"/>
                <a:cs typeface="Georgia"/>
              </a:rPr>
              <a:t>Operating</a:t>
            </a:r>
            <a:r>
              <a:rPr sz="1400" spc="-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Georgia"/>
                <a:cs typeface="Georgia"/>
              </a:rPr>
              <a:t>Systems</a:t>
            </a:r>
            <a:r>
              <a:rPr sz="1400" spc="-1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Georgia"/>
                <a:cs typeface="Georgia"/>
              </a:rPr>
              <a:t>and  </a:t>
            </a:r>
            <a:r>
              <a:rPr sz="1400" spc="10" dirty="0">
                <a:solidFill>
                  <a:srgbClr val="FFFFFF"/>
                </a:solidFill>
                <a:latin typeface="Georgia"/>
                <a:cs typeface="Georgia"/>
              </a:rPr>
              <a:t>Computer</a:t>
            </a:r>
            <a:r>
              <a:rPr sz="1400" spc="-1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Georgia"/>
                <a:cs typeface="Georgia"/>
              </a:rPr>
              <a:t>Networks</a:t>
            </a:r>
            <a:r>
              <a:rPr sz="1400" spc="-1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Georgia"/>
                <a:cs typeface="Georgia"/>
              </a:rPr>
              <a:t>/</a:t>
            </a:r>
            <a:r>
              <a:rPr sz="14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RIOT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6235" y="3340699"/>
            <a:ext cx="8391540" cy="2968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3301"/>
            <a:ext cx="8839200" cy="4995545"/>
          </a:xfrm>
          <a:custGeom>
            <a:avLst/>
            <a:gdLst/>
            <a:ahLst/>
            <a:cxnLst/>
            <a:rect l="l" t="t" r="r" b="b"/>
            <a:pathLst>
              <a:path w="8839200" h="4995545">
                <a:moveTo>
                  <a:pt x="0" y="4995078"/>
                </a:moveTo>
                <a:lnTo>
                  <a:pt x="8839199" y="4995078"/>
                </a:lnTo>
                <a:lnTo>
                  <a:pt x="8839199" y="0"/>
                </a:lnTo>
                <a:lnTo>
                  <a:pt x="0" y="0"/>
                </a:lnTo>
                <a:lnTo>
                  <a:pt x="0" y="4995078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697944"/>
            <a:ext cx="9144000" cy="160655"/>
            <a:chOff x="0" y="6697944"/>
            <a:chExt cx="9144000" cy="160655"/>
          </a:xfrm>
        </p:grpSpPr>
        <p:sp>
          <p:nvSpPr>
            <p:cNvPr id="4" name="object 4"/>
            <p:cNvSpPr/>
            <p:nvPr/>
          </p:nvSpPr>
          <p:spPr>
            <a:xfrm>
              <a:off x="152400" y="6697944"/>
              <a:ext cx="8839200" cy="8255"/>
            </a:xfrm>
            <a:custGeom>
              <a:avLst/>
              <a:gdLst/>
              <a:ahLst/>
              <a:cxnLst/>
              <a:rect l="l" t="t" r="r" b="b"/>
              <a:pathLst>
                <a:path w="8839200" h="8254">
                  <a:moveTo>
                    <a:pt x="0" y="7655"/>
                  </a:moveTo>
                  <a:lnTo>
                    <a:pt x="8839199" y="7655"/>
                  </a:lnTo>
                  <a:lnTo>
                    <a:pt x="8839199" y="0"/>
                  </a:lnTo>
                  <a:lnTo>
                    <a:pt x="0" y="0"/>
                  </a:lnTo>
                  <a:lnTo>
                    <a:pt x="0" y="7655"/>
                  </a:lnTo>
                  <a:close/>
                </a:path>
              </a:pathLst>
            </a:custGeom>
            <a:solidFill>
              <a:srgbClr val="C5D1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05600"/>
              <a:ext cx="9144000" cy="152400"/>
            </a:xfrm>
            <a:custGeom>
              <a:avLst/>
              <a:gdLst/>
              <a:ahLst/>
              <a:cxnLst/>
              <a:rect l="l" t="t" r="r" b="b"/>
              <a:pathLst>
                <a:path w="9144000" h="152400">
                  <a:moveTo>
                    <a:pt x="9143999" y="0"/>
                  </a:moveTo>
                  <a:lnTo>
                    <a:pt x="0" y="0"/>
                  </a:lnTo>
                  <a:lnTo>
                    <a:pt x="0" y="152399"/>
                  </a:lnTo>
                  <a:lnTo>
                    <a:pt x="9143999" y="152399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9144000" cy="6858634"/>
            <a:chOff x="0" y="0"/>
            <a:chExt cx="9144000" cy="6858634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9144000" cy="6858634"/>
            </a:xfrm>
            <a:custGeom>
              <a:avLst/>
              <a:gdLst/>
              <a:ahLst/>
              <a:cxnLst/>
              <a:rect l="l" t="t" r="r" b="b"/>
              <a:pathLst>
                <a:path w="9144000" h="6858634">
                  <a:moveTo>
                    <a:pt x="9144000" y="0"/>
                  </a:moveTo>
                  <a:lnTo>
                    <a:pt x="0" y="0"/>
                  </a:lnTo>
                  <a:lnTo>
                    <a:pt x="0" y="1393317"/>
                  </a:lnTo>
                  <a:lnTo>
                    <a:pt x="0" y="6858013"/>
                  </a:lnTo>
                  <a:lnTo>
                    <a:pt x="152400" y="6858013"/>
                  </a:lnTo>
                  <a:lnTo>
                    <a:pt x="152400" y="1393317"/>
                  </a:lnTo>
                  <a:lnTo>
                    <a:pt x="8991600" y="1393317"/>
                  </a:lnTo>
                  <a:lnTo>
                    <a:pt x="8991600" y="6858013"/>
                  </a:lnTo>
                  <a:lnTo>
                    <a:pt x="9144000" y="6858013"/>
                  </a:lnTo>
                  <a:lnTo>
                    <a:pt x="9144000" y="1393317"/>
                  </a:lnTo>
                  <a:lnTo>
                    <a:pt x="9144000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51" y="6388380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55448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400" y="1276715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3" y="0"/>
                  </a:lnTo>
                </a:path>
              </a:pathLst>
            </a:custGeom>
            <a:ln w="9534">
              <a:solidFill>
                <a:srgbClr val="7A9798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7200" y="956068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46"/>
                  </a:lnTo>
                  <a:lnTo>
                    <a:pt x="594055" y="208432"/>
                  </a:lnTo>
                  <a:lnTo>
                    <a:pt x="575564" y="164706"/>
                  </a:lnTo>
                  <a:lnTo>
                    <a:pt x="550773" y="124764"/>
                  </a:lnTo>
                  <a:lnTo>
                    <a:pt x="520293" y="89255"/>
                  </a:lnTo>
                  <a:lnTo>
                    <a:pt x="484784" y="58788"/>
                  </a:lnTo>
                  <a:lnTo>
                    <a:pt x="444842" y="34010"/>
                  </a:lnTo>
                  <a:lnTo>
                    <a:pt x="401116" y="15532"/>
                  </a:lnTo>
                  <a:lnTo>
                    <a:pt x="354215" y="3987"/>
                  </a:lnTo>
                  <a:lnTo>
                    <a:pt x="304800" y="0"/>
                  </a:lnTo>
                  <a:lnTo>
                    <a:pt x="255371" y="3987"/>
                  </a:lnTo>
                  <a:lnTo>
                    <a:pt x="208470" y="15532"/>
                  </a:lnTo>
                  <a:lnTo>
                    <a:pt x="164744" y="34010"/>
                  </a:lnTo>
                  <a:lnTo>
                    <a:pt x="124802" y="58788"/>
                  </a:lnTo>
                  <a:lnTo>
                    <a:pt x="89293" y="89255"/>
                  </a:lnTo>
                  <a:lnTo>
                    <a:pt x="58813" y="124764"/>
                  </a:lnTo>
                  <a:lnTo>
                    <a:pt x="34023" y="164706"/>
                  </a:lnTo>
                  <a:lnTo>
                    <a:pt x="15532" y="208432"/>
                  </a:lnTo>
                  <a:lnTo>
                    <a:pt x="3987" y="255346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32" y="401116"/>
                  </a:lnTo>
                  <a:lnTo>
                    <a:pt x="34023" y="444842"/>
                  </a:lnTo>
                  <a:lnTo>
                    <a:pt x="58813" y="484771"/>
                  </a:lnTo>
                  <a:lnTo>
                    <a:pt x="89293" y="520293"/>
                  </a:lnTo>
                  <a:lnTo>
                    <a:pt x="124802" y="550773"/>
                  </a:lnTo>
                  <a:lnTo>
                    <a:pt x="164744" y="575564"/>
                  </a:lnTo>
                  <a:lnTo>
                    <a:pt x="208470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64"/>
                  </a:lnTo>
                  <a:lnTo>
                    <a:pt x="484784" y="550773"/>
                  </a:lnTo>
                  <a:lnTo>
                    <a:pt x="520293" y="520293"/>
                  </a:lnTo>
                  <a:lnTo>
                    <a:pt x="550773" y="484771"/>
                  </a:lnTo>
                  <a:lnTo>
                    <a:pt x="575564" y="444842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36298" y="1025397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21" y="0"/>
                  </a:moveTo>
                  <a:lnTo>
                    <a:pt x="187055" y="5080"/>
                  </a:lnTo>
                  <a:lnTo>
                    <a:pt x="142859" y="19050"/>
                  </a:lnTo>
                  <a:lnTo>
                    <a:pt x="102991" y="41910"/>
                  </a:lnTo>
                  <a:lnTo>
                    <a:pt x="68305" y="69850"/>
                  </a:lnTo>
                  <a:lnTo>
                    <a:pt x="39624" y="105410"/>
                  </a:lnTo>
                  <a:lnTo>
                    <a:pt x="18166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402" y="261620"/>
                  </a:lnTo>
                  <a:lnTo>
                    <a:pt x="11033" y="307340"/>
                  </a:lnTo>
                  <a:lnTo>
                    <a:pt x="29077" y="349250"/>
                  </a:lnTo>
                  <a:lnTo>
                    <a:pt x="54589" y="387350"/>
                  </a:lnTo>
                  <a:lnTo>
                    <a:pt x="86746" y="419100"/>
                  </a:lnTo>
                  <a:lnTo>
                    <a:pt x="124449" y="443230"/>
                  </a:lnTo>
                  <a:lnTo>
                    <a:pt x="166878" y="462280"/>
                  </a:lnTo>
                  <a:lnTo>
                    <a:pt x="212963" y="471170"/>
                  </a:lnTo>
                  <a:lnTo>
                    <a:pt x="236982" y="471170"/>
                  </a:lnTo>
                  <a:lnTo>
                    <a:pt x="261091" y="469900"/>
                  </a:lnTo>
                  <a:lnTo>
                    <a:pt x="284347" y="467360"/>
                  </a:lnTo>
                  <a:lnTo>
                    <a:pt x="307086" y="461010"/>
                  </a:lnTo>
                  <a:lnTo>
                    <a:pt x="325069" y="454660"/>
                  </a:lnTo>
                  <a:lnTo>
                    <a:pt x="236098" y="454660"/>
                  </a:lnTo>
                  <a:lnTo>
                    <a:pt x="213725" y="453390"/>
                  </a:lnTo>
                  <a:lnTo>
                    <a:pt x="171053" y="445770"/>
                  </a:lnTo>
                  <a:lnTo>
                    <a:pt x="131826" y="427990"/>
                  </a:lnTo>
                  <a:lnTo>
                    <a:pt x="96895" y="405130"/>
                  </a:lnTo>
                  <a:lnTo>
                    <a:pt x="67177" y="375920"/>
                  </a:lnTo>
                  <a:lnTo>
                    <a:pt x="43555" y="340360"/>
                  </a:lnTo>
                  <a:lnTo>
                    <a:pt x="26913" y="302260"/>
                  </a:lnTo>
                  <a:lnTo>
                    <a:pt x="18013" y="259080"/>
                  </a:lnTo>
                  <a:lnTo>
                    <a:pt x="16948" y="237490"/>
                  </a:lnTo>
                  <a:lnTo>
                    <a:pt x="16952" y="234950"/>
                  </a:lnTo>
                  <a:lnTo>
                    <a:pt x="21336" y="193040"/>
                  </a:lnTo>
                  <a:lnTo>
                    <a:pt x="34015" y="151130"/>
                  </a:lnTo>
                  <a:lnTo>
                    <a:pt x="54102" y="114300"/>
                  </a:lnTo>
                  <a:lnTo>
                    <a:pt x="80772" y="81280"/>
                  </a:lnTo>
                  <a:lnTo>
                    <a:pt x="113141" y="54610"/>
                  </a:lnTo>
                  <a:lnTo>
                    <a:pt x="150235" y="34290"/>
                  </a:lnTo>
                  <a:lnTo>
                    <a:pt x="191262" y="21590"/>
                  </a:lnTo>
                  <a:lnTo>
                    <a:pt x="235336" y="17780"/>
                  </a:lnTo>
                  <a:lnTo>
                    <a:pt x="323153" y="17780"/>
                  </a:lnTo>
                  <a:lnTo>
                    <a:pt x="304525" y="10160"/>
                  </a:lnTo>
                  <a:lnTo>
                    <a:pt x="281940" y="5080"/>
                  </a:lnTo>
                  <a:lnTo>
                    <a:pt x="258439" y="1270"/>
                  </a:lnTo>
                  <a:lnTo>
                    <a:pt x="234421" y="0"/>
                  </a:lnTo>
                  <a:close/>
                </a:path>
                <a:path w="471804" h="471169">
                  <a:moveTo>
                    <a:pt x="323153" y="17780"/>
                  </a:moveTo>
                  <a:lnTo>
                    <a:pt x="235336" y="17780"/>
                  </a:lnTo>
                  <a:lnTo>
                    <a:pt x="257677" y="19050"/>
                  </a:lnTo>
                  <a:lnTo>
                    <a:pt x="279379" y="21590"/>
                  </a:lnTo>
                  <a:lnTo>
                    <a:pt x="320527" y="34290"/>
                  </a:lnTo>
                  <a:lnTo>
                    <a:pt x="357743" y="54610"/>
                  </a:lnTo>
                  <a:lnTo>
                    <a:pt x="390144" y="81280"/>
                  </a:lnTo>
                  <a:lnTo>
                    <a:pt x="416935" y="113030"/>
                  </a:lnTo>
                  <a:lnTo>
                    <a:pt x="437113" y="151130"/>
                  </a:lnTo>
                  <a:lnTo>
                    <a:pt x="449945" y="191770"/>
                  </a:lnTo>
                  <a:lnTo>
                    <a:pt x="454455" y="234950"/>
                  </a:lnTo>
                  <a:lnTo>
                    <a:pt x="454451" y="237490"/>
                  </a:lnTo>
                  <a:lnTo>
                    <a:pt x="450067" y="279400"/>
                  </a:lnTo>
                  <a:lnTo>
                    <a:pt x="437509" y="321310"/>
                  </a:lnTo>
                  <a:lnTo>
                    <a:pt x="417301" y="358140"/>
                  </a:lnTo>
                  <a:lnTo>
                    <a:pt x="390784" y="389890"/>
                  </a:lnTo>
                  <a:lnTo>
                    <a:pt x="358383" y="417830"/>
                  </a:lnTo>
                  <a:lnTo>
                    <a:pt x="321289" y="438150"/>
                  </a:lnTo>
                  <a:lnTo>
                    <a:pt x="280141" y="450850"/>
                  </a:lnTo>
                  <a:lnTo>
                    <a:pt x="236098" y="454660"/>
                  </a:lnTo>
                  <a:lnTo>
                    <a:pt x="325069" y="454660"/>
                  </a:lnTo>
                  <a:lnTo>
                    <a:pt x="368533" y="430530"/>
                  </a:lnTo>
                  <a:lnTo>
                    <a:pt x="403341" y="401320"/>
                  </a:lnTo>
                  <a:lnTo>
                    <a:pt x="431779" y="367030"/>
                  </a:lnTo>
                  <a:lnTo>
                    <a:pt x="453390" y="326390"/>
                  </a:lnTo>
                  <a:lnTo>
                    <a:pt x="466831" y="281940"/>
                  </a:lnTo>
                  <a:lnTo>
                    <a:pt x="471403" y="234950"/>
                  </a:lnTo>
                  <a:lnTo>
                    <a:pt x="470032" y="210820"/>
                  </a:lnTo>
                  <a:lnTo>
                    <a:pt x="460491" y="165100"/>
                  </a:lnTo>
                  <a:lnTo>
                    <a:pt x="442325" y="123190"/>
                  </a:lnTo>
                  <a:lnTo>
                    <a:pt x="416814" y="85090"/>
                  </a:lnTo>
                  <a:lnTo>
                    <a:pt x="384688" y="53340"/>
                  </a:lnTo>
                  <a:lnTo>
                    <a:pt x="347075" y="27940"/>
                  </a:lnTo>
                  <a:lnTo>
                    <a:pt x="326257" y="19050"/>
                  </a:lnTo>
                  <a:lnTo>
                    <a:pt x="323153" y="17780"/>
                  </a:lnTo>
                  <a:close/>
                </a:path>
                <a:path w="471804" h="471169">
                  <a:moveTo>
                    <a:pt x="236098" y="34290"/>
                  </a:moveTo>
                  <a:lnTo>
                    <a:pt x="195437" y="38100"/>
                  </a:lnTo>
                  <a:lnTo>
                    <a:pt x="157612" y="49530"/>
                  </a:lnTo>
                  <a:lnTo>
                    <a:pt x="123169" y="68580"/>
                  </a:lnTo>
                  <a:lnTo>
                    <a:pt x="93207" y="92710"/>
                  </a:lnTo>
                  <a:lnTo>
                    <a:pt x="68580" y="123190"/>
                  </a:lnTo>
                  <a:lnTo>
                    <a:pt x="49895" y="157480"/>
                  </a:lnTo>
                  <a:lnTo>
                    <a:pt x="38100" y="195580"/>
                  </a:lnTo>
                  <a:lnTo>
                    <a:pt x="33954" y="234950"/>
                  </a:lnTo>
                  <a:lnTo>
                    <a:pt x="33949" y="237490"/>
                  </a:lnTo>
                  <a:lnTo>
                    <a:pt x="34777" y="256540"/>
                  </a:lnTo>
                  <a:lnTo>
                    <a:pt x="42793" y="295910"/>
                  </a:lnTo>
                  <a:lnTo>
                    <a:pt x="58033" y="331470"/>
                  </a:lnTo>
                  <a:lnTo>
                    <a:pt x="79613" y="364490"/>
                  </a:lnTo>
                  <a:lnTo>
                    <a:pt x="107045" y="391160"/>
                  </a:lnTo>
                  <a:lnTo>
                    <a:pt x="139171" y="412750"/>
                  </a:lnTo>
                  <a:lnTo>
                    <a:pt x="175381" y="429260"/>
                  </a:lnTo>
                  <a:lnTo>
                    <a:pt x="214609" y="436880"/>
                  </a:lnTo>
                  <a:lnTo>
                    <a:pt x="235336" y="438150"/>
                  </a:lnTo>
                  <a:lnTo>
                    <a:pt x="255910" y="436880"/>
                  </a:lnTo>
                  <a:lnTo>
                    <a:pt x="275965" y="434340"/>
                  </a:lnTo>
                  <a:lnTo>
                    <a:pt x="295381" y="429260"/>
                  </a:lnTo>
                  <a:lnTo>
                    <a:pt x="313944" y="422910"/>
                  </a:lnTo>
                  <a:lnTo>
                    <a:pt x="316465" y="421640"/>
                  </a:lnTo>
                  <a:lnTo>
                    <a:pt x="234421" y="421640"/>
                  </a:lnTo>
                  <a:lnTo>
                    <a:pt x="215371" y="420370"/>
                  </a:lnTo>
                  <a:lnTo>
                    <a:pt x="162671" y="406400"/>
                  </a:lnTo>
                  <a:lnTo>
                    <a:pt x="117226" y="378460"/>
                  </a:lnTo>
                  <a:lnTo>
                    <a:pt x="81655" y="339090"/>
                  </a:lnTo>
                  <a:lnTo>
                    <a:pt x="58674" y="289560"/>
                  </a:lnTo>
                  <a:lnTo>
                    <a:pt x="50779" y="234950"/>
                  </a:lnTo>
                  <a:lnTo>
                    <a:pt x="51816" y="215900"/>
                  </a:lnTo>
                  <a:lnTo>
                    <a:pt x="65775" y="162560"/>
                  </a:lnTo>
                  <a:lnTo>
                    <a:pt x="93726" y="118110"/>
                  </a:lnTo>
                  <a:lnTo>
                    <a:pt x="133350" y="82550"/>
                  </a:lnTo>
                  <a:lnTo>
                    <a:pt x="181843" y="59690"/>
                  </a:lnTo>
                  <a:lnTo>
                    <a:pt x="236982" y="50800"/>
                  </a:lnTo>
                  <a:lnTo>
                    <a:pt x="314706" y="50800"/>
                  </a:lnTo>
                  <a:lnTo>
                    <a:pt x="296143" y="43180"/>
                  </a:lnTo>
                  <a:lnTo>
                    <a:pt x="276849" y="38100"/>
                  </a:lnTo>
                  <a:lnTo>
                    <a:pt x="256794" y="35560"/>
                  </a:lnTo>
                  <a:lnTo>
                    <a:pt x="236098" y="34290"/>
                  </a:lnTo>
                  <a:close/>
                </a:path>
                <a:path w="471804" h="471169">
                  <a:moveTo>
                    <a:pt x="314706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74198" y="54610"/>
                  </a:lnTo>
                  <a:lnTo>
                    <a:pt x="324977" y="73660"/>
                  </a:lnTo>
                  <a:lnTo>
                    <a:pt x="367405" y="106680"/>
                  </a:lnTo>
                  <a:lnTo>
                    <a:pt x="399013" y="148590"/>
                  </a:lnTo>
                  <a:lnTo>
                    <a:pt x="417057" y="199390"/>
                  </a:lnTo>
                  <a:lnTo>
                    <a:pt x="420624" y="237490"/>
                  </a:lnTo>
                  <a:lnTo>
                    <a:pt x="419587" y="256540"/>
                  </a:lnTo>
                  <a:lnTo>
                    <a:pt x="405627" y="309880"/>
                  </a:lnTo>
                  <a:lnTo>
                    <a:pt x="377677" y="354330"/>
                  </a:lnTo>
                  <a:lnTo>
                    <a:pt x="338206" y="389890"/>
                  </a:lnTo>
                  <a:lnTo>
                    <a:pt x="271759" y="417830"/>
                  </a:lnTo>
                  <a:lnTo>
                    <a:pt x="234421" y="421640"/>
                  </a:lnTo>
                  <a:lnTo>
                    <a:pt x="316465" y="421640"/>
                  </a:lnTo>
                  <a:lnTo>
                    <a:pt x="363839" y="392430"/>
                  </a:lnTo>
                  <a:lnTo>
                    <a:pt x="391271" y="364490"/>
                  </a:lnTo>
                  <a:lnTo>
                    <a:pt x="413004" y="332740"/>
                  </a:lnTo>
                  <a:lnTo>
                    <a:pt x="428365" y="297180"/>
                  </a:lnTo>
                  <a:lnTo>
                    <a:pt x="436504" y="257810"/>
                  </a:lnTo>
                  <a:lnTo>
                    <a:pt x="437454" y="234950"/>
                  </a:lnTo>
                  <a:lnTo>
                    <a:pt x="436626" y="215900"/>
                  </a:lnTo>
                  <a:lnTo>
                    <a:pt x="428609" y="176530"/>
                  </a:lnTo>
                  <a:lnTo>
                    <a:pt x="413491" y="139700"/>
                  </a:lnTo>
                  <a:lnTo>
                    <a:pt x="391789" y="107950"/>
                  </a:lnTo>
                  <a:lnTo>
                    <a:pt x="364479" y="81280"/>
                  </a:lnTo>
                  <a:lnTo>
                    <a:pt x="332353" y="58420"/>
                  </a:lnTo>
                  <a:lnTo>
                    <a:pt x="314706" y="50800"/>
                  </a:lnTo>
                  <a:close/>
                </a:path>
              </a:pathLst>
            </a:custGeom>
            <a:solidFill>
              <a:srgbClr val="7A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794002" y="417189"/>
            <a:ext cx="355727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b="0" dirty="0">
                <a:solidFill>
                  <a:srgbClr val="7A9798"/>
                </a:solidFill>
                <a:latin typeface="Georgia"/>
                <a:cs typeface="Georgia"/>
              </a:rPr>
              <a:t>RIOT:</a:t>
            </a:r>
            <a:r>
              <a:rPr sz="3300" b="0" spc="-95" dirty="0">
                <a:solidFill>
                  <a:srgbClr val="7A9798"/>
                </a:solidFill>
                <a:latin typeface="Georgia"/>
                <a:cs typeface="Georgia"/>
              </a:rPr>
              <a:t> </a:t>
            </a:r>
            <a:r>
              <a:rPr sz="3300" b="0" dirty="0">
                <a:solidFill>
                  <a:srgbClr val="7A9798"/>
                </a:solidFill>
                <a:latin typeface="Georgia"/>
                <a:cs typeface="Georgia"/>
              </a:rPr>
              <a:t>Microkernel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1004" y="1523932"/>
            <a:ext cx="235966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88925" algn="l"/>
              </a:tabLst>
            </a:pPr>
            <a:r>
              <a:rPr sz="1650" spc="-430" dirty="0">
                <a:solidFill>
                  <a:srgbClr val="D16248"/>
                </a:solidFill>
                <a:latin typeface="Arial"/>
                <a:cs typeface="Arial"/>
              </a:rPr>
              <a:t>	</a:t>
            </a:r>
            <a:r>
              <a:rPr sz="1850" spc="5" dirty="0">
                <a:latin typeface="Georgia"/>
                <a:cs typeface="Georgia"/>
              </a:rPr>
              <a:t>minimalistic</a:t>
            </a:r>
            <a:r>
              <a:rPr sz="1850" spc="150" dirty="0">
                <a:latin typeface="Georgia"/>
                <a:cs typeface="Georgia"/>
              </a:rPr>
              <a:t> </a:t>
            </a:r>
            <a:r>
              <a:rPr sz="1850" dirty="0">
                <a:latin typeface="Georgia"/>
                <a:cs typeface="Georgia"/>
              </a:rPr>
              <a:t>kernel</a:t>
            </a:r>
            <a:endParaRPr sz="1850">
              <a:latin typeface="Georgia"/>
              <a:cs typeface="Georgia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794064" y="1958222"/>
          <a:ext cx="7465694" cy="1526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1930"/>
                <a:gridCol w="1670685"/>
                <a:gridCol w="1375409"/>
                <a:gridCol w="1623060"/>
                <a:gridCol w="1324610"/>
              </a:tblGrid>
              <a:tr h="438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50" spc="15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Language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106045" marB="0">
                    <a:lnT w="12700">
                      <a:solidFill>
                        <a:srgbClr val="626A84"/>
                      </a:solidFill>
                      <a:prstDash val="solid"/>
                    </a:lnT>
                    <a:lnB w="12700">
                      <a:solidFill>
                        <a:srgbClr val="626A84"/>
                      </a:solidFill>
                      <a:prstDash val="solid"/>
                    </a:lnB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L="68897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50" spc="15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files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106045" marB="0">
                    <a:lnT w="12700">
                      <a:solidFill>
                        <a:srgbClr val="626A84"/>
                      </a:solidFill>
                      <a:prstDash val="solid"/>
                    </a:lnT>
                    <a:lnB w="12700">
                      <a:solidFill>
                        <a:srgbClr val="626A84"/>
                      </a:solidFill>
                      <a:prstDash val="solid"/>
                    </a:lnB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50" spc="15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blank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106045" marB="0">
                    <a:lnT w="12700">
                      <a:solidFill>
                        <a:srgbClr val="626A84"/>
                      </a:solidFill>
                      <a:prstDash val="solid"/>
                    </a:lnT>
                    <a:lnB w="12700">
                      <a:solidFill>
                        <a:srgbClr val="626A84"/>
                      </a:solidFill>
                      <a:prstDash val="solid"/>
                    </a:lnB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50" spc="20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comment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106045" marB="0">
                    <a:lnT w="12700">
                      <a:solidFill>
                        <a:srgbClr val="626A84"/>
                      </a:solidFill>
                      <a:prstDash val="solid"/>
                    </a:lnT>
                    <a:lnB w="12700">
                      <a:solidFill>
                        <a:srgbClr val="626A84"/>
                      </a:solidFill>
                      <a:prstDash val="solid"/>
                    </a:lnB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R="382270" algn="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50" spc="-20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250" spc="55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o</a:t>
                      </a:r>
                      <a:r>
                        <a:rPr sz="1250" spc="-20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d</a:t>
                      </a:r>
                      <a:r>
                        <a:rPr sz="1250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106045" marB="0">
                    <a:lnT w="12700">
                      <a:solidFill>
                        <a:srgbClr val="626A84"/>
                      </a:solidFill>
                      <a:prstDash val="solid"/>
                    </a:lnT>
                    <a:lnB w="12700">
                      <a:solidFill>
                        <a:srgbClr val="626A84"/>
                      </a:solidFill>
                      <a:prstDash val="solid"/>
                    </a:lnB>
                    <a:solidFill>
                      <a:srgbClr val="C5D1D7"/>
                    </a:solidFill>
                  </a:tcPr>
                </a:tc>
              </a:tr>
              <a:tr h="3317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50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106045" marB="0">
                    <a:lnT w="12700">
                      <a:solidFill>
                        <a:srgbClr val="626A84"/>
                      </a:solidFill>
                      <a:prstDash val="solid"/>
                    </a:lnT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50" spc="5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106045" marB="0">
                    <a:lnT w="12700">
                      <a:solidFill>
                        <a:srgbClr val="626A84"/>
                      </a:solidFill>
                      <a:prstDash val="solid"/>
                    </a:lnT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50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350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106045" marB="0">
                    <a:lnT w="12700">
                      <a:solidFill>
                        <a:srgbClr val="626A84"/>
                      </a:solidFill>
                      <a:prstDash val="solid"/>
                    </a:lnT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R="13970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50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281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106045" marB="0">
                    <a:lnT w="12700">
                      <a:solidFill>
                        <a:srgbClr val="626A84"/>
                      </a:solidFill>
                      <a:prstDash val="solid"/>
                    </a:lnT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R="382270" algn="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50" spc="-20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250" spc="55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250" spc="-20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250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106045" marB="0">
                    <a:lnT w="12700">
                      <a:solidFill>
                        <a:srgbClr val="626A84"/>
                      </a:solidFill>
                      <a:prstDash val="solid"/>
                    </a:lnT>
                    <a:solidFill>
                      <a:srgbClr val="C5D1D7"/>
                    </a:solidFill>
                  </a:tcPr>
                </a:tc>
              </a:tr>
              <a:tr h="326394">
                <a:tc>
                  <a:txBody>
                    <a:bodyPr/>
                    <a:lstStyle/>
                    <a:p>
                      <a:pPr>
                        <a:lnSpc>
                          <a:spcPts val="1455"/>
                        </a:lnSpc>
                      </a:pPr>
                      <a:r>
                        <a:rPr sz="1250" spc="15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C</a:t>
                      </a:r>
                      <a:r>
                        <a:rPr sz="1250" spc="-30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50" spc="20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Header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2700">
                      <a:solidFill>
                        <a:srgbClr val="626A84"/>
                      </a:solidFill>
                      <a:prstDash val="solid"/>
                    </a:lnB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ts val="1455"/>
                        </a:lnSpc>
                      </a:pPr>
                      <a:r>
                        <a:rPr sz="1250" spc="5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22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2700">
                      <a:solidFill>
                        <a:srgbClr val="626A84"/>
                      </a:solidFill>
                      <a:prstDash val="solid"/>
                    </a:lnB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ts val="1455"/>
                        </a:lnSpc>
                      </a:pPr>
                      <a:r>
                        <a:rPr sz="1250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202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2700">
                      <a:solidFill>
                        <a:srgbClr val="626A84"/>
                      </a:solidFill>
                      <a:prstDash val="solid"/>
                    </a:lnB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R="139700" algn="ctr">
                        <a:lnSpc>
                          <a:spcPts val="1455"/>
                        </a:lnSpc>
                      </a:pPr>
                      <a:r>
                        <a:rPr sz="1250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719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2700">
                      <a:solidFill>
                        <a:srgbClr val="626A84"/>
                      </a:solidFill>
                      <a:prstDash val="solid"/>
                    </a:lnB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R="382270" algn="r">
                        <a:lnSpc>
                          <a:spcPts val="1455"/>
                        </a:lnSpc>
                      </a:pPr>
                      <a:r>
                        <a:rPr sz="1250" spc="55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1250" spc="-20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r>
                        <a:rPr sz="1250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2700">
                      <a:solidFill>
                        <a:srgbClr val="626A84"/>
                      </a:solidFill>
                      <a:prstDash val="solid"/>
                    </a:lnB>
                    <a:solidFill>
                      <a:srgbClr val="C5D1D7"/>
                    </a:solidFill>
                  </a:tcPr>
                </a:tc>
              </a:tr>
              <a:tr h="429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50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SUM: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106045" marB="0">
                    <a:lnT w="12700">
                      <a:solidFill>
                        <a:srgbClr val="626A84"/>
                      </a:solidFill>
                      <a:prstDash val="solid"/>
                    </a:lnT>
                    <a:lnB w="12700">
                      <a:solidFill>
                        <a:srgbClr val="626A84"/>
                      </a:solidFill>
                      <a:prstDash val="solid"/>
                    </a:lnB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50" spc="5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34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106045" marB="0">
                    <a:lnT w="12700">
                      <a:solidFill>
                        <a:srgbClr val="626A84"/>
                      </a:solidFill>
                      <a:prstDash val="solid"/>
                    </a:lnT>
                    <a:lnB w="12700">
                      <a:solidFill>
                        <a:srgbClr val="626A84"/>
                      </a:solidFill>
                      <a:prstDash val="solid"/>
                    </a:lnB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50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552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106045" marB="0">
                    <a:lnT w="12700">
                      <a:solidFill>
                        <a:srgbClr val="626A84"/>
                      </a:solidFill>
                      <a:prstDash val="solid"/>
                    </a:lnT>
                    <a:lnB w="12700">
                      <a:solidFill>
                        <a:srgbClr val="626A84"/>
                      </a:solidFill>
                      <a:prstDash val="solid"/>
                    </a:lnB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L="48895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50" spc="20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1000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106045" marB="0">
                    <a:lnT w="12700">
                      <a:solidFill>
                        <a:srgbClr val="626A84"/>
                      </a:solidFill>
                      <a:prstDash val="solid"/>
                    </a:lnT>
                    <a:lnB w="12700">
                      <a:solidFill>
                        <a:srgbClr val="626A84"/>
                      </a:solidFill>
                      <a:prstDash val="solid"/>
                    </a:lnB>
                    <a:solidFill>
                      <a:srgbClr val="C5D1D7"/>
                    </a:solidFill>
                  </a:tcPr>
                </a:tc>
                <a:tc>
                  <a:txBody>
                    <a:bodyPr/>
                    <a:lstStyle/>
                    <a:p>
                      <a:pPr marR="382270" algn="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50" spc="-20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250" spc="55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r>
                        <a:rPr sz="1250" spc="-20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9</a:t>
                      </a:r>
                      <a:r>
                        <a:rPr sz="1250" dirty="0">
                          <a:solidFill>
                            <a:srgbClr val="636B85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106045" marB="0">
                    <a:lnT w="12700">
                      <a:solidFill>
                        <a:srgbClr val="626A84"/>
                      </a:solidFill>
                      <a:prstDash val="solid"/>
                    </a:lnT>
                    <a:lnB w="12700">
                      <a:solidFill>
                        <a:srgbClr val="626A84"/>
                      </a:solidFill>
                      <a:prstDash val="solid"/>
                    </a:lnB>
                    <a:solidFill>
                      <a:srgbClr val="C5D1D7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381004" y="3562861"/>
            <a:ext cx="5031105" cy="24409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370"/>
              </a:spcBef>
              <a:buClr>
                <a:srgbClr val="D16248"/>
              </a:buClr>
              <a:buSzPct val="89189"/>
              <a:buFont typeface="Arial"/>
              <a:buChar char=""/>
              <a:tabLst>
                <a:tab pos="288925" algn="l"/>
                <a:tab pos="289560" algn="l"/>
              </a:tabLst>
            </a:pPr>
            <a:r>
              <a:rPr sz="1850" dirty="0">
                <a:latin typeface="Georgia"/>
                <a:cs typeface="Georgia"/>
              </a:rPr>
              <a:t>Kernel</a:t>
            </a:r>
            <a:r>
              <a:rPr sz="1850" spc="135" dirty="0">
                <a:latin typeface="Georgia"/>
                <a:cs typeface="Georgia"/>
              </a:rPr>
              <a:t> </a:t>
            </a:r>
            <a:r>
              <a:rPr sz="1850" dirty="0">
                <a:latin typeface="Georgia"/>
                <a:cs typeface="Georgia"/>
              </a:rPr>
              <a:t>functions:</a:t>
            </a:r>
            <a:endParaRPr sz="1850">
              <a:latin typeface="Georgia"/>
              <a:cs typeface="Georgia"/>
            </a:endParaRPr>
          </a:p>
          <a:p>
            <a:pPr marL="565150" lvl="1" indent="-276860">
              <a:lnSpc>
                <a:spcPct val="100000"/>
              </a:lnSpc>
              <a:spcBef>
                <a:spcPts val="254"/>
              </a:spcBef>
              <a:buClr>
                <a:srgbClr val="CCB300"/>
              </a:buClr>
              <a:buSzPct val="70588"/>
              <a:buFont typeface="Wingdings"/>
              <a:buChar char=""/>
              <a:tabLst>
                <a:tab pos="565150" algn="l"/>
                <a:tab pos="565785" algn="l"/>
              </a:tabLst>
            </a:pPr>
            <a:r>
              <a:rPr sz="1700" spc="10" dirty="0">
                <a:solidFill>
                  <a:srgbClr val="636B85"/>
                </a:solidFill>
                <a:latin typeface="Georgia"/>
                <a:cs typeface="Georgia"/>
              </a:rPr>
              <a:t>Scheduler</a:t>
            </a:r>
            <a:endParaRPr sz="1700">
              <a:latin typeface="Georgia"/>
              <a:cs typeface="Georgia"/>
            </a:endParaRPr>
          </a:p>
          <a:p>
            <a:pPr marL="565150" lvl="1" indent="-276860">
              <a:lnSpc>
                <a:spcPct val="100000"/>
              </a:lnSpc>
              <a:spcBef>
                <a:spcPts val="140"/>
              </a:spcBef>
              <a:buClr>
                <a:srgbClr val="CCB300"/>
              </a:buClr>
              <a:buSzPct val="70588"/>
              <a:buFont typeface="Wingdings"/>
              <a:buChar char=""/>
              <a:tabLst>
                <a:tab pos="565150" algn="l"/>
                <a:tab pos="565785" algn="l"/>
              </a:tabLst>
            </a:pPr>
            <a:r>
              <a:rPr sz="1700" spc="15" dirty="0">
                <a:solidFill>
                  <a:srgbClr val="636B85"/>
                </a:solidFill>
                <a:latin typeface="Georgia"/>
                <a:cs typeface="Georgia"/>
              </a:rPr>
              <a:t>IPC</a:t>
            </a:r>
            <a:endParaRPr sz="1700">
              <a:latin typeface="Georgia"/>
              <a:cs typeface="Georgia"/>
            </a:endParaRPr>
          </a:p>
          <a:p>
            <a:pPr marL="565150" lvl="1" indent="-276860">
              <a:lnSpc>
                <a:spcPct val="100000"/>
              </a:lnSpc>
              <a:spcBef>
                <a:spcPts val="215"/>
              </a:spcBef>
              <a:buClr>
                <a:srgbClr val="CCB300"/>
              </a:buClr>
              <a:buSzPct val="70588"/>
              <a:buFont typeface="Wingdings"/>
              <a:buChar char=""/>
              <a:tabLst>
                <a:tab pos="565150" algn="l"/>
                <a:tab pos="565785" algn="l"/>
              </a:tabLst>
            </a:pPr>
            <a:r>
              <a:rPr sz="1700" spc="5" dirty="0">
                <a:solidFill>
                  <a:srgbClr val="636B85"/>
                </a:solidFill>
                <a:latin typeface="Georgia"/>
                <a:cs typeface="Georgia"/>
              </a:rPr>
              <a:t>Mutexes</a:t>
            </a:r>
            <a:endParaRPr sz="1700">
              <a:latin typeface="Georgia"/>
              <a:cs typeface="Georgia"/>
            </a:endParaRPr>
          </a:p>
          <a:p>
            <a:pPr marL="565150" lvl="1" indent="-276860">
              <a:lnSpc>
                <a:spcPct val="100000"/>
              </a:lnSpc>
              <a:spcBef>
                <a:spcPts val="210"/>
              </a:spcBef>
              <a:buClr>
                <a:srgbClr val="CCB300"/>
              </a:buClr>
              <a:buSzPct val="70588"/>
              <a:buFont typeface="Wingdings"/>
              <a:buChar char=""/>
              <a:tabLst>
                <a:tab pos="565150" algn="l"/>
                <a:tab pos="565785" algn="l"/>
              </a:tabLst>
            </a:pPr>
            <a:r>
              <a:rPr sz="1700" spc="5" dirty="0">
                <a:solidFill>
                  <a:srgbClr val="636B85"/>
                </a:solidFill>
                <a:latin typeface="Georgia"/>
                <a:cs typeface="Georgia"/>
              </a:rPr>
              <a:t>Timer</a:t>
            </a:r>
            <a:endParaRPr sz="1700">
              <a:latin typeface="Georgia"/>
              <a:cs typeface="Georgia"/>
            </a:endParaRPr>
          </a:p>
          <a:p>
            <a:pPr marL="288925" indent="-276860">
              <a:lnSpc>
                <a:spcPct val="100000"/>
              </a:lnSpc>
              <a:spcBef>
                <a:spcPts val="290"/>
              </a:spcBef>
              <a:buClr>
                <a:srgbClr val="D16248"/>
              </a:buClr>
              <a:buSzPct val="89189"/>
              <a:buFont typeface="Arial"/>
              <a:buChar char=""/>
              <a:tabLst>
                <a:tab pos="288925" algn="l"/>
                <a:tab pos="289560" algn="l"/>
              </a:tabLst>
            </a:pPr>
            <a:r>
              <a:rPr sz="1850" spc="-10" dirty="0">
                <a:latin typeface="Georgia"/>
                <a:cs typeface="Georgia"/>
              </a:rPr>
              <a:t>Modules </a:t>
            </a:r>
            <a:r>
              <a:rPr sz="1850" spc="25" dirty="0">
                <a:latin typeface="Georgia"/>
                <a:cs typeface="Georgia"/>
              </a:rPr>
              <a:t>and </a:t>
            </a:r>
            <a:r>
              <a:rPr sz="1850" spc="-10" dirty="0">
                <a:latin typeface="Georgia"/>
                <a:cs typeface="Georgia"/>
              </a:rPr>
              <a:t>drivers </a:t>
            </a:r>
            <a:r>
              <a:rPr sz="1850" spc="5" dirty="0">
                <a:latin typeface="Georgia"/>
                <a:cs typeface="Georgia"/>
              </a:rPr>
              <a:t>communicate </a:t>
            </a:r>
            <a:r>
              <a:rPr sz="1850" spc="-10" dirty="0">
                <a:latin typeface="Georgia"/>
                <a:cs typeface="Georgia"/>
              </a:rPr>
              <a:t>over</a:t>
            </a:r>
            <a:r>
              <a:rPr sz="1850" spc="-125" dirty="0">
                <a:latin typeface="Georgia"/>
                <a:cs typeface="Georgia"/>
              </a:rPr>
              <a:t> </a:t>
            </a:r>
            <a:r>
              <a:rPr sz="1850" spc="10" dirty="0">
                <a:latin typeface="Georgia"/>
                <a:cs typeface="Georgia"/>
              </a:rPr>
              <a:t>IPC</a:t>
            </a:r>
            <a:endParaRPr sz="1850">
              <a:latin typeface="Georgia"/>
              <a:cs typeface="Georgia"/>
            </a:endParaRPr>
          </a:p>
          <a:p>
            <a:pPr marL="288925" indent="-276860">
              <a:lnSpc>
                <a:spcPct val="100000"/>
              </a:lnSpc>
              <a:spcBef>
                <a:spcPts val="335"/>
              </a:spcBef>
              <a:buClr>
                <a:srgbClr val="D16248"/>
              </a:buClr>
              <a:buSzPct val="89189"/>
              <a:buFont typeface="Arial"/>
              <a:buChar char=""/>
              <a:tabLst>
                <a:tab pos="288925" algn="l"/>
                <a:tab pos="289560" algn="l"/>
              </a:tabLst>
            </a:pPr>
            <a:r>
              <a:rPr sz="1850" spc="10" dirty="0">
                <a:latin typeface="Georgia"/>
                <a:cs typeface="Georgia"/>
              </a:rPr>
              <a:t>Deterministic </a:t>
            </a:r>
            <a:r>
              <a:rPr sz="1850" spc="5" dirty="0">
                <a:latin typeface="Georgia"/>
                <a:cs typeface="Georgia"/>
              </a:rPr>
              <a:t>runtime </a:t>
            </a:r>
            <a:r>
              <a:rPr sz="1850" spc="-10" dirty="0">
                <a:latin typeface="Georgia"/>
                <a:cs typeface="Georgia"/>
              </a:rPr>
              <a:t>of </a:t>
            </a:r>
            <a:r>
              <a:rPr sz="1850" spc="10" dirty="0">
                <a:latin typeface="Georgia"/>
                <a:cs typeface="Georgia"/>
              </a:rPr>
              <a:t>all </a:t>
            </a:r>
            <a:r>
              <a:rPr sz="1850" dirty="0">
                <a:latin typeface="Georgia"/>
                <a:cs typeface="Georgia"/>
              </a:rPr>
              <a:t>kernel</a:t>
            </a:r>
            <a:r>
              <a:rPr sz="1850" spc="405" dirty="0">
                <a:latin typeface="Georgia"/>
                <a:cs typeface="Georgia"/>
              </a:rPr>
              <a:t> </a:t>
            </a:r>
            <a:r>
              <a:rPr sz="1850" dirty="0">
                <a:latin typeface="Georgia"/>
                <a:cs typeface="Georgia"/>
              </a:rPr>
              <a:t>functions</a:t>
            </a:r>
            <a:endParaRPr sz="1850">
              <a:latin typeface="Georgia"/>
              <a:cs typeface="Georgia"/>
            </a:endParaRPr>
          </a:p>
          <a:p>
            <a:pPr marL="288925" indent="-276860">
              <a:lnSpc>
                <a:spcPct val="100000"/>
              </a:lnSpc>
              <a:spcBef>
                <a:spcPts val="254"/>
              </a:spcBef>
              <a:buClr>
                <a:srgbClr val="D16248"/>
              </a:buClr>
              <a:buSzPct val="89189"/>
              <a:buFont typeface="Arial"/>
              <a:buChar char=""/>
              <a:tabLst>
                <a:tab pos="288925" algn="l"/>
                <a:tab pos="289560" algn="l"/>
              </a:tabLst>
            </a:pPr>
            <a:r>
              <a:rPr sz="1850" spc="5" dirty="0">
                <a:latin typeface="Georgia"/>
                <a:cs typeface="Georgia"/>
              </a:rPr>
              <a:t>Optimized context</a:t>
            </a:r>
            <a:r>
              <a:rPr sz="1850" spc="215" dirty="0">
                <a:latin typeface="Georgia"/>
                <a:cs typeface="Georgia"/>
              </a:rPr>
              <a:t> </a:t>
            </a:r>
            <a:r>
              <a:rPr sz="1850" spc="5" dirty="0">
                <a:latin typeface="Georgia"/>
                <a:cs typeface="Georgia"/>
              </a:rPr>
              <a:t>switching</a:t>
            </a:r>
            <a:endParaRPr sz="18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3301"/>
            <a:ext cx="8839200" cy="4995545"/>
          </a:xfrm>
          <a:custGeom>
            <a:avLst/>
            <a:gdLst/>
            <a:ahLst/>
            <a:cxnLst/>
            <a:rect l="l" t="t" r="r" b="b"/>
            <a:pathLst>
              <a:path w="8839200" h="4995545">
                <a:moveTo>
                  <a:pt x="0" y="4995078"/>
                </a:moveTo>
                <a:lnTo>
                  <a:pt x="8839199" y="4995078"/>
                </a:lnTo>
                <a:lnTo>
                  <a:pt x="8839199" y="0"/>
                </a:lnTo>
                <a:lnTo>
                  <a:pt x="0" y="0"/>
                </a:lnTo>
                <a:lnTo>
                  <a:pt x="0" y="4995078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697944"/>
            <a:ext cx="9144000" cy="160655"/>
            <a:chOff x="0" y="6697944"/>
            <a:chExt cx="9144000" cy="160655"/>
          </a:xfrm>
        </p:grpSpPr>
        <p:sp>
          <p:nvSpPr>
            <p:cNvPr id="4" name="object 4"/>
            <p:cNvSpPr/>
            <p:nvPr/>
          </p:nvSpPr>
          <p:spPr>
            <a:xfrm>
              <a:off x="152400" y="6697944"/>
              <a:ext cx="8839200" cy="8255"/>
            </a:xfrm>
            <a:custGeom>
              <a:avLst/>
              <a:gdLst/>
              <a:ahLst/>
              <a:cxnLst/>
              <a:rect l="l" t="t" r="r" b="b"/>
              <a:pathLst>
                <a:path w="8839200" h="8254">
                  <a:moveTo>
                    <a:pt x="0" y="7655"/>
                  </a:moveTo>
                  <a:lnTo>
                    <a:pt x="8839199" y="7655"/>
                  </a:lnTo>
                  <a:lnTo>
                    <a:pt x="8839199" y="0"/>
                  </a:lnTo>
                  <a:lnTo>
                    <a:pt x="0" y="0"/>
                  </a:lnTo>
                  <a:lnTo>
                    <a:pt x="0" y="7655"/>
                  </a:lnTo>
                  <a:close/>
                </a:path>
              </a:pathLst>
            </a:custGeom>
            <a:solidFill>
              <a:srgbClr val="C5D1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05600"/>
              <a:ext cx="9144000" cy="152400"/>
            </a:xfrm>
            <a:custGeom>
              <a:avLst/>
              <a:gdLst/>
              <a:ahLst/>
              <a:cxnLst/>
              <a:rect l="l" t="t" r="r" b="b"/>
              <a:pathLst>
                <a:path w="9144000" h="152400">
                  <a:moveTo>
                    <a:pt x="9143999" y="0"/>
                  </a:moveTo>
                  <a:lnTo>
                    <a:pt x="0" y="0"/>
                  </a:lnTo>
                  <a:lnTo>
                    <a:pt x="0" y="152399"/>
                  </a:lnTo>
                  <a:lnTo>
                    <a:pt x="9143999" y="152399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9144000" cy="6858634"/>
            <a:chOff x="0" y="0"/>
            <a:chExt cx="9144000" cy="6858634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9144000" cy="6858634"/>
            </a:xfrm>
            <a:custGeom>
              <a:avLst/>
              <a:gdLst/>
              <a:ahLst/>
              <a:cxnLst/>
              <a:rect l="l" t="t" r="r" b="b"/>
              <a:pathLst>
                <a:path w="9144000" h="6858634">
                  <a:moveTo>
                    <a:pt x="9144000" y="0"/>
                  </a:moveTo>
                  <a:lnTo>
                    <a:pt x="0" y="0"/>
                  </a:lnTo>
                  <a:lnTo>
                    <a:pt x="0" y="1393317"/>
                  </a:lnTo>
                  <a:lnTo>
                    <a:pt x="0" y="6858013"/>
                  </a:lnTo>
                  <a:lnTo>
                    <a:pt x="152400" y="6858013"/>
                  </a:lnTo>
                  <a:lnTo>
                    <a:pt x="152400" y="1393317"/>
                  </a:lnTo>
                  <a:lnTo>
                    <a:pt x="8991600" y="1393317"/>
                  </a:lnTo>
                  <a:lnTo>
                    <a:pt x="8991600" y="6858013"/>
                  </a:lnTo>
                  <a:lnTo>
                    <a:pt x="9144000" y="6858013"/>
                  </a:lnTo>
                  <a:lnTo>
                    <a:pt x="9144000" y="1393317"/>
                  </a:lnTo>
                  <a:lnTo>
                    <a:pt x="9144000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51" y="6388380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55448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400" y="1276715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3" y="0"/>
                  </a:lnTo>
                </a:path>
              </a:pathLst>
            </a:custGeom>
            <a:ln w="9534">
              <a:solidFill>
                <a:srgbClr val="7A9798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7200" y="956068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46"/>
                  </a:lnTo>
                  <a:lnTo>
                    <a:pt x="594055" y="208432"/>
                  </a:lnTo>
                  <a:lnTo>
                    <a:pt x="575564" y="164706"/>
                  </a:lnTo>
                  <a:lnTo>
                    <a:pt x="550773" y="124764"/>
                  </a:lnTo>
                  <a:lnTo>
                    <a:pt x="520293" y="89255"/>
                  </a:lnTo>
                  <a:lnTo>
                    <a:pt x="484784" y="58788"/>
                  </a:lnTo>
                  <a:lnTo>
                    <a:pt x="444842" y="34010"/>
                  </a:lnTo>
                  <a:lnTo>
                    <a:pt x="401116" y="15532"/>
                  </a:lnTo>
                  <a:lnTo>
                    <a:pt x="354215" y="3987"/>
                  </a:lnTo>
                  <a:lnTo>
                    <a:pt x="304800" y="0"/>
                  </a:lnTo>
                  <a:lnTo>
                    <a:pt x="255371" y="3987"/>
                  </a:lnTo>
                  <a:lnTo>
                    <a:pt x="208470" y="15532"/>
                  </a:lnTo>
                  <a:lnTo>
                    <a:pt x="164744" y="34010"/>
                  </a:lnTo>
                  <a:lnTo>
                    <a:pt x="124802" y="58788"/>
                  </a:lnTo>
                  <a:lnTo>
                    <a:pt x="89293" y="89255"/>
                  </a:lnTo>
                  <a:lnTo>
                    <a:pt x="58813" y="124764"/>
                  </a:lnTo>
                  <a:lnTo>
                    <a:pt x="34023" y="164706"/>
                  </a:lnTo>
                  <a:lnTo>
                    <a:pt x="15532" y="208432"/>
                  </a:lnTo>
                  <a:lnTo>
                    <a:pt x="3987" y="255346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32" y="401116"/>
                  </a:lnTo>
                  <a:lnTo>
                    <a:pt x="34023" y="444842"/>
                  </a:lnTo>
                  <a:lnTo>
                    <a:pt x="58813" y="484771"/>
                  </a:lnTo>
                  <a:lnTo>
                    <a:pt x="89293" y="520293"/>
                  </a:lnTo>
                  <a:lnTo>
                    <a:pt x="124802" y="550773"/>
                  </a:lnTo>
                  <a:lnTo>
                    <a:pt x="164744" y="575564"/>
                  </a:lnTo>
                  <a:lnTo>
                    <a:pt x="208470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64"/>
                  </a:lnTo>
                  <a:lnTo>
                    <a:pt x="484784" y="550773"/>
                  </a:lnTo>
                  <a:lnTo>
                    <a:pt x="520293" y="520293"/>
                  </a:lnTo>
                  <a:lnTo>
                    <a:pt x="550773" y="484771"/>
                  </a:lnTo>
                  <a:lnTo>
                    <a:pt x="575564" y="444842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36298" y="1025397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21" y="0"/>
                  </a:moveTo>
                  <a:lnTo>
                    <a:pt x="187055" y="5080"/>
                  </a:lnTo>
                  <a:lnTo>
                    <a:pt x="142859" y="19050"/>
                  </a:lnTo>
                  <a:lnTo>
                    <a:pt x="102991" y="41910"/>
                  </a:lnTo>
                  <a:lnTo>
                    <a:pt x="68305" y="69850"/>
                  </a:lnTo>
                  <a:lnTo>
                    <a:pt x="39624" y="105410"/>
                  </a:lnTo>
                  <a:lnTo>
                    <a:pt x="18166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402" y="261620"/>
                  </a:lnTo>
                  <a:lnTo>
                    <a:pt x="11033" y="307340"/>
                  </a:lnTo>
                  <a:lnTo>
                    <a:pt x="29077" y="349250"/>
                  </a:lnTo>
                  <a:lnTo>
                    <a:pt x="54589" y="387350"/>
                  </a:lnTo>
                  <a:lnTo>
                    <a:pt x="86746" y="419100"/>
                  </a:lnTo>
                  <a:lnTo>
                    <a:pt x="124449" y="443230"/>
                  </a:lnTo>
                  <a:lnTo>
                    <a:pt x="166878" y="462280"/>
                  </a:lnTo>
                  <a:lnTo>
                    <a:pt x="212963" y="471170"/>
                  </a:lnTo>
                  <a:lnTo>
                    <a:pt x="236982" y="471170"/>
                  </a:lnTo>
                  <a:lnTo>
                    <a:pt x="261091" y="469900"/>
                  </a:lnTo>
                  <a:lnTo>
                    <a:pt x="284347" y="467360"/>
                  </a:lnTo>
                  <a:lnTo>
                    <a:pt x="307086" y="461010"/>
                  </a:lnTo>
                  <a:lnTo>
                    <a:pt x="325069" y="454660"/>
                  </a:lnTo>
                  <a:lnTo>
                    <a:pt x="236098" y="454660"/>
                  </a:lnTo>
                  <a:lnTo>
                    <a:pt x="213725" y="453390"/>
                  </a:lnTo>
                  <a:lnTo>
                    <a:pt x="171053" y="445770"/>
                  </a:lnTo>
                  <a:lnTo>
                    <a:pt x="131826" y="427990"/>
                  </a:lnTo>
                  <a:lnTo>
                    <a:pt x="96895" y="405130"/>
                  </a:lnTo>
                  <a:lnTo>
                    <a:pt x="67177" y="375920"/>
                  </a:lnTo>
                  <a:lnTo>
                    <a:pt x="43555" y="340360"/>
                  </a:lnTo>
                  <a:lnTo>
                    <a:pt x="26913" y="302260"/>
                  </a:lnTo>
                  <a:lnTo>
                    <a:pt x="18013" y="259080"/>
                  </a:lnTo>
                  <a:lnTo>
                    <a:pt x="16948" y="237490"/>
                  </a:lnTo>
                  <a:lnTo>
                    <a:pt x="16952" y="234950"/>
                  </a:lnTo>
                  <a:lnTo>
                    <a:pt x="21336" y="193040"/>
                  </a:lnTo>
                  <a:lnTo>
                    <a:pt x="34015" y="151130"/>
                  </a:lnTo>
                  <a:lnTo>
                    <a:pt x="54102" y="114300"/>
                  </a:lnTo>
                  <a:lnTo>
                    <a:pt x="80772" y="81280"/>
                  </a:lnTo>
                  <a:lnTo>
                    <a:pt x="113141" y="54610"/>
                  </a:lnTo>
                  <a:lnTo>
                    <a:pt x="150235" y="34290"/>
                  </a:lnTo>
                  <a:lnTo>
                    <a:pt x="191262" y="21590"/>
                  </a:lnTo>
                  <a:lnTo>
                    <a:pt x="235336" y="17780"/>
                  </a:lnTo>
                  <a:lnTo>
                    <a:pt x="323153" y="17780"/>
                  </a:lnTo>
                  <a:lnTo>
                    <a:pt x="304525" y="10160"/>
                  </a:lnTo>
                  <a:lnTo>
                    <a:pt x="281940" y="5080"/>
                  </a:lnTo>
                  <a:lnTo>
                    <a:pt x="258439" y="1270"/>
                  </a:lnTo>
                  <a:lnTo>
                    <a:pt x="234421" y="0"/>
                  </a:lnTo>
                  <a:close/>
                </a:path>
                <a:path w="471804" h="471169">
                  <a:moveTo>
                    <a:pt x="323153" y="17780"/>
                  </a:moveTo>
                  <a:lnTo>
                    <a:pt x="235336" y="17780"/>
                  </a:lnTo>
                  <a:lnTo>
                    <a:pt x="257677" y="19050"/>
                  </a:lnTo>
                  <a:lnTo>
                    <a:pt x="279379" y="21590"/>
                  </a:lnTo>
                  <a:lnTo>
                    <a:pt x="320527" y="34290"/>
                  </a:lnTo>
                  <a:lnTo>
                    <a:pt x="357743" y="54610"/>
                  </a:lnTo>
                  <a:lnTo>
                    <a:pt x="390144" y="81280"/>
                  </a:lnTo>
                  <a:lnTo>
                    <a:pt x="416935" y="113030"/>
                  </a:lnTo>
                  <a:lnTo>
                    <a:pt x="437113" y="151130"/>
                  </a:lnTo>
                  <a:lnTo>
                    <a:pt x="449945" y="191770"/>
                  </a:lnTo>
                  <a:lnTo>
                    <a:pt x="454455" y="234950"/>
                  </a:lnTo>
                  <a:lnTo>
                    <a:pt x="454451" y="237490"/>
                  </a:lnTo>
                  <a:lnTo>
                    <a:pt x="450067" y="279400"/>
                  </a:lnTo>
                  <a:lnTo>
                    <a:pt x="437509" y="321310"/>
                  </a:lnTo>
                  <a:lnTo>
                    <a:pt x="417301" y="358140"/>
                  </a:lnTo>
                  <a:lnTo>
                    <a:pt x="390784" y="389890"/>
                  </a:lnTo>
                  <a:lnTo>
                    <a:pt x="358383" y="417830"/>
                  </a:lnTo>
                  <a:lnTo>
                    <a:pt x="321289" y="438150"/>
                  </a:lnTo>
                  <a:lnTo>
                    <a:pt x="280141" y="450850"/>
                  </a:lnTo>
                  <a:lnTo>
                    <a:pt x="236098" y="454660"/>
                  </a:lnTo>
                  <a:lnTo>
                    <a:pt x="325069" y="454660"/>
                  </a:lnTo>
                  <a:lnTo>
                    <a:pt x="368533" y="430530"/>
                  </a:lnTo>
                  <a:lnTo>
                    <a:pt x="403341" y="401320"/>
                  </a:lnTo>
                  <a:lnTo>
                    <a:pt x="431779" y="367030"/>
                  </a:lnTo>
                  <a:lnTo>
                    <a:pt x="453390" y="326390"/>
                  </a:lnTo>
                  <a:lnTo>
                    <a:pt x="466831" y="281940"/>
                  </a:lnTo>
                  <a:lnTo>
                    <a:pt x="471403" y="234950"/>
                  </a:lnTo>
                  <a:lnTo>
                    <a:pt x="470032" y="210820"/>
                  </a:lnTo>
                  <a:lnTo>
                    <a:pt x="460491" y="165100"/>
                  </a:lnTo>
                  <a:lnTo>
                    <a:pt x="442325" y="123190"/>
                  </a:lnTo>
                  <a:lnTo>
                    <a:pt x="416814" y="85090"/>
                  </a:lnTo>
                  <a:lnTo>
                    <a:pt x="384688" y="53340"/>
                  </a:lnTo>
                  <a:lnTo>
                    <a:pt x="347075" y="27940"/>
                  </a:lnTo>
                  <a:lnTo>
                    <a:pt x="326257" y="19050"/>
                  </a:lnTo>
                  <a:lnTo>
                    <a:pt x="323153" y="17780"/>
                  </a:lnTo>
                  <a:close/>
                </a:path>
                <a:path w="471804" h="471169">
                  <a:moveTo>
                    <a:pt x="236098" y="34290"/>
                  </a:moveTo>
                  <a:lnTo>
                    <a:pt x="195437" y="38100"/>
                  </a:lnTo>
                  <a:lnTo>
                    <a:pt x="157612" y="49530"/>
                  </a:lnTo>
                  <a:lnTo>
                    <a:pt x="123169" y="68580"/>
                  </a:lnTo>
                  <a:lnTo>
                    <a:pt x="93207" y="92710"/>
                  </a:lnTo>
                  <a:lnTo>
                    <a:pt x="68580" y="123190"/>
                  </a:lnTo>
                  <a:lnTo>
                    <a:pt x="49895" y="157480"/>
                  </a:lnTo>
                  <a:lnTo>
                    <a:pt x="38100" y="195580"/>
                  </a:lnTo>
                  <a:lnTo>
                    <a:pt x="33954" y="234950"/>
                  </a:lnTo>
                  <a:lnTo>
                    <a:pt x="33949" y="237490"/>
                  </a:lnTo>
                  <a:lnTo>
                    <a:pt x="34777" y="256540"/>
                  </a:lnTo>
                  <a:lnTo>
                    <a:pt x="42793" y="295910"/>
                  </a:lnTo>
                  <a:lnTo>
                    <a:pt x="58033" y="331470"/>
                  </a:lnTo>
                  <a:lnTo>
                    <a:pt x="79613" y="364490"/>
                  </a:lnTo>
                  <a:lnTo>
                    <a:pt x="107045" y="391160"/>
                  </a:lnTo>
                  <a:lnTo>
                    <a:pt x="139171" y="412750"/>
                  </a:lnTo>
                  <a:lnTo>
                    <a:pt x="175381" y="429260"/>
                  </a:lnTo>
                  <a:lnTo>
                    <a:pt x="214609" y="436880"/>
                  </a:lnTo>
                  <a:lnTo>
                    <a:pt x="235336" y="438150"/>
                  </a:lnTo>
                  <a:lnTo>
                    <a:pt x="255910" y="436880"/>
                  </a:lnTo>
                  <a:lnTo>
                    <a:pt x="275965" y="434340"/>
                  </a:lnTo>
                  <a:lnTo>
                    <a:pt x="295381" y="429260"/>
                  </a:lnTo>
                  <a:lnTo>
                    <a:pt x="313944" y="422910"/>
                  </a:lnTo>
                  <a:lnTo>
                    <a:pt x="316465" y="421640"/>
                  </a:lnTo>
                  <a:lnTo>
                    <a:pt x="234421" y="421640"/>
                  </a:lnTo>
                  <a:lnTo>
                    <a:pt x="215371" y="420370"/>
                  </a:lnTo>
                  <a:lnTo>
                    <a:pt x="162671" y="406400"/>
                  </a:lnTo>
                  <a:lnTo>
                    <a:pt x="117226" y="378460"/>
                  </a:lnTo>
                  <a:lnTo>
                    <a:pt x="81655" y="339090"/>
                  </a:lnTo>
                  <a:lnTo>
                    <a:pt x="58674" y="289560"/>
                  </a:lnTo>
                  <a:lnTo>
                    <a:pt x="50779" y="234950"/>
                  </a:lnTo>
                  <a:lnTo>
                    <a:pt x="51816" y="215900"/>
                  </a:lnTo>
                  <a:lnTo>
                    <a:pt x="65775" y="162560"/>
                  </a:lnTo>
                  <a:lnTo>
                    <a:pt x="93726" y="118110"/>
                  </a:lnTo>
                  <a:lnTo>
                    <a:pt x="133350" y="82550"/>
                  </a:lnTo>
                  <a:lnTo>
                    <a:pt x="181843" y="59690"/>
                  </a:lnTo>
                  <a:lnTo>
                    <a:pt x="236982" y="50800"/>
                  </a:lnTo>
                  <a:lnTo>
                    <a:pt x="314706" y="50800"/>
                  </a:lnTo>
                  <a:lnTo>
                    <a:pt x="296143" y="43180"/>
                  </a:lnTo>
                  <a:lnTo>
                    <a:pt x="276849" y="38100"/>
                  </a:lnTo>
                  <a:lnTo>
                    <a:pt x="256794" y="35560"/>
                  </a:lnTo>
                  <a:lnTo>
                    <a:pt x="236098" y="34290"/>
                  </a:lnTo>
                  <a:close/>
                </a:path>
                <a:path w="471804" h="471169">
                  <a:moveTo>
                    <a:pt x="314706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74198" y="54610"/>
                  </a:lnTo>
                  <a:lnTo>
                    <a:pt x="324977" y="73660"/>
                  </a:lnTo>
                  <a:lnTo>
                    <a:pt x="367405" y="106680"/>
                  </a:lnTo>
                  <a:lnTo>
                    <a:pt x="399013" y="148590"/>
                  </a:lnTo>
                  <a:lnTo>
                    <a:pt x="417057" y="199390"/>
                  </a:lnTo>
                  <a:lnTo>
                    <a:pt x="420624" y="237490"/>
                  </a:lnTo>
                  <a:lnTo>
                    <a:pt x="419587" y="256540"/>
                  </a:lnTo>
                  <a:lnTo>
                    <a:pt x="405627" y="309880"/>
                  </a:lnTo>
                  <a:lnTo>
                    <a:pt x="377677" y="354330"/>
                  </a:lnTo>
                  <a:lnTo>
                    <a:pt x="338206" y="389890"/>
                  </a:lnTo>
                  <a:lnTo>
                    <a:pt x="271759" y="417830"/>
                  </a:lnTo>
                  <a:lnTo>
                    <a:pt x="234421" y="421640"/>
                  </a:lnTo>
                  <a:lnTo>
                    <a:pt x="316465" y="421640"/>
                  </a:lnTo>
                  <a:lnTo>
                    <a:pt x="363839" y="392430"/>
                  </a:lnTo>
                  <a:lnTo>
                    <a:pt x="391271" y="364490"/>
                  </a:lnTo>
                  <a:lnTo>
                    <a:pt x="413004" y="332740"/>
                  </a:lnTo>
                  <a:lnTo>
                    <a:pt x="428365" y="297180"/>
                  </a:lnTo>
                  <a:lnTo>
                    <a:pt x="436504" y="257810"/>
                  </a:lnTo>
                  <a:lnTo>
                    <a:pt x="437454" y="234950"/>
                  </a:lnTo>
                  <a:lnTo>
                    <a:pt x="436626" y="215900"/>
                  </a:lnTo>
                  <a:lnTo>
                    <a:pt x="428609" y="176530"/>
                  </a:lnTo>
                  <a:lnTo>
                    <a:pt x="413491" y="139700"/>
                  </a:lnTo>
                  <a:lnTo>
                    <a:pt x="391789" y="107950"/>
                  </a:lnTo>
                  <a:lnTo>
                    <a:pt x="364479" y="81280"/>
                  </a:lnTo>
                  <a:lnTo>
                    <a:pt x="332353" y="58420"/>
                  </a:lnTo>
                  <a:lnTo>
                    <a:pt x="314706" y="50800"/>
                  </a:lnTo>
                  <a:close/>
                </a:path>
              </a:pathLst>
            </a:custGeom>
            <a:solidFill>
              <a:srgbClr val="7A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032127" y="417189"/>
            <a:ext cx="307467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b="0" dirty="0">
                <a:solidFill>
                  <a:srgbClr val="7A9798"/>
                </a:solidFill>
                <a:latin typeface="Georgia"/>
                <a:cs typeface="Georgia"/>
              </a:rPr>
              <a:t>RIOT:</a:t>
            </a:r>
            <a:r>
              <a:rPr sz="3300" b="0" spc="-80" dirty="0">
                <a:solidFill>
                  <a:srgbClr val="7A9798"/>
                </a:solidFill>
                <a:latin typeface="Georgia"/>
                <a:cs typeface="Georgia"/>
              </a:rPr>
              <a:t> </a:t>
            </a:r>
            <a:r>
              <a:rPr sz="3300" b="0" spc="-10" dirty="0">
                <a:solidFill>
                  <a:srgbClr val="7A9798"/>
                </a:solidFill>
                <a:latin typeface="Georgia"/>
                <a:cs typeface="Georgia"/>
              </a:rPr>
              <a:t>scheduler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1004" y="1460041"/>
            <a:ext cx="7988300" cy="307340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830"/>
              </a:spcBef>
              <a:buClr>
                <a:srgbClr val="D16248"/>
              </a:buClr>
              <a:buSzPct val="85185"/>
              <a:buFont typeface="Arial"/>
              <a:buChar char=""/>
              <a:tabLst>
                <a:tab pos="289560" algn="l"/>
              </a:tabLst>
            </a:pPr>
            <a:r>
              <a:rPr sz="2700" spc="-5" dirty="0">
                <a:latin typeface="Georgia"/>
                <a:cs typeface="Georgia"/>
              </a:rPr>
              <a:t>Tickless, </a:t>
            </a:r>
            <a:r>
              <a:rPr sz="2700" dirty="0">
                <a:latin typeface="Georgia"/>
                <a:cs typeface="Georgia"/>
              </a:rPr>
              <a:t>i.e. </a:t>
            </a:r>
            <a:r>
              <a:rPr sz="2700" spc="-10" dirty="0">
                <a:latin typeface="Georgia"/>
                <a:cs typeface="Georgia"/>
              </a:rPr>
              <a:t>no </a:t>
            </a:r>
            <a:r>
              <a:rPr sz="2700" spc="5" dirty="0">
                <a:latin typeface="Georgia"/>
                <a:cs typeface="Georgia"/>
              </a:rPr>
              <a:t>periodic </a:t>
            </a:r>
            <a:r>
              <a:rPr sz="2700" spc="-5" dirty="0">
                <a:latin typeface="Georgia"/>
                <a:cs typeface="Georgia"/>
              </a:rPr>
              <a:t>timer</a:t>
            </a:r>
            <a:r>
              <a:rPr sz="2700" spc="-210" dirty="0">
                <a:latin typeface="Georgia"/>
                <a:cs typeface="Georgia"/>
              </a:rPr>
              <a:t> </a:t>
            </a:r>
            <a:r>
              <a:rPr sz="2700" spc="-20" dirty="0">
                <a:latin typeface="Georgia"/>
                <a:cs typeface="Georgia"/>
              </a:rPr>
              <a:t>event</a:t>
            </a:r>
            <a:endParaRPr sz="2700">
              <a:latin typeface="Georgia"/>
              <a:cs typeface="Georgia"/>
            </a:endParaRPr>
          </a:p>
          <a:p>
            <a:pPr marL="927735" lvl="1" indent="-639445">
              <a:lnSpc>
                <a:spcPct val="100000"/>
              </a:lnSpc>
              <a:spcBef>
                <a:spcPts val="615"/>
              </a:spcBef>
              <a:buClr>
                <a:srgbClr val="CCB300"/>
              </a:buClr>
              <a:buSzPct val="72093"/>
              <a:buFont typeface="Wingdings"/>
              <a:buChar char=""/>
              <a:tabLst>
                <a:tab pos="927735" algn="l"/>
                <a:tab pos="928369" algn="l"/>
              </a:tabLst>
            </a:pPr>
            <a:r>
              <a:rPr sz="2150" spc="25" dirty="0">
                <a:solidFill>
                  <a:srgbClr val="636B85"/>
                </a:solidFill>
                <a:latin typeface="Georgia"/>
                <a:cs typeface="Georgia"/>
              </a:rPr>
              <a:t>more </a:t>
            </a:r>
            <a:r>
              <a:rPr sz="2150" spc="15" dirty="0">
                <a:solidFill>
                  <a:srgbClr val="636B85"/>
                </a:solidFill>
                <a:latin typeface="Georgia"/>
                <a:cs typeface="Georgia"/>
              </a:rPr>
              <a:t>complex </a:t>
            </a:r>
            <a:r>
              <a:rPr sz="2150" spc="5" dirty="0">
                <a:solidFill>
                  <a:srgbClr val="636B85"/>
                </a:solidFill>
                <a:latin typeface="Georgia"/>
                <a:cs typeface="Georgia"/>
              </a:rPr>
              <a:t>to </a:t>
            </a:r>
            <a:r>
              <a:rPr sz="2150" spc="15" dirty="0">
                <a:solidFill>
                  <a:srgbClr val="636B85"/>
                </a:solidFill>
                <a:latin typeface="Georgia"/>
                <a:cs typeface="Georgia"/>
              </a:rPr>
              <a:t>implement, </a:t>
            </a:r>
            <a:r>
              <a:rPr sz="2150" spc="10" dirty="0">
                <a:solidFill>
                  <a:srgbClr val="636B85"/>
                </a:solidFill>
                <a:latin typeface="Georgia"/>
                <a:cs typeface="Georgia"/>
              </a:rPr>
              <a:t>but </a:t>
            </a:r>
            <a:r>
              <a:rPr sz="2150" spc="35" dirty="0">
                <a:solidFill>
                  <a:srgbClr val="636B85"/>
                </a:solidFill>
                <a:latin typeface="Georgia"/>
                <a:cs typeface="Georgia"/>
              </a:rPr>
              <a:t>most</a:t>
            </a:r>
            <a:r>
              <a:rPr sz="2150" spc="1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150" spc="10" dirty="0">
                <a:solidFill>
                  <a:srgbClr val="636B85"/>
                </a:solidFill>
                <a:latin typeface="Georgia"/>
                <a:cs typeface="Georgia"/>
              </a:rPr>
              <a:t>energy-efficient</a:t>
            </a:r>
            <a:endParaRPr sz="2150">
              <a:latin typeface="Georgia"/>
              <a:cs typeface="Georgia"/>
            </a:endParaRPr>
          </a:p>
          <a:p>
            <a:pPr marL="288925" marR="5080" indent="-276860">
              <a:lnSpc>
                <a:spcPts val="3229"/>
              </a:lnSpc>
              <a:spcBef>
                <a:spcPts val="745"/>
              </a:spcBef>
              <a:buClr>
                <a:srgbClr val="D16248"/>
              </a:buClr>
              <a:buSzPct val="85185"/>
              <a:buFont typeface="Arial"/>
              <a:buChar char=""/>
              <a:tabLst>
                <a:tab pos="289560" algn="l"/>
              </a:tabLst>
            </a:pPr>
            <a:r>
              <a:rPr sz="2700" spc="-20" dirty="0">
                <a:latin typeface="Georgia"/>
                <a:cs typeface="Georgia"/>
              </a:rPr>
              <a:t>Run-to-complete, </a:t>
            </a:r>
            <a:r>
              <a:rPr sz="2700" dirty="0">
                <a:latin typeface="Georgia"/>
                <a:cs typeface="Georgia"/>
              </a:rPr>
              <a:t>i.e. </a:t>
            </a:r>
            <a:r>
              <a:rPr sz="2700" spc="-10" dirty="0">
                <a:latin typeface="Georgia"/>
                <a:cs typeface="Georgia"/>
              </a:rPr>
              <a:t>scheduler </a:t>
            </a:r>
            <a:r>
              <a:rPr sz="2700" spc="-15" dirty="0">
                <a:latin typeface="Georgia"/>
                <a:cs typeface="Georgia"/>
              </a:rPr>
              <a:t>does </a:t>
            </a:r>
            <a:r>
              <a:rPr sz="2700" spc="-20" dirty="0">
                <a:latin typeface="Georgia"/>
                <a:cs typeface="Georgia"/>
              </a:rPr>
              <a:t>not </a:t>
            </a:r>
            <a:r>
              <a:rPr sz="2700" spc="-35" dirty="0">
                <a:latin typeface="Georgia"/>
                <a:cs typeface="Georgia"/>
              </a:rPr>
              <a:t>distribute  </a:t>
            </a:r>
            <a:r>
              <a:rPr sz="2700" spc="-15" dirty="0">
                <a:latin typeface="Georgia"/>
                <a:cs typeface="Georgia"/>
              </a:rPr>
              <a:t>equally </a:t>
            </a:r>
            <a:r>
              <a:rPr sz="2700" spc="-20" dirty="0">
                <a:latin typeface="Georgia"/>
                <a:cs typeface="Georgia"/>
              </a:rPr>
              <a:t>to </a:t>
            </a:r>
            <a:r>
              <a:rPr sz="2700" spc="-15" dirty="0">
                <a:latin typeface="Georgia"/>
                <a:cs typeface="Georgia"/>
              </a:rPr>
              <a:t>all</a:t>
            </a:r>
            <a:r>
              <a:rPr sz="2700" spc="13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threads</a:t>
            </a:r>
            <a:endParaRPr sz="2700">
              <a:latin typeface="Georgia"/>
              <a:cs typeface="Georgia"/>
            </a:endParaRPr>
          </a:p>
          <a:p>
            <a:pPr marL="288925" indent="-276860">
              <a:lnSpc>
                <a:spcPct val="100000"/>
              </a:lnSpc>
              <a:spcBef>
                <a:spcPts val="555"/>
              </a:spcBef>
              <a:buClr>
                <a:srgbClr val="D16248"/>
              </a:buClr>
              <a:buSzPct val="85185"/>
              <a:buFont typeface="Arial"/>
              <a:buChar char=""/>
              <a:tabLst>
                <a:tab pos="289560" algn="l"/>
              </a:tabLst>
            </a:pPr>
            <a:r>
              <a:rPr sz="2700" dirty="0">
                <a:latin typeface="Georgia"/>
                <a:cs typeface="Georgia"/>
              </a:rPr>
              <a:t>Priority</a:t>
            </a:r>
            <a:r>
              <a:rPr sz="2700" spc="-114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based</a:t>
            </a:r>
            <a:endParaRPr sz="2700">
              <a:latin typeface="Georgia"/>
              <a:cs typeface="Georgia"/>
            </a:endParaRPr>
          </a:p>
          <a:p>
            <a:pPr marL="565150" marR="646430" lvl="1" indent="-276225">
              <a:lnSpc>
                <a:spcPct val="102000"/>
              </a:lnSpc>
              <a:spcBef>
                <a:spcPts val="560"/>
              </a:spcBef>
              <a:buClr>
                <a:srgbClr val="CCB300"/>
              </a:buClr>
              <a:buSzPct val="72093"/>
              <a:buFont typeface="Wingdings"/>
              <a:buChar char=""/>
              <a:tabLst>
                <a:tab pos="565785" algn="l"/>
              </a:tabLst>
            </a:pPr>
            <a:r>
              <a:rPr sz="2150" spc="20" dirty="0">
                <a:solidFill>
                  <a:srgbClr val="636B85"/>
                </a:solidFill>
                <a:latin typeface="Georgia"/>
                <a:cs typeface="Georgia"/>
              </a:rPr>
              <a:t>Priorities </a:t>
            </a:r>
            <a:r>
              <a:rPr sz="2150" spc="10" dirty="0">
                <a:solidFill>
                  <a:srgbClr val="636B85"/>
                </a:solidFill>
                <a:latin typeface="Georgia"/>
                <a:cs typeface="Georgia"/>
              </a:rPr>
              <a:t>have </a:t>
            </a:r>
            <a:r>
              <a:rPr sz="2150" spc="5" dirty="0">
                <a:solidFill>
                  <a:srgbClr val="636B85"/>
                </a:solidFill>
                <a:latin typeface="Georgia"/>
                <a:cs typeface="Georgia"/>
              </a:rPr>
              <a:t>to </a:t>
            </a:r>
            <a:r>
              <a:rPr sz="2150" dirty="0">
                <a:solidFill>
                  <a:srgbClr val="636B85"/>
                </a:solidFill>
                <a:latin typeface="Georgia"/>
                <a:cs typeface="Georgia"/>
              </a:rPr>
              <a:t>be </a:t>
            </a:r>
            <a:r>
              <a:rPr sz="2150" spc="20" dirty="0">
                <a:solidFill>
                  <a:srgbClr val="636B85"/>
                </a:solidFill>
                <a:latin typeface="Georgia"/>
                <a:cs typeface="Georgia"/>
              </a:rPr>
              <a:t>chosen </a:t>
            </a:r>
            <a:r>
              <a:rPr sz="2150" spc="5" dirty="0">
                <a:solidFill>
                  <a:srgbClr val="636B85"/>
                </a:solidFill>
                <a:latin typeface="Georgia"/>
                <a:cs typeface="Georgia"/>
              </a:rPr>
              <a:t>carefully to </a:t>
            </a:r>
            <a:r>
              <a:rPr sz="2150" spc="-5" dirty="0">
                <a:solidFill>
                  <a:srgbClr val="636B85"/>
                </a:solidFill>
                <a:latin typeface="Georgia"/>
                <a:cs typeface="Georgia"/>
              </a:rPr>
              <a:t>fulfill </a:t>
            </a:r>
            <a:r>
              <a:rPr sz="2150" spc="25" dirty="0">
                <a:solidFill>
                  <a:srgbClr val="636B85"/>
                </a:solidFill>
                <a:latin typeface="Georgia"/>
                <a:cs typeface="Georgia"/>
              </a:rPr>
              <a:t>real-time  </a:t>
            </a:r>
            <a:r>
              <a:rPr sz="2150" spc="15" dirty="0">
                <a:solidFill>
                  <a:srgbClr val="636B85"/>
                </a:solidFill>
                <a:latin typeface="Georgia"/>
                <a:cs typeface="Georgia"/>
              </a:rPr>
              <a:t>requirements</a:t>
            </a:r>
            <a:endParaRPr sz="21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3301"/>
            <a:ext cx="8839200" cy="4995545"/>
          </a:xfrm>
          <a:custGeom>
            <a:avLst/>
            <a:gdLst/>
            <a:ahLst/>
            <a:cxnLst/>
            <a:rect l="l" t="t" r="r" b="b"/>
            <a:pathLst>
              <a:path w="8839200" h="4995545">
                <a:moveTo>
                  <a:pt x="0" y="4995078"/>
                </a:moveTo>
                <a:lnTo>
                  <a:pt x="8839199" y="4995078"/>
                </a:lnTo>
                <a:lnTo>
                  <a:pt x="8839199" y="0"/>
                </a:lnTo>
                <a:lnTo>
                  <a:pt x="0" y="0"/>
                </a:lnTo>
                <a:lnTo>
                  <a:pt x="0" y="4995078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697944"/>
            <a:ext cx="9144000" cy="160655"/>
            <a:chOff x="0" y="6697944"/>
            <a:chExt cx="9144000" cy="160655"/>
          </a:xfrm>
        </p:grpSpPr>
        <p:sp>
          <p:nvSpPr>
            <p:cNvPr id="4" name="object 4"/>
            <p:cNvSpPr/>
            <p:nvPr/>
          </p:nvSpPr>
          <p:spPr>
            <a:xfrm>
              <a:off x="152400" y="6697944"/>
              <a:ext cx="8839200" cy="8255"/>
            </a:xfrm>
            <a:custGeom>
              <a:avLst/>
              <a:gdLst/>
              <a:ahLst/>
              <a:cxnLst/>
              <a:rect l="l" t="t" r="r" b="b"/>
              <a:pathLst>
                <a:path w="8839200" h="8254">
                  <a:moveTo>
                    <a:pt x="0" y="7655"/>
                  </a:moveTo>
                  <a:lnTo>
                    <a:pt x="8839199" y="7655"/>
                  </a:lnTo>
                  <a:lnTo>
                    <a:pt x="8839199" y="0"/>
                  </a:lnTo>
                  <a:lnTo>
                    <a:pt x="0" y="0"/>
                  </a:lnTo>
                  <a:lnTo>
                    <a:pt x="0" y="7655"/>
                  </a:lnTo>
                  <a:close/>
                </a:path>
              </a:pathLst>
            </a:custGeom>
            <a:solidFill>
              <a:srgbClr val="C5D1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05600"/>
              <a:ext cx="9144000" cy="152400"/>
            </a:xfrm>
            <a:custGeom>
              <a:avLst/>
              <a:gdLst/>
              <a:ahLst/>
              <a:cxnLst/>
              <a:rect l="l" t="t" r="r" b="b"/>
              <a:pathLst>
                <a:path w="9144000" h="152400">
                  <a:moveTo>
                    <a:pt x="9143999" y="0"/>
                  </a:moveTo>
                  <a:lnTo>
                    <a:pt x="0" y="0"/>
                  </a:lnTo>
                  <a:lnTo>
                    <a:pt x="0" y="152399"/>
                  </a:lnTo>
                  <a:lnTo>
                    <a:pt x="9143999" y="152399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9144000" cy="6858634"/>
            <a:chOff x="0" y="0"/>
            <a:chExt cx="9144000" cy="6858634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9144000" cy="6858634"/>
            </a:xfrm>
            <a:custGeom>
              <a:avLst/>
              <a:gdLst/>
              <a:ahLst/>
              <a:cxnLst/>
              <a:rect l="l" t="t" r="r" b="b"/>
              <a:pathLst>
                <a:path w="9144000" h="6858634">
                  <a:moveTo>
                    <a:pt x="9144000" y="0"/>
                  </a:moveTo>
                  <a:lnTo>
                    <a:pt x="0" y="0"/>
                  </a:lnTo>
                  <a:lnTo>
                    <a:pt x="0" y="1393317"/>
                  </a:lnTo>
                  <a:lnTo>
                    <a:pt x="0" y="6858013"/>
                  </a:lnTo>
                  <a:lnTo>
                    <a:pt x="152400" y="6858013"/>
                  </a:lnTo>
                  <a:lnTo>
                    <a:pt x="152400" y="1393317"/>
                  </a:lnTo>
                  <a:lnTo>
                    <a:pt x="8991600" y="1393317"/>
                  </a:lnTo>
                  <a:lnTo>
                    <a:pt x="8991600" y="6858013"/>
                  </a:lnTo>
                  <a:lnTo>
                    <a:pt x="9144000" y="6858013"/>
                  </a:lnTo>
                  <a:lnTo>
                    <a:pt x="9144000" y="1393317"/>
                  </a:lnTo>
                  <a:lnTo>
                    <a:pt x="9144000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51" y="6388380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55448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400" y="1276715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3" y="0"/>
                  </a:lnTo>
                </a:path>
              </a:pathLst>
            </a:custGeom>
            <a:ln w="9534">
              <a:solidFill>
                <a:srgbClr val="7A9798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7200" y="956068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46"/>
                  </a:lnTo>
                  <a:lnTo>
                    <a:pt x="594055" y="208432"/>
                  </a:lnTo>
                  <a:lnTo>
                    <a:pt x="575564" y="164706"/>
                  </a:lnTo>
                  <a:lnTo>
                    <a:pt x="550773" y="124764"/>
                  </a:lnTo>
                  <a:lnTo>
                    <a:pt x="520293" y="89255"/>
                  </a:lnTo>
                  <a:lnTo>
                    <a:pt x="484784" y="58788"/>
                  </a:lnTo>
                  <a:lnTo>
                    <a:pt x="444842" y="34010"/>
                  </a:lnTo>
                  <a:lnTo>
                    <a:pt x="401116" y="15532"/>
                  </a:lnTo>
                  <a:lnTo>
                    <a:pt x="354215" y="3987"/>
                  </a:lnTo>
                  <a:lnTo>
                    <a:pt x="304800" y="0"/>
                  </a:lnTo>
                  <a:lnTo>
                    <a:pt x="255371" y="3987"/>
                  </a:lnTo>
                  <a:lnTo>
                    <a:pt x="208470" y="15532"/>
                  </a:lnTo>
                  <a:lnTo>
                    <a:pt x="164744" y="34010"/>
                  </a:lnTo>
                  <a:lnTo>
                    <a:pt x="124802" y="58788"/>
                  </a:lnTo>
                  <a:lnTo>
                    <a:pt x="89293" y="89255"/>
                  </a:lnTo>
                  <a:lnTo>
                    <a:pt x="58813" y="124764"/>
                  </a:lnTo>
                  <a:lnTo>
                    <a:pt x="34023" y="164706"/>
                  </a:lnTo>
                  <a:lnTo>
                    <a:pt x="15532" y="208432"/>
                  </a:lnTo>
                  <a:lnTo>
                    <a:pt x="3987" y="255346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32" y="401116"/>
                  </a:lnTo>
                  <a:lnTo>
                    <a:pt x="34023" y="444842"/>
                  </a:lnTo>
                  <a:lnTo>
                    <a:pt x="58813" y="484771"/>
                  </a:lnTo>
                  <a:lnTo>
                    <a:pt x="89293" y="520293"/>
                  </a:lnTo>
                  <a:lnTo>
                    <a:pt x="124802" y="550773"/>
                  </a:lnTo>
                  <a:lnTo>
                    <a:pt x="164744" y="575564"/>
                  </a:lnTo>
                  <a:lnTo>
                    <a:pt x="208470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64"/>
                  </a:lnTo>
                  <a:lnTo>
                    <a:pt x="484784" y="550773"/>
                  </a:lnTo>
                  <a:lnTo>
                    <a:pt x="520293" y="520293"/>
                  </a:lnTo>
                  <a:lnTo>
                    <a:pt x="550773" y="484771"/>
                  </a:lnTo>
                  <a:lnTo>
                    <a:pt x="575564" y="444842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36298" y="1025397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21" y="0"/>
                  </a:moveTo>
                  <a:lnTo>
                    <a:pt x="187055" y="5080"/>
                  </a:lnTo>
                  <a:lnTo>
                    <a:pt x="142859" y="19050"/>
                  </a:lnTo>
                  <a:lnTo>
                    <a:pt x="102991" y="41910"/>
                  </a:lnTo>
                  <a:lnTo>
                    <a:pt x="68305" y="69850"/>
                  </a:lnTo>
                  <a:lnTo>
                    <a:pt x="39624" y="105410"/>
                  </a:lnTo>
                  <a:lnTo>
                    <a:pt x="18166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402" y="261620"/>
                  </a:lnTo>
                  <a:lnTo>
                    <a:pt x="11033" y="307340"/>
                  </a:lnTo>
                  <a:lnTo>
                    <a:pt x="29077" y="349250"/>
                  </a:lnTo>
                  <a:lnTo>
                    <a:pt x="54589" y="387350"/>
                  </a:lnTo>
                  <a:lnTo>
                    <a:pt x="86746" y="419100"/>
                  </a:lnTo>
                  <a:lnTo>
                    <a:pt x="124449" y="443230"/>
                  </a:lnTo>
                  <a:lnTo>
                    <a:pt x="166878" y="462280"/>
                  </a:lnTo>
                  <a:lnTo>
                    <a:pt x="212963" y="471170"/>
                  </a:lnTo>
                  <a:lnTo>
                    <a:pt x="236982" y="471170"/>
                  </a:lnTo>
                  <a:lnTo>
                    <a:pt x="261091" y="469900"/>
                  </a:lnTo>
                  <a:lnTo>
                    <a:pt x="284347" y="467360"/>
                  </a:lnTo>
                  <a:lnTo>
                    <a:pt x="307086" y="461010"/>
                  </a:lnTo>
                  <a:lnTo>
                    <a:pt x="325069" y="454660"/>
                  </a:lnTo>
                  <a:lnTo>
                    <a:pt x="236098" y="454660"/>
                  </a:lnTo>
                  <a:lnTo>
                    <a:pt x="213725" y="453390"/>
                  </a:lnTo>
                  <a:lnTo>
                    <a:pt x="171053" y="445770"/>
                  </a:lnTo>
                  <a:lnTo>
                    <a:pt x="131826" y="427990"/>
                  </a:lnTo>
                  <a:lnTo>
                    <a:pt x="96895" y="405130"/>
                  </a:lnTo>
                  <a:lnTo>
                    <a:pt x="67177" y="375920"/>
                  </a:lnTo>
                  <a:lnTo>
                    <a:pt x="43555" y="340360"/>
                  </a:lnTo>
                  <a:lnTo>
                    <a:pt x="26913" y="302260"/>
                  </a:lnTo>
                  <a:lnTo>
                    <a:pt x="18013" y="259080"/>
                  </a:lnTo>
                  <a:lnTo>
                    <a:pt x="16948" y="237490"/>
                  </a:lnTo>
                  <a:lnTo>
                    <a:pt x="16952" y="234950"/>
                  </a:lnTo>
                  <a:lnTo>
                    <a:pt x="21336" y="193040"/>
                  </a:lnTo>
                  <a:lnTo>
                    <a:pt x="34015" y="151130"/>
                  </a:lnTo>
                  <a:lnTo>
                    <a:pt x="54102" y="114300"/>
                  </a:lnTo>
                  <a:lnTo>
                    <a:pt x="80772" y="81280"/>
                  </a:lnTo>
                  <a:lnTo>
                    <a:pt x="113141" y="54610"/>
                  </a:lnTo>
                  <a:lnTo>
                    <a:pt x="150235" y="34290"/>
                  </a:lnTo>
                  <a:lnTo>
                    <a:pt x="191262" y="21590"/>
                  </a:lnTo>
                  <a:lnTo>
                    <a:pt x="235336" y="17780"/>
                  </a:lnTo>
                  <a:lnTo>
                    <a:pt x="323153" y="17780"/>
                  </a:lnTo>
                  <a:lnTo>
                    <a:pt x="304525" y="10160"/>
                  </a:lnTo>
                  <a:lnTo>
                    <a:pt x="281940" y="5080"/>
                  </a:lnTo>
                  <a:lnTo>
                    <a:pt x="258439" y="1270"/>
                  </a:lnTo>
                  <a:lnTo>
                    <a:pt x="234421" y="0"/>
                  </a:lnTo>
                  <a:close/>
                </a:path>
                <a:path w="471804" h="471169">
                  <a:moveTo>
                    <a:pt x="323153" y="17780"/>
                  </a:moveTo>
                  <a:lnTo>
                    <a:pt x="235336" y="17780"/>
                  </a:lnTo>
                  <a:lnTo>
                    <a:pt x="257677" y="19050"/>
                  </a:lnTo>
                  <a:lnTo>
                    <a:pt x="279379" y="21590"/>
                  </a:lnTo>
                  <a:lnTo>
                    <a:pt x="320527" y="34290"/>
                  </a:lnTo>
                  <a:lnTo>
                    <a:pt x="357743" y="54610"/>
                  </a:lnTo>
                  <a:lnTo>
                    <a:pt x="390144" y="81280"/>
                  </a:lnTo>
                  <a:lnTo>
                    <a:pt x="416935" y="113030"/>
                  </a:lnTo>
                  <a:lnTo>
                    <a:pt x="437113" y="151130"/>
                  </a:lnTo>
                  <a:lnTo>
                    <a:pt x="449945" y="191770"/>
                  </a:lnTo>
                  <a:lnTo>
                    <a:pt x="454455" y="234950"/>
                  </a:lnTo>
                  <a:lnTo>
                    <a:pt x="454451" y="237490"/>
                  </a:lnTo>
                  <a:lnTo>
                    <a:pt x="450067" y="279400"/>
                  </a:lnTo>
                  <a:lnTo>
                    <a:pt x="437509" y="321310"/>
                  </a:lnTo>
                  <a:lnTo>
                    <a:pt x="417301" y="358140"/>
                  </a:lnTo>
                  <a:lnTo>
                    <a:pt x="390784" y="389890"/>
                  </a:lnTo>
                  <a:lnTo>
                    <a:pt x="358383" y="417830"/>
                  </a:lnTo>
                  <a:lnTo>
                    <a:pt x="321289" y="438150"/>
                  </a:lnTo>
                  <a:lnTo>
                    <a:pt x="280141" y="450850"/>
                  </a:lnTo>
                  <a:lnTo>
                    <a:pt x="236098" y="454660"/>
                  </a:lnTo>
                  <a:lnTo>
                    <a:pt x="325069" y="454660"/>
                  </a:lnTo>
                  <a:lnTo>
                    <a:pt x="368533" y="430530"/>
                  </a:lnTo>
                  <a:lnTo>
                    <a:pt x="403341" y="401320"/>
                  </a:lnTo>
                  <a:lnTo>
                    <a:pt x="431779" y="367030"/>
                  </a:lnTo>
                  <a:lnTo>
                    <a:pt x="453390" y="326390"/>
                  </a:lnTo>
                  <a:lnTo>
                    <a:pt x="466831" y="281940"/>
                  </a:lnTo>
                  <a:lnTo>
                    <a:pt x="471403" y="234950"/>
                  </a:lnTo>
                  <a:lnTo>
                    <a:pt x="470032" y="210820"/>
                  </a:lnTo>
                  <a:lnTo>
                    <a:pt x="460491" y="165100"/>
                  </a:lnTo>
                  <a:lnTo>
                    <a:pt x="442325" y="123190"/>
                  </a:lnTo>
                  <a:lnTo>
                    <a:pt x="416814" y="85090"/>
                  </a:lnTo>
                  <a:lnTo>
                    <a:pt x="384688" y="53340"/>
                  </a:lnTo>
                  <a:lnTo>
                    <a:pt x="347075" y="27940"/>
                  </a:lnTo>
                  <a:lnTo>
                    <a:pt x="326257" y="19050"/>
                  </a:lnTo>
                  <a:lnTo>
                    <a:pt x="323153" y="17780"/>
                  </a:lnTo>
                  <a:close/>
                </a:path>
                <a:path w="471804" h="471169">
                  <a:moveTo>
                    <a:pt x="236098" y="34290"/>
                  </a:moveTo>
                  <a:lnTo>
                    <a:pt x="195437" y="38100"/>
                  </a:lnTo>
                  <a:lnTo>
                    <a:pt x="157612" y="49530"/>
                  </a:lnTo>
                  <a:lnTo>
                    <a:pt x="123169" y="68580"/>
                  </a:lnTo>
                  <a:lnTo>
                    <a:pt x="93207" y="92710"/>
                  </a:lnTo>
                  <a:lnTo>
                    <a:pt x="68580" y="123190"/>
                  </a:lnTo>
                  <a:lnTo>
                    <a:pt x="49895" y="157480"/>
                  </a:lnTo>
                  <a:lnTo>
                    <a:pt x="38100" y="195580"/>
                  </a:lnTo>
                  <a:lnTo>
                    <a:pt x="33954" y="234950"/>
                  </a:lnTo>
                  <a:lnTo>
                    <a:pt x="33949" y="237490"/>
                  </a:lnTo>
                  <a:lnTo>
                    <a:pt x="34777" y="256540"/>
                  </a:lnTo>
                  <a:lnTo>
                    <a:pt x="42793" y="295910"/>
                  </a:lnTo>
                  <a:lnTo>
                    <a:pt x="58033" y="331470"/>
                  </a:lnTo>
                  <a:lnTo>
                    <a:pt x="79613" y="364490"/>
                  </a:lnTo>
                  <a:lnTo>
                    <a:pt x="107045" y="391160"/>
                  </a:lnTo>
                  <a:lnTo>
                    <a:pt x="139171" y="412750"/>
                  </a:lnTo>
                  <a:lnTo>
                    <a:pt x="175381" y="429260"/>
                  </a:lnTo>
                  <a:lnTo>
                    <a:pt x="214609" y="436880"/>
                  </a:lnTo>
                  <a:lnTo>
                    <a:pt x="235336" y="438150"/>
                  </a:lnTo>
                  <a:lnTo>
                    <a:pt x="255910" y="436880"/>
                  </a:lnTo>
                  <a:lnTo>
                    <a:pt x="275965" y="434340"/>
                  </a:lnTo>
                  <a:lnTo>
                    <a:pt x="295381" y="429260"/>
                  </a:lnTo>
                  <a:lnTo>
                    <a:pt x="313944" y="422910"/>
                  </a:lnTo>
                  <a:lnTo>
                    <a:pt x="316465" y="421640"/>
                  </a:lnTo>
                  <a:lnTo>
                    <a:pt x="234421" y="421640"/>
                  </a:lnTo>
                  <a:lnTo>
                    <a:pt x="215371" y="420370"/>
                  </a:lnTo>
                  <a:lnTo>
                    <a:pt x="162671" y="406400"/>
                  </a:lnTo>
                  <a:lnTo>
                    <a:pt x="117226" y="378460"/>
                  </a:lnTo>
                  <a:lnTo>
                    <a:pt x="81655" y="339090"/>
                  </a:lnTo>
                  <a:lnTo>
                    <a:pt x="58674" y="289560"/>
                  </a:lnTo>
                  <a:lnTo>
                    <a:pt x="50779" y="234950"/>
                  </a:lnTo>
                  <a:lnTo>
                    <a:pt x="51816" y="215900"/>
                  </a:lnTo>
                  <a:lnTo>
                    <a:pt x="65775" y="162560"/>
                  </a:lnTo>
                  <a:lnTo>
                    <a:pt x="93726" y="118110"/>
                  </a:lnTo>
                  <a:lnTo>
                    <a:pt x="133350" y="82550"/>
                  </a:lnTo>
                  <a:lnTo>
                    <a:pt x="181843" y="59690"/>
                  </a:lnTo>
                  <a:lnTo>
                    <a:pt x="236982" y="50800"/>
                  </a:lnTo>
                  <a:lnTo>
                    <a:pt x="314706" y="50800"/>
                  </a:lnTo>
                  <a:lnTo>
                    <a:pt x="296143" y="43180"/>
                  </a:lnTo>
                  <a:lnTo>
                    <a:pt x="276849" y="38100"/>
                  </a:lnTo>
                  <a:lnTo>
                    <a:pt x="256794" y="35560"/>
                  </a:lnTo>
                  <a:lnTo>
                    <a:pt x="236098" y="34290"/>
                  </a:lnTo>
                  <a:close/>
                </a:path>
                <a:path w="471804" h="471169">
                  <a:moveTo>
                    <a:pt x="314706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74198" y="54610"/>
                  </a:lnTo>
                  <a:lnTo>
                    <a:pt x="324977" y="73660"/>
                  </a:lnTo>
                  <a:lnTo>
                    <a:pt x="367405" y="106680"/>
                  </a:lnTo>
                  <a:lnTo>
                    <a:pt x="399013" y="148590"/>
                  </a:lnTo>
                  <a:lnTo>
                    <a:pt x="417057" y="199390"/>
                  </a:lnTo>
                  <a:lnTo>
                    <a:pt x="420624" y="237490"/>
                  </a:lnTo>
                  <a:lnTo>
                    <a:pt x="419587" y="256540"/>
                  </a:lnTo>
                  <a:lnTo>
                    <a:pt x="405627" y="309880"/>
                  </a:lnTo>
                  <a:lnTo>
                    <a:pt x="377677" y="354330"/>
                  </a:lnTo>
                  <a:lnTo>
                    <a:pt x="338206" y="389890"/>
                  </a:lnTo>
                  <a:lnTo>
                    <a:pt x="271759" y="417830"/>
                  </a:lnTo>
                  <a:lnTo>
                    <a:pt x="234421" y="421640"/>
                  </a:lnTo>
                  <a:lnTo>
                    <a:pt x="316465" y="421640"/>
                  </a:lnTo>
                  <a:lnTo>
                    <a:pt x="363839" y="392430"/>
                  </a:lnTo>
                  <a:lnTo>
                    <a:pt x="391271" y="364490"/>
                  </a:lnTo>
                  <a:lnTo>
                    <a:pt x="413004" y="332740"/>
                  </a:lnTo>
                  <a:lnTo>
                    <a:pt x="428365" y="297180"/>
                  </a:lnTo>
                  <a:lnTo>
                    <a:pt x="436504" y="257810"/>
                  </a:lnTo>
                  <a:lnTo>
                    <a:pt x="437454" y="234950"/>
                  </a:lnTo>
                  <a:lnTo>
                    <a:pt x="436626" y="215900"/>
                  </a:lnTo>
                  <a:lnTo>
                    <a:pt x="428609" y="176530"/>
                  </a:lnTo>
                  <a:lnTo>
                    <a:pt x="413491" y="139700"/>
                  </a:lnTo>
                  <a:lnTo>
                    <a:pt x="391789" y="107950"/>
                  </a:lnTo>
                  <a:lnTo>
                    <a:pt x="364479" y="81280"/>
                  </a:lnTo>
                  <a:lnTo>
                    <a:pt x="332353" y="58420"/>
                  </a:lnTo>
                  <a:lnTo>
                    <a:pt x="314706" y="50800"/>
                  </a:lnTo>
                  <a:close/>
                </a:path>
              </a:pathLst>
            </a:custGeom>
            <a:solidFill>
              <a:srgbClr val="7A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63099" y="1575694"/>
              <a:ext cx="9525" cy="4819650"/>
            </a:xfrm>
            <a:custGeom>
              <a:avLst/>
              <a:gdLst/>
              <a:ahLst/>
              <a:cxnLst/>
              <a:rect l="l" t="t" r="r" b="b"/>
              <a:pathLst>
                <a:path w="9525" h="4819650">
                  <a:moveTo>
                    <a:pt x="0" y="4819521"/>
                  </a:moveTo>
                  <a:lnTo>
                    <a:pt x="8900" y="0"/>
                  </a:lnTo>
                </a:path>
              </a:pathLst>
            </a:custGeom>
            <a:ln w="9534">
              <a:solidFill>
                <a:srgbClr val="636B85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97762" y="417189"/>
            <a:ext cx="534670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b="0" dirty="0">
                <a:solidFill>
                  <a:srgbClr val="7A9798"/>
                </a:solidFill>
                <a:latin typeface="Georgia"/>
                <a:cs typeface="Georgia"/>
              </a:rPr>
              <a:t>RIOT: memory</a:t>
            </a:r>
            <a:r>
              <a:rPr sz="3300" b="0" spc="-85" dirty="0">
                <a:solidFill>
                  <a:srgbClr val="7A9798"/>
                </a:solidFill>
                <a:latin typeface="Georgia"/>
                <a:cs typeface="Georgia"/>
              </a:rPr>
              <a:t> </a:t>
            </a:r>
            <a:r>
              <a:rPr sz="3300" b="0" spc="-10" dirty="0">
                <a:solidFill>
                  <a:srgbClr val="7A9798"/>
                </a:solidFill>
                <a:latin typeface="Georgia"/>
                <a:cs typeface="Georgia"/>
              </a:rPr>
              <a:t>management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46553" y="1698621"/>
            <a:ext cx="4558665" cy="220789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755"/>
              </a:spcBef>
              <a:buClr>
                <a:srgbClr val="D16248"/>
              </a:buClr>
              <a:buSzPct val="85714"/>
              <a:buFont typeface="Arial"/>
              <a:buChar char=""/>
              <a:tabLst>
                <a:tab pos="288925" algn="l"/>
                <a:tab pos="289560" algn="l"/>
              </a:tabLst>
            </a:pPr>
            <a:r>
              <a:rPr sz="2450" spc="15" dirty="0">
                <a:latin typeface="Georgia"/>
                <a:cs typeface="Georgia"/>
              </a:rPr>
              <a:t>Every </a:t>
            </a:r>
            <a:r>
              <a:rPr sz="2450" spc="25" dirty="0">
                <a:latin typeface="Georgia"/>
                <a:cs typeface="Georgia"/>
              </a:rPr>
              <a:t>thread </a:t>
            </a:r>
            <a:r>
              <a:rPr sz="2450" spc="40" dirty="0">
                <a:latin typeface="Georgia"/>
                <a:cs typeface="Georgia"/>
              </a:rPr>
              <a:t>has </a:t>
            </a:r>
            <a:r>
              <a:rPr sz="2450" spc="5" dirty="0">
                <a:latin typeface="Georgia"/>
                <a:cs typeface="Georgia"/>
              </a:rPr>
              <a:t>its </a:t>
            </a:r>
            <a:r>
              <a:rPr sz="2450" spc="10" dirty="0">
                <a:latin typeface="Georgia"/>
                <a:cs typeface="Georgia"/>
              </a:rPr>
              <a:t>own</a:t>
            </a:r>
            <a:r>
              <a:rPr sz="2450" spc="-150" dirty="0">
                <a:latin typeface="Georgia"/>
                <a:cs typeface="Georgia"/>
              </a:rPr>
              <a:t> </a:t>
            </a:r>
            <a:r>
              <a:rPr sz="2450" dirty="0">
                <a:latin typeface="Georgia"/>
                <a:cs typeface="Georgia"/>
              </a:rPr>
              <a:t>stack</a:t>
            </a:r>
            <a:endParaRPr sz="2450">
              <a:latin typeface="Georgia"/>
              <a:cs typeface="Georgia"/>
            </a:endParaRPr>
          </a:p>
          <a:p>
            <a:pPr marL="288925" indent="-276860">
              <a:lnSpc>
                <a:spcPct val="100000"/>
              </a:lnSpc>
              <a:spcBef>
                <a:spcPts val="665"/>
              </a:spcBef>
              <a:buClr>
                <a:srgbClr val="D16248"/>
              </a:buClr>
              <a:buSzPct val="85714"/>
              <a:buFont typeface="Arial"/>
              <a:buChar char=""/>
              <a:tabLst>
                <a:tab pos="288925" algn="l"/>
                <a:tab pos="289560" algn="l"/>
              </a:tabLst>
            </a:pPr>
            <a:r>
              <a:rPr sz="2450" spc="20" dirty="0">
                <a:latin typeface="Georgia"/>
                <a:cs typeface="Georgia"/>
              </a:rPr>
              <a:t>The </a:t>
            </a:r>
            <a:r>
              <a:rPr sz="2450" spc="5" dirty="0">
                <a:latin typeface="Georgia"/>
                <a:cs typeface="Georgia"/>
              </a:rPr>
              <a:t>stack </a:t>
            </a:r>
            <a:r>
              <a:rPr sz="2450" dirty="0">
                <a:latin typeface="Georgia"/>
                <a:cs typeface="Georgia"/>
              </a:rPr>
              <a:t>also </a:t>
            </a:r>
            <a:r>
              <a:rPr sz="2450" spc="20" dirty="0">
                <a:latin typeface="Georgia"/>
                <a:cs typeface="Georgia"/>
              </a:rPr>
              <a:t>contains the</a:t>
            </a:r>
            <a:r>
              <a:rPr sz="2450" spc="60" dirty="0">
                <a:latin typeface="Georgia"/>
                <a:cs typeface="Georgia"/>
              </a:rPr>
              <a:t> </a:t>
            </a:r>
            <a:r>
              <a:rPr sz="2450" spc="-5" dirty="0">
                <a:latin typeface="Georgia"/>
                <a:cs typeface="Georgia"/>
              </a:rPr>
              <a:t>tcb</a:t>
            </a:r>
            <a:endParaRPr sz="2450">
              <a:latin typeface="Georgia"/>
              <a:cs typeface="Georgia"/>
            </a:endParaRPr>
          </a:p>
          <a:p>
            <a:pPr marL="288925" indent="-276860">
              <a:lnSpc>
                <a:spcPct val="100000"/>
              </a:lnSpc>
              <a:spcBef>
                <a:spcPts val="665"/>
              </a:spcBef>
              <a:buClr>
                <a:srgbClr val="D16248"/>
              </a:buClr>
              <a:buSzPct val="85714"/>
              <a:buFont typeface="Arial"/>
              <a:buChar char=""/>
              <a:tabLst>
                <a:tab pos="288925" algn="l"/>
                <a:tab pos="289560" algn="l"/>
              </a:tabLst>
            </a:pPr>
            <a:r>
              <a:rPr sz="2450" spc="10" dirty="0">
                <a:latin typeface="Georgia"/>
                <a:cs typeface="Georgia"/>
              </a:rPr>
              <a:t>There‘s </a:t>
            </a:r>
            <a:r>
              <a:rPr sz="2450" spc="30" dirty="0">
                <a:latin typeface="Georgia"/>
                <a:cs typeface="Georgia"/>
              </a:rPr>
              <a:t>no </a:t>
            </a:r>
            <a:r>
              <a:rPr sz="2450" spc="20" dirty="0">
                <a:latin typeface="Georgia"/>
                <a:cs typeface="Georgia"/>
              </a:rPr>
              <a:t>memory</a:t>
            </a:r>
            <a:r>
              <a:rPr sz="2450" spc="-25" dirty="0">
                <a:latin typeface="Georgia"/>
                <a:cs typeface="Georgia"/>
              </a:rPr>
              <a:t> </a:t>
            </a:r>
            <a:r>
              <a:rPr sz="2450" spc="10" dirty="0">
                <a:latin typeface="Georgia"/>
                <a:cs typeface="Georgia"/>
              </a:rPr>
              <a:t>protection</a:t>
            </a:r>
            <a:endParaRPr sz="2450">
              <a:latin typeface="Georgia"/>
              <a:cs typeface="Georgia"/>
            </a:endParaRPr>
          </a:p>
          <a:p>
            <a:pPr marL="231775">
              <a:lnSpc>
                <a:spcPts val="2865"/>
              </a:lnSpc>
              <a:spcBef>
                <a:spcPts val="640"/>
              </a:spcBef>
            </a:pPr>
            <a:r>
              <a:rPr sz="2400" spc="15" dirty="0">
                <a:latin typeface="Georgia"/>
                <a:cs typeface="Georgia"/>
              </a:rPr>
              <a:t>=&gt; </a:t>
            </a:r>
            <a:r>
              <a:rPr sz="2400" dirty="0">
                <a:latin typeface="Georgia"/>
                <a:cs typeface="Georgia"/>
              </a:rPr>
              <a:t>a stack </a:t>
            </a:r>
            <a:r>
              <a:rPr sz="2400" spc="-20" dirty="0">
                <a:latin typeface="Georgia"/>
                <a:cs typeface="Georgia"/>
              </a:rPr>
              <a:t>overflow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spc="5" dirty="0">
                <a:latin typeface="Georgia"/>
                <a:cs typeface="Georgia"/>
              </a:rPr>
              <a:t>can</a:t>
            </a:r>
            <a:endParaRPr sz="2400">
              <a:latin typeface="Georgia"/>
              <a:cs typeface="Georgia"/>
            </a:endParaRPr>
          </a:p>
          <a:p>
            <a:pPr marL="669925">
              <a:lnSpc>
                <a:spcPts val="2865"/>
              </a:lnSpc>
            </a:pPr>
            <a:r>
              <a:rPr sz="2400" spc="-15" dirty="0">
                <a:latin typeface="Georgia"/>
                <a:cs typeface="Georgia"/>
              </a:rPr>
              <a:t>destroy </a:t>
            </a:r>
            <a:r>
              <a:rPr sz="2400" spc="-10" dirty="0">
                <a:latin typeface="Georgia"/>
                <a:cs typeface="Georgia"/>
              </a:rPr>
              <a:t>another</a:t>
            </a:r>
            <a:r>
              <a:rPr sz="2400" spc="1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stack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5629" y="981004"/>
            <a:ext cx="2725926" cy="5348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3301"/>
            <a:ext cx="8839200" cy="4995545"/>
          </a:xfrm>
          <a:custGeom>
            <a:avLst/>
            <a:gdLst/>
            <a:ahLst/>
            <a:cxnLst/>
            <a:rect l="l" t="t" r="r" b="b"/>
            <a:pathLst>
              <a:path w="8839200" h="4995545">
                <a:moveTo>
                  <a:pt x="0" y="4995078"/>
                </a:moveTo>
                <a:lnTo>
                  <a:pt x="8839199" y="4995078"/>
                </a:lnTo>
                <a:lnTo>
                  <a:pt x="8839199" y="0"/>
                </a:lnTo>
                <a:lnTo>
                  <a:pt x="0" y="0"/>
                </a:lnTo>
                <a:lnTo>
                  <a:pt x="0" y="4995078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697944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655"/>
                </a:moveTo>
                <a:lnTo>
                  <a:pt x="8839199" y="7655"/>
                </a:lnTo>
                <a:lnTo>
                  <a:pt x="8839199" y="0"/>
                </a:lnTo>
                <a:lnTo>
                  <a:pt x="0" y="0"/>
                </a:lnTo>
                <a:lnTo>
                  <a:pt x="0" y="7655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056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3999" y="0"/>
                </a:moveTo>
                <a:lnTo>
                  <a:pt x="0" y="0"/>
                </a:lnTo>
                <a:lnTo>
                  <a:pt x="0" y="152399"/>
                </a:lnTo>
                <a:lnTo>
                  <a:pt x="9143999" y="152399"/>
                </a:lnTo>
                <a:lnTo>
                  <a:pt x="914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6858634"/>
            <a:chOff x="0" y="0"/>
            <a:chExt cx="9144000" cy="6858634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6858634"/>
            </a:xfrm>
            <a:custGeom>
              <a:avLst/>
              <a:gdLst/>
              <a:ahLst/>
              <a:cxnLst/>
              <a:rect l="l" t="t" r="r" b="b"/>
              <a:pathLst>
                <a:path w="9144000" h="6858634">
                  <a:moveTo>
                    <a:pt x="9144000" y="0"/>
                  </a:moveTo>
                  <a:lnTo>
                    <a:pt x="0" y="0"/>
                  </a:lnTo>
                  <a:lnTo>
                    <a:pt x="0" y="1393317"/>
                  </a:lnTo>
                  <a:lnTo>
                    <a:pt x="0" y="6858013"/>
                  </a:lnTo>
                  <a:lnTo>
                    <a:pt x="152400" y="6858013"/>
                  </a:lnTo>
                  <a:lnTo>
                    <a:pt x="152400" y="1393317"/>
                  </a:lnTo>
                  <a:lnTo>
                    <a:pt x="8991600" y="1393317"/>
                  </a:lnTo>
                  <a:lnTo>
                    <a:pt x="8991600" y="6858013"/>
                  </a:lnTo>
                  <a:lnTo>
                    <a:pt x="9144000" y="6858013"/>
                  </a:lnTo>
                  <a:lnTo>
                    <a:pt x="9144000" y="1393317"/>
                  </a:lnTo>
                  <a:lnTo>
                    <a:pt x="9144000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351" y="6388380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155448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276715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3" y="0"/>
                  </a:lnTo>
                </a:path>
              </a:pathLst>
            </a:custGeom>
            <a:ln w="9534">
              <a:solidFill>
                <a:srgbClr val="7A9798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67200" y="956068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46"/>
                  </a:lnTo>
                  <a:lnTo>
                    <a:pt x="594055" y="208432"/>
                  </a:lnTo>
                  <a:lnTo>
                    <a:pt x="575564" y="164706"/>
                  </a:lnTo>
                  <a:lnTo>
                    <a:pt x="550773" y="124764"/>
                  </a:lnTo>
                  <a:lnTo>
                    <a:pt x="520293" y="89255"/>
                  </a:lnTo>
                  <a:lnTo>
                    <a:pt x="484784" y="58788"/>
                  </a:lnTo>
                  <a:lnTo>
                    <a:pt x="444842" y="34010"/>
                  </a:lnTo>
                  <a:lnTo>
                    <a:pt x="401116" y="15532"/>
                  </a:lnTo>
                  <a:lnTo>
                    <a:pt x="354215" y="3987"/>
                  </a:lnTo>
                  <a:lnTo>
                    <a:pt x="304800" y="0"/>
                  </a:lnTo>
                  <a:lnTo>
                    <a:pt x="255371" y="3987"/>
                  </a:lnTo>
                  <a:lnTo>
                    <a:pt x="208470" y="15532"/>
                  </a:lnTo>
                  <a:lnTo>
                    <a:pt x="164744" y="34010"/>
                  </a:lnTo>
                  <a:lnTo>
                    <a:pt x="124802" y="58788"/>
                  </a:lnTo>
                  <a:lnTo>
                    <a:pt x="89293" y="89255"/>
                  </a:lnTo>
                  <a:lnTo>
                    <a:pt x="58813" y="124764"/>
                  </a:lnTo>
                  <a:lnTo>
                    <a:pt x="34023" y="164706"/>
                  </a:lnTo>
                  <a:lnTo>
                    <a:pt x="15532" y="208432"/>
                  </a:lnTo>
                  <a:lnTo>
                    <a:pt x="3987" y="255346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32" y="401116"/>
                  </a:lnTo>
                  <a:lnTo>
                    <a:pt x="34023" y="444842"/>
                  </a:lnTo>
                  <a:lnTo>
                    <a:pt x="58813" y="484771"/>
                  </a:lnTo>
                  <a:lnTo>
                    <a:pt x="89293" y="520293"/>
                  </a:lnTo>
                  <a:lnTo>
                    <a:pt x="124802" y="550773"/>
                  </a:lnTo>
                  <a:lnTo>
                    <a:pt x="164744" y="575564"/>
                  </a:lnTo>
                  <a:lnTo>
                    <a:pt x="208470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64"/>
                  </a:lnTo>
                  <a:lnTo>
                    <a:pt x="484784" y="550773"/>
                  </a:lnTo>
                  <a:lnTo>
                    <a:pt x="520293" y="520293"/>
                  </a:lnTo>
                  <a:lnTo>
                    <a:pt x="550773" y="484771"/>
                  </a:lnTo>
                  <a:lnTo>
                    <a:pt x="575564" y="444842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36298" y="1025397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21" y="0"/>
                  </a:moveTo>
                  <a:lnTo>
                    <a:pt x="187055" y="5080"/>
                  </a:lnTo>
                  <a:lnTo>
                    <a:pt x="142859" y="19050"/>
                  </a:lnTo>
                  <a:lnTo>
                    <a:pt x="102991" y="41910"/>
                  </a:lnTo>
                  <a:lnTo>
                    <a:pt x="68305" y="69850"/>
                  </a:lnTo>
                  <a:lnTo>
                    <a:pt x="39624" y="105410"/>
                  </a:lnTo>
                  <a:lnTo>
                    <a:pt x="18166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402" y="261620"/>
                  </a:lnTo>
                  <a:lnTo>
                    <a:pt x="11033" y="307340"/>
                  </a:lnTo>
                  <a:lnTo>
                    <a:pt x="29077" y="349250"/>
                  </a:lnTo>
                  <a:lnTo>
                    <a:pt x="54589" y="387350"/>
                  </a:lnTo>
                  <a:lnTo>
                    <a:pt x="86746" y="419100"/>
                  </a:lnTo>
                  <a:lnTo>
                    <a:pt x="124449" y="443230"/>
                  </a:lnTo>
                  <a:lnTo>
                    <a:pt x="166878" y="462280"/>
                  </a:lnTo>
                  <a:lnTo>
                    <a:pt x="212963" y="471170"/>
                  </a:lnTo>
                  <a:lnTo>
                    <a:pt x="236982" y="471170"/>
                  </a:lnTo>
                  <a:lnTo>
                    <a:pt x="261091" y="469900"/>
                  </a:lnTo>
                  <a:lnTo>
                    <a:pt x="284347" y="467360"/>
                  </a:lnTo>
                  <a:lnTo>
                    <a:pt x="307086" y="461010"/>
                  </a:lnTo>
                  <a:lnTo>
                    <a:pt x="325069" y="454660"/>
                  </a:lnTo>
                  <a:lnTo>
                    <a:pt x="236098" y="454660"/>
                  </a:lnTo>
                  <a:lnTo>
                    <a:pt x="213725" y="453390"/>
                  </a:lnTo>
                  <a:lnTo>
                    <a:pt x="171053" y="445770"/>
                  </a:lnTo>
                  <a:lnTo>
                    <a:pt x="131826" y="427990"/>
                  </a:lnTo>
                  <a:lnTo>
                    <a:pt x="96895" y="405130"/>
                  </a:lnTo>
                  <a:lnTo>
                    <a:pt x="67177" y="375920"/>
                  </a:lnTo>
                  <a:lnTo>
                    <a:pt x="43555" y="340360"/>
                  </a:lnTo>
                  <a:lnTo>
                    <a:pt x="26913" y="302260"/>
                  </a:lnTo>
                  <a:lnTo>
                    <a:pt x="18013" y="259080"/>
                  </a:lnTo>
                  <a:lnTo>
                    <a:pt x="16948" y="237490"/>
                  </a:lnTo>
                  <a:lnTo>
                    <a:pt x="16952" y="234950"/>
                  </a:lnTo>
                  <a:lnTo>
                    <a:pt x="21336" y="193040"/>
                  </a:lnTo>
                  <a:lnTo>
                    <a:pt x="34015" y="151130"/>
                  </a:lnTo>
                  <a:lnTo>
                    <a:pt x="54102" y="114300"/>
                  </a:lnTo>
                  <a:lnTo>
                    <a:pt x="80772" y="81280"/>
                  </a:lnTo>
                  <a:lnTo>
                    <a:pt x="113141" y="54610"/>
                  </a:lnTo>
                  <a:lnTo>
                    <a:pt x="150235" y="34290"/>
                  </a:lnTo>
                  <a:lnTo>
                    <a:pt x="191262" y="21590"/>
                  </a:lnTo>
                  <a:lnTo>
                    <a:pt x="235336" y="17780"/>
                  </a:lnTo>
                  <a:lnTo>
                    <a:pt x="323153" y="17780"/>
                  </a:lnTo>
                  <a:lnTo>
                    <a:pt x="304525" y="10160"/>
                  </a:lnTo>
                  <a:lnTo>
                    <a:pt x="281940" y="5080"/>
                  </a:lnTo>
                  <a:lnTo>
                    <a:pt x="258439" y="1270"/>
                  </a:lnTo>
                  <a:lnTo>
                    <a:pt x="234421" y="0"/>
                  </a:lnTo>
                  <a:close/>
                </a:path>
                <a:path w="471804" h="471169">
                  <a:moveTo>
                    <a:pt x="323153" y="17780"/>
                  </a:moveTo>
                  <a:lnTo>
                    <a:pt x="235336" y="17780"/>
                  </a:lnTo>
                  <a:lnTo>
                    <a:pt x="257677" y="19050"/>
                  </a:lnTo>
                  <a:lnTo>
                    <a:pt x="279379" y="21590"/>
                  </a:lnTo>
                  <a:lnTo>
                    <a:pt x="320527" y="34290"/>
                  </a:lnTo>
                  <a:lnTo>
                    <a:pt x="357743" y="54610"/>
                  </a:lnTo>
                  <a:lnTo>
                    <a:pt x="390144" y="81280"/>
                  </a:lnTo>
                  <a:lnTo>
                    <a:pt x="416935" y="113030"/>
                  </a:lnTo>
                  <a:lnTo>
                    <a:pt x="437113" y="151130"/>
                  </a:lnTo>
                  <a:lnTo>
                    <a:pt x="449945" y="191770"/>
                  </a:lnTo>
                  <a:lnTo>
                    <a:pt x="454455" y="234950"/>
                  </a:lnTo>
                  <a:lnTo>
                    <a:pt x="454451" y="237490"/>
                  </a:lnTo>
                  <a:lnTo>
                    <a:pt x="450067" y="279400"/>
                  </a:lnTo>
                  <a:lnTo>
                    <a:pt x="437509" y="321310"/>
                  </a:lnTo>
                  <a:lnTo>
                    <a:pt x="417301" y="358140"/>
                  </a:lnTo>
                  <a:lnTo>
                    <a:pt x="390784" y="389890"/>
                  </a:lnTo>
                  <a:lnTo>
                    <a:pt x="358383" y="417830"/>
                  </a:lnTo>
                  <a:lnTo>
                    <a:pt x="321289" y="438150"/>
                  </a:lnTo>
                  <a:lnTo>
                    <a:pt x="280141" y="450850"/>
                  </a:lnTo>
                  <a:lnTo>
                    <a:pt x="236098" y="454660"/>
                  </a:lnTo>
                  <a:lnTo>
                    <a:pt x="325069" y="454660"/>
                  </a:lnTo>
                  <a:lnTo>
                    <a:pt x="368533" y="430530"/>
                  </a:lnTo>
                  <a:lnTo>
                    <a:pt x="403341" y="401320"/>
                  </a:lnTo>
                  <a:lnTo>
                    <a:pt x="431779" y="367030"/>
                  </a:lnTo>
                  <a:lnTo>
                    <a:pt x="453390" y="326390"/>
                  </a:lnTo>
                  <a:lnTo>
                    <a:pt x="466831" y="281940"/>
                  </a:lnTo>
                  <a:lnTo>
                    <a:pt x="471403" y="234950"/>
                  </a:lnTo>
                  <a:lnTo>
                    <a:pt x="470032" y="210820"/>
                  </a:lnTo>
                  <a:lnTo>
                    <a:pt x="460491" y="165100"/>
                  </a:lnTo>
                  <a:lnTo>
                    <a:pt x="442325" y="123190"/>
                  </a:lnTo>
                  <a:lnTo>
                    <a:pt x="416814" y="85090"/>
                  </a:lnTo>
                  <a:lnTo>
                    <a:pt x="384688" y="53340"/>
                  </a:lnTo>
                  <a:lnTo>
                    <a:pt x="347075" y="27940"/>
                  </a:lnTo>
                  <a:lnTo>
                    <a:pt x="326257" y="19050"/>
                  </a:lnTo>
                  <a:lnTo>
                    <a:pt x="323153" y="17780"/>
                  </a:lnTo>
                  <a:close/>
                </a:path>
                <a:path w="471804" h="471169">
                  <a:moveTo>
                    <a:pt x="236098" y="34290"/>
                  </a:moveTo>
                  <a:lnTo>
                    <a:pt x="195437" y="38100"/>
                  </a:lnTo>
                  <a:lnTo>
                    <a:pt x="157612" y="49530"/>
                  </a:lnTo>
                  <a:lnTo>
                    <a:pt x="123169" y="68580"/>
                  </a:lnTo>
                  <a:lnTo>
                    <a:pt x="93207" y="92710"/>
                  </a:lnTo>
                  <a:lnTo>
                    <a:pt x="68580" y="123190"/>
                  </a:lnTo>
                  <a:lnTo>
                    <a:pt x="49895" y="157480"/>
                  </a:lnTo>
                  <a:lnTo>
                    <a:pt x="38100" y="195580"/>
                  </a:lnTo>
                  <a:lnTo>
                    <a:pt x="33954" y="234950"/>
                  </a:lnTo>
                  <a:lnTo>
                    <a:pt x="33949" y="237490"/>
                  </a:lnTo>
                  <a:lnTo>
                    <a:pt x="34777" y="256540"/>
                  </a:lnTo>
                  <a:lnTo>
                    <a:pt x="42793" y="295910"/>
                  </a:lnTo>
                  <a:lnTo>
                    <a:pt x="58033" y="331470"/>
                  </a:lnTo>
                  <a:lnTo>
                    <a:pt x="79613" y="364490"/>
                  </a:lnTo>
                  <a:lnTo>
                    <a:pt x="107045" y="391160"/>
                  </a:lnTo>
                  <a:lnTo>
                    <a:pt x="139171" y="412750"/>
                  </a:lnTo>
                  <a:lnTo>
                    <a:pt x="175381" y="429260"/>
                  </a:lnTo>
                  <a:lnTo>
                    <a:pt x="214609" y="436880"/>
                  </a:lnTo>
                  <a:lnTo>
                    <a:pt x="235336" y="438150"/>
                  </a:lnTo>
                  <a:lnTo>
                    <a:pt x="255910" y="436880"/>
                  </a:lnTo>
                  <a:lnTo>
                    <a:pt x="275965" y="434340"/>
                  </a:lnTo>
                  <a:lnTo>
                    <a:pt x="295381" y="429260"/>
                  </a:lnTo>
                  <a:lnTo>
                    <a:pt x="313944" y="422910"/>
                  </a:lnTo>
                  <a:lnTo>
                    <a:pt x="316465" y="421640"/>
                  </a:lnTo>
                  <a:lnTo>
                    <a:pt x="234421" y="421640"/>
                  </a:lnTo>
                  <a:lnTo>
                    <a:pt x="215371" y="420370"/>
                  </a:lnTo>
                  <a:lnTo>
                    <a:pt x="162671" y="406400"/>
                  </a:lnTo>
                  <a:lnTo>
                    <a:pt x="117226" y="378460"/>
                  </a:lnTo>
                  <a:lnTo>
                    <a:pt x="81655" y="339090"/>
                  </a:lnTo>
                  <a:lnTo>
                    <a:pt x="58674" y="289560"/>
                  </a:lnTo>
                  <a:lnTo>
                    <a:pt x="50779" y="234950"/>
                  </a:lnTo>
                  <a:lnTo>
                    <a:pt x="51816" y="215900"/>
                  </a:lnTo>
                  <a:lnTo>
                    <a:pt x="65775" y="162560"/>
                  </a:lnTo>
                  <a:lnTo>
                    <a:pt x="93726" y="118110"/>
                  </a:lnTo>
                  <a:lnTo>
                    <a:pt x="133350" y="82550"/>
                  </a:lnTo>
                  <a:lnTo>
                    <a:pt x="181843" y="59690"/>
                  </a:lnTo>
                  <a:lnTo>
                    <a:pt x="236982" y="50800"/>
                  </a:lnTo>
                  <a:lnTo>
                    <a:pt x="314706" y="50800"/>
                  </a:lnTo>
                  <a:lnTo>
                    <a:pt x="296143" y="43180"/>
                  </a:lnTo>
                  <a:lnTo>
                    <a:pt x="276849" y="38100"/>
                  </a:lnTo>
                  <a:lnTo>
                    <a:pt x="256794" y="35560"/>
                  </a:lnTo>
                  <a:lnTo>
                    <a:pt x="236098" y="34290"/>
                  </a:lnTo>
                  <a:close/>
                </a:path>
                <a:path w="471804" h="471169">
                  <a:moveTo>
                    <a:pt x="314706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74198" y="54610"/>
                  </a:lnTo>
                  <a:lnTo>
                    <a:pt x="324977" y="73660"/>
                  </a:lnTo>
                  <a:lnTo>
                    <a:pt x="367405" y="106680"/>
                  </a:lnTo>
                  <a:lnTo>
                    <a:pt x="399013" y="148590"/>
                  </a:lnTo>
                  <a:lnTo>
                    <a:pt x="417057" y="199390"/>
                  </a:lnTo>
                  <a:lnTo>
                    <a:pt x="420624" y="237490"/>
                  </a:lnTo>
                  <a:lnTo>
                    <a:pt x="419587" y="256540"/>
                  </a:lnTo>
                  <a:lnTo>
                    <a:pt x="405627" y="309880"/>
                  </a:lnTo>
                  <a:lnTo>
                    <a:pt x="377677" y="354330"/>
                  </a:lnTo>
                  <a:lnTo>
                    <a:pt x="338206" y="389890"/>
                  </a:lnTo>
                  <a:lnTo>
                    <a:pt x="271759" y="417830"/>
                  </a:lnTo>
                  <a:lnTo>
                    <a:pt x="234421" y="421640"/>
                  </a:lnTo>
                  <a:lnTo>
                    <a:pt x="316465" y="421640"/>
                  </a:lnTo>
                  <a:lnTo>
                    <a:pt x="363839" y="392430"/>
                  </a:lnTo>
                  <a:lnTo>
                    <a:pt x="391271" y="364490"/>
                  </a:lnTo>
                  <a:lnTo>
                    <a:pt x="413004" y="332740"/>
                  </a:lnTo>
                  <a:lnTo>
                    <a:pt x="428365" y="297180"/>
                  </a:lnTo>
                  <a:lnTo>
                    <a:pt x="436504" y="257810"/>
                  </a:lnTo>
                  <a:lnTo>
                    <a:pt x="437454" y="234950"/>
                  </a:lnTo>
                  <a:lnTo>
                    <a:pt x="436626" y="215900"/>
                  </a:lnTo>
                  <a:lnTo>
                    <a:pt x="428609" y="176530"/>
                  </a:lnTo>
                  <a:lnTo>
                    <a:pt x="413491" y="139700"/>
                  </a:lnTo>
                  <a:lnTo>
                    <a:pt x="391789" y="107950"/>
                  </a:lnTo>
                  <a:lnTo>
                    <a:pt x="364479" y="81280"/>
                  </a:lnTo>
                  <a:lnTo>
                    <a:pt x="332353" y="58420"/>
                  </a:lnTo>
                  <a:lnTo>
                    <a:pt x="314706" y="50800"/>
                  </a:lnTo>
                  <a:close/>
                </a:path>
              </a:pathLst>
            </a:custGeom>
            <a:solidFill>
              <a:srgbClr val="7A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78737" y="417189"/>
            <a:ext cx="498983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b="0" spc="5" dirty="0">
                <a:solidFill>
                  <a:srgbClr val="7A9798"/>
                </a:solidFill>
                <a:latin typeface="Georgia"/>
                <a:cs typeface="Georgia"/>
              </a:rPr>
              <a:t>RIOT </a:t>
            </a:r>
            <a:r>
              <a:rPr sz="3300" b="0" spc="-10" dirty="0">
                <a:solidFill>
                  <a:srgbClr val="7A9798"/>
                </a:solidFill>
                <a:latin typeface="Georgia"/>
                <a:cs typeface="Georgia"/>
              </a:rPr>
              <a:t>as </a:t>
            </a:r>
            <a:r>
              <a:rPr sz="3300" b="0" dirty="0">
                <a:solidFill>
                  <a:srgbClr val="7A9798"/>
                </a:solidFill>
                <a:latin typeface="Georgia"/>
                <a:cs typeface="Georgia"/>
              </a:rPr>
              <a:t>a tool </a:t>
            </a:r>
            <a:r>
              <a:rPr sz="3300" b="0" spc="-5" dirty="0">
                <a:solidFill>
                  <a:srgbClr val="7A9798"/>
                </a:solidFill>
                <a:latin typeface="Georgia"/>
                <a:cs typeface="Georgia"/>
              </a:rPr>
              <a:t>for</a:t>
            </a:r>
            <a:r>
              <a:rPr sz="3300" b="0" spc="-45" dirty="0">
                <a:solidFill>
                  <a:srgbClr val="7A9798"/>
                </a:solidFill>
                <a:latin typeface="Georgia"/>
                <a:cs typeface="Georgia"/>
              </a:rPr>
              <a:t> </a:t>
            </a:r>
            <a:r>
              <a:rPr sz="3300" b="0" spc="-10" dirty="0">
                <a:solidFill>
                  <a:srgbClr val="7A9798"/>
                </a:solidFill>
                <a:latin typeface="Georgia"/>
                <a:cs typeface="Georgia"/>
              </a:rPr>
              <a:t>research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1004" y="1479914"/>
            <a:ext cx="7052309" cy="178053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8925" indent="-276860">
              <a:lnSpc>
                <a:spcPct val="100000"/>
              </a:lnSpc>
              <a:spcBef>
                <a:spcPts val="675"/>
              </a:spcBef>
              <a:buClr>
                <a:srgbClr val="D16248"/>
              </a:buClr>
              <a:buSzPct val="83333"/>
              <a:buFont typeface="Arial"/>
              <a:buChar char=""/>
              <a:tabLst>
                <a:tab pos="288925" algn="l"/>
                <a:tab pos="289560" algn="l"/>
              </a:tabLst>
            </a:pPr>
            <a:r>
              <a:rPr sz="2400" spc="-5" dirty="0">
                <a:latin typeface="Georgia"/>
                <a:cs typeface="Georgia"/>
              </a:rPr>
              <a:t>Network </a:t>
            </a:r>
            <a:r>
              <a:rPr sz="2400" spc="-10" dirty="0">
                <a:latin typeface="Georgia"/>
                <a:cs typeface="Georgia"/>
              </a:rPr>
              <a:t>protocols </a:t>
            </a:r>
            <a:r>
              <a:rPr sz="2400" spc="-15" dirty="0">
                <a:latin typeface="Georgia"/>
                <a:cs typeface="Georgia"/>
              </a:rPr>
              <a:t>like </a:t>
            </a:r>
            <a:r>
              <a:rPr sz="2400" spc="-10" dirty="0">
                <a:latin typeface="Georgia"/>
                <a:cs typeface="Georgia"/>
              </a:rPr>
              <a:t>6LoWPAN, RPL, </a:t>
            </a:r>
            <a:r>
              <a:rPr sz="2400" spc="20" dirty="0">
                <a:latin typeface="Georgia"/>
                <a:cs typeface="Georgia"/>
              </a:rPr>
              <a:t>CCN</a:t>
            </a:r>
            <a:r>
              <a:rPr sz="2400" spc="8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etc.</a:t>
            </a:r>
            <a:endParaRPr sz="2400">
              <a:latin typeface="Georgia"/>
              <a:cs typeface="Georgia"/>
            </a:endParaRPr>
          </a:p>
          <a:p>
            <a:pPr marL="288925" indent="-276860">
              <a:lnSpc>
                <a:spcPct val="100000"/>
              </a:lnSpc>
              <a:spcBef>
                <a:spcPts val="575"/>
              </a:spcBef>
              <a:buClr>
                <a:srgbClr val="D16248"/>
              </a:buClr>
              <a:buSzPct val="83333"/>
              <a:buFont typeface="Arial"/>
              <a:buChar char=""/>
              <a:tabLst>
                <a:tab pos="288925" algn="l"/>
                <a:tab pos="289560" algn="l"/>
              </a:tabLst>
            </a:pPr>
            <a:r>
              <a:rPr sz="2400" spc="-10" dirty="0">
                <a:latin typeface="Georgia"/>
                <a:cs typeface="Georgia"/>
              </a:rPr>
              <a:t>Distributed </a:t>
            </a:r>
            <a:r>
              <a:rPr sz="2400" spc="-20" dirty="0">
                <a:latin typeface="Georgia"/>
                <a:cs typeface="Georgia"/>
              </a:rPr>
              <a:t>operating</a:t>
            </a:r>
            <a:r>
              <a:rPr sz="2400" spc="14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systems</a:t>
            </a:r>
            <a:endParaRPr sz="2400">
              <a:latin typeface="Georgia"/>
              <a:cs typeface="Georgia"/>
            </a:endParaRPr>
          </a:p>
          <a:p>
            <a:pPr marL="288925" indent="-276860">
              <a:lnSpc>
                <a:spcPct val="100000"/>
              </a:lnSpc>
              <a:spcBef>
                <a:spcPts val="575"/>
              </a:spcBef>
              <a:buClr>
                <a:srgbClr val="D16248"/>
              </a:buClr>
              <a:buSzPct val="83333"/>
              <a:buFont typeface="Arial"/>
              <a:buChar char=""/>
              <a:tabLst>
                <a:tab pos="288925" algn="l"/>
                <a:tab pos="289560" algn="l"/>
              </a:tabLst>
            </a:pPr>
            <a:r>
              <a:rPr sz="2400" spc="-10" dirty="0">
                <a:latin typeface="Georgia"/>
                <a:cs typeface="Georgia"/>
              </a:rPr>
              <a:t>Various </a:t>
            </a:r>
            <a:r>
              <a:rPr sz="2400" spc="-15" dirty="0">
                <a:latin typeface="Georgia"/>
                <a:cs typeface="Georgia"/>
              </a:rPr>
              <a:t>testbeds </a:t>
            </a:r>
            <a:r>
              <a:rPr sz="2400" spc="-5" dirty="0">
                <a:latin typeface="Georgia"/>
                <a:cs typeface="Georgia"/>
              </a:rPr>
              <a:t>and virtual </a:t>
            </a:r>
            <a:r>
              <a:rPr sz="2400" spc="-10" dirty="0">
                <a:latin typeface="Georgia"/>
                <a:cs typeface="Georgia"/>
              </a:rPr>
              <a:t>networks </a:t>
            </a:r>
            <a:r>
              <a:rPr sz="2400" spc="-5" dirty="0">
                <a:latin typeface="Georgia"/>
                <a:cs typeface="Georgia"/>
              </a:rPr>
              <a:t>with</a:t>
            </a:r>
            <a:r>
              <a:rPr sz="2400" spc="235" dirty="0">
                <a:latin typeface="Georgia"/>
                <a:cs typeface="Georgia"/>
              </a:rPr>
              <a:t> </a:t>
            </a:r>
            <a:r>
              <a:rPr sz="2400" spc="-15" dirty="0">
                <a:latin typeface="Georgia"/>
                <a:cs typeface="Georgia"/>
              </a:rPr>
              <a:t>desvirt</a:t>
            </a:r>
            <a:endParaRPr sz="2400">
              <a:latin typeface="Georgia"/>
              <a:cs typeface="Georgia"/>
            </a:endParaRPr>
          </a:p>
          <a:p>
            <a:pPr marL="288925" indent="-276860">
              <a:lnSpc>
                <a:spcPct val="100000"/>
              </a:lnSpc>
              <a:spcBef>
                <a:spcPts val="575"/>
              </a:spcBef>
              <a:buClr>
                <a:srgbClr val="D16248"/>
              </a:buClr>
              <a:buSzPct val="83333"/>
              <a:buFont typeface="Arial"/>
              <a:buChar char=""/>
              <a:tabLst>
                <a:tab pos="288925" algn="l"/>
                <a:tab pos="289560" algn="l"/>
              </a:tabLst>
            </a:pPr>
            <a:r>
              <a:rPr sz="2400" spc="-10" dirty="0">
                <a:latin typeface="Georgia"/>
                <a:cs typeface="Georgia"/>
              </a:rPr>
              <a:t>Measurement of </a:t>
            </a:r>
            <a:r>
              <a:rPr sz="2400" spc="-20" dirty="0">
                <a:latin typeface="Georgia"/>
                <a:cs typeface="Georgia"/>
              </a:rPr>
              <a:t>energy</a:t>
            </a:r>
            <a:r>
              <a:rPr sz="2400" spc="1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consumption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81200" y="3429000"/>
            <a:ext cx="5364083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1" y="328861"/>
            <a:ext cx="3580129" cy="8782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45"/>
              </a:spcBef>
            </a:pPr>
            <a:r>
              <a:rPr spc="5" dirty="0"/>
              <a:t>Contents </a:t>
            </a:r>
            <a:r>
              <a:rPr spc="-10" dirty="0"/>
              <a:t>of </a:t>
            </a:r>
            <a:r>
              <a:rPr spc="10" dirty="0"/>
              <a:t>the </a:t>
            </a:r>
            <a:r>
              <a:rPr spc="-10" dirty="0"/>
              <a:t>Lecture  </a:t>
            </a:r>
            <a:r>
              <a:rPr dirty="0"/>
              <a:t>TinyOS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85815"/>
            <a:ext cx="8839200" cy="4919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78532" y="176207"/>
            <a:ext cx="119316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35" dirty="0"/>
              <a:t>T</a:t>
            </a:r>
            <a:r>
              <a:rPr spc="-20" dirty="0"/>
              <a:t>i</a:t>
            </a:r>
            <a:r>
              <a:rPr spc="35" dirty="0"/>
              <a:t>n</a:t>
            </a:r>
            <a:r>
              <a:rPr spc="-30" dirty="0"/>
              <a:t>y</a:t>
            </a:r>
            <a:r>
              <a:rPr spc="30" dirty="0"/>
              <a:t>O</a:t>
            </a:r>
            <a:r>
              <a:rPr spc="10" dirty="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61" y="834456"/>
            <a:ext cx="8536940" cy="35871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2250" indent="-209550">
              <a:lnSpc>
                <a:spcPct val="100000"/>
              </a:lnSpc>
              <a:spcBef>
                <a:spcPts val="125"/>
              </a:spcBef>
              <a:buSzPct val="137500"/>
              <a:buChar char="•"/>
              <a:tabLst>
                <a:tab pos="222250" algn="l"/>
              </a:tabLst>
            </a:pPr>
            <a:r>
              <a:rPr sz="2000" spc="-25" dirty="0">
                <a:latin typeface="Times New Roman" pitchFamily="18" charset="0"/>
                <a:cs typeface="Times New Roman" pitchFamily="18" charset="0"/>
              </a:rPr>
              <a:t>It’s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an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Open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source</a:t>
            </a:r>
            <a:r>
              <a:rPr sz="20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Embedded</a:t>
            </a:r>
            <a:r>
              <a:rPr sz="2000" spc="-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Operating</a:t>
            </a:r>
            <a:r>
              <a:rPr sz="2000" spc="-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having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BSD(Berkeley</a:t>
            </a:r>
            <a:r>
              <a:rPr sz="20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Software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2000" spc="5" dirty="0">
                <a:latin typeface="Times New Roman" pitchFamily="18" charset="0"/>
                <a:cs typeface="Times New Roman" pitchFamily="18" charset="0"/>
              </a:rPr>
              <a:t>Distribution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64465" indent="-152400">
              <a:lnSpc>
                <a:spcPct val="100000"/>
              </a:lnSpc>
              <a:spcBef>
                <a:spcPts val="1205"/>
              </a:spcBef>
              <a:buChar char="•"/>
              <a:tabLst>
                <a:tab pos="165100" algn="l"/>
              </a:tabLst>
            </a:pPr>
            <a:r>
              <a:rPr sz="2000" spc="15" dirty="0">
                <a:latin typeface="Times New Roman" pitchFamily="18" charset="0"/>
                <a:cs typeface="Times New Roman" pitchFamily="18" charset="0"/>
              </a:rPr>
              <a:t>Specially</a:t>
            </a:r>
            <a:r>
              <a:rPr sz="2000" spc="-1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Designed</a:t>
            </a:r>
            <a:r>
              <a:rPr sz="2000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sz="20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be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Wireless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Sensor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spc="10" dirty="0">
                <a:latin typeface="Times New Roman" pitchFamily="18" charset="0"/>
                <a:cs typeface="Times New Roman" pitchFamily="18" charset="0"/>
              </a:rPr>
              <a:t>Network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2700" marR="721995">
              <a:lnSpc>
                <a:spcPts val="3610"/>
              </a:lnSpc>
              <a:spcBef>
                <a:spcPts val="315"/>
              </a:spcBef>
              <a:buChar char="•"/>
              <a:tabLst>
                <a:tab pos="165100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sz="20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started</a:t>
            </a:r>
            <a:r>
              <a:rPr sz="20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by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5" dirty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sz="2000" b="1" spc="-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2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0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5" dirty="0">
                <a:latin typeface="Times New Roman" pitchFamily="18" charset="0"/>
                <a:cs typeface="Times New Roman" pitchFamily="18" charset="0"/>
              </a:rPr>
              <a:t>California</a:t>
            </a:r>
            <a:r>
              <a:rPr sz="2000" b="1" spc="-1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25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2000" b="1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5" dirty="0">
                <a:latin typeface="Times New Roman" pitchFamily="18" charset="0"/>
                <a:cs typeface="Times New Roman" pitchFamily="18" charset="0"/>
              </a:rPr>
              <a:t>cooperation</a:t>
            </a:r>
            <a:r>
              <a:rPr sz="2000" b="1" spc="-1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5" dirty="0">
                <a:latin typeface="Times New Roman" pitchFamily="18" charset="0"/>
                <a:cs typeface="Times New Roman" pitchFamily="18" charset="0"/>
              </a:rPr>
              <a:t>Intel  </a:t>
            </a:r>
            <a:r>
              <a:rPr sz="2000" b="1" spc="20" dirty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sz="2000" b="1" spc="-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2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0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25" dirty="0">
                <a:latin typeface="Times New Roman" pitchFamily="18" charset="0"/>
                <a:cs typeface="Times New Roman" pitchFamily="18" charset="0"/>
              </a:rPr>
              <a:t>Crossbow</a:t>
            </a:r>
            <a:r>
              <a:rPr sz="2000" b="1" spc="-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sz="2000" b="1" spc="-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25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2000" b="1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35" dirty="0">
                <a:latin typeface="Times New Roman" pitchFamily="18" charset="0"/>
                <a:cs typeface="Times New Roman" pitchFamily="18" charset="0"/>
              </a:rPr>
              <a:t>1999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64465" indent="-152400">
              <a:lnSpc>
                <a:spcPct val="100000"/>
              </a:lnSpc>
              <a:spcBef>
                <a:spcPts val="880"/>
              </a:spcBef>
              <a:buChar char="•"/>
              <a:tabLst>
                <a:tab pos="165100" algn="l"/>
              </a:tabLst>
            </a:pPr>
            <a:r>
              <a:rPr sz="2000" spc="5" dirty="0">
                <a:latin typeface="Times New Roman" pitchFamily="18" charset="0"/>
                <a:cs typeface="Times New Roman" pitchFamily="18" charset="0"/>
              </a:rPr>
              <a:t>1st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version 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Ver. 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0.6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released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2000" spc="-2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35" dirty="0">
                <a:latin typeface="Times New Roman" pitchFamily="18" charset="0"/>
                <a:cs typeface="Times New Roman" pitchFamily="18" charset="0"/>
              </a:rPr>
              <a:t>2001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64465" indent="-152400">
              <a:lnSpc>
                <a:spcPct val="100000"/>
              </a:lnSpc>
              <a:spcBef>
                <a:spcPts val="1205"/>
              </a:spcBef>
              <a:buChar char="•"/>
              <a:tabLst>
                <a:tab pos="165100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Latest 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Version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Ver. 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2.1.2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released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2000" spc="-3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August </a:t>
            </a:r>
            <a:r>
              <a:rPr sz="2000" spc="35" dirty="0">
                <a:latin typeface="Times New Roman" pitchFamily="18" charset="0"/>
                <a:cs typeface="Times New Roman" pitchFamily="18" charset="0"/>
              </a:rPr>
              <a:t>2012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461" y="176207"/>
            <a:ext cx="267779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TinyOS</a:t>
            </a:r>
            <a:r>
              <a:rPr spc="45" dirty="0"/>
              <a:t> </a:t>
            </a:r>
            <a:r>
              <a:rPr dirty="0"/>
              <a:t>Solutions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61" y="605475"/>
            <a:ext cx="8307070" cy="25660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2870" indent="-90805">
              <a:lnSpc>
                <a:spcPct val="100000"/>
              </a:lnSpc>
              <a:spcBef>
                <a:spcPts val="12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20" dirty="0">
                <a:latin typeface="Times New Roman" pitchFamily="18" charset="0"/>
                <a:cs typeface="Times New Roman" pitchFamily="18" charset="0"/>
              </a:rPr>
              <a:t>Supports</a:t>
            </a:r>
            <a:r>
              <a:rPr sz="2000" spc="-2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Concurrency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927735">
              <a:lnSpc>
                <a:spcPct val="100000"/>
              </a:lnSpc>
              <a:spcBef>
                <a:spcPts val="5"/>
              </a:spcBef>
            </a:pPr>
            <a:r>
              <a:rPr sz="2000" spc="10" dirty="0">
                <a:latin typeface="Times New Roman" pitchFamily="18" charset="0"/>
                <a:cs typeface="Times New Roman" pitchFamily="18" charset="0"/>
              </a:rPr>
              <a:t>-event-driven</a:t>
            </a:r>
            <a:r>
              <a:rPr sz="2000" spc="-2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architecture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02870" indent="-90805">
              <a:lnSpc>
                <a:spcPct val="100000"/>
              </a:lnSpc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5" dirty="0">
                <a:latin typeface="Times New Roman" pitchFamily="18" charset="0"/>
                <a:cs typeface="Times New Roman" pitchFamily="18" charset="0"/>
              </a:rPr>
              <a:t>Software</a:t>
            </a:r>
            <a:r>
              <a:rPr sz="2000" spc="3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Modularity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927735">
              <a:lnSpc>
                <a:spcPct val="100000"/>
              </a:lnSpc>
              <a:spcBef>
                <a:spcPts val="5"/>
              </a:spcBef>
            </a:pPr>
            <a:r>
              <a:rPr sz="2000" spc="5" dirty="0">
                <a:latin typeface="Times New Roman" pitchFamily="18" charset="0"/>
                <a:cs typeface="Times New Roman" pitchFamily="18" charset="0"/>
              </a:rPr>
              <a:t>-application=scheduler 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graph</a:t>
            </a:r>
            <a:r>
              <a:rPr sz="2000" spc="-3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component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927735">
              <a:lnSpc>
                <a:spcPct val="100000"/>
              </a:lnSpc>
              <a:spcBef>
                <a:spcPts val="5"/>
              </a:spcBef>
            </a:pPr>
            <a:r>
              <a:rPr sz="2000" spc="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component</a:t>
            </a:r>
            <a:r>
              <a:rPr sz="2000" spc="-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contains</a:t>
            </a:r>
            <a:r>
              <a:rPr sz="2000" spc="-1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commands,</a:t>
            </a:r>
            <a:r>
              <a:rPr sz="2000" spc="-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event</a:t>
            </a:r>
            <a:r>
              <a:rPr sz="2000" spc="-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handlers,</a:t>
            </a:r>
            <a:r>
              <a:rPr sz="2000" spc="-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internal</a:t>
            </a:r>
            <a:r>
              <a:rPr sz="2000" spc="-2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storage,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spc="20" dirty="0">
                <a:latin typeface="Times New Roman" pitchFamily="18" charset="0"/>
                <a:cs typeface="Times New Roman" pitchFamily="18" charset="0"/>
              </a:rPr>
              <a:t>tasks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02870" indent="-90805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0" dirty="0">
                <a:latin typeface="Times New Roman" pitchFamily="18" charset="0"/>
                <a:cs typeface="Times New Roman" pitchFamily="18" charset="0"/>
              </a:rPr>
              <a:t>Efficiency:</a:t>
            </a:r>
            <a:r>
              <a:rPr sz="2000" spc="-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get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done</a:t>
            </a:r>
            <a:r>
              <a:rPr sz="2000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quickly</a:t>
            </a:r>
            <a:r>
              <a:rPr sz="2000" spc="-1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then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sleep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02870" indent="-90805">
              <a:lnSpc>
                <a:spcPct val="100000"/>
              </a:lnSpc>
              <a:spcBef>
                <a:spcPts val="75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20" dirty="0">
                <a:latin typeface="Times New Roman" pitchFamily="18" charset="0"/>
                <a:cs typeface="Times New Roman" pitchFamily="18" charset="0"/>
              </a:rPr>
              <a:t>Static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memory</a:t>
            </a:r>
            <a:r>
              <a:rPr sz="2000" spc="-2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allocation.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371" y="176207"/>
            <a:ext cx="4669700" cy="1692771"/>
          </a:xfrm>
        </p:spPr>
        <p:txBody>
          <a:bodyPr/>
          <a:lstStyle/>
          <a:p>
            <a:r>
              <a:rPr lang="en-IN" dirty="0" smtClean="0"/>
              <a:t>Course outcomes (CO)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371" y="3600451"/>
            <a:ext cx="8003829" cy="3394472"/>
          </a:xfrm>
        </p:spPr>
        <p:txBody>
          <a:bodyPr>
            <a:normAutofit/>
          </a:bodyPr>
          <a:lstStyle/>
          <a:p>
            <a:r>
              <a:rPr lang="en-US" b="1" dirty="0"/>
              <a:t>CO1:</a:t>
            </a:r>
            <a:r>
              <a:rPr lang="en-US" dirty="0"/>
              <a:t> Understand the revolution of internet in field of cloud, wireless network, embedded system and mobile devices.</a:t>
            </a:r>
          </a:p>
          <a:p>
            <a:r>
              <a:rPr lang="en-US" b="1" dirty="0"/>
              <a:t>CO2:</a:t>
            </a:r>
            <a:r>
              <a:rPr lang="en-US" dirty="0"/>
              <a:t> Apply IOT design concepts in various dimensions implementing software and hardware.</a:t>
            </a:r>
          </a:p>
          <a:p>
            <a:r>
              <a:rPr lang="en-US" b="1" dirty="0"/>
              <a:t>CO3:</a:t>
            </a:r>
            <a:r>
              <a:rPr lang="en-US" dirty="0"/>
              <a:t> Analyze various M2M and IOT architectures.</a:t>
            </a:r>
          </a:p>
          <a:p>
            <a:r>
              <a:rPr lang="en-US" b="1" dirty="0"/>
              <a:t>CO4:</a:t>
            </a:r>
            <a:r>
              <a:rPr lang="en-US" dirty="0"/>
              <a:t> Design and develop various applications in IOT.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50594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143000"/>
            <a:ext cx="8793358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39417" y="176207"/>
            <a:ext cx="326771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TinyOS</a:t>
            </a:r>
            <a:r>
              <a:rPr spc="-85" dirty="0"/>
              <a:t> </a:t>
            </a:r>
            <a:r>
              <a:rPr spc="-20" dirty="0"/>
              <a:t>Architecture: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57" y="605475"/>
            <a:ext cx="8267700" cy="2165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2870" indent="-90805">
              <a:lnSpc>
                <a:spcPct val="100000"/>
              </a:lnSpc>
              <a:spcBef>
                <a:spcPts val="12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0" dirty="0">
                <a:latin typeface="Times New Roman"/>
                <a:cs typeface="Times New Roman"/>
              </a:rPr>
              <a:t>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scheduler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has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fixed-length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queue,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FIFO</a:t>
            </a:r>
            <a:endParaRPr sz="2000">
              <a:latin typeface="Times New Roman"/>
              <a:cs typeface="Times New Roman"/>
            </a:endParaRPr>
          </a:p>
          <a:p>
            <a:pPr marL="102870" indent="-90805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-45" dirty="0">
                <a:latin typeface="Times New Roman"/>
                <a:cs typeface="Times New Roman"/>
              </a:rPr>
              <a:t>Task </a:t>
            </a:r>
            <a:r>
              <a:rPr sz="2000" spc="20" dirty="0">
                <a:latin typeface="Times New Roman"/>
                <a:cs typeface="Times New Roman"/>
              </a:rPr>
              <a:t>run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atomically</a:t>
            </a:r>
            <a:endParaRPr sz="2000">
              <a:latin typeface="Times New Roman"/>
              <a:cs typeface="Times New Roman"/>
            </a:endParaRPr>
          </a:p>
          <a:p>
            <a:pPr marL="102870" indent="-90805">
              <a:lnSpc>
                <a:spcPct val="100000"/>
              </a:lnSpc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5" dirty="0">
                <a:latin typeface="Times New Roman"/>
                <a:cs typeface="Times New Roman"/>
              </a:rPr>
              <a:t>Interrupt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handlers</a:t>
            </a:r>
            <a:endParaRPr sz="2000">
              <a:latin typeface="Times New Roman"/>
              <a:cs typeface="Times New Roman"/>
            </a:endParaRPr>
          </a:p>
          <a:p>
            <a:pPr marL="102870" indent="-90805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spc="15" dirty="0">
                <a:latin typeface="Times New Roman"/>
                <a:cs typeface="Times New Roman"/>
              </a:rPr>
              <a:t>Complex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interactions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among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components</a:t>
            </a:r>
            <a:endParaRPr sz="2000">
              <a:latin typeface="Times New Roman"/>
              <a:cs typeface="Times New Roman"/>
            </a:endParaRPr>
          </a:p>
          <a:p>
            <a:pPr marL="102870" indent="-90805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3505" algn="l"/>
              </a:tabLst>
            </a:pPr>
            <a:r>
              <a:rPr sz="2000" dirty="0">
                <a:latin typeface="Times New Roman"/>
                <a:cs typeface="Times New Roman"/>
              </a:rPr>
              <a:t>Event</a:t>
            </a:r>
            <a:endParaRPr sz="2000">
              <a:latin typeface="Times New Roman"/>
              <a:cs typeface="Times New Roman"/>
            </a:endParaRPr>
          </a:p>
          <a:p>
            <a:pPr marL="469900" marR="5080">
              <a:lnSpc>
                <a:spcPct val="100000"/>
              </a:lnSpc>
            </a:pPr>
            <a:r>
              <a:rPr sz="2000" spc="-30" dirty="0">
                <a:latin typeface="Times New Roman"/>
                <a:cs typeface="Times New Roman"/>
              </a:rPr>
              <a:t>In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most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mote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applications,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execution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is </a:t>
            </a:r>
            <a:r>
              <a:rPr sz="2000" spc="-10" dirty="0">
                <a:latin typeface="Times New Roman"/>
                <a:cs typeface="Times New Roman"/>
              </a:rPr>
              <a:t>driven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solely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by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timer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events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and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30" dirty="0">
                <a:latin typeface="Times New Roman"/>
                <a:cs typeface="Times New Roman"/>
              </a:rPr>
              <a:t>the  </a:t>
            </a:r>
            <a:r>
              <a:rPr sz="2000" spc="-15" dirty="0">
                <a:latin typeface="Times New Roman"/>
                <a:cs typeface="Times New Roman"/>
              </a:rPr>
              <a:t>arrival </a:t>
            </a:r>
            <a:r>
              <a:rPr sz="2000" spc="25" dirty="0">
                <a:latin typeface="Times New Roman"/>
                <a:cs typeface="Times New Roman"/>
              </a:rPr>
              <a:t>of </a:t>
            </a:r>
            <a:r>
              <a:rPr sz="2000" spc="5" dirty="0">
                <a:latin typeface="Times New Roman"/>
                <a:cs typeface="Times New Roman"/>
              </a:rPr>
              <a:t>radio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messages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52600" y="2904622"/>
            <a:ext cx="5420471" cy="3572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461" y="910656"/>
            <a:ext cx="7759700" cy="1860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671195">
              <a:lnSpc>
                <a:spcPct val="100000"/>
              </a:lnSpc>
              <a:spcBef>
                <a:spcPts val="125"/>
              </a:spcBef>
            </a:pPr>
            <a:r>
              <a:rPr sz="2000" spc="25" dirty="0">
                <a:latin typeface="Georgia"/>
                <a:cs typeface="Georgia"/>
              </a:rPr>
              <a:t>In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the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era</a:t>
            </a:r>
            <a:r>
              <a:rPr sz="2000" spc="-85" dirty="0">
                <a:latin typeface="Georgia"/>
                <a:cs typeface="Georgia"/>
              </a:rPr>
              <a:t> </a:t>
            </a:r>
            <a:r>
              <a:rPr sz="2000" spc="25" dirty="0">
                <a:latin typeface="Georgia"/>
                <a:cs typeface="Georgia"/>
              </a:rPr>
              <a:t>of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automation,</a:t>
            </a:r>
            <a:r>
              <a:rPr sz="2000" spc="-210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the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30" dirty="0">
                <a:latin typeface="Georgia"/>
                <a:cs typeface="Georgia"/>
              </a:rPr>
              <a:t>use</a:t>
            </a:r>
            <a:r>
              <a:rPr sz="2000" spc="-120" dirty="0">
                <a:latin typeface="Georgia"/>
                <a:cs typeface="Georgia"/>
              </a:rPr>
              <a:t> </a:t>
            </a:r>
            <a:r>
              <a:rPr sz="2000" spc="25" dirty="0">
                <a:latin typeface="Georgia"/>
                <a:cs typeface="Georgia"/>
              </a:rPr>
              <a:t>of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Wireless</a:t>
            </a:r>
            <a:r>
              <a:rPr sz="2000" spc="-165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Sensor</a:t>
            </a:r>
            <a:r>
              <a:rPr sz="2000" spc="-120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Network</a:t>
            </a:r>
            <a:r>
              <a:rPr sz="2000" spc="-7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is  increasing </a:t>
            </a:r>
            <a:r>
              <a:rPr sz="2000" spc="30" dirty="0">
                <a:latin typeface="Georgia"/>
                <a:cs typeface="Georgia"/>
              </a:rPr>
              <a:t>day </a:t>
            </a:r>
            <a:r>
              <a:rPr sz="2000" spc="5" dirty="0">
                <a:latin typeface="Georgia"/>
                <a:cs typeface="Georgia"/>
              </a:rPr>
              <a:t>by</a:t>
            </a:r>
            <a:r>
              <a:rPr sz="2000" spc="-325" dirty="0">
                <a:latin typeface="Georgia"/>
                <a:cs typeface="Georgia"/>
              </a:rPr>
              <a:t> </a:t>
            </a:r>
            <a:r>
              <a:rPr sz="2000" spc="30" dirty="0">
                <a:latin typeface="Georgia"/>
                <a:cs typeface="Georgia"/>
              </a:rPr>
              <a:t>day</a:t>
            </a:r>
            <a:endParaRPr sz="2000">
              <a:latin typeface="Georgia"/>
              <a:cs typeface="Georgia"/>
            </a:endParaRPr>
          </a:p>
          <a:p>
            <a:pPr marL="173990" indent="-161925">
              <a:lnSpc>
                <a:spcPct val="100000"/>
              </a:lnSpc>
              <a:spcBef>
                <a:spcPts val="10"/>
              </a:spcBef>
              <a:buChar char="•"/>
              <a:tabLst>
                <a:tab pos="174625" algn="l"/>
              </a:tabLst>
            </a:pPr>
            <a:r>
              <a:rPr sz="2000" spc="25" dirty="0">
                <a:latin typeface="Georgia"/>
                <a:cs typeface="Georgia"/>
              </a:rPr>
              <a:t>In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25" dirty="0">
                <a:latin typeface="Georgia"/>
                <a:cs typeface="Georgia"/>
              </a:rPr>
              <a:t>India,</a:t>
            </a:r>
            <a:r>
              <a:rPr sz="2000" spc="-200" dirty="0">
                <a:latin typeface="Georgia"/>
                <a:cs typeface="Georgia"/>
              </a:rPr>
              <a:t> </a:t>
            </a:r>
            <a:r>
              <a:rPr sz="2000" spc="35" dirty="0">
                <a:latin typeface="Georgia"/>
                <a:cs typeface="Georgia"/>
              </a:rPr>
              <a:t>due</a:t>
            </a:r>
            <a:r>
              <a:rPr sz="2000" spc="-114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to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the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i="1" spc="-5" dirty="0">
                <a:latin typeface="Georgia"/>
                <a:cs typeface="Georgia"/>
              </a:rPr>
              <a:t>Smart</a:t>
            </a:r>
            <a:r>
              <a:rPr sz="2000" i="1" spc="15" dirty="0">
                <a:latin typeface="Georgia"/>
                <a:cs typeface="Georgia"/>
              </a:rPr>
              <a:t> </a:t>
            </a:r>
            <a:r>
              <a:rPr sz="2000" i="1" spc="-5" dirty="0">
                <a:latin typeface="Georgia"/>
                <a:cs typeface="Georgia"/>
              </a:rPr>
              <a:t>City</a:t>
            </a:r>
            <a:r>
              <a:rPr sz="2000" i="1" spc="35" dirty="0">
                <a:latin typeface="Georgia"/>
                <a:cs typeface="Georgia"/>
              </a:rPr>
              <a:t> </a:t>
            </a:r>
            <a:r>
              <a:rPr sz="2000" i="1" spc="5" dirty="0">
                <a:latin typeface="Georgia"/>
                <a:cs typeface="Georgia"/>
              </a:rPr>
              <a:t>project,</a:t>
            </a:r>
            <a:r>
              <a:rPr sz="2000" i="1" spc="-55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it’s</a:t>
            </a:r>
            <a:r>
              <a:rPr sz="2000" i="1" spc="-5" dirty="0">
                <a:latin typeface="Georgia"/>
                <a:cs typeface="Georgia"/>
              </a:rPr>
              <a:t> </a:t>
            </a:r>
            <a:r>
              <a:rPr sz="2000" i="1" spc="10" dirty="0">
                <a:latin typeface="Georgia"/>
                <a:cs typeface="Georgia"/>
              </a:rPr>
              <a:t>going</a:t>
            </a:r>
            <a:r>
              <a:rPr sz="2000" i="1" spc="-65" dirty="0">
                <a:latin typeface="Georgia"/>
                <a:cs typeface="Georgia"/>
              </a:rPr>
              <a:t> </a:t>
            </a:r>
            <a:r>
              <a:rPr sz="2000" i="1" spc="-5" dirty="0">
                <a:latin typeface="Georgia"/>
                <a:cs typeface="Georgia"/>
              </a:rPr>
              <a:t>to</a:t>
            </a:r>
            <a:r>
              <a:rPr sz="2000" i="1" spc="70" dirty="0">
                <a:latin typeface="Georgia"/>
                <a:cs typeface="Georgia"/>
              </a:rPr>
              <a:t> </a:t>
            </a:r>
            <a:r>
              <a:rPr sz="2000" i="1" spc="10" dirty="0">
                <a:latin typeface="Georgia"/>
                <a:cs typeface="Georgia"/>
              </a:rPr>
              <a:t>be</a:t>
            </a:r>
            <a:r>
              <a:rPr sz="2000" i="1" spc="-85" dirty="0">
                <a:latin typeface="Georgia"/>
                <a:cs typeface="Georgia"/>
              </a:rPr>
              <a:t> </a:t>
            </a:r>
            <a:r>
              <a:rPr sz="2000" i="1" spc="30" dirty="0">
                <a:latin typeface="Georgia"/>
                <a:cs typeface="Georgia"/>
              </a:rPr>
              <a:t>used</a:t>
            </a:r>
            <a:r>
              <a:rPr sz="2000" i="1" spc="-80" dirty="0">
                <a:latin typeface="Georgia"/>
                <a:cs typeface="Georgia"/>
              </a:rPr>
              <a:t> </a:t>
            </a:r>
            <a:r>
              <a:rPr sz="2000" i="1" spc="5" dirty="0">
                <a:latin typeface="Georgia"/>
                <a:cs typeface="Georgia"/>
              </a:rPr>
              <a:t>in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spc="15" dirty="0">
                <a:latin typeface="Georgia"/>
                <a:cs typeface="Georgia"/>
              </a:rPr>
              <a:t>very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000" spc="20" dirty="0">
                <a:latin typeface="Georgia"/>
                <a:cs typeface="Georgia"/>
              </a:rPr>
              <a:t>wide</a:t>
            </a:r>
            <a:r>
              <a:rPr sz="2000" spc="-120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range</a:t>
            </a:r>
            <a:endParaRPr sz="2000">
              <a:latin typeface="Georgia"/>
              <a:cs typeface="Georgia"/>
            </a:endParaRPr>
          </a:p>
          <a:p>
            <a:pPr marL="12700" marR="367030">
              <a:lnSpc>
                <a:spcPct val="100000"/>
              </a:lnSpc>
              <a:spcBef>
                <a:spcPts val="5"/>
              </a:spcBef>
              <a:buChar char="•"/>
              <a:tabLst>
                <a:tab pos="174625" algn="l"/>
              </a:tabLst>
            </a:pPr>
            <a:r>
              <a:rPr sz="2000" spc="10" dirty="0">
                <a:latin typeface="Georgia"/>
                <a:cs typeface="Georgia"/>
              </a:rPr>
              <a:t>TinyOS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is</a:t>
            </a:r>
            <a:r>
              <a:rPr sz="2000" spc="-8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very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25" dirty="0">
                <a:latin typeface="Georgia"/>
                <a:cs typeface="Georgia"/>
              </a:rPr>
              <a:t>useful</a:t>
            </a:r>
            <a:r>
              <a:rPr sz="2000" spc="-165" dirty="0">
                <a:latin typeface="Georgia"/>
                <a:cs typeface="Georgia"/>
              </a:rPr>
              <a:t> </a:t>
            </a:r>
            <a:r>
              <a:rPr sz="2000" spc="25" dirty="0">
                <a:latin typeface="Georgia"/>
                <a:cs typeface="Georgia"/>
              </a:rPr>
              <a:t>for</a:t>
            </a:r>
            <a:r>
              <a:rPr sz="2000" spc="-114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WSN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25" dirty="0">
                <a:latin typeface="Georgia"/>
                <a:cs typeface="Georgia"/>
              </a:rPr>
              <a:t>as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it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efficiently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manipulates</a:t>
            </a:r>
            <a:r>
              <a:rPr sz="2000" spc="-2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every  </a:t>
            </a:r>
            <a:r>
              <a:rPr sz="2000" spc="-5" dirty="0">
                <a:latin typeface="Georgia"/>
                <a:cs typeface="Georgia"/>
              </a:rPr>
              <a:t>events </a:t>
            </a:r>
            <a:r>
              <a:rPr sz="2000" spc="10" dirty="0">
                <a:latin typeface="Georgia"/>
                <a:cs typeface="Georgia"/>
              </a:rPr>
              <a:t>in </a:t>
            </a:r>
            <a:r>
              <a:rPr sz="2000" spc="5" dirty="0">
                <a:latin typeface="Georgia"/>
                <a:cs typeface="Georgia"/>
              </a:rPr>
              <a:t>WSN </a:t>
            </a:r>
            <a:r>
              <a:rPr sz="2000" spc="20" dirty="0">
                <a:latin typeface="Georgia"/>
                <a:cs typeface="Georgia"/>
              </a:rPr>
              <a:t>and </a:t>
            </a:r>
            <a:r>
              <a:rPr sz="2000" spc="5" dirty="0">
                <a:latin typeface="Georgia"/>
                <a:cs typeface="Georgia"/>
              </a:rPr>
              <a:t>gives </a:t>
            </a:r>
            <a:r>
              <a:rPr sz="2000" spc="-5" dirty="0">
                <a:latin typeface="Georgia"/>
                <a:cs typeface="Georgia"/>
              </a:rPr>
              <a:t>better</a:t>
            </a:r>
            <a:r>
              <a:rPr sz="2000" spc="-229" dirty="0">
                <a:latin typeface="Georgia"/>
                <a:cs typeface="Georgia"/>
              </a:rPr>
              <a:t> </a:t>
            </a:r>
            <a:r>
              <a:rPr sz="2000" spc="15" dirty="0">
                <a:latin typeface="Georgia"/>
                <a:cs typeface="Georgia"/>
              </a:rPr>
              <a:t>monitoring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FF5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42975" y="4453699"/>
            <a:ext cx="316865" cy="688975"/>
          </a:xfrm>
          <a:custGeom>
            <a:avLst/>
            <a:gdLst/>
            <a:ahLst/>
            <a:cxnLst/>
            <a:rect l="l" t="t" r="r" b="b"/>
            <a:pathLst>
              <a:path w="316865" h="688975">
                <a:moveTo>
                  <a:pt x="316801" y="158394"/>
                </a:moveTo>
                <a:lnTo>
                  <a:pt x="304749" y="97790"/>
                </a:lnTo>
                <a:lnTo>
                  <a:pt x="270408" y="46393"/>
                </a:lnTo>
                <a:lnTo>
                  <a:pt x="219024" y="12065"/>
                </a:lnTo>
                <a:lnTo>
                  <a:pt x="158407" y="0"/>
                </a:lnTo>
                <a:lnTo>
                  <a:pt x="108343" y="8077"/>
                </a:lnTo>
                <a:lnTo>
                  <a:pt x="64858" y="30556"/>
                </a:lnTo>
                <a:lnTo>
                  <a:pt x="30568" y="64846"/>
                </a:lnTo>
                <a:lnTo>
                  <a:pt x="8077" y="108331"/>
                </a:lnTo>
                <a:lnTo>
                  <a:pt x="0" y="158394"/>
                </a:lnTo>
                <a:lnTo>
                  <a:pt x="0" y="506425"/>
                </a:lnTo>
                <a:lnTo>
                  <a:pt x="0" y="688492"/>
                </a:lnTo>
                <a:lnTo>
                  <a:pt x="316801" y="688517"/>
                </a:lnTo>
                <a:lnTo>
                  <a:pt x="316801" y="506425"/>
                </a:lnTo>
                <a:lnTo>
                  <a:pt x="316801" y="158394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1178" y="4105693"/>
            <a:ext cx="316865" cy="1036955"/>
          </a:xfrm>
          <a:custGeom>
            <a:avLst/>
            <a:gdLst/>
            <a:ahLst/>
            <a:cxnLst/>
            <a:rect l="l" t="t" r="r" b="b"/>
            <a:pathLst>
              <a:path w="316865" h="1036954">
                <a:moveTo>
                  <a:pt x="316801" y="158407"/>
                </a:moveTo>
                <a:lnTo>
                  <a:pt x="304749" y="97790"/>
                </a:lnTo>
                <a:lnTo>
                  <a:pt x="270421" y="46405"/>
                </a:lnTo>
                <a:lnTo>
                  <a:pt x="219024" y="12065"/>
                </a:lnTo>
                <a:lnTo>
                  <a:pt x="158394" y="0"/>
                </a:lnTo>
                <a:lnTo>
                  <a:pt x="108331" y="8077"/>
                </a:lnTo>
                <a:lnTo>
                  <a:pt x="64858" y="30568"/>
                </a:lnTo>
                <a:lnTo>
                  <a:pt x="30568" y="64858"/>
                </a:lnTo>
                <a:lnTo>
                  <a:pt x="8077" y="108343"/>
                </a:lnTo>
                <a:lnTo>
                  <a:pt x="0" y="158407"/>
                </a:lnTo>
                <a:lnTo>
                  <a:pt x="0" y="506399"/>
                </a:lnTo>
                <a:lnTo>
                  <a:pt x="0" y="854430"/>
                </a:lnTo>
                <a:lnTo>
                  <a:pt x="0" y="1036497"/>
                </a:lnTo>
                <a:lnTo>
                  <a:pt x="316801" y="1036523"/>
                </a:lnTo>
                <a:lnTo>
                  <a:pt x="316801" y="854430"/>
                </a:lnTo>
                <a:lnTo>
                  <a:pt x="316801" y="506399"/>
                </a:lnTo>
                <a:lnTo>
                  <a:pt x="316801" y="158407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9407" y="3757701"/>
            <a:ext cx="316865" cy="1384935"/>
          </a:xfrm>
          <a:custGeom>
            <a:avLst/>
            <a:gdLst/>
            <a:ahLst/>
            <a:cxnLst/>
            <a:rect l="l" t="t" r="r" b="b"/>
            <a:pathLst>
              <a:path w="316865" h="1384935">
                <a:moveTo>
                  <a:pt x="316788" y="158394"/>
                </a:moveTo>
                <a:lnTo>
                  <a:pt x="304736" y="97777"/>
                </a:lnTo>
                <a:lnTo>
                  <a:pt x="270395" y="46367"/>
                </a:lnTo>
                <a:lnTo>
                  <a:pt x="219011" y="12052"/>
                </a:lnTo>
                <a:lnTo>
                  <a:pt x="158394" y="0"/>
                </a:lnTo>
                <a:lnTo>
                  <a:pt x="108318" y="8077"/>
                </a:lnTo>
                <a:lnTo>
                  <a:pt x="64833" y="30556"/>
                </a:lnTo>
                <a:lnTo>
                  <a:pt x="30556" y="64846"/>
                </a:lnTo>
                <a:lnTo>
                  <a:pt x="8064" y="108318"/>
                </a:lnTo>
                <a:lnTo>
                  <a:pt x="0" y="158394"/>
                </a:lnTo>
                <a:lnTo>
                  <a:pt x="0" y="506399"/>
                </a:lnTo>
                <a:lnTo>
                  <a:pt x="0" y="854392"/>
                </a:lnTo>
                <a:lnTo>
                  <a:pt x="0" y="1202423"/>
                </a:lnTo>
                <a:lnTo>
                  <a:pt x="0" y="1384490"/>
                </a:lnTo>
                <a:lnTo>
                  <a:pt x="316788" y="1384515"/>
                </a:lnTo>
                <a:lnTo>
                  <a:pt x="316788" y="1202423"/>
                </a:lnTo>
                <a:lnTo>
                  <a:pt x="316788" y="854392"/>
                </a:lnTo>
                <a:lnTo>
                  <a:pt x="316788" y="506399"/>
                </a:lnTo>
                <a:lnTo>
                  <a:pt x="316788" y="158394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7598" y="3409670"/>
            <a:ext cx="316865" cy="1732914"/>
          </a:xfrm>
          <a:custGeom>
            <a:avLst/>
            <a:gdLst/>
            <a:ahLst/>
            <a:cxnLst/>
            <a:rect l="l" t="t" r="r" b="b"/>
            <a:pathLst>
              <a:path w="316865" h="1732914">
                <a:moveTo>
                  <a:pt x="316801" y="158407"/>
                </a:moveTo>
                <a:lnTo>
                  <a:pt x="304736" y="97790"/>
                </a:lnTo>
                <a:lnTo>
                  <a:pt x="270408" y="46405"/>
                </a:lnTo>
                <a:lnTo>
                  <a:pt x="219011" y="12065"/>
                </a:lnTo>
                <a:lnTo>
                  <a:pt x="158407" y="0"/>
                </a:lnTo>
                <a:lnTo>
                  <a:pt x="108343" y="8077"/>
                </a:lnTo>
                <a:lnTo>
                  <a:pt x="64858" y="30568"/>
                </a:lnTo>
                <a:lnTo>
                  <a:pt x="30568" y="64858"/>
                </a:lnTo>
                <a:lnTo>
                  <a:pt x="8077" y="108343"/>
                </a:lnTo>
                <a:lnTo>
                  <a:pt x="0" y="158407"/>
                </a:lnTo>
                <a:lnTo>
                  <a:pt x="0" y="506425"/>
                </a:lnTo>
                <a:lnTo>
                  <a:pt x="0" y="854430"/>
                </a:lnTo>
                <a:lnTo>
                  <a:pt x="0" y="1732546"/>
                </a:lnTo>
                <a:lnTo>
                  <a:pt x="316801" y="1732546"/>
                </a:lnTo>
                <a:lnTo>
                  <a:pt x="316801" y="506425"/>
                </a:lnTo>
                <a:lnTo>
                  <a:pt x="316801" y="158407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60957" y="1817771"/>
            <a:ext cx="396875" cy="396875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198299" y="396599"/>
                </a:moveTo>
                <a:lnTo>
                  <a:pt x="152829" y="391361"/>
                </a:lnTo>
                <a:lnTo>
                  <a:pt x="111089" y="376443"/>
                </a:lnTo>
                <a:lnTo>
                  <a:pt x="74270" y="353034"/>
                </a:lnTo>
                <a:lnTo>
                  <a:pt x="43562" y="322325"/>
                </a:lnTo>
                <a:lnTo>
                  <a:pt x="20154" y="285506"/>
                </a:lnTo>
                <a:lnTo>
                  <a:pt x="5236" y="243767"/>
                </a:lnTo>
                <a:lnTo>
                  <a:pt x="0" y="198299"/>
                </a:lnTo>
                <a:lnTo>
                  <a:pt x="5236" y="152831"/>
                </a:lnTo>
                <a:lnTo>
                  <a:pt x="20154" y="111092"/>
                </a:lnTo>
                <a:lnTo>
                  <a:pt x="43562" y="74273"/>
                </a:lnTo>
                <a:lnTo>
                  <a:pt x="74270" y="43564"/>
                </a:lnTo>
                <a:lnTo>
                  <a:pt x="111089" y="20155"/>
                </a:lnTo>
                <a:lnTo>
                  <a:pt x="152829" y="5237"/>
                </a:lnTo>
                <a:lnTo>
                  <a:pt x="198299" y="0"/>
                </a:lnTo>
                <a:lnTo>
                  <a:pt x="237169" y="3845"/>
                </a:lnTo>
                <a:lnTo>
                  <a:pt x="274186" y="15094"/>
                </a:lnTo>
                <a:lnTo>
                  <a:pt x="308317" y="33316"/>
                </a:lnTo>
                <a:lnTo>
                  <a:pt x="338524" y="58079"/>
                </a:lnTo>
                <a:lnTo>
                  <a:pt x="363281" y="88282"/>
                </a:lnTo>
                <a:lnTo>
                  <a:pt x="381502" y="122413"/>
                </a:lnTo>
                <a:lnTo>
                  <a:pt x="392752" y="159432"/>
                </a:lnTo>
                <a:lnTo>
                  <a:pt x="396599" y="198299"/>
                </a:lnTo>
                <a:lnTo>
                  <a:pt x="391362" y="243767"/>
                </a:lnTo>
                <a:lnTo>
                  <a:pt x="376445" y="285506"/>
                </a:lnTo>
                <a:lnTo>
                  <a:pt x="353037" y="322325"/>
                </a:lnTo>
                <a:lnTo>
                  <a:pt x="322328" y="353034"/>
                </a:lnTo>
                <a:lnTo>
                  <a:pt x="285509" y="376443"/>
                </a:lnTo>
                <a:lnTo>
                  <a:pt x="243770" y="391361"/>
                </a:lnTo>
                <a:lnTo>
                  <a:pt x="198299" y="396599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70318" y="3480803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65816" y="319981"/>
                </a:moveTo>
                <a:lnTo>
                  <a:pt x="114943" y="313739"/>
                </a:lnTo>
                <a:lnTo>
                  <a:pt x="59506" y="284983"/>
                </a:lnTo>
                <a:lnTo>
                  <a:pt x="19293" y="237214"/>
                </a:lnTo>
                <a:lnTo>
                  <a:pt x="406" y="177667"/>
                </a:lnTo>
                <a:lnTo>
                  <a:pt x="0" y="146437"/>
                </a:lnTo>
                <a:lnTo>
                  <a:pt x="5743" y="115439"/>
                </a:lnTo>
                <a:lnTo>
                  <a:pt x="27662" y="69119"/>
                </a:lnTo>
                <a:lnTo>
                  <a:pt x="61721" y="33239"/>
                </a:lnTo>
                <a:lnTo>
                  <a:pt x="104649" y="9599"/>
                </a:lnTo>
                <a:lnTo>
                  <a:pt x="153180" y="0"/>
                </a:lnTo>
                <a:lnTo>
                  <a:pt x="204043" y="6239"/>
                </a:lnTo>
                <a:lnTo>
                  <a:pt x="250372" y="28159"/>
                </a:lnTo>
                <a:lnTo>
                  <a:pt x="286253" y="62217"/>
                </a:lnTo>
                <a:lnTo>
                  <a:pt x="309890" y="105146"/>
                </a:lnTo>
                <a:lnTo>
                  <a:pt x="319485" y="153676"/>
                </a:lnTo>
                <a:lnTo>
                  <a:pt x="313243" y="204539"/>
                </a:lnTo>
                <a:lnTo>
                  <a:pt x="291326" y="250869"/>
                </a:lnTo>
                <a:lnTo>
                  <a:pt x="257272" y="286750"/>
                </a:lnTo>
                <a:lnTo>
                  <a:pt x="214347" y="310386"/>
                </a:lnTo>
                <a:lnTo>
                  <a:pt x="165816" y="319981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47775" y="2704274"/>
            <a:ext cx="635635" cy="635635"/>
          </a:xfrm>
          <a:custGeom>
            <a:avLst/>
            <a:gdLst/>
            <a:ahLst/>
            <a:cxnLst/>
            <a:rect l="l" t="t" r="r" b="b"/>
            <a:pathLst>
              <a:path w="635634" h="635635">
                <a:moveTo>
                  <a:pt x="635228" y="317627"/>
                </a:moveTo>
                <a:lnTo>
                  <a:pt x="633590" y="295325"/>
                </a:lnTo>
                <a:lnTo>
                  <a:pt x="632358" y="274955"/>
                </a:lnTo>
                <a:lnTo>
                  <a:pt x="631952" y="273075"/>
                </a:lnTo>
                <a:lnTo>
                  <a:pt x="631786" y="270687"/>
                </a:lnTo>
                <a:lnTo>
                  <a:pt x="626135" y="245414"/>
                </a:lnTo>
                <a:lnTo>
                  <a:pt x="622833" y="229704"/>
                </a:lnTo>
                <a:lnTo>
                  <a:pt x="622312" y="228307"/>
                </a:lnTo>
                <a:lnTo>
                  <a:pt x="621779" y="225894"/>
                </a:lnTo>
                <a:lnTo>
                  <a:pt x="611314" y="198450"/>
                </a:lnTo>
                <a:lnTo>
                  <a:pt x="607009" y="186728"/>
                </a:lnTo>
                <a:lnTo>
                  <a:pt x="606501" y="185813"/>
                </a:lnTo>
                <a:lnTo>
                  <a:pt x="605713" y="183718"/>
                </a:lnTo>
                <a:lnTo>
                  <a:pt x="590791" y="156832"/>
                </a:lnTo>
                <a:lnTo>
                  <a:pt x="585279" y="146646"/>
                </a:lnTo>
                <a:lnTo>
                  <a:pt x="584771" y="145986"/>
                </a:lnTo>
                <a:lnTo>
                  <a:pt x="584060" y="144678"/>
                </a:lnTo>
                <a:lnTo>
                  <a:pt x="564476" y="118732"/>
                </a:lnTo>
                <a:lnTo>
                  <a:pt x="558050" y="110083"/>
                </a:lnTo>
                <a:lnTo>
                  <a:pt x="557707" y="109753"/>
                </a:lnTo>
                <a:lnTo>
                  <a:pt x="557326" y="109232"/>
                </a:lnTo>
                <a:lnTo>
                  <a:pt x="525995" y="77901"/>
                </a:lnTo>
                <a:lnTo>
                  <a:pt x="525716" y="77647"/>
                </a:lnTo>
                <a:lnTo>
                  <a:pt x="520128" y="73482"/>
                </a:lnTo>
                <a:lnTo>
                  <a:pt x="490562" y="51168"/>
                </a:lnTo>
                <a:lnTo>
                  <a:pt x="489369" y="50520"/>
                </a:lnTo>
                <a:lnTo>
                  <a:pt x="488657" y="49974"/>
                </a:lnTo>
                <a:lnTo>
                  <a:pt x="479666" y="45135"/>
                </a:lnTo>
                <a:lnTo>
                  <a:pt x="451523" y="29527"/>
                </a:lnTo>
                <a:lnTo>
                  <a:pt x="448779" y="28486"/>
                </a:lnTo>
                <a:lnTo>
                  <a:pt x="447281" y="27673"/>
                </a:lnTo>
                <a:lnTo>
                  <a:pt x="435635" y="23469"/>
                </a:lnTo>
                <a:lnTo>
                  <a:pt x="409359" y="13449"/>
                </a:lnTo>
                <a:lnTo>
                  <a:pt x="405472" y="12585"/>
                </a:lnTo>
                <a:lnTo>
                  <a:pt x="403059" y="11709"/>
                </a:lnTo>
                <a:lnTo>
                  <a:pt x="387286" y="8521"/>
                </a:lnTo>
                <a:lnTo>
                  <a:pt x="364553" y="3441"/>
                </a:lnTo>
                <a:lnTo>
                  <a:pt x="360819" y="3175"/>
                </a:lnTo>
                <a:lnTo>
                  <a:pt x="357720" y="2540"/>
                </a:lnTo>
                <a:lnTo>
                  <a:pt x="336842" y="1409"/>
                </a:lnTo>
                <a:lnTo>
                  <a:pt x="317627" y="0"/>
                </a:lnTo>
                <a:lnTo>
                  <a:pt x="314731" y="215"/>
                </a:lnTo>
                <a:lnTo>
                  <a:pt x="311988" y="63"/>
                </a:lnTo>
                <a:lnTo>
                  <a:pt x="290728" y="1981"/>
                </a:lnTo>
                <a:lnTo>
                  <a:pt x="270687" y="3441"/>
                </a:lnTo>
                <a:lnTo>
                  <a:pt x="268211" y="4000"/>
                </a:lnTo>
                <a:lnTo>
                  <a:pt x="266585" y="4140"/>
                </a:lnTo>
                <a:lnTo>
                  <a:pt x="251231" y="7797"/>
                </a:lnTo>
                <a:lnTo>
                  <a:pt x="225894" y="13449"/>
                </a:lnTo>
                <a:lnTo>
                  <a:pt x="223380" y="14414"/>
                </a:lnTo>
                <a:lnTo>
                  <a:pt x="222224" y="14681"/>
                </a:lnTo>
                <a:lnTo>
                  <a:pt x="210731" y="19240"/>
                </a:lnTo>
                <a:lnTo>
                  <a:pt x="183718" y="29527"/>
                </a:lnTo>
                <a:lnTo>
                  <a:pt x="181229" y="30911"/>
                </a:lnTo>
                <a:lnTo>
                  <a:pt x="179641" y="31534"/>
                </a:lnTo>
                <a:lnTo>
                  <a:pt x="167805" y="38354"/>
                </a:lnTo>
                <a:lnTo>
                  <a:pt x="144678" y="51168"/>
                </a:lnTo>
                <a:lnTo>
                  <a:pt x="141897" y="53263"/>
                </a:lnTo>
                <a:lnTo>
                  <a:pt x="139560" y="54610"/>
                </a:lnTo>
                <a:lnTo>
                  <a:pt x="128219" y="63588"/>
                </a:lnTo>
                <a:lnTo>
                  <a:pt x="109245" y="77901"/>
                </a:lnTo>
                <a:lnTo>
                  <a:pt x="105867" y="81280"/>
                </a:lnTo>
                <a:lnTo>
                  <a:pt x="102704" y="83781"/>
                </a:lnTo>
                <a:lnTo>
                  <a:pt x="103009" y="84137"/>
                </a:lnTo>
                <a:lnTo>
                  <a:pt x="77914" y="109232"/>
                </a:lnTo>
                <a:lnTo>
                  <a:pt x="51168" y="144678"/>
                </a:lnTo>
                <a:lnTo>
                  <a:pt x="29527" y="183718"/>
                </a:lnTo>
                <a:lnTo>
                  <a:pt x="13449" y="225894"/>
                </a:lnTo>
                <a:lnTo>
                  <a:pt x="3441" y="270687"/>
                </a:lnTo>
                <a:lnTo>
                  <a:pt x="0" y="317627"/>
                </a:lnTo>
                <a:lnTo>
                  <a:pt x="3441" y="364553"/>
                </a:lnTo>
                <a:lnTo>
                  <a:pt x="13449" y="409346"/>
                </a:lnTo>
                <a:lnTo>
                  <a:pt x="29527" y="451510"/>
                </a:lnTo>
                <a:lnTo>
                  <a:pt x="51168" y="490562"/>
                </a:lnTo>
                <a:lnTo>
                  <a:pt x="77914" y="525995"/>
                </a:lnTo>
                <a:lnTo>
                  <a:pt x="109245" y="557326"/>
                </a:lnTo>
                <a:lnTo>
                  <a:pt x="144678" y="584060"/>
                </a:lnTo>
                <a:lnTo>
                  <a:pt x="183718" y="605701"/>
                </a:lnTo>
                <a:lnTo>
                  <a:pt x="225894" y="621779"/>
                </a:lnTo>
                <a:lnTo>
                  <a:pt x="270687" y="631786"/>
                </a:lnTo>
                <a:lnTo>
                  <a:pt x="317627" y="635228"/>
                </a:lnTo>
                <a:lnTo>
                  <a:pt x="367614" y="631266"/>
                </a:lnTo>
                <a:lnTo>
                  <a:pt x="415912" y="619633"/>
                </a:lnTo>
                <a:lnTo>
                  <a:pt x="461683" y="600684"/>
                </a:lnTo>
                <a:lnTo>
                  <a:pt x="504063" y="574751"/>
                </a:lnTo>
                <a:lnTo>
                  <a:pt x="542201" y="542201"/>
                </a:lnTo>
                <a:lnTo>
                  <a:pt x="574751" y="504063"/>
                </a:lnTo>
                <a:lnTo>
                  <a:pt x="600684" y="461683"/>
                </a:lnTo>
                <a:lnTo>
                  <a:pt x="619645" y="415912"/>
                </a:lnTo>
                <a:lnTo>
                  <a:pt x="631266" y="367601"/>
                </a:lnTo>
                <a:lnTo>
                  <a:pt x="634885" y="321881"/>
                </a:lnTo>
                <a:lnTo>
                  <a:pt x="635203" y="321881"/>
                </a:lnTo>
                <a:lnTo>
                  <a:pt x="635063" y="319659"/>
                </a:lnTo>
                <a:lnTo>
                  <a:pt x="635228" y="317627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60944" y="1817771"/>
            <a:ext cx="396875" cy="396875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195925" y="396596"/>
                </a:moveTo>
                <a:lnTo>
                  <a:pt x="152280" y="391201"/>
                </a:lnTo>
                <a:lnTo>
                  <a:pt x="109912" y="375804"/>
                </a:lnTo>
                <a:lnTo>
                  <a:pt x="72097" y="351269"/>
                </a:lnTo>
                <a:lnTo>
                  <a:pt x="41493" y="319687"/>
                </a:lnTo>
                <a:lnTo>
                  <a:pt x="18806" y="282558"/>
                </a:lnTo>
                <a:lnTo>
                  <a:pt x="4740" y="241383"/>
                </a:lnTo>
                <a:lnTo>
                  <a:pt x="0" y="197661"/>
                </a:lnTo>
                <a:lnTo>
                  <a:pt x="5288" y="152894"/>
                </a:lnTo>
                <a:lnTo>
                  <a:pt x="20513" y="110464"/>
                </a:lnTo>
                <a:lnTo>
                  <a:pt x="44248" y="73440"/>
                </a:lnTo>
                <a:lnTo>
                  <a:pt x="75194" y="42853"/>
                </a:lnTo>
                <a:lnTo>
                  <a:pt x="112052" y="19732"/>
                </a:lnTo>
                <a:lnTo>
                  <a:pt x="153525" y="5104"/>
                </a:lnTo>
                <a:lnTo>
                  <a:pt x="198312" y="0"/>
                </a:lnTo>
                <a:lnTo>
                  <a:pt x="198312" y="198299"/>
                </a:lnTo>
                <a:lnTo>
                  <a:pt x="356562" y="78814"/>
                </a:lnTo>
                <a:lnTo>
                  <a:pt x="379477" y="117635"/>
                </a:lnTo>
                <a:lnTo>
                  <a:pt x="392795" y="159549"/>
                </a:lnTo>
                <a:lnTo>
                  <a:pt x="396556" y="202899"/>
                </a:lnTo>
                <a:lnTo>
                  <a:pt x="390795" y="246027"/>
                </a:lnTo>
                <a:lnTo>
                  <a:pt x="375552" y="287278"/>
                </a:lnTo>
                <a:lnTo>
                  <a:pt x="350862" y="324994"/>
                </a:lnTo>
                <a:lnTo>
                  <a:pt x="318318" y="356188"/>
                </a:lnTo>
                <a:lnTo>
                  <a:pt x="280566" y="378748"/>
                </a:lnTo>
                <a:lnTo>
                  <a:pt x="239228" y="392331"/>
                </a:lnTo>
                <a:lnTo>
                  <a:pt x="195925" y="396596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76616" y="303174"/>
            <a:ext cx="625475" cy="624840"/>
          </a:xfrm>
          <a:custGeom>
            <a:avLst/>
            <a:gdLst/>
            <a:ahLst/>
            <a:cxnLst/>
            <a:rect l="l" t="t" r="r" b="b"/>
            <a:pathLst>
              <a:path w="625475" h="624840">
                <a:moveTo>
                  <a:pt x="625284" y="304914"/>
                </a:moveTo>
                <a:lnTo>
                  <a:pt x="624293" y="295440"/>
                </a:lnTo>
                <a:lnTo>
                  <a:pt x="624078" y="284657"/>
                </a:lnTo>
                <a:lnTo>
                  <a:pt x="621499" y="268655"/>
                </a:lnTo>
                <a:lnTo>
                  <a:pt x="620191" y="255993"/>
                </a:lnTo>
                <a:lnTo>
                  <a:pt x="618413" y="249440"/>
                </a:lnTo>
                <a:lnTo>
                  <a:pt x="617169" y="241604"/>
                </a:lnTo>
                <a:lnTo>
                  <a:pt x="610285" y="219252"/>
                </a:lnTo>
                <a:lnTo>
                  <a:pt x="607110" y="207416"/>
                </a:lnTo>
                <a:lnTo>
                  <a:pt x="605688" y="204266"/>
                </a:lnTo>
                <a:lnTo>
                  <a:pt x="604329" y="199834"/>
                </a:lnTo>
                <a:lnTo>
                  <a:pt x="588365" y="165798"/>
                </a:lnTo>
                <a:lnTo>
                  <a:pt x="586460" y="161556"/>
                </a:lnTo>
                <a:lnTo>
                  <a:pt x="586181" y="161150"/>
                </a:lnTo>
                <a:lnTo>
                  <a:pt x="585673" y="160045"/>
                </a:lnTo>
                <a:lnTo>
                  <a:pt x="561314" y="122910"/>
                </a:lnTo>
                <a:lnTo>
                  <a:pt x="560057" y="121513"/>
                </a:lnTo>
                <a:lnTo>
                  <a:pt x="559396" y="120484"/>
                </a:lnTo>
                <a:lnTo>
                  <a:pt x="551561" y="111912"/>
                </a:lnTo>
                <a:lnTo>
                  <a:pt x="531355" y="89090"/>
                </a:lnTo>
                <a:lnTo>
                  <a:pt x="528701" y="86868"/>
                </a:lnTo>
                <a:lnTo>
                  <a:pt x="526694" y="84658"/>
                </a:lnTo>
                <a:lnTo>
                  <a:pt x="513435" y="74028"/>
                </a:lnTo>
                <a:lnTo>
                  <a:pt x="495909" y="59270"/>
                </a:lnTo>
                <a:lnTo>
                  <a:pt x="492264" y="57035"/>
                </a:lnTo>
                <a:lnTo>
                  <a:pt x="489165" y="54533"/>
                </a:lnTo>
                <a:lnTo>
                  <a:pt x="474967" y="46367"/>
                </a:lnTo>
                <a:lnTo>
                  <a:pt x="456488" y="34950"/>
                </a:lnTo>
                <a:lnTo>
                  <a:pt x="451332" y="32740"/>
                </a:lnTo>
                <a:lnTo>
                  <a:pt x="447560" y="30556"/>
                </a:lnTo>
                <a:lnTo>
                  <a:pt x="434809" y="25628"/>
                </a:lnTo>
                <a:lnTo>
                  <a:pt x="414985" y="17081"/>
                </a:lnTo>
                <a:lnTo>
                  <a:pt x="407822" y="15176"/>
                </a:lnTo>
                <a:lnTo>
                  <a:pt x="402678" y="13169"/>
                </a:lnTo>
                <a:lnTo>
                  <a:pt x="390347" y="10490"/>
                </a:lnTo>
                <a:lnTo>
                  <a:pt x="372071" y="5588"/>
                </a:lnTo>
                <a:lnTo>
                  <a:pt x="362699" y="4470"/>
                </a:lnTo>
                <a:lnTo>
                  <a:pt x="355295" y="2844"/>
                </a:lnTo>
                <a:lnTo>
                  <a:pt x="343750" y="2184"/>
                </a:lnTo>
                <a:lnTo>
                  <a:pt x="328434" y="330"/>
                </a:lnTo>
                <a:lnTo>
                  <a:pt x="316141" y="584"/>
                </a:lnTo>
                <a:lnTo>
                  <a:pt x="306184" y="0"/>
                </a:lnTo>
                <a:lnTo>
                  <a:pt x="296735" y="977"/>
                </a:lnTo>
                <a:lnTo>
                  <a:pt x="284746" y="1206"/>
                </a:lnTo>
                <a:lnTo>
                  <a:pt x="267881" y="3924"/>
                </a:lnTo>
                <a:lnTo>
                  <a:pt x="256133" y="5118"/>
                </a:lnTo>
                <a:lnTo>
                  <a:pt x="249720" y="6845"/>
                </a:lnTo>
                <a:lnTo>
                  <a:pt x="241681" y="8128"/>
                </a:lnTo>
                <a:lnTo>
                  <a:pt x="219671" y="14884"/>
                </a:lnTo>
                <a:lnTo>
                  <a:pt x="207543" y="18135"/>
                </a:lnTo>
                <a:lnTo>
                  <a:pt x="204152" y="19659"/>
                </a:lnTo>
                <a:lnTo>
                  <a:pt x="199910" y="20955"/>
                </a:lnTo>
                <a:lnTo>
                  <a:pt x="171297" y="34366"/>
                </a:lnTo>
                <a:lnTo>
                  <a:pt x="162648" y="38239"/>
                </a:lnTo>
                <a:lnTo>
                  <a:pt x="161658" y="38887"/>
                </a:lnTo>
                <a:lnTo>
                  <a:pt x="160108" y="39611"/>
                </a:lnTo>
                <a:lnTo>
                  <a:pt x="122961" y="63969"/>
                </a:lnTo>
                <a:lnTo>
                  <a:pt x="122174" y="64668"/>
                </a:lnTo>
                <a:lnTo>
                  <a:pt x="122034" y="64757"/>
                </a:lnTo>
                <a:lnTo>
                  <a:pt x="119761" y="66814"/>
                </a:lnTo>
                <a:lnTo>
                  <a:pt x="89141" y="93916"/>
                </a:lnTo>
                <a:lnTo>
                  <a:pt x="87566" y="95783"/>
                </a:lnTo>
                <a:lnTo>
                  <a:pt x="86271" y="96951"/>
                </a:lnTo>
                <a:lnTo>
                  <a:pt x="76339" y="109131"/>
                </a:lnTo>
                <a:lnTo>
                  <a:pt x="59309" y="129362"/>
                </a:lnTo>
                <a:lnTo>
                  <a:pt x="57759" y="131914"/>
                </a:lnTo>
                <a:lnTo>
                  <a:pt x="55918" y="134162"/>
                </a:lnTo>
                <a:lnTo>
                  <a:pt x="43472" y="155359"/>
                </a:lnTo>
                <a:lnTo>
                  <a:pt x="33629" y="171513"/>
                </a:lnTo>
                <a:lnTo>
                  <a:pt x="32791" y="173532"/>
                </a:lnTo>
                <a:lnTo>
                  <a:pt x="31546" y="175666"/>
                </a:lnTo>
                <a:lnTo>
                  <a:pt x="22072" y="199644"/>
                </a:lnTo>
                <a:lnTo>
                  <a:pt x="15049" y="216750"/>
                </a:lnTo>
                <a:lnTo>
                  <a:pt x="14630" y="218465"/>
                </a:lnTo>
                <a:lnTo>
                  <a:pt x="13728" y="220776"/>
                </a:lnTo>
                <a:lnTo>
                  <a:pt x="8420" y="244602"/>
                </a:lnTo>
                <a:lnTo>
                  <a:pt x="3771" y="264185"/>
                </a:lnTo>
                <a:lnTo>
                  <a:pt x="3606" y="266255"/>
                </a:lnTo>
                <a:lnTo>
                  <a:pt x="3048" y="268782"/>
                </a:lnTo>
                <a:lnTo>
                  <a:pt x="1816" y="289344"/>
                </a:lnTo>
                <a:lnTo>
                  <a:pt x="0" y="312940"/>
                </a:lnTo>
                <a:lnTo>
                  <a:pt x="241" y="315963"/>
                </a:lnTo>
                <a:lnTo>
                  <a:pt x="63" y="318985"/>
                </a:lnTo>
                <a:lnTo>
                  <a:pt x="482" y="318985"/>
                </a:lnTo>
                <a:lnTo>
                  <a:pt x="3962" y="362127"/>
                </a:lnTo>
                <a:lnTo>
                  <a:pt x="15608" y="410095"/>
                </a:lnTo>
                <a:lnTo>
                  <a:pt x="34455" y="455218"/>
                </a:lnTo>
                <a:lnTo>
                  <a:pt x="60020" y="496735"/>
                </a:lnTo>
                <a:lnTo>
                  <a:pt x="91846" y="533882"/>
                </a:lnTo>
                <a:lnTo>
                  <a:pt x="129438" y="565861"/>
                </a:lnTo>
                <a:lnTo>
                  <a:pt x="168859" y="590194"/>
                </a:lnTo>
                <a:lnTo>
                  <a:pt x="210362" y="608050"/>
                </a:lnTo>
                <a:lnTo>
                  <a:pt x="253263" y="619556"/>
                </a:lnTo>
                <a:lnTo>
                  <a:pt x="296900" y="624814"/>
                </a:lnTo>
                <a:lnTo>
                  <a:pt x="340588" y="623938"/>
                </a:lnTo>
                <a:lnTo>
                  <a:pt x="383654" y="617016"/>
                </a:lnTo>
                <a:lnTo>
                  <a:pt x="425411" y="604177"/>
                </a:lnTo>
                <a:lnTo>
                  <a:pt x="463715" y="586232"/>
                </a:lnTo>
                <a:lnTo>
                  <a:pt x="463905" y="586143"/>
                </a:lnTo>
                <a:lnTo>
                  <a:pt x="465213" y="585533"/>
                </a:lnTo>
                <a:lnTo>
                  <a:pt x="502361" y="561174"/>
                </a:lnTo>
                <a:lnTo>
                  <a:pt x="504393" y="559371"/>
                </a:lnTo>
                <a:lnTo>
                  <a:pt x="505701" y="558507"/>
                </a:lnTo>
                <a:lnTo>
                  <a:pt x="514324" y="550583"/>
                </a:lnTo>
                <a:lnTo>
                  <a:pt x="536181" y="531215"/>
                </a:lnTo>
                <a:lnTo>
                  <a:pt x="538924" y="527951"/>
                </a:lnTo>
                <a:lnTo>
                  <a:pt x="541909" y="525208"/>
                </a:lnTo>
                <a:lnTo>
                  <a:pt x="552665" y="511632"/>
                </a:lnTo>
                <a:lnTo>
                  <a:pt x="566013" y="495769"/>
                </a:lnTo>
                <a:lnTo>
                  <a:pt x="568782" y="491286"/>
                </a:lnTo>
                <a:lnTo>
                  <a:pt x="572020" y="487197"/>
                </a:lnTo>
                <a:lnTo>
                  <a:pt x="579958" y="473176"/>
                </a:lnTo>
                <a:lnTo>
                  <a:pt x="590346" y="456361"/>
                </a:lnTo>
                <a:lnTo>
                  <a:pt x="593039" y="450088"/>
                </a:lnTo>
                <a:lnTo>
                  <a:pt x="595744" y="445325"/>
                </a:lnTo>
                <a:lnTo>
                  <a:pt x="600481" y="432803"/>
                </a:lnTo>
                <a:lnTo>
                  <a:pt x="608203" y="414858"/>
                </a:lnTo>
                <a:lnTo>
                  <a:pt x="610463" y="406412"/>
                </a:lnTo>
                <a:lnTo>
                  <a:pt x="612736" y="400418"/>
                </a:lnTo>
                <a:lnTo>
                  <a:pt x="615188" y="388823"/>
                </a:lnTo>
                <a:lnTo>
                  <a:pt x="619709" y="371970"/>
                </a:lnTo>
                <a:lnTo>
                  <a:pt x="620966" y="361454"/>
                </a:lnTo>
                <a:lnTo>
                  <a:pt x="622693" y="353326"/>
                </a:lnTo>
                <a:lnTo>
                  <a:pt x="623277" y="342315"/>
                </a:lnTo>
                <a:lnTo>
                  <a:pt x="624967" y="328333"/>
                </a:lnTo>
                <a:lnTo>
                  <a:pt x="624700" y="315671"/>
                </a:lnTo>
                <a:lnTo>
                  <a:pt x="625284" y="304914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399839" y="356356"/>
            <a:ext cx="2577465" cy="2577465"/>
            <a:chOff x="5399839" y="356356"/>
            <a:chExt cx="2577465" cy="2577465"/>
          </a:xfrm>
        </p:grpSpPr>
        <p:sp>
          <p:nvSpPr>
            <p:cNvPr id="13" name="object 13"/>
            <p:cNvSpPr/>
            <p:nvPr/>
          </p:nvSpPr>
          <p:spPr>
            <a:xfrm>
              <a:off x="5399837" y="356374"/>
              <a:ext cx="2577465" cy="2577465"/>
            </a:xfrm>
            <a:custGeom>
              <a:avLst/>
              <a:gdLst/>
              <a:ahLst/>
              <a:cxnLst/>
              <a:rect l="l" t="t" r="r" b="b"/>
              <a:pathLst>
                <a:path w="2577465" h="2577465">
                  <a:moveTo>
                    <a:pt x="2576995" y="1288491"/>
                  </a:moveTo>
                  <a:lnTo>
                    <a:pt x="2575979" y="1237348"/>
                  </a:lnTo>
                  <a:lnTo>
                    <a:pt x="2572943" y="1186472"/>
                  </a:lnTo>
                  <a:lnTo>
                    <a:pt x="2567927" y="1135900"/>
                  </a:lnTo>
                  <a:lnTo>
                    <a:pt x="2560942" y="1085710"/>
                  </a:lnTo>
                  <a:lnTo>
                    <a:pt x="2552001" y="1035951"/>
                  </a:lnTo>
                  <a:lnTo>
                    <a:pt x="2541143" y="986663"/>
                  </a:lnTo>
                  <a:lnTo>
                    <a:pt x="2528379" y="937907"/>
                  </a:lnTo>
                  <a:lnTo>
                    <a:pt x="2513736" y="889749"/>
                  </a:lnTo>
                  <a:lnTo>
                    <a:pt x="2497239" y="842225"/>
                  </a:lnTo>
                  <a:lnTo>
                    <a:pt x="2478913" y="795401"/>
                  </a:lnTo>
                  <a:lnTo>
                    <a:pt x="2458770" y="749338"/>
                  </a:lnTo>
                  <a:lnTo>
                    <a:pt x="2436825" y="704062"/>
                  </a:lnTo>
                  <a:lnTo>
                    <a:pt x="2413127" y="659663"/>
                  </a:lnTo>
                  <a:lnTo>
                    <a:pt x="2387676" y="616165"/>
                  </a:lnTo>
                  <a:lnTo>
                    <a:pt x="2360511" y="573633"/>
                  </a:lnTo>
                  <a:lnTo>
                    <a:pt x="2331631" y="532130"/>
                  </a:lnTo>
                  <a:lnTo>
                    <a:pt x="2301087" y="491693"/>
                  </a:lnTo>
                  <a:lnTo>
                    <a:pt x="2268880" y="452386"/>
                  </a:lnTo>
                  <a:lnTo>
                    <a:pt x="2235047" y="414274"/>
                  </a:lnTo>
                  <a:lnTo>
                    <a:pt x="2199589" y="377393"/>
                  </a:lnTo>
                  <a:lnTo>
                    <a:pt x="2162708" y="341934"/>
                  </a:lnTo>
                  <a:lnTo>
                    <a:pt x="2124583" y="308102"/>
                  </a:lnTo>
                  <a:lnTo>
                    <a:pt x="2085276" y="275894"/>
                  </a:lnTo>
                  <a:lnTo>
                    <a:pt x="2044852" y="245351"/>
                  </a:lnTo>
                  <a:lnTo>
                    <a:pt x="2003336" y="216484"/>
                  </a:lnTo>
                  <a:lnTo>
                    <a:pt x="1960816" y="189306"/>
                  </a:lnTo>
                  <a:lnTo>
                    <a:pt x="1917319" y="163855"/>
                  </a:lnTo>
                  <a:lnTo>
                    <a:pt x="1872907" y="140157"/>
                  </a:lnTo>
                  <a:lnTo>
                    <a:pt x="1827644" y="118224"/>
                  </a:lnTo>
                  <a:lnTo>
                    <a:pt x="1781568" y="98082"/>
                  </a:lnTo>
                  <a:lnTo>
                    <a:pt x="1734743" y="79743"/>
                  </a:lnTo>
                  <a:lnTo>
                    <a:pt x="1687233" y="63246"/>
                  </a:lnTo>
                  <a:lnTo>
                    <a:pt x="1639074" y="48602"/>
                  </a:lnTo>
                  <a:lnTo>
                    <a:pt x="1590319" y="35839"/>
                  </a:lnTo>
                  <a:lnTo>
                    <a:pt x="1541030" y="24980"/>
                  </a:lnTo>
                  <a:lnTo>
                    <a:pt x="1491272" y="16052"/>
                  </a:lnTo>
                  <a:lnTo>
                    <a:pt x="1441081" y="9055"/>
                  </a:lnTo>
                  <a:lnTo>
                    <a:pt x="1390523" y="4038"/>
                  </a:lnTo>
                  <a:lnTo>
                    <a:pt x="1339634" y="1016"/>
                  </a:lnTo>
                  <a:lnTo>
                    <a:pt x="1288491" y="0"/>
                  </a:lnTo>
                  <a:lnTo>
                    <a:pt x="1240193" y="889"/>
                  </a:lnTo>
                  <a:lnTo>
                    <a:pt x="1192326" y="3530"/>
                  </a:lnTo>
                  <a:lnTo>
                    <a:pt x="1144955" y="7899"/>
                  </a:lnTo>
                  <a:lnTo>
                    <a:pt x="1098092" y="13970"/>
                  </a:lnTo>
                  <a:lnTo>
                    <a:pt x="1051763" y="21691"/>
                  </a:lnTo>
                  <a:lnTo>
                    <a:pt x="1006017" y="31051"/>
                  </a:lnTo>
                  <a:lnTo>
                    <a:pt x="960869" y="42011"/>
                  </a:lnTo>
                  <a:lnTo>
                    <a:pt x="916355" y="54546"/>
                  </a:lnTo>
                  <a:lnTo>
                    <a:pt x="872515" y="68618"/>
                  </a:lnTo>
                  <a:lnTo>
                    <a:pt x="829360" y="84201"/>
                  </a:lnTo>
                  <a:lnTo>
                    <a:pt x="786955" y="101257"/>
                  </a:lnTo>
                  <a:lnTo>
                    <a:pt x="745286" y="119748"/>
                  </a:lnTo>
                  <a:lnTo>
                    <a:pt x="704430" y="139661"/>
                  </a:lnTo>
                  <a:lnTo>
                    <a:pt x="664387" y="160959"/>
                  </a:lnTo>
                  <a:lnTo>
                    <a:pt x="625195" y="183616"/>
                  </a:lnTo>
                  <a:lnTo>
                    <a:pt x="586892" y="207581"/>
                  </a:lnTo>
                  <a:lnTo>
                    <a:pt x="549503" y="232841"/>
                  </a:lnTo>
                  <a:lnTo>
                    <a:pt x="513054" y="259359"/>
                  </a:lnTo>
                  <a:lnTo>
                    <a:pt x="477596" y="287096"/>
                  </a:lnTo>
                  <a:lnTo>
                    <a:pt x="443141" y="316039"/>
                  </a:lnTo>
                  <a:lnTo>
                    <a:pt x="409727" y="346151"/>
                  </a:lnTo>
                  <a:lnTo>
                    <a:pt x="377380" y="377393"/>
                  </a:lnTo>
                  <a:lnTo>
                    <a:pt x="346151" y="409727"/>
                  </a:lnTo>
                  <a:lnTo>
                    <a:pt x="316039" y="443141"/>
                  </a:lnTo>
                  <a:lnTo>
                    <a:pt x="287096" y="477596"/>
                  </a:lnTo>
                  <a:lnTo>
                    <a:pt x="259359" y="513067"/>
                  </a:lnTo>
                  <a:lnTo>
                    <a:pt x="232841" y="549503"/>
                  </a:lnTo>
                  <a:lnTo>
                    <a:pt x="207581" y="586892"/>
                  </a:lnTo>
                  <a:lnTo>
                    <a:pt x="183616" y="625195"/>
                  </a:lnTo>
                  <a:lnTo>
                    <a:pt x="160959" y="664387"/>
                  </a:lnTo>
                  <a:lnTo>
                    <a:pt x="139661" y="704430"/>
                  </a:lnTo>
                  <a:lnTo>
                    <a:pt x="119748" y="745299"/>
                  </a:lnTo>
                  <a:lnTo>
                    <a:pt x="101257" y="786955"/>
                  </a:lnTo>
                  <a:lnTo>
                    <a:pt x="84201" y="829373"/>
                  </a:lnTo>
                  <a:lnTo>
                    <a:pt x="68618" y="872515"/>
                  </a:lnTo>
                  <a:lnTo>
                    <a:pt x="54546" y="916355"/>
                  </a:lnTo>
                  <a:lnTo>
                    <a:pt x="42011" y="960869"/>
                  </a:lnTo>
                  <a:lnTo>
                    <a:pt x="31051" y="1006017"/>
                  </a:lnTo>
                  <a:lnTo>
                    <a:pt x="21691" y="1051763"/>
                  </a:lnTo>
                  <a:lnTo>
                    <a:pt x="13970" y="1098092"/>
                  </a:lnTo>
                  <a:lnTo>
                    <a:pt x="7899" y="1144955"/>
                  </a:lnTo>
                  <a:lnTo>
                    <a:pt x="3530" y="1192326"/>
                  </a:lnTo>
                  <a:lnTo>
                    <a:pt x="1485" y="1229283"/>
                  </a:lnTo>
                  <a:lnTo>
                    <a:pt x="1435" y="1230122"/>
                  </a:lnTo>
                  <a:lnTo>
                    <a:pt x="1422" y="1230515"/>
                  </a:lnTo>
                  <a:lnTo>
                    <a:pt x="889" y="1240193"/>
                  </a:lnTo>
                  <a:lnTo>
                    <a:pt x="482" y="1261732"/>
                  </a:lnTo>
                  <a:lnTo>
                    <a:pt x="25" y="1277391"/>
                  </a:lnTo>
                  <a:lnTo>
                    <a:pt x="63" y="1284516"/>
                  </a:lnTo>
                  <a:lnTo>
                    <a:pt x="0" y="1288491"/>
                  </a:lnTo>
                  <a:lnTo>
                    <a:pt x="152" y="1297051"/>
                  </a:lnTo>
                  <a:lnTo>
                    <a:pt x="342" y="1324660"/>
                  </a:lnTo>
                  <a:lnTo>
                    <a:pt x="2387" y="1371892"/>
                  </a:lnTo>
                  <a:lnTo>
                    <a:pt x="6172" y="1419009"/>
                  </a:lnTo>
                  <a:lnTo>
                    <a:pt x="11671" y="1465986"/>
                  </a:lnTo>
                  <a:lnTo>
                    <a:pt x="18910" y="1512760"/>
                  </a:lnTo>
                  <a:lnTo>
                    <a:pt x="27863" y="1559293"/>
                  </a:lnTo>
                  <a:lnTo>
                    <a:pt x="38531" y="1605521"/>
                  </a:lnTo>
                  <a:lnTo>
                    <a:pt x="50927" y="1651406"/>
                  </a:lnTo>
                  <a:lnTo>
                    <a:pt x="65036" y="1696897"/>
                  </a:lnTo>
                  <a:lnTo>
                    <a:pt x="80860" y="1741944"/>
                  </a:lnTo>
                  <a:lnTo>
                    <a:pt x="98399" y="1786483"/>
                  </a:lnTo>
                  <a:lnTo>
                    <a:pt x="117640" y="1830489"/>
                  </a:lnTo>
                  <a:lnTo>
                    <a:pt x="138595" y="1873910"/>
                  </a:lnTo>
                  <a:lnTo>
                    <a:pt x="161251" y="1916671"/>
                  </a:lnTo>
                  <a:lnTo>
                    <a:pt x="185610" y="1958746"/>
                  </a:lnTo>
                  <a:lnTo>
                    <a:pt x="211670" y="2000084"/>
                  </a:lnTo>
                  <a:lnTo>
                    <a:pt x="213512" y="1998878"/>
                  </a:lnTo>
                  <a:lnTo>
                    <a:pt x="232841" y="2027491"/>
                  </a:lnTo>
                  <a:lnTo>
                    <a:pt x="259359" y="2063927"/>
                  </a:lnTo>
                  <a:lnTo>
                    <a:pt x="287096" y="2099386"/>
                  </a:lnTo>
                  <a:lnTo>
                    <a:pt x="316039" y="2133841"/>
                  </a:lnTo>
                  <a:lnTo>
                    <a:pt x="346151" y="2167255"/>
                  </a:lnTo>
                  <a:lnTo>
                    <a:pt x="377380" y="2199602"/>
                  </a:lnTo>
                  <a:lnTo>
                    <a:pt x="409727" y="2230844"/>
                  </a:lnTo>
                  <a:lnTo>
                    <a:pt x="443141" y="2260955"/>
                  </a:lnTo>
                  <a:lnTo>
                    <a:pt x="477596" y="2289886"/>
                  </a:lnTo>
                  <a:lnTo>
                    <a:pt x="513054" y="2317635"/>
                  </a:lnTo>
                  <a:lnTo>
                    <a:pt x="549503" y="2344153"/>
                  </a:lnTo>
                  <a:lnTo>
                    <a:pt x="586892" y="2369413"/>
                  </a:lnTo>
                  <a:lnTo>
                    <a:pt x="625195" y="2393378"/>
                  </a:lnTo>
                  <a:lnTo>
                    <a:pt x="664387" y="2416035"/>
                  </a:lnTo>
                  <a:lnTo>
                    <a:pt x="704430" y="2437333"/>
                  </a:lnTo>
                  <a:lnTo>
                    <a:pt x="745286" y="2457246"/>
                  </a:lnTo>
                  <a:lnTo>
                    <a:pt x="786955" y="2475738"/>
                  </a:lnTo>
                  <a:lnTo>
                    <a:pt x="829360" y="2492794"/>
                  </a:lnTo>
                  <a:lnTo>
                    <a:pt x="872515" y="2508377"/>
                  </a:lnTo>
                  <a:lnTo>
                    <a:pt x="916355" y="2522448"/>
                  </a:lnTo>
                  <a:lnTo>
                    <a:pt x="960869" y="2534983"/>
                  </a:lnTo>
                  <a:lnTo>
                    <a:pt x="1006017" y="2545943"/>
                  </a:lnTo>
                  <a:lnTo>
                    <a:pt x="1051763" y="2555303"/>
                  </a:lnTo>
                  <a:lnTo>
                    <a:pt x="1098092" y="2563025"/>
                  </a:lnTo>
                  <a:lnTo>
                    <a:pt x="1144955" y="2569095"/>
                  </a:lnTo>
                  <a:lnTo>
                    <a:pt x="1192326" y="2573464"/>
                  </a:lnTo>
                  <a:lnTo>
                    <a:pt x="1240193" y="2576106"/>
                  </a:lnTo>
                  <a:lnTo>
                    <a:pt x="1288491" y="2576995"/>
                  </a:lnTo>
                  <a:lnTo>
                    <a:pt x="1336802" y="2576106"/>
                  </a:lnTo>
                  <a:lnTo>
                    <a:pt x="1384655" y="2573464"/>
                  </a:lnTo>
                  <a:lnTo>
                    <a:pt x="1432026" y="2569095"/>
                  </a:lnTo>
                  <a:lnTo>
                    <a:pt x="1478889" y="2563025"/>
                  </a:lnTo>
                  <a:lnTo>
                    <a:pt x="1525219" y="2555303"/>
                  </a:lnTo>
                  <a:lnTo>
                    <a:pt x="1570964" y="2545943"/>
                  </a:lnTo>
                  <a:lnTo>
                    <a:pt x="1616113" y="2534983"/>
                  </a:lnTo>
                  <a:lnTo>
                    <a:pt x="1660626" y="2522448"/>
                  </a:lnTo>
                  <a:lnTo>
                    <a:pt x="1704467" y="2508377"/>
                  </a:lnTo>
                  <a:lnTo>
                    <a:pt x="1747608" y="2492794"/>
                  </a:lnTo>
                  <a:lnTo>
                    <a:pt x="1790026" y="2475738"/>
                  </a:lnTo>
                  <a:lnTo>
                    <a:pt x="1831682" y="2457246"/>
                  </a:lnTo>
                  <a:lnTo>
                    <a:pt x="1872551" y="2437333"/>
                  </a:lnTo>
                  <a:lnTo>
                    <a:pt x="1912594" y="2416035"/>
                  </a:lnTo>
                  <a:lnTo>
                    <a:pt x="1951786" y="2393378"/>
                  </a:lnTo>
                  <a:lnTo>
                    <a:pt x="1990090" y="2369413"/>
                  </a:lnTo>
                  <a:lnTo>
                    <a:pt x="2027478" y="2344153"/>
                  </a:lnTo>
                  <a:lnTo>
                    <a:pt x="2063915" y="2317635"/>
                  </a:lnTo>
                  <a:lnTo>
                    <a:pt x="2099386" y="2289886"/>
                  </a:lnTo>
                  <a:lnTo>
                    <a:pt x="2133841" y="2260955"/>
                  </a:lnTo>
                  <a:lnTo>
                    <a:pt x="2167255" y="2230844"/>
                  </a:lnTo>
                  <a:lnTo>
                    <a:pt x="2199589" y="2199602"/>
                  </a:lnTo>
                  <a:lnTo>
                    <a:pt x="2230831" y="2167255"/>
                  </a:lnTo>
                  <a:lnTo>
                    <a:pt x="2260943" y="2133841"/>
                  </a:lnTo>
                  <a:lnTo>
                    <a:pt x="2289873" y="2099386"/>
                  </a:lnTo>
                  <a:lnTo>
                    <a:pt x="2317623" y="2063927"/>
                  </a:lnTo>
                  <a:lnTo>
                    <a:pt x="2344140" y="2027491"/>
                  </a:lnTo>
                  <a:lnTo>
                    <a:pt x="2369401" y="1990090"/>
                  </a:lnTo>
                  <a:lnTo>
                    <a:pt x="2393365" y="1951786"/>
                  </a:lnTo>
                  <a:lnTo>
                    <a:pt x="2416022" y="1912607"/>
                  </a:lnTo>
                  <a:lnTo>
                    <a:pt x="2437320" y="1872564"/>
                  </a:lnTo>
                  <a:lnTo>
                    <a:pt x="2457234" y="1831695"/>
                  </a:lnTo>
                  <a:lnTo>
                    <a:pt x="2475738" y="1790039"/>
                  </a:lnTo>
                  <a:lnTo>
                    <a:pt x="2492781" y="1747621"/>
                  </a:lnTo>
                  <a:lnTo>
                    <a:pt x="2508364" y="1704467"/>
                  </a:lnTo>
                  <a:lnTo>
                    <a:pt x="2522436" y="1660626"/>
                  </a:lnTo>
                  <a:lnTo>
                    <a:pt x="2534970" y="1616113"/>
                  </a:lnTo>
                  <a:lnTo>
                    <a:pt x="2545931" y="1570977"/>
                  </a:lnTo>
                  <a:lnTo>
                    <a:pt x="2555290" y="1525219"/>
                  </a:lnTo>
                  <a:lnTo>
                    <a:pt x="2563025" y="1478902"/>
                  </a:lnTo>
                  <a:lnTo>
                    <a:pt x="2569083" y="1432026"/>
                  </a:lnTo>
                  <a:lnTo>
                    <a:pt x="2573451" y="1384655"/>
                  </a:lnTo>
                  <a:lnTo>
                    <a:pt x="2576106" y="1336802"/>
                  </a:lnTo>
                  <a:lnTo>
                    <a:pt x="2576995" y="1288491"/>
                  </a:lnTo>
                  <a:close/>
                </a:path>
              </a:pathLst>
            </a:custGeom>
            <a:solidFill>
              <a:srgbClr val="FFFFFF">
                <a:alpha val="94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11381" y="867672"/>
              <a:ext cx="1554480" cy="1554480"/>
            </a:xfrm>
            <a:custGeom>
              <a:avLst/>
              <a:gdLst/>
              <a:ahLst/>
              <a:cxnLst/>
              <a:rect l="l" t="t" r="r" b="b"/>
              <a:pathLst>
                <a:path w="1554479" h="1554480">
                  <a:moveTo>
                    <a:pt x="770414" y="1554324"/>
                  </a:moveTo>
                  <a:lnTo>
                    <a:pt x="726033" y="1552711"/>
                  </a:lnTo>
                  <a:lnTo>
                    <a:pt x="681687" y="1548548"/>
                  </a:lnTo>
                  <a:lnTo>
                    <a:pt x="637488" y="1541813"/>
                  </a:lnTo>
                  <a:lnTo>
                    <a:pt x="593549" y="1532483"/>
                  </a:lnTo>
                  <a:lnTo>
                    <a:pt x="549984" y="1520538"/>
                  </a:lnTo>
                  <a:lnTo>
                    <a:pt x="506905" y="1505955"/>
                  </a:lnTo>
                  <a:lnTo>
                    <a:pt x="464425" y="1488713"/>
                  </a:lnTo>
                  <a:lnTo>
                    <a:pt x="422656" y="1468789"/>
                  </a:lnTo>
                  <a:lnTo>
                    <a:pt x="381712" y="1446163"/>
                  </a:lnTo>
                  <a:lnTo>
                    <a:pt x="341706" y="1420812"/>
                  </a:lnTo>
                  <a:lnTo>
                    <a:pt x="303292" y="1393111"/>
                  </a:lnTo>
                  <a:lnTo>
                    <a:pt x="267058" y="1363526"/>
                  </a:lnTo>
                  <a:lnTo>
                    <a:pt x="233026" y="1332170"/>
                  </a:lnTo>
                  <a:lnTo>
                    <a:pt x="201219" y="1299155"/>
                  </a:lnTo>
                  <a:lnTo>
                    <a:pt x="171657" y="1264594"/>
                  </a:lnTo>
                  <a:lnTo>
                    <a:pt x="144362" y="1228601"/>
                  </a:lnTo>
                  <a:lnTo>
                    <a:pt x="119357" y="1191289"/>
                  </a:lnTo>
                  <a:lnTo>
                    <a:pt x="96662" y="1152769"/>
                  </a:lnTo>
                  <a:lnTo>
                    <a:pt x="76301" y="1113156"/>
                  </a:lnTo>
                  <a:lnTo>
                    <a:pt x="58294" y="1072561"/>
                  </a:lnTo>
                  <a:lnTo>
                    <a:pt x="42663" y="1031098"/>
                  </a:lnTo>
                  <a:lnTo>
                    <a:pt x="29430" y="988879"/>
                  </a:lnTo>
                  <a:lnTo>
                    <a:pt x="18618" y="946019"/>
                  </a:lnTo>
                  <a:lnTo>
                    <a:pt x="10246" y="902628"/>
                  </a:lnTo>
                  <a:lnTo>
                    <a:pt x="4338" y="858821"/>
                  </a:lnTo>
                  <a:lnTo>
                    <a:pt x="915" y="814710"/>
                  </a:lnTo>
                  <a:lnTo>
                    <a:pt x="0" y="770408"/>
                  </a:lnTo>
                  <a:lnTo>
                    <a:pt x="1612" y="726027"/>
                  </a:lnTo>
                  <a:lnTo>
                    <a:pt x="5775" y="681682"/>
                  </a:lnTo>
                  <a:lnTo>
                    <a:pt x="12511" y="637484"/>
                  </a:lnTo>
                  <a:lnTo>
                    <a:pt x="21840" y="593547"/>
                  </a:lnTo>
                  <a:lnTo>
                    <a:pt x="33785" y="549983"/>
                  </a:lnTo>
                  <a:lnTo>
                    <a:pt x="48367" y="506905"/>
                  </a:lnTo>
                  <a:lnTo>
                    <a:pt x="65609" y="464426"/>
                  </a:lnTo>
                  <a:lnTo>
                    <a:pt x="85531" y="422660"/>
                  </a:lnTo>
                  <a:lnTo>
                    <a:pt x="108156" y="381718"/>
                  </a:lnTo>
                  <a:lnTo>
                    <a:pt x="133506" y="341714"/>
                  </a:lnTo>
                  <a:lnTo>
                    <a:pt x="161208" y="303300"/>
                  </a:lnTo>
                  <a:lnTo>
                    <a:pt x="190794" y="267066"/>
                  </a:lnTo>
                  <a:lnTo>
                    <a:pt x="222151" y="233033"/>
                  </a:lnTo>
                  <a:lnTo>
                    <a:pt x="255166" y="201225"/>
                  </a:lnTo>
                  <a:lnTo>
                    <a:pt x="289727" y="171663"/>
                  </a:lnTo>
                  <a:lnTo>
                    <a:pt x="325720" y="144367"/>
                  </a:lnTo>
                  <a:lnTo>
                    <a:pt x="363033" y="119361"/>
                  </a:lnTo>
                  <a:lnTo>
                    <a:pt x="401553" y="96666"/>
                  </a:lnTo>
                  <a:lnTo>
                    <a:pt x="441167" y="76304"/>
                  </a:lnTo>
                  <a:lnTo>
                    <a:pt x="481762" y="58297"/>
                  </a:lnTo>
                  <a:lnTo>
                    <a:pt x="523225" y="42665"/>
                  </a:lnTo>
                  <a:lnTo>
                    <a:pt x="565443" y="29432"/>
                  </a:lnTo>
                  <a:lnTo>
                    <a:pt x="608304" y="18619"/>
                  </a:lnTo>
                  <a:lnTo>
                    <a:pt x="651694" y="10247"/>
                  </a:lnTo>
                  <a:lnTo>
                    <a:pt x="695501" y="4339"/>
                  </a:lnTo>
                  <a:lnTo>
                    <a:pt x="739612" y="916"/>
                  </a:lnTo>
                  <a:lnTo>
                    <a:pt x="783914" y="0"/>
                  </a:lnTo>
                  <a:lnTo>
                    <a:pt x="828294" y="1612"/>
                  </a:lnTo>
                  <a:lnTo>
                    <a:pt x="872639" y="5775"/>
                  </a:lnTo>
                  <a:lnTo>
                    <a:pt x="916837" y="12511"/>
                  </a:lnTo>
                  <a:lnTo>
                    <a:pt x="960774" y="21841"/>
                  </a:lnTo>
                  <a:lnTo>
                    <a:pt x="1004337" y="33786"/>
                  </a:lnTo>
                  <a:lnTo>
                    <a:pt x="1047415" y="48370"/>
                  </a:lnTo>
                  <a:lnTo>
                    <a:pt x="1089893" y="65612"/>
                  </a:lnTo>
                  <a:lnTo>
                    <a:pt x="1131659" y="85536"/>
                  </a:lnTo>
                  <a:lnTo>
                    <a:pt x="1172601" y="108163"/>
                  </a:lnTo>
                  <a:lnTo>
                    <a:pt x="1212604" y="133515"/>
                  </a:lnTo>
                  <a:lnTo>
                    <a:pt x="1254168" y="163679"/>
                  </a:lnTo>
                  <a:lnTo>
                    <a:pt x="1293438" y="196334"/>
                  </a:lnTo>
                  <a:lnTo>
                    <a:pt x="1330325" y="231346"/>
                  </a:lnTo>
                  <a:lnTo>
                    <a:pt x="1364737" y="268576"/>
                  </a:lnTo>
                  <a:lnTo>
                    <a:pt x="1396586" y="307890"/>
                  </a:lnTo>
                  <a:lnTo>
                    <a:pt x="1425782" y="349149"/>
                  </a:lnTo>
                  <a:lnTo>
                    <a:pt x="1452234" y="392219"/>
                  </a:lnTo>
                  <a:lnTo>
                    <a:pt x="1475854" y="436962"/>
                  </a:lnTo>
                  <a:lnTo>
                    <a:pt x="1496550" y="483243"/>
                  </a:lnTo>
                  <a:lnTo>
                    <a:pt x="1514234" y="530924"/>
                  </a:lnTo>
                  <a:lnTo>
                    <a:pt x="1528815" y="579870"/>
                  </a:lnTo>
                  <a:lnTo>
                    <a:pt x="1540204" y="629944"/>
                  </a:lnTo>
                  <a:lnTo>
                    <a:pt x="1548263" y="680660"/>
                  </a:lnTo>
                  <a:lnTo>
                    <a:pt x="1552939" y="731518"/>
                  </a:lnTo>
                  <a:lnTo>
                    <a:pt x="1554264" y="782356"/>
                  </a:lnTo>
                  <a:lnTo>
                    <a:pt x="1552270" y="833015"/>
                  </a:lnTo>
                  <a:lnTo>
                    <a:pt x="1546991" y="883334"/>
                  </a:lnTo>
                  <a:lnTo>
                    <a:pt x="1538460" y="933153"/>
                  </a:lnTo>
                  <a:lnTo>
                    <a:pt x="1526709" y="982313"/>
                  </a:lnTo>
                  <a:lnTo>
                    <a:pt x="1511770" y="1030653"/>
                  </a:lnTo>
                  <a:lnTo>
                    <a:pt x="1493678" y="1078013"/>
                  </a:lnTo>
                  <a:lnTo>
                    <a:pt x="1472464" y="1124233"/>
                  </a:lnTo>
                  <a:lnTo>
                    <a:pt x="1448162" y="1169153"/>
                  </a:lnTo>
                  <a:lnTo>
                    <a:pt x="1420804" y="1212613"/>
                  </a:lnTo>
                  <a:lnTo>
                    <a:pt x="1393105" y="1251027"/>
                  </a:lnTo>
                  <a:lnTo>
                    <a:pt x="1363521" y="1287261"/>
                  </a:lnTo>
                  <a:lnTo>
                    <a:pt x="1332167" y="1321293"/>
                  </a:lnTo>
                  <a:lnTo>
                    <a:pt x="1299153" y="1353101"/>
                  </a:lnTo>
                  <a:lnTo>
                    <a:pt x="1264594" y="1382664"/>
                  </a:lnTo>
                  <a:lnTo>
                    <a:pt x="1228603" y="1409959"/>
                  </a:lnTo>
                  <a:lnTo>
                    <a:pt x="1191291" y="1434964"/>
                  </a:lnTo>
                  <a:lnTo>
                    <a:pt x="1152773" y="1457659"/>
                  </a:lnTo>
                  <a:lnTo>
                    <a:pt x="1113160" y="1478021"/>
                  </a:lnTo>
                  <a:lnTo>
                    <a:pt x="1072566" y="1496028"/>
                  </a:lnTo>
                  <a:lnTo>
                    <a:pt x="1031104" y="1511659"/>
                  </a:lnTo>
                  <a:lnTo>
                    <a:pt x="988886" y="1524892"/>
                  </a:lnTo>
                  <a:lnTo>
                    <a:pt x="946025" y="1535706"/>
                  </a:lnTo>
                  <a:lnTo>
                    <a:pt x="902635" y="1544077"/>
                  </a:lnTo>
                  <a:lnTo>
                    <a:pt x="858828" y="1549985"/>
                  </a:lnTo>
                  <a:lnTo>
                    <a:pt x="814716" y="1553408"/>
                  </a:lnTo>
                  <a:lnTo>
                    <a:pt x="770414" y="1554324"/>
                  </a:lnTo>
                  <a:close/>
                </a:path>
              </a:pathLst>
            </a:custGeom>
            <a:solidFill>
              <a:srgbClr val="59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63913" y="356356"/>
              <a:ext cx="1124585" cy="1289050"/>
            </a:xfrm>
            <a:custGeom>
              <a:avLst/>
              <a:gdLst/>
              <a:ahLst/>
              <a:cxnLst/>
              <a:rect l="l" t="t" r="r" b="b"/>
              <a:pathLst>
                <a:path w="1124584" h="1289050">
                  <a:moveTo>
                    <a:pt x="1124372" y="1288497"/>
                  </a:moveTo>
                  <a:lnTo>
                    <a:pt x="0" y="659206"/>
                  </a:lnTo>
                  <a:lnTo>
                    <a:pt x="25176" y="616188"/>
                  </a:lnTo>
                  <a:lnTo>
                    <a:pt x="51854" y="574383"/>
                  </a:lnTo>
                  <a:lnTo>
                    <a:pt x="79989" y="533817"/>
                  </a:lnTo>
                  <a:lnTo>
                    <a:pt x="109536" y="494516"/>
                  </a:lnTo>
                  <a:lnTo>
                    <a:pt x="140450" y="456508"/>
                  </a:lnTo>
                  <a:lnTo>
                    <a:pt x="172684" y="419818"/>
                  </a:lnTo>
                  <a:lnTo>
                    <a:pt x="206195" y="384472"/>
                  </a:lnTo>
                  <a:lnTo>
                    <a:pt x="240936" y="350499"/>
                  </a:lnTo>
                  <a:lnTo>
                    <a:pt x="276862" y="317924"/>
                  </a:lnTo>
                  <a:lnTo>
                    <a:pt x="313927" y="286773"/>
                  </a:lnTo>
                  <a:lnTo>
                    <a:pt x="352088" y="257075"/>
                  </a:lnTo>
                  <a:lnTo>
                    <a:pt x="391297" y="228853"/>
                  </a:lnTo>
                  <a:lnTo>
                    <a:pt x="431511" y="202137"/>
                  </a:lnTo>
                  <a:lnTo>
                    <a:pt x="472683" y="176952"/>
                  </a:lnTo>
                  <a:lnTo>
                    <a:pt x="514768" y="153324"/>
                  </a:lnTo>
                  <a:lnTo>
                    <a:pt x="557722" y="131280"/>
                  </a:lnTo>
                  <a:lnTo>
                    <a:pt x="601498" y="110848"/>
                  </a:lnTo>
                  <a:lnTo>
                    <a:pt x="646051" y="92052"/>
                  </a:lnTo>
                  <a:lnTo>
                    <a:pt x="691337" y="74921"/>
                  </a:lnTo>
                  <a:lnTo>
                    <a:pt x="737309" y="59480"/>
                  </a:lnTo>
                  <a:lnTo>
                    <a:pt x="783923" y="45756"/>
                  </a:lnTo>
                  <a:lnTo>
                    <a:pt x="831132" y="33776"/>
                  </a:lnTo>
                  <a:lnTo>
                    <a:pt x="878893" y="23566"/>
                  </a:lnTo>
                  <a:lnTo>
                    <a:pt x="927159" y="15153"/>
                  </a:lnTo>
                  <a:lnTo>
                    <a:pt x="975885" y="8563"/>
                  </a:lnTo>
                  <a:lnTo>
                    <a:pt x="1025026" y="3823"/>
                  </a:lnTo>
                  <a:lnTo>
                    <a:pt x="1074537" y="960"/>
                  </a:lnTo>
                  <a:lnTo>
                    <a:pt x="1124372" y="0"/>
                  </a:lnTo>
                  <a:lnTo>
                    <a:pt x="1124372" y="1288497"/>
                  </a:lnTo>
                  <a:close/>
                </a:path>
              </a:pathLst>
            </a:custGeom>
            <a:solidFill>
              <a:srgbClr val="FFFFFF">
                <a:alpha val="94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6470405" y="3480986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57891" y="319890"/>
                </a:moveTo>
                <a:lnTo>
                  <a:pt x="114856" y="313556"/>
                </a:lnTo>
                <a:lnTo>
                  <a:pt x="159406" y="159806"/>
                </a:lnTo>
                <a:lnTo>
                  <a:pt x="9856" y="216906"/>
                </a:lnTo>
                <a:lnTo>
                  <a:pt x="0" y="174529"/>
                </a:lnTo>
                <a:lnTo>
                  <a:pt x="1739" y="132178"/>
                </a:lnTo>
                <a:lnTo>
                  <a:pt x="14381" y="92055"/>
                </a:lnTo>
                <a:lnTo>
                  <a:pt x="37234" y="56363"/>
                </a:lnTo>
                <a:lnTo>
                  <a:pt x="69606" y="27306"/>
                </a:lnTo>
                <a:lnTo>
                  <a:pt x="108581" y="8006"/>
                </a:lnTo>
                <a:lnTo>
                  <a:pt x="150199" y="0"/>
                </a:lnTo>
                <a:lnTo>
                  <a:pt x="192151" y="3116"/>
                </a:lnTo>
                <a:lnTo>
                  <a:pt x="232131" y="17184"/>
                </a:lnTo>
                <a:lnTo>
                  <a:pt x="267830" y="42031"/>
                </a:lnTo>
                <a:lnTo>
                  <a:pt x="295544" y="75563"/>
                </a:lnTo>
                <a:lnTo>
                  <a:pt x="312866" y="114246"/>
                </a:lnTo>
                <a:lnTo>
                  <a:pt x="319436" y="155798"/>
                </a:lnTo>
                <a:lnTo>
                  <a:pt x="314894" y="197937"/>
                </a:lnTo>
                <a:lnTo>
                  <a:pt x="298880" y="238381"/>
                </a:lnTo>
                <a:lnTo>
                  <a:pt x="272585" y="273038"/>
                </a:lnTo>
                <a:lnTo>
                  <a:pt x="238895" y="298758"/>
                </a:lnTo>
                <a:lnTo>
                  <a:pt x="199951" y="314666"/>
                </a:lnTo>
                <a:lnTo>
                  <a:pt x="157891" y="319890"/>
                </a:lnTo>
                <a:close/>
              </a:path>
            </a:pathLst>
          </a:custGeom>
          <a:solidFill>
            <a:srgbClr val="FFFFFF">
              <a:alpha val="94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91772" y="679708"/>
            <a:ext cx="69526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69405" algn="l"/>
              </a:tabLst>
            </a:pPr>
            <a:r>
              <a:rPr sz="3000" spc="80" dirty="0">
                <a:solidFill>
                  <a:srgbClr val="FFFFFF"/>
                </a:solidFill>
              </a:rPr>
              <a:t>WHA</a:t>
            </a:r>
            <a:r>
              <a:rPr sz="3000" spc="70" dirty="0">
                <a:solidFill>
                  <a:srgbClr val="FFFFFF"/>
                </a:solidFill>
              </a:rPr>
              <a:t>T</a:t>
            </a:r>
            <a:r>
              <a:rPr sz="3000" spc="80" dirty="0">
                <a:solidFill>
                  <a:srgbClr val="FFFFFF"/>
                </a:solidFill>
              </a:rPr>
              <a:t> </a:t>
            </a:r>
            <a:r>
              <a:rPr sz="3000" spc="-30" dirty="0">
                <a:solidFill>
                  <a:srgbClr val="FFFFFF"/>
                </a:solidFill>
              </a:rPr>
              <a:t>AR</a:t>
            </a:r>
            <a:r>
              <a:rPr sz="3000" spc="-25" dirty="0">
                <a:solidFill>
                  <a:srgbClr val="FFFFFF"/>
                </a:solidFill>
              </a:rPr>
              <a:t>E</a:t>
            </a:r>
            <a:r>
              <a:rPr sz="3000" spc="80" dirty="0">
                <a:solidFill>
                  <a:srgbClr val="FFFFFF"/>
                </a:solidFill>
              </a:rPr>
              <a:t> </a:t>
            </a:r>
            <a:r>
              <a:rPr sz="3000" spc="10" dirty="0">
                <a:solidFill>
                  <a:srgbClr val="FFFFFF"/>
                </a:solidFill>
              </a:rPr>
              <a:t>W</a:t>
            </a:r>
            <a:r>
              <a:rPr sz="3000" spc="15" dirty="0">
                <a:solidFill>
                  <a:srgbClr val="FFFFFF"/>
                </a:solidFill>
              </a:rPr>
              <a:t>E</a:t>
            </a:r>
            <a:r>
              <a:rPr sz="3000" spc="80" dirty="0">
                <a:solidFill>
                  <a:srgbClr val="FFFFFF"/>
                </a:solidFill>
              </a:rPr>
              <a:t> </a:t>
            </a:r>
            <a:r>
              <a:rPr sz="3000" spc="-10" dirty="0">
                <a:solidFill>
                  <a:srgbClr val="FFFFFF"/>
                </a:solidFill>
              </a:rPr>
              <a:t>GOIN</a:t>
            </a:r>
            <a:r>
              <a:rPr sz="3000" spc="-5" dirty="0">
                <a:solidFill>
                  <a:srgbClr val="FFFFFF"/>
                </a:solidFill>
              </a:rPr>
              <a:t>G</a:t>
            </a:r>
            <a:r>
              <a:rPr sz="3000" spc="80" dirty="0">
                <a:solidFill>
                  <a:srgbClr val="FFFFFF"/>
                </a:solidFill>
              </a:rPr>
              <a:t> </a:t>
            </a:r>
            <a:r>
              <a:rPr sz="3000" spc="-5" dirty="0">
                <a:solidFill>
                  <a:srgbClr val="FFFFFF"/>
                </a:solidFill>
              </a:rPr>
              <a:t>T</a:t>
            </a:r>
            <a:r>
              <a:rPr sz="3000" dirty="0">
                <a:solidFill>
                  <a:srgbClr val="FFFFFF"/>
                </a:solidFill>
              </a:rPr>
              <a:t>O</a:t>
            </a:r>
            <a:r>
              <a:rPr sz="3000" spc="85" dirty="0">
                <a:solidFill>
                  <a:srgbClr val="FFFFFF"/>
                </a:solidFill>
              </a:rPr>
              <a:t> </a:t>
            </a:r>
            <a:r>
              <a:rPr sz="3000" spc="10" dirty="0">
                <a:solidFill>
                  <a:srgbClr val="FFFFFF"/>
                </a:solidFill>
              </a:rPr>
              <a:t>LEAR</a:t>
            </a:r>
            <a:r>
              <a:rPr sz="3000" spc="20" dirty="0">
                <a:solidFill>
                  <a:srgbClr val="FFFFFF"/>
                </a:solidFill>
              </a:rPr>
              <a:t>N</a:t>
            </a:r>
            <a:r>
              <a:rPr sz="3000" dirty="0">
                <a:solidFill>
                  <a:srgbClr val="FFFFFF"/>
                </a:solidFill>
              </a:rPr>
              <a:t>	</a:t>
            </a:r>
            <a:r>
              <a:rPr sz="3000" b="0" spc="-5" dirty="0">
                <a:solidFill>
                  <a:srgbClr val="FFFFFF"/>
                </a:solidFill>
                <a:latin typeface="LM Sans Quot 8"/>
                <a:cs typeface="LM Sans Quot 8"/>
              </a:rPr>
              <a:t>!!</a:t>
            </a:r>
            <a:endParaRPr sz="3000">
              <a:latin typeface="LM Sans Quot 8"/>
              <a:cs typeface="LM Sans Quot 8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3549" y="1636321"/>
            <a:ext cx="8624570" cy="25908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865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COMPARISON between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Transducers Sensors And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Actuators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379095" indent="-367030">
              <a:lnSpc>
                <a:spcPct val="100000"/>
              </a:lnSpc>
              <a:spcBef>
                <a:spcPts val="765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Brief description About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Sensors, Types of Sensors, Classifications</a:t>
            </a:r>
            <a:r>
              <a:rPr sz="1800" b="1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379095" indent="-367030">
              <a:lnSpc>
                <a:spcPct val="100000"/>
              </a:lnSpc>
              <a:spcBef>
                <a:spcPts val="765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Actuators and it’s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working.</a:t>
            </a:r>
            <a:endParaRPr sz="1800">
              <a:latin typeface="Verdana"/>
              <a:cs typeface="Verdana"/>
            </a:endParaRPr>
          </a:p>
          <a:p>
            <a:pPr marL="379095" indent="-367030">
              <a:lnSpc>
                <a:spcPct val="100000"/>
              </a:lnSpc>
              <a:spcBef>
                <a:spcPts val="1165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COMPUTER PROCESS CONTROL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SYSTEM.</a:t>
            </a:r>
            <a:endParaRPr sz="1800">
              <a:latin typeface="Verdana"/>
              <a:cs typeface="Verdana"/>
            </a:endParaRPr>
          </a:p>
          <a:p>
            <a:pPr marL="379095" indent="-367030">
              <a:lnSpc>
                <a:spcPct val="100000"/>
              </a:lnSpc>
              <a:spcBef>
                <a:spcPts val="189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Analog To Digital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Convertor.</a:t>
            </a:r>
            <a:endParaRPr sz="1800">
              <a:latin typeface="Verdana"/>
              <a:cs typeface="Verdana"/>
            </a:endParaRPr>
          </a:p>
          <a:p>
            <a:pPr marL="379095" indent="-367030">
              <a:lnSpc>
                <a:spcPct val="100000"/>
              </a:lnSpc>
              <a:spcBef>
                <a:spcPts val="189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Sampling ,Quantization,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Encoding.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68713" y="2168270"/>
            <a:ext cx="3146693" cy="2790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7023" y="675584"/>
            <a:ext cx="2677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80" dirty="0">
                <a:solidFill>
                  <a:srgbClr val="FFFFFF"/>
                </a:solidFill>
                <a:latin typeface="Times New Roman"/>
                <a:cs typeface="Times New Roman"/>
              </a:rPr>
              <a:t>Transducer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7023" y="1664353"/>
            <a:ext cx="5056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device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that convert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one form of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energy to</a:t>
            </a:r>
            <a:r>
              <a:rPr sz="18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another.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76489" y="1666821"/>
            <a:ext cx="3759692" cy="3476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7023" y="458485"/>
            <a:ext cx="1731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00" dirty="0">
                <a:solidFill>
                  <a:srgbClr val="FFFFFF"/>
                </a:solidFill>
                <a:latin typeface="Trebuchet MS"/>
                <a:cs typeface="Trebuchet MS"/>
              </a:rPr>
              <a:t>Sensors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7023" y="1321826"/>
            <a:ext cx="3971925" cy="85216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Devices that measures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physical quantities 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convert them into signals which can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be  read by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instruments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6789" y="2084670"/>
            <a:ext cx="3257618" cy="2754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7023" y="564179"/>
            <a:ext cx="2171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80" dirty="0">
                <a:solidFill>
                  <a:srgbClr val="FFFFFF"/>
                </a:solidFill>
                <a:latin typeface="Trebuchet MS"/>
                <a:cs typeface="Trebuchet MS"/>
              </a:rPr>
              <a:t>Actuators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7023" y="1453156"/>
            <a:ext cx="6855459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Devices that actuates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moves something.More specifically, they converts  energy into motion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mechanical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energy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FF5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3685" y="1900947"/>
            <a:ext cx="4243070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b="0" spc="-10" dirty="0">
                <a:solidFill>
                  <a:srgbClr val="FFFFFF"/>
                </a:solidFill>
                <a:latin typeface="Arial"/>
                <a:cs typeface="Arial"/>
              </a:rPr>
              <a:t>SENSORS</a:t>
            </a:r>
            <a:endParaRPr sz="6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1685" y="470533"/>
            <a:ext cx="47618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29" dirty="0">
                <a:solidFill>
                  <a:srgbClr val="FF5621"/>
                </a:solidFill>
              </a:rPr>
              <a:t>Classification </a:t>
            </a:r>
            <a:r>
              <a:rPr sz="3000" spc="275" dirty="0">
                <a:solidFill>
                  <a:srgbClr val="FF5621"/>
                </a:solidFill>
              </a:rPr>
              <a:t>of</a:t>
            </a:r>
            <a:r>
              <a:rPr sz="3000" spc="-80" dirty="0">
                <a:solidFill>
                  <a:srgbClr val="FF5621"/>
                </a:solidFill>
              </a:rPr>
              <a:t> </a:t>
            </a:r>
            <a:r>
              <a:rPr sz="3000" spc="295" dirty="0">
                <a:solidFill>
                  <a:srgbClr val="FF5621"/>
                </a:solidFill>
              </a:rPr>
              <a:t>Sensors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385970" y="1533159"/>
            <a:ext cx="3537585" cy="4591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passive sensing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sensor measures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the  infrared,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surface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emissions.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0165" y="1533159"/>
            <a:ext cx="349440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spc="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spc="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pc="2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naturally</a:t>
            </a:r>
            <a:r>
              <a:rPr spc="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available,</a:t>
            </a:r>
            <a:r>
              <a:rPr spc="2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such</a:t>
            </a:r>
            <a:r>
              <a:rPr spc="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as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11071" y="1533159"/>
            <a:ext cx="6165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thermal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970" y="2171333"/>
            <a:ext cx="7954009" cy="123110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  <a:tabLst>
                <a:tab pos="3066415" algn="l"/>
                <a:tab pos="6024880" algn="l"/>
              </a:tabLst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active sensing,</a:t>
            </a:r>
            <a:r>
              <a:rPr b="1" spc="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sensors</a:t>
            </a:r>
            <a:r>
              <a:rPr spc="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provides	energy</a:t>
            </a:r>
            <a:r>
              <a:rPr spc="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on</a:t>
            </a:r>
            <a:r>
              <a:rPr spc="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spc="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own</a:t>
            </a:r>
            <a:r>
              <a:rPr spc="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as</a:t>
            </a:r>
            <a:r>
              <a:rPr spc="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pc="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source</a:t>
            </a:r>
            <a:r>
              <a:rPr spc="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of	illumination. The energy 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reflected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by the target is detected and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measured.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i="1" spc="-5" dirty="0">
                <a:latin typeface="Times New Roman" pitchFamily="18" charset="0"/>
                <a:cs typeface="Times New Roman" pitchFamily="18" charset="0"/>
              </a:rPr>
              <a:t>Note: The above two terms are used with the perspective of 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remote</a:t>
            </a:r>
            <a:r>
              <a:rPr i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dirty="0">
                <a:latin typeface="Times New Roman" pitchFamily="18" charset="0"/>
                <a:cs typeface="Times New Roman" pitchFamily="18" charset="0"/>
              </a:rPr>
              <a:t>sensing.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282" y="470533"/>
            <a:ext cx="50177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85" dirty="0">
                <a:solidFill>
                  <a:srgbClr val="FF5621"/>
                </a:solidFill>
              </a:rPr>
              <a:t>Active </a:t>
            </a:r>
            <a:r>
              <a:rPr sz="3000" spc="285" dirty="0">
                <a:solidFill>
                  <a:srgbClr val="FF5621"/>
                </a:solidFill>
              </a:rPr>
              <a:t>vs. </a:t>
            </a:r>
            <a:r>
              <a:rPr sz="3000" spc="275" dirty="0">
                <a:solidFill>
                  <a:srgbClr val="FF5621"/>
                </a:solidFill>
              </a:rPr>
              <a:t>Passive</a:t>
            </a:r>
            <a:r>
              <a:rPr sz="3000" spc="-260" dirty="0">
                <a:solidFill>
                  <a:srgbClr val="FF5621"/>
                </a:solidFill>
              </a:rPr>
              <a:t> </a:t>
            </a:r>
            <a:r>
              <a:rPr sz="3000" spc="295" dirty="0">
                <a:solidFill>
                  <a:srgbClr val="FF5621"/>
                </a:solidFill>
              </a:rPr>
              <a:t>Sensors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987550" y="1423422"/>
            <a:ext cx="2570992" cy="2805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30140" y="1306072"/>
            <a:ext cx="3402437" cy="3002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11829" y="4499324"/>
            <a:ext cx="11195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Active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Sensor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62128" y="4529499"/>
            <a:ext cx="1257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Passive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Sensor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207"/>
            <a:ext cx="4285871" cy="1692771"/>
          </a:xfrm>
        </p:spPr>
        <p:txBody>
          <a:bodyPr/>
          <a:lstStyle/>
          <a:p>
            <a:r>
              <a:rPr lang="en-IN" dirty="0" smtClean="0"/>
              <a:t>Mapping of co &amp; </a:t>
            </a:r>
            <a:r>
              <a:rPr lang="en-IN" dirty="0" err="1" smtClean="0"/>
              <a:t>po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00101" y="3600451"/>
          <a:ext cx="7086599" cy="3471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610"/>
                <a:gridCol w="525953"/>
                <a:gridCol w="599637"/>
                <a:gridCol w="2349461"/>
                <a:gridCol w="234801"/>
                <a:gridCol w="234801"/>
                <a:gridCol w="234801"/>
                <a:gridCol w="234801"/>
                <a:gridCol w="234801"/>
                <a:gridCol w="234801"/>
                <a:gridCol w="244193"/>
                <a:gridCol w="244193"/>
                <a:gridCol w="216017"/>
                <a:gridCol w="204121"/>
                <a:gridCol w="199736"/>
                <a:gridCol w="206624"/>
                <a:gridCol w="206624"/>
                <a:gridCol w="206624"/>
              </a:tblGrid>
              <a:tr h="638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Subject 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Code 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L/T/P 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CO 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PO1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PO2</a:t>
                      </a:r>
                      <a:endParaRPr lang="en-IN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PO3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PO4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PO5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PO6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PO7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PO8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PO9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PO10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PO11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PO12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P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S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O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P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S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O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45678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IN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IN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IN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IN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IN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IN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IN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IOT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IN" sz="9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IN" sz="9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IN" sz="9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IN" sz="9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IN" sz="9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IN" sz="9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endParaRPr lang="en-IN" sz="9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 smtClean="0">
                          <a:effectLst/>
                        </a:rPr>
                        <a:t>7CS4-01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IN" sz="9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IN" sz="9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L 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Understand the revolution of internet in field of cloud, wireless network, embedded system and mobile devices.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--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9572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Apply IOT design concepts in various dimensions implementing software and hardware.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H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H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H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H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--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588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Analyze various M2M and IoT architectures.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M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-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588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L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Design and develop various applications in IOT.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L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H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H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H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H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H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38850" algn="l"/>
                        </a:tabLst>
                      </a:pPr>
                      <a:r>
                        <a:rPr lang="en-US" sz="900" dirty="0">
                          <a:effectLst/>
                        </a:rPr>
                        <a:t>H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9725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154" y="470533"/>
            <a:ext cx="5367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04" dirty="0">
                <a:solidFill>
                  <a:srgbClr val="FF5621"/>
                </a:solidFill>
              </a:rPr>
              <a:t>What </a:t>
            </a:r>
            <a:r>
              <a:rPr sz="3000" spc="350" dirty="0">
                <a:solidFill>
                  <a:srgbClr val="FF5621"/>
                </a:solidFill>
              </a:rPr>
              <a:t>makes </a:t>
            </a:r>
            <a:r>
              <a:rPr sz="3000" spc="200" dirty="0">
                <a:solidFill>
                  <a:srgbClr val="FF5621"/>
                </a:solidFill>
              </a:rPr>
              <a:t>a </a:t>
            </a:r>
            <a:r>
              <a:rPr sz="3000" spc="305" dirty="0">
                <a:solidFill>
                  <a:srgbClr val="FF5621"/>
                </a:solidFill>
              </a:rPr>
              <a:t>good</a:t>
            </a:r>
            <a:r>
              <a:rPr sz="3000" spc="-490" dirty="0">
                <a:solidFill>
                  <a:srgbClr val="FF5621"/>
                </a:solidFill>
              </a:rPr>
              <a:t> </a:t>
            </a:r>
            <a:r>
              <a:rPr sz="3000" spc="280" dirty="0">
                <a:solidFill>
                  <a:srgbClr val="FF5621"/>
                </a:solidFill>
              </a:rPr>
              <a:t>sensor?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24816" y="1145109"/>
            <a:ext cx="5446395" cy="232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6350" indent="-252729">
              <a:lnSpc>
                <a:spcPct val="114599"/>
              </a:lnSpc>
              <a:spcBef>
                <a:spcPts val="100"/>
              </a:spcBef>
              <a:buFont typeface="Arial"/>
              <a:buChar char="•"/>
              <a:tabLst>
                <a:tab pos="264160" algn="l"/>
                <a:tab pos="265430" algn="l"/>
              </a:tabLst>
            </a:pP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Precision: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An ideal sensor produces same output for  same input. It is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affected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by noise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1800" spc="36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hysteresis.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264795" marR="5080" indent="-252729">
              <a:lnSpc>
                <a:spcPct val="116399"/>
              </a:lnSpc>
              <a:spcBef>
                <a:spcPts val="1570"/>
              </a:spcBef>
              <a:buFont typeface="Arial"/>
              <a:buChar char="•"/>
              <a:tabLst>
                <a:tab pos="264160" algn="l"/>
                <a:tab pos="265430" algn="l"/>
              </a:tabLst>
            </a:pP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Resolution: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ability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to detect small changes in the  measuring</a:t>
            </a:r>
            <a:r>
              <a:rPr sz="1800" spc="-1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parameter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264795" marR="172720" indent="-252729">
              <a:lnSpc>
                <a:spcPct val="113900"/>
              </a:lnSpc>
              <a:spcBef>
                <a:spcPts val="1605"/>
              </a:spcBef>
              <a:buFont typeface="Arial"/>
              <a:buChar char="•"/>
              <a:tabLst>
                <a:tab pos="264160" algn="l"/>
                <a:tab pos="265430" algn="l"/>
                <a:tab pos="1543685" algn="l"/>
                <a:tab pos="1904364" algn="l"/>
                <a:tab pos="2209165" algn="l"/>
                <a:tab pos="2680970" algn="l"/>
                <a:tab pos="4011295" algn="l"/>
                <a:tab pos="4364355" algn="l"/>
              </a:tabLst>
            </a:pP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Accuracy</a:t>
            </a:r>
            <a:r>
              <a:rPr sz="1800" b="1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:	</a:t>
            </a:r>
            <a:r>
              <a:rPr sz="1800" b="1" spc="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	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s	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e	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combinatio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n	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f	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precision,  resolution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1800" spc="-1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calibration.’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56362" y="1098800"/>
            <a:ext cx="2173218" cy="1927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6362" y="3159253"/>
            <a:ext cx="2173218" cy="1830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5590" y="470533"/>
            <a:ext cx="42900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85" dirty="0">
                <a:solidFill>
                  <a:srgbClr val="FF5621"/>
                </a:solidFill>
              </a:rPr>
              <a:t>Calibration </a:t>
            </a:r>
            <a:r>
              <a:rPr sz="3000" spc="275" dirty="0">
                <a:solidFill>
                  <a:srgbClr val="FF5621"/>
                </a:solidFill>
              </a:rPr>
              <a:t>of</a:t>
            </a:r>
            <a:r>
              <a:rPr sz="3000" spc="-60" dirty="0">
                <a:solidFill>
                  <a:srgbClr val="FF5621"/>
                </a:solidFill>
              </a:rPr>
              <a:t> </a:t>
            </a:r>
            <a:r>
              <a:rPr sz="3000" spc="295" dirty="0">
                <a:solidFill>
                  <a:srgbClr val="FF5621"/>
                </a:solidFill>
              </a:rPr>
              <a:t>Sensors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90548" y="1180668"/>
            <a:ext cx="8361680" cy="2590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8025">
              <a:lnSpc>
                <a:spcPct val="115500"/>
              </a:lnSpc>
              <a:spcBef>
                <a:spcPts val="100"/>
              </a:spcBef>
            </a:pP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Most sensors </a:t>
            </a: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are </a:t>
            </a:r>
            <a:r>
              <a:rPr sz="1800" b="1" spc="-5" dirty="0">
                <a:solidFill>
                  <a:srgbClr val="666666"/>
                </a:solidFill>
                <a:latin typeface="Arial"/>
                <a:cs typeface="Arial"/>
              </a:rPr>
              <a:t>not ideal </a:t>
            </a: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and are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often </a:t>
            </a: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affected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by </a:t>
            </a:r>
            <a:r>
              <a:rPr sz="1800" b="1" spc="-5" dirty="0">
                <a:solidFill>
                  <a:srgbClr val="666666"/>
                </a:solidFill>
                <a:latin typeface="Arial"/>
                <a:cs typeface="Arial"/>
              </a:rPr>
              <a:t>surrounding noise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. For </a:t>
            </a: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a 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color sensor, this could be </a:t>
            </a: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ambient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light, </a:t>
            </a: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and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specular</a:t>
            </a:r>
            <a:r>
              <a:rPr sz="1800" spc="-35" dirty="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distributions.</a:t>
            </a:r>
            <a:endParaRPr sz="1800">
              <a:latin typeface="Carlito"/>
              <a:cs typeface="Carlito"/>
            </a:endParaRPr>
          </a:p>
          <a:p>
            <a:pPr marL="12700" marR="6350" algn="just">
              <a:lnSpc>
                <a:spcPct val="113999"/>
              </a:lnSpc>
              <a:spcBef>
                <a:spcPts val="1290"/>
              </a:spcBef>
            </a:pP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If </a:t>
            </a: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a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sensor is known to be </a:t>
            </a: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accurate,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it can be used to make comparison with reference  readings. This is usually done with respect to certain standard physical references, such  </a:t>
            </a: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as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for </a:t>
            </a: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a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rangefinder we may use </a:t>
            </a: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a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ruler for</a:t>
            </a:r>
            <a:r>
              <a:rPr sz="1800" spc="-30" dirty="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calibration.</a:t>
            </a:r>
            <a:endParaRPr sz="1800">
              <a:latin typeface="Carlito"/>
              <a:cs typeface="Carlito"/>
            </a:endParaRPr>
          </a:p>
          <a:p>
            <a:pPr marL="12700" marR="5080" algn="just">
              <a:lnSpc>
                <a:spcPct val="113900"/>
              </a:lnSpc>
              <a:spcBef>
                <a:spcPts val="1605"/>
              </a:spcBef>
            </a:pP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Each sensor has </a:t>
            </a: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a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‘characteristic curve’ that defines the sensor’s response to </a:t>
            </a: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an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input.  The </a:t>
            </a:r>
            <a:r>
              <a:rPr sz="1800" b="1" spc="-5" dirty="0">
                <a:solidFill>
                  <a:srgbClr val="666666"/>
                </a:solidFill>
                <a:latin typeface="Arial"/>
                <a:cs typeface="Arial"/>
              </a:rPr>
              <a:t>calibration process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maps the sensor’s response to </a:t>
            </a: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an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ideal linear</a:t>
            </a:r>
            <a:r>
              <a:rPr sz="1800" spc="5" dirty="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response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7702" y="470533"/>
            <a:ext cx="58381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95" dirty="0">
                <a:solidFill>
                  <a:srgbClr val="FF5621"/>
                </a:solidFill>
              </a:rPr>
              <a:t>Characteristic </a:t>
            </a:r>
            <a:r>
              <a:rPr sz="3000" spc="140" dirty="0">
                <a:solidFill>
                  <a:srgbClr val="FF5621"/>
                </a:solidFill>
              </a:rPr>
              <a:t>Curve </a:t>
            </a:r>
            <a:r>
              <a:rPr sz="3000" spc="275" dirty="0">
                <a:solidFill>
                  <a:srgbClr val="FF5621"/>
                </a:solidFill>
              </a:rPr>
              <a:t>of</a:t>
            </a:r>
            <a:r>
              <a:rPr sz="3000" spc="-110" dirty="0">
                <a:solidFill>
                  <a:srgbClr val="FF5621"/>
                </a:solidFill>
              </a:rPr>
              <a:t> </a:t>
            </a:r>
            <a:r>
              <a:rPr sz="3000" spc="280" dirty="0">
                <a:solidFill>
                  <a:srgbClr val="FF5621"/>
                </a:solidFill>
              </a:rPr>
              <a:t>Sensor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90548" y="1226509"/>
            <a:ext cx="7455534" cy="354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Suppose the output of </a:t>
            </a:r>
            <a:r>
              <a:rPr sz="1800" b="1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sensor for some physical quantity </a:t>
            </a:r>
            <a:r>
              <a:rPr sz="1800" b="1" i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x(t) </a:t>
            </a: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is given by</a:t>
            </a:r>
            <a:r>
              <a:rPr sz="1800" b="1" spc="5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i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f(x(t))</a:t>
            </a: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1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 b="1">
              <a:latin typeface="Times New Roman" pitchFamily="18" charset="0"/>
              <a:cs typeface="Times New Roman" pitchFamily="18" charset="0"/>
            </a:endParaRPr>
          </a:p>
          <a:p>
            <a:pPr marL="299085" indent="-252729">
              <a:lnSpc>
                <a:spcPct val="100000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Linear</a:t>
            </a:r>
            <a:r>
              <a:rPr sz="1800" b="1" spc="-1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endParaRPr sz="1800" b="1">
              <a:latin typeface="Times New Roman" pitchFamily="18" charset="0"/>
              <a:cs typeface="Times New Roman" pitchFamily="18" charset="0"/>
            </a:endParaRPr>
          </a:p>
          <a:p>
            <a:pPr marL="4584065">
              <a:lnSpc>
                <a:spcPct val="100000"/>
              </a:lnSpc>
              <a:spcBef>
                <a:spcPts val="355"/>
              </a:spcBef>
            </a:pPr>
            <a:r>
              <a:rPr sz="1800" b="1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1800" b="1" spc="-1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endParaRPr sz="1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b="1">
              <a:latin typeface="Times New Roman" pitchFamily="18" charset="0"/>
              <a:cs typeface="Times New Roman" pitchFamily="18" charset="0"/>
            </a:endParaRPr>
          </a:p>
          <a:p>
            <a:pPr marL="299085" indent="-252729">
              <a:lnSpc>
                <a:spcPct val="100000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Affine</a:t>
            </a:r>
            <a:r>
              <a:rPr sz="1800" b="1" spc="-1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endParaRPr sz="1800" b="1">
              <a:latin typeface="Times New Roman" pitchFamily="18" charset="0"/>
              <a:cs typeface="Times New Roman" pitchFamily="18" charset="0"/>
            </a:endParaRPr>
          </a:p>
          <a:p>
            <a:pPr marL="4584065">
              <a:lnSpc>
                <a:spcPct val="100000"/>
              </a:lnSpc>
              <a:spcBef>
                <a:spcPts val="290"/>
              </a:spcBef>
              <a:tabLst>
                <a:tab pos="5485765" algn="l"/>
              </a:tabLst>
            </a:pPr>
            <a:r>
              <a:rPr sz="1800" b="1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where	</a:t>
            </a:r>
            <a:r>
              <a:rPr sz="1800" b="1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sz="1800" b="1">
              <a:latin typeface="Times New Roman" pitchFamily="18" charset="0"/>
              <a:cs typeface="Times New Roman" pitchFamily="18" charset="0"/>
            </a:endParaRPr>
          </a:p>
          <a:p>
            <a:pPr marL="12700" marR="231140">
              <a:lnSpc>
                <a:spcPct val="113900"/>
              </a:lnSpc>
              <a:spcBef>
                <a:spcPts val="1610"/>
              </a:spcBef>
            </a:pP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Often, ‘a’ is called the proportionality </a:t>
            </a:r>
            <a:r>
              <a:rPr sz="1800" b="1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constant, </a:t>
            </a: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which gives </a:t>
            </a:r>
            <a:r>
              <a:rPr sz="1800" b="1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idea of the  sensitivity of the sensor, </a:t>
            </a:r>
            <a:r>
              <a:rPr sz="1800" b="1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‘b’ denotes the</a:t>
            </a:r>
            <a:r>
              <a:rPr sz="1800" b="1" spc="2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bias.</a:t>
            </a:r>
            <a:endParaRPr sz="1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b="1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400" b="1" i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Note: </a:t>
            </a:r>
            <a:r>
              <a:rPr sz="14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The sensitivity of </a:t>
            </a:r>
            <a:r>
              <a:rPr sz="1400" b="1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14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sensor is ratio of output value to measured</a:t>
            </a:r>
            <a:r>
              <a:rPr sz="1400" b="1" spc="-1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quantity.</a:t>
            </a:r>
            <a:endParaRPr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34092" y="2101521"/>
            <a:ext cx="1599788" cy="354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14638" y="2110735"/>
            <a:ext cx="630742" cy="213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90302" y="2915394"/>
            <a:ext cx="1989512" cy="30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14638" y="2985519"/>
            <a:ext cx="662998" cy="257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19886" y="2987153"/>
            <a:ext cx="734698" cy="2351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5382" y="470533"/>
            <a:ext cx="50253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75" dirty="0">
                <a:solidFill>
                  <a:srgbClr val="FF5621"/>
                </a:solidFill>
              </a:rPr>
              <a:t>Sensor’s </a:t>
            </a:r>
            <a:r>
              <a:rPr sz="3000" spc="215" dirty="0">
                <a:solidFill>
                  <a:srgbClr val="FF5621"/>
                </a:solidFill>
              </a:rPr>
              <a:t>Operating</a:t>
            </a:r>
            <a:r>
              <a:rPr sz="3000" spc="-175" dirty="0">
                <a:solidFill>
                  <a:srgbClr val="FF5621"/>
                </a:solidFill>
              </a:rPr>
              <a:t> </a:t>
            </a:r>
            <a:r>
              <a:rPr sz="3000" spc="260" dirty="0">
                <a:solidFill>
                  <a:srgbClr val="FF5621"/>
                </a:solidFill>
              </a:rPr>
              <a:t>Range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90548" y="1226509"/>
            <a:ext cx="3905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If the operating range of </a:t>
            </a: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a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sensor is </a:t>
            </a:r>
            <a:r>
              <a:rPr sz="1800" i="1" spc="-5" dirty="0">
                <a:solidFill>
                  <a:srgbClr val="666666"/>
                </a:solidFill>
                <a:latin typeface="Carlito"/>
                <a:cs typeface="Carlito"/>
              </a:rPr>
              <a:t>(L,</a:t>
            </a:r>
            <a:r>
              <a:rPr sz="1800" i="1" spc="-10" dirty="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sz="1800" i="1" spc="-5" dirty="0">
                <a:solidFill>
                  <a:srgbClr val="666666"/>
                </a:solidFill>
                <a:latin typeface="Carlito"/>
                <a:cs typeface="Carlito"/>
              </a:rPr>
              <a:t>H)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,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0548" y="3018129"/>
            <a:ext cx="8098790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To get </a:t>
            </a: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an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idea of how precise the measurements of </a:t>
            </a: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a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sensor can be, one defines its  </a:t>
            </a:r>
            <a:r>
              <a:rPr sz="1800" b="1" spc="-5" dirty="0">
                <a:solidFill>
                  <a:srgbClr val="666666"/>
                </a:solidFill>
                <a:latin typeface="Arial"/>
                <a:cs typeface="Arial"/>
              </a:rPr>
              <a:t>precision ‘p’ </a:t>
            </a: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as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the smallest difference between two distinguishable sensor readings  of the physical</a:t>
            </a:r>
            <a:r>
              <a:rPr sz="1800" spc="-10" dirty="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quantity.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01661" y="1876823"/>
            <a:ext cx="3938462" cy="853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332" y="4493999"/>
            <a:ext cx="1734305" cy="445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5362" y="470533"/>
            <a:ext cx="52946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90" dirty="0">
                <a:solidFill>
                  <a:srgbClr val="FF5621"/>
                </a:solidFill>
              </a:rPr>
              <a:t>Sampling </a:t>
            </a:r>
            <a:r>
              <a:rPr sz="3000" spc="265" dirty="0">
                <a:solidFill>
                  <a:srgbClr val="FF5621"/>
                </a:solidFill>
              </a:rPr>
              <a:t>and</a:t>
            </a:r>
            <a:r>
              <a:rPr sz="3000" spc="-150" dirty="0">
                <a:solidFill>
                  <a:srgbClr val="FF5621"/>
                </a:solidFill>
              </a:rPr>
              <a:t> </a:t>
            </a:r>
            <a:r>
              <a:rPr sz="3000" spc="240" dirty="0">
                <a:solidFill>
                  <a:srgbClr val="FF5621"/>
                </a:solidFill>
              </a:rPr>
              <a:t>Quantisation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3101343" y="3927342"/>
            <a:ext cx="1363972" cy="1053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0665" y="3927342"/>
            <a:ext cx="1405122" cy="1053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8118" y="2561557"/>
            <a:ext cx="6892988" cy="12328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6737" y="3514333"/>
            <a:ext cx="1105535" cy="42925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-635" algn="ctr">
              <a:lnSpc>
                <a:spcPts val="1050"/>
              </a:lnSpc>
              <a:spcBef>
                <a:spcPts val="160"/>
              </a:spcBef>
            </a:pPr>
            <a:r>
              <a:rPr sz="900" spc="-5" dirty="0">
                <a:latin typeface="Arial"/>
                <a:cs typeface="Arial"/>
              </a:rPr>
              <a:t>Continuous-time  </a:t>
            </a:r>
            <a:r>
              <a:rPr sz="900" dirty="0">
                <a:latin typeface="Arial"/>
                <a:cs typeface="Arial"/>
              </a:rPr>
              <a:t>continuous</a:t>
            </a:r>
            <a:r>
              <a:rPr sz="900" spc="-9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amplitude  input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signal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4197" y="3466708"/>
            <a:ext cx="1105535" cy="42925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065" marR="5080" algn="ctr">
              <a:lnSpc>
                <a:spcPts val="1050"/>
              </a:lnSpc>
              <a:spcBef>
                <a:spcPts val="160"/>
              </a:spcBef>
            </a:pPr>
            <a:r>
              <a:rPr sz="900" spc="-5" dirty="0">
                <a:latin typeface="Arial"/>
                <a:cs typeface="Arial"/>
              </a:rPr>
              <a:t>Discrete-time  </a:t>
            </a:r>
            <a:r>
              <a:rPr sz="900" dirty="0">
                <a:latin typeface="Arial"/>
                <a:cs typeface="Arial"/>
              </a:rPr>
              <a:t>continuous</a:t>
            </a:r>
            <a:r>
              <a:rPr sz="900" spc="-9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amplitude  </a:t>
            </a:r>
            <a:r>
              <a:rPr sz="900" dirty="0">
                <a:latin typeface="Arial"/>
                <a:cs typeface="Arial"/>
              </a:rPr>
              <a:t>signal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(PAM)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44877" y="3466708"/>
            <a:ext cx="952500" cy="42925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065" marR="5080" algn="ctr">
              <a:lnSpc>
                <a:spcPts val="1050"/>
              </a:lnSpc>
              <a:spcBef>
                <a:spcPts val="160"/>
              </a:spcBef>
            </a:pPr>
            <a:r>
              <a:rPr sz="900" spc="-5" dirty="0">
                <a:latin typeface="Arial"/>
                <a:cs typeface="Arial"/>
              </a:rPr>
              <a:t>Discrete-time  discrete</a:t>
            </a:r>
            <a:r>
              <a:rPr sz="900" spc="-8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amplitude  </a:t>
            </a:r>
            <a:r>
              <a:rPr sz="900" dirty="0">
                <a:latin typeface="Arial"/>
                <a:cs typeface="Arial"/>
              </a:rPr>
              <a:t>signal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(PCM)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8680" y="3508495"/>
            <a:ext cx="876300" cy="2959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6364" marR="5080" indent="-114300">
              <a:lnSpc>
                <a:spcPts val="1050"/>
              </a:lnSpc>
              <a:spcBef>
                <a:spcPts val="160"/>
              </a:spcBef>
            </a:pPr>
            <a:r>
              <a:rPr sz="900" spc="-5" dirty="0">
                <a:latin typeface="Arial"/>
                <a:cs typeface="Arial"/>
              </a:rPr>
              <a:t>Digital bit</a:t>
            </a:r>
            <a:r>
              <a:rPr sz="900" spc="-8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stream  </a:t>
            </a:r>
            <a:r>
              <a:rPr sz="900" spc="-5" dirty="0">
                <a:latin typeface="Arial"/>
                <a:cs typeface="Arial"/>
              </a:rPr>
              <a:t>output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signal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3497" y="2933694"/>
            <a:ext cx="5623560" cy="557530"/>
          </a:xfrm>
          <a:custGeom>
            <a:avLst/>
            <a:gdLst/>
            <a:ahLst/>
            <a:cxnLst/>
            <a:rect l="l" t="t" r="r" b="b"/>
            <a:pathLst>
              <a:path w="5623559" h="557529">
                <a:moveTo>
                  <a:pt x="0" y="557148"/>
                </a:moveTo>
                <a:lnTo>
                  <a:pt x="0" y="231649"/>
                </a:lnTo>
              </a:path>
              <a:path w="5623559" h="557529">
                <a:moveTo>
                  <a:pt x="2285995" y="19799"/>
                </a:moveTo>
                <a:lnTo>
                  <a:pt x="2427345" y="510148"/>
                </a:lnTo>
              </a:path>
              <a:path w="5623559" h="557529">
                <a:moveTo>
                  <a:pt x="3938017" y="7624"/>
                </a:moveTo>
                <a:lnTo>
                  <a:pt x="4079366" y="497973"/>
                </a:lnTo>
              </a:path>
              <a:path w="5623559" h="557529">
                <a:moveTo>
                  <a:pt x="5481813" y="0"/>
                </a:moveTo>
                <a:lnTo>
                  <a:pt x="5623163" y="490349"/>
                </a:lnTo>
              </a:path>
            </a:pathLst>
          </a:custGeom>
          <a:ln w="9524">
            <a:solidFill>
              <a:srgbClr val="4256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3585" y="1180668"/>
            <a:ext cx="7813040" cy="127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500"/>
              </a:lnSpc>
              <a:spcBef>
                <a:spcPts val="100"/>
              </a:spcBef>
            </a:pP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process of </a:t>
            </a:r>
            <a:r>
              <a:rPr sz="1800" b="1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discretization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of the domain of the signal being measured is  called sampling, whereas quantization refers to the </a:t>
            </a: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discretisation of </a:t>
            </a:r>
            <a:r>
              <a:rPr sz="1800" b="1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1800" b="1" spc="3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range</a:t>
            </a:r>
            <a:r>
              <a:rPr sz="1800" spc="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Times New Roman" pitchFamily="18" charset="0"/>
              <a:cs typeface="Times New Roman" pitchFamily="18" charset="0"/>
            </a:endParaRPr>
          </a:p>
          <a:p>
            <a:pPr marL="7620" algn="ctr">
              <a:lnSpc>
                <a:spcPct val="100000"/>
              </a:lnSpc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Pulse Code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Modulator</a:t>
            </a:r>
            <a:endParaRPr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5362" y="470533"/>
            <a:ext cx="52946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90" dirty="0">
                <a:solidFill>
                  <a:srgbClr val="FF5621"/>
                </a:solidFill>
              </a:rPr>
              <a:t>Sampling </a:t>
            </a:r>
            <a:r>
              <a:rPr sz="3000" spc="265" dirty="0">
                <a:solidFill>
                  <a:srgbClr val="FF5621"/>
                </a:solidFill>
              </a:rPr>
              <a:t>and</a:t>
            </a:r>
            <a:r>
              <a:rPr sz="3000" spc="-150" dirty="0">
                <a:solidFill>
                  <a:srgbClr val="FF5621"/>
                </a:solidFill>
              </a:rPr>
              <a:t> </a:t>
            </a:r>
            <a:r>
              <a:rPr sz="3000" spc="240" dirty="0">
                <a:solidFill>
                  <a:srgbClr val="FF5621"/>
                </a:solidFill>
              </a:rPr>
              <a:t>Quantisation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4962140" y="1117097"/>
            <a:ext cx="3267443" cy="3805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1210" y="1475352"/>
            <a:ext cx="3776345" cy="4489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SAMPLING: </a:t>
            </a:r>
            <a:r>
              <a:rPr sz="1400" spc="-5" dirty="0">
                <a:solidFill>
                  <a:srgbClr val="7E7E7E"/>
                </a:solidFill>
                <a:latin typeface="Carlito"/>
                <a:cs typeface="Carlito"/>
              </a:rPr>
              <a:t>Evaluating the input signal </a:t>
            </a:r>
            <a:r>
              <a:rPr sz="1400" dirty="0">
                <a:solidFill>
                  <a:srgbClr val="7E7E7E"/>
                </a:solidFill>
                <a:latin typeface="Carlito"/>
                <a:cs typeface="Carlito"/>
              </a:rPr>
              <a:t>at </a:t>
            </a:r>
            <a:r>
              <a:rPr sz="1400" spc="-5" dirty="0">
                <a:solidFill>
                  <a:srgbClr val="7E7E7E"/>
                </a:solidFill>
                <a:latin typeface="Carlito"/>
                <a:cs typeface="Carlito"/>
              </a:rPr>
              <a:t>discrete  units of time, say </a:t>
            </a:r>
            <a:r>
              <a:rPr sz="1400" i="1" spc="-5" dirty="0">
                <a:solidFill>
                  <a:srgbClr val="7E7E7E"/>
                </a:solidFill>
                <a:latin typeface="Carlito"/>
                <a:cs typeface="Carlito"/>
              </a:rPr>
              <a:t>0, T, 2T, </a:t>
            </a:r>
            <a:r>
              <a:rPr sz="1400" i="1" spc="-5" dirty="0">
                <a:solidFill>
                  <a:srgbClr val="7E7E7E"/>
                </a:solidFill>
                <a:latin typeface="Times New Roman"/>
                <a:cs typeface="Times New Roman"/>
              </a:rPr>
              <a:t>…</a:t>
            </a:r>
            <a:r>
              <a:rPr sz="1400" i="1" spc="-5" dirty="0">
                <a:solidFill>
                  <a:srgbClr val="7E7E7E"/>
                </a:solidFill>
                <a:latin typeface="Carlito"/>
                <a:cs typeface="Carlito"/>
              </a:rPr>
              <a:t>..</a:t>
            </a:r>
            <a:r>
              <a:rPr sz="1400" i="1" spc="10" dirty="0">
                <a:solidFill>
                  <a:srgbClr val="7E7E7E"/>
                </a:solidFill>
                <a:latin typeface="Carlito"/>
                <a:cs typeface="Carlito"/>
              </a:rPr>
              <a:t> </a:t>
            </a:r>
            <a:r>
              <a:rPr sz="1400" i="1" spc="-5" dirty="0">
                <a:solidFill>
                  <a:srgbClr val="7E7E7E"/>
                </a:solidFill>
                <a:latin typeface="Carlito"/>
                <a:cs typeface="Carlito"/>
              </a:rPr>
              <a:t>nT.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1210" y="2480304"/>
            <a:ext cx="3937635" cy="657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QUANTIZING: </a:t>
            </a:r>
            <a:r>
              <a:rPr sz="1400" spc="-5" dirty="0">
                <a:solidFill>
                  <a:srgbClr val="7E7E7E"/>
                </a:solidFill>
                <a:latin typeface="Carlito"/>
                <a:cs typeface="Carlito"/>
              </a:rPr>
              <a:t>Provides discretized values to the  input on basis of </a:t>
            </a:r>
            <a:r>
              <a:rPr sz="1400" dirty="0">
                <a:solidFill>
                  <a:srgbClr val="7E7E7E"/>
                </a:solidFill>
                <a:latin typeface="Carlito"/>
                <a:cs typeface="Carlito"/>
              </a:rPr>
              <a:t>a </a:t>
            </a:r>
            <a:r>
              <a:rPr sz="1400" spc="-5" dirty="0">
                <a:solidFill>
                  <a:srgbClr val="7E7E7E"/>
                </a:solidFill>
                <a:latin typeface="Carlito"/>
                <a:cs typeface="Carlito"/>
              </a:rPr>
              <a:t>finite number of thresholding  conditions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210" y="3657716"/>
            <a:ext cx="3938270" cy="657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ENCODING: </a:t>
            </a:r>
            <a:r>
              <a:rPr sz="1400" spc="-5" dirty="0">
                <a:solidFill>
                  <a:srgbClr val="7E7E7E"/>
                </a:solidFill>
                <a:latin typeface="Carlito"/>
                <a:cs typeface="Carlito"/>
              </a:rPr>
              <a:t>Transforms the digital data into </a:t>
            </a:r>
            <a:r>
              <a:rPr sz="1400" dirty="0">
                <a:solidFill>
                  <a:srgbClr val="7E7E7E"/>
                </a:solidFill>
                <a:latin typeface="Carlito"/>
                <a:cs typeface="Carlito"/>
              </a:rPr>
              <a:t>a  </a:t>
            </a:r>
            <a:r>
              <a:rPr sz="1400" spc="-5" dirty="0">
                <a:solidFill>
                  <a:srgbClr val="7E7E7E"/>
                </a:solidFill>
                <a:latin typeface="Carlito"/>
                <a:cs typeface="Carlito"/>
              </a:rPr>
              <a:t>digital signal, comprising of bits </a:t>
            </a:r>
            <a:r>
              <a:rPr sz="1400" dirty="0">
                <a:solidFill>
                  <a:srgbClr val="7E7E7E"/>
                </a:solidFill>
                <a:latin typeface="Carlito"/>
                <a:cs typeface="Carlito"/>
              </a:rPr>
              <a:t>0111011</a:t>
            </a:r>
            <a:r>
              <a:rPr sz="1400" dirty="0">
                <a:solidFill>
                  <a:srgbClr val="7E7E7E"/>
                </a:solidFill>
                <a:latin typeface="Times New Roman"/>
                <a:cs typeface="Times New Roman"/>
              </a:rPr>
              <a:t>…</a:t>
            </a:r>
            <a:r>
              <a:rPr sz="1400" dirty="0">
                <a:solidFill>
                  <a:srgbClr val="7E7E7E"/>
                </a:solidFill>
                <a:latin typeface="Carlito"/>
                <a:cs typeface="Carlito"/>
              </a:rPr>
              <a:t>, </a:t>
            </a:r>
            <a:r>
              <a:rPr sz="1400" spc="-5" dirty="0">
                <a:solidFill>
                  <a:srgbClr val="7E7E7E"/>
                </a:solidFill>
                <a:latin typeface="Carlito"/>
                <a:cs typeface="Carlito"/>
              </a:rPr>
              <a:t>on basis  of various</a:t>
            </a:r>
            <a:r>
              <a:rPr sz="1400" spc="-10" dirty="0">
                <a:solidFill>
                  <a:srgbClr val="7E7E7E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Carlito"/>
                <a:cs typeface="Carlito"/>
              </a:rPr>
              <a:t>schemes.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4438" y="4713903"/>
            <a:ext cx="13995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Manchester </a:t>
            </a:r>
            <a:r>
              <a:rPr sz="1100" spc="-5" dirty="0">
                <a:latin typeface="Arial"/>
                <a:cs typeface="Arial"/>
              </a:rPr>
              <a:t>Line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code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5362" y="470533"/>
            <a:ext cx="52946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90" dirty="0">
                <a:solidFill>
                  <a:srgbClr val="FF5621"/>
                </a:solidFill>
              </a:rPr>
              <a:t>Sampling </a:t>
            </a:r>
            <a:r>
              <a:rPr sz="3000" spc="265" dirty="0">
                <a:solidFill>
                  <a:srgbClr val="FF5621"/>
                </a:solidFill>
              </a:rPr>
              <a:t>and</a:t>
            </a:r>
            <a:r>
              <a:rPr sz="3000" spc="-150" dirty="0">
                <a:solidFill>
                  <a:srgbClr val="FF5621"/>
                </a:solidFill>
              </a:rPr>
              <a:t> </a:t>
            </a:r>
            <a:r>
              <a:rPr sz="3000" spc="240" dirty="0">
                <a:solidFill>
                  <a:srgbClr val="FF5621"/>
                </a:solidFill>
              </a:rPr>
              <a:t>Quantisation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24816" y="1145109"/>
            <a:ext cx="8307705" cy="274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5080" indent="-252729">
              <a:lnSpc>
                <a:spcPct val="114599"/>
              </a:lnSpc>
              <a:spcBef>
                <a:spcPts val="100"/>
              </a:spcBef>
              <a:buFont typeface="Arial"/>
              <a:buChar char="•"/>
              <a:tabLst>
                <a:tab pos="264160" algn="l"/>
                <a:tab pos="265430" algn="l"/>
              </a:tabLst>
            </a:pP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If the </a:t>
            </a: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sampling rate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isn’t high, one can end up with different signals(aliases) during  reconstruction, that fit the same set of sample points. This is called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aliasing, and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is  undesirable. For best sampling, the sampling rate must be &gt;=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times the frequency of  the signal. </a:t>
            </a:r>
            <a:r>
              <a:rPr sz="1800" b="1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(Nyquist </a:t>
            </a: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Shannon Sampling</a:t>
            </a:r>
            <a:r>
              <a:rPr sz="1800" b="1" spc="-1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Theorem)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264795" marR="165735" indent="-252729">
              <a:lnSpc>
                <a:spcPct val="115199"/>
              </a:lnSpc>
              <a:spcBef>
                <a:spcPts val="1595"/>
              </a:spcBef>
              <a:buFont typeface="Arial"/>
              <a:buChar char="•"/>
              <a:tabLst>
                <a:tab pos="264160" algn="l"/>
                <a:tab pos="265430" algn="l"/>
              </a:tabLst>
            </a:pP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In the case of quantisation, selection of fewer </a:t>
            </a: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levels of discretisation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can lead to  progressive loss of spatial detail. Also, contours(artificial boundaries) can start 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appearing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due to sudden changes in intensity. For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audio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signals, this can be heard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as 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noise/distortions.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242" y="470533"/>
            <a:ext cx="46837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5" dirty="0">
                <a:solidFill>
                  <a:srgbClr val="FF5621"/>
                </a:solidFill>
              </a:rPr>
              <a:t>VARIETIES </a:t>
            </a:r>
            <a:r>
              <a:rPr sz="3000" spc="-60" dirty="0">
                <a:solidFill>
                  <a:srgbClr val="FF5621"/>
                </a:solidFill>
              </a:rPr>
              <a:t>OF</a:t>
            </a:r>
            <a:r>
              <a:rPr sz="3000" spc="70" dirty="0">
                <a:solidFill>
                  <a:srgbClr val="FF5621"/>
                </a:solidFill>
              </a:rPr>
              <a:t> SENSORS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95973" y="1900928"/>
            <a:ext cx="1524635" cy="8674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650"/>
              </a:lnSpc>
              <a:spcBef>
                <a:spcPts val="180"/>
              </a:spcBef>
            </a:pPr>
            <a:r>
              <a:rPr sz="1400" b="1" spc="-5" dirty="0">
                <a:latin typeface="Arial"/>
                <a:cs typeface="Arial"/>
              </a:rPr>
              <a:t>Acoustic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Sensors  </a:t>
            </a:r>
            <a:r>
              <a:rPr sz="1400" spc="-5" dirty="0">
                <a:latin typeface="Arial"/>
                <a:cs typeface="Arial"/>
              </a:rPr>
              <a:t>Geophone  Hydrophone  </a:t>
            </a:r>
            <a:r>
              <a:rPr sz="1400" dirty="0">
                <a:latin typeface="Arial"/>
                <a:cs typeface="Arial"/>
              </a:rPr>
              <a:t>Microphone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5385" y="1900928"/>
            <a:ext cx="1751330" cy="10769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algn="ctr">
              <a:lnSpc>
                <a:spcPts val="1650"/>
              </a:lnSpc>
              <a:spcBef>
                <a:spcPts val="180"/>
              </a:spcBef>
            </a:pPr>
            <a:r>
              <a:rPr sz="1400" b="1" spc="-5" dirty="0">
                <a:latin typeface="Arial"/>
                <a:cs typeface="Arial"/>
              </a:rPr>
              <a:t>Automotive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Sensors  </a:t>
            </a:r>
            <a:r>
              <a:rPr sz="1400" spc="-5" dirty="0">
                <a:latin typeface="Arial"/>
                <a:cs typeface="Arial"/>
              </a:rPr>
              <a:t>Air flow </a:t>
            </a:r>
            <a:r>
              <a:rPr sz="1400" dirty="0">
                <a:latin typeface="Arial"/>
                <a:cs typeface="Arial"/>
              </a:rPr>
              <a:t>meter  </a:t>
            </a:r>
            <a:r>
              <a:rPr sz="1400" spc="-5" dirty="0">
                <a:latin typeface="Arial"/>
                <a:cs typeface="Arial"/>
              </a:rPr>
              <a:t>Speedometer</a:t>
            </a:r>
            <a:endParaRPr sz="1400">
              <a:latin typeface="Arial"/>
              <a:cs typeface="Arial"/>
            </a:endParaRPr>
          </a:p>
          <a:p>
            <a:pPr marL="78740" marR="27305" indent="-5715" algn="ctr">
              <a:lnSpc>
                <a:spcPts val="1650"/>
              </a:lnSpc>
            </a:pPr>
            <a:r>
              <a:rPr sz="1400" spc="-5" dirty="0">
                <a:latin typeface="Arial"/>
                <a:cs typeface="Arial"/>
              </a:rPr>
              <a:t>Hall-Effect Sensor  Air- Fuel Ratio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1437" y="3514212"/>
            <a:ext cx="210566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64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Electric Current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Sensors</a:t>
            </a:r>
            <a:endParaRPr sz="1400">
              <a:latin typeface="Arial"/>
              <a:cs typeface="Arial"/>
            </a:endParaRPr>
          </a:p>
          <a:p>
            <a:pPr marL="586740" marR="189230" indent="-9525" algn="ctr">
              <a:lnSpc>
                <a:spcPts val="1650"/>
              </a:lnSpc>
              <a:spcBef>
                <a:spcPts val="65"/>
              </a:spcBef>
            </a:pPr>
            <a:r>
              <a:rPr sz="1400" spc="-5" dirty="0">
                <a:latin typeface="Arial"/>
                <a:cs typeface="Arial"/>
              </a:rPr>
              <a:t>Hall Probe  </a:t>
            </a:r>
            <a:r>
              <a:rPr sz="1400" dirty="0">
                <a:latin typeface="Arial"/>
                <a:cs typeface="Arial"/>
              </a:rPr>
              <a:t>Magnetometer  </a:t>
            </a:r>
            <a:r>
              <a:rPr sz="1400" spc="-5" dirty="0">
                <a:latin typeface="Arial"/>
                <a:cs typeface="Arial"/>
              </a:rPr>
              <a:t>Current </a:t>
            </a:r>
            <a:r>
              <a:rPr sz="1400" dirty="0">
                <a:latin typeface="Arial"/>
                <a:cs typeface="Arial"/>
              </a:rPr>
              <a:t>sensor  </a:t>
            </a:r>
            <a:r>
              <a:rPr sz="1400" spc="-5" dirty="0">
                <a:latin typeface="Arial"/>
                <a:cs typeface="Arial"/>
              </a:rPr>
              <a:t>Voltage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Detector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0209" y="3514212"/>
            <a:ext cx="199898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64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Navigation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Instruments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50"/>
              </a:lnSpc>
            </a:pPr>
            <a:r>
              <a:rPr sz="1400" spc="-5" dirty="0">
                <a:latin typeface="Arial"/>
                <a:cs typeface="Arial"/>
              </a:rPr>
              <a:t>LIDAR</a:t>
            </a:r>
            <a:endParaRPr sz="1400">
              <a:latin typeface="Arial"/>
              <a:cs typeface="Arial"/>
            </a:endParaRPr>
          </a:p>
          <a:p>
            <a:pPr marL="414020" marR="29845" indent="-11430" algn="ctr">
              <a:lnSpc>
                <a:spcPct val="98100"/>
              </a:lnSpc>
              <a:spcBef>
                <a:spcPts val="20"/>
              </a:spcBef>
            </a:pPr>
            <a:r>
              <a:rPr sz="1400" spc="-5" dirty="0">
                <a:latin typeface="Arial"/>
                <a:cs typeface="Arial"/>
              </a:rPr>
              <a:t>Gyroscope Rotary  Encoder Odometer  Tachometer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9922" y="1900928"/>
            <a:ext cx="1276350" cy="8674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650"/>
              </a:lnSpc>
              <a:spcBef>
                <a:spcPts val="180"/>
              </a:spcBef>
            </a:pPr>
            <a:r>
              <a:rPr sz="1400" b="1" spc="-5" dirty="0">
                <a:latin typeface="Arial"/>
                <a:cs typeface="Arial"/>
              </a:rPr>
              <a:t>Optical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Sensor  </a:t>
            </a:r>
            <a:r>
              <a:rPr sz="1400" spc="-5" dirty="0">
                <a:latin typeface="Arial"/>
                <a:cs typeface="Arial"/>
              </a:rPr>
              <a:t>Photodiode  Infrared </a:t>
            </a:r>
            <a:r>
              <a:rPr sz="1400" dirty="0">
                <a:latin typeface="Arial"/>
                <a:cs typeface="Arial"/>
              </a:rPr>
              <a:t>sensor  </a:t>
            </a:r>
            <a:r>
              <a:rPr sz="1400" spc="-5" dirty="0">
                <a:latin typeface="Arial"/>
                <a:cs typeface="Arial"/>
              </a:rPr>
              <a:t>Camera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8063" y="1900938"/>
            <a:ext cx="1483995" cy="657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650"/>
              </a:lnSpc>
              <a:spcBef>
                <a:spcPts val="180"/>
              </a:spcBef>
            </a:pPr>
            <a:r>
              <a:rPr sz="1400" b="1" spc="-5" dirty="0">
                <a:latin typeface="Arial"/>
                <a:cs typeface="Arial"/>
              </a:rPr>
              <a:t>Proximity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Sensor  </a:t>
            </a:r>
            <a:r>
              <a:rPr sz="1400" spc="-5" dirty="0">
                <a:latin typeface="Arial"/>
                <a:cs typeface="Arial"/>
              </a:rPr>
              <a:t>Infrared </a:t>
            </a:r>
            <a:r>
              <a:rPr sz="1400" dirty="0">
                <a:latin typeface="Arial"/>
                <a:cs typeface="Arial"/>
              </a:rPr>
              <a:t>sensor  </a:t>
            </a:r>
            <a:r>
              <a:rPr sz="1400" spc="-5" dirty="0">
                <a:latin typeface="Arial"/>
                <a:cs typeface="Arial"/>
              </a:rPr>
              <a:t>Ultrasonic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sensor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6503" y="470533"/>
            <a:ext cx="18954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 dirty="0">
                <a:solidFill>
                  <a:srgbClr val="FF5621"/>
                </a:solidFill>
              </a:rPr>
              <a:t>1.</a:t>
            </a:r>
            <a:r>
              <a:rPr sz="3000" spc="5" dirty="0">
                <a:solidFill>
                  <a:srgbClr val="FF5621"/>
                </a:solidFill>
              </a:rPr>
              <a:t> </a:t>
            </a:r>
            <a:r>
              <a:rPr sz="3000" spc="195" dirty="0">
                <a:solidFill>
                  <a:srgbClr val="FF5621"/>
                </a:solidFill>
              </a:rPr>
              <a:t>Camera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90548" y="1180668"/>
            <a:ext cx="8115300" cy="1447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8994">
              <a:lnSpc>
                <a:spcPct val="115500"/>
              </a:lnSpc>
              <a:spcBef>
                <a:spcPts val="100"/>
              </a:spcBef>
            </a:pP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Vision processing requires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lot of RAM,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even low resolution cameras may  give lots of data, parsing through which can be</a:t>
            </a:r>
            <a:r>
              <a:rPr sz="1800" spc="-1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difficult.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13399"/>
              </a:lnSpc>
              <a:spcBef>
                <a:spcPts val="1305"/>
              </a:spcBef>
            </a:pP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Cameras draw in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around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0.1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current, the current rating of the USB hub to which they 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are attached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must be</a:t>
            </a:r>
            <a:r>
              <a:rPr sz="1800" spc="-2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checked.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75683" y="3144003"/>
            <a:ext cx="2307330" cy="17312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24965" y="2942844"/>
            <a:ext cx="2647194" cy="1932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3397" y="3712332"/>
            <a:ext cx="105219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5" dirty="0">
                <a:latin typeface="Arial"/>
                <a:cs typeface="Arial"/>
              </a:rPr>
              <a:t>Raspberry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Pi  Camera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40663" y="3404485"/>
            <a:ext cx="9626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Advamotion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6201" y="212009"/>
            <a:ext cx="56591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65" dirty="0">
                <a:solidFill>
                  <a:srgbClr val="FF5621"/>
                </a:solidFill>
              </a:rPr>
              <a:t>2. </a:t>
            </a:r>
            <a:r>
              <a:rPr sz="3000" spc="215" dirty="0">
                <a:solidFill>
                  <a:srgbClr val="FF5621"/>
                </a:solidFill>
              </a:rPr>
              <a:t>Inertial </a:t>
            </a:r>
            <a:r>
              <a:rPr sz="3000" spc="305" dirty="0">
                <a:solidFill>
                  <a:srgbClr val="FF5621"/>
                </a:solidFill>
              </a:rPr>
              <a:t>Measurement</a:t>
            </a:r>
            <a:r>
              <a:rPr sz="3000" spc="-285" dirty="0">
                <a:solidFill>
                  <a:srgbClr val="FF5621"/>
                </a:solidFill>
              </a:rPr>
              <a:t> </a:t>
            </a:r>
            <a:r>
              <a:rPr sz="3000" spc="220" dirty="0">
                <a:solidFill>
                  <a:srgbClr val="FF5621"/>
                </a:solidFill>
              </a:rPr>
              <a:t>Unit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67979" y="1002462"/>
            <a:ext cx="4530090" cy="2978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indent="-309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77825" algn="l"/>
                <a:tab pos="379095" algn="l"/>
              </a:tabLst>
            </a:pP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Consists of three</a:t>
            </a:r>
            <a:r>
              <a:rPr sz="1800" spc="-1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sensors: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378460" marR="133985" indent="-366395" algn="just">
              <a:lnSpc>
                <a:spcPct val="116700"/>
              </a:lnSpc>
              <a:spcBef>
                <a:spcPts val="1260"/>
              </a:spcBef>
              <a:buFont typeface="Courier New"/>
              <a:buChar char="o"/>
              <a:tabLst>
                <a:tab pos="379095" algn="l"/>
              </a:tabLst>
            </a:pP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Accelerometer: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Used to measure inertial 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acceleration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378460" marR="124460" indent="-366395" algn="just">
              <a:lnSpc>
                <a:spcPct val="116700"/>
              </a:lnSpc>
              <a:spcBef>
                <a:spcPts val="1555"/>
              </a:spcBef>
              <a:buFont typeface="Courier New"/>
              <a:buChar char="o"/>
              <a:tabLst>
                <a:tab pos="379095" algn="l"/>
              </a:tabLst>
            </a:pP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Gyroscope :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Measures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angular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velocity 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about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defined</a:t>
            </a:r>
            <a:r>
              <a:rPr sz="1800" spc="-1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axis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378460" marR="5080" indent="-342900" algn="just">
              <a:lnSpc>
                <a:spcPct val="114599"/>
              </a:lnSpc>
              <a:spcBef>
                <a:spcPts val="765"/>
              </a:spcBef>
              <a:buFont typeface="Courier New"/>
              <a:buChar char="o"/>
              <a:tabLst>
                <a:tab pos="344805" algn="l"/>
              </a:tabLst>
            </a:pPr>
            <a:r>
              <a:rPr sz="1800" b="1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Magnetometer :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Can be used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along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with  gyroscope to get better estimates of robot’s  orientation (i.e. roll, pitch,</a:t>
            </a:r>
            <a:r>
              <a:rPr sz="1800" spc="-2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yaw)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0224" y="2696067"/>
            <a:ext cx="2853357" cy="212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71411" y="879873"/>
            <a:ext cx="1952420" cy="16177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syllbus-IOT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252" y="1676400"/>
            <a:ext cx="7075747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oogle Shape;107;p14"/>
          <p:cNvGrpSpPr/>
          <p:nvPr/>
        </p:nvGrpSpPr>
        <p:grpSpPr>
          <a:xfrm>
            <a:off x="285751" y="2577783"/>
            <a:ext cx="6831806" cy="114859"/>
            <a:chOff x="0" y="0"/>
            <a:chExt cx="7239000" cy="307777"/>
          </a:xfrm>
        </p:grpSpPr>
        <p:sp>
          <p:nvSpPr>
            <p:cNvPr id="5" name="Google Shape;108;p14"/>
            <p:cNvSpPr txBox="1"/>
            <p:nvPr/>
          </p:nvSpPr>
          <p:spPr>
            <a:xfrm>
              <a:off x="0" y="1"/>
              <a:ext cx="35814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en-US" sz="105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</a:t>
              </a:r>
              <a:endParaRPr sz="105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" name="Google Shape;109;p14"/>
            <p:cNvSpPr txBox="1"/>
            <p:nvPr/>
          </p:nvSpPr>
          <p:spPr>
            <a:xfrm>
              <a:off x="4876800" y="0"/>
              <a:ext cx="23622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05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7606" y="457200"/>
            <a:ext cx="8686800" cy="423193"/>
          </a:xfrm>
        </p:spPr>
        <p:txBody>
          <a:bodyPr/>
          <a:lstStyle/>
          <a:p>
            <a:r>
              <a:rPr lang="en-IN" dirty="0"/>
              <a:t>S</a:t>
            </a:r>
            <a:r>
              <a:rPr lang="en-IN" dirty="0" smtClean="0"/>
              <a:t>yllabus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3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4144" y="470533"/>
            <a:ext cx="35369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04" dirty="0">
                <a:solidFill>
                  <a:srgbClr val="FF5621"/>
                </a:solidFill>
              </a:rPr>
              <a:t>3.</a:t>
            </a:r>
            <a:r>
              <a:rPr sz="3000" spc="30" dirty="0">
                <a:solidFill>
                  <a:srgbClr val="FF5621"/>
                </a:solidFill>
              </a:rPr>
              <a:t> </a:t>
            </a:r>
            <a:r>
              <a:rPr sz="3000" spc="315" dirty="0">
                <a:solidFill>
                  <a:srgbClr val="FF5621"/>
                </a:solidFill>
              </a:rPr>
              <a:t>Photo-resistors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90548" y="1561712"/>
            <a:ext cx="4854575" cy="21570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Light sensitive resistors whose resistance decreases 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the intensity of light they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exposed to  increases. They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made of high resistance  semiconductor</a:t>
            </a:r>
            <a:r>
              <a:rPr sz="1800" spc="-1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material.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 marR="297180">
              <a:lnSpc>
                <a:spcPct val="100200"/>
              </a:lnSpc>
              <a:spcBef>
                <a:spcPts val="1605"/>
              </a:spcBef>
            </a:pP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When light hits the device, the photons give  electrons energy. This makes them jump into the  conductive band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thereby conduct</a:t>
            </a:r>
            <a:r>
              <a:rPr sz="1800" spc="-9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electricity.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08888" y="1516381"/>
            <a:ext cx="3259818" cy="2110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6855" y="470533"/>
            <a:ext cx="35413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60" dirty="0">
                <a:solidFill>
                  <a:srgbClr val="FF5621"/>
                </a:solidFill>
              </a:rPr>
              <a:t>4. </a:t>
            </a:r>
            <a:r>
              <a:rPr sz="3000" spc="200" dirty="0">
                <a:solidFill>
                  <a:srgbClr val="FF5621"/>
                </a:solidFill>
              </a:rPr>
              <a:t>Infrared</a:t>
            </a:r>
            <a:r>
              <a:rPr sz="3000" spc="-245" dirty="0">
                <a:solidFill>
                  <a:srgbClr val="FF5621"/>
                </a:solidFill>
              </a:rPr>
              <a:t> </a:t>
            </a:r>
            <a:r>
              <a:rPr sz="3000" spc="280" dirty="0">
                <a:solidFill>
                  <a:srgbClr val="FF5621"/>
                </a:solidFill>
              </a:rPr>
              <a:t>Sensor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92173" y="1494018"/>
            <a:ext cx="5188585" cy="191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5080" indent="-367030">
              <a:lnSpc>
                <a:spcPct val="114599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IR led is led that emits light in IR region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can't be  seen by the</a:t>
            </a:r>
            <a:r>
              <a:rPr sz="1800" spc="-1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eyes.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379095" marR="428625" indent="-367030">
              <a:lnSpc>
                <a:spcPct val="114599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Photodiode is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type of diode which works in  reverse bias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its resistance is changed when  subjected to change in light</a:t>
            </a:r>
            <a:r>
              <a:rPr sz="1800" spc="-2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intensity.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379095" indent="-367030">
              <a:lnSpc>
                <a:spcPct val="100000"/>
              </a:lnSpc>
              <a:spcBef>
                <a:spcPts val="315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used for colour detection</a:t>
            </a:r>
            <a:r>
              <a:rPr sz="1800" spc="-2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etc.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48192" y="1249026"/>
            <a:ext cx="2496436" cy="3307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8156" y="470533"/>
            <a:ext cx="29216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85" dirty="0">
                <a:solidFill>
                  <a:srgbClr val="FF5621"/>
                </a:solidFill>
              </a:rPr>
              <a:t>5. </a:t>
            </a:r>
            <a:r>
              <a:rPr sz="3000" spc="215" dirty="0">
                <a:solidFill>
                  <a:srgbClr val="FF5621"/>
                </a:solidFill>
              </a:rPr>
              <a:t>Flex</a:t>
            </a:r>
            <a:r>
              <a:rPr sz="3000" spc="-185" dirty="0">
                <a:solidFill>
                  <a:srgbClr val="FF5621"/>
                </a:solidFill>
              </a:rPr>
              <a:t> </a:t>
            </a:r>
            <a:r>
              <a:rPr sz="3000" spc="295" dirty="0">
                <a:solidFill>
                  <a:srgbClr val="FF5621"/>
                </a:solidFill>
              </a:rPr>
              <a:t>Sensors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90548" y="1180668"/>
            <a:ext cx="4481195" cy="2085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8450">
              <a:lnSpc>
                <a:spcPct val="115500"/>
              </a:lnSpc>
              <a:spcBef>
                <a:spcPts val="100"/>
              </a:spcBef>
            </a:pP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Measure the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amount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of deflection caused by  bending,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also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called bend</a:t>
            </a:r>
            <a:r>
              <a:rPr sz="1800" spc="-2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sensors.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15300"/>
              </a:lnSpc>
              <a:spcBef>
                <a:spcPts val="1270"/>
              </a:spcBef>
            </a:pP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The bending must occur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around a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radius of  curvature,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by some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angle at a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point isn’t  effective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if done by more than 90 deg.,  may permanently damage the</a:t>
            </a:r>
            <a:r>
              <a:rPr sz="1800" spc="-2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sensor.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3538" y="1018030"/>
            <a:ext cx="3368018" cy="3550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6024" y="470533"/>
            <a:ext cx="39217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60" dirty="0">
                <a:solidFill>
                  <a:srgbClr val="FF5621"/>
                </a:solidFill>
              </a:rPr>
              <a:t>6. </a:t>
            </a:r>
            <a:r>
              <a:rPr sz="3000" spc="229" dirty="0">
                <a:solidFill>
                  <a:srgbClr val="FF5621"/>
                </a:solidFill>
              </a:rPr>
              <a:t>Ultrasonic</a:t>
            </a:r>
            <a:r>
              <a:rPr sz="3000" spc="-254" dirty="0">
                <a:solidFill>
                  <a:srgbClr val="FF5621"/>
                </a:solidFill>
              </a:rPr>
              <a:t> </a:t>
            </a:r>
            <a:r>
              <a:rPr sz="3000" spc="280" dirty="0">
                <a:solidFill>
                  <a:srgbClr val="FF5621"/>
                </a:solidFill>
              </a:rPr>
              <a:t>Sensor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90548" y="1365755"/>
            <a:ext cx="4763770" cy="155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These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commonly used for obstacle</a:t>
            </a:r>
            <a:r>
              <a:rPr sz="1800" spc="-6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detection.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14599"/>
              </a:lnSpc>
            </a:pP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Works on principle similar to that of Sonar which  consists of time of flight,the Doppler effect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attenuation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of sound</a:t>
            </a:r>
            <a:r>
              <a:rPr sz="1800" spc="-2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waves.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1638" y="1429517"/>
            <a:ext cx="3259818" cy="231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2432" y="470533"/>
            <a:ext cx="34334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29" dirty="0">
                <a:solidFill>
                  <a:srgbClr val="FF5621"/>
                </a:solidFill>
              </a:rPr>
              <a:t>7. </a:t>
            </a:r>
            <a:r>
              <a:rPr sz="3000" spc="175" dirty="0">
                <a:solidFill>
                  <a:srgbClr val="FF5621"/>
                </a:solidFill>
              </a:rPr>
              <a:t>Rotary</a:t>
            </a:r>
            <a:r>
              <a:rPr sz="3000" spc="-130" dirty="0">
                <a:solidFill>
                  <a:srgbClr val="FF5621"/>
                </a:solidFill>
              </a:rPr>
              <a:t> </a:t>
            </a:r>
            <a:r>
              <a:rPr sz="3000" spc="215" dirty="0">
                <a:solidFill>
                  <a:srgbClr val="FF5621"/>
                </a:solidFill>
              </a:rPr>
              <a:t>Encoder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53624" y="1103199"/>
            <a:ext cx="3768090" cy="32619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22885">
              <a:lnSpc>
                <a:spcPct val="100699"/>
              </a:lnSpc>
              <a:spcBef>
                <a:spcPts val="85"/>
              </a:spcBef>
            </a:pP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They convert the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angular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position of</a:t>
            </a:r>
            <a:r>
              <a:rPr sz="1800" spc="-8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shaft or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axle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1800" spc="-2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analog /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digital</a:t>
            </a:r>
            <a:r>
              <a:rPr sz="1800" spc="-2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code.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14900"/>
              </a:lnSpc>
              <a:spcBef>
                <a:spcPts val="1275"/>
              </a:spcBef>
            </a:pP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They may represent the value in  </a:t>
            </a: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absolute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sz="1800" b="1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incremental </a:t>
            </a:r>
            <a:r>
              <a:rPr sz="1800" b="1" spc="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terms</a:t>
            </a:r>
            <a:r>
              <a:rPr sz="1800" spc="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advantage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absolute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encoders is that  they maintain the information of the  position even when power is removed, 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this is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available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immediately on its 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application.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28391" y="2835594"/>
            <a:ext cx="4848940" cy="1886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34555" y="374676"/>
            <a:ext cx="2315918" cy="22103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2432" y="470533"/>
            <a:ext cx="31299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30" dirty="0">
                <a:solidFill>
                  <a:srgbClr val="FF5621"/>
                </a:solidFill>
              </a:rPr>
              <a:t>8. </a:t>
            </a:r>
            <a:r>
              <a:rPr sz="3000" spc="260" dirty="0">
                <a:solidFill>
                  <a:srgbClr val="FF5621"/>
                </a:solidFill>
              </a:rPr>
              <a:t>Touch</a:t>
            </a:r>
            <a:r>
              <a:rPr sz="3000" spc="-245" dirty="0">
                <a:solidFill>
                  <a:srgbClr val="FF5621"/>
                </a:solidFill>
              </a:rPr>
              <a:t> </a:t>
            </a:r>
            <a:r>
              <a:rPr sz="3000" spc="280" dirty="0">
                <a:solidFill>
                  <a:srgbClr val="FF5621"/>
                </a:solidFill>
              </a:rPr>
              <a:t>Sensor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53624" y="1261313"/>
            <a:ext cx="3401060" cy="21323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115599"/>
              </a:lnSpc>
              <a:spcBef>
                <a:spcPts val="120"/>
              </a:spcBef>
            </a:pPr>
            <a:r>
              <a:rPr sz="1800" spc="-5" dirty="0">
                <a:solidFill>
                  <a:srgbClr val="666666"/>
                </a:solidFill>
                <a:latin typeface="Arial"/>
                <a:cs typeface="Arial"/>
              </a:rPr>
              <a:t>Touch </a:t>
            </a:r>
            <a:r>
              <a:rPr sz="1800" dirty="0">
                <a:solidFill>
                  <a:srgbClr val="666666"/>
                </a:solidFill>
                <a:latin typeface="Arial"/>
                <a:cs typeface="Arial"/>
              </a:rPr>
              <a:t>sensors can </a:t>
            </a:r>
            <a:r>
              <a:rPr sz="1800" spc="-5" dirty="0">
                <a:solidFill>
                  <a:srgbClr val="666666"/>
                </a:solidFill>
                <a:latin typeface="Arial"/>
                <a:cs typeface="Arial"/>
              </a:rPr>
              <a:t>be defined as  </a:t>
            </a:r>
            <a:r>
              <a:rPr sz="1800" dirty="0">
                <a:solidFill>
                  <a:srgbClr val="666666"/>
                </a:solidFill>
                <a:latin typeface="Arial"/>
                <a:cs typeface="Arial"/>
              </a:rPr>
              <a:t>switches </a:t>
            </a:r>
            <a:r>
              <a:rPr sz="1800" spc="-5" dirty="0">
                <a:solidFill>
                  <a:srgbClr val="666666"/>
                </a:solidFill>
                <a:latin typeface="Arial"/>
                <a:cs typeface="Arial"/>
              </a:rPr>
              <a:t>that are activated by</a:t>
            </a:r>
            <a:r>
              <a:rPr sz="1800" spc="-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Arial"/>
                <a:cs typeface="Arial"/>
              </a:rPr>
              <a:t>the  touch.</a:t>
            </a:r>
            <a:endParaRPr sz="1800">
              <a:latin typeface="Arial"/>
              <a:cs typeface="Arial"/>
            </a:endParaRPr>
          </a:p>
          <a:p>
            <a:pPr marL="12700" marR="132080" indent="62865">
              <a:lnSpc>
                <a:spcPct val="115599"/>
              </a:lnSpc>
              <a:spcBef>
                <a:spcPts val="1585"/>
              </a:spcBef>
            </a:pPr>
            <a:r>
              <a:rPr sz="1800" spc="-5" dirty="0">
                <a:solidFill>
                  <a:srgbClr val="666666"/>
                </a:solidFill>
                <a:latin typeface="Arial"/>
                <a:cs typeface="Arial"/>
              </a:rPr>
              <a:t>Examples includes</a:t>
            </a:r>
            <a:r>
              <a:rPr sz="1800" spc="-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6666"/>
                </a:solidFill>
                <a:latin typeface="Arial"/>
                <a:cs typeface="Arial"/>
              </a:rPr>
              <a:t>capacitance  </a:t>
            </a:r>
            <a:r>
              <a:rPr sz="1800" spc="-5" dirty="0">
                <a:solidFill>
                  <a:srgbClr val="666666"/>
                </a:solidFill>
                <a:latin typeface="Arial"/>
                <a:cs typeface="Arial"/>
              </a:rPr>
              <a:t>touch </a:t>
            </a:r>
            <a:r>
              <a:rPr sz="1800" dirty="0">
                <a:solidFill>
                  <a:srgbClr val="666666"/>
                </a:solidFill>
                <a:latin typeface="Arial"/>
                <a:cs typeface="Arial"/>
              </a:rPr>
              <a:t>switch, resistance </a:t>
            </a:r>
            <a:r>
              <a:rPr sz="1800" spc="-5" dirty="0">
                <a:solidFill>
                  <a:srgbClr val="666666"/>
                </a:solidFill>
                <a:latin typeface="Arial"/>
                <a:cs typeface="Arial"/>
              </a:rPr>
              <a:t>touch  </a:t>
            </a:r>
            <a:r>
              <a:rPr sz="1800" dirty="0">
                <a:solidFill>
                  <a:srgbClr val="666666"/>
                </a:solidFill>
                <a:latin typeface="Arial"/>
                <a:cs typeface="Arial"/>
              </a:rPr>
              <a:t>switch, </a:t>
            </a:r>
            <a:r>
              <a:rPr sz="1800" spc="-5" dirty="0">
                <a:solidFill>
                  <a:srgbClr val="666666"/>
                </a:solidFill>
                <a:latin typeface="Arial"/>
                <a:cs typeface="Arial"/>
              </a:rPr>
              <a:t>and piezo touch</a:t>
            </a:r>
            <a:r>
              <a:rPr sz="1800" spc="-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6666"/>
                </a:solidFill>
                <a:latin typeface="Arial"/>
                <a:cs typeface="Arial"/>
              </a:rPr>
              <a:t>switch.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10090" y="1247772"/>
            <a:ext cx="3657592" cy="2600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2432" y="470533"/>
            <a:ext cx="32042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90" dirty="0">
                <a:solidFill>
                  <a:srgbClr val="FF5621"/>
                </a:solidFill>
              </a:rPr>
              <a:t>9.Thermocouple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31449" y="1117168"/>
            <a:ext cx="3639820" cy="25336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79095" marR="104139" indent="-367030">
              <a:lnSpc>
                <a:spcPct val="113999"/>
              </a:lnSpc>
              <a:spcBef>
                <a:spcPts val="85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Converts thermal energy into  electrical energy and is used to 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measure</a:t>
            </a:r>
            <a:r>
              <a:rPr sz="1800" spc="-1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temperature.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379095" marR="5080" indent="-367030">
              <a:lnSpc>
                <a:spcPct val="114599"/>
              </a:lnSpc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When two dissimilar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metal</a:t>
            </a:r>
            <a:r>
              <a:rPr sz="1800" spc="-9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wires  are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connected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at one end  forming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junction, and that  junction is heated,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 voltage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is  generated across the junction</a:t>
            </a:r>
            <a:r>
              <a:rPr sz="1800" spc="-6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14990" y="1960996"/>
            <a:ext cx="4114766" cy="1295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FF5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5614" y="1900928"/>
            <a:ext cx="5445760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spc="-5" dirty="0">
                <a:solidFill>
                  <a:srgbClr val="FFFFFF"/>
                </a:solidFill>
                <a:latin typeface="Arial"/>
                <a:cs typeface="Arial"/>
              </a:rPr>
              <a:t>ACTUATORS</a:t>
            </a:r>
            <a:endParaRPr sz="6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934" y="1382519"/>
            <a:ext cx="7405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In </a:t>
            </a: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a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robot, </a:t>
            </a: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actuators are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used in order to produce some mechanical</a:t>
            </a:r>
            <a:r>
              <a:rPr sz="1800" spc="-75" dirty="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movement.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2833" y="470533"/>
            <a:ext cx="4410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40" dirty="0">
                <a:solidFill>
                  <a:srgbClr val="FF5621"/>
                </a:solidFill>
              </a:rPr>
              <a:t>TYPES </a:t>
            </a:r>
            <a:r>
              <a:rPr sz="3000" spc="-60" dirty="0">
                <a:solidFill>
                  <a:srgbClr val="FF5621"/>
                </a:solidFill>
              </a:rPr>
              <a:t>OF</a:t>
            </a:r>
            <a:r>
              <a:rPr sz="3000" spc="90" dirty="0">
                <a:solidFill>
                  <a:srgbClr val="FF5621"/>
                </a:solidFill>
              </a:rPr>
              <a:t> </a:t>
            </a:r>
            <a:r>
              <a:rPr sz="3000" dirty="0">
                <a:solidFill>
                  <a:srgbClr val="FF5621"/>
                </a:solidFill>
              </a:rPr>
              <a:t>ACTUATORS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826649" y="1754755"/>
            <a:ext cx="1998980" cy="115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66666"/>
                </a:solidFill>
                <a:latin typeface="Arial"/>
                <a:cs typeface="Arial"/>
              </a:rPr>
              <a:t>Electric</a:t>
            </a:r>
            <a:endParaRPr sz="1800">
              <a:latin typeface="Arial"/>
              <a:cs typeface="Arial"/>
            </a:endParaRPr>
          </a:p>
          <a:p>
            <a:pPr marL="12065" marR="5080" indent="1905" algn="ctr">
              <a:lnSpc>
                <a:spcPct val="98900"/>
              </a:lnSpc>
              <a:spcBef>
                <a:spcPts val="90"/>
              </a:spcBef>
            </a:pPr>
            <a:r>
              <a:rPr sz="1400" spc="-5" dirty="0">
                <a:solidFill>
                  <a:srgbClr val="666666"/>
                </a:solidFill>
                <a:latin typeface="Carlito"/>
                <a:cs typeface="Carlito"/>
              </a:rPr>
              <a:t>Electro-mechanical devices  which </a:t>
            </a:r>
            <a:r>
              <a:rPr sz="1400" dirty="0">
                <a:solidFill>
                  <a:srgbClr val="666666"/>
                </a:solidFill>
                <a:latin typeface="Carlito"/>
                <a:cs typeface="Carlito"/>
              </a:rPr>
              <a:t>allow </a:t>
            </a:r>
            <a:r>
              <a:rPr sz="1400" spc="-5" dirty="0">
                <a:solidFill>
                  <a:srgbClr val="666666"/>
                </a:solidFill>
                <a:latin typeface="Carlito"/>
                <a:cs typeface="Carlito"/>
              </a:rPr>
              <a:t>movement  through use of electrically  controlled systems of</a:t>
            </a:r>
            <a:r>
              <a:rPr sz="1400" spc="-90" dirty="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Carlito"/>
                <a:cs typeface="Carlito"/>
              </a:rPr>
              <a:t>gears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3833" y="3272304"/>
            <a:ext cx="1618275" cy="1127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76876" y="4420686"/>
            <a:ext cx="6229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"/>
                <a:cs typeface="Arial"/>
              </a:rPr>
              <a:t>DC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Motor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19632" y="1762632"/>
            <a:ext cx="1885314" cy="117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66666"/>
                </a:solidFill>
                <a:latin typeface="Arial"/>
                <a:cs typeface="Arial"/>
              </a:rPr>
              <a:t>Hydraulic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02099"/>
              </a:lnSpc>
              <a:spcBef>
                <a:spcPts val="25"/>
              </a:spcBef>
            </a:pPr>
            <a:r>
              <a:rPr sz="1400" spc="-5" dirty="0">
                <a:solidFill>
                  <a:srgbClr val="666666"/>
                </a:solidFill>
                <a:latin typeface="Carlito"/>
                <a:cs typeface="Carlito"/>
              </a:rPr>
              <a:t>Transforms energy</a:t>
            </a:r>
            <a:r>
              <a:rPr sz="1400" spc="-90" dirty="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Carlito"/>
                <a:cs typeface="Carlito"/>
              </a:rPr>
              <a:t>stored  in reservoirs into  mechanical energy by  means of suitable</a:t>
            </a:r>
            <a:r>
              <a:rPr sz="1400" spc="-75" dirty="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Carlito"/>
                <a:cs typeface="Carlito"/>
              </a:rPr>
              <a:t>pumps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87656" y="3214264"/>
            <a:ext cx="1974715" cy="1176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41420" y="4495971"/>
            <a:ext cx="985519" cy="364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5725" marR="5080" indent="-73660">
              <a:lnSpc>
                <a:spcPct val="102299"/>
              </a:lnSpc>
              <a:spcBef>
                <a:spcPts val="70"/>
              </a:spcBef>
            </a:pPr>
            <a:r>
              <a:rPr sz="1100" spc="-5" dirty="0">
                <a:latin typeface="Arial"/>
                <a:cs typeface="Arial"/>
              </a:rPr>
              <a:t>Water Pump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by  Tefulong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Ltd.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48531" y="1762632"/>
            <a:ext cx="2634615" cy="115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136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66666"/>
                </a:solidFill>
                <a:latin typeface="Arial"/>
                <a:cs typeface="Arial"/>
              </a:rPr>
              <a:t>Pneumatic</a:t>
            </a:r>
            <a:endParaRPr sz="1800">
              <a:latin typeface="Arial"/>
              <a:cs typeface="Arial"/>
            </a:endParaRPr>
          </a:p>
          <a:p>
            <a:pPr marL="12700" marR="5080" indent="120014">
              <a:lnSpc>
                <a:spcPct val="99300"/>
              </a:lnSpc>
              <a:spcBef>
                <a:spcPts val="80"/>
              </a:spcBef>
            </a:pPr>
            <a:r>
              <a:rPr sz="1400" spc="-5" dirty="0">
                <a:solidFill>
                  <a:srgbClr val="666666"/>
                </a:solidFill>
                <a:latin typeface="Carlito"/>
                <a:cs typeface="Carlito"/>
              </a:rPr>
              <a:t>Uses pneumatic energy provided  by </a:t>
            </a:r>
            <a:r>
              <a:rPr sz="1400" dirty="0">
                <a:solidFill>
                  <a:srgbClr val="666666"/>
                </a:solidFill>
                <a:latin typeface="Carlito"/>
                <a:cs typeface="Carlito"/>
              </a:rPr>
              <a:t>air </a:t>
            </a:r>
            <a:r>
              <a:rPr sz="1400" spc="-5" dirty="0">
                <a:solidFill>
                  <a:srgbClr val="666666"/>
                </a:solidFill>
                <a:latin typeface="Carlito"/>
                <a:cs typeface="Carlito"/>
              </a:rPr>
              <a:t>compressor </a:t>
            </a:r>
            <a:r>
              <a:rPr sz="1400" dirty="0">
                <a:solidFill>
                  <a:srgbClr val="666666"/>
                </a:solidFill>
                <a:latin typeface="Carlito"/>
                <a:cs typeface="Carlito"/>
              </a:rPr>
              <a:t>and </a:t>
            </a:r>
            <a:r>
              <a:rPr sz="1400" spc="-5" dirty="0">
                <a:solidFill>
                  <a:srgbClr val="666666"/>
                </a:solidFill>
                <a:latin typeface="Carlito"/>
                <a:cs typeface="Carlito"/>
              </a:rPr>
              <a:t>transforms it  into mechanical energy by</a:t>
            </a:r>
            <a:r>
              <a:rPr sz="1400" spc="265" dirty="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Carlito"/>
                <a:cs typeface="Carlito"/>
              </a:rPr>
              <a:t>means</a:t>
            </a:r>
            <a:endParaRPr sz="1400">
              <a:latin typeface="Carlito"/>
              <a:cs typeface="Carlito"/>
            </a:endParaRPr>
          </a:p>
          <a:p>
            <a:pPr marL="548005">
              <a:lnSpc>
                <a:spcPts val="1650"/>
              </a:lnSpc>
            </a:pPr>
            <a:r>
              <a:rPr sz="1400" spc="-5" dirty="0">
                <a:solidFill>
                  <a:srgbClr val="666666"/>
                </a:solidFill>
                <a:latin typeface="Carlito"/>
                <a:cs typeface="Carlito"/>
              </a:rPr>
              <a:t>of pistons or</a:t>
            </a:r>
            <a:r>
              <a:rPr sz="1400" spc="-20" dirty="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Carlito"/>
                <a:cs typeface="Carlito"/>
              </a:rPr>
              <a:t>turbines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9836" y="3072368"/>
            <a:ext cx="1935476" cy="1292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60484" y="4495971"/>
            <a:ext cx="1203325" cy="364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16839" marR="5080" indent="-104775">
              <a:lnSpc>
                <a:spcPct val="102299"/>
              </a:lnSpc>
              <a:spcBef>
                <a:spcPts val="70"/>
              </a:spcBef>
            </a:pPr>
            <a:r>
              <a:rPr sz="1100" spc="-5" dirty="0">
                <a:latin typeface="Arial"/>
                <a:cs typeface="Arial"/>
              </a:rPr>
              <a:t>Pneumatic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cylinder  </a:t>
            </a:r>
            <a:r>
              <a:rPr sz="1100" spc="-5" dirty="0">
                <a:latin typeface="Arial"/>
                <a:cs typeface="Arial"/>
              </a:rPr>
              <a:t>by </a:t>
            </a:r>
            <a:r>
              <a:rPr sz="1100" dirty="0">
                <a:latin typeface="Arial"/>
                <a:cs typeface="Arial"/>
              </a:rPr>
              <a:t>Janatics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Ltd.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900" y="470533"/>
            <a:ext cx="69462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" dirty="0">
                <a:solidFill>
                  <a:srgbClr val="FF5621"/>
                </a:solidFill>
              </a:rPr>
              <a:t>ACTUATOR </a:t>
            </a:r>
            <a:r>
              <a:rPr sz="3000" spc="30" dirty="0">
                <a:solidFill>
                  <a:srgbClr val="FF5621"/>
                </a:solidFill>
              </a:rPr>
              <a:t>FUNCTIONAL</a:t>
            </a:r>
            <a:r>
              <a:rPr sz="3000" spc="130" dirty="0">
                <a:solidFill>
                  <a:srgbClr val="FF5621"/>
                </a:solidFill>
              </a:rPr>
              <a:t> </a:t>
            </a:r>
            <a:r>
              <a:rPr sz="3000" spc="30" dirty="0">
                <a:solidFill>
                  <a:srgbClr val="FF5621"/>
                </a:solidFill>
              </a:rPr>
              <a:t>DIAGRAM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2103050" y="2343842"/>
            <a:ext cx="3173095" cy="2118995"/>
            <a:chOff x="2103050" y="2343842"/>
            <a:chExt cx="3173095" cy="2118995"/>
          </a:xfrm>
        </p:grpSpPr>
        <p:sp>
          <p:nvSpPr>
            <p:cNvPr id="4" name="object 4"/>
            <p:cNvSpPr/>
            <p:nvPr/>
          </p:nvSpPr>
          <p:spPr>
            <a:xfrm>
              <a:off x="3378693" y="3364993"/>
              <a:ext cx="362724" cy="761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16068" y="2356860"/>
              <a:ext cx="3147060" cy="2092960"/>
            </a:xfrm>
            <a:custGeom>
              <a:avLst/>
              <a:gdLst/>
              <a:ahLst/>
              <a:cxnLst/>
              <a:rect l="l" t="t" r="r" b="b"/>
              <a:pathLst>
                <a:path w="3147060" h="2092960">
                  <a:moveTo>
                    <a:pt x="2798296" y="2092430"/>
                  </a:moveTo>
                  <a:lnTo>
                    <a:pt x="348719" y="2092430"/>
                  </a:lnTo>
                  <a:lnTo>
                    <a:pt x="301384" y="2089255"/>
                  </a:lnTo>
                  <a:lnTo>
                    <a:pt x="255986" y="2079980"/>
                  </a:lnTo>
                  <a:lnTo>
                    <a:pt x="212952" y="2065030"/>
                  </a:lnTo>
                  <a:lnTo>
                    <a:pt x="172694" y="2044830"/>
                  </a:lnTo>
                  <a:lnTo>
                    <a:pt x="135612" y="2019780"/>
                  </a:lnTo>
                  <a:lnTo>
                    <a:pt x="102122" y="1990305"/>
                  </a:lnTo>
                  <a:lnTo>
                    <a:pt x="72644" y="1956781"/>
                  </a:lnTo>
                  <a:lnTo>
                    <a:pt x="47599" y="1919706"/>
                  </a:lnTo>
                  <a:lnTo>
                    <a:pt x="27379" y="1879431"/>
                  </a:lnTo>
                  <a:lnTo>
                    <a:pt x="12432" y="1836406"/>
                  </a:lnTo>
                  <a:lnTo>
                    <a:pt x="3174" y="1791006"/>
                  </a:lnTo>
                  <a:lnTo>
                    <a:pt x="0" y="1743706"/>
                  </a:lnTo>
                  <a:lnTo>
                    <a:pt x="0" y="348734"/>
                  </a:lnTo>
                  <a:lnTo>
                    <a:pt x="3174" y="301409"/>
                  </a:lnTo>
                  <a:lnTo>
                    <a:pt x="12432" y="256009"/>
                  </a:lnTo>
                  <a:lnTo>
                    <a:pt x="27379" y="212959"/>
                  </a:lnTo>
                  <a:lnTo>
                    <a:pt x="47599" y="172684"/>
                  </a:lnTo>
                  <a:lnTo>
                    <a:pt x="72644" y="135607"/>
                  </a:lnTo>
                  <a:lnTo>
                    <a:pt x="102122" y="102119"/>
                  </a:lnTo>
                  <a:lnTo>
                    <a:pt x="135612" y="72644"/>
                  </a:lnTo>
                  <a:lnTo>
                    <a:pt x="172694" y="47597"/>
                  </a:lnTo>
                  <a:lnTo>
                    <a:pt x="212952" y="27382"/>
                  </a:lnTo>
                  <a:lnTo>
                    <a:pt x="255986" y="12437"/>
                  </a:lnTo>
                  <a:lnTo>
                    <a:pt x="301384" y="3174"/>
                  </a:lnTo>
                  <a:lnTo>
                    <a:pt x="348719" y="0"/>
                  </a:lnTo>
                  <a:lnTo>
                    <a:pt x="2798296" y="0"/>
                  </a:lnTo>
                  <a:lnTo>
                    <a:pt x="2845646" y="3174"/>
                  </a:lnTo>
                  <a:lnTo>
                    <a:pt x="2891021" y="12437"/>
                  </a:lnTo>
                  <a:lnTo>
                    <a:pt x="2934071" y="27382"/>
                  </a:lnTo>
                  <a:lnTo>
                    <a:pt x="2974321" y="47597"/>
                  </a:lnTo>
                  <a:lnTo>
                    <a:pt x="3011421" y="72644"/>
                  </a:lnTo>
                  <a:lnTo>
                    <a:pt x="3044896" y="102119"/>
                  </a:lnTo>
                  <a:lnTo>
                    <a:pt x="3074371" y="135607"/>
                  </a:lnTo>
                  <a:lnTo>
                    <a:pt x="3099421" y="172684"/>
                  </a:lnTo>
                  <a:lnTo>
                    <a:pt x="3119646" y="212959"/>
                  </a:lnTo>
                  <a:lnTo>
                    <a:pt x="3134596" y="256009"/>
                  </a:lnTo>
                  <a:lnTo>
                    <a:pt x="3143846" y="301409"/>
                  </a:lnTo>
                  <a:lnTo>
                    <a:pt x="3147046" y="348734"/>
                  </a:lnTo>
                  <a:lnTo>
                    <a:pt x="3147046" y="1743706"/>
                  </a:lnTo>
                  <a:lnTo>
                    <a:pt x="3143846" y="1791006"/>
                  </a:lnTo>
                  <a:lnTo>
                    <a:pt x="3134596" y="1836406"/>
                  </a:lnTo>
                  <a:lnTo>
                    <a:pt x="3119646" y="1879431"/>
                  </a:lnTo>
                  <a:lnTo>
                    <a:pt x="3099421" y="1919706"/>
                  </a:lnTo>
                  <a:lnTo>
                    <a:pt x="3074371" y="1956781"/>
                  </a:lnTo>
                  <a:lnTo>
                    <a:pt x="3044896" y="1990305"/>
                  </a:lnTo>
                  <a:lnTo>
                    <a:pt x="3011421" y="2019780"/>
                  </a:lnTo>
                  <a:lnTo>
                    <a:pt x="2974321" y="2044830"/>
                  </a:lnTo>
                  <a:lnTo>
                    <a:pt x="2934071" y="2065030"/>
                  </a:lnTo>
                  <a:lnTo>
                    <a:pt x="2891021" y="2079980"/>
                  </a:lnTo>
                  <a:lnTo>
                    <a:pt x="2845646" y="2089255"/>
                  </a:lnTo>
                  <a:lnTo>
                    <a:pt x="2798296" y="209243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16068" y="2356860"/>
              <a:ext cx="3147060" cy="2092960"/>
            </a:xfrm>
            <a:custGeom>
              <a:avLst/>
              <a:gdLst/>
              <a:ahLst/>
              <a:cxnLst/>
              <a:rect l="l" t="t" r="r" b="b"/>
              <a:pathLst>
                <a:path w="3147060" h="2092960">
                  <a:moveTo>
                    <a:pt x="0" y="348734"/>
                  </a:moveTo>
                  <a:lnTo>
                    <a:pt x="3174" y="301409"/>
                  </a:lnTo>
                  <a:lnTo>
                    <a:pt x="12432" y="256009"/>
                  </a:lnTo>
                  <a:lnTo>
                    <a:pt x="27379" y="212959"/>
                  </a:lnTo>
                  <a:lnTo>
                    <a:pt x="47599" y="172684"/>
                  </a:lnTo>
                  <a:lnTo>
                    <a:pt x="72644" y="135607"/>
                  </a:lnTo>
                  <a:lnTo>
                    <a:pt x="102122" y="102119"/>
                  </a:lnTo>
                  <a:lnTo>
                    <a:pt x="135612" y="72644"/>
                  </a:lnTo>
                  <a:lnTo>
                    <a:pt x="172694" y="47597"/>
                  </a:lnTo>
                  <a:lnTo>
                    <a:pt x="212952" y="27382"/>
                  </a:lnTo>
                  <a:lnTo>
                    <a:pt x="255986" y="12437"/>
                  </a:lnTo>
                  <a:lnTo>
                    <a:pt x="301384" y="3174"/>
                  </a:lnTo>
                  <a:lnTo>
                    <a:pt x="348719" y="0"/>
                  </a:lnTo>
                  <a:lnTo>
                    <a:pt x="2798296" y="0"/>
                  </a:lnTo>
                  <a:lnTo>
                    <a:pt x="2845646" y="3174"/>
                  </a:lnTo>
                  <a:lnTo>
                    <a:pt x="2891021" y="12437"/>
                  </a:lnTo>
                  <a:lnTo>
                    <a:pt x="2934071" y="27382"/>
                  </a:lnTo>
                  <a:lnTo>
                    <a:pt x="2974321" y="47597"/>
                  </a:lnTo>
                  <a:lnTo>
                    <a:pt x="3011421" y="72644"/>
                  </a:lnTo>
                  <a:lnTo>
                    <a:pt x="3044896" y="102119"/>
                  </a:lnTo>
                  <a:lnTo>
                    <a:pt x="3074371" y="135607"/>
                  </a:lnTo>
                  <a:lnTo>
                    <a:pt x="3099421" y="172684"/>
                  </a:lnTo>
                  <a:lnTo>
                    <a:pt x="3119646" y="212959"/>
                  </a:lnTo>
                  <a:lnTo>
                    <a:pt x="3134596" y="256009"/>
                  </a:lnTo>
                  <a:lnTo>
                    <a:pt x="3143846" y="301409"/>
                  </a:lnTo>
                  <a:lnTo>
                    <a:pt x="3147046" y="348734"/>
                  </a:lnTo>
                  <a:lnTo>
                    <a:pt x="3147046" y="1743706"/>
                  </a:lnTo>
                  <a:lnTo>
                    <a:pt x="3143846" y="1791006"/>
                  </a:lnTo>
                  <a:lnTo>
                    <a:pt x="3134596" y="1836406"/>
                  </a:lnTo>
                  <a:lnTo>
                    <a:pt x="3119646" y="1879431"/>
                  </a:lnTo>
                  <a:lnTo>
                    <a:pt x="3099421" y="1919706"/>
                  </a:lnTo>
                  <a:lnTo>
                    <a:pt x="3074371" y="1956781"/>
                  </a:lnTo>
                  <a:lnTo>
                    <a:pt x="3044896" y="1990305"/>
                  </a:lnTo>
                  <a:lnTo>
                    <a:pt x="3011421" y="2019780"/>
                  </a:lnTo>
                  <a:lnTo>
                    <a:pt x="2974321" y="2044830"/>
                  </a:lnTo>
                  <a:lnTo>
                    <a:pt x="2934071" y="2065030"/>
                  </a:lnTo>
                  <a:lnTo>
                    <a:pt x="2891021" y="2079980"/>
                  </a:lnTo>
                  <a:lnTo>
                    <a:pt x="2845646" y="2089255"/>
                  </a:lnTo>
                  <a:lnTo>
                    <a:pt x="2798296" y="2092430"/>
                  </a:lnTo>
                  <a:lnTo>
                    <a:pt x="348719" y="2092430"/>
                  </a:lnTo>
                  <a:lnTo>
                    <a:pt x="301384" y="2089255"/>
                  </a:lnTo>
                  <a:lnTo>
                    <a:pt x="255986" y="2079980"/>
                  </a:lnTo>
                  <a:lnTo>
                    <a:pt x="212952" y="2065030"/>
                  </a:lnTo>
                  <a:lnTo>
                    <a:pt x="172694" y="2044830"/>
                  </a:lnTo>
                  <a:lnTo>
                    <a:pt x="135612" y="2019780"/>
                  </a:lnTo>
                  <a:lnTo>
                    <a:pt x="102122" y="1990305"/>
                  </a:lnTo>
                  <a:lnTo>
                    <a:pt x="72644" y="1956781"/>
                  </a:lnTo>
                  <a:lnTo>
                    <a:pt x="47599" y="1919706"/>
                  </a:lnTo>
                  <a:lnTo>
                    <a:pt x="27379" y="1879431"/>
                  </a:lnTo>
                  <a:lnTo>
                    <a:pt x="12432" y="1836406"/>
                  </a:lnTo>
                  <a:lnTo>
                    <a:pt x="3174" y="1791006"/>
                  </a:lnTo>
                  <a:lnTo>
                    <a:pt x="0" y="1743706"/>
                  </a:lnTo>
                  <a:lnTo>
                    <a:pt x="0" y="348734"/>
                  </a:lnTo>
                  <a:close/>
                </a:path>
              </a:pathLst>
            </a:custGeom>
            <a:ln w="25899">
              <a:solidFill>
                <a:srgbClr val="2D5EB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632179" y="3365004"/>
            <a:ext cx="582295" cy="76200"/>
          </a:xfrm>
          <a:custGeom>
            <a:avLst/>
            <a:gdLst/>
            <a:ahLst/>
            <a:cxnLst/>
            <a:rect l="l" t="t" r="r" b="b"/>
            <a:pathLst>
              <a:path w="582295" h="76200">
                <a:moveTo>
                  <a:pt x="582142" y="38100"/>
                </a:moveTo>
                <a:lnTo>
                  <a:pt x="569442" y="31750"/>
                </a:lnTo>
                <a:lnTo>
                  <a:pt x="505942" y="0"/>
                </a:lnTo>
                <a:lnTo>
                  <a:pt x="505942" y="31750"/>
                </a:lnTo>
                <a:lnTo>
                  <a:pt x="0" y="31750"/>
                </a:lnTo>
                <a:lnTo>
                  <a:pt x="0" y="44450"/>
                </a:lnTo>
                <a:lnTo>
                  <a:pt x="505942" y="44450"/>
                </a:lnTo>
                <a:lnTo>
                  <a:pt x="505942" y="76200"/>
                </a:lnTo>
                <a:lnTo>
                  <a:pt x="569442" y="44450"/>
                </a:lnTo>
                <a:lnTo>
                  <a:pt x="582142" y="38100"/>
                </a:lnTo>
                <a:close/>
              </a:path>
            </a:pathLst>
          </a:custGeom>
          <a:solidFill>
            <a:srgbClr val="42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93972" y="3210937"/>
            <a:ext cx="5588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Output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5512" y="2861294"/>
            <a:ext cx="1487805" cy="1085850"/>
          </a:xfrm>
          <a:prstGeom prst="rect">
            <a:avLst/>
          </a:prstGeom>
          <a:solidFill>
            <a:srgbClr val="FF9A79"/>
          </a:solidFill>
          <a:ln w="25899">
            <a:solidFill>
              <a:srgbClr val="2F3F46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imes New Roman"/>
              <a:cs typeface="Times New Roman"/>
            </a:endParaRPr>
          </a:p>
          <a:p>
            <a:pPr marL="294005" marR="286385" indent="167640">
              <a:lnSpc>
                <a:spcPts val="1650"/>
              </a:lnSpc>
              <a:spcBef>
                <a:spcPts val="5"/>
              </a:spcBef>
            </a:pPr>
            <a:r>
              <a:rPr sz="1400" spc="-5" dirty="0">
                <a:solidFill>
                  <a:srgbClr val="151515"/>
                </a:solidFill>
                <a:latin typeface="Arial"/>
                <a:cs typeface="Arial"/>
              </a:rPr>
              <a:t>Energy  Conversion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65065" y="2861294"/>
            <a:ext cx="914400" cy="1085850"/>
          </a:xfrm>
          <a:prstGeom prst="rect">
            <a:avLst/>
          </a:prstGeom>
          <a:solidFill>
            <a:srgbClr val="B3CDF9"/>
          </a:solidFill>
          <a:ln w="25899">
            <a:solidFill>
              <a:srgbClr val="2D5EB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151515"/>
                </a:solidFill>
                <a:latin typeface="Arial"/>
                <a:cs typeface="Arial"/>
              </a:rPr>
              <a:t>H-Bridge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42167" y="2736344"/>
            <a:ext cx="1228725" cy="1333500"/>
          </a:xfrm>
          <a:prstGeom prst="rect">
            <a:avLst/>
          </a:prstGeom>
          <a:solidFill>
            <a:srgbClr val="B3CDF9"/>
          </a:solidFill>
          <a:ln w="25899">
            <a:solidFill>
              <a:srgbClr val="2F3F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42875" marR="43180" indent="-5080" algn="ctr">
              <a:lnSpc>
                <a:spcPct val="98700"/>
              </a:lnSpc>
              <a:spcBef>
                <a:spcPts val="1000"/>
              </a:spcBef>
            </a:pPr>
            <a:r>
              <a:rPr sz="1400" spc="-5" dirty="0">
                <a:solidFill>
                  <a:srgbClr val="151515"/>
                </a:solidFill>
                <a:latin typeface="Arial"/>
                <a:cs typeface="Arial"/>
              </a:rPr>
              <a:t>Power  Amplifier</a:t>
            </a:r>
            <a:r>
              <a:rPr sz="1400" spc="-95" dirty="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51515"/>
                </a:solidFill>
                <a:latin typeface="Arial"/>
                <a:cs typeface="Arial"/>
              </a:rPr>
              <a:t>and  </a:t>
            </a:r>
            <a:r>
              <a:rPr sz="1400" dirty="0">
                <a:solidFill>
                  <a:srgbClr val="151515"/>
                </a:solidFill>
                <a:latin typeface="Arial"/>
                <a:cs typeface="Arial"/>
              </a:rPr>
              <a:t>Modulation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47434" y="4436840"/>
            <a:ext cx="1082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Motor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Driver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13058" y="3962877"/>
            <a:ext cx="7562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Actuator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8460" y="2958582"/>
            <a:ext cx="1231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>
              <a:lnSpc>
                <a:spcPts val="168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Control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Signal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00"/>
              </a:lnSpc>
            </a:pPr>
            <a:r>
              <a:rPr sz="1000" dirty="0">
                <a:latin typeface="Arial"/>
                <a:cs typeface="Arial"/>
              </a:rPr>
              <a:t>(from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microcontroller)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14688" y="1303778"/>
            <a:ext cx="1119505" cy="6013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24765" algn="ctr">
              <a:lnSpc>
                <a:spcPts val="1650"/>
              </a:lnSpc>
              <a:spcBef>
                <a:spcPts val="180"/>
              </a:spcBef>
            </a:pPr>
            <a:r>
              <a:rPr sz="1400" spc="-5" dirty="0">
                <a:latin typeface="Arial"/>
                <a:cs typeface="Arial"/>
              </a:rPr>
              <a:t>Unregulated  Power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Supply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150"/>
              </a:lnSpc>
            </a:pPr>
            <a:r>
              <a:rPr sz="1000" dirty="0">
                <a:latin typeface="Arial"/>
                <a:cs typeface="Arial"/>
              </a:rPr>
              <a:t>(from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batteries)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07;p14"/>
          <p:cNvGrpSpPr/>
          <p:nvPr/>
        </p:nvGrpSpPr>
        <p:grpSpPr>
          <a:xfrm>
            <a:off x="285751" y="2577783"/>
            <a:ext cx="6831806" cy="114859"/>
            <a:chOff x="0" y="0"/>
            <a:chExt cx="7239000" cy="307777"/>
          </a:xfrm>
        </p:grpSpPr>
        <p:sp>
          <p:nvSpPr>
            <p:cNvPr id="5" name="Google Shape;108;p14"/>
            <p:cNvSpPr txBox="1"/>
            <p:nvPr/>
          </p:nvSpPr>
          <p:spPr>
            <a:xfrm>
              <a:off x="0" y="1"/>
              <a:ext cx="35814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en-US" sz="105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</a:t>
              </a:r>
              <a:endParaRPr sz="105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" name="Google Shape;109;p14"/>
            <p:cNvSpPr txBox="1"/>
            <p:nvPr/>
          </p:nvSpPr>
          <p:spPr>
            <a:xfrm>
              <a:off x="4876800" y="0"/>
              <a:ext cx="23622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05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2800350"/>
            <a:ext cx="8686800" cy="423193"/>
          </a:xfrm>
        </p:spPr>
        <p:txBody>
          <a:bodyPr/>
          <a:lstStyle/>
          <a:p>
            <a:r>
              <a:rPr lang="en-IN" dirty="0" smtClean="0"/>
              <a:t>Lecture plan</a:t>
            </a:r>
            <a:endParaRPr lang="en-IN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485899" y="3625353"/>
          <a:ext cx="7029451" cy="3514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5901"/>
                <a:gridCol w="3343304"/>
                <a:gridCol w="1100123"/>
                <a:gridCol w="1100123"/>
              </a:tblGrid>
              <a:tr h="184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Unit No./ Total Lecture Reqd.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Topics 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Lect. Reqd.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Lect. No.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84959"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Unit-I (10)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1. Introduction to subject and scope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8552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 Introduction to learning, Types of learning and Applications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8495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 Supervised Learning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8495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 Linear Regression Model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8495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5. Naïve Bayes Classifier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8495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 Decision Tree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8495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 K-nearest Neighbor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8495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 Logistic Regression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8495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 Support Vector Machine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8495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10. Random Forest Algorithm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84959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Unit-II </a:t>
                      </a:r>
                      <a:r>
                        <a:rPr lang="en-US" sz="900" dirty="0" smtClean="0">
                          <a:effectLst/>
                        </a:rPr>
                        <a:t>(7)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1. </a:t>
                      </a:r>
                      <a:r>
                        <a:rPr lang="en-US" sz="900" dirty="0" err="1" smtClean="0">
                          <a:effectLst/>
                        </a:rPr>
                        <a:t>IoT</a:t>
                      </a:r>
                      <a:r>
                        <a:rPr lang="en-US" sz="900" baseline="0" dirty="0" smtClean="0">
                          <a:effectLst/>
                        </a:rPr>
                        <a:t> sensors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8495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2. </a:t>
                      </a:r>
                      <a:r>
                        <a:rPr lang="en-US" sz="900" dirty="0" err="1" smtClean="0">
                          <a:effectLst/>
                        </a:rPr>
                        <a:t>IoT</a:t>
                      </a:r>
                      <a:r>
                        <a:rPr lang="en-US" sz="900" baseline="0" dirty="0" smtClean="0">
                          <a:effectLst/>
                        </a:rPr>
                        <a:t> actuators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12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8495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3. </a:t>
                      </a:r>
                      <a:r>
                        <a:rPr lang="en-US" sz="900" dirty="0" smtClean="0">
                          <a:effectLst/>
                        </a:rPr>
                        <a:t>Humidity</a:t>
                      </a:r>
                      <a:r>
                        <a:rPr lang="en-US" sz="900" baseline="0" dirty="0" smtClean="0">
                          <a:effectLst/>
                        </a:rPr>
                        <a:t> sensor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13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8495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4. </a:t>
                      </a:r>
                      <a:r>
                        <a:rPr lang="en-US" sz="900" dirty="0" smtClean="0">
                          <a:effectLst/>
                        </a:rPr>
                        <a:t>Ultrasonic</a:t>
                      </a:r>
                      <a:r>
                        <a:rPr lang="en-US" sz="900" baseline="0" dirty="0" smtClean="0">
                          <a:effectLst/>
                        </a:rPr>
                        <a:t> sensor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14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8495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5. </a:t>
                      </a:r>
                      <a:r>
                        <a:rPr lang="en-US" sz="900" dirty="0" smtClean="0">
                          <a:effectLst/>
                        </a:rPr>
                        <a:t>Temperature</a:t>
                      </a:r>
                      <a:r>
                        <a:rPr lang="en-US" sz="900" baseline="0" dirty="0" smtClean="0">
                          <a:effectLst/>
                        </a:rPr>
                        <a:t> sensor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15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b"/>
                </a:tc>
              </a:tr>
              <a:tr h="18495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6. </a:t>
                      </a:r>
                      <a:r>
                        <a:rPr lang="en-US" sz="900" dirty="0" err="1" smtClean="0">
                          <a:effectLst/>
                        </a:rPr>
                        <a:t>Arduino</a:t>
                      </a:r>
                      <a:r>
                        <a:rPr lang="en-US" sz="900" dirty="0" smtClean="0">
                          <a:effectLst/>
                        </a:rPr>
                        <a:t> and Raspberry Pi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16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8495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7. </a:t>
                      </a:r>
                      <a:r>
                        <a:rPr lang="en-US" sz="900" dirty="0" err="1" smtClean="0">
                          <a:effectLst/>
                        </a:rPr>
                        <a:t>IoT</a:t>
                      </a:r>
                      <a:r>
                        <a:rPr lang="en-US" sz="900" baseline="0" dirty="0" smtClean="0">
                          <a:effectLst/>
                        </a:rPr>
                        <a:t> OS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17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84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BC-1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ARM</a:t>
                      </a:r>
                      <a:r>
                        <a:rPr lang="en-US" sz="9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Processor 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18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6252" y="470533"/>
            <a:ext cx="31451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0" dirty="0">
                <a:solidFill>
                  <a:srgbClr val="FF5621"/>
                </a:solidFill>
              </a:rPr>
              <a:t>MOTOR</a:t>
            </a:r>
            <a:r>
              <a:rPr sz="3000" dirty="0">
                <a:solidFill>
                  <a:srgbClr val="FF5621"/>
                </a:solidFill>
              </a:rPr>
              <a:t> </a:t>
            </a:r>
            <a:r>
              <a:rPr sz="3000" spc="15" dirty="0">
                <a:solidFill>
                  <a:srgbClr val="FF5621"/>
                </a:solidFill>
              </a:rPr>
              <a:t>DRIVER</a:t>
            </a:r>
            <a:endParaRPr sz="3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3535" marR="5080" indent="-252729">
              <a:lnSpc>
                <a:spcPct val="114599"/>
              </a:lnSpc>
              <a:spcBef>
                <a:spcPts val="100"/>
              </a:spcBef>
              <a:buFont typeface="Arial"/>
              <a:buChar char="•"/>
              <a:tabLst>
                <a:tab pos="342900" algn="l"/>
                <a:tab pos="344170" algn="l"/>
              </a:tabLst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Microcontrollers, typically, have current rating of 5-10 mA, while motors draw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supply  of 150mA. This means motors can’t be directly connected to</a:t>
            </a:r>
            <a:r>
              <a:rPr spc="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microcontroller.</a:t>
            </a:r>
          </a:p>
          <a:p>
            <a:pPr marL="24765">
              <a:lnSpc>
                <a:spcPct val="100000"/>
              </a:lnSpc>
              <a:spcBef>
                <a:spcPts val="50"/>
              </a:spcBef>
              <a:buClr>
                <a:srgbClr val="666666"/>
              </a:buClr>
              <a:buFont typeface="Arial"/>
              <a:buChar char="•"/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marL="343535" indent="-253365">
              <a:lnSpc>
                <a:spcPct val="100000"/>
              </a:lnSpc>
              <a:buFont typeface="Arial"/>
              <a:buChar char="•"/>
              <a:tabLst>
                <a:tab pos="342900" algn="l"/>
                <a:tab pos="344170" algn="l"/>
              </a:tabLst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For electromechanical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actuators,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following motor drivers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often</a:t>
            </a:r>
            <a:r>
              <a:rPr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used:</a:t>
            </a:r>
          </a:p>
          <a:p>
            <a:pPr marL="24765">
              <a:lnSpc>
                <a:spcPct val="100000"/>
              </a:lnSpc>
              <a:spcBef>
                <a:spcPts val="55"/>
              </a:spcBef>
            </a:pPr>
            <a:endParaRPr sz="1550">
              <a:latin typeface="Times New Roman" pitchFamily="18" charset="0"/>
              <a:cs typeface="Times New Roman" pitchFamily="18" charset="0"/>
            </a:endParaRPr>
          </a:p>
          <a:p>
            <a:pPr marL="343535" indent="-306705">
              <a:lnSpc>
                <a:spcPct val="100000"/>
              </a:lnSpc>
              <a:buFont typeface="Courier New"/>
              <a:buChar char="o"/>
              <a:tabLst>
                <a:tab pos="342900" algn="l"/>
                <a:tab pos="344170" algn="l"/>
              </a:tabLst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Simple DC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Motors: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L298,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L293</a:t>
            </a:r>
            <a:endParaRPr sz="1400">
              <a:latin typeface="Times New Roman" pitchFamily="18" charset="0"/>
              <a:cs typeface="Times New Roman" pitchFamily="18" charset="0"/>
            </a:endParaRPr>
          </a:p>
          <a:p>
            <a:pPr marL="24765">
              <a:lnSpc>
                <a:spcPct val="100000"/>
              </a:lnSpc>
              <a:spcBef>
                <a:spcPts val="15"/>
              </a:spcBef>
              <a:buClr>
                <a:srgbClr val="666666"/>
              </a:buClr>
              <a:buFont typeface="Courier New"/>
              <a:buChar char="o"/>
            </a:pPr>
            <a:endParaRPr sz="1600">
              <a:latin typeface="Times New Roman" pitchFamily="18" charset="0"/>
              <a:cs typeface="Times New Roman" pitchFamily="18" charset="0"/>
            </a:endParaRPr>
          </a:p>
          <a:p>
            <a:pPr marL="343535" indent="-306705">
              <a:lnSpc>
                <a:spcPct val="100000"/>
              </a:lnSpc>
              <a:buFont typeface="Courier New"/>
              <a:buChar char="o"/>
              <a:tabLst>
                <a:tab pos="342900" algn="l"/>
                <a:tab pos="344170" algn="l"/>
              </a:tabLst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Servo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Motors: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Already have power cable 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different control</a:t>
            </a:r>
            <a:r>
              <a:rPr sz="1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cable</a:t>
            </a:r>
            <a:endParaRPr sz="1400">
              <a:latin typeface="Times New Roman" pitchFamily="18" charset="0"/>
              <a:cs typeface="Times New Roman" pitchFamily="18" charset="0"/>
            </a:endParaRPr>
          </a:p>
          <a:p>
            <a:pPr marL="24765">
              <a:lnSpc>
                <a:spcPct val="100000"/>
              </a:lnSpc>
              <a:spcBef>
                <a:spcPts val="35"/>
              </a:spcBef>
              <a:buClr>
                <a:srgbClr val="666666"/>
              </a:buClr>
              <a:buFont typeface="Courier New"/>
              <a:buChar char="o"/>
            </a:pPr>
            <a:endParaRPr sz="1550">
              <a:latin typeface="Times New Roman" pitchFamily="18" charset="0"/>
              <a:cs typeface="Times New Roman" pitchFamily="18" charset="0"/>
            </a:endParaRPr>
          </a:p>
          <a:p>
            <a:pPr marL="343535" indent="-306705">
              <a:lnSpc>
                <a:spcPct val="100000"/>
              </a:lnSpc>
              <a:buFont typeface="Courier New"/>
              <a:buChar char="o"/>
              <a:tabLst>
                <a:tab pos="342900" algn="l"/>
                <a:tab pos="344170" algn="l"/>
              </a:tabLst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Stepper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Motors: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L/R Driver Circuit, Chopper</a:t>
            </a:r>
            <a:r>
              <a:rPr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Drive</a:t>
            </a:r>
            <a:endParaRPr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3812" y="2757322"/>
            <a:ext cx="2587744" cy="2156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27487" y="4649082"/>
            <a:ext cx="19799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666666"/>
                </a:solidFill>
                <a:latin typeface="Arial"/>
                <a:cs typeface="Arial"/>
              </a:rPr>
              <a:t>L298N Stepper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Motor </a:t>
            </a:r>
            <a:r>
              <a:rPr sz="900" spc="-5" dirty="0">
                <a:solidFill>
                  <a:srgbClr val="666666"/>
                </a:solidFill>
                <a:latin typeface="Arial"/>
                <a:cs typeface="Arial"/>
              </a:rPr>
              <a:t>Driver</a:t>
            </a:r>
            <a:r>
              <a:rPr sz="900" spc="-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666666"/>
                </a:solidFill>
                <a:latin typeface="Arial"/>
                <a:cs typeface="Arial"/>
              </a:rPr>
              <a:t>Controller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211" y="470533"/>
            <a:ext cx="49009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85" dirty="0">
                <a:solidFill>
                  <a:srgbClr val="FF5621"/>
                </a:solidFill>
              </a:rPr>
              <a:t>L298 </a:t>
            </a:r>
            <a:r>
              <a:rPr sz="3000" spc="10" dirty="0">
                <a:solidFill>
                  <a:srgbClr val="FF5621"/>
                </a:solidFill>
              </a:rPr>
              <a:t>DUAL </a:t>
            </a:r>
            <a:r>
              <a:rPr sz="3000" spc="155" dirty="0">
                <a:solidFill>
                  <a:srgbClr val="FF5621"/>
                </a:solidFill>
              </a:rPr>
              <a:t>H-BRIDGE</a:t>
            </a:r>
            <a:r>
              <a:rPr sz="3000" spc="-125" dirty="0">
                <a:solidFill>
                  <a:srgbClr val="FF5621"/>
                </a:solidFill>
              </a:rPr>
              <a:t> </a:t>
            </a:r>
            <a:r>
              <a:rPr sz="3000" spc="-60" dirty="0">
                <a:solidFill>
                  <a:srgbClr val="FF5621"/>
                </a:solidFill>
              </a:rPr>
              <a:t>IC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24816" y="1226509"/>
            <a:ext cx="1089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indent="-2527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4160" algn="l"/>
                <a:tab pos="265430" algn="l"/>
              </a:tabLst>
            </a:pP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Allow</a:t>
            </a:r>
            <a:r>
              <a:rPr sz="1800" spc="40" dirty="0">
                <a:solidFill>
                  <a:srgbClr val="666666"/>
                </a:solidFill>
                <a:latin typeface="Carlito"/>
                <a:cs typeface="Carlito"/>
              </a:rPr>
              <a:t>s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to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9182" y="1226509"/>
            <a:ext cx="2049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independentlycontrol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4816" y="1461385"/>
            <a:ext cx="3538854" cy="232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275590" indent="-6985">
              <a:lnSpc>
                <a:spcPct val="114599"/>
              </a:lnSpc>
              <a:spcBef>
                <a:spcPts val="100"/>
              </a:spcBef>
            </a:pP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two DC motors up to </a:t>
            </a: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2 A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each</a:t>
            </a:r>
            <a:r>
              <a:rPr sz="1800" spc="-85" dirty="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in  both</a:t>
            </a:r>
            <a:r>
              <a:rPr sz="1800" spc="-10" dirty="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directions.</a:t>
            </a:r>
            <a:endParaRPr sz="1800">
              <a:latin typeface="Carlito"/>
              <a:cs typeface="Carlito"/>
            </a:endParaRPr>
          </a:p>
          <a:p>
            <a:pPr marL="264795" marR="5080" indent="-252729">
              <a:lnSpc>
                <a:spcPct val="116399"/>
              </a:lnSpc>
              <a:spcBef>
                <a:spcPts val="1570"/>
              </a:spcBef>
              <a:buFont typeface="Arial"/>
              <a:buChar char="•"/>
              <a:tabLst>
                <a:tab pos="264160" algn="l"/>
                <a:tab pos="265430" algn="l"/>
              </a:tabLst>
            </a:pP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Power consumption for logical part  0-36</a:t>
            </a:r>
            <a:r>
              <a:rPr sz="1800" spc="-10" dirty="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mA</a:t>
            </a:r>
            <a:endParaRPr sz="1800">
              <a:latin typeface="Carlito"/>
              <a:cs typeface="Carlito"/>
            </a:endParaRPr>
          </a:p>
          <a:p>
            <a:pPr marL="264795" marR="68580" indent="-252729">
              <a:lnSpc>
                <a:spcPct val="113900"/>
              </a:lnSpc>
              <a:spcBef>
                <a:spcPts val="1605"/>
              </a:spcBef>
              <a:buFont typeface="Arial"/>
              <a:buChar char="•"/>
              <a:tabLst>
                <a:tab pos="264160" algn="l"/>
                <a:tab pos="265430" algn="l"/>
              </a:tabLst>
            </a:pP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Requires protective diodes</a:t>
            </a:r>
            <a:r>
              <a:rPr sz="1800" spc="-85" dirty="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666666"/>
                </a:solidFill>
                <a:latin typeface="Carlito"/>
                <a:cs typeface="Carlito"/>
              </a:rPr>
              <a:t>against 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back e.m.f.</a:t>
            </a:r>
            <a:r>
              <a:rPr sz="1800" spc="-15" dirty="0">
                <a:solidFill>
                  <a:srgbClr val="666666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Carlito"/>
                <a:cs typeface="Carlito"/>
              </a:rPr>
              <a:t>externally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28141" y="1331972"/>
            <a:ext cx="4815840" cy="3057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20297" y="4463053"/>
            <a:ext cx="24307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"/>
                <a:cs typeface="Arial"/>
              </a:rPr>
              <a:t>Connections to L298 Dual H-Bridge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2A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3278" y="470533"/>
            <a:ext cx="22244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40" dirty="0">
                <a:solidFill>
                  <a:srgbClr val="FF5621"/>
                </a:solidFill>
              </a:rPr>
              <a:t>H-</a:t>
            </a:r>
            <a:r>
              <a:rPr sz="3000" spc="10" dirty="0">
                <a:solidFill>
                  <a:srgbClr val="FF5621"/>
                </a:solidFill>
              </a:rPr>
              <a:t> </a:t>
            </a:r>
            <a:r>
              <a:rPr sz="3000" spc="30" dirty="0">
                <a:solidFill>
                  <a:srgbClr val="FF5621"/>
                </a:solidFill>
              </a:rPr>
              <a:t>BRIDGE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67306" y="1271772"/>
            <a:ext cx="722630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spc="-5" dirty="0">
                <a:solidFill>
                  <a:srgbClr val="7E7E7E"/>
                </a:solidFill>
                <a:latin typeface="Carlito"/>
                <a:cs typeface="Carlito"/>
              </a:rPr>
              <a:t>It is </a:t>
            </a:r>
            <a:r>
              <a:rPr sz="1800" dirty="0">
                <a:solidFill>
                  <a:srgbClr val="7E7E7E"/>
                </a:solidFill>
                <a:latin typeface="Carlito"/>
                <a:cs typeface="Carlito"/>
              </a:rPr>
              <a:t>an </a:t>
            </a:r>
            <a:r>
              <a:rPr sz="1800" spc="-5" dirty="0">
                <a:solidFill>
                  <a:srgbClr val="7E7E7E"/>
                </a:solidFill>
                <a:latin typeface="Carlito"/>
                <a:cs typeface="Carlito"/>
              </a:rPr>
              <a:t>electronic circuit used to </a:t>
            </a:r>
            <a:r>
              <a:rPr sz="1800" dirty="0">
                <a:solidFill>
                  <a:srgbClr val="7E7E7E"/>
                </a:solidFill>
                <a:latin typeface="Carlito"/>
                <a:cs typeface="Carlito"/>
              </a:rPr>
              <a:t>apply </a:t>
            </a:r>
            <a:r>
              <a:rPr sz="1800" spc="-5" dirty="0">
                <a:solidFill>
                  <a:srgbClr val="7E7E7E"/>
                </a:solidFill>
                <a:latin typeface="Carlito"/>
                <a:cs typeface="Carlito"/>
              </a:rPr>
              <a:t>voltage </a:t>
            </a:r>
            <a:r>
              <a:rPr sz="1800" dirty="0">
                <a:solidFill>
                  <a:srgbClr val="7E7E7E"/>
                </a:solidFill>
                <a:latin typeface="Carlito"/>
                <a:cs typeface="Carlito"/>
              </a:rPr>
              <a:t>across a </a:t>
            </a:r>
            <a:r>
              <a:rPr sz="1800" spc="-5" dirty="0">
                <a:solidFill>
                  <a:srgbClr val="7E7E7E"/>
                </a:solidFill>
                <a:latin typeface="Carlito"/>
                <a:cs typeface="Carlito"/>
              </a:rPr>
              <a:t>load in either direction  on basis of input from </a:t>
            </a:r>
            <a:r>
              <a:rPr sz="1800" dirty="0">
                <a:solidFill>
                  <a:srgbClr val="7E7E7E"/>
                </a:solidFill>
                <a:latin typeface="Carlito"/>
                <a:cs typeface="Carlito"/>
              </a:rPr>
              <a:t>a</a:t>
            </a:r>
            <a:r>
              <a:rPr sz="1800" spc="-15" dirty="0">
                <a:solidFill>
                  <a:srgbClr val="7E7E7E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arlito"/>
                <a:cs typeface="Carlito"/>
              </a:rPr>
              <a:t>microcontroller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8261" y="2145800"/>
            <a:ext cx="3793217" cy="2330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768465" y="2048125"/>
          <a:ext cx="3535043" cy="28136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59"/>
                <a:gridCol w="426720"/>
                <a:gridCol w="441959"/>
                <a:gridCol w="480695"/>
                <a:gridCol w="1743710"/>
              </a:tblGrid>
              <a:tr h="304799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S1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S2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S3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S4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Result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</a:tr>
              <a:tr h="37526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Motor moves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right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Motor moves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left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Motor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coasts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Motor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brakes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Motor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brakes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Short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circuit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Short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circuit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Short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circuit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445962"/>
                      </a:solidFill>
                      <a:prstDash val="solid"/>
                    </a:lnL>
                    <a:lnR w="12700">
                      <a:solidFill>
                        <a:srgbClr val="445962"/>
                      </a:solidFill>
                      <a:prstDash val="solid"/>
                    </a:lnR>
                    <a:lnT w="12700">
                      <a:solidFill>
                        <a:srgbClr val="445962"/>
                      </a:solidFill>
                      <a:prstDash val="solid"/>
                    </a:lnT>
                    <a:lnB w="12700">
                      <a:solidFill>
                        <a:srgbClr val="445962"/>
                      </a:solidFill>
                      <a:prstDash val="solid"/>
                    </a:lnB>
                    <a:solidFill>
                      <a:srgbClr val="E8E9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3882" y="470533"/>
            <a:ext cx="58159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65" dirty="0">
                <a:solidFill>
                  <a:srgbClr val="FF5621"/>
                </a:solidFill>
              </a:rPr>
              <a:t>SPEED </a:t>
            </a:r>
            <a:r>
              <a:rPr sz="3000" spc="-30" dirty="0">
                <a:solidFill>
                  <a:srgbClr val="FF5621"/>
                </a:solidFill>
              </a:rPr>
              <a:t>CONTROL </a:t>
            </a:r>
            <a:r>
              <a:rPr sz="3000" spc="80" dirty="0">
                <a:solidFill>
                  <a:srgbClr val="FF5621"/>
                </a:solidFill>
              </a:rPr>
              <a:t>USING</a:t>
            </a:r>
            <a:r>
              <a:rPr sz="3000" spc="180" dirty="0">
                <a:solidFill>
                  <a:srgbClr val="FF5621"/>
                </a:solidFill>
              </a:rPr>
              <a:t> </a:t>
            </a:r>
            <a:r>
              <a:rPr sz="3000" spc="155" dirty="0">
                <a:solidFill>
                  <a:srgbClr val="FF5621"/>
                </a:solidFill>
              </a:rPr>
              <a:t>PWM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4083715" y="1417317"/>
            <a:ext cx="4839761" cy="2574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8536" y="1173093"/>
            <a:ext cx="3140710" cy="28428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07975" marR="5080" indent="-294640">
              <a:lnSpc>
                <a:spcPct val="100699"/>
              </a:lnSpc>
              <a:spcBef>
                <a:spcPts val="85"/>
              </a:spcBef>
              <a:buSzPct val="88888"/>
              <a:buFont typeface="Arial"/>
              <a:buChar char="●"/>
              <a:tabLst>
                <a:tab pos="307975" algn="l"/>
                <a:tab pos="308610" algn="l"/>
                <a:tab pos="883919" algn="l"/>
                <a:tab pos="1108710" algn="l"/>
                <a:tab pos="1134745" algn="l"/>
                <a:tab pos="1323975" algn="l"/>
                <a:tab pos="1393825" algn="l"/>
                <a:tab pos="1501775" algn="l"/>
                <a:tab pos="1574800" algn="l"/>
                <a:tab pos="1849120" algn="l"/>
                <a:tab pos="1891664" algn="l"/>
                <a:tab pos="2040889" algn="l"/>
                <a:tab pos="2178050" algn="l"/>
                <a:tab pos="2258695" algn="l"/>
                <a:tab pos="2390775" algn="l"/>
                <a:tab pos="2576830" algn="l"/>
                <a:tab pos="2637790" algn="l"/>
                <a:tab pos="2900045" algn="l"/>
              </a:tabLst>
            </a:pP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Puls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e			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Widt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h			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Modulation  (PWM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)	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s		</a:t>
            </a:r>
            <a:r>
              <a:rPr sz="1800" spc="-39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schem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e		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n	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which  dut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y	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cycl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e		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f	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squar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e		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wave  output				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fromthe 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microcontrolle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r		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s		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varie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d	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by  providin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g	a		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varyin</a:t>
            </a:r>
            <a:r>
              <a:rPr sz="18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g		average 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DC</a:t>
            </a:r>
            <a:r>
              <a:rPr sz="1800" spc="-1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307975" marR="5715" indent="-295910" algn="just">
              <a:lnSpc>
                <a:spcPct val="101200"/>
              </a:lnSpc>
              <a:spcBef>
                <a:spcPts val="415"/>
              </a:spcBef>
              <a:buSzPct val="94444"/>
              <a:buFont typeface="Arial"/>
              <a:buChar char="●"/>
              <a:tabLst>
                <a:tab pos="308610" algn="l"/>
              </a:tabLst>
            </a:pP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Voltage seen by the load is  directly proportional to the  unregulated source</a:t>
            </a:r>
            <a:r>
              <a:rPr sz="1800" spc="-3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voltage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FF5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748" y="1919082"/>
            <a:ext cx="81349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60" dirty="0">
                <a:solidFill>
                  <a:srgbClr val="FFFFFF"/>
                </a:solidFill>
              </a:rPr>
              <a:t>Components </a:t>
            </a:r>
            <a:r>
              <a:rPr sz="3600" spc="335" dirty="0">
                <a:solidFill>
                  <a:srgbClr val="FFFFFF"/>
                </a:solidFill>
              </a:rPr>
              <a:t>of </a:t>
            </a:r>
            <a:r>
              <a:rPr sz="3600" spc="240" dirty="0">
                <a:solidFill>
                  <a:srgbClr val="FFFFFF"/>
                </a:solidFill>
              </a:rPr>
              <a:t>a </a:t>
            </a:r>
            <a:r>
              <a:rPr sz="3600" spc="375" dirty="0">
                <a:solidFill>
                  <a:srgbClr val="FFFFFF"/>
                </a:solidFill>
              </a:rPr>
              <a:t>System</a:t>
            </a:r>
            <a:r>
              <a:rPr sz="3600" spc="-590" dirty="0">
                <a:solidFill>
                  <a:srgbClr val="FFFFFF"/>
                </a:solidFill>
              </a:rPr>
              <a:t> </a:t>
            </a:r>
            <a:r>
              <a:rPr sz="3600" spc="250" dirty="0">
                <a:solidFill>
                  <a:srgbClr val="FFFFFF"/>
                </a:solidFill>
              </a:rPr>
              <a:t>Hardware</a:t>
            </a:r>
            <a:endParaRPr sz="36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9409" y="470533"/>
            <a:ext cx="45243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85" dirty="0">
                <a:solidFill>
                  <a:srgbClr val="FF5621"/>
                </a:solidFill>
              </a:rPr>
              <a:t>Data </a:t>
            </a:r>
            <a:r>
              <a:rPr sz="3000" spc="270" dirty="0">
                <a:solidFill>
                  <a:srgbClr val="FF5621"/>
                </a:solidFill>
              </a:rPr>
              <a:t>Handling</a:t>
            </a:r>
            <a:r>
              <a:rPr sz="3000" spc="-95" dirty="0">
                <a:solidFill>
                  <a:srgbClr val="FF5621"/>
                </a:solidFill>
              </a:rPr>
              <a:t> </a:t>
            </a:r>
            <a:r>
              <a:rPr sz="3000" spc="325" dirty="0">
                <a:solidFill>
                  <a:srgbClr val="FF5621"/>
                </a:solidFill>
              </a:rPr>
              <a:t>Systems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90548" y="1126059"/>
            <a:ext cx="8363584" cy="2061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16100"/>
              </a:lnSpc>
              <a:spcBef>
                <a:spcPts val="100"/>
              </a:spcBef>
            </a:pPr>
            <a:r>
              <a:rPr sz="21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Both data </a:t>
            </a:r>
            <a:r>
              <a:rPr sz="21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about </a:t>
            </a:r>
            <a:r>
              <a:rPr sz="21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the physical world </a:t>
            </a:r>
            <a:r>
              <a:rPr sz="21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1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control signals sent to interact with  the physical world </a:t>
            </a:r>
            <a:r>
              <a:rPr sz="21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21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typically "analog" or continuously varying</a:t>
            </a:r>
            <a:r>
              <a:rPr sz="2100" spc="41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1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quantities.</a:t>
            </a:r>
            <a:endParaRPr sz="210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15700"/>
              </a:lnSpc>
              <a:spcBef>
                <a:spcPts val="1610"/>
              </a:spcBef>
            </a:pPr>
            <a:r>
              <a:rPr sz="21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In order to use the power of digital electronics, one must convert from  </a:t>
            </a:r>
            <a:r>
              <a:rPr sz="21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analog </a:t>
            </a:r>
            <a:r>
              <a:rPr sz="21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to digital form on the experimental measurement end </a:t>
            </a:r>
            <a:r>
              <a:rPr sz="21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1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convert  from digital to </a:t>
            </a:r>
            <a:r>
              <a:rPr sz="21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analog </a:t>
            </a:r>
            <a:r>
              <a:rPr sz="21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form on the control or output end of </a:t>
            </a:r>
            <a:r>
              <a:rPr sz="21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100" spc="-5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laboratory  system.</a:t>
            </a:r>
            <a:endParaRPr sz="21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09263" y="1507236"/>
            <a:ext cx="1077595" cy="1330960"/>
            <a:chOff x="5509263" y="1507236"/>
            <a:chExt cx="1077595" cy="1330960"/>
          </a:xfrm>
        </p:grpSpPr>
        <p:sp>
          <p:nvSpPr>
            <p:cNvPr id="3" name="object 3"/>
            <p:cNvSpPr/>
            <p:nvPr/>
          </p:nvSpPr>
          <p:spPr>
            <a:xfrm>
              <a:off x="5522213" y="1520186"/>
              <a:ext cx="1051560" cy="1304925"/>
            </a:xfrm>
            <a:custGeom>
              <a:avLst/>
              <a:gdLst/>
              <a:ahLst/>
              <a:cxnLst/>
              <a:rect l="l" t="t" r="r" b="b"/>
              <a:pathLst>
                <a:path w="1051559" h="1304925">
                  <a:moveTo>
                    <a:pt x="1051497" y="1304607"/>
                  </a:moveTo>
                  <a:lnTo>
                    <a:pt x="0" y="1304607"/>
                  </a:lnTo>
                  <a:lnTo>
                    <a:pt x="0" y="0"/>
                  </a:lnTo>
                  <a:lnTo>
                    <a:pt x="1051497" y="0"/>
                  </a:lnTo>
                  <a:lnTo>
                    <a:pt x="1051497" y="1304607"/>
                  </a:lnTo>
                  <a:close/>
                </a:path>
              </a:pathLst>
            </a:custGeom>
            <a:solidFill>
              <a:srgbClr val="E8D4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22213" y="1520186"/>
              <a:ext cx="1051560" cy="1304925"/>
            </a:xfrm>
            <a:custGeom>
              <a:avLst/>
              <a:gdLst/>
              <a:ahLst/>
              <a:cxnLst/>
              <a:rect l="l" t="t" r="r" b="b"/>
              <a:pathLst>
                <a:path w="1051559" h="1304925">
                  <a:moveTo>
                    <a:pt x="0" y="1304607"/>
                  </a:moveTo>
                  <a:lnTo>
                    <a:pt x="1051497" y="1304607"/>
                  </a:lnTo>
                  <a:lnTo>
                    <a:pt x="1051497" y="0"/>
                  </a:lnTo>
                  <a:lnTo>
                    <a:pt x="0" y="0"/>
                  </a:lnTo>
                  <a:lnTo>
                    <a:pt x="0" y="1304607"/>
                  </a:lnTo>
                  <a:close/>
                </a:path>
              </a:pathLst>
            </a:custGeom>
            <a:ln w="25899">
              <a:solidFill>
                <a:srgbClr val="2F3F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720348" y="1362447"/>
            <a:ext cx="7618730" cy="2571115"/>
            <a:chOff x="720348" y="1362447"/>
            <a:chExt cx="7618730" cy="2571115"/>
          </a:xfrm>
        </p:grpSpPr>
        <p:sp>
          <p:nvSpPr>
            <p:cNvPr id="6" name="object 6"/>
            <p:cNvSpPr/>
            <p:nvPr/>
          </p:nvSpPr>
          <p:spPr>
            <a:xfrm>
              <a:off x="2916169" y="1529329"/>
              <a:ext cx="1057910" cy="1304925"/>
            </a:xfrm>
            <a:custGeom>
              <a:avLst/>
              <a:gdLst/>
              <a:ahLst/>
              <a:cxnLst/>
              <a:rect l="l" t="t" r="r" b="b"/>
              <a:pathLst>
                <a:path w="1057910" h="1304925">
                  <a:moveTo>
                    <a:pt x="1057547" y="1304614"/>
                  </a:moveTo>
                  <a:lnTo>
                    <a:pt x="0" y="1304614"/>
                  </a:lnTo>
                  <a:lnTo>
                    <a:pt x="0" y="0"/>
                  </a:lnTo>
                  <a:lnTo>
                    <a:pt x="1057547" y="0"/>
                  </a:lnTo>
                  <a:lnTo>
                    <a:pt x="1057547" y="1304614"/>
                  </a:lnTo>
                  <a:close/>
                </a:path>
              </a:pathLst>
            </a:custGeom>
            <a:solidFill>
              <a:srgbClr val="DFF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16169" y="1529329"/>
              <a:ext cx="1057910" cy="1304925"/>
            </a:xfrm>
            <a:custGeom>
              <a:avLst/>
              <a:gdLst/>
              <a:ahLst/>
              <a:cxnLst/>
              <a:rect l="l" t="t" r="r" b="b"/>
              <a:pathLst>
                <a:path w="1057910" h="1304925">
                  <a:moveTo>
                    <a:pt x="0" y="1304614"/>
                  </a:moveTo>
                  <a:lnTo>
                    <a:pt x="1057547" y="1304614"/>
                  </a:lnTo>
                  <a:lnTo>
                    <a:pt x="1057547" y="0"/>
                  </a:lnTo>
                  <a:lnTo>
                    <a:pt x="0" y="0"/>
                  </a:lnTo>
                  <a:lnTo>
                    <a:pt x="0" y="1304614"/>
                  </a:lnTo>
                  <a:close/>
                </a:path>
              </a:pathLst>
            </a:custGeom>
            <a:ln w="25899">
              <a:solidFill>
                <a:srgbClr val="2F3F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0348" y="1362447"/>
              <a:ext cx="7618184" cy="25706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13052" y="470533"/>
            <a:ext cx="55162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85" dirty="0">
                <a:solidFill>
                  <a:srgbClr val="FF5621"/>
                </a:solidFill>
              </a:rPr>
              <a:t>Data </a:t>
            </a:r>
            <a:r>
              <a:rPr sz="3000" spc="220" dirty="0">
                <a:solidFill>
                  <a:srgbClr val="FF5621"/>
                </a:solidFill>
              </a:rPr>
              <a:t>Collection </a:t>
            </a:r>
            <a:r>
              <a:rPr sz="3000" spc="210" dirty="0">
                <a:solidFill>
                  <a:srgbClr val="FF5621"/>
                </a:solidFill>
              </a:rPr>
              <a:t>after</a:t>
            </a:r>
            <a:r>
              <a:rPr sz="3000" spc="-225" dirty="0">
                <a:solidFill>
                  <a:srgbClr val="FF5621"/>
                </a:solidFill>
              </a:rPr>
              <a:t> </a:t>
            </a:r>
            <a:r>
              <a:rPr sz="3000" spc="190" dirty="0">
                <a:solidFill>
                  <a:srgbClr val="FF5621"/>
                </a:solidFill>
              </a:rPr>
              <a:t>Control</a:t>
            </a:r>
            <a:endParaRPr sz="3000"/>
          </a:p>
        </p:txBody>
      </p:sp>
      <p:grpSp>
        <p:nvGrpSpPr>
          <p:cNvPr id="10" name="object 10"/>
          <p:cNvGrpSpPr/>
          <p:nvPr/>
        </p:nvGrpSpPr>
        <p:grpSpPr>
          <a:xfrm>
            <a:off x="5215114" y="4244341"/>
            <a:ext cx="3514725" cy="314325"/>
            <a:chOff x="5215114" y="4244341"/>
            <a:chExt cx="3514725" cy="314325"/>
          </a:xfrm>
        </p:grpSpPr>
        <p:sp>
          <p:nvSpPr>
            <p:cNvPr id="11" name="object 11"/>
            <p:cNvSpPr/>
            <p:nvPr/>
          </p:nvSpPr>
          <p:spPr>
            <a:xfrm>
              <a:off x="5215114" y="4250416"/>
              <a:ext cx="850498" cy="3077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79588" y="4244341"/>
              <a:ext cx="295799" cy="3077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89313" y="4250416"/>
              <a:ext cx="893098" cy="3077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96436" y="4244341"/>
              <a:ext cx="222599" cy="3077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33011" y="4250416"/>
              <a:ext cx="386999" cy="3077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34186" y="4244341"/>
              <a:ext cx="230099" cy="3077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78386" y="4250416"/>
              <a:ext cx="393299" cy="3077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85635" y="4244341"/>
              <a:ext cx="222599" cy="3077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22210" y="4250416"/>
              <a:ext cx="370199" cy="30779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06635" y="4244341"/>
              <a:ext cx="222599" cy="3077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43210" y="4250416"/>
              <a:ext cx="393299" cy="30779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50459" y="4244341"/>
              <a:ext cx="222599" cy="3077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87034" y="4250416"/>
              <a:ext cx="509098" cy="30779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10133" y="4244341"/>
              <a:ext cx="222599" cy="3077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46709" y="4250416"/>
              <a:ext cx="396299" cy="30779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57008" y="4244341"/>
              <a:ext cx="222599" cy="3077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293583" y="4250416"/>
              <a:ext cx="435899" cy="3077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3923"/>
            <a:ext cx="8844280" cy="6556375"/>
            <a:chOff x="146304" y="153923"/>
            <a:chExt cx="8844280" cy="6556375"/>
          </a:xfrm>
        </p:grpSpPr>
        <p:sp>
          <p:nvSpPr>
            <p:cNvPr id="3" name="object 3"/>
            <p:cNvSpPr/>
            <p:nvPr/>
          </p:nvSpPr>
          <p:spPr>
            <a:xfrm>
              <a:off x="146304" y="6391656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833104" y="30937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8495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3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140" y="174447"/>
            <a:ext cx="33261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Georgia"/>
                <a:cs typeface="Georgia"/>
              </a:rPr>
              <a:t>Humidity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Sensors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795273"/>
            <a:ext cx="858583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Humidity </a:t>
            </a:r>
            <a:r>
              <a:rPr sz="1800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defined </a:t>
            </a:r>
            <a:r>
              <a:rPr sz="1800" dirty="0">
                <a:latin typeface="Georgia"/>
                <a:cs typeface="Georgia"/>
              </a:rPr>
              <a:t>as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amount </a:t>
            </a:r>
            <a:r>
              <a:rPr sz="1800" spc="-5" dirty="0">
                <a:latin typeface="Georgia"/>
                <a:cs typeface="Georgia"/>
              </a:rPr>
              <a:t>of </a:t>
            </a:r>
            <a:r>
              <a:rPr sz="1800" dirty="0">
                <a:latin typeface="Georgia"/>
                <a:cs typeface="Georgia"/>
              </a:rPr>
              <a:t>water </a:t>
            </a:r>
            <a:r>
              <a:rPr sz="1800" spc="-5" dirty="0">
                <a:latin typeface="Georgia"/>
                <a:cs typeface="Georgia"/>
              </a:rPr>
              <a:t>present </a:t>
            </a:r>
            <a:r>
              <a:rPr sz="1800" dirty="0">
                <a:latin typeface="Georgia"/>
                <a:cs typeface="Georgia"/>
              </a:rPr>
              <a:t>in </a:t>
            </a:r>
            <a:r>
              <a:rPr sz="1800" spc="-5" dirty="0">
                <a:latin typeface="Georgia"/>
                <a:cs typeface="Georgia"/>
              </a:rPr>
              <a:t>the surrounding</a:t>
            </a:r>
            <a:r>
              <a:rPr sz="1800" spc="6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air.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This water </a:t>
            </a:r>
            <a:r>
              <a:rPr sz="1800" spc="-5" dirty="0">
                <a:latin typeface="Georgia"/>
                <a:cs typeface="Georgia"/>
              </a:rPr>
              <a:t>content </a:t>
            </a:r>
            <a:r>
              <a:rPr sz="1800" dirty="0">
                <a:latin typeface="Georgia"/>
                <a:cs typeface="Georgia"/>
              </a:rPr>
              <a:t>in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air is a key </a:t>
            </a:r>
            <a:r>
              <a:rPr sz="1800" spc="-5" dirty="0">
                <a:latin typeface="Georgia"/>
                <a:cs typeface="Georgia"/>
              </a:rPr>
              <a:t>factor </a:t>
            </a:r>
            <a:r>
              <a:rPr sz="1800" dirty="0">
                <a:latin typeface="Georgia"/>
                <a:cs typeface="Georgia"/>
              </a:rPr>
              <a:t>in </a:t>
            </a:r>
            <a:r>
              <a:rPr sz="1800" spc="-5" dirty="0">
                <a:latin typeface="Georgia"/>
                <a:cs typeface="Georgia"/>
              </a:rPr>
              <a:t>the wellness of </a:t>
            </a:r>
            <a:r>
              <a:rPr sz="1800" dirty="0">
                <a:latin typeface="Georgia"/>
                <a:cs typeface="Georgia"/>
              </a:rPr>
              <a:t>mankind.</a:t>
            </a:r>
            <a:endParaRPr sz="1800">
              <a:latin typeface="Georgia"/>
              <a:cs typeface="Georgia"/>
            </a:endParaRPr>
          </a:p>
          <a:p>
            <a:pPr marL="12700" marR="744220">
              <a:lnSpc>
                <a:spcPct val="2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For </a:t>
            </a:r>
            <a:r>
              <a:rPr sz="1800" dirty="0">
                <a:latin typeface="Georgia"/>
                <a:cs typeface="Georgia"/>
              </a:rPr>
              <a:t>example, </a:t>
            </a:r>
            <a:r>
              <a:rPr sz="1800" spc="-5" dirty="0">
                <a:latin typeface="Georgia"/>
                <a:cs typeface="Georgia"/>
              </a:rPr>
              <a:t>we will </a:t>
            </a:r>
            <a:r>
              <a:rPr sz="1800" dirty="0">
                <a:latin typeface="Georgia"/>
                <a:cs typeface="Georgia"/>
              </a:rPr>
              <a:t>feel </a:t>
            </a:r>
            <a:r>
              <a:rPr sz="1800" spc="-5" dirty="0">
                <a:latin typeface="Georgia"/>
                <a:cs typeface="Georgia"/>
              </a:rPr>
              <a:t>comfortable even </a:t>
            </a:r>
            <a:r>
              <a:rPr sz="1800" dirty="0">
                <a:latin typeface="Georgia"/>
                <a:cs typeface="Georgia"/>
              </a:rPr>
              <a:t>if </a:t>
            </a:r>
            <a:r>
              <a:rPr sz="1800" spc="-5" dirty="0">
                <a:latin typeface="Georgia"/>
                <a:cs typeface="Georgia"/>
              </a:rPr>
              <a:t>the temperature </a:t>
            </a:r>
            <a:r>
              <a:rPr sz="1800" dirty="0">
                <a:latin typeface="Georgia"/>
                <a:cs typeface="Georgia"/>
              </a:rPr>
              <a:t>is 00C with </a:t>
            </a:r>
            <a:r>
              <a:rPr sz="1800" spc="-5" dirty="0">
                <a:latin typeface="Georgia"/>
                <a:cs typeface="Georgia"/>
              </a:rPr>
              <a:t>less  humidity i.e. the </a:t>
            </a:r>
            <a:r>
              <a:rPr sz="1800" dirty="0">
                <a:latin typeface="Georgia"/>
                <a:cs typeface="Georgia"/>
              </a:rPr>
              <a:t>air is</a:t>
            </a:r>
            <a:r>
              <a:rPr sz="1800" spc="4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dry.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But </a:t>
            </a:r>
            <a:r>
              <a:rPr sz="1800" dirty="0">
                <a:latin typeface="Georgia"/>
                <a:cs typeface="Georgia"/>
              </a:rPr>
              <a:t>if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temperature is </a:t>
            </a:r>
            <a:r>
              <a:rPr sz="1800" spc="-5" dirty="0">
                <a:latin typeface="Georgia"/>
                <a:cs typeface="Georgia"/>
              </a:rPr>
              <a:t>100C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the humidity </a:t>
            </a:r>
            <a:r>
              <a:rPr sz="1800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high </a:t>
            </a:r>
            <a:r>
              <a:rPr sz="1800" dirty="0">
                <a:latin typeface="Georgia"/>
                <a:cs typeface="Georgia"/>
              </a:rPr>
              <a:t>i.e.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water </a:t>
            </a:r>
            <a:r>
              <a:rPr sz="1800" spc="-5" dirty="0">
                <a:latin typeface="Georgia"/>
                <a:cs typeface="Georgia"/>
              </a:rPr>
              <a:t>content of </a:t>
            </a:r>
            <a:r>
              <a:rPr sz="1800" dirty="0">
                <a:latin typeface="Georgia"/>
                <a:cs typeface="Georgia"/>
              </a:rPr>
              <a:t>air</a:t>
            </a:r>
            <a:r>
              <a:rPr sz="1800" spc="1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is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high, then </a:t>
            </a:r>
            <a:r>
              <a:rPr sz="1800" dirty="0">
                <a:latin typeface="Georgia"/>
                <a:cs typeface="Georgia"/>
              </a:rPr>
              <a:t>we </a:t>
            </a:r>
            <a:r>
              <a:rPr sz="1800" spc="-5" dirty="0">
                <a:latin typeface="Georgia"/>
                <a:cs typeface="Georgia"/>
              </a:rPr>
              <a:t>will </a:t>
            </a:r>
            <a:r>
              <a:rPr sz="1800" dirty="0">
                <a:latin typeface="Georgia"/>
                <a:cs typeface="Georgia"/>
              </a:rPr>
              <a:t>feel quite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uncomfortable.</a:t>
            </a:r>
            <a:endParaRPr sz="1800">
              <a:latin typeface="Georgia"/>
              <a:cs typeface="Georgia"/>
            </a:endParaRPr>
          </a:p>
          <a:p>
            <a:pPr marL="12700" marR="219075">
              <a:lnSpc>
                <a:spcPts val="4320"/>
              </a:lnSpc>
              <a:spcBef>
                <a:spcPts val="505"/>
              </a:spcBef>
            </a:pP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units for measurement humidity </a:t>
            </a:r>
            <a:r>
              <a:rPr sz="1800" dirty="0">
                <a:latin typeface="Georgia"/>
                <a:cs typeface="Georgia"/>
              </a:rPr>
              <a:t>is RH </a:t>
            </a:r>
            <a:r>
              <a:rPr sz="1800" spc="-5" dirty="0">
                <a:latin typeface="Georgia"/>
                <a:cs typeface="Georgia"/>
              </a:rPr>
              <a:t>(relative humidity), D/F PT (Dew/frost  </a:t>
            </a:r>
            <a:r>
              <a:rPr sz="1800" dirty="0">
                <a:latin typeface="Georgia"/>
                <a:cs typeface="Georgia"/>
              </a:rPr>
              <a:t>point) &amp; </a:t>
            </a:r>
            <a:r>
              <a:rPr sz="1800" spc="-10" dirty="0">
                <a:latin typeface="Georgia"/>
                <a:cs typeface="Georgia"/>
              </a:rPr>
              <a:t>PPM </a:t>
            </a:r>
            <a:r>
              <a:rPr sz="1800" spc="-5" dirty="0">
                <a:latin typeface="Georgia"/>
                <a:cs typeface="Georgia"/>
              </a:rPr>
              <a:t>(parts </a:t>
            </a:r>
            <a:r>
              <a:rPr sz="1800" dirty="0">
                <a:latin typeface="Georgia"/>
                <a:cs typeface="Georgia"/>
              </a:rPr>
              <a:t>per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million).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41272" y="4495800"/>
            <a:ext cx="2714215" cy="1816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3923"/>
            <a:ext cx="8844280" cy="6556375"/>
            <a:chOff x="146304" y="153923"/>
            <a:chExt cx="8844280" cy="6556375"/>
          </a:xfrm>
        </p:grpSpPr>
        <p:sp>
          <p:nvSpPr>
            <p:cNvPr id="3" name="object 3"/>
            <p:cNvSpPr/>
            <p:nvPr/>
          </p:nvSpPr>
          <p:spPr>
            <a:xfrm>
              <a:off x="146304" y="6391656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833104" y="30937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8495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3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09442" y="174447"/>
            <a:ext cx="33261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Georgia"/>
                <a:cs typeface="Georgia"/>
              </a:rPr>
              <a:t>Humidity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Sensors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795273"/>
            <a:ext cx="835787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sensing, </a:t>
            </a:r>
            <a:r>
              <a:rPr sz="1800" spc="-5" dirty="0">
                <a:latin typeface="Georgia"/>
                <a:cs typeface="Georgia"/>
              </a:rPr>
              <a:t>measuring, monitoring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controlling humidity </a:t>
            </a:r>
            <a:r>
              <a:rPr sz="1800" dirty="0">
                <a:latin typeface="Georgia"/>
                <a:cs typeface="Georgia"/>
              </a:rPr>
              <a:t>is a </a:t>
            </a:r>
            <a:r>
              <a:rPr sz="1800" spc="-5" dirty="0">
                <a:latin typeface="Georgia"/>
                <a:cs typeface="Georgia"/>
              </a:rPr>
              <a:t>very </a:t>
            </a:r>
            <a:r>
              <a:rPr sz="1800" dirty="0">
                <a:latin typeface="Georgia"/>
                <a:cs typeface="Georgia"/>
              </a:rPr>
              <a:t>important</a:t>
            </a:r>
            <a:r>
              <a:rPr sz="1800" spc="6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task.</a:t>
            </a:r>
            <a:endParaRPr sz="1800">
              <a:latin typeface="Georgia"/>
              <a:cs typeface="Georgia"/>
            </a:endParaRPr>
          </a:p>
          <a:p>
            <a:pPr marL="12700" marR="76200">
              <a:lnSpc>
                <a:spcPts val="4320"/>
              </a:lnSpc>
              <a:spcBef>
                <a:spcPts val="505"/>
              </a:spcBef>
            </a:pPr>
            <a:r>
              <a:rPr sz="1800" spc="-5" dirty="0">
                <a:latin typeface="Georgia"/>
                <a:cs typeface="Georgia"/>
              </a:rPr>
              <a:t>Some of the </a:t>
            </a:r>
            <a:r>
              <a:rPr sz="1800" dirty="0">
                <a:latin typeface="Georgia"/>
                <a:cs typeface="Georgia"/>
              </a:rPr>
              <a:t>important areas </a:t>
            </a:r>
            <a:r>
              <a:rPr sz="1800" spc="-5" dirty="0">
                <a:latin typeface="Georgia"/>
                <a:cs typeface="Georgia"/>
              </a:rPr>
              <a:t>of application for </a:t>
            </a:r>
            <a:r>
              <a:rPr sz="1800" dirty="0">
                <a:latin typeface="Georgia"/>
                <a:cs typeface="Georgia"/>
              </a:rPr>
              <a:t>sensing, </a:t>
            </a:r>
            <a:r>
              <a:rPr sz="1800" spc="-5" dirty="0">
                <a:latin typeface="Georgia"/>
                <a:cs typeface="Georgia"/>
              </a:rPr>
              <a:t>measuring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controlling  Humidity </a:t>
            </a:r>
            <a:r>
              <a:rPr sz="1800" dirty="0">
                <a:latin typeface="Georgia"/>
                <a:cs typeface="Georgia"/>
              </a:rPr>
              <a:t>are mentioned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below:</a:t>
            </a:r>
            <a:endParaRPr sz="1800">
              <a:latin typeface="Georgia"/>
              <a:cs typeface="Georgia"/>
            </a:endParaRPr>
          </a:p>
          <a:p>
            <a:pPr marL="194945" indent="-182245">
              <a:lnSpc>
                <a:spcPct val="100000"/>
              </a:lnSpc>
              <a:spcBef>
                <a:spcPts val="1655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dirty="0">
                <a:latin typeface="Georgia"/>
                <a:cs typeface="Georgia"/>
              </a:rPr>
              <a:t>Domestic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900">
              <a:latin typeface="Georgia"/>
              <a:cs typeface="Georgia"/>
            </a:endParaRPr>
          </a:p>
          <a:p>
            <a:pPr marL="194945" indent="-182880">
              <a:lnSpc>
                <a:spcPct val="100000"/>
              </a:lnSpc>
              <a:spcBef>
                <a:spcPts val="5"/>
              </a:spcBef>
              <a:buSzPct val="94444"/>
              <a:buFont typeface="Wingdings"/>
              <a:buChar char=""/>
              <a:tabLst>
                <a:tab pos="195580" algn="l"/>
              </a:tabLst>
            </a:pPr>
            <a:r>
              <a:rPr sz="1800" spc="-5" dirty="0">
                <a:latin typeface="Georgia"/>
                <a:cs typeface="Georgia"/>
              </a:rPr>
              <a:t>Industrial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900">
              <a:latin typeface="Georgia"/>
              <a:cs typeface="Georgia"/>
            </a:endParaRPr>
          </a:p>
          <a:p>
            <a:pPr marL="194945" indent="-182245">
              <a:lnSpc>
                <a:spcPct val="100000"/>
              </a:lnSpc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-5" dirty="0">
                <a:latin typeface="Georgia"/>
                <a:cs typeface="Georgia"/>
              </a:rPr>
              <a:t>Agriculture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900">
              <a:latin typeface="Georgia"/>
              <a:cs typeface="Georgia"/>
            </a:endParaRPr>
          </a:p>
          <a:p>
            <a:pPr marL="194945" indent="-182245">
              <a:lnSpc>
                <a:spcPct val="100000"/>
              </a:lnSpc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-5" dirty="0">
                <a:latin typeface="Georgia"/>
                <a:cs typeface="Georgia"/>
              </a:rPr>
              <a:t>Electronics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1900">
              <a:latin typeface="Georgia"/>
              <a:cs typeface="Georgia"/>
            </a:endParaRPr>
          </a:p>
          <a:p>
            <a:pPr marL="248920" indent="-236220">
              <a:lnSpc>
                <a:spcPct val="100000"/>
              </a:lnSpc>
              <a:buSzPct val="94444"/>
              <a:buFont typeface="Wingdings"/>
              <a:buChar char=""/>
              <a:tabLst>
                <a:tab pos="248920" algn="l"/>
              </a:tabLst>
            </a:pPr>
            <a:r>
              <a:rPr sz="1800" spc="-5" dirty="0">
                <a:latin typeface="Georgia"/>
                <a:cs typeface="Georgia"/>
              </a:rPr>
              <a:t>Semiconductor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900">
              <a:latin typeface="Georgia"/>
              <a:cs typeface="Georgia"/>
            </a:endParaRPr>
          </a:p>
          <a:p>
            <a:pPr marL="194945" indent="-182245">
              <a:lnSpc>
                <a:spcPct val="100000"/>
              </a:lnSpc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-5" dirty="0">
                <a:latin typeface="Georgia"/>
                <a:cs typeface="Georgia"/>
              </a:rPr>
              <a:t>Medical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3923"/>
            <a:ext cx="8844280" cy="6556375"/>
            <a:chOff x="146304" y="153923"/>
            <a:chExt cx="8844280" cy="6556375"/>
          </a:xfrm>
        </p:grpSpPr>
        <p:sp>
          <p:nvSpPr>
            <p:cNvPr id="3" name="object 3"/>
            <p:cNvSpPr/>
            <p:nvPr/>
          </p:nvSpPr>
          <p:spPr>
            <a:xfrm>
              <a:off x="146304" y="6391656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833104" y="30937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8495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3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7264" y="174447"/>
            <a:ext cx="69856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eorgia"/>
                <a:cs typeface="Georgia"/>
              </a:rPr>
              <a:t>Important Terms </a:t>
            </a:r>
            <a:r>
              <a:rPr sz="2800" spc="-10" dirty="0">
                <a:latin typeface="Georgia"/>
                <a:cs typeface="Georgia"/>
              </a:rPr>
              <a:t>Related </a:t>
            </a:r>
            <a:r>
              <a:rPr sz="2800" spc="-5" dirty="0">
                <a:latin typeface="Georgia"/>
                <a:cs typeface="Georgia"/>
              </a:rPr>
              <a:t>to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Humidity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1069594"/>
            <a:ext cx="8354059" cy="53527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eorgia"/>
                <a:cs typeface="Georgia"/>
              </a:rPr>
              <a:t>Relative </a:t>
            </a:r>
            <a:r>
              <a:rPr sz="1800" b="1" spc="-5" dirty="0">
                <a:latin typeface="Georgia"/>
                <a:cs typeface="Georgia"/>
              </a:rPr>
              <a:t>Humidity(RH): </a:t>
            </a:r>
            <a:r>
              <a:rPr sz="1800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amount </a:t>
            </a:r>
            <a:r>
              <a:rPr sz="1800" spc="-5" dirty="0">
                <a:latin typeface="Georgia"/>
                <a:cs typeface="Georgia"/>
              </a:rPr>
              <a:t>of moisture </a:t>
            </a:r>
            <a:r>
              <a:rPr sz="1800" dirty="0">
                <a:latin typeface="Georgia"/>
                <a:cs typeface="Georgia"/>
              </a:rPr>
              <a:t>in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air </a:t>
            </a:r>
            <a:r>
              <a:rPr sz="1800" spc="-5" dirty="0">
                <a:latin typeface="Georgia"/>
                <a:cs typeface="Georgia"/>
              </a:rPr>
              <a:t>compared to</a:t>
            </a:r>
            <a:r>
              <a:rPr sz="1800" spc="5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what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air </a:t>
            </a:r>
            <a:r>
              <a:rPr sz="1800" spc="-5" dirty="0">
                <a:latin typeface="Georgia"/>
                <a:cs typeface="Georgia"/>
              </a:rPr>
              <a:t>can hold </a:t>
            </a:r>
            <a:r>
              <a:rPr sz="1800" dirty="0">
                <a:latin typeface="Georgia"/>
                <a:cs typeface="Georgia"/>
              </a:rPr>
              <a:t>at </a:t>
            </a:r>
            <a:r>
              <a:rPr sz="1800" spc="-5" dirty="0">
                <a:latin typeface="Georgia"/>
                <a:cs typeface="Georgia"/>
              </a:rPr>
              <a:t>that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temperature.</a:t>
            </a:r>
            <a:endParaRPr sz="1800">
              <a:latin typeface="Georgia"/>
              <a:cs typeface="Georgia"/>
            </a:endParaRPr>
          </a:p>
          <a:p>
            <a:pPr marL="12700" marR="118110">
              <a:lnSpc>
                <a:spcPct val="2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RH: </a:t>
            </a:r>
            <a:r>
              <a:rPr sz="1800" dirty="0">
                <a:latin typeface="Georgia"/>
                <a:cs typeface="Georgia"/>
              </a:rPr>
              <a:t>How much </a:t>
            </a:r>
            <a:r>
              <a:rPr sz="1800" spc="-5" dirty="0">
                <a:latin typeface="Georgia"/>
                <a:cs typeface="Georgia"/>
              </a:rPr>
              <a:t>moisture </a:t>
            </a:r>
            <a:r>
              <a:rPr sz="1800" dirty="0">
                <a:latin typeface="Georgia"/>
                <a:cs typeface="Georgia"/>
              </a:rPr>
              <a:t>is in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air </a:t>
            </a:r>
            <a:r>
              <a:rPr sz="1800" spc="-5" dirty="0">
                <a:latin typeface="Georgia"/>
                <a:cs typeface="Georgia"/>
              </a:rPr>
              <a:t>(%). When the stmosphere </a:t>
            </a:r>
            <a:r>
              <a:rPr sz="1800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saturated </a:t>
            </a:r>
            <a:r>
              <a:rPr sz="1800" dirty="0">
                <a:latin typeface="Georgia"/>
                <a:cs typeface="Georgia"/>
              </a:rPr>
              <a:t>with  </a:t>
            </a:r>
            <a:r>
              <a:rPr sz="1800" spc="-5" dirty="0">
                <a:latin typeface="Georgia"/>
                <a:cs typeface="Georgia"/>
              </a:rPr>
              <a:t>Moisture the related Humidity </a:t>
            </a:r>
            <a:r>
              <a:rPr sz="1800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100</a:t>
            </a:r>
            <a:r>
              <a:rPr sz="1800" spc="6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%</a:t>
            </a:r>
            <a:endParaRPr sz="1800">
              <a:latin typeface="Georgia"/>
              <a:cs typeface="Georgia"/>
            </a:endParaRPr>
          </a:p>
          <a:p>
            <a:pPr marL="12700" marR="81915">
              <a:lnSpc>
                <a:spcPct val="200000"/>
              </a:lnSpc>
            </a:pPr>
            <a:r>
              <a:rPr sz="1800" b="1" spc="-5" dirty="0">
                <a:latin typeface="Georgia"/>
                <a:cs typeface="Georgia"/>
              </a:rPr>
              <a:t>Moisture: </a:t>
            </a:r>
            <a:r>
              <a:rPr sz="1800" dirty="0">
                <a:latin typeface="Georgia"/>
                <a:cs typeface="Georgia"/>
              </a:rPr>
              <a:t>means water </a:t>
            </a:r>
            <a:r>
              <a:rPr sz="1800" spc="-5" dirty="0">
                <a:latin typeface="Georgia"/>
                <a:cs typeface="Georgia"/>
              </a:rPr>
              <a:t>content of </a:t>
            </a:r>
            <a:r>
              <a:rPr sz="1800" dirty="0">
                <a:latin typeface="Georgia"/>
                <a:cs typeface="Georgia"/>
              </a:rPr>
              <a:t>any material </a:t>
            </a:r>
            <a:r>
              <a:rPr sz="1800" spc="-5" dirty="0">
                <a:latin typeface="Georgia"/>
                <a:cs typeface="Georgia"/>
              </a:rPr>
              <a:t>or substance. </a:t>
            </a:r>
            <a:r>
              <a:rPr sz="1800" dirty="0">
                <a:latin typeface="Georgia"/>
                <a:cs typeface="Georgia"/>
              </a:rPr>
              <a:t>But </a:t>
            </a:r>
            <a:r>
              <a:rPr sz="1800" spc="-5" dirty="0">
                <a:latin typeface="Georgia"/>
                <a:cs typeface="Georgia"/>
              </a:rPr>
              <a:t>practically, the  term Moisture refers to the </a:t>
            </a:r>
            <a:r>
              <a:rPr sz="1800" dirty="0">
                <a:latin typeface="Georgia"/>
                <a:cs typeface="Georgia"/>
              </a:rPr>
              <a:t>water </a:t>
            </a:r>
            <a:r>
              <a:rPr sz="1800" spc="-5" dirty="0">
                <a:latin typeface="Georgia"/>
                <a:cs typeface="Georgia"/>
              </a:rPr>
              <a:t>content </a:t>
            </a:r>
            <a:r>
              <a:rPr sz="1800" dirty="0">
                <a:latin typeface="Georgia"/>
                <a:cs typeface="Georgia"/>
              </a:rPr>
              <a:t>in </a:t>
            </a:r>
            <a:r>
              <a:rPr sz="1800" spc="-5" dirty="0">
                <a:latin typeface="Georgia"/>
                <a:cs typeface="Georgia"/>
              </a:rPr>
              <a:t>solids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5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liquids.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Georgia"/>
                <a:cs typeface="Georgia"/>
              </a:rPr>
              <a:t>Dew </a:t>
            </a:r>
            <a:r>
              <a:rPr sz="1800" b="1" spc="-5" dirty="0">
                <a:latin typeface="Georgia"/>
                <a:cs typeface="Georgia"/>
              </a:rPr>
              <a:t>Point: </a:t>
            </a:r>
            <a:r>
              <a:rPr sz="1800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temperature at </a:t>
            </a:r>
            <a:r>
              <a:rPr sz="1800" spc="-5" dirty="0">
                <a:latin typeface="Georgia"/>
                <a:cs typeface="Georgia"/>
              </a:rPr>
              <a:t>which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relative humidity </a:t>
            </a:r>
            <a:r>
              <a:rPr sz="1800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100</a:t>
            </a:r>
            <a:r>
              <a:rPr sz="1800" spc="7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%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When </a:t>
            </a:r>
            <a:r>
              <a:rPr sz="1800" dirty="0">
                <a:latin typeface="Georgia"/>
                <a:cs typeface="Georgia"/>
              </a:rPr>
              <a:t>air </a:t>
            </a:r>
            <a:r>
              <a:rPr sz="1800" spc="-5" dirty="0">
                <a:latin typeface="Georgia"/>
                <a:cs typeface="Georgia"/>
              </a:rPr>
              <a:t>temperature </a:t>
            </a:r>
            <a:r>
              <a:rPr sz="1800" dirty="0">
                <a:latin typeface="Georgia"/>
                <a:cs typeface="Georgia"/>
              </a:rPr>
              <a:t>reaches </a:t>
            </a:r>
            <a:r>
              <a:rPr sz="1800" spc="-5" dirty="0">
                <a:latin typeface="Georgia"/>
                <a:cs typeface="Georgia"/>
              </a:rPr>
              <a:t>the dew point</a:t>
            </a:r>
            <a:r>
              <a:rPr sz="1800" spc="5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temperature: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248920" indent="-236220">
              <a:lnSpc>
                <a:spcPct val="100000"/>
              </a:lnSpc>
              <a:buFont typeface="Wingdings"/>
              <a:buChar char=""/>
              <a:tabLst>
                <a:tab pos="248920" algn="l"/>
              </a:tabLst>
            </a:pPr>
            <a:r>
              <a:rPr sz="1800" spc="-5" dirty="0">
                <a:latin typeface="Georgia"/>
                <a:cs typeface="Georgia"/>
              </a:rPr>
              <a:t>100 </a:t>
            </a:r>
            <a:r>
              <a:rPr sz="1800" dirty="0">
                <a:latin typeface="Georgia"/>
                <a:cs typeface="Georgia"/>
              </a:rPr>
              <a:t>% </a:t>
            </a:r>
            <a:r>
              <a:rPr sz="1800" spc="-5" dirty="0">
                <a:latin typeface="Georgia"/>
                <a:cs typeface="Georgia"/>
              </a:rPr>
              <a:t>relative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Humidity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1900">
              <a:latin typeface="Georgia"/>
              <a:cs typeface="Georgia"/>
            </a:endParaRPr>
          </a:p>
          <a:p>
            <a:pPr marL="194945" indent="-182245">
              <a:lnSpc>
                <a:spcPct val="100000"/>
              </a:lnSpc>
              <a:buFont typeface="Wingdings"/>
              <a:buChar char=""/>
              <a:tabLst>
                <a:tab pos="194945" algn="l"/>
              </a:tabLst>
            </a:pPr>
            <a:r>
              <a:rPr sz="1800" spc="-5" dirty="0">
                <a:latin typeface="Georgia"/>
                <a:cs typeface="Georgia"/>
              </a:rPr>
              <a:t>Condensation or precipitation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occurs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07;p14"/>
          <p:cNvGrpSpPr/>
          <p:nvPr/>
        </p:nvGrpSpPr>
        <p:grpSpPr>
          <a:xfrm>
            <a:off x="285751" y="2577783"/>
            <a:ext cx="6831806" cy="114859"/>
            <a:chOff x="0" y="0"/>
            <a:chExt cx="7239000" cy="307777"/>
          </a:xfrm>
        </p:grpSpPr>
        <p:sp>
          <p:nvSpPr>
            <p:cNvPr id="5" name="Google Shape;108;p14"/>
            <p:cNvSpPr txBox="1"/>
            <p:nvPr/>
          </p:nvSpPr>
          <p:spPr>
            <a:xfrm>
              <a:off x="0" y="1"/>
              <a:ext cx="35814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en-US" sz="1050" dirty="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</a:t>
              </a:r>
              <a:endParaRPr sz="105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" name="Google Shape;109;p14"/>
            <p:cNvSpPr txBox="1"/>
            <p:nvPr/>
          </p:nvSpPr>
          <p:spPr>
            <a:xfrm>
              <a:off x="4876800" y="0"/>
              <a:ext cx="23622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endParaRPr sz="105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2800350"/>
            <a:ext cx="8686800" cy="423193"/>
          </a:xfrm>
        </p:spPr>
        <p:txBody>
          <a:bodyPr/>
          <a:lstStyle/>
          <a:p>
            <a:r>
              <a:rPr lang="en-IN" dirty="0" smtClean="0"/>
              <a:t>Lecture plan</a:t>
            </a:r>
            <a:endParaRPr lang="en-IN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459230" y="3429000"/>
          <a:ext cx="6858001" cy="3943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8750"/>
                <a:gridCol w="3229005"/>
                <a:gridCol w="1100123"/>
                <a:gridCol w="1100123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Unit No./ Total Lecture Reqd.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Topics 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Lect. Reqd.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Lect. No.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Unit-III </a:t>
                      </a:r>
                      <a:r>
                        <a:rPr lang="en-US" sz="900" dirty="0" smtClean="0">
                          <a:effectLst/>
                        </a:rPr>
                        <a:t>(9)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1. </a:t>
                      </a:r>
                      <a:r>
                        <a:rPr lang="en-US" sz="900" dirty="0" err="1" smtClean="0">
                          <a:effectLst/>
                        </a:rPr>
                        <a:t>IoT</a:t>
                      </a:r>
                      <a:r>
                        <a:rPr lang="en-US" sz="900" baseline="0" dirty="0" smtClean="0">
                          <a:effectLst/>
                        </a:rPr>
                        <a:t> architecture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2. </a:t>
                      </a:r>
                      <a:r>
                        <a:rPr lang="en-US" sz="900" dirty="0" smtClean="0">
                          <a:effectLst/>
                        </a:rPr>
                        <a:t>Reference model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3. </a:t>
                      </a:r>
                      <a:r>
                        <a:rPr lang="en-US" sz="900" dirty="0" smtClean="0">
                          <a:effectLst/>
                        </a:rPr>
                        <a:t>Representational</a:t>
                      </a:r>
                      <a:r>
                        <a:rPr lang="en-US" sz="900" baseline="0" dirty="0" smtClean="0">
                          <a:effectLst/>
                        </a:rPr>
                        <a:t> state transfer (REST)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4. </a:t>
                      </a:r>
                      <a:r>
                        <a:rPr lang="en-US" sz="900" dirty="0" smtClean="0">
                          <a:effectLst/>
                        </a:rPr>
                        <a:t>Uniform</a:t>
                      </a:r>
                      <a:r>
                        <a:rPr lang="en-US" sz="900" baseline="0" dirty="0" smtClean="0">
                          <a:effectLst/>
                        </a:rPr>
                        <a:t> resource identifier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5. </a:t>
                      </a:r>
                      <a:r>
                        <a:rPr lang="en-US" sz="900" dirty="0" smtClean="0">
                          <a:effectLst/>
                        </a:rPr>
                        <a:t>Challenges in </a:t>
                      </a:r>
                      <a:r>
                        <a:rPr lang="en-US" sz="900" dirty="0" err="1" smtClean="0">
                          <a:effectLst/>
                        </a:rPr>
                        <a:t>IoT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14" marR="250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Design challenges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14" marR="250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Development challenges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14" marR="250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Security challenges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14" marR="250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Other challenges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Unit- IV  (8)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1. </a:t>
                      </a:r>
                      <a:r>
                        <a:rPr lang="en-US" sz="900" dirty="0" smtClean="0">
                          <a:effectLst/>
                        </a:rPr>
                        <a:t>Machine</a:t>
                      </a:r>
                      <a:r>
                        <a:rPr lang="en-US" sz="900" baseline="0" dirty="0" smtClean="0">
                          <a:effectLst/>
                        </a:rPr>
                        <a:t> to Machine </a:t>
                      </a:r>
                      <a:r>
                        <a:rPr lang="en-US" sz="900" baseline="0" dirty="0" err="1" smtClean="0">
                          <a:effectLst/>
                        </a:rPr>
                        <a:t>vs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r>
                        <a:rPr lang="en-US" sz="900" baseline="0" dirty="0" err="1" smtClean="0">
                          <a:effectLst/>
                        </a:rPr>
                        <a:t>IoT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2. </a:t>
                      </a:r>
                      <a:r>
                        <a:rPr lang="en-US" sz="900" dirty="0" smtClean="0">
                          <a:effectLst/>
                        </a:rPr>
                        <a:t>Software defined networks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3. </a:t>
                      </a:r>
                      <a:r>
                        <a:rPr lang="en-US" sz="900" dirty="0" smtClean="0">
                          <a:effectLst/>
                        </a:rPr>
                        <a:t>Network function virtualization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4. </a:t>
                      </a:r>
                      <a:r>
                        <a:rPr lang="en-US" sz="900" dirty="0" smtClean="0">
                          <a:effectLst/>
                        </a:rPr>
                        <a:t>Difference between SDN and </a:t>
                      </a:r>
                      <a:r>
                        <a:rPr lang="en-US" sz="900" dirty="0" err="1" smtClean="0">
                          <a:effectLst/>
                        </a:rPr>
                        <a:t>IoT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</a:t>
                      </a:r>
                      <a:r>
                        <a:rPr lang="en-US" sz="900" dirty="0" smtClean="0">
                          <a:effectLst/>
                        </a:rPr>
                        <a:t>.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r>
                        <a:rPr lang="en-US" sz="900" dirty="0" smtClean="0">
                          <a:effectLst/>
                        </a:rPr>
                        <a:t>Difference between NFV and </a:t>
                      </a:r>
                      <a:r>
                        <a:rPr lang="en-US" sz="900" dirty="0" err="1" smtClean="0">
                          <a:effectLst/>
                        </a:rPr>
                        <a:t>IoT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Unit- V  (8)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1. </a:t>
                      </a:r>
                      <a:r>
                        <a:rPr lang="en-US" sz="900" dirty="0" err="1" smtClean="0">
                          <a:effectLst/>
                        </a:rPr>
                        <a:t>IoT</a:t>
                      </a:r>
                      <a:r>
                        <a:rPr lang="en-US" sz="900" dirty="0" smtClean="0">
                          <a:effectLst/>
                        </a:rPr>
                        <a:t> applications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2. </a:t>
                      </a:r>
                      <a:r>
                        <a:rPr lang="en-US" sz="900" dirty="0" smtClean="0">
                          <a:effectLst/>
                        </a:rPr>
                        <a:t>Home automation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3. </a:t>
                      </a:r>
                      <a:r>
                        <a:rPr lang="en-US" sz="900" dirty="0" smtClean="0">
                          <a:effectLst/>
                        </a:rPr>
                        <a:t>Smart cities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4. </a:t>
                      </a:r>
                      <a:r>
                        <a:rPr lang="en-US" sz="900" dirty="0" smtClean="0">
                          <a:effectLst/>
                        </a:rPr>
                        <a:t>Environment and energy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5. </a:t>
                      </a:r>
                      <a:r>
                        <a:rPr lang="en-US" sz="900" dirty="0" smtClean="0">
                          <a:effectLst/>
                        </a:rPr>
                        <a:t>Retail 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6. </a:t>
                      </a:r>
                      <a:r>
                        <a:rPr lang="en-US" sz="900" dirty="0" smtClean="0">
                          <a:effectLst/>
                        </a:rPr>
                        <a:t>Logistics 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7. </a:t>
                      </a:r>
                      <a:r>
                        <a:rPr lang="en-US" sz="900" dirty="0" smtClean="0">
                          <a:effectLst/>
                        </a:rPr>
                        <a:t>Agriculture and Industries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14" marR="2501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Health and lifestyle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  <a:tr h="157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BC-2</a:t>
                      </a:r>
                      <a:endParaRPr lang="en-IN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IoT</a:t>
                      </a: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Platforms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IN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61" marR="1876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8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3923"/>
            <a:ext cx="8844280" cy="6556375"/>
            <a:chOff x="146304" y="153923"/>
            <a:chExt cx="8844280" cy="6556375"/>
          </a:xfrm>
        </p:grpSpPr>
        <p:sp>
          <p:nvSpPr>
            <p:cNvPr id="3" name="object 3"/>
            <p:cNvSpPr/>
            <p:nvPr/>
          </p:nvSpPr>
          <p:spPr>
            <a:xfrm>
              <a:off x="146304" y="6391656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833104" y="30937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8495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3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5730" y="174447"/>
            <a:ext cx="6351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Georgia"/>
                <a:cs typeface="Georgia"/>
              </a:rPr>
              <a:t>Classification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Humidity</a:t>
            </a:r>
            <a:r>
              <a:rPr sz="2800" spc="8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Sensors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908050"/>
            <a:ext cx="52057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79400" algn="l"/>
              </a:tabLst>
            </a:pPr>
            <a:r>
              <a:rPr sz="2000" b="1" spc="-5" dirty="0">
                <a:latin typeface="Georgia"/>
                <a:cs typeface="Georgia"/>
              </a:rPr>
              <a:t>Capacitive Relative </a:t>
            </a:r>
            <a:r>
              <a:rPr sz="2000" b="1" dirty="0">
                <a:latin typeface="Georgia"/>
                <a:cs typeface="Georgia"/>
              </a:rPr>
              <a:t>Humidity</a:t>
            </a:r>
            <a:r>
              <a:rPr sz="2000" b="1" spc="-5" dirty="0">
                <a:latin typeface="Georgia"/>
                <a:cs typeface="Georgia"/>
              </a:rPr>
              <a:t> Sensors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2432431"/>
            <a:ext cx="82029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b="1" spc="-5" dirty="0">
                <a:latin typeface="Georgia"/>
                <a:cs typeface="Georgia"/>
              </a:rPr>
              <a:t>Resistive </a:t>
            </a:r>
            <a:r>
              <a:rPr sz="2000" b="1" dirty="0">
                <a:latin typeface="Georgia"/>
                <a:cs typeface="Georgia"/>
              </a:rPr>
              <a:t>Humidity </a:t>
            </a:r>
            <a:r>
              <a:rPr sz="2000" b="1" spc="-5" dirty="0">
                <a:latin typeface="Georgia"/>
                <a:cs typeface="Georgia"/>
              </a:rPr>
              <a:t>Sensors (Electrical </a:t>
            </a:r>
            <a:r>
              <a:rPr sz="2000" b="1" dirty="0">
                <a:latin typeface="Georgia"/>
                <a:cs typeface="Georgia"/>
              </a:rPr>
              <a:t>Conductivity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Sensors)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3651884"/>
            <a:ext cx="5501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100"/>
              </a:spcBef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b="1" spc="-5" dirty="0">
                <a:latin typeface="Georgia"/>
                <a:cs typeface="Georgia"/>
              </a:rPr>
              <a:t>Thermal </a:t>
            </a:r>
            <a:r>
              <a:rPr sz="2000" b="1" dirty="0">
                <a:latin typeface="Georgia"/>
                <a:cs typeface="Georgia"/>
              </a:rPr>
              <a:t>Conductivity Humidity</a:t>
            </a:r>
            <a:r>
              <a:rPr sz="2000" b="1" spc="-7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Sensors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3923"/>
            <a:ext cx="8844280" cy="6556375"/>
            <a:chOff x="146304" y="153923"/>
            <a:chExt cx="8844280" cy="6556375"/>
          </a:xfrm>
        </p:grpSpPr>
        <p:sp>
          <p:nvSpPr>
            <p:cNvPr id="3" name="object 3"/>
            <p:cNvSpPr/>
            <p:nvPr/>
          </p:nvSpPr>
          <p:spPr>
            <a:xfrm>
              <a:off x="146304" y="6391656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833104" y="30937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8495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3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01342" y="175971"/>
            <a:ext cx="49403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Georgia"/>
                <a:cs typeface="Georgia"/>
              </a:rPr>
              <a:t>Capacitive Relative </a:t>
            </a:r>
            <a:r>
              <a:rPr sz="2000" dirty="0">
                <a:latin typeface="Georgia"/>
                <a:cs typeface="Georgia"/>
              </a:rPr>
              <a:t>Humidity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Sensors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812038"/>
            <a:ext cx="8041640" cy="11290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62230">
              <a:lnSpc>
                <a:spcPct val="102200"/>
              </a:lnSpc>
              <a:spcBef>
                <a:spcPts val="50"/>
              </a:spcBef>
            </a:pPr>
            <a:r>
              <a:rPr sz="1800" spc="-5" dirty="0">
                <a:latin typeface="Georgia"/>
                <a:cs typeface="Georgia"/>
              </a:rPr>
              <a:t>In Capacitive Relative Humidity (RH) Sensors, the electrical permittivity of the  dielectric material changes </a:t>
            </a:r>
            <a:r>
              <a:rPr sz="1800" dirty="0">
                <a:latin typeface="Georgia"/>
                <a:cs typeface="Georgia"/>
              </a:rPr>
              <a:t>with </a:t>
            </a:r>
            <a:r>
              <a:rPr sz="1800" spc="-5" dirty="0">
                <a:latin typeface="Georgia"/>
                <a:cs typeface="Georgia"/>
              </a:rPr>
              <a:t>change </a:t>
            </a:r>
            <a:r>
              <a:rPr sz="1800" dirty="0">
                <a:latin typeface="Georgia"/>
                <a:cs typeface="Georgia"/>
              </a:rPr>
              <a:t>in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humidity.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Georgia"/>
                <a:cs typeface="Georgia"/>
              </a:rPr>
              <a:t>Working of Capacitive RH</a:t>
            </a:r>
            <a:r>
              <a:rPr sz="1800" b="1" spc="3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Sensors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67711" y="2019300"/>
            <a:ext cx="4495799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3923"/>
            <a:ext cx="8844280" cy="6556375"/>
            <a:chOff x="146304" y="153923"/>
            <a:chExt cx="8844280" cy="6556375"/>
          </a:xfrm>
        </p:grpSpPr>
        <p:sp>
          <p:nvSpPr>
            <p:cNvPr id="3" name="object 3"/>
            <p:cNvSpPr/>
            <p:nvPr/>
          </p:nvSpPr>
          <p:spPr>
            <a:xfrm>
              <a:off x="146304" y="6391656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833104" y="30937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8495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3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1140" y="177495"/>
            <a:ext cx="8383270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Advantages of Capacitive Humidity</a:t>
            </a:r>
            <a:r>
              <a:rPr sz="1800" b="1" spc="4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Sensors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Georgia"/>
              <a:cs typeface="Georg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output voltage </a:t>
            </a:r>
            <a:r>
              <a:rPr sz="1800" dirty="0">
                <a:latin typeface="Georgia"/>
                <a:cs typeface="Georgia"/>
              </a:rPr>
              <a:t>is near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linear.</a:t>
            </a:r>
            <a:endParaRPr sz="1800">
              <a:latin typeface="Georgia"/>
              <a:cs typeface="Georg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dirty="0">
                <a:latin typeface="Georgia"/>
                <a:cs typeface="Georgia"/>
              </a:rPr>
              <a:t>They </a:t>
            </a:r>
            <a:r>
              <a:rPr sz="1800" spc="-5" dirty="0">
                <a:latin typeface="Georgia"/>
                <a:cs typeface="Georgia"/>
              </a:rPr>
              <a:t>provide stable results over long</a:t>
            </a:r>
            <a:r>
              <a:rPr sz="1800" spc="5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usage.</a:t>
            </a:r>
            <a:endParaRPr sz="1800">
              <a:latin typeface="Georgia"/>
              <a:cs typeface="Georg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latin typeface="Georgia"/>
                <a:cs typeface="Georgia"/>
              </a:rPr>
              <a:t>Can detect </a:t>
            </a:r>
            <a:r>
              <a:rPr sz="1800" dirty="0">
                <a:latin typeface="Georgia"/>
                <a:cs typeface="Georgia"/>
              </a:rPr>
              <a:t>wide </a:t>
            </a:r>
            <a:r>
              <a:rPr sz="1800" spc="-5" dirty="0">
                <a:latin typeface="Georgia"/>
                <a:cs typeface="Georgia"/>
              </a:rPr>
              <a:t>range of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RH.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Georgia"/>
                <a:cs typeface="Georgia"/>
              </a:rPr>
              <a:t>Disadvantages </a:t>
            </a:r>
            <a:r>
              <a:rPr sz="1800" b="1" dirty="0">
                <a:latin typeface="Georgia"/>
                <a:cs typeface="Georgia"/>
              </a:rPr>
              <a:t>of </a:t>
            </a:r>
            <a:r>
              <a:rPr sz="1800" b="1" spc="-5" dirty="0">
                <a:latin typeface="Georgia"/>
                <a:cs typeface="Georgia"/>
              </a:rPr>
              <a:t>Capacitive Humidity</a:t>
            </a:r>
            <a:r>
              <a:rPr sz="1800" b="1" spc="4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Sensors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distance from the </a:t>
            </a:r>
            <a:r>
              <a:rPr sz="1800" dirty="0">
                <a:latin typeface="Georgia"/>
                <a:cs typeface="Georgia"/>
              </a:rPr>
              <a:t>sensor and </a:t>
            </a:r>
            <a:r>
              <a:rPr sz="1800" spc="-5" dirty="0">
                <a:latin typeface="Georgia"/>
                <a:cs typeface="Georgia"/>
              </a:rPr>
              <a:t>signalling circuit </a:t>
            </a:r>
            <a:r>
              <a:rPr sz="1800" dirty="0">
                <a:latin typeface="Georgia"/>
                <a:cs typeface="Georgia"/>
              </a:rPr>
              <a:t>is </a:t>
            </a:r>
            <a:r>
              <a:rPr sz="1800" spc="-5" dirty="0">
                <a:latin typeface="Georgia"/>
                <a:cs typeface="Georgia"/>
              </a:rPr>
              <a:t>very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limited.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Georgia"/>
                <a:cs typeface="Georgia"/>
              </a:rPr>
              <a:t>Applications of Capacitive Humidity</a:t>
            </a:r>
            <a:r>
              <a:rPr sz="1800" b="1" spc="3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Sensors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Capacitive Humidity Sensors </a:t>
            </a:r>
            <a:r>
              <a:rPr sz="1800" dirty="0">
                <a:latin typeface="Georgia"/>
                <a:cs typeface="Georgia"/>
              </a:rPr>
              <a:t>are </a:t>
            </a:r>
            <a:r>
              <a:rPr sz="1800" spc="-5" dirty="0">
                <a:latin typeface="Georgia"/>
                <a:cs typeface="Georgia"/>
              </a:rPr>
              <a:t>used </a:t>
            </a:r>
            <a:r>
              <a:rPr sz="1800" dirty="0">
                <a:latin typeface="Georgia"/>
                <a:cs typeface="Georgia"/>
              </a:rPr>
              <a:t>in a </a:t>
            </a:r>
            <a:r>
              <a:rPr sz="1800" spc="-5" dirty="0">
                <a:latin typeface="Georgia"/>
                <a:cs typeface="Georgia"/>
              </a:rPr>
              <a:t>wide range of applications </a:t>
            </a:r>
            <a:r>
              <a:rPr sz="1800" dirty="0">
                <a:latin typeface="Georgia"/>
                <a:cs typeface="Georgia"/>
              </a:rPr>
              <a:t>including </a:t>
            </a:r>
            <a:r>
              <a:rPr sz="1800" spc="-5" dirty="0">
                <a:latin typeface="Georgia"/>
                <a:cs typeface="Georgia"/>
              </a:rPr>
              <a:t>but  </a:t>
            </a:r>
            <a:r>
              <a:rPr sz="1800" dirty="0">
                <a:latin typeface="Georgia"/>
                <a:cs typeface="Georgia"/>
              </a:rPr>
              <a:t>not </a:t>
            </a:r>
            <a:r>
              <a:rPr sz="1800" spc="-5" dirty="0">
                <a:latin typeface="Georgia"/>
                <a:cs typeface="Georgia"/>
              </a:rPr>
              <a:t>limited to:</a:t>
            </a:r>
            <a:endParaRPr sz="1800">
              <a:latin typeface="Georgia"/>
              <a:cs typeface="Georg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dirty="0">
                <a:latin typeface="Georgia"/>
                <a:cs typeface="Georgia"/>
              </a:rPr>
              <a:t>HVAC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Systems</a:t>
            </a:r>
            <a:endParaRPr sz="1800">
              <a:latin typeface="Georgia"/>
              <a:cs typeface="Georg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latin typeface="Georgia"/>
                <a:cs typeface="Georgia"/>
              </a:rPr>
              <a:t>Printers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Fax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Machines</a:t>
            </a:r>
            <a:endParaRPr sz="1800">
              <a:latin typeface="Georgia"/>
              <a:cs typeface="Georg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latin typeface="Georgia"/>
                <a:cs typeface="Georgia"/>
              </a:rPr>
              <a:t>Weather Stations</a:t>
            </a:r>
            <a:endParaRPr sz="1800">
              <a:latin typeface="Georgia"/>
              <a:cs typeface="Georg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dirty="0">
                <a:latin typeface="Georgia"/>
                <a:cs typeface="Georgia"/>
              </a:rPr>
              <a:t>Automobiles</a:t>
            </a:r>
            <a:endParaRPr sz="1800">
              <a:latin typeface="Georgia"/>
              <a:cs typeface="Georg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latin typeface="Georgia"/>
                <a:cs typeface="Georgia"/>
              </a:rPr>
              <a:t>Food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Processing</a:t>
            </a:r>
            <a:endParaRPr sz="1800">
              <a:latin typeface="Georgia"/>
              <a:cs typeface="Georg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latin typeface="Georgia"/>
                <a:cs typeface="Georgia"/>
              </a:rPr>
              <a:t>Refrigerators, Ovens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Dryers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3923"/>
            <a:ext cx="8844280" cy="6556375"/>
            <a:chOff x="146304" y="153923"/>
            <a:chExt cx="8844280" cy="6556375"/>
          </a:xfrm>
        </p:grpSpPr>
        <p:sp>
          <p:nvSpPr>
            <p:cNvPr id="3" name="object 3"/>
            <p:cNvSpPr/>
            <p:nvPr/>
          </p:nvSpPr>
          <p:spPr>
            <a:xfrm>
              <a:off x="146304" y="6391656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833104" y="30937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8495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3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2108" y="367995"/>
            <a:ext cx="71970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Resistive Humidity Sensors </a:t>
            </a:r>
            <a:r>
              <a:rPr sz="1800" dirty="0">
                <a:latin typeface="Georgia"/>
                <a:cs typeface="Georgia"/>
              </a:rPr>
              <a:t>(Electrical </a:t>
            </a:r>
            <a:r>
              <a:rPr sz="1800" spc="-5" dirty="0">
                <a:latin typeface="Georgia"/>
                <a:cs typeface="Georgia"/>
              </a:rPr>
              <a:t>Conductivity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Sensors)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897381"/>
            <a:ext cx="8672195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Georgia"/>
                <a:cs typeface="Georgia"/>
              </a:rPr>
              <a:t>Resistive </a:t>
            </a:r>
            <a:r>
              <a:rPr sz="1600" spc="-5" dirty="0">
                <a:latin typeface="Georgia"/>
                <a:cs typeface="Georgia"/>
              </a:rPr>
              <a:t>Humidity </a:t>
            </a:r>
            <a:r>
              <a:rPr sz="1600" spc="-10" dirty="0">
                <a:latin typeface="Georgia"/>
                <a:cs typeface="Georgia"/>
              </a:rPr>
              <a:t>Sensors are </a:t>
            </a:r>
            <a:r>
              <a:rPr sz="1600" spc="-5" dirty="0">
                <a:latin typeface="Georgia"/>
                <a:cs typeface="Georgia"/>
              </a:rPr>
              <a:t>another important </a:t>
            </a:r>
            <a:r>
              <a:rPr sz="1600" spc="-10" dirty="0">
                <a:latin typeface="Georgia"/>
                <a:cs typeface="Georgia"/>
              </a:rPr>
              <a:t>type </a:t>
            </a:r>
            <a:r>
              <a:rPr sz="1600" spc="-5" dirty="0">
                <a:latin typeface="Georgia"/>
                <a:cs typeface="Georgia"/>
              </a:rPr>
              <a:t>of Humidity </a:t>
            </a:r>
            <a:r>
              <a:rPr sz="1600" spc="-10" dirty="0">
                <a:latin typeface="Georgia"/>
                <a:cs typeface="Georgia"/>
              </a:rPr>
              <a:t>Sensors that measure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the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Georgia"/>
                <a:cs typeface="Georgia"/>
              </a:rPr>
              <a:t>resistance </a:t>
            </a:r>
            <a:r>
              <a:rPr sz="1600" spc="-5" dirty="0">
                <a:latin typeface="Georgia"/>
                <a:cs typeface="Georgia"/>
              </a:rPr>
              <a:t>(impedance) or </a:t>
            </a:r>
            <a:r>
              <a:rPr sz="1600" spc="-10" dirty="0">
                <a:latin typeface="Georgia"/>
                <a:cs typeface="Georgia"/>
              </a:rPr>
              <a:t>electrical conductivity. The principle behind resistive</a:t>
            </a:r>
            <a:r>
              <a:rPr sz="1600" spc="7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humidity</a:t>
            </a:r>
            <a:endParaRPr sz="1600">
              <a:latin typeface="Georgia"/>
              <a:cs typeface="Georgia"/>
            </a:endParaRPr>
          </a:p>
          <a:p>
            <a:pPr marL="12700" marR="5080">
              <a:lnSpc>
                <a:spcPct val="200000"/>
              </a:lnSpc>
              <a:spcBef>
                <a:spcPts val="5"/>
              </a:spcBef>
            </a:pPr>
            <a:r>
              <a:rPr sz="1600" spc="-10" dirty="0">
                <a:latin typeface="Georgia"/>
                <a:cs typeface="Georgia"/>
              </a:rPr>
              <a:t>sensors </a:t>
            </a:r>
            <a:r>
              <a:rPr sz="1600" spc="-5" dirty="0">
                <a:latin typeface="Georgia"/>
                <a:cs typeface="Georgia"/>
              </a:rPr>
              <a:t>is </a:t>
            </a:r>
            <a:r>
              <a:rPr sz="1600" spc="-10" dirty="0">
                <a:latin typeface="Georgia"/>
                <a:cs typeface="Georgia"/>
              </a:rPr>
              <a:t>the fact that the conductivity </a:t>
            </a:r>
            <a:r>
              <a:rPr sz="1600" spc="-5" dirty="0">
                <a:latin typeface="Georgia"/>
                <a:cs typeface="Georgia"/>
              </a:rPr>
              <a:t>in non – metallic conductors is dependent on </a:t>
            </a:r>
            <a:r>
              <a:rPr sz="1600" spc="-10" dirty="0">
                <a:latin typeface="Georgia"/>
                <a:cs typeface="Georgia"/>
              </a:rPr>
              <a:t>their </a:t>
            </a:r>
            <a:r>
              <a:rPr sz="1600" spc="-5" dirty="0">
                <a:latin typeface="Georgia"/>
                <a:cs typeface="Georgia"/>
              </a:rPr>
              <a:t>water  </a:t>
            </a:r>
            <a:r>
              <a:rPr sz="1600" spc="-10" dirty="0">
                <a:latin typeface="Georgia"/>
                <a:cs typeface="Georgia"/>
              </a:rPr>
              <a:t>content.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Georgia"/>
              <a:cs typeface="Georgia"/>
            </a:endParaRPr>
          </a:p>
          <a:p>
            <a:pPr marL="6985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Georgia"/>
                <a:cs typeface="Georgia"/>
              </a:rPr>
              <a:t>Working </a:t>
            </a:r>
            <a:r>
              <a:rPr sz="1600" b="1" spc="-5" dirty="0">
                <a:latin typeface="Georgia"/>
                <a:cs typeface="Georgia"/>
              </a:rPr>
              <a:t>of </a:t>
            </a:r>
            <a:r>
              <a:rPr sz="1600" b="1" spc="-10" dirty="0">
                <a:latin typeface="Georgia"/>
                <a:cs typeface="Georgia"/>
              </a:rPr>
              <a:t>Resistive </a:t>
            </a:r>
            <a:r>
              <a:rPr sz="1600" b="1" spc="-5" dirty="0">
                <a:latin typeface="Georgia"/>
                <a:cs typeface="Georgia"/>
              </a:rPr>
              <a:t>Humidity</a:t>
            </a:r>
            <a:r>
              <a:rPr sz="1600" b="1" spc="85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Sensors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" y="3352800"/>
            <a:ext cx="7087355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3923"/>
            <a:ext cx="8844280" cy="6556375"/>
            <a:chOff x="146304" y="153923"/>
            <a:chExt cx="8844280" cy="6556375"/>
          </a:xfrm>
        </p:grpSpPr>
        <p:sp>
          <p:nvSpPr>
            <p:cNvPr id="3" name="object 3"/>
            <p:cNvSpPr/>
            <p:nvPr/>
          </p:nvSpPr>
          <p:spPr>
            <a:xfrm>
              <a:off x="146304" y="6391656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833104" y="30937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8495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3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1140" y="128350"/>
            <a:ext cx="8627745" cy="537718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800" b="1" spc="-5" dirty="0">
                <a:latin typeface="Georgia"/>
                <a:cs typeface="Georgia"/>
              </a:rPr>
              <a:t>Advantages of Resistive Humidity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Sensors</a:t>
            </a:r>
            <a:endParaRPr sz="1800">
              <a:latin typeface="Georgia"/>
              <a:cs typeface="Georgia"/>
            </a:endParaRPr>
          </a:p>
          <a:p>
            <a:pPr marL="146685" indent="-1346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47320" algn="l"/>
              </a:tabLst>
            </a:pPr>
            <a:r>
              <a:rPr sz="1800" dirty="0">
                <a:latin typeface="Georgia"/>
                <a:cs typeface="Georgia"/>
              </a:rPr>
              <a:t>Low</a:t>
            </a:r>
            <a:r>
              <a:rPr sz="1800" spc="-5" dirty="0">
                <a:latin typeface="Georgia"/>
                <a:cs typeface="Georgia"/>
              </a:rPr>
              <a:t> cost</a:t>
            </a:r>
            <a:endParaRPr sz="1800">
              <a:latin typeface="Georgia"/>
              <a:cs typeface="Georgia"/>
            </a:endParaRPr>
          </a:p>
          <a:p>
            <a:pPr marL="93345" indent="-812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latin typeface="Georgia"/>
                <a:cs typeface="Georgia"/>
              </a:rPr>
              <a:t>Small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Size</a:t>
            </a:r>
            <a:endParaRPr sz="1800">
              <a:latin typeface="Georgia"/>
              <a:cs typeface="Georgia"/>
            </a:endParaRPr>
          </a:p>
          <a:p>
            <a:pPr marL="93345" indent="-812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93980" algn="l"/>
              </a:tabLst>
            </a:pP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distance between the </a:t>
            </a:r>
            <a:r>
              <a:rPr sz="1800" dirty="0">
                <a:latin typeface="Georgia"/>
                <a:cs typeface="Georgia"/>
              </a:rPr>
              <a:t>sensor and </a:t>
            </a:r>
            <a:r>
              <a:rPr sz="1800" spc="-5" dirty="0">
                <a:latin typeface="Georgia"/>
                <a:cs typeface="Georgia"/>
              </a:rPr>
              <a:t>signal circuit can be large (suitable for</a:t>
            </a:r>
            <a:r>
              <a:rPr sz="1800" spc="1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remote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latin typeface="Georgia"/>
                <a:cs typeface="Georgia"/>
              </a:rPr>
              <a:t>operations).</a:t>
            </a:r>
            <a:endParaRPr sz="1800">
              <a:latin typeface="Georgia"/>
              <a:cs typeface="Georgia"/>
            </a:endParaRPr>
          </a:p>
          <a:p>
            <a:pPr marL="146685" indent="-13462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47320" algn="l"/>
              </a:tabLst>
            </a:pPr>
            <a:r>
              <a:rPr sz="1800" spc="-5" dirty="0">
                <a:latin typeface="Georgia"/>
                <a:cs typeface="Georgia"/>
              </a:rPr>
              <a:t>Highly interchangeable </a:t>
            </a:r>
            <a:r>
              <a:rPr sz="1800" dirty="0">
                <a:latin typeface="Georgia"/>
                <a:cs typeface="Georgia"/>
              </a:rPr>
              <a:t>as </a:t>
            </a:r>
            <a:r>
              <a:rPr sz="1800" spc="-5" dirty="0">
                <a:latin typeface="Georgia"/>
                <a:cs typeface="Georgia"/>
              </a:rPr>
              <a:t>there </a:t>
            </a:r>
            <a:r>
              <a:rPr sz="1800" dirty="0">
                <a:latin typeface="Georgia"/>
                <a:cs typeface="Georgia"/>
              </a:rPr>
              <a:t>are no </a:t>
            </a:r>
            <a:r>
              <a:rPr sz="1800" spc="-5" dirty="0">
                <a:latin typeface="Georgia"/>
                <a:cs typeface="Georgia"/>
              </a:rPr>
              <a:t>calibration</a:t>
            </a:r>
            <a:r>
              <a:rPr sz="1800" spc="4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standards.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latin typeface="Georgia"/>
                <a:cs typeface="Georgia"/>
              </a:rPr>
              <a:t>Disadvantages </a:t>
            </a:r>
            <a:r>
              <a:rPr sz="1800" b="1" dirty="0">
                <a:latin typeface="Georgia"/>
                <a:cs typeface="Georgia"/>
              </a:rPr>
              <a:t>of Resistive </a:t>
            </a:r>
            <a:r>
              <a:rPr sz="1800" b="1" spc="-5" dirty="0">
                <a:latin typeface="Georgia"/>
                <a:cs typeface="Georgia"/>
              </a:rPr>
              <a:t>Humidity</a:t>
            </a:r>
            <a:r>
              <a:rPr sz="1800" b="1" spc="1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Sensors</a:t>
            </a:r>
            <a:endParaRPr sz="1800">
              <a:latin typeface="Georgia"/>
              <a:cs typeface="Georgia"/>
            </a:endParaRPr>
          </a:p>
          <a:p>
            <a:pPr marL="93345" indent="-812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latin typeface="Georgia"/>
                <a:cs typeface="Georgia"/>
              </a:rPr>
              <a:t>Resistive Humidity Sensors </a:t>
            </a:r>
            <a:r>
              <a:rPr sz="1800" dirty="0">
                <a:latin typeface="Georgia"/>
                <a:cs typeface="Georgia"/>
              </a:rPr>
              <a:t>are sensitive </a:t>
            </a:r>
            <a:r>
              <a:rPr sz="1800" spc="-5" dirty="0">
                <a:latin typeface="Georgia"/>
                <a:cs typeface="Georgia"/>
              </a:rPr>
              <a:t>to chemical vapors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other</a:t>
            </a:r>
            <a:r>
              <a:rPr sz="1800" spc="1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contaminants</a:t>
            </a:r>
            <a:endParaRPr sz="1800">
              <a:latin typeface="Georgia"/>
              <a:cs typeface="Georgia"/>
            </a:endParaRPr>
          </a:p>
          <a:p>
            <a:pPr marL="93345" indent="-812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93980" algn="l"/>
              </a:tabLst>
            </a:pP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output readings may shift </a:t>
            </a:r>
            <a:r>
              <a:rPr sz="1800" dirty="0">
                <a:latin typeface="Georgia"/>
                <a:cs typeface="Georgia"/>
              </a:rPr>
              <a:t>if </a:t>
            </a:r>
            <a:r>
              <a:rPr sz="1800" spc="-5" dirty="0">
                <a:latin typeface="Georgia"/>
                <a:cs typeface="Georgia"/>
              </a:rPr>
              <a:t>used </a:t>
            </a:r>
            <a:r>
              <a:rPr sz="1800" dirty="0">
                <a:latin typeface="Georgia"/>
                <a:cs typeface="Georgia"/>
              </a:rPr>
              <a:t>with water </a:t>
            </a:r>
            <a:r>
              <a:rPr sz="1800" spc="-5" dirty="0">
                <a:latin typeface="Georgia"/>
                <a:cs typeface="Georgia"/>
              </a:rPr>
              <a:t>soluble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products.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latin typeface="Georgia"/>
                <a:cs typeface="Georgia"/>
              </a:rPr>
              <a:t>Applications </a:t>
            </a:r>
            <a:r>
              <a:rPr sz="1800" b="1" dirty="0">
                <a:latin typeface="Georgia"/>
                <a:cs typeface="Georgia"/>
              </a:rPr>
              <a:t>of Resistive </a:t>
            </a:r>
            <a:r>
              <a:rPr sz="1800" b="1" spc="-5" dirty="0">
                <a:latin typeface="Georgia"/>
                <a:cs typeface="Georgia"/>
              </a:rPr>
              <a:t>Humidity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Sensors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Georgia"/>
                <a:cs typeface="Georgia"/>
              </a:rPr>
              <a:t>Resistive </a:t>
            </a:r>
            <a:r>
              <a:rPr sz="1800" spc="-5" dirty="0">
                <a:latin typeface="Georgia"/>
                <a:cs typeface="Georgia"/>
              </a:rPr>
              <a:t>or Electrical Conductive Humidity </a:t>
            </a:r>
            <a:r>
              <a:rPr sz="1800" dirty="0">
                <a:latin typeface="Georgia"/>
                <a:cs typeface="Georgia"/>
              </a:rPr>
              <a:t>sensors </a:t>
            </a:r>
            <a:r>
              <a:rPr sz="1800" spc="-5" dirty="0">
                <a:latin typeface="Georgia"/>
                <a:cs typeface="Georgia"/>
              </a:rPr>
              <a:t>are low cost </a:t>
            </a:r>
            <a:r>
              <a:rPr sz="1800" dirty="0">
                <a:latin typeface="Georgia"/>
                <a:cs typeface="Georgia"/>
              </a:rPr>
              <a:t>sensors</a:t>
            </a:r>
            <a:r>
              <a:rPr sz="1800" spc="3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with</a:t>
            </a:r>
            <a:endParaRPr sz="1800">
              <a:latin typeface="Georgia"/>
              <a:cs typeface="Georgia"/>
            </a:endParaRPr>
          </a:p>
          <a:p>
            <a:pPr marL="12700" marR="41275">
              <a:lnSpc>
                <a:spcPct val="15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relatively small size. </a:t>
            </a:r>
            <a:r>
              <a:rPr sz="1800" dirty="0">
                <a:latin typeface="Georgia"/>
                <a:cs typeface="Georgia"/>
              </a:rPr>
              <a:t>They are </a:t>
            </a:r>
            <a:r>
              <a:rPr sz="1800" spc="-5" dirty="0">
                <a:latin typeface="Georgia"/>
                <a:cs typeface="Georgia"/>
              </a:rPr>
              <a:t>often used </a:t>
            </a:r>
            <a:r>
              <a:rPr sz="1800" dirty="0">
                <a:latin typeface="Georgia"/>
                <a:cs typeface="Georgia"/>
              </a:rPr>
              <a:t>in </a:t>
            </a:r>
            <a:r>
              <a:rPr sz="1800" spc="-5" dirty="0">
                <a:latin typeface="Georgia"/>
                <a:cs typeface="Georgia"/>
              </a:rPr>
              <a:t>several </a:t>
            </a:r>
            <a:r>
              <a:rPr sz="1800" dirty="0">
                <a:latin typeface="Georgia"/>
                <a:cs typeface="Georgia"/>
              </a:rPr>
              <a:t>industrial, </a:t>
            </a:r>
            <a:r>
              <a:rPr sz="1800" spc="-5" dirty="0">
                <a:latin typeface="Georgia"/>
                <a:cs typeface="Georgia"/>
              </a:rPr>
              <a:t>domestic or residential 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commercial</a:t>
            </a:r>
            <a:r>
              <a:rPr sz="1800" dirty="0">
                <a:latin typeface="Georgia"/>
                <a:cs typeface="Georgia"/>
              </a:rPr>
              <a:t> applications.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3923"/>
            <a:ext cx="8844280" cy="6556375"/>
            <a:chOff x="146304" y="153923"/>
            <a:chExt cx="8844280" cy="6556375"/>
          </a:xfrm>
        </p:grpSpPr>
        <p:sp>
          <p:nvSpPr>
            <p:cNvPr id="3" name="object 3"/>
            <p:cNvSpPr/>
            <p:nvPr/>
          </p:nvSpPr>
          <p:spPr>
            <a:xfrm>
              <a:off x="146304" y="6391656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833104" y="30937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8495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3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1140" y="88792"/>
            <a:ext cx="8577580" cy="363283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969770">
              <a:lnSpc>
                <a:spcPct val="100000"/>
              </a:lnSpc>
              <a:spcBef>
                <a:spcPts val="800"/>
              </a:spcBef>
            </a:pPr>
            <a:r>
              <a:rPr sz="1800" b="1" spc="-5" dirty="0">
                <a:latin typeface="Georgia"/>
                <a:cs typeface="Georgia"/>
              </a:rPr>
              <a:t>Thermal Conductivity Humidity</a:t>
            </a:r>
            <a:r>
              <a:rPr sz="1800" b="1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Sensors</a:t>
            </a:r>
            <a:endParaRPr sz="1800">
              <a:latin typeface="Georgia"/>
              <a:cs typeface="Georgia"/>
            </a:endParaRPr>
          </a:p>
          <a:p>
            <a:pPr marL="194945" indent="-182245" algn="just">
              <a:lnSpc>
                <a:spcPct val="100000"/>
              </a:lnSpc>
              <a:spcBef>
                <a:spcPts val="695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dirty="0">
                <a:latin typeface="Georgia"/>
                <a:cs typeface="Georgia"/>
              </a:rPr>
              <a:t>Thermal </a:t>
            </a:r>
            <a:r>
              <a:rPr sz="1800" spc="-5" dirty="0">
                <a:latin typeface="Georgia"/>
                <a:cs typeface="Georgia"/>
              </a:rPr>
              <a:t>Conductivity Humidity Sensors </a:t>
            </a:r>
            <a:r>
              <a:rPr sz="1800" dirty="0">
                <a:latin typeface="Georgia"/>
                <a:cs typeface="Georgia"/>
              </a:rPr>
              <a:t>are </a:t>
            </a:r>
            <a:r>
              <a:rPr sz="1800" spc="-5" dirty="0">
                <a:latin typeface="Georgia"/>
                <a:cs typeface="Georgia"/>
              </a:rPr>
              <a:t>also </a:t>
            </a:r>
            <a:r>
              <a:rPr sz="1800" dirty="0">
                <a:latin typeface="Georgia"/>
                <a:cs typeface="Georgia"/>
              </a:rPr>
              <a:t>known as </a:t>
            </a:r>
            <a:r>
              <a:rPr sz="1800" spc="-5" dirty="0">
                <a:latin typeface="Georgia"/>
                <a:cs typeface="Georgia"/>
              </a:rPr>
              <a:t>Absolute</a:t>
            </a:r>
            <a:r>
              <a:rPr sz="1800" spc="8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Humidity</a:t>
            </a:r>
            <a:endParaRPr sz="1800">
              <a:latin typeface="Georgia"/>
              <a:cs typeface="Georgia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Georgia"/>
                <a:cs typeface="Georgia"/>
              </a:rPr>
              <a:t>(AH) </a:t>
            </a:r>
            <a:r>
              <a:rPr sz="1800" spc="-5" dirty="0">
                <a:latin typeface="Georgia"/>
                <a:cs typeface="Georgia"/>
              </a:rPr>
              <a:t>Sensors </a:t>
            </a:r>
            <a:r>
              <a:rPr sz="1800" dirty="0">
                <a:latin typeface="Georgia"/>
                <a:cs typeface="Georgia"/>
              </a:rPr>
              <a:t>as </a:t>
            </a:r>
            <a:r>
              <a:rPr sz="1800" spc="-5" dirty="0">
                <a:latin typeface="Georgia"/>
                <a:cs typeface="Georgia"/>
              </a:rPr>
              <a:t>they measure the Absolute</a:t>
            </a:r>
            <a:r>
              <a:rPr sz="1800" spc="5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Humidity.</a:t>
            </a:r>
            <a:endParaRPr sz="1800">
              <a:latin typeface="Georgia"/>
              <a:cs typeface="Georgia"/>
            </a:endParaRPr>
          </a:p>
          <a:p>
            <a:pPr marL="12700" marR="535305" algn="just">
              <a:lnSpc>
                <a:spcPts val="3240"/>
              </a:lnSpc>
              <a:spcBef>
                <a:spcPts val="29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-5" dirty="0">
                <a:latin typeface="Georgia"/>
                <a:cs typeface="Georgia"/>
              </a:rPr>
              <a:t>Absolute Humidity doesn’t </a:t>
            </a:r>
            <a:r>
              <a:rPr sz="1800" dirty="0">
                <a:latin typeface="Georgia"/>
                <a:cs typeface="Georgia"/>
              </a:rPr>
              <a:t>take </a:t>
            </a:r>
            <a:r>
              <a:rPr sz="1800" spc="-5" dirty="0">
                <a:latin typeface="Georgia"/>
                <a:cs typeface="Georgia"/>
              </a:rPr>
              <a:t>temperature </a:t>
            </a:r>
            <a:r>
              <a:rPr sz="1800" dirty="0">
                <a:latin typeface="Georgia"/>
                <a:cs typeface="Georgia"/>
              </a:rPr>
              <a:t>in to account </a:t>
            </a:r>
            <a:r>
              <a:rPr sz="1800" spc="-5" dirty="0">
                <a:latin typeface="Georgia"/>
                <a:cs typeface="Georgia"/>
              </a:rPr>
              <a:t>but </a:t>
            </a:r>
            <a:r>
              <a:rPr sz="1800" dirty="0">
                <a:latin typeface="Georgia"/>
                <a:cs typeface="Georgia"/>
              </a:rPr>
              <a:t>it </a:t>
            </a:r>
            <a:r>
              <a:rPr sz="1800" spc="-5" dirty="0">
                <a:latin typeface="Georgia"/>
                <a:cs typeface="Georgia"/>
              </a:rPr>
              <a:t>changes </a:t>
            </a:r>
            <a:r>
              <a:rPr sz="1800" dirty="0">
                <a:latin typeface="Georgia"/>
                <a:cs typeface="Georgia"/>
              </a:rPr>
              <a:t>with  </a:t>
            </a:r>
            <a:r>
              <a:rPr sz="1800" spc="-5" dirty="0">
                <a:latin typeface="Georgia"/>
                <a:cs typeface="Georgia"/>
              </a:rPr>
              <a:t>temperature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pressure.</a:t>
            </a:r>
            <a:endParaRPr sz="1800">
              <a:latin typeface="Georgia"/>
              <a:cs typeface="Georgia"/>
            </a:endParaRPr>
          </a:p>
          <a:p>
            <a:pPr marL="12700" marR="5080" algn="just">
              <a:lnSpc>
                <a:spcPts val="3240"/>
              </a:lnSpc>
              <a:spcBef>
                <a:spcPts val="5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dirty="0">
                <a:latin typeface="Georgia"/>
                <a:cs typeface="Georgia"/>
              </a:rPr>
              <a:t>Thermal </a:t>
            </a:r>
            <a:r>
              <a:rPr sz="1800" spc="-5" dirty="0">
                <a:latin typeface="Georgia"/>
                <a:cs typeface="Georgia"/>
              </a:rPr>
              <a:t>Conductivity Humidity Sensors measure the thermal conductivity of both  dry </a:t>
            </a:r>
            <a:r>
              <a:rPr sz="1800" dirty="0">
                <a:latin typeface="Georgia"/>
                <a:cs typeface="Georgia"/>
              </a:rPr>
              <a:t>air as </a:t>
            </a:r>
            <a:r>
              <a:rPr sz="1800" spc="-5" dirty="0">
                <a:latin typeface="Georgia"/>
                <a:cs typeface="Georgia"/>
              </a:rPr>
              <a:t>well </a:t>
            </a:r>
            <a:r>
              <a:rPr sz="1800" dirty="0">
                <a:latin typeface="Georgia"/>
                <a:cs typeface="Georgia"/>
              </a:rPr>
              <a:t>as air with water </a:t>
            </a:r>
            <a:r>
              <a:rPr sz="1800" spc="-5" dirty="0">
                <a:latin typeface="Georgia"/>
                <a:cs typeface="Georgia"/>
              </a:rPr>
              <a:t>vapor.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difference between the individual thermal  conductivities can be related to </a:t>
            </a:r>
            <a:r>
              <a:rPr sz="1800" dirty="0">
                <a:latin typeface="Georgia"/>
                <a:cs typeface="Georgia"/>
              </a:rPr>
              <a:t>absolute</a:t>
            </a:r>
            <a:r>
              <a:rPr sz="1800" spc="4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humidity.</a:t>
            </a:r>
            <a:endParaRPr sz="1800">
              <a:latin typeface="Georgia"/>
              <a:cs typeface="Georgia"/>
            </a:endParaRPr>
          </a:p>
          <a:p>
            <a:pPr marL="3251835" algn="just">
              <a:lnSpc>
                <a:spcPct val="100000"/>
              </a:lnSpc>
              <a:spcBef>
                <a:spcPts val="790"/>
              </a:spcBef>
            </a:pPr>
            <a:r>
              <a:rPr sz="1800" b="1" spc="-5" dirty="0">
                <a:latin typeface="Georgia"/>
                <a:cs typeface="Georgia"/>
              </a:rPr>
              <a:t>Working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Principle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5400" y="3916164"/>
            <a:ext cx="6858379" cy="2408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3923"/>
            <a:ext cx="8844280" cy="6556375"/>
            <a:chOff x="146304" y="153923"/>
            <a:chExt cx="8844280" cy="6556375"/>
          </a:xfrm>
        </p:grpSpPr>
        <p:sp>
          <p:nvSpPr>
            <p:cNvPr id="3" name="object 3"/>
            <p:cNvSpPr/>
            <p:nvPr/>
          </p:nvSpPr>
          <p:spPr>
            <a:xfrm>
              <a:off x="146304" y="6391656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833104" y="30937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8495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3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1140" y="367995"/>
            <a:ext cx="8222615" cy="633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Advantages of Thermal Conductivity Humidity</a:t>
            </a:r>
            <a:r>
              <a:rPr sz="1800" b="1" spc="4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Sensors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Georgia"/>
              <a:cs typeface="Georg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latin typeface="Georgia"/>
                <a:cs typeface="Georgia"/>
              </a:rPr>
              <a:t>Suitable for high temperature environments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high corrosive</a:t>
            </a:r>
            <a:r>
              <a:rPr sz="1800" spc="114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situations.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latin typeface="Georgia"/>
                <a:cs typeface="Georgia"/>
              </a:rPr>
              <a:t>Very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durable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latin typeface="Georgia"/>
                <a:cs typeface="Georgia"/>
              </a:rPr>
              <a:t>Higher resolution compared to other</a:t>
            </a:r>
            <a:r>
              <a:rPr sz="1800" spc="4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types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Georgia"/>
                <a:cs typeface="Georgia"/>
              </a:rPr>
              <a:t>Disadvantage </a:t>
            </a:r>
            <a:r>
              <a:rPr sz="1800" b="1" dirty="0">
                <a:latin typeface="Georgia"/>
                <a:cs typeface="Georgia"/>
              </a:rPr>
              <a:t>of </a:t>
            </a:r>
            <a:r>
              <a:rPr sz="1800" b="1" spc="-5" dirty="0">
                <a:latin typeface="Georgia"/>
                <a:cs typeface="Georgia"/>
              </a:rPr>
              <a:t>Thermal Conductivity Humidity</a:t>
            </a:r>
            <a:r>
              <a:rPr sz="1800" b="1" spc="4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Sensors</a:t>
            </a:r>
            <a:endParaRPr sz="1800">
              <a:latin typeface="Georgia"/>
              <a:cs typeface="Georgia"/>
            </a:endParaRPr>
          </a:p>
          <a:p>
            <a:pPr marL="12700" marR="5080" indent="54610">
              <a:lnSpc>
                <a:spcPct val="2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Exposure to </a:t>
            </a:r>
            <a:r>
              <a:rPr sz="1800" dirty="0">
                <a:latin typeface="Georgia"/>
                <a:cs typeface="Georgia"/>
              </a:rPr>
              <a:t>any </a:t>
            </a:r>
            <a:r>
              <a:rPr sz="1800" spc="-5" dirty="0">
                <a:latin typeface="Georgia"/>
                <a:cs typeface="Georgia"/>
              </a:rPr>
              <a:t>gas </a:t>
            </a:r>
            <a:r>
              <a:rPr sz="1800" dirty="0">
                <a:latin typeface="Georgia"/>
                <a:cs typeface="Georgia"/>
              </a:rPr>
              <a:t>with </a:t>
            </a:r>
            <a:r>
              <a:rPr sz="1800" spc="-5" dirty="0">
                <a:latin typeface="Georgia"/>
                <a:cs typeface="Georgia"/>
              </a:rPr>
              <a:t>thermal properties different than Nitrogen might affect  </a:t>
            </a:r>
            <a:r>
              <a:rPr sz="1800" dirty="0">
                <a:latin typeface="Georgia"/>
                <a:cs typeface="Georgia"/>
              </a:rPr>
              <a:t>reading</a:t>
            </a:r>
            <a:r>
              <a:rPr sz="1800" spc="-5" dirty="0">
                <a:latin typeface="Georgia"/>
                <a:cs typeface="Georgia"/>
              </a:rPr>
              <a:t> measurement.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Georgia"/>
                <a:cs typeface="Georgia"/>
              </a:rPr>
              <a:t>Applications of Thermal Conductivity Humidity</a:t>
            </a:r>
            <a:r>
              <a:rPr sz="1800" b="1" spc="3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Sensors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93345" indent="-81280">
              <a:lnSpc>
                <a:spcPct val="100000"/>
              </a:lnSpc>
              <a:spcBef>
                <a:spcPts val="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latin typeface="Georgia"/>
                <a:cs typeface="Georgia"/>
              </a:rPr>
              <a:t>Drying </a:t>
            </a:r>
            <a:r>
              <a:rPr sz="1800" dirty="0">
                <a:latin typeface="Georgia"/>
                <a:cs typeface="Georgia"/>
              </a:rPr>
              <a:t>kilns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latin typeface="Georgia"/>
                <a:cs typeface="Georgia"/>
              </a:rPr>
              <a:t>Pharmaceutical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plants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dirty="0">
                <a:latin typeface="Georgia"/>
                <a:cs typeface="Georgia"/>
              </a:rPr>
              <a:t>Owens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900">
              <a:latin typeface="Georgia"/>
              <a:cs typeface="Georgia"/>
            </a:endParaRPr>
          </a:p>
          <a:p>
            <a:pPr marL="93345" indent="-81280">
              <a:lnSpc>
                <a:spcPct val="100000"/>
              </a:lnSpc>
              <a:spcBef>
                <a:spcPts val="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latin typeface="Georgia"/>
                <a:cs typeface="Georgia"/>
              </a:rPr>
              <a:t>Clothes dryers </a:t>
            </a:r>
            <a:r>
              <a:rPr sz="180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drying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machines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3923"/>
            <a:ext cx="8844280" cy="6556375"/>
            <a:chOff x="146304" y="153923"/>
            <a:chExt cx="8844280" cy="6556375"/>
          </a:xfrm>
        </p:grpSpPr>
        <p:sp>
          <p:nvSpPr>
            <p:cNvPr id="3" name="object 3"/>
            <p:cNvSpPr/>
            <p:nvPr/>
          </p:nvSpPr>
          <p:spPr>
            <a:xfrm>
              <a:off x="146304" y="6391656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8833104" y="30937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8495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3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1140" y="367995"/>
            <a:ext cx="8096250" cy="578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Important Considerations when Selecting </a:t>
            </a:r>
            <a:r>
              <a:rPr sz="1800" b="1" dirty="0">
                <a:latin typeface="Georgia"/>
                <a:cs typeface="Georgia"/>
              </a:rPr>
              <a:t>a </a:t>
            </a:r>
            <a:r>
              <a:rPr sz="1800" b="1" spc="-5" dirty="0">
                <a:latin typeface="Georgia"/>
                <a:cs typeface="Georgia"/>
              </a:rPr>
              <a:t>Humidity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Sensor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200000"/>
              </a:lnSpc>
              <a:spcBef>
                <a:spcPts val="5"/>
              </a:spcBef>
            </a:pP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following </a:t>
            </a:r>
            <a:r>
              <a:rPr sz="1800" dirty="0">
                <a:latin typeface="Georgia"/>
                <a:cs typeface="Georgia"/>
              </a:rPr>
              <a:t>are </a:t>
            </a:r>
            <a:r>
              <a:rPr sz="1800" spc="-5" dirty="0">
                <a:latin typeface="Georgia"/>
                <a:cs typeface="Georgia"/>
              </a:rPr>
              <a:t>some of the factor that </a:t>
            </a:r>
            <a:r>
              <a:rPr sz="1800" dirty="0">
                <a:latin typeface="Georgia"/>
                <a:cs typeface="Georgia"/>
              </a:rPr>
              <a:t>must </a:t>
            </a:r>
            <a:r>
              <a:rPr sz="1800" spc="-5" dirty="0">
                <a:latin typeface="Georgia"/>
                <a:cs typeface="Georgia"/>
              </a:rPr>
              <a:t>be taken </a:t>
            </a:r>
            <a:r>
              <a:rPr sz="1800" dirty="0">
                <a:latin typeface="Georgia"/>
                <a:cs typeface="Georgia"/>
              </a:rPr>
              <a:t>into </a:t>
            </a:r>
            <a:r>
              <a:rPr sz="1800" spc="-5" dirty="0">
                <a:latin typeface="Georgia"/>
                <a:cs typeface="Georgia"/>
              </a:rPr>
              <a:t>consideration when  selecting </a:t>
            </a:r>
            <a:r>
              <a:rPr sz="1800" dirty="0">
                <a:latin typeface="Georgia"/>
                <a:cs typeface="Georgia"/>
              </a:rPr>
              <a:t>a </a:t>
            </a:r>
            <a:r>
              <a:rPr sz="1800" spc="-5" dirty="0">
                <a:latin typeface="Georgia"/>
                <a:cs typeface="Georgia"/>
              </a:rPr>
              <a:t>Humidity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Sensor.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Accuracy of the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sensor.</a:t>
            </a:r>
            <a:endParaRPr sz="1800">
              <a:latin typeface="Georgia"/>
              <a:cs typeface="Georgia"/>
            </a:endParaRPr>
          </a:p>
          <a:p>
            <a:pPr marL="12700" marR="3947795">
              <a:lnSpc>
                <a:spcPts val="4320"/>
              </a:lnSpc>
              <a:spcBef>
                <a:spcPts val="505"/>
              </a:spcBef>
            </a:pPr>
            <a:r>
              <a:rPr sz="1800" spc="-5" dirty="0">
                <a:latin typeface="Georgia"/>
                <a:cs typeface="Georgia"/>
              </a:rPr>
              <a:t>Calibration </a:t>
            </a:r>
            <a:r>
              <a:rPr sz="1800" dirty="0">
                <a:latin typeface="Georgia"/>
                <a:cs typeface="Georgia"/>
              </a:rPr>
              <a:t>– </a:t>
            </a:r>
            <a:r>
              <a:rPr sz="1800" spc="-5" dirty="0">
                <a:latin typeface="Georgia"/>
                <a:cs typeface="Georgia"/>
              </a:rPr>
              <a:t>requirements </a:t>
            </a:r>
            <a:r>
              <a:rPr sz="1800" dirty="0">
                <a:latin typeface="Georgia"/>
                <a:cs typeface="Georgia"/>
              </a:rPr>
              <a:t>and methods  </a:t>
            </a:r>
            <a:r>
              <a:rPr sz="1800" spc="-5" dirty="0">
                <a:latin typeface="Georgia"/>
                <a:cs typeface="Georgia"/>
              </a:rPr>
              <a:t>Size of the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sensor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1800" spc="-5" dirty="0">
                <a:latin typeface="Georgia"/>
                <a:cs typeface="Georgia"/>
              </a:rPr>
              <a:t>Cost of the </a:t>
            </a:r>
            <a:r>
              <a:rPr sz="1800" dirty="0">
                <a:latin typeface="Georgia"/>
                <a:cs typeface="Georgia"/>
              </a:rPr>
              <a:t>sensor and </a:t>
            </a:r>
            <a:r>
              <a:rPr sz="1800" spc="-5" dirty="0">
                <a:latin typeface="Georgia"/>
                <a:cs typeface="Georgia"/>
              </a:rPr>
              <a:t>cost of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replacement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Output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repeatability</a:t>
            </a:r>
            <a:endParaRPr sz="1800">
              <a:latin typeface="Georgia"/>
              <a:cs typeface="Georgia"/>
            </a:endParaRPr>
          </a:p>
          <a:p>
            <a:pPr marL="12700" marR="5200650">
              <a:lnSpc>
                <a:spcPct val="2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Circuit complexity  </a:t>
            </a:r>
            <a:r>
              <a:rPr sz="1800" dirty="0">
                <a:latin typeface="Georgia"/>
                <a:cs typeface="Georgia"/>
              </a:rPr>
              <a:t>Resistance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-9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contamination  </a:t>
            </a:r>
            <a:r>
              <a:rPr sz="1800" spc="-5" dirty="0">
                <a:latin typeface="Georgia"/>
                <a:cs typeface="Georgia"/>
              </a:rPr>
              <a:t>Reliability of the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sensor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2531" y="176207"/>
            <a:ext cx="176212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5" dirty="0"/>
              <a:t>Transducer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814059"/>
            <a:ext cx="8763000" cy="4824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76797" y="176207"/>
            <a:ext cx="438848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" dirty="0"/>
              <a:t>Basic </a:t>
            </a:r>
            <a:r>
              <a:rPr spc="5" dirty="0"/>
              <a:t>Concept </a:t>
            </a:r>
            <a:r>
              <a:rPr spc="-10" dirty="0"/>
              <a:t>of</a:t>
            </a:r>
            <a:r>
              <a:rPr spc="114" dirty="0"/>
              <a:t> </a:t>
            </a:r>
            <a:r>
              <a:rPr spc="-15" dirty="0"/>
              <a:t>Transducer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61" y="967738"/>
            <a:ext cx="8467090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transducer </a:t>
            </a:r>
            <a:r>
              <a:rPr sz="2400" spc="-15" dirty="0">
                <a:latin typeface="Georgia"/>
                <a:cs typeface="Georgia"/>
              </a:rPr>
              <a:t>is </a:t>
            </a:r>
            <a:r>
              <a:rPr sz="2400" spc="-25" dirty="0">
                <a:latin typeface="Georgia"/>
                <a:cs typeface="Georgia"/>
              </a:rPr>
              <a:t>defined </a:t>
            </a:r>
            <a:r>
              <a:rPr sz="2400" spc="-10" dirty="0">
                <a:latin typeface="Georgia"/>
                <a:cs typeface="Georgia"/>
              </a:rPr>
              <a:t>as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5" dirty="0">
                <a:latin typeface="Georgia"/>
                <a:cs typeface="Georgia"/>
              </a:rPr>
              <a:t>substance </a:t>
            </a:r>
            <a:r>
              <a:rPr sz="2400" spc="-15" dirty="0">
                <a:latin typeface="Georgia"/>
                <a:cs typeface="Georgia"/>
              </a:rPr>
              <a:t>or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10" dirty="0">
                <a:latin typeface="Georgia"/>
                <a:cs typeface="Georgia"/>
              </a:rPr>
              <a:t>device </a:t>
            </a:r>
            <a:r>
              <a:rPr sz="2400" dirty="0">
                <a:latin typeface="Georgia"/>
                <a:cs typeface="Georgia"/>
              </a:rPr>
              <a:t>that</a:t>
            </a:r>
            <a:r>
              <a:rPr sz="2400" spc="1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converts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400" spc="-10" dirty="0">
                <a:latin typeface="Georgia"/>
                <a:cs typeface="Georgia"/>
              </a:rPr>
              <a:t>(or transfers) an </a:t>
            </a:r>
            <a:r>
              <a:rPr sz="2400" spc="-5" dirty="0">
                <a:latin typeface="Georgia"/>
                <a:cs typeface="Georgia"/>
              </a:rPr>
              <a:t>input </a:t>
            </a:r>
            <a:r>
              <a:rPr sz="2400" spc="-20" dirty="0">
                <a:latin typeface="Georgia"/>
                <a:cs typeface="Georgia"/>
              </a:rPr>
              <a:t>energy </a:t>
            </a:r>
            <a:r>
              <a:rPr sz="2400" spc="-10" dirty="0">
                <a:latin typeface="Georgia"/>
                <a:cs typeface="Georgia"/>
              </a:rPr>
              <a:t>into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25" dirty="0">
                <a:latin typeface="Georgia"/>
                <a:cs typeface="Georgia"/>
              </a:rPr>
              <a:t>different </a:t>
            </a:r>
            <a:r>
              <a:rPr sz="2400" spc="5" dirty="0">
                <a:latin typeface="Georgia"/>
                <a:cs typeface="Georgia"/>
              </a:rPr>
              <a:t>output</a:t>
            </a:r>
            <a:r>
              <a:rPr sz="2400" spc="-185" dirty="0">
                <a:latin typeface="Georgia"/>
                <a:cs typeface="Georgia"/>
              </a:rPr>
              <a:t> </a:t>
            </a:r>
            <a:r>
              <a:rPr sz="2400" spc="-15" dirty="0">
                <a:latin typeface="Georgia"/>
                <a:cs typeface="Georgia"/>
              </a:rPr>
              <a:t>energy.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400" b="1" spc="5" dirty="0">
                <a:latin typeface="Times New Roman"/>
                <a:cs typeface="Times New Roman"/>
              </a:rPr>
              <a:t>Different </a:t>
            </a:r>
            <a:r>
              <a:rPr sz="2400" b="1" spc="-15" dirty="0">
                <a:latin typeface="Times New Roman"/>
                <a:cs typeface="Times New Roman"/>
              </a:rPr>
              <a:t>types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14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Transducer: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61603" y="2971882"/>
            <a:ext cx="6163581" cy="2972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69413" y="862960"/>
            <a:ext cx="127317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35" dirty="0"/>
              <a:t>L</a:t>
            </a:r>
            <a:r>
              <a:rPr sz="3200" spc="5" dirty="0"/>
              <a:t>i</a:t>
            </a:r>
            <a:r>
              <a:rPr sz="3200" spc="-15" dirty="0"/>
              <a:t>t</a:t>
            </a:r>
            <a:r>
              <a:rPr sz="3200" spc="10" dirty="0"/>
              <a:t>e</a:t>
            </a:r>
            <a:r>
              <a:rPr sz="3200" spc="-30" dirty="0"/>
              <a:t>O</a:t>
            </a:r>
            <a:r>
              <a:rPr sz="3200" spc="15" dirty="0"/>
              <a:t>S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688965" y="1683757"/>
            <a:ext cx="8229600" cy="3194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8900" indent="-76835">
              <a:lnSpc>
                <a:spcPct val="100000"/>
              </a:lnSpc>
              <a:spcBef>
                <a:spcPts val="125"/>
              </a:spcBef>
              <a:buSzPct val="93548"/>
              <a:buFont typeface="Arial"/>
              <a:buChar char="•"/>
              <a:tabLst>
                <a:tab pos="89535" algn="l"/>
              </a:tabLst>
            </a:pPr>
            <a:r>
              <a:rPr sz="1550" spc="-5" dirty="0">
                <a:latin typeface="Times New Roman"/>
                <a:cs typeface="Times New Roman"/>
              </a:rPr>
              <a:t>LiteOS </a:t>
            </a:r>
            <a:r>
              <a:rPr sz="1550" spc="10" dirty="0">
                <a:latin typeface="Times New Roman"/>
                <a:cs typeface="Times New Roman"/>
              </a:rPr>
              <a:t>is a </a:t>
            </a:r>
            <a:r>
              <a:rPr sz="1550" dirty="0">
                <a:latin typeface="Times New Roman"/>
                <a:cs typeface="Times New Roman"/>
              </a:rPr>
              <a:t>real-time operating </a:t>
            </a:r>
            <a:r>
              <a:rPr sz="1550" spc="-15" dirty="0">
                <a:latin typeface="Times New Roman"/>
                <a:cs typeface="Times New Roman"/>
              </a:rPr>
              <a:t>system</a:t>
            </a:r>
            <a:r>
              <a:rPr sz="1550" spc="35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(RTOS).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88900" indent="-76835">
              <a:lnSpc>
                <a:spcPct val="100000"/>
              </a:lnSpc>
              <a:spcBef>
                <a:spcPts val="5"/>
              </a:spcBef>
              <a:buSzPct val="93548"/>
              <a:buFont typeface="Arial"/>
              <a:buChar char="•"/>
              <a:tabLst>
                <a:tab pos="89535" algn="l"/>
              </a:tabLst>
            </a:pPr>
            <a:r>
              <a:rPr sz="1550" spc="-5" dirty="0">
                <a:latin typeface="Times New Roman"/>
                <a:cs typeface="Times New Roman"/>
              </a:rPr>
              <a:t>LiteOS </a:t>
            </a:r>
            <a:r>
              <a:rPr sz="1550" spc="10" dirty="0">
                <a:latin typeface="Times New Roman"/>
                <a:cs typeface="Times New Roman"/>
              </a:rPr>
              <a:t>is a </a:t>
            </a:r>
            <a:r>
              <a:rPr sz="1550" spc="-5" dirty="0">
                <a:latin typeface="Times New Roman"/>
                <a:cs typeface="Times New Roman"/>
              </a:rPr>
              <a:t>Unix-like </a:t>
            </a:r>
            <a:r>
              <a:rPr sz="1550" dirty="0">
                <a:latin typeface="Times New Roman"/>
                <a:cs typeface="Times New Roman"/>
              </a:rPr>
              <a:t>operating </a:t>
            </a:r>
            <a:r>
              <a:rPr sz="1550" spc="-15" dirty="0">
                <a:latin typeface="Times New Roman"/>
                <a:cs typeface="Times New Roman"/>
              </a:rPr>
              <a:t>system </a:t>
            </a:r>
            <a:r>
              <a:rPr sz="1550" spc="-5" dirty="0">
                <a:latin typeface="Times New Roman"/>
                <a:cs typeface="Times New Roman"/>
              </a:rPr>
              <a:t>that </a:t>
            </a:r>
            <a:r>
              <a:rPr sz="1550" spc="10" dirty="0">
                <a:latin typeface="Times New Roman"/>
                <a:cs typeface="Times New Roman"/>
              </a:rPr>
              <a:t>fits </a:t>
            </a:r>
            <a:r>
              <a:rPr sz="1550" spc="30" dirty="0">
                <a:latin typeface="Times New Roman"/>
                <a:cs typeface="Times New Roman"/>
              </a:rPr>
              <a:t>on </a:t>
            </a:r>
            <a:r>
              <a:rPr sz="1550" dirty="0">
                <a:latin typeface="Times New Roman"/>
                <a:cs typeface="Times New Roman"/>
              </a:rPr>
              <a:t>memory-constrained sensor </a:t>
            </a:r>
            <a:r>
              <a:rPr sz="1550" spc="-5" dirty="0">
                <a:latin typeface="Times New Roman"/>
                <a:cs typeface="Times New Roman"/>
              </a:rPr>
              <a:t>nodes.</a:t>
            </a: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ts val="3829"/>
              </a:lnSpc>
              <a:spcBef>
                <a:spcPts val="455"/>
              </a:spcBef>
              <a:buSzPct val="93548"/>
              <a:buFont typeface="Arial"/>
              <a:buChar char="•"/>
              <a:tabLst>
                <a:tab pos="89535" algn="l"/>
              </a:tabLst>
            </a:pPr>
            <a:r>
              <a:rPr sz="1550" dirty="0">
                <a:latin typeface="Times New Roman"/>
                <a:cs typeface="Times New Roman"/>
              </a:rPr>
              <a:t>This </a:t>
            </a:r>
            <a:r>
              <a:rPr sz="1550" spc="20" dirty="0">
                <a:latin typeface="Times New Roman"/>
                <a:cs typeface="Times New Roman"/>
              </a:rPr>
              <a:t>operating system </a:t>
            </a:r>
            <a:r>
              <a:rPr sz="1550" spc="10" dirty="0">
                <a:latin typeface="Times New Roman"/>
                <a:cs typeface="Times New Roman"/>
              </a:rPr>
              <a:t>allows </a:t>
            </a:r>
            <a:r>
              <a:rPr sz="1550" spc="20" dirty="0">
                <a:latin typeface="Times New Roman"/>
                <a:cs typeface="Times New Roman"/>
              </a:rPr>
              <a:t>users </a:t>
            </a:r>
            <a:r>
              <a:rPr sz="1550" spc="15" dirty="0">
                <a:latin typeface="Times New Roman"/>
                <a:cs typeface="Times New Roman"/>
              </a:rPr>
              <a:t>to </a:t>
            </a:r>
            <a:r>
              <a:rPr sz="1550" spc="10" dirty="0">
                <a:latin typeface="Times New Roman"/>
                <a:cs typeface="Times New Roman"/>
              </a:rPr>
              <a:t>operate </a:t>
            </a:r>
            <a:r>
              <a:rPr sz="1550" spc="20" dirty="0">
                <a:latin typeface="Times New Roman"/>
                <a:cs typeface="Times New Roman"/>
              </a:rPr>
              <a:t>wireless </a:t>
            </a:r>
            <a:r>
              <a:rPr sz="1550" spc="10" dirty="0">
                <a:latin typeface="Times New Roman"/>
                <a:cs typeface="Times New Roman"/>
              </a:rPr>
              <a:t>sensor </a:t>
            </a:r>
            <a:r>
              <a:rPr sz="1550" spc="15" dirty="0">
                <a:latin typeface="Times New Roman"/>
                <a:cs typeface="Times New Roman"/>
              </a:rPr>
              <a:t>networks </a:t>
            </a:r>
            <a:r>
              <a:rPr sz="1550" spc="20" dirty="0">
                <a:latin typeface="Times New Roman"/>
                <a:cs typeface="Times New Roman"/>
              </a:rPr>
              <a:t>like operating Unix, </a:t>
            </a:r>
            <a:r>
              <a:rPr sz="1550" spc="25" dirty="0">
                <a:latin typeface="Times New Roman"/>
                <a:cs typeface="Times New Roman"/>
              </a:rPr>
              <a:t>which  </a:t>
            </a:r>
            <a:r>
              <a:rPr sz="1550" spc="10" dirty="0">
                <a:latin typeface="Times New Roman"/>
                <a:cs typeface="Times New Roman"/>
              </a:rPr>
              <a:t>is </a:t>
            </a:r>
            <a:r>
              <a:rPr sz="1550" spc="-10" dirty="0">
                <a:latin typeface="Times New Roman"/>
                <a:cs typeface="Times New Roman"/>
              </a:rPr>
              <a:t>easier </a:t>
            </a:r>
            <a:r>
              <a:rPr sz="1550" spc="20" dirty="0">
                <a:latin typeface="Times New Roman"/>
                <a:cs typeface="Times New Roman"/>
              </a:rPr>
              <a:t>for </a:t>
            </a:r>
            <a:r>
              <a:rPr sz="1550" spc="-5" dirty="0">
                <a:latin typeface="Times New Roman"/>
                <a:cs typeface="Times New Roman"/>
              </a:rPr>
              <a:t>people </a:t>
            </a:r>
            <a:r>
              <a:rPr sz="1550" spc="10" dirty="0">
                <a:latin typeface="Times New Roman"/>
                <a:cs typeface="Times New Roman"/>
              </a:rPr>
              <a:t>with </a:t>
            </a:r>
            <a:r>
              <a:rPr sz="1550" spc="-5" dirty="0">
                <a:latin typeface="Times New Roman"/>
                <a:cs typeface="Times New Roman"/>
              </a:rPr>
              <a:t>adequate </a:t>
            </a:r>
            <a:r>
              <a:rPr sz="1550" dirty="0">
                <a:latin typeface="Times New Roman"/>
                <a:cs typeface="Times New Roman"/>
              </a:rPr>
              <a:t>Unix</a:t>
            </a:r>
            <a:r>
              <a:rPr sz="1550" spc="-90" dirty="0">
                <a:latin typeface="Times New Roman"/>
                <a:cs typeface="Times New Roman"/>
              </a:rPr>
              <a:t> </a:t>
            </a:r>
            <a:r>
              <a:rPr sz="1550" spc="-5" dirty="0">
                <a:latin typeface="Times New Roman"/>
                <a:cs typeface="Times New Roman"/>
              </a:rPr>
              <a:t>background.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350">
              <a:latin typeface="Times New Roman"/>
              <a:cs typeface="Times New Roman"/>
            </a:endParaRPr>
          </a:p>
          <a:p>
            <a:pPr marL="88900" indent="-76835">
              <a:lnSpc>
                <a:spcPct val="100000"/>
              </a:lnSpc>
              <a:buSzPct val="93548"/>
              <a:buFont typeface="Arial"/>
              <a:buChar char="•"/>
              <a:tabLst>
                <a:tab pos="89535" algn="l"/>
              </a:tabLst>
            </a:pPr>
            <a:r>
              <a:rPr sz="1550" spc="-5" dirty="0">
                <a:latin typeface="Times New Roman"/>
                <a:cs typeface="Times New Roman"/>
              </a:rPr>
              <a:t>LiteOS provides </a:t>
            </a:r>
            <a:r>
              <a:rPr sz="1550" spc="10" dirty="0">
                <a:latin typeface="Times New Roman"/>
                <a:cs typeface="Times New Roman"/>
              </a:rPr>
              <a:t>a </a:t>
            </a:r>
            <a:r>
              <a:rPr sz="1550" dirty="0">
                <a:latin typeface="Times New Roman"/>
                <a:cs typeface="Times New Roman"/>
              </a:rPr>
              <a:t>familiar </a:t>
            </a:r>
            <a:r>
              <a:rPr sz="1550" spc="-5" dirty="0">
                <a:latin typeface="Times New Roman"/>
                <a:cs typeface="Times New Roman"/>
              </a:rPr>
              <a:t>programming </a:t>
            </a:r>
            <a:r>
              <a:rPr sz="1550" spc="-10" dirty="0">
                <a:latin typeface="Times New Roman"/>
                <a:cs typeface="Times New Roman"/>
              </a:rPr>
              <a:t>environment </a:t>
            </a:r>
            <a:r>
              <a:rPr sz="1550" spc="-15" dirty="0">
                <a:latin typeface="Times New Roman"/>
                <a:cs typeface="Times New Roman"/>
              </a:rPr>
              <a:t>based </a:t>
            </a:r>
            <a:r>
              <a:rPr sz="1550" spc="30" dirty="0">
                <a:latin typeface="Times New Roman"/>
                <a:cs typeface="Times New Roman"/>
              </a:rPr>
              <a:t>on </a:t>
            </a:r>
            <a:r>
              <a:rPr sz="1550" spc="-10" dirty="0">
                <a:latin typeface="Times New Roman"/>
                <a:cs typeface="Times New Roman"/>
              </a:rPr>
              <a:t>Unix, threads, and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C.</a:t>
            </a: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ct val="205900"/>
              </a:lnSpc>
              <a:spcBef>
                <a:spcPts val="5"/>
              </a:spcBef>
              <a:buSzPct val="93548"/>
              <a:buFont typeface="Arial"/>
              <a:buChar char="•"/>
              <a:tabLst>
                <a:tab pos="89535" algn="l"/>
                <a:tab pos="346075" algn="l"/>
                <a:tab pos="1099185" algn="l"/>
                <a:tab pos="1328420" algn="l"/>
                <a:tab pos="2005330" algn="l"/>
                <a:tab pos="3254375" algn="l"/>
                <a:tab pos="3893185" algn="l"/>
                <a:tab pos="4340860" algn="l"/>
                <a:tab pos="5017770" algn="l"/>
                <a:tab pos="5513705" algn="l"/>
                <a:tab pos="6686550" algn="l"/>
                <a:tab pos="7115809" algn="l"/>
              </a:tabLst>
            </a:pPr>
            <a:r>
              <a:rPr sz="1550" spc="-75" dirty="0">
                <a:latin typeface="Times New Roman"/>
                <a:cs typeface="Times New Roman"/>
              </a:rPr>
              <a:t>I</a:t>
            </a:r>
            <a:r>
              <a:rPr sz="1550" spc="5" dirty="0">
                <a:latin typeface="Times New Roman"/>
                <a:cs typeface="Times New Roman"/>
              </a:rPr>
              <a:t>t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5" dirty="0">
                <a:latin typeface="Times New Roman"/>
                <a:cs typeface="Times New Roman"/>
              </a:rPr>
              <a:t>f</a:t>
            </a:r>
            <a:r>
              <a:rPr sz="1550" spc="40" dirty="0">
                <a:latin typeface="Times New Roman"/>
                <a:cs typeface="Times New Roman"/>
              </a:rPr>
              <a:t>o</a:t>
            </a:r>
            <a:r>
              <a:rPr sz="1550" spc="10" dirty="0">
                <a:latin typeface="Times New Roman"/>
                <a:cs typeface="Times New Roman"/>
              </a:rPr>
              <a:t>ll</a:t>
            </a:r>
            <a:r>
              <a:rPr sz="1550" spc="40" dirty="0">
                <a:latin typeface="Times New Roman"/>
                <a:cs typeface="Times New Roman"/>
              </a:rPr>
              <a:t>o</a:t>
            </a:r>
            <a:r>
              <a:rPr sz="1550" dirty="0">
                <a:latin typeface="Times New Roman"/>
                <a:cs typeface="Times New Roman"/>
              </a:rPr>
              <a:t>w</a:t>
            </a:r>
            <a:r>
              <a:rPr sz="1550" spc="10" dirty="0">
                <a:latin typeface="Times New Roman"/>
                <a:cs typeface="Times New Roman"/>
              </a:rPr>
              <a:t>s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10" dirty="0">
                <a:latin typeface="Times New Roman"/>
                <a:cs typeface="Times New Roman"/>
              </a:rPr>
              <a:t>a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40" dirty="0">
                <a:latin typeface="Times New Roman"/>
                <a:cs typeface="Times New Roman"/>
              </a:rPr>
              <a:t>h</a:t>
            </a:r>
            <a:r>
              <a:rPr sz="1550" spc="-30" dirty="0">
                <a:latin typeface="Times New Roman"/>
                <a:cs typeface="Times New Roman"/>
              </a:rPr>
              <a:t>y</a:t>
            </a:r>
            <a:r>
              <a:rPr sz="1550" spc="40" dirty="0">
                <a:latin typeface="Times New Roman"/>
                <a:cs typeface="Times New Roman"/>
              </a:rPr>
              <a:t>b</a:t>
            </a:r>
            <a:r>
              <a:rPr sz="1550" spc="5" dirty="0">
                <a:latin typeface="Times New Roman"/>
                <a:cs typeface="Times New Roman"/>
              </a:rPr>
              <a:t>r</a:t>
            </a:r>
            <a:r>
              <a:rPr sz="1550" spc="10" dirty="0">
                <a:latin typeface="Times New Roman"/>
                <a:cs typeface="Times New Roman"/>
              </a:rPr>
              <a:t>id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-30" dirty="0">
                <a:latin typeface="Times New Roman"/>
                <a:cs typeface="Times New Roman"/>
              </a:rPr>
              <a:t>p</a:t>
            </a:r>
            <a:r>
              <a:rPr sz="1550" spc="5" dirty="0">
                <a:latin typeface="Times New Roman"/>
                <a:cs typeface="Times New Roman"/>
              </a:rPr>
              <a:t>r</a:t>
            </a:r>
            <a:r>
              <a:rPr sz="1550" spc="40" dirty="0">
                <a:latin typeface="Times New Roman"/>
                <a:cs typeface="Times New Roman"/>
              </a:rPr>
              <a:t>o</a:t>
            </a:r>
            <a:r>
              <a:rPr sz="1550" spc="-30" dirty="0">
                <a:latin typeface="Times New Roman"/>
                <a:cs typeface="Times New Roman"/>
              </a:rPr>
              <a:t>g</a:t>
            </a:r>
            <a:r>
              <a:rPr sz="1550" spc="75" dirty="0">
                <a:latin typeface="Times New Roman"/>
                <a:cs typeface="Times New Roman"/>
              </a:rPr>
              <a:t>r</a:t>
            </a:r>
            <a:r>
              <a:rPr sz="1550" spc="-20" dirty="0">
                <a:latin typeface="Times New Roman"/>
                <a:cs typeface="Times New Roman"/>
              </a:rPr>
              <a:t>a</a:t>
            </a:r>
            <a:r>
              <a:rPr sz="1550" spc="65" dirty="0">
                <a:latin typeface="Times New Roman"/>
                <a:cs typeface="Times New Roman"/>
              </a:rPr>
              <a:t>m</a:t>
            </a:r>
            <a:r>
              <a:rPr sz="1550" spc="-10" dirty="0">
                <a:latin typeface="Times New Roman"/>
                <a:cs typeface="Times New Roman"/>
              </a:rPr>
              <a:t>m</a:t>
            </a:r>
            <a:r>
              <a:rPr sz="1550" spc="90" dirty="0">
                <a:latin typeface="Times New Roman"/>
                <a:cs typeface="Times New Roman"/>
              </a:rPr>
              <a:t>i</a:t>
            </a:r>
            <a:r>
              <a:rPr sz="1550" spc="-30" dirty="0">
                <a:latin typeface="Times New Roman"/>
                <a:cs typeface="Times New Roman"/>
              </a:rPr>
              <a:t>n</a:t>
            </a:r>
            <a:r>
              <a:rPr sz="1550" spc="10" dirty="0">
                <a:latin typeface="Times New Roman"/>
                <a:cs typeface="Times New Roman"/>
              </a:rPr>
              <a:t>g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-10" dirty="0">
                <a:latin typeface="Times New Roman"/>
                <a:cs typeface="Times New Roman"/>
              </a:rPr>
              <a:t>m</a:t>
            </a:r>
            <a:r>
              <a:rPr sz="1550" spc="40" dirty="0">
                <a:latin typeface="Times New Roman"/>
                <a:cs typeface="Times New Roman"/>
              </a:rPr>
              <a:t>o</a:t>
            </a:r>
            <a:r>
              <a:rPr sz="1550" spc="-30" dirty="0">
                <a:latin typeface="Times New Roman"/>
                <a:cs typeface="Times New Roman"/>
              </a:rPr>
              <a:t>d</a:t>
            </a:r>
            <a:r>
              <a:rPr sz="1550" spc="-20" dirty="0">
                <a:latin typeface="Times New Roman"/>
                <a:cs typeface="Times New Roman"/>
              </a:rPr>
              <a:t>e</a:t>
            </a:r>
            <a:r>
              <a:rPr sz="1550" spc="5" dirty="0">
                <a:latin typeface="Times New Roman"/>
                <a:cs typeface="Times New Roman"/>
              </a:rPr>
              <a:t>l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90" dirty="0">
                <a:latin typeface="Times New Roman"/>
                <a:cs typeface="Times New Roman"/>
              </a:rPr>
              <a:t>t</a:t>
            </a:r>
            <a:r>
              <a:rPr sz="1550" spc="-30" dirty="0">
                <a:latin typeface="Times New Roman"/>
                <a:cs typeface="Times New Roman"/>
              </a:rPr>
              <a:t>h</a:t>
            </a:r>
            <a:r>
              <a:rPr sz="1550" spc="-20" dirty="0">
                <a:latin typeface="Times New Roman"/>
                <a:cs typeface="Times New Roman"/>
              </a:rPr>
              <a:t>a</a:t>
            </a:r>
            <a:r>
              <a:rPr sz="1550" spc="5" dirty="0">
                <a:latin typeface="Times New Roman"/>
                <a:cs typeface="Times New Roman"/>
              </a:rPr>
              <a:t>t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-20" dirty="0">
                <a:latin typeface="Times New Roman"/>
                <a:cs typeface="Times New Roman"/>
              </a:rPr>
              <a:t>a</a:t>
            </a:r>
            <a:r>
              <a:rPr sz="1550" spc="10" dirty="0">
                <a:latin typeface="Times New Roman"/>
                <a:cs typeface="Times New Roman"/>
              </a:rPr>
              <a:t>ll</a:t>
            </a:r>
            <a:r>
              <a:rPr sz="1550" spc="40" dirty="0">
                <a:latin typeface="Times New Roman"/>
                <a:cs typeface="Times New Roman"/>
              </a:rPr>
              <a:t>o</a:t>
            </a:r>
            <a:r>
              <a:rPr sz="1550" spc="70" dirty="0">
                <a:latin typeface="Times New Roman"/>
                <a:cs typeface="Times New Roman"/>
              </a:rPr>
              <a:t>w</a:t>
            </a:r>
            <a:r>
              <a:rPr sz="1550" spc="10" dirty="0">
                <a:latin typeface="Times New Roman"/>
                <a:cs typeface="Times New Roman"/>
              </a:rPr>
              <a:t>s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-30" dirty="0">
                <a:latin typeface="Times New Roman"/>
                <a:cs typeface="Times New Roman"/>
              </a:rPr>
              <a:t>b</a:t>
            </a:r>
            <a:r>
              <a:rPr sz="1550" spc="40" dirty="0">
                <a:latin typeface="Times New Roman"/>
                <a:cs typeface="Times New Roman"/>
              </a:rPr>
              <a:t>o</a:t>
            </a:r>
            <a:r>
              <a:rPr sz="1550" spc="10" dirty="0">
                <a:latin typeface="Times New Roman"/>
                <a:cs typeface="Times New Roman"/>
              </a:rPr>
              <a:t>th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55" dirty="0">
                <a:latin typeface="Times New Roman"/>
                <a:cs typeface="Times New Roman"/>
              </a:rPr>
              <a:t>e</a:t>
            </a:r>
            <a:r>
              <a:rPr sz="1550" spc="-30" dirty="0">
                <a:latin typeface="Times New Roman"/>
                <a:cs typeface="Times New Roman"/>
              </a:rPr>
              <a:t>v</a:t>
            </a:r>
            <a:r>
              <a:rPr sz="1550" spc="55" dirty="0">
                <a:latin typeface="Times New Roman"/>
                <a:cs typeface="Times New Roman"/>
              </a:rPr>
              <a:t>e</a:t>
            </a:r>
            <a:r>
              <a:rPr sz="1550" spc="-30" dirty="0">
                <a:latin typeface="Times New Roman"/>
                <a:cs typeface="Times New Roman"/>
              </a:rPr>
              <a:t>n</a:t>
            </a:r>
            <a:r>
              <a:rPr sz="1550" spc="20" dirty="0">
                <a:latin typeface="Times New Roman"/>
                <a:cs typeface="Times New Roman"/>
              </a:rPr>
              <a:t>t</a:t>
            </a:r>
            <a:r>
              <a:rPr sz="1550" spc="80" dirty="0">
                <a:latin typeface="Times New Roman"/>
                <a:cs typeface="Times New Roman"/>
              </a:rPr>
              <a:t>-</a:t>
            </a:r>
            <a:r>
              <a:rPr sz="1550" spc="-30" dirty="0">
                <a:latin typeface="Times New Roman"/>
                <a:cs typeface="Times New Roman"/>
              </a:rPr>
              <a:t>d</a:t>
            </a:r>
            <a:r>
              <a:rPr sz="1550" spc="5" dirty="0">
                <a:latin typeface="Times New Roman"/>
                <a:cs typeface="Times New Roman"/>
              </a:rPr>
              <a:t>r</a:t>
            </a:r>
            <a:r>
              <a:rPr sz="1550" spc="90" dirty="0">
                <a:latin typeface="Times New Roman"/>
                <a:cs typeface="Times New Roman"/>
              </a:rPr>
              <a:t>i</a:t>
            </a:r>
            <a:r>
              <a:rPr sz="1550" spc="-30" dirty="0">
                <a:latin typeface="Times New Roman"/>
                <a:cs typeface="Times New Roman"/>
              </a:rPr>
              <a:t>v</a:t>
            </a:r>
            <a:r>
              <a:rPr sz="1550" spc="55" dirty="0">
                <a:latin typeface="Times New Roman"/>
                <a:cs typeface="Times New Roman"/>
              </a:rPr>
              <a:t>e</a:t>
            </a:r>
            <a:r>
              <a:rPr sz="1550" spc="10" dirty="0">
                <a:latin typeface="Times New Roman"/>
                <a:cs typeface="Times New Roman"/>
              </a:rPr>
              <a:t>n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55" dirty="0">
                <a:latin typeface="Times New Roman"/>
                <a:cs typeface="Times New Roman"/>
              </a:rPr>
              <a:t>a</a:t>
            </a:r>
            <a:r>
              <a:rPr sz="1550" spc="-30" dirty="0">
                <a:latin typeface="Times New Roman"/>
                <a:cs typeface="Times New Roman"/>
              </a:rPr>
              <a:t>n</a:t>
            </a:r>
            <a:r>
              <a:rPr sz="1550" spc="10" dirty="0">
                <a:latin typeface="Times New Roman"/>
                <a:cs typeface="Times New Roman"/>
              </a:rPr>
              <a:t>d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10" dirty="0">
                <a:latin typeface="Times New Roman"/>
                <a:cs typeface="Times New Roman"/>
              </a:rPr>
              <a:t>t</a:t>
            </a:r>
            <a:r>
              <a:rPr sz="1550" spc="40" dirty="0">
                <a:latin typeface="Times New Roman"/>
                <a:cs typeface="Times New Roman"/>
              </a:rPr>
              <a:t>h</a:t>
            </a:r>
            <a:r>
              <a:rPr sz="1550" spc="5" dirty="0">
                <a:latin typeface="Times New Roman"/>
                <a:cs typeface="Times New Roman"/>
              </a:rPr>
              <a:t>r</a:t>
            </a:r>
            <a:r>
              <a:rPr sz="1550" spc="55" dirty="0">
                <a:latin typeface="Times New Roman"/>
                <a:cs typeface="Times New Roman"/>
              </a:rPr>
              <a:t>e</a:t>
            </a:r>
            <a:r>
              <a:rPr sz="1550" spc="-20" dirty="0">
                <a:latin typeface="Times New Roman"/>
                <a:cs typeface="Times New Roman"/>
              </a:rPr>
              <a:t>ad</a:t>
            </a:r>
            <a:r>
              <a:rPr sz="1550" spc="75" dirty="0">
                <a:latin typeface="Times New Roman"/>
                <a:cs typeface="Times New Roman"/>
              </a:rPr>
              <a:t>-</a:t>
            </a:r>
            <a:r>
              <a:rPr sz="1550" spc="-30" dirty="0">
                <a:latin typeface="Times New Roman"/>
                <a:cs typeface="Times New Roman"/>
              </a:rPr>
              <a:t>d</a:t>
            </a:r>
            <a:r>
              <a:rPr sz="1550" spc="5" dirty="0">
                <a:latin typeface="Times New Roman"/>
                <a:cs typeface="Times New Roman"/>
              </a:rPr>
              <a:t>r</a:t>
            </a:r>
            <a:r>
              <a:rPr sz="1550" spc="90" dirty="0">
                <a:latin typeface="Times New Roman"/>
                <a:cs typeface="Times New Roman"/>
              </a:rPr>
              <a:t>i</a:t>
            </a:r>
            <a:r>
              <a:rPr sz="1550" spc="-30" dirty="0">
                <a:latin typeface="Times New Roman"/>
                <a:cs typeface="Times New Roman"/>
              </a:rPr>
              <a:t>v</a:t>
            </a:r>
            <a:r>
              <a:rPr sz="1550" spc="55" dirty="0">
                <a:latin typeface="Times New Roman"/>
                <a:cs typeface="Times New Roman"/>
              </a:rPr>
              <a:t>e</a:t>
            </a:r>
            <a:r>
              <a:rPr sz="1550" spc="5" dirty="0">
                <a:latin typeface="Times New Roman"/>
                <a:cs typeface="Times New Roman"/>
              </a:rPr>
              <a:t>n  </a:t>
            </a:r>
            <a:r>
              <a:rPr sz="1550" spc="-5" dirty="0">
                <a:latin typeface="Times New Roman"/>
                <a:cs typeface="Times New Roman"/>
              </a:rPr>
              <a:t>programming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461" y="176207"/>
            <a:ext cx="132207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30" dirty="0"/>
              <a:t>C</a:t>
            </a:r>
            <a:r>
              <a:rPr spc="-30" dirty="0"/>
              <a:t>o</a:t>
            </a:r>
            <a:r>
              <a:rPr spc="35" dirty="0"/>
              <a:t>n</a:t>
            </a:r>
            <a:r>
              <a:rPr spc="-20" dirty="0"/>
              <a:t>t</a:t>
            </a:r>
            <a:r>
              <a:rPr spc="50" dirty="0"/>
              <a:t>d</a:t>
            </a:r>
            <a:r>
              <a:rPr spc="25" dirty="0"/>
              <a:t>…</a:t>
            </a:r>
          </a:p>
        </p:txBody>
      </p:sp>
      <p:sp>
        <p:nvSpPr>
          <p:cNvPr id="3" name="object 3"/>
          <p:cNvSpPr/>
          <p:nvPr/>
        </p:nvSpPr>
        <p:spPr>
          <a:xfrm>
            <a:off x="757703" y="685800"/>
            <a:ext cx="7586133" cy="493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8048" y="176207"/>
            <a:ext cx="117157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5" dirty="0"/>
              <a:t>Sensors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838200"/>
            <a:ext cx="88392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461" y="176207"/>
            <a:ext cx="132207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30" dirty="0"/>
              <a:t>C</a:t>
            </a:r>
            <a:r>
              <a:rPr spc="-30" dirty="0"/>
              <a:t>o</a:t>
            </a:r>
            <a:r>
              <a:rPr spc="35" dirty="0"/>
              <a:t>n</a:t>
            </a:r>
            <a:r>
              <a:rPr spc="-20" dirty="0"/>
              <a:t>t</a:t>
            </a:r>
            <a:r>
              <a:rPr spc="50" dirty="0"/>
              <a:t>d</a:t>
            </a:r>
            <a:r>
              <a:rPr spc="25" dirty="0"/>
              <a:t>…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57" y="1034731"/>
            <a:ext cx="8698865" cy="2795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750" b="1" spc="5" dirty="0">
                <a:latin typeface="Times New Roman"/>
                <a:cs typeface="Times New Roman"/>
              </a:rPr>
              <a:t>Purpose</a:t>
            </a:r>
            <a:endParaRPr sz="27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655"/>
              </a:spcBef>
            </a:pPr>
            <a:r>
              <a:rPr sz="2000" spc="25" dirty="0">
                <a:latin typeface="Georgia"/>
                <a:cs typeface="Georgia"/>
              </a:rPr>
              <a:t>The </a:t>
            </a:r>
            <a:r>
              <a:rPr sz="2000" spc="5" dirty="0">
                <a:latin typeface="Georgia"/>
                <a:cs typeface="Georgia"/>
              </a:rPr>
              <a:t>main </a:t>
            </a:r>
            <a:r>
              <a:rPr sz="2000" spc="-10" dirty="0">
                <a:latin typeface="Georgia"/>
                <a:cs typeface="Georgia"/>
              </a:rPr>
              <a:t>purpose </a:t>
            </a:r>
            <a:r>
              <a:rPr sz="2000" spc="25" dirty="0">
                <a:latin typeface="Georgia"/>
                <a:cs typeface="Georgia"/>
              </a:rPr>
              <a:t>of </a:t>
            </a:r>
            <a:r>
              <a:rPr sz="2000" spc="-5" dirty="0">
                <a:latin typeface="Georgia"/>
                <a:cs typeface="Georgia"/>
              </a:rPr>
              <a:t>sensors </a:t>
            </a:r>
            <a:r>
              <a:rPr sz="2000" spc="-25" dirty="0">
                <a:latin typeface="Georgia"/>
                <a:cs typeface="Georgia"/>
              </a:rPr>
              <a:t>is </a:t>
            </a:r>
            <a:r>
              <a:rPr sz="2000" spc="-5" dirty="0">
                <a:latin typeface="Georgia"/>
                <a:cs typeface="Georgia"/>
              </a:rPr>
              <a:t>to </a:t>
            </a:r>
            <a:r>
              <a:rPr sz="2000" dirty="0">
                <a:latin typeface="Georgia"/>
                <a:cs typeface="Georgia"/>
              </a:rPr>
              <a:t>collect </a:t>
            </a:r>
            <a:r>
              <a:rPr sz="2000" spc="20" dirty="0">
                <a:latin typeface="Georgia"/>
                <a:cs typeface="Georgia"/>
              </a:rPr>
              <a:t>data </a:t>
            </a:r>
            <a:r>
              <a:rPr sz="2000" dirty="0">
                <a:latin typeface="Georgia"/>
                <a:cs typeface="Georgia"/>
              </a:rPr>
              <a:t>from </a:t>
            </a:r>
            <a:r>
              <a:rPr sz="2000" spc="-20" dirty="0">
                <a:latin typeface="Georgia"/>
                <a:cs typeface="Georgia"/>
              </a:rPr>
              <a:t>the</a:t>
            </a:r>
            <a:r>
              <a:rPr sz="2000" spc="2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surrounding</a:t>
            </a:r>
            <a:endParaRPr sz="2000">
              <a:latin typeface="Georgia"/>
              <a:cs typeface="Georgia"/>
            </a:endParaRPr>
          </a:p>
          <a:p>
            <a:pPr marL="12700" marR="5080" algn="just">
              <a:lnSpc>
                <a:spcPct val="200300"/>
              </a:lnSpc>
            </a:pPr>
            <a:r>
              <a:rPr sz="2000" dirty="0">
                <a:latin typeface="Georgia"/>
                <a:cs typeface="Georgia"/>
              </a:rPr>
              <a:t>environment. </a:t>
            </a:r>
            <a:r>
              <a:rPr sz="2000" spc="-5" dirty="0">
                <a:latin typeface="Georgia"/>
                <a:cs typeface="Georgia"/>
              </a:rPr>
              <a:t>Sensors, </a:t>
            </a:r>
            <a:r>
              <a:rPr sz="2000" spc="25" dirty="0">
                <a:latin typeface="Georgia"/>
                <a:cs typeface="Georgia"/>
              </a:rPr>
              <a:t>or </a:t>
            </a:r>
            <a:r>
              <a:rPr sz="2000" spc="-5" dirty="0">
                <a:latin typeface="Georgia"/>
                <a:cs typeface="Georgia"/>
              </a:rPr>
              <a:t>‘things’ </a:t>
            </a:r>
            <a:r>
              <a:rPr sz="2000" spc="-15" dirty="0">
                <a:latin typeface="Georgia"/>
                <a:cs typeface="Georgia"/>
              </a:rPr>
              <a:t>of </a:t>
            </a:r>
            <a:r>
              <a:rPr sz="2000" spc="-20" dirty="0">
                <a:latin typeface="Georgia"/>
                <a:cs typeface="Georgia"/>
              </a:rPr>
              <a:t>the </a:t>
            </a:r>
            <a:r>
              <a:rPr sz="2000" spc="5" dirty="0">
                <a:latin typeface="Georgia"/>
                <a:cs typeface="Georgia"/>
              </a:rPr>
              <a:t>IoT </a:t>
            </a:r>
            <a:r>
              <a:rPr sz="2000" dirty="0">
                <a:latin typeface="Georgia"/>
                <a:cs typeface="Georgia"/>
              </a:rPr>
              <a:t>system, form </a:t>
            </a:r>
            <a:r>
              <a:rPr sz="2000" spc="-15" dirty="0">
                <a:latin typeface="Georgia"/>
                <a:cs typeface="Georgia"/>
              </a:rPr>
              <a:t>the </a:t>
            </a:r>
            <a:r>
              <a:rPr sz="2000" dirty="0">
                <a:latin typeface="Georgia"/>
                <a:cs typeface="Georgia"/>
              </a:rPr>
              <a:t>front end.  </a:t>
            </a:r>
            <a:r>
              <a:rPr sz="2000" spc="5" dirty="0">
                <a:latin typeface="Georgia"/>
                <a:cs typeface="Georgia"/>
              </a:rPr>
              <a:t>These </a:t>
            </a:r>
            <a:r>
              <a:rPr sz="2000" spc="15" dirty="0">
                <a:latin typeface="Georgia"/>
                <a:cs typeface="Georgia"/>
              </a:rPr>
              <a:t>are </a:t>
            </a:r>
            <a:r>
              <a:rPr sz="2000" spc="-10" dirty="0">
                <a:latin typeface="Georgia"/>
                <a:cs typeface="Georgia"/>
              </a:rPr>
              <a:t>connected </a:t>
            </a:r>
            <a:r>
              <a:rPr sz="2000" spc="10" dirty="0">
                <a:latin typeface="Georgia"/>
                <a:cs typeface="Georgia"/>
              </a:rPr>
              <a:t>directly </a:t>
            </a:r>
            <a:r>
              <a:rPr sz="2000" spc="25" dirty="0">
                <a:latin typeface="Georgia"/>
                <a:cs typeface="Georgia"/>
              </a:rPr>
              <a:t>or </a:t>
            </a:r>
            <a:r>
              <a:rPr sz="2000" dirty="0">
                <a:latin typeface="Georgia"/>
                <a:cs typeface="Georgia"/>
              </a:rPr>
              <a:t>indirectly </a:t>
            </a:r>
            <a:r>
              <a:rPr sz="2000" spc="-40" dirty="0">
                <a:latin typeface="Georgia"/>
                <a:cs typeface="Georgia"/>
              </a:rPr>
              <a:t>to </a:t>
            </a:r>
            <a:r>
              <a:rPr sz="2000" spc="5" dirty="0">
                <a:latin typeface="Georgia"/>
                <a:cs typeface="Georgia"/>
              </a:rPr>
              <a:t>IoT </a:t>
            </a:r>
            <a:r>
              <a:rPr sz="2000" spc="-15" dirty="0">
                <a:latin typeface="Georgia"/>
                <a:cs typeface="Georgia"/>
              </a:rPr>
              <a:t>networks </a:t>
            </a:r>
            <a:r>
              <a:rPr sz="2000" spc="-5" dirty="0">
                <a:latin typeface="Georgia"/>
                <a:cs typeface="Georgia"/>
              </a:rPr>
              <a:t>after </a:t>
            </a:r>
            <a:r>
              <a:rPr sz="2000" spc="10" dirty="0">
                <a:latin typeface="Georgia"/>
                <a:cs typeface="Georgia"/>
              </a:rPr>
              <a:t>signal  conversion </a:t>
            </a:r>
            <a:r>
              <a:rPr sz="2000" spc="20" dirty="0">
                <a:latin typeface="Georgia"/>
                <a:cs typeface="Georgia"/>
              </a:rPr>
              <a:t>and</a:t>
            </a:r>
            <a:r>
              <a:rPr sz="2000" spc="-240" dirty="0">
                <a:latin typeface="Georgia"/>
                <a:cs typeface="Georgia"/>
              </a:rPr>
              <a:t> </a:t>
            </a:r>
            <a:r>
              <a:rPr sz="2000" spc="10" dirty="0">
                <a:latin typeface="Georgia"/>
                <a:cs typeface="Georgia"/>
              </a:rPr>
              <a:t>processing.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62523" y="176207"/>
            <a:ext cx="421957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" dirty="0"/>
              <a:t>How </a:t>
            </a:r>
            <a:r>
              <a:rPr dirty="0"/>
              <a:t>Sensor </a:t>
            </a:r>
            <a:r>
              <a:rPr spc="-55" dirty="0"/>
              <a:t>Works </a:t>
            </a:r>
            <a:r>
              <a:rPr spc="-5" dirty="0"/>
              <a:t>in</a:t>
            </a:r>
            <a:r>
              <a:rPr spc="-265" dirty="0"/>
              <a:t> </a:t>
            </a:r>
            <a:r>
              <a:rPr spc="-5" dirty="0"/>
              <a:t>IOT?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61" y="605475"/>
            <a:ext cx="834517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An </a:t>
            </a:r>
            <a:r>
              <a:rPr sz="1800" spc="-10" dirty="0">
                <a:latin typeface="Times New Roman"/>
                <a:cs typeface="Times New Roman"/>
              </a:rPr>
              <a:t>IOT </a:t>
            </a:r>
            <a:r>
              <a:rPr sz="1800" spc="-15" dirty="0">
                <a:latin typeface="Times New Roman"/>
                <a:cs typeface="Times New Roman"/>
              </a:rPr>
              <a:t>System </a:t>
            </a:r>
            <a:r>
              <a:rPr sz="1800" spc="-10" dirty="0">
                <a:latin typeface="Times New Roman"/>
                <a:cs typeface="Times New Roman"/>
              </a:rPr>
              <a:t>consists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sensors/devices </a:t>
            </a:r>
            <a:r>
              <a:rPr sz="1800" spc="-15" dirty="0">
                <a:latin typeface="Times New Roman"/>
                <a:cs typeface="Times New Roman"/>
              </a:rPr>
              <a:t>which </a:t>
            </a:r>
            <a:r>
              <a:rPr sz="1800" spc="10" dirty="0">
                <a:latin typeface="Times New Roman"/>
                <a:cs typeface="Times New Roman"/>
              </a:rPr>
              <a:t>“talk” to </a:t>
            </a:r>
            <a:r>
              <a:rPr sz="1800" spc="5" dirty="0">
                <a:latin typeface="Times New Roman"/>
                <a:cs typeface="Times New Roman"/>
              </a:rPr>
              <a:t>the </a:t>
            </a:r>
            <a:r>
              <a:rPr sz="1800" spc="-10" dirty="0">
                <a:latin typeface="Times New Roman"/>
                <a:cs typeface="Times New Roman"/>
              </a:rPr>
              <a:t>cloud through </a:t>
            </a:r>
            <a:r>
              <a:rPr sz="1800" spc="-20" dirty="0">
                <a:latin typeface="Times New Roman"/>
                <a:cs typeface="Times New Roman"/>
              </a:rPr>
              <a:t>some </a:t>
            </a:r>
            <a:r>
              <a:rPr sz="1800" spc="-15" dirty="0">
                <a:latin typeface="Times New Roman"/>
                <a:cs typeface="Times New Roman"/>
              </a:rPr>
              <a:t>kind</a:t>
            </a:r>
            <a:r>
              <a:rPr sz="1800" spc="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15" dirty="0">
                <a:latin typeface="Times New Roman"/>
                <a:cs typeface="Times New Roman"/>
              </a:rPr>
              <a:t>connectivity.</a:t>
            </a:r>
            <a:endParaRPr sz="1800">
              <a:latin typeface="Times New Roman"/>
              <a:cs typeface="Times New Roman"/>
            </a:endParaRPr>
          </a:p>
          <a:p>
            <a:pPr marL="12700" marR="200025">
              <a:lnSpc>
                <a:spcPts val="2100"/>
              </a:lnSpc>
              <a:spcBef>
                <a:spcPts val="135"/>
              </a:spcBef>
            </a:pPr>
            <a:r>
              <a:rPr sz="1800" spc="-5" dirty="0">
                <a:latin typeface="Times New Roman"/>
                <a:cs typeface="Times New Roman"/>
              </a:rPr>
              <a:t>Once </a:t>
            </a:r>
            <a:r>
              <a:rPr sz="1800" spc="5" dirty="0">
                <a:latin typeface="Times New Roman"/>
                <a:cs typeface="Times New Roman"/>
              </a:rPr>
              <a:t>the </a:t>
            </a:r>
            <a:r>
              <a:rPr sz="1800" spc="10" dirty="0">
                <a:latin typeface="Times New Roman"/>
                <a:cs typeface="Times New Roman"/>
              </a:rPr>
              <a:t>data </a:t>
            </a:r>
            <a:r>
              <a:rPr sz="1800" spc="-10" dirty="0">
                <a:latin typeface="Times New Roman"/>
                <a:cs typeface="Times New Roman"/>
              </a:rPr>
              <a:t>gets </a:t>
            </a:r>
            <a:r>
              <a:rPr sz="1800" spc="10" dirty="0">
                <a:latin typeface="Times New Roman"/>
                <a:cs typeface="Times New Roman"/>
              </a:rPr>
              <a:t>to </a:t>
            </a:r>
            <a:r>
              <a:rPr sz="1800" spc="5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cloud, </a:t>
            </a:r>
            <a:r>
              <a:rPr sz="1800" spc="-15" dirty="0">
                <a:latin typeface="Times New Roman"/>
                <a:cs typeface="Times New Roman"/>
              </a:rPr>
              <a:t>Software </a:t>
            </a:r>
            <a:r>
              <a:rPr sz="1800" dirty="0">
                <a:latin typeface="Times New Roman"/>
                <a:cs typeface="Times New Roman"/>
              </a:rPr>
              <a:t>processes </a:t>
            </a:r>
            <a:r>
              <a:rPr sz="1800" spc="-30" dirty="0">
                <a:latin typeface="Times New Roman"/>
                <a:cs typeface="Times New Roman"/>
              </a:rPr>
              <a:t>it </a:t>
            </a:r>
            <a:r>
              <a:rPr sz="1800" spc="10" dirty="0">
                <a:latin typeface="Times New Roman"/>
                <a:cs typeface="Times New Roman"/>
              </a:rPr>
              <a:t>then </a:t>
            </a:r>
            <a:r>
              <a:rPr sz="1800" spc="-40" dirty="0">
                <a:latin typeface="Times New Roman"/>
                <a:cs typeface="Times New Roman"/>
              </a:rPr>
              <a:t>might </a:t>
            </a:r>
            <a:r>
              <a:rPr sz="1800" spc="-5" dirty="0">
                <a:latin typeface="Times New Roman"/>
                <a:cs typeface="Times New Roman"/>
              </a:rPr>
              <a:t>decide </a:t>
            </a:r>
            <a:r>
              <a:rPr sz="1800" spc="10" dirty="0">
                <a:latin typeface="Times New Roman"/>
                <a:cs typeface="Times New Roman"/>
              </a:rPr>
              <a:t>to </a:t>
            </a:r>
            <a:r>
              <a:rPr sz="1800" dirty="0">
                <a:latin typeface="Times New Roman"/>
                <a:cs typeface="Times New Roman"/>
              </a:rPr>
              <a:t>perform </a:t>
            </a:r>
            <a:r>
              <a:rPr sz="1800" spc="-20" dirty="0">
                <a:latin typeface="Times New Roman"/>
                <a:cs typeface="Times New Roman"/>
              </a:rPr>
              <a:t>some  </a:t>
            </a:r>
            <a:r>
              <a:rPr sz="1800" dirty="0">
                <a:latin typeface="Times New Roman"/>
                <a:cs typeface="Times New Roman"/>
              </a:rPr>
              <a:t>action , </a:t>
            </a:r>
            <a:r>
              <a:rPr sz="1800" spc="-5" dirty="0">
                <a:latin typeface="Times New Roman"/>
                <a:cs typeface="Times New Roman"/>
              </a:rPr>
              <a:t>such </a:t>
            </a:r>
            <a:r>
              <a:rPr sz="1800" spc="10" dirty="0">
                <a:latin typeface="Times New Roman"/>
                <a:cs typeface="Times New Roman"/>
              </a:rPr>
              <a:t>as </a:t>
            </a:r>
            <a:r>
              <a:rPr sz="1800" spc="-10" dirty="0">
                <a:latin typeface="Times New Roman"/>
                <a:cs typeface="Times New Roman"/>
              </a:rPr>
              <a:t>sending </a:t>
            </a:r>
            <a:r>
              <a:rPr sz="1800" spc="10" dirty="0">
                <a:latin typeface="Times New Roman"/>
                <a:cs typeface="Times New Roman"/>
              </a:rPr>
              <a:t>an </a:t>
            </a:r>
            <a:r>
              <a:rPr sz="1800" spc="-5" dirty="0">
                <a:latin typeface="Times New Roman"/>
                <a:cs typeface="Times New Roman"/>
              </a:rPr>
              <a:t>alert </a:t>
            </a:r>
            <a:r>
              <a:rPr sz="1800" dirty="0">
                <a:latin typeface="Times New Roman"/>
                <a:cs typeface="Times New Roman"/>
              </a:rPr>
              <a:t>or </a:t>
            </a:r>
            <a:r>
              <a:rPr sz="1800" spc="-10" dirty="0">
                <a:latin typeface="Times New Roman"/>
                <a:cs typeface="Times New Roman"/>
              </a:rPr>
              <a:t>automatically adjusting </a:t>
            </a:r>
            <a:r>
              <a:rPr sz="1800" spc="5" dirty="0">
                <a:latin typeface="Times New Roman"/>
                <a:cs typeface="Times New Roman"/>
              </a:rPr>
              <a:t>the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sensor/devices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20"/>
              </a:lnSpc>
            </a:pPr>
            <a:r>
              <a:rPr sz="1800" spc="-10" dirty="0">
                <a:latin typeface="Times New Roman"/>
                <a:cs typeface="Times New Roman"/>
              </a:rPr>
              <a:t>without </a:t>
            </a:r>
            <a:r>
              <a:rPr sz="1800" spc="5" dirty="0">
                <a:latin typeface="Times New Roman"/>
                <a:cs typeface="Times New Roman"/>
              </a:rPr>
              <a:t>the </a:t>
            </a:r>
            <a:r>
              <a:rPr sz="1800" spc="10" dirty="0">
                <a:latin typeface="Times New Roman"/>
                <a:cs typeface="Times New Roman"/>
              </a:rPr>
              <a:t>need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5" dirty="0">
                <a:latin typeface="Times New Roman"/>
                <a:cs typeface="Times New Roman"/>
              </a:rPr>
              <a:t>the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user.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" y="2133600"/>
            <a:ext cx="88392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461" y="176207"/>
            <a:ext cx="211328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Sensor</a:t>
            </a:r>
            <a:r>
              <a:rPr spc="-20" dirty="0"/>
              <a:t> </a:t>
            </a:r>
            <a:r>
              <a:rPr spc="-40" dirty="0"/>
              <a:t>Types: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61" y="795975"/>
            <a:ext cx="2072639" cy="3601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935" algn="l"/>
              </a:tabLst>
            </a:pPr>
            <a:r>
              <a:rPr sz="1800" spc="-15" dirty="0">
                <a:latin typeface="Times New Roman"/>
                <a:cs typeface="Times New Roman"/>
              </a:rPr>
              <a:t>Temperature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Sensor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9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1935" algn="l"/>
              </a:tabLst>
            </a:pPr>
            <a:r>
              <a:rPr sz="1800" spc="-25" dirty="0">
                <a:latin typeface="Times New Roman"/>
                <a:cs typeface="Times New Roman"/>
              </a:rPr>
              <a:t>Humidity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Sensor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AutoNum type="arabicPeriod"/>
            </a:pPr>
            <a:endParaRPr sz="1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AutoNum type="arabicPeriod"/>
              <a:tabLst>
                <a:tab pos="241935" algn="l"/>
              </a:tabLst>
            </a:pPr>
            <a:r>
              <a:rPr sz="1800" spc="-20" dirty="0">
                <a:latin typeface="Times New Roman"/>
                <a:cs typeface="Times New Roman"/>
              </a:rPr>
              <a:t>Ultrasonic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Sensor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9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AutoNum type="arabicPeriod"/>
              <a:tabLst>
                <a:tab pos="241935" algn="l"/>
              </a:tabLst>
            </a:pPr>
            <a:r>
              <a:rPr sz="1800" spc="-15" dirty="0">
                <a:latin typeface="Times New Roman"/>
                <a:cs typeface="Times New Roman"/>
              </a:rPr>
              <a:t>Motion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Sensor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imes New Roman"/>
              <a:buAutoNum type="arabicPeriod"/>
            </a:pPr>
            <a:endParaRPr sz="1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AutoNum type="arabicPeriod"/>
              <a:tabLst>
                <a:tab pos="241935" algn="l"/>
              </a:tabLst>
            </a:pPr>
            <a:r>
              <a:rPr sz="1800" dirty="0">
                <a:latin typeface="Times New Roman"/>
                <a:cs typeface="Times New Roman"/>
              </a:rPr>
              <a:t>Pressure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Sensor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AutoNum type="arabicPeriod"/>
            </a:pPr>
            <a:endParaRPr sz="19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800" spc="-5" dirty="0">
                <a:latin typeface="Times New Roman"/>
                <a:cs typeface="Times New Roman"/>
              </a:rPr>
              <a:t>Gas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Sensor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AutoNum type="arabicPeriod"/>
            </a:pPr>
            <a:endParaRPr sz="19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AutoNum type="arabicPeriod"/>
              <a:tabLst>
                <a:tab pos="241935" algn="l"/>
              </a:tabLst>
            </a:pPr>
            <a:r>
              <a:rPr sz="1800" spc="-35" dirty="0">
                <a:latin typeface="Times New Roman"/>
                <a:cs typeface="Times New Roman"/>
              </a:rPr>
              <a:t>Smoke </a:t>
            </a:r>
            <a:r>
              <a:rPr sz="1800" spc="-20" dirty="0">
                <a:latin typeface="Times New Roman"/>
                <a:cs typeface="Times New Roman"/>
              </a:rPr>
              <a:t>Sensor</a:t>
            </a:r>
            <a:r>
              <a:rPr sz="1800" spc="-18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etc.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25146" y="176207"/>
            <a:ext cx="310451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35" dirty="0"/>
              <a:t>Temperature</a:t>
            </a:r>
            <a:r>
              <a:rPr spc="285" dirty="0"/>
              <a:t> </a:t>
            </a:r>
            <a:r>
              <a:rPr dirty="0"/>
              <a:t>Sensor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61" y="555695"/>
            <a:ext cx="8566785" cy="24961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50200"/>
              </a:lnSpc>
              <a:spcBef>
                <a:spcPts val="85"/>
              </a:spcBef>
            </a:pPr>
            <a:r>
              <a:rPr sz="1800" dirty="0">
                <a:latin typeface="Georgia"/>
                <a:cs typeface="Georgia"/>
              </a:rPr>
              <a:t>The temperature </a:t>
            </a:r>
            <a:r>
              <a:rPr sz="1800" spc="-10" dirty="0">
                <a:latin typeface="Georgia"/>
                <a:cs typeface="Georgia"/>
              </a:rPr>
              <a:t>sensor </a:t>
            </a:r>
            <a:r>
              <a:rPr sz="1800" dirty="0">
                <a:latin typeface="Georgia"/>
                <a:cs typeface="Georgia"/>
              </a:rPr>
              <a:t>is used </a:t>
            </a:r>
            <a:r>
              <a:rPr sz="1800" spc="-15" dirty="0">
                <a:latin typeface="Georgia"/>
                <a:cs typeface="Georgia"/>
              </a:rPr>
              <a:t>to </a:t>
            </a:r>
            <a:r>
              <a:rPr sz="1800" spc="5" dirty="0">
                <a:latin typeface="Georgia"/>
                <a:cs typeface="Georgia"/>
              </a:rPr>
              <a:t>detect </a:t>
            </a:r>
            <a:r>
              <a:rPr sz="1800" spc="-10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heat energy which is </a:t>
            </a:r>
            <a:r>
              <a:rPr sz="1800" spc="10" dirty="0">
                <a:latin typeface="Georgia"/>
                <a:cs typeface="Georgia"/>
              </a:rPr>
              <a:t>produced </a:t>
            </a:r>
            <a:r>
              <a:rPr sz="1800" dirty="0">
                <a:latin typeface="Georgia"/>
                <a:cs typeface="Georgia"/>
              </a:rPr>
              <a:t>from </a:t>
            </a:r>
            <a:r>
              <a:rPr sz="1800" spc="-5" dirty="0">
                <a:latin typeface="Georgia"/>
                <a:cs typeface="Georgia"/>
              </a:rPr>
              <a:t>an  object otherwise nearby </a:t>
            </a:r>
            <a:r>
              <a:rPr sz="1800" dirty="0">
                <a:latin typeface="Georgia"/>
                <a:cs typeface="Georgia"/>
              </a:rPr>
              <a:t>area. These </a:t>
            </a:r>
            <a:r>
              <a:rPr sz="1800" spc="-10" dirty="0">
                <a:latin typeface="Georgia"/>
                <a:cs typeface="Georgia"/>
              </a:rPr>
              <a:t>sensors </a:t>
            </a:r>
            <a:r>
              <a:rPr sz="1800" spc="-5" dirty="0">
                <a:latin typeface="Georgia"/>
                <a:cs typeface="Georgia"/>
              </a:rPr>
              <a:t>are </a:t>
            </a:r>
            <a:r>
              <a:rPr sz="1800" dirty="0">
                <a:latin typeface="Georgia"/>
                <a:cs typeface="Georgia"/>
              </a:rPr>
              <a:t>applicable for </a:t>
            </a:r>
            <a:r>
              <a:rPr sz="1800" spc="-1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Internet of </a:t>
            </a:r>
            <a:r>
              <a:rPr sz="1800" spc="-10" dirty="0">
                <a:latin typeface="Georgia"/>
                <a:cs typeface="Georgia"/>
              </a:rPr>
              <a:t>Things  </a:t>
            </a:r>
            <a:r>
              <a:rPr sz="1800" spc="-5" dirty="0">
                <a:latin typeface="Georgia"/>
                <a:cs typeface="Georgia"/>
              </a:rPr>
              <a:t>(IoT), </a:t>
            </a:r>
            <a:r>
              <a:rPr sz="1800" dirty="0">
                <a:latin typeface="Georgia"/>
                <a:cs typeface="Georgia"/>
              </a:rPr>
              <a:t>which </a:t>
            </a:r>
            <a:r>
              <a:rPr sz="1800" spc="5" dirty="0">
                <a:latin typeface="Georgia"/>
                <a:cs typeface="Georgia"/>
              </a:rPr>
              <a:t>includes </a:t>
            </a:r>
            <a:r>
              <a:rPr sz="1800" dirty="0">
                <a:latin typeface="Georgia"/>
                <a:cs typeface="Georgia"/>
              </a:rPr>
              <a:t>from </a:t>
            </a:r>
            <a:r>
              <a:rPr sz="1800" spc="-5" dirty="0">
                <a:latin typeface="Georgia"/>
                <a:cs typeface="Georgia"/>
              </a:rPr>
              <a:t>manufacturing </a:t>
            </a:r>
            <a:r>
              <a:rPr sz="1800" spc="-15" dirty="0">
                <a:latin typeface="Georgia"/>
                <a:cs typeface="Georgia"/>
              </a:rPr>
              <a:t>to </a:t>
            </a:r>
            <a:r>
              <a:rPr sz="1800" spc="-10" dirty="0">
                <a:latin typeface="Georgia"/>
                <a:cs typeface="Georgia"/>
              </a:rPr>
              <a:t>farming.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main </a:t>
            </a:r>
            <a:r>
              <a:rPr sz="1800" dirty="0">
                <a:latin typeface="Georgia"/>
                <a:cs typeface="Georgia"/>
              </a:rPr>
              <a:t>role </a:t>
            </a:r>
            <a:r>
              <a:rPr sz="1800" spc="-5" dirty="0">
                <a:latin typeface="Georgia"/>
                <a:cs typeface="Georgia"/>
              </a:rPr>
              <a:t>of </a:t>
            </a:r>
            <a:r>
              <a:rPr sz="1800" spc="-10" dirty="0">
                <a:latin typeface="Georgia"/>
                <a:cs typeface="Georgia"/>
              </a:rPr>
              <a:t>these sensors  </a:t>
            </a:r>
            <a:r>
              <a:rPr sz="1800" dirty="0">
                <a:latin typeface="Georgia"/>
                <a:cs typeface="Georgia"/>
              </a:rPr>
              <a:t>in </a:t>
            </a:r>
            <a:r>
              <a:rPr sz="1800" spc="-5" dirty="0">
                <a:latin typeface="Georgia"/>
                <a:cs typeface="Georgia"/>
              </a:rPr>
              <a:t>manufacturing </a:t>
            </a:r>
            <a:r>
              <a:rPr sz="1800" dirty="0">
                <a:latin typeface="Georgia"/>
                <a:cs typeface="Georgia"/>
              </a:rPr>
              <a:t>is for temperature </a:t>
            </a:r>
            <a:r>
              <a:rPr sz="1800" spc="-10" dirty="0">
                <a:latin typeface="Georgia"/>
                <a:cs typeface="Georgia"/>
              </a:rPr>
              <a:t>monitoring </a:t>
            </a:r>
            <a:r>
              <a:rPr sz="1800" spc="-5" dirty="0">
                <a:latin typeface="Georgia"/>
                <a:cs typeface="Georgia"/>
              </a:rPr>
              <a:t>of machines. Similarly, </a:t>
            </a:r>
            <a:r>
              <a:rPr sz="1800" dirty="0">
                <a:latin typeface="Georgia"/>
                <a:cs typeface="Georgia"/>
              </a:rPr>
              <a:t>in </a:t>
            </a:r>
            <a:r>
              <a:rPr sz="1800" spc="-15" dirty="0">
                <a:latin typeface="Georgia"/>
                <a:cs typeface="Georgia"/>
              </a:rPr>
              <a:t>the  </a:t>
            </a:r>
            <a:r>
              <a:rPr sz="1800" spc="-5" dirty="0">
                <a:latin typeface="Georgia"/>
                <a:cs typeface="Georgia"/>
              </a:rPr>
              <a:t>agriculture </a:t>
            </a:r>
            <a:r>
              <a:rPr sz="1800" spc="5" dirty="0">
                <a:latin typeface="Georgia"/>
                <a:cs typeface="Georgia"/>
              </a:rPr>
              <a:t>field, </a:t>
            </a:r>
            <a:r>
              <a:rPr sz="1800" spc="-10" dirty="0">
                <a:latin typeface="Georgia"/>
                <a:cs typeface="Georgia"/>
              </a:rPr>
              <a:t>these sensors </a:t>
            </a:r>
            <a:r>
              <a:rPr sz="1800" spc="-5" dirty="0">
                <a:latin typeface="Georgia"/>
                <a:cs typeface="Georgia"/>
              </a:rPr>
              <a:t>are </a:t>
            </a:r>
            <a:r>
              <a:rPr sz="1800" dirty="0">
                <a:latin typeface="Georgia"/>
                <a:cs typeface="Georgia"/>
              </a:rPr>
              <a:t>used </a:t>
            </a:r>
            <a:r>
              <a:rPr sz="1800" spc="-15" dirty="0">
                <a:latin typeface="Georgia"/>
                <a:cs typeface="Georgia"/>
              </a:rPr>
              <a:t>to </a:t>
            </a:r>
            <a:r>
              <a:rPr sz="1800" spc="-10" dirty="0">
                <a:latin typeface="Georgia"/>
                <a:cs typeface="Georgia"/>
              </a:rPr>
              <a:t>monitor the </a:t>
            </a:r>
            <a:r>
              <a:rPr sz="1800" dirty="0">
                <a:latin typeface="Georgia"/>
                <a:cs typeface="Georgia"/>
              </a:rPr>
              <a:t>temperature </a:t>
            </a:r>
            <a:r>
              <a:rPr sz="1800" spc="-5" dirty="0">
                <a:latin typeface="Georgia"/>
                <a:cs typeface="Georgia"/>
              </a:rPr>
              <a:t>of </a:t>
            </a:r>
            <a:r>
              <a:rPr sz="1800" spc="-10" dirty="0">
                <a:latin typeface="Georgia"/>
                <a:cs typeface="Georgia"/>
              </a:rPr>
              <a:t>plants, soil,  and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water.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461" y="4676594"/>
            <a:ext cx="6055995" cy="845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17850">
              <a:lnSpc>
                <a:spcPct val="1494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fig: </a:t>
            </a:r>
            <a:r>
              <a:rPr sz="1800" dirty="0">
                <a:latin typeface="Georgia"/>
                <a:cs typeface="Georgia"/>
              </a:rPr>
              <a:t>Temperature </a:t>
            </a:r>
            <a:r>
              <a:rPr sz="1800" spc="-15" dirty="0">
                <a:latin typeface="Georgia"/>
                <a:cs typeface="Georgia"/>
              </a:rPr>
              <a:t>Sensor  </a:t>
            </a:r>
            <a:r>
              <a:rPr sz="1800" spc="-10" dirty="0">
                <a:latin typeface="Georgia"/>
                <a:cs typeface="Georgia"/>
              </a:rPr>
              <a:t>Major </a:t>
            </a:r>
            <a:r>
              <a:rPr sz="1800" spc="-5" dirty="0">
                <a:latin typeface="Georgia"/>
                <a:cs typeface="Georgia"/>
              </a:rPr>
              <a:t>Applications: </a:t>
            </a:r>
            <a:r>
              <a:rPr sz="1800" spc="-10" dirty="0">
                <a:latin typeface="Georgia"/>
                <a:cs typeface="Georgia"/>
              </a:rPr>
              <a:t>mainly </a:t>
            </a:r>
            <a:r>
              <a:rPr sz="1800" spc="5" dirty="0">
                <a:latin typeface="Georgia"/>
                <a:cs typeface="Georgia"/>
              </a:rPr>
              <a:t>includes </a:t>
            </a:r>
            <a:r>
              <a:rPr sz="1800" dirty="0">
                <a:latin typeface="Georgia"/>
                <a:cs typeface="Georgia"/>
              </a:rPr>
              <a:t>refrigerators, </a:t>
            </a:r>
            <a:r>
              <a:rPr sz="1800" spc="-20" dirty="0">
                <a:latin typeface="Georgia"/>
                <a:cs typeface="Georgia"/>
              </a:rPr>
              <a:t>AC’s</a:t>
            </a:r>
            <a:r>
              <a:rPr sz="1800" spc="17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etc.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43200" y="3200400"/>
            <a:ext cx="4171950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1306" y="176207"/>
            <a:ext cx="457962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40" dirty="0"/>
              <a:t>Types </a:t>
            </a:r>
            <a:r>
              <a:rPr spc="-10" dirty="0"/>
              <a:t>of </a:t>
            </a:r>
            <a:r>
              <a:rPr spc="-35" dirty="0"/>
              <a:t>Temperature</a:t>
            </a:r>
            <a:r>
              <a:rPr spc="415" dirty="0"/>
              <a:t> </a:t>
            </a:r>
            <a:r>
              <a:rPr spc="-5" dirty="0"/>
              <a:t>Sensors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61" y="795975"/>
            <a:ext cx="3241675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880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195580" algn="l"/>
              </a:tabLst>
            </a:pPr>
            <a:r>
              <a:rPr sz="1800" spc="-10" dirty="0">
                <a:latin typeface="Times New Roman"/>
                <a:cs typeface="Times New Roman"/>
              </a:rPr>
              <a:t>Thermocouple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Sensor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900">
              <a:latin typeface="Times New Roman"/>
              <a:cs typeface="Times New Roman"/>
            </a:endParaRPr>
          </a:p>
          <a:p>
            <a:pPr marL="194945" indent="-182880">
              <a:lnSpc>
                <a:spcPct val="100000"/>
              </a:lnSpc>
              <a:spcBef>
                <a:spcPts val="5"/>
              </a:spcBef>
              <a:buSzPct val="94444"/>
              <a:buFont typeface="Wingdings"/>
              <a:buChar char=""/>
              <a:tabLst>
                <a:tab pos="195580" algn="l"/>
              </a:tabLst>
            </a:pPr>
            <a:r>
              <a:rPr sz="1800" spc="5" dirty="0">
                <a:latin typeface="Times New Roman"/>
                <a:cs typeface="Times New Roman"/>
              </a:rPr>
              <a:t>Infrared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Sensors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1800">
              <a:latin typeface="Times New Roman"/>
              <a:cs typeface="Times New Roman"/>
            </a:endParaRPr>
          </a:p>
          <a:p>
            <a:pPr marL="194945" indent="-182880">
              <a:lnSpc>
                <a:spcPct val="100000"/>
              </a:lnSpc>
              <a:buSzPct val="94444"/>
              <a:buFont typeface="Wingdings"/>
              <a:buChar char=""/>
              <a:tabLst>
                <a:tab pos="195580" algn="l"/>
              </a:tabLst>
            </a:pPr>
            <a:r>
              <a:rPr sz="1800" spc="-15" dirty="0">
                <a:latin typeface="Times New Roman"/>
                <a:cs typeface="Times New Roman"/>
              </a:rPr>
              <a:t>Thermistor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Sensor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1900">
              <a:latin typeface="Times New Roman"/>
              <a:cs typeface="Times New Roman"/>
            </a:endParaRPr>
          </a:p>
          <a:p>
            <a:pPr marL="194945" indent="-182880">
              <a:lnSpc>
                <a:spcPct val="100000"/>
              </a:lnSpc>
              <a:buSzPct val="94444"/>
              <a:buFont typeface="Wingdings"/>
              <a:buChar char=""/>
              <a:tabLst>
                <a:tab pos="195580" algn="l"/>
              </a:tabLst>
            </a:pPr>
            <a:r>
              <a:rPr sz="1800" spc="-5" dirty="0">
                <a:latin typeface="Times New Roman"/>
                <a:cs typeface="Times New Roman"/>
              </a:rPr>
              <a:t>Resistance </a:t>
            </a:r>
            <a:r>
              <a:rPr sz="1800" spc="-15" dirty="0">
                <a:latin typeface="Times New Roman"/>
                <a:cs typeface="Times New Roman"/>
              </a:rPr>
              <a:t>Temperature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Detector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1800">
              <a:latin typeface="Times New Roman"/>
              <a:cs typeface="Times New Roman"/>
            </a:endParaRPr>
          </a:p>
          <a:p>
            <a:pPr marL="194945" indent="-182880">
              <a:lnSpc>
                <a:spcPct val="100000"/>
              </a:lnSpc>
              <a:buSzPct val="94444"/>
              <a:buFont typeface="Wingdings"/>
              <a:buChar char=""/>
              <a:tabLst>
                <a:tab pos="195580" algn="l"/>
              </a:tabLst>
            </a:pPr>
            <a:r>
              <a:rPr sz="1800" spc="-10" dirty="0">
                <a:latin typeface="Times New Roman"/>
                <a:cs typeface="Times New Roman"/>
              </a:rPr>
              <a:t>Thermometer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43710"/>
            <a:ext cx="9144000" cy="5170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49681" y="176207"/>
            <a:ext cx="165735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45" dirty="0"/>
              <a:t>IR</a:t>
            </a:r>
            <a:r>
              <a:rPr spc="95" dirty="0"/>
              <a:t> </a:t>
            </a:r>
            <a:r>
              <a:rPr spc="-5" dirty="0"/>
              <a:t>Sensors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61" y="605475"/>
            <a:ext cx="8637270" cy="13970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44475">
              <a:lnSpc>
                <a:spcPct val="100800"/>
              </a:lnSpc>
              <a:spcBef>
                <a:spcPts val="85"/>
              </a:spcBef>
            </a:pPr>
            <a:r>
              <a:rPr sz="1800" spc="-5" dirty="0">
                <a:latin typeface="Georgia"/>
                <a:cs typeface="Georgia"/>
              </a:rPr>
              <a:t>Infrared </a:t>
            </a:r>
            <a:r>
              <a:rPr sz="1800" spc="-10" dirty="0">
                <a:latin typeface="Georgia"/>
                <a:cs typeface="Georgia"/>
              </a:rPr>
              <a:t>sensors </a:t>
            </a:r>
            <a:r>
              <a:rPr sz="1800" spc="-5" dirty="0">
                <a:latin typeface="Georgia"/>
                <a:cs typeface="Georgia"/>
              </a:rPr>
              <a:t>are </a:t>
            </a:r>
            <a:r>
              <a:rPr sz="1800" spc="-10" dirty="0">
                <a:latin typeface="Georgia"/>
                <a:cs typeface="Georgia"/>
              </a:rPr>
              <a:t>mainly </a:t>
            </a:r>
            <a:r>
              <a:rPr sz="1800" dirty="0">
                <a:latin typeface="Georgia"/>
                <a:cs typeface="Georgia"/>
              </a:rPr>
              <a:t>used </a:t>
            </a:r>
            <a:r>
              <a:rPr sz="1800" spc="-15" dirty="0">
                <a:latin typeface="Georgia"/>
                <a:cs typeface="Georgia"/>
              </a:rPr>
              <a:t>to </a:t>
            </a:r>
            <a:r>
              <a:rPr sz="1800" spc="-5" dirty="0">
                <a:latin typeface="Georgia"/>
                <a:cs typeface="Georgia"/>
              </a:rPr>
              <a:t>measure </a:t>
            </a:r>
            <a:r>
              <a:rPr sz="1800" spc="-10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heat which is </a:t>
            </a:r>
            <a:r>
              <a:rPr sz="1800" spc="10" dirty="0">
                <a:latin typeface="Georgia"/>
                <a:cs typeface="Georgia"/>
              </a:rPr>
              <a:t>produced </a:t>
            </a:r>
            <a:r>
              <a:rPr sz="1800" spc="-20" dirty="0">
                <a:latin typeface="Georgia"/>
                <a:cs typeface="Georgia"/>
              </a:rPr>
              <a:t>by </a:t>
            </a:r>
            <a:r>
              <a:rPr sz="1800" spc="-10" dirty="0">
                <a:latin typeface="Georgia"/>
                <a:cs typeface="Georgia"/>
              </a:rPr>
              <a:t>objects.  </a:t>
            </a:r>
            <a:r>
              <a:rPr sz="1800" dirty="0">
                <a:latin typeface="Georgia"/>
                <a:cs typeface="Georgia"/>
              </a:rPr>
              <a:t>These </a:t>
            </a:r>
            <a:r>
              <a:rPr sz="1800" spc="-10" dirty="0">
                <a:latin typeface="Georgia"/>
                <a:cs typeface="Georgia"/>
              </a:rPr>
              <a:t>sensors </a:t>
            </a:r>
            <a:r>
              <a:rPr sz="1800" spc="-5" dirty="0">
                <a:latin typeface="Georgia"/>
                <a:cs typeface="Georgia"/>
              </a:rPr>
              <a:t>are </a:t>
            </a:r>
            <a:r>
              <a:rPr sz="1800" dirty="0">
                <a:latin typeface="Georgia"/>
                <a:cs typeface="Georgia"/>
              </a:rPr>
              <a:t>used in </a:t>
            </a:r>
            <a:r>
              <a:rPr sz="1800" spc="-10" dirty="0">
                <a:latin typeface="Georgia"/>
                <a:cs typeface="Georgia"/>
              </a:rPr>
              <a:t>the </a:t>
            </a:r>
            <a:r>
              <a:rPr sz="1800" dirty="0">
                <a:latin typeface="Georgia"/>
                <a:cs typeface="Georgia"/>
              </a:rPr>
              <a:t>various </a:t>
            </a:r>
            <a:r>
              <a:rPr sz="1800" spc="-5" dirty="0">
                <a:latin typeface="Georgia"/>
                <a:cs typeface="Georgia"/>
              </a:rPr>
              <a:t>applications of </a:t>
            </a:r>
            <a:r>
              <a:rPr sz="1800" spc="-15" dirty="0">
                <a:latin typeface="Georgia"/>
                <a:cs typeface="Georgia"/>
              </a:rPr>
              <a:t>IoT </a:t>
            </a:r>
            <a:r>
              <a:rPr sz="1800" dirty="0">
                <a:latin typeface="Georgia"/>
                <a:cs typeface="Georgia"/>
              </a:rPr>
              <a:t>like </a:t>
            </a:r>
            <a:r>
              <a:rPr sz="1800" spc="-5" dirty="0">
                <a:latin typeface="Georgia"/>
                <a:cs typeface="Georgia"/>
              </a:rPr>
              <a:t>healthcare </a:t>
            </a:r>
            <a:r>
              <a:rPr sz="1800" dirty="0">
                <a:latin typeface="Georgia"/>
                <a:cs typeface="Georgia"/>
              </a:rPr>
              <a:t>for  </a:t>
            </a:r>
            <a:r>
              <a:rPr sz="1800" spc="-10" dirty="0">
                <a:latin typeface="Georgia"/>
                <a:cs typeface="Georgia"/>
              </a:rPr>
              <a:t>monitoring the </a:t>
            </a:r>
            <a:r>
              <a:rPr sz="1800" dirty="0">
                <a:latin typeface="Georgia"/>
                <a:cs typeface="Georgia"/>
              </a:rPr>
              <a:t>flow </a:t>
            </a:r>
            <a:r>
              <a:rPr sz="1800" spc="-5" dirty="0">
                <a:latin typeface="Georgia"/>
                <a:cs typeface="Georgia"/>
              </a:rPr>
              <a:t>of blood, </a:t>
            </a:r>
            <a:r>
              <a:rPr sz="1800" spc="10" dirty="0">
                <a:latin typeface="Georgia"/>
                <a:cs typeface="Georgia"/>
              </a:rPr>
              <a:t>BP,</a:t>
            </a:r>
            <a:r>
              <a:rPr sz="1800" dirty="0">
                <a:latin typeface="Georgia"/>
                <a:cs typeface="Georgia"/>
              </a:rPr>
              <a:t> etc.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ts val="2100"/>
              </a:lnSpc>
            </a:pPr>
            <a:r>
              <a:rPr sz="1800" dirty="0">
                <a:latin typeface="Georgia"/>
                <a:cs typeface="Georgia"/>
              </a:rPr>
              <a:t>These </a:t>
            </a:r>
            <a:r>
              <a:rPr sz="1800" spc="-10" dirty="0">
                <a:latin typeface="Georgia"/>
                <a:cs typeface="Georgia"/>
              </a:rPr>
              <a:t>sensors </a:t>
            </a:r>
            <a:r>
              <a:rPr sz="1800" spc="-5" dirty="0">
                <a:latin typeface="Georgia"/>
                <a:cs typeface="Georgia"/>
              </a:rPr>
              <a:t>are </a:t>
            </a:r>
            <a:r>
              <a:rPr sz="1800" dirty="0">
                <a:latin typeface="Georgia"/>
                <a:cs typeface="Georgia"/>
              </a:rPr>
              <a:t>used in </a:t>
            </a:r>
            <a:r>
              <a:rPr sz="1800" spc="-5" dirty="0">
                <a:latin typeface="Georgia"/>
                <a:cs typeface="Georgia"/>
              </a:rPr>
              <a:t>smartphones </a:t>
            </a:r>
            <a:r>
              <a:rPr sz="1800" dirty="0">
                <a:latin typeface="Georgia"/>
                <a:cs typeface="Georgia"/>
              </a:rPr>
              <a:t>for </a:t>
            </a:r>
            <a:r>
              <a:rPr sz="1800" spc="-5" dirty="0">
                <a:latin typeface="Georgia"/>
                <a:cs typeface="Georgia"/>
              </a:rPr>
              <a:t>controlling, </a:t>
            </a:r>
            <a:r>
              <a:rPr sz="1800" dirty="0">
                <a:latin typeface="Georgia"/>
                <a:cs typeface="Georgia"/>
              </a:rPr>
              <a:t>wearable </a:t>
            </a:r>
            <a:r>
              <a:rPr sz="1800" spc="10" dirty="0">
                <a:latin typeface="Georgia"/>
                <a:cs typeface="Georgia"/>
              </a:rPr>
              <a:t>devices </a:t>
            </a:r>
            <a:r>
              <a:rPr sz="1800" dirty="0">
                <a:latin typeface="Georgia"/>
                <a:cs typeface="Georgia"/>
              </a:rPr>
              <a:t>for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detecting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-1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amount of </a:t>
            </a:r>
            <a:r>
              <a:rPr sz="1800" spc="-10" dirty="0">
                <a:latin typeface="Georgia"/>
                <a:cs typeface="Georgia"/>
              </a:rPr>
              <a:t>light, </a:t>
            </a:r>
            <a:r>
              <a:rPr sz="1800" dirty="0">
                <a:latin typeface="Georgia"/>
                <a:cs typeface="Georgia"/>
              </a:rPr>
              <a:t>detection </a:t>
            </a:r>
            <a:r>
              <a:rPr sz="1800" spc="-5" dirty="0">
                <a:latin typeface="Georgia"/>
                <a:cs typeface="Georgia"/>
              </a:rPr>
              <a:t>of </a:t>
            </a:r>
            <a:r>
              <a:rPr sz="1800" dirty="0">
                <a:latin typeface="Georgia"/>
                <a:cs typeface="Georgia"/>
              </a:rPr>
              <a:t>blind-spot </a:t>
            </a:r>
            <a:r>
              <a:rPr sz="1800" spc="-5" dirty="0">
                <a:latin typeface="Georgia"/>
                <a:cs typeface="Georgia"/>
              </a:rPr>
              <a:t>within </a:t>
            </a:r>
            <a:r>
              <a:rPr sz="1800" dirty="0">
                <a:latin typeface="Georgia"/>
                <a:cs typeface="Georgia"/>
              </a:rPr>
              <a:t>vehicles,</a:t>
            </a:r>
            <a:r>
              <a:rPr sz="1800" spc="7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etc.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64257" y="5002468"/>
            <a:ext cx="2032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eorgia"/>
                <a:cs typeface="Georgia"/>
              </a:rPr>
              <a:t>Fig: </a:t>
            </a:r>
            <a:r>
              <a:rPr sz="1800" spc="-5" dirty="0">
                <a:latin typeface="Georgia"/>
                <a:cs typeface="Georgia"/>
              </a:rPr>
              <a:t>Infrared</a:t>
            </a:r>
            <a:r>
              <a:rPr sz="1800" spc="5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sensor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24150" y="2076450"/>
            <a:ext cx="3752850" cy="270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28609"/>
            <a:ext cx="8610600" cy="5261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4192" y="176207"/>
            <a:ext cx="305943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5" dirty="0"/>
              <a:t>LiteOS</a:t>
            </a:r>
            <a:r>
              <a:rPr spc="-90" dirty="0"/>
              <a:t> </a:t>
            </a:r>
            <a:r>
              <a:rPr spc="-20" dirty="0"/>
              <a:t>Architecture</a:t>
            </a:r>
          </a:p>
        </p:txBody>
      </p:sp>
      <p:sp>
        <p:nvSpPr>
          <p:cNvPr id="3" name="object 3"/>
          <p:cNvSpPr/>
          <p:nvPr/>
        </p:nvSpPr>
        <p:spPr>
          <a:xfrm>
            <a:off x="1128229" y="585435"/>
            <a:ext cx="6887596" cy="5687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2390"/>
            <a:ext cx="8763000" cy="5140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1629"/>
            <a:ext cx="9144000" cy="5140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1" y="328861"/>
            <a:ext cx="3580129" cy="8782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45"/>
              </a:spcBef>
            </a:pPr>
            <a:r>
              <a:rPr spc="5" dirty="0"/>
              <a:t>Contents </a:t>
            </a:r>
            <a:r>
              <a:rPr spc="-10" dirty="0"/>
              <a:t>of </a:t>
            </a:r>
            <a:r>
              <a:rPr spc="10" dirty="0"/>
              <a:t>the </a:t>
            </a:r>
            <a:r>
              <a:rPr spc="-10" dirty="0"/>
              <a:t>Lecture  ContikiOS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64231" y="862960"/>
            <a:ext cx="188341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ContikiOS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231470" y="1702807"/>
            <a:ext cx="8688705" cy="359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latin typeface="Times New Roman"/>
                <a:cs typeface="Times New Roman"/>
              </a:rPr>
              <a:t>Contiki </a:t>
            </a:r>
            <a:r>
              <a:rPr sz="1800" spc="-30" dirty="0">
                <a:latin typeface="Times New Roman"/>
                <a:cs typeface="Times New Roman"/>
              </a:rPr>
              <a:t>is </a:t>
            </a:r>
            <a:r>
              <a:rPr sz="1800" spc="10" dirty="0">
                <a:latin typeface="Times New Roman"/>
                <a:cs typeface="Times New Roman"/>
              </a:rPr>
              <a:t>an </a:t>
            </a:r>
            <a:r>
              <a:rPr sz="1800" spc="5" dirty="0">
                <a:latin typeface="Times New Roman"/>
                <a:cs typeface="Times New Roman"/>
              </a:rPr>
              <a:t>open </a:t>
            </a:r>
            <a:r>
              <a:rPr sz="1800" spc="-5" dirty="0">
                <a:latin typeface="Times New Roman"/>
                <a:cs typeface="Times New Roman"/>
              </a:rPr>
              <a:t>source </a:t>
            </a:r>
            <a:r>
              <a:rPr sz="1800" dirty="0">
                <a:latin typeface="Times New Roman"/>
                <a:cs typeface="Times New Roman"/>
              </a:rPr>
              <a:t>operating </a:t>
            </a:r>
            <a:r>
              <a:rPr sz="1800" spc="-5" dirty="0">
                <a:latin typeface="Times New Roman"/>
                <a:cs typeface="Times New Roman"/>
              </a:rPr>
              <a:t>system </a:t>
            </a:r>
            <a:r>
              <a:rPr sz="1800" dirty="0">
                <a:latin typeface="Times New Roman"/>
                <a:cs typeface="Times New Roman"/>
              </a:rPr>
              <a:t>for </a:t>
            </a:r>
            <a:r>
              <a:rPr sz="1800" spc="5" dirty="0">
                <a:latin typeface="Times New Roman"/>
                <a:cs typeface="Times New Roman"/>
              </a:rPr>
              <a:t>the Internet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Things.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dirty="0">
                <a:latin typeface="Times New Roman"/>
                <a:cs typeface="Times New Roman"/>
              </a:rPr>
              <a:t>runs </a:t>
            </a:r>
            <a:r>
              <a:rPr sz="1800" spc="-5" dirty="0">
                <a:latin typeface="Times New Roman"/>
                <a:cs typeface="Times New Roman"/>
              </a:rPr>
              <a:t>on </a:t>
            </a:r>
            <a:r>
              <a:rPr sz="1800" dirty="0">
                <a:latin typeface="Times New Roman"/>
                <a:cs typeface="Times New Roman"/>
              </a:rPr>
              <a:t>networked embedded </a:t>
            </a:r>
            <a:r>
              <a:rPr sz="1800" spc="-10" dirty="0">
                <a:latin typeface="Times New Roman"/>
                <a:cs typeface="Times New Roman"/>
              </a:rPr>
              <a:t>systems </a:t>
            </a:r>
            <a:r>
              <a:rPr sz="1800" spc="5" dirty="0">
                <a:latin typeface="Times New Roman"/>
                <a:cs typeface="Times New Roman"/>
              </a:rPr>
              <a:t>and </a:t>
            </a:r>
            <a:r>
              <a:rPr sz="1800" spc="-20" dirty="0">
                <a:latin typeface="Times New Roman"/>
                <a:cs typeface="Times New Roman"/>
              </a:rPr>
              <a:t>wireless </a:t>
            </a:r>
            <a:r>
              <a:rPr sz="1800" spc="-10" dirty="0">
                <a:latin typeface="Times New Roman"/>
                <a:cs typeface="Times New Roman"/>
              </a:rPr>
              <a:t>sensor</a:t>
            </a:r>
            <a:r>
              <a:rPr sz="1800" spc="-2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nodes.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Contiki </a:t>
            </a:r>
            <a:r>
              <a:rPr sz="1800" spc="-30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a </a:t>
            </a:r>
            <a:r>
              <a:rPr sz="1800" spc="-35" dirty="0">
                <a:latin typeface="Times New Roman"/>
                <a:cs typeface="Times New Roman"/>
              </a:rPr>
              <a:t>highly </a:t>
            </a:r>
            <a:r>
              <a:rPr sz="1800" spc="-5" dirty="0">
                <a:latin typeface="Times New Roman"/>
                <a:cs typeface="Times New Roman"/>
              </a:rPr>
              <a:t>portable </a:t>
            </a:r>
            <a:r>
              <a:rPr sz="1800" spc="-15" dirty="0">
                <a:latin typeface="Times New Roman"/>
                <a:cs typeface="Times New Roman"/>
              </a:rPr>
              <a:t>OS </a:t>
            </a:r>
            <a:r>
              <a:rPr sz="1800" spc="5" dirty="0">
                <a:latin typeface="Times New Roman"/>
                <a:cs typeface="Times New Roman"/>
              </a:rPr>
              <a:t>and </a:t>
            </a:r>
            <a:r>
              <a:rPr sz="1800" spc="-30" dirty="0">
                <a:latin typeface="Times New Roman"/>
                <a:cs typeface="Times New Roman"/>
              </a:rPr>
              <a:t>it is </a:t>
            </a:r>
            <a:r>
              <a:rPr sz="1800" spc="-25" dirty="0">
                <a:latin typeface="Times New Roman"/>
                <a:cs typeface="Times New Roman"/>
              </a:rPr>
              <a:t>build </a:t>
            </a:r>
            <a:r>
              <a:rPr sz="1800" dirty="0">
                <a:latin typeface="Times New Roman"/>
                <a:cs typeface="Times New Roman"/>
              </a:rPr>
              <a:t>around </a:t>
            </a:r>
            <a:r>
              <a:rPr sz="1800" spc="10" dirty="0">
                <a:latin typeface="Times New Roman"/>
                <a:cs typeface="Times New Roman"/>
              </a:rPr>
              <a:t>an </a:t>
            </a:r>
            <a:r>
              <a:rPr sz="1800" dirty="0">
                <a:latin typeface="Times New Roman"/>
                <a:cs typeface="Times New Roman"/>
              </a:rPr>
              <a:t>event-driven</a:t>
            </a:r>
            <a:r>
              <a:rPr sz="1800" spc="-3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kernel.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imes New Roman"/>
              <a:cs typeface="Times New Roman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5" dirty="0">
                <a:latin typeface="Times New Roman"/>
                <a:cs typeface="Times New Roman"/>
              </a:rPr>
              <a:t>Contiki provides preemptive </a:t>
            </a:r>
            <a:r>
              <a:rPr sz="1800" spc="-15" dirty="0">
                <a:latin typeface="Times New Roman"/>
                <a:cs typeface="Times New Roman"/>
              </a:rPr>
              <a:t>multitasking </a:t>
            </a:r>
            <a:r>
              <a:rPr sz="1800" spc="10" dirty="0">
                <a:latin typeface="Times New Roman"/>
                <a:cs typeface="Times New Roman"/>
              </a:rPr>
              <a:t>that can </a:t>
            </a:r>
            <a:r>
              <a:rPr sz="1800" spc="-5" dirty="0">
                <a:latin typeface="Times New Roman"/>
                <a:cs typeface="Times New Roman"/>
              </a:rPr>
              <a:t>be used </a:t>
            </a:r>
            <a:r>
              <a:rPr sz="1800" spc="10" dirty="0">
                <a:latin typeface="Times New Roman"/>
                <a:cs typeface="Times New Roman"/>
              </a:rPr>
              <a:t>at </a:t>
            </a:r>
            <a:r>
              <a:rPr sz="1800" spc="5" dirty="0">
                <a:latin typeface="Times New Roman"/>
                <a:cs typeface="Times New Roman"/>
              </a:rPr>
              <a:t>the </a:t>
            </a:r>
            <a:r>
              <a:rPr sz="1800" spc="-15" dirty="0">
                <a:latin typeface="Times New Roman"/>
                <a:cs typeface="Times New Roman"/>
              </a:rPr>
              <a:t>individual </a:t>
            </a:r>
            <a:r>
              <a:rPr sz="1800" dirty="0">
                <a:latin typeface="Times New Roman"/>
                <a:cs typeface="Times New Roman"/>
              </a:rPr>
              <a:t>process</a:t>
            </a:r>
            <a:r>
              <a:rPr sz="1800" spc="-1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level.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93345" indent="-81280">
              <a:lnSpc>
                <a:spcPct val="1000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20" dirty="0">
                <a:latin typeface="Times New Roman"/>
                <a:cs typeface="Times New Roman"/>
              </a:rPr>
              <a:t>Polling </a:t>
            </a:r>
            <a:r>
              <a:rPr sz="1800" spc="-10" dirty="0">
                <a:latin typeface="Times New Roman"/>
                <a:cs typeface="Times New Roman"/>
              </a:rPr>
              <a:t>mechanism </a:t>
            </a:r>
            <a:r>
              <a:rPr sz="1800" spc="-30" dirty="0">
                <a:latin typeface="Times New Roman"/>
                <a:cs typeface="Times New Roman"/>
              </a:rPr>
              <a:t>is </a:t>
            </a:r>
            <a:r>
              <a:rPr sz="1800" spc="-5" dirty="0">
                <a:latin typeface="Times New Roman"/>
                <a:cs typeface="Times New Roman"/>
              </a:rPr>
              <a:t>used </a:t>
            </a:r>
            <a:r>
              <a:rPr sz="1800" spc="10" dirty="0">
                <a:latin typeface="Times New Roman"/>
                <a:cs typeface="Times New Roman"/>
              </a:rPr>
              <a:t>to </a:t>
            </a:r>
            <a:r>
              <a:rPr sz="1800" spc="-10" dirty="0">
                <a:latin typeface="Times New Roman"/>
                <a:cs typeface="Times New Roman"/>
              </a:rPr>
              <a:t>avoid </a:t>
            </a:r>
            <a:r>
              <a:rPr sz="1800" spc="10" dirty="0">
                <a:latin typeface="Times New Roman"/>
                <a:cs typeface="Times New Roman"/>
              </a:rPr>
              <a:t>race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condition.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98100"/>
              </a:lnSpc>
              <a:spcBef>
                <a:spcPts val="75"/>
              </a:spcBef>
              <a:buSzPct val="94444"/>
              <a:buFont typeface="Arial"/>
              <a:buChar char="•"/>
              <a:tabLst>
                <a:tab pos="93980" algn="l"/>
                <a:tab pos="7974330" algn="l"/>
              </a:tabLst>
            </a:pPr>
            <a:r>
              <a:rPr sz="1800" spc="-3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ny  </a:t>
            </a:r>
            <a:r>
              <a:rPr sz="1800" spc="-30" dirty="0">
                <a:latin typeface="Times New Roman"/>
                <a:cs typeface="Times New Roman"/>
              </a:rPr>
              <a:t>s</a:t>
            </a:r>
            <a:r>
              <a:rPr sz="1800" spc="20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2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du</a:t>
            </a:r>
            <a:r>
              <a:rPr sz="1800" spc="-55" dirty="0">
                <a:latin typeface="Times New Roman"/>
                <a:cs typeface="Times New Roman"/>
              </a:rPr>
              <a:t>l</a:t>
            </a:r>
            <a:r>
              <a:rPr sz="1800" spc="2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d 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v</a:t>
            </a:r>
            <a:r>
              <a:rPr sz="1800" spc="2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nt 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45" dirty="0">
                <a:latin typeface="Times New Roman"/>
                <a:cs typeface="Times New Roman"/>
              </a:rPr>
              <a:t>w</a:t>
            </a:r>
            <a:r>
              <a:rPr sz="1800" spc="-55" dirty="0">
                <a:latin typeface="Times New Roman"/>
                <a:cs typeface="Times New Roman"/>
              </a:rPr>
              <a:t>i</a:t>
            </a:r>
            <a:r>
              <a:rPr sz="1800" spc="20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l 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run 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o  </a:t>
            </a:r>
            <a:r>
              <a:rPr sz="1800" spc="20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55" dirty="0">
                <a:latin typeface="Times New Roman"/>
                <a:cs typeface="Times New Roman"/>
              </a:rPr>
              <a:t>m</a:t>
            </a:r>
            <a:r>
              <a:rPr sz="1800" spc="70" dirty="0">
                <a:latin typeface="Times New Roman"/>
                <a:cs typeface="Times New Roman"/>
              </a:rPr>
              <a:t>p</a:t>
            </a:r>
            <a:r>
              <a:rPr sz="1800" spc="-55" dirty="0">
                <a:latin typeface="Times New Roman"/>
                <a:cs typeface="Times New Roman"/>
              </a:rPr>
              <a:t>l</a:t>
            </a:r>
            <a:r>
              <a:rPr sz="1800" spc="20" dirty="0">
                <a:latin typeface="Times New Roman"/>
                <a:cs typeface="Times New Roman"/>
              </a:rPr>
              <a:t>et</a:t>
            </a:r>
            <a:r>
              <a:rPr sz="1800" spc="-5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on, 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70" dirty="0">
                <a:latin typeface="Times New Roman"/>
                <a:cs typeface="Times New Roman"/>
              </a:rPr>
              <a:t>o</a:t>
            </a:r>
            <a:r>
              <a:rPr sz="1800" spc="-30" dirty="0">
                <a:latin typeface="Times New Roman"/>
                <a:cs typeface="Times New Roman"/>
              </a:rPr>
              <a:t>w</a:t>
            </a:r>
            <a:r>
              <a:rPr sz="1800" spc="2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v</a:t>
            </a:r>
            <a:r>
              <a:rPr sz="1800" spc="20" dirty="0">
                <a:latin typeface="Times New Roman"/>
                <a:cs typeface="Times New Roman"/>
              </a:rPr>
              <a:t>e</a:t>
            </a:r>
            <a:r>
              <a:rPr sz="1800" spc="-80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v</a:t>
            </a:r>
            <a:r>
              <a:rPr sz="1800" spc="2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nt 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2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nd</a:t>
            </a:r>
            <a:r>
              <a:rPr sz="1800" spc="-55" dirty="0">
                <a:latin typeface="Times New Roman"/>
                <a:cs typeface="Times New Roman"/>
              </a:rPr>
              <a:t>l</a:t>
            </a:r>
            <a:r>
              <a:rPr sz="1800" spc="2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rs 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ca</a:t>
            </a:r>
            <a:r>
              <a:rPr sz="1800" dirty="0">
                <a:latin typeface="Times New Roman"/>
                <a:cs typeface="Times New Roman"/>
              </a:rPr>
              <a:t>n  u</a:t>
            </a:r>
            <a:r>
              <a:rPr sz="1800" spc="-3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e	</a:t>
            </a:r>
            <a:r>
              <a:rPr sz="1800" spc="-5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20" dirty="0">
                <a:latin typeface="Times New Roman"/>
                <a:cs typeface="Times New Roman"/>
              </a:rPr>
              <a:t>te</a:t>
            </a:r>
            <a:r>
              <a:rPr sz="1800" dirty="0">
                <a:latin typeface="Times New Roman"/>
                <a:cs typeface="Times New Roman"/>
              </a:rPr>
              <a:t>rn</a:t>
            </a:r>
            <a:r>
              <a:rPr sz="1800" spc="2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l  </a:t>
            </a:r>
            <a:r>
              <a:rPr sz="1800" spc="-15" dirty="0">
                <a:latin typeface="Times New Roman"/>
                <a:cs typeface="Times New Roman"/>
              </a:rPr>
              <a:t>mechanisms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preemption.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7238" y="176207"/>
            <a:ext cx="360299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ContikiOS</a:t>
            </a:r>
            <a:r>
              <a:rPr spc="170" dirty="0"/>
              <a:t> </a:t>
            </a:r>
            <a:r>
              <a:rPr spc="-20" dirty="0"/>
              <a:t>Architecture</a:t>
            </a:r>
          </a:p>
        </p:txBody>
      </p:sp>
      <p:sp>
        <p:nvSpPr>
          <p:cNvPr id="3" name="object 3"/>
          <p:cNvSpPr/>
          <p:nvPr/>
        </p:nvSpPr>
        <p:spPr>
          <a:xfrm>
            <a:off x="2502355" y="1354713"/>
            <a:ext cx="4346365" cy="4047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68728" y="176207"/>
            <a:ext cx="161226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ContikiOS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57" y="595950"/>
            <a:ext cx="8362950" cy="3997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5" dirty="0">
                <a:latin typeface="Trebuchet MS"/>
                <a:cs typeface="Trebuchet MS"/>
              </a:rPr>
              <a:t>Functional</a:t>
            </a:r>
            <a:r>
              <a:rPr sz="2000" b="1" spc="-405" dirty="0">
                <a:latin typeface="Trebuchet MS"/>
                <a:cs typeface="Trebuchet MS"/>
              </a:rPr>
              <a:t> </a:t>
            </a:r>
            <a:r>
              <a:rPr sz="2000" b="1" spc="30" dirty="0">
                <a:latin typeface="Trebuchet MS"/>
                <a:cs typeface="Trebuchet MS"/>
              </a:rPr>
              <a:t>Aspect:</a:t>
            </a:r>
            <a:endParaRPr sz="2000">
              <a:latin typeface="Trebuchet MS"/>
              <a:cs typeface="Trebuchet MS"/>
            </a:endParaRPr>
          </a:p>
          <a:p>
            <a:pPr marL="12700" marR="155575">
              <a:lnSpc>
                <a:spcPct val="100000"/>
              </a:lnSpc>
              <a:spcBef>
                <a:spcPts val="5"/>
              </a:spcBef>
            </a:pPr>
            <a:r>
              <a:rPr sz="2000" spc="-200" dirty="0">
                <a:latin typeface="Georgia"/>
                <a:cs typeface="Georgia"/>
              </a:rPr>
              <a:t>It</a:t>
            </a:r>
            <a:r>
              <a:rPr sz="2000" spc="-200" dirty="0">
                <a:latin typeface="Trebuchet MS"/>
                <a:cs typeface="Trebuchet MS"/>
              </a:rPr>
              <a:t>’</a:t>
            </a:r>
            <a:r>
              <a:rPr sz="2000" spc="-200" dirty="0">
                <a:latin typeface="Georgia"/>
                <a:cs typeface="Georgia"/>
              </a:rPr>
              <a:t>s </a:t>
            </a:r>
            <a:r>
              <a:rPr sz="2000" spc="-75" dirty="0">
                <a:latin typeface="Georgia"/>
                <a:cs typeface="Georgia"/>
              </a:rPr>
              <a:t>kernel </a:t>
            </a:r>
            <a:r>
              <a:rPr sz="2000" spc="-90" dirty="0">
                <a:latin typeface="Georgia"/>
                <a:cs typeface="Georgia"/>
              </a:rPr>
              <a:t>functions </a:t>
            </a:r>
            <a:r>
              <a:rPr sz="2000" spc="-100" dirty="0">
                <a:latin typeface="Georgia"/>
                <a:cs typeface="Georgia"/>
              </a:rPr>
              <a:t>as </a:t>
            </a:r>
            <a:r>
              <a:rPr sz="2000" spc="-145" dirty="0">
                <a:latin typeface="Georgia"/>
                <a:cs typeface="Georgia"/>
              </a:rPr>
              <a:t>an </a:t>
            </a:r>
            <a:r>
              <a:rPr sz="2000" spc="-80" dirty="0">
                <a:latin typeface="Georgia"/>
                <a:cs typeface="Georgia"/>
              </a:rPr>
              <a:t>event-driven </a:t>
            </a:r>
            <a:r>
              <a:rPr sz="2000" spc="-85" dirty="0">
                <a:latin typeface="Georgia"/>
                <a:cs typeface="Georgia"/>
              </a:rPr>
              <a:t>kernel; </a:t>
            </a:r>
            <a:r>
              <a:rPr sz="2000" spc="-114" dirty="0">
                <a:latin typeface="Georgia"/>
                <a:cs typeface="Georgia"/>
              </a:rPr>
              <a:t>multithreading </a:t>
            </a:r>
            <a:r>
              <a:rPr sz="2000" spc="-120" dirty="0">
                <a:latin typeface="Georgia"/>
                <a:cs typeface="Georgia"/>
              </a:rPr>
              <a:t>is </a:t>
            </a:r>
            <a:r>
              <a:rPr sz="2000" spc="-50" dirty="0">
                <a:latin typeface="Georgia"/>
                <a:cs typeface="Georgia"/>
              </a:rPr>
              <a:t>supported </a:t>
            </a:r>
            <a:r>
              <a:rPr sz="2000" spc="-90" dirty="0">
                <a:latin typeface="Georgia"/>
                <a:cs typeface="Georgia"/>
              </a:rPr>
              <a:t>by </a:t>
            </a:r>
            <a:r>
              <a:rPr sz="2000" spc="-145" dirty="0">
                <a:latin typeface="Georgia"/>
                <a:cs typeface="Georgia"/>
              </a:rPr>
              <a:t>an  </a:t>
            </a:r>
            <a:r>
              <a:rPr sz="2000" spc="-100" dirty="0">
                <a:latin typeface="Georgia"/>
                <a:cs typeface="Georgia"/>
              </a:rPr>
              <a:t>application library. </a:t>
            </a:r>
            <a:r>
              <a:rPr sz="2000" spc="-215" dirty="0">
                <a:latin typeface="Georgia"/>
                <a:cs typeface="Georgia"/>
              </a:rPr>
              <a:t>In </a:t>
            </a:r>
            <a:r>
              <a:rPr sz="2000" spc="-95" dirty="0">
                <a:latin typeface="Georgia"/>
                <a:cs typeface="Georgia"/>
              </a:rPr>
              <a:t>this </a:t>
            </a:r>
            <a:r>
              <a:rPr sz="2000" spc="-75" dirty="0">
                <a:latin typeface="Georgia"/>
                <a:cs typeface="Georgia"/>
              </a:rPr>
              <a:t>sense </a:t>
            </a:r>
            <a:r>
              <a:rPr sz="2000" spc="-85" dirty="0">
                <a:latin typeface="Georgia"/>
                <a:cs typeface="Georgia"/>
              </a:rPr>
              <a:t>it </a:t>
            </a:r>
            <a:r>
              <a:rPr sz="2000" spc="-120" dirty="0">
                <a:latin typeface="Georgia"/>
                <a:cs typeface="Georgia"/>
              </a:rPr>
              <a:t>is </a:t>
            </a:r>
            <a:r>
              <a:rPr sz="2000" spc="-145" dirty="0">
                <a:latin typeface="Georgia"/>
                <a:cs typeface="Georgia"/>
              </a:rPr>
              <a:t>a </a:t>
            </a:r>
            <a:r>
              <a:rPr sz="2000" spc="-105" dirty="0">
                <a:latin typeface="Georgia"/>
                <a:cs typeface="Georgia"/>
              </a:rPr>
              <a:t>hybrid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55" dirty="0">
                <a:latin typeface="Georgia"/>
                <a:cs typeface="Georgia"/>
              </a:rPr>
              <a:t>OS.</a:t>
            </a:r>
            <a:endParaRPr sz="2000">
              <a:latin typeface="Georgia"/>
              <a:cs typeface="Georgia"/>
            </a:endParaRPr>
          </a:p>
          <a:p>
            <a:pPr marL="12700" marR="146685">
              <a:lnSpc>
                <a:spcPct val="100000"/>
              </a:lnSpc>
              <a:spcBef>
                <a:spcPts val="5"/>
              </a:spcBef>
            </a:pPr>
            <a:r>
              <a:rPr sz="2000" spc="-50" dirty="0">
                <a:latin typeface="Georgia"/>
                <a:cs typeface="Georgia"/>
              </a:rPr>
              <a:t>Contiki </a:t>
            </a:r>
            <a:r>
              <a:rPr sz="2000" spc="-80" dirty="0">
                <a:latin typeface="Georgia"/>
                <a:cs typeface="Georgia"/>
              </a:rPr>
              <a:t>realises </a:t>
            </a:r>
            <a:r>
              <a:rPr sz="2000" spc="-45" dirty="0">
                <a:latin typeface="Georgia"/>
                <a:cs typeface="Georgia"/>
              </a:rPr>
              <a:t>the </a:t>
            </a:r>
            <a:r>
              <a:rPr sz="2000" spc="-70" dirty="0">
                <a:latin typeface="Georgia"/>
                <a:cs typeface="Georgia"/>
              </a:rPr>
              <a:t>separation </a:t>
            </a:r>
            <a:r>
              <a:rPr sz="2000" spc="-55" dirty="0">
                <a:latin typeface="Georgia"/>
                <a:cs typeface="Georgia"/>
              </a:rPr>
              <a:t>of </a:t>
            </a:r>
            <a:r>
              <a:rPr sz="2000" spc="-40" dirty="0">
                <a:latin typeface="Georgia"/>
                <a:cs typeface="Georgia"/>
              </a:rPr>
              <a:t>concern </a:t>
            </a:r>
            <a:r>
              <a:rPr sz="2000" spc="-55" dirty="0">
                <a:latin typeface="Georgia"/>
                <a:cs typeface="Georgia"/>
              </a:rPr>
              <a:t>of </a:t>
            </a:r>
            <a:r>
              <a:rPr sz="2000" spc="-45" dirty="0">
                <a:latin typeface="Georgia"/>
                <a:cs typeface="Georgia"/>
              </a:rPr>
              <a:t>the </a:t>
            </a:r>
            <a:r>
              <a:rPr sz="2000" spc="-95" dirty="0">
                <a:latin typeface="Georgia"/>
                <a:cs typeface="Georgia"/>
              </a:rPr>
              <a:t>basic </a:t>
            </a:r>
            <a:r>
              <a:rPr sz="2000" spc="-90" dirty="0">
                <a:latin typeface="Georgia"/>
                <a:cs typeface="Georgia"/>
              </a:rPr>
              <a:t>system </a:t>
            </a:r>
            <a:r>
              <a:rPr sz="2000" spc="-45" dirty="0">
                <a:latin typeface="Georgia"/>
                <a:cs typeface="Georgia"/>
              </a:rPr>
              <a:t>support </a:t>
            </a:r>
            <a:r>
              <a:rPr sz="2000" spc="-70" dirty="0">
                <a:latin typeface="Georgia"/>
                <a:cs typeface="Georgia"/>
              </a:rPr>
              <a:t>form </a:t>
            </a:r>
            <a:r>
              <a:rPr sz="2000" spc="-45" dirty="0">
                <a:latin typeface="Georgia"/>
                <a:cs typeface="Georgia"/>
              </a:rPr>
              <a:t>the  </a:t>
            </a:r>
            <a:r>
              <a:rPr sz="2000" spc="-50" dirty="0">
                <a:latin typeface="Georgia"/>
                <a:cs typeface="Georgia"/>
              </a:rPr>
              <a:t>rest </a:t>
            </a:r>
            <a:r>
              <a:rPr sz="2000" spc="-55" dirty="0">
                <a:latin typeface="Georgia"/>
                <a:cs typeface="Georgia"/>
              </a:rPr>
              <a:t>of </a:t>
            </a:r>
            <a:r>
              <a:rPr sz="2000" spc="-45" dirty="0">
                <a:latin typeface="Georgia"/>
                <a:cs typeface="Georgia"/>
              </a:rPr>
              <a:t>the </a:t>
            </a:r>
            <a:r>
              <a:rPr sz="2000" spc="-125" dirty="0">
                <a:latin typeface="Georgia"/>
                <a:cs typeface="Georgia"/>
              </a:rPr>
              <a:t>dynamically </a:t>
            </a:r>
            <a:r>
              <a:rPr sz="2000" spc="-90" dirty="0">
                <a:latin typeface="Georgia"/>
                <a:cs typeface="Georgia"/>
              </a:rPr>
              <a:t>loadable </a:t>
            </a:r>
            <a:r>
              <a:rPr sz="2000" spc="-125" dirty="0">
                <a:latin typeface="Georgia"/>
                <a:cs typeface="Georgia"/>
              </a:rPr>
              <a:t>and </a:t>
            </a:r>
            <a:r>
              <a:rPr sz="2000" spc="-110" dirty="0">
                <a:latin typeface="Georgia"/>
                <a:cs typeface="Georgia"/>
              </a:rPr>
              <a:t>programmable </a:t>
            </a:r>
            <a:r>
              <a:rPr sz="2000" spc="-45" dirty="0">
                <a:latin typeface="Georgia"/>
                <a:cs typeface="Georgia"/>
              </a:rPr>
              <a:t>services </a:t>
            </a:r>
            <a:r>
              <a:rPr sz="2000" spc="-85" dirty="0">
                <a:latin typeface="Georgia"/>
                <a:cs typeface="Georgia"/>
              </a:rPr>
              <a:t>(called</a:t>
            </a:r>
            <a:r>
              <a:rPr sz="2000" spc="245" dirty="0">
                <a:latin typeface="Georgia"/>
                <a:cs typeface="Georgia"/>
              </a:rPr>
              <a:t> </a:t>
            </a:r>
            <a:r>
              <a:rPr sz="2000" spc="-60" dirty="0">
                <a:latin typeface="Georgia"/>
                <a:cs typeface="Georgia"/>
              </a:rPr>
              <a:t>processes).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000" spc="-55" dirty="0">
                <a:latin typeface="Georgia"/>
                <a:cs typeface="Georgia"/>
              </a:rPr>
              <a:t>The </a:t>
            </a:r>
            <a:r>
              <a:rPr sz="2000" spc="-45" dirty="0">
                <a:latin typeface="Georgia"/>
                <a:cs typeface="Georgia"/>
              </a:rPr>
              <a:t>services </a:t>
            </a:r>
            <a:r>
              <a:rPr sz="2000" spc="-95" dirty="0">
                <a:latin typeface="Georgia"/>
                <a:cs typeface="Georgia"/>
              </a:rPr>
              <a:t>communicate with </a:t>
            </a:r>
            <a:r>
              <a:rPr sz="2000" spc="-70" dirty="0">
                <a:latin typeface="Georgia"/>
                <a:cs typeface="Georgia"/>
              </a:rPr>
              <a:t>each </a:t>
            </a:r>
            <a:r>
              <a:rPr sz="2000" spc="-20" dirty="0">
                <a:latin typeface="Georgia"/>
                <a:cs typeface="Georgia"/>
              </a:rPr>
              <a:t>other </a:t>
            </a:r>
            <a:r>
              <a:rPr sz="2000" spc="-80" dirty="0">
                <a:latin typeface="Georgia"/>
                <a:cs typeface="Georgia"/>
              </a:rPr>
              <a:t>through </a:t>
            </a:r>
            <a:r>
              <a:rPr sz="2000" spc="-45" dirty="0">
                <a:latin typeface="Georgia"/>
                <a:cs typeface="Georgia"/>
              </a:rPr>
              <a:t>the </a:t>
            </a:r>
            <a:r>
              <a:rPr sz="2000" spc="-75" dirty="0">
                <a:latin typeface="Georgia"/>
                <a:cs typeface="Georgia"/>
              </a:rPr>
              <a:t>kernel </a:t>
            </a:r>
            <a:r>
              <a:rPr sz="2000" spc="-90" dirty="0">
                <a:latin typeface="Georgia"/>
                <a:cs typeface="Georgia"/>
              </a:rPr>
              <a:t>by posting</a:t>
            </a:r>
            <a:r>
              <a:rPr sz="2000" spc="215" dirty="0">
                <a:latin typeface="Georgia"/>
                <a:cs typeface="Georgia"/>
              </a:rPr>
              <a:t> </a:t>
            </a:r>
            <a:r>
              <a:rPr sz="2000" spc="-75" dirty="0">
                <a:latin typeface="Georgia"/>
                <a:cs typeface="Georgia"/>
              </a:rPr>
              <a:t>events.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Georgia"/>
              <a:cs typeface="Georgia"/>
            </a:endParaRPr>
          </a:p>
          <a:p>
            <a:pPr marL="12700" marR="207010">
              <a:lnSpc>
                <a:spcPct val="100000"/>
              </a:lnSpc>
            </a:pPr>
            <a:r>
              <a:rPr sz="2000" spc="-55" dirty="0">
                <a:latin typeface="Georgia"/>
                <a:cs typeface="Georgia"/>
              </a:rPr>
              <a:t>The </a:t>
            </a:r>
            <a:r>
              <a:rPr sz="2000" spc="-45" dirty="0">
                <a:latin typeface="Georgia"/>
                <a:cs typeface="Georgia"/>
              </a:rPr>
              <a:t>ContikiOS </a:t>
            </a:r>
            <a:r>
              <a:rPr sz="2000" spc="-75" dirty="0">
                <a:latin typeface="Georgia"/>
                <a:cs typeface="Georgia"/>
              </a:rPr>
              <a:t>kernel </a:t>
            </a:r>
            <a:r>
              <a:rPr sz="2000" spc="-35" dirty="0">
                <a:latin typeface="Georgia"/>
                <a:cs typeface="Georgia"/>
              </a:rPr>
              <a:t>does </a:t>
            </a:r>
            <a:r>
              <a:rPr sz="2000" spc="-40" dirty="0">
                <a:latin typeface="Georgia"/>
                <a:cs typeface="Georgia"/>
              </a:rPr>
              <a:t>not </a:t>
            </a:r>
            <a:r>
              <a:rPr sz="2000" spc="-70" dirty="0">
                <a:latin typeface="Georgia"/>
                <a:cs typeface="Georgia"/>
              </a:rPr>
              <a:t>provide </a:t>
            </a:r>
            <a:r>
              <a:rPr sz="2000" spc="-140" dirty="0">
                <a:latin typeface="Georgia"/>
                <a:cs typeface="Georgia"/>
              </a:rPr>
              <a:t>any </a:t>
            </a:r>
            <a:r>
              <a:rPr sz="2000" spc="-75" dirty="0">
                <a:latin typeface="Georgia"/>
                <a:cs typeface="Georgia"/>
              </a:rPr>
              <a:t>hardware </a:t>
            </a:r>
            <a:r>
              <a:rPr sz="2000" spc="-85" dirty="0">
                <a:latin typeface="Georgia"/>
                <a:cs typeface="Georgia"/>
              </a:rPr>
              <a:t>abstraction; </a:t>
            </a:r>
            <a:r>
              <a:rPr sz="2000" spc="-70" dirty="0">
                <a:latin typeface="Georgia"/>
                <a:cs typeface="Georgia"/>
              </a:rPr>
              <a:t>but </a:t>
            </a:r>
            <a:r>
              <a:rPr sz="2000" spc="-85" dirty="0">
                <a:latin typeface="Georgia"/>
                <a:cs typeface="Georgia"/>
              </a:rPr>
              <a:t>it </a:t>
            </a:r>
            <a:r>
              <a:rPr sz="2000" spc="-80" dirty="0">
                <a:latin typeface="Georgia"/>
                <a:cs typeface="Georgia"/>
              </a:rPr>
              <a:t>allows  </a:t>
            </a:r>
            <a:r>
              <a:rPr sz="2000" spc="-60" dirty="0">
                <a:latin typeface="Georgia"/>
                <a:cs typeface="Georgia"/>
              </a:rPr>
              <a:t>device </a:t>
            </a:r>
            <a:r>
              <a:rPr sz="2000" spc="-70" dirty="0">
                <a:latin typeface="Georgia"/>
                <a:cs typeface="Georgia"/>
              </a:rPr>
              <a:t>drivers </a:t>
            </a:r>
            <a:r>
              <a:rPr sz="2000" spc="-125" dirty="0">
                <a:latin typeface="Georgia"/>
                <a:cs typeface="Georgia"/>
              </a:rPr>
              <a:t>and </a:t>
            </a:r>
            <a:r>
              <a:rPr sz="2000" spc="-100" dirty="0">
                <a:latin typeface="Georgia"/>
                <a:cs typeface="Georgia"/>
              </a:rPr>
              <a:t>application </a:t>
            </a:r>
            <a:r>
              <a:rPr sz="2000" spc="-75" dirty="0">
                <a:latin typeface="Georgia"/>
                <a:cs typeface="Georgia"/>
              </a:rPr>
              <a:t>directly </a:t>
            </a:r>
            <a:r>
              <a:rPr sz="2000" spc="-95" dirty="0">
                <a:latin typeface="Georgia"/>
                <a:cs typeface="Georgia"/>
              </a:rPr>
              <a:t>communicate with </a:t>
            </a:r>
            <a:r>
              <a:rPr sz="2000" spc="-45" dirty="0">
                <a:latin typeface="Georgia"/>
                <a:cs typeface="Georgia"/>
              </a:rPr>
              <a:t>the</a:t>
            </a:r>
            <a:r>
              <a:rPr sz="2000" spc="70" dirty="0">
                <a:latin typeface="Georgia"/>
                <a:cs typeface="Georgia"/>
              </a:rPr>
              <a:t> </a:t>
            </a:r>
            <a:r>
              <a:rPr sz="2000" spc="-65" dirty="0">
                <a:latin typeface="Georgia"/>
                <a:cs typeface="Georgia"/>
              </a:rPr>
              <a:t>hardware.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35" dirty="0">
                <a:latin typeface="Georgia"/>
                <a:cs typeface="Georgia"/>
              </a:rPr>
              <a:t>Each </a:t>
            </a:r>
            <a:r>
              <a:rPr sz="2000" spc="-50" dirty="0">
                <a:latin typeface="Georgia"/>
                <a:cs typeface="Georgia"/>
              </a:rPr>
              <a:t>Contiki </a:t>
            </a:r>
            <a:r>
              <a:rPr sz="2000" spc="-40" dirty="0">
                <a:latin typeface="Georgia"/>
                <a:cs typeface="Georgia"/>
              </a:rPr>
              <a:t>service </a:t>
            </a:r>
            <a:r>
              <a:rPr sz="2000" spc="-110" dirty="0">
                <a:latin typeface="Georgia"/>
                <a:cs typeface="Georgia"/>
              </a:rPr>
              <a:t>manages </a:t>
            </a:r>
            <a:r>
              <a:rPr sz="2000" spc="-85" dirty="0">
                <a:latin typeface="Georgia"/>
                <a:cs typeface="Georgia"/>
              </a:rPr>
              <a:t>its </a:t>
            </a:r>
            <a:r>
              <a:rPr sz="2000" spc="-60" dirty="0">
                <a:latin typeface="Georgia"/>
                <a:cs typeface="Georgia"/>
              </a:rPr>
              <a:t>own </a:t>
            </a:r>
            <a:r>
              <a:rPr sz="2000" spc="-55" dirty="0">
                <a:latin typeface="Georgia"/>
                <a:cs typeface="Georgia"/>
              </a:rPr>
              <a:t>state </a:t>
            </a:r>
            <a:r>
              <a:rPr sz="2000" spc="-160" dirty="0">
                <a:latin typeface="Georgia"/>
                <a:cs typeface="Georgia"/>
              </a:rPr>
              <a:t>in </a:t>
            </a:r>
            <a:r>
              <a:rPr sz="2000" spc="-145" dirty="0">
                <a:latin typeface="Georgia"/>
                <a:cs typeface="Georgia"/>
              </a:rPr>
              <a:t>a </a:t>
            </a:r>
            <a:r>
              <a:rPr sz="2000" spc="-65" dirty="0">
                <a:latin typeface="Georgia"/>
                <a:cs typeface="Georgia"/>
              </a:rPr>
              <a:t>private </a:t>
            </a:r>
            <a:r>
              <a:rPr sz="2000" spc="-60" dirty="0">
                <a:latin typeface="Georgia"/>
                <a:cs typeface="Georgia"/>
              </a:rPr>
              <a:t>memory </a:t>
            </a:r>
            <a:r>
              <a:rPr sz="2000" spc="-70" dirty="0">
                <a:latin typeface="Georgia"/>
                <a:cs typeface="Georgia"/>
              </a:rPr>
              <a:t>space </a:t>
            </a:r>
            <a:r>
              <a:rPr sz="2000" spc="-125" dirty="0">
                <a:latin typeface="Georgia"/>
                <a:cs typeface="Georgia"/>
              </a:rPr>
              <a:t>and</a:t>
            </a:r>
            <a:r>
              <a:rPr sz="2000" spc="-135" dirty="0">
                <a:latin typeface="Georgia"/>
                <a:cs typeface="Georgia"/>
              </a:rPr>
              <a:t> </a:t>
            </a:r>
            <a:r>
              <a:rPr sz="2000" spc="-45" dirty="0">
                <a:latin typeface="Georgia"/>
                <a:cs typeface="Georgia"/>
              </a:rPr>
              <a:t>the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000" spc="-75" dirty="0">
                <a:latin typeface="Georgia"/>
                <a:cs typeface="Georgia"/>
              </a:rPr>
              <a:t>kernel </a:t>
            </a:r>
            <a:r>
              <a:rPr sz="2000" spc="-70" dirty="0">
                <a:latin typeface="Georgia"/>
                <a:cs typeface="Georgia"/>
              </a:rPr>
              <a:t>keeps </a:t>
            </a:r>
            <a:r>
              <a:rPr sz="2000" spc="-145" dirty="0">
                <a:latin typeface="Georgia"/>
                <a:cs typeface="Georgia"/>
              </a:rPr>
              <a:t>a </a:t>
            </a:r>
            <a:r>
              <a:rPr sz="2000" spc="-55" dirty="0">
                <a:latin typeface="Georgia"/>
                <a:cs typeface="Georgia"/>
              </a:rPr>
              <a:t>pointer </a:t>
            </a:r>
            <a:r>
              <a:rPr sz="2000" spc="10" dirty="0">
                <a:latin typeface="Georgia"/>
                <a:cs typeface="Georgia"/>
              </a:rPr>
              <a:t>to </a:t>
            </a:r>
            <a:r>
              <a:rPr sz="2000" spc="-45" dirty="0">
                <a:latin typeface="Georgia"/>
                <a:cs typeface="Georgia"/>
              </a:rPr>
              <a:t>the </a:t>
            </a:r>
            <a:r>
              <a:rPr sz="2000" spc="-50" dirty="0">
                <a:latin typeface="Georgia"/>
                <a:cs typeface="Georgia"/>
              </a:rPr>
              <a:t>process</a:t>
            </a:r>
            <a:r>
              <a:rPr sz="2000" spc="-125" dirty="0">
                <a:latin typeface="Georgia"/>
                <a:cs typeface="Georgia"/>
              </a:rPr>
              <a:t> </a:t>
            </a:r>
            <a:r>
              <a:rPr sz="2000" spc="-50" dirty="0">
                <a:latin typeface="Georgia"/>
                <a:cs typeface="Georgia"/>
              </a:rPr>
              <a:t>state.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68728" y="176207"/>
            <a:ext cx="161226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ContikiOS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48" y="483264"/>
            <a:ext cx="8695690" cy="582104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5"/>
              </a:spcBef>
            </a:pPr>
            <a:r>
              <a:rPr sz="2400" b="1" spc="-5" dirty="0">
                <a:latin typeface="Times New Roman"/>
                <a:cs typeface="Times New Roman"/>
              </a:rPr>
              <a:t>Programming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Model:</a:t>
            </a:r>
            <a:endParaRPr sz="2400">
              <a:latin typeface="Times New Roman"/>
              <a:cs typeface="Times New Roman"/>
            </a:endParaRPr>
          </a:p>
          <a:p>
            <a:pPr marL="93345" indent="-81280" algn="just">
              <a:lnSpc>
                <a:spcPct val="100000"/>
              </a:lnSpc>
              <a:spcBef>
                <a:spcPts val="72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15" dirty="0">
                <a:latin typeface="Georgia"/>
                <a:cs typeface="Georgia"/>
              </a:rPr>
              <a:t>Contiki </a:t>
            </a:r>
            <a:r>
              <a:rPr sz="1800" dirty="0">
                <a:latin typeface="Georgia"/>
                <a:cs typeface="Georgia"/>
              </a:rPr>
              <a:t>supports </a:t>
            </a:r>
            <a:r>
              <a:rPr sz="1800" spc="5" dirty="0">
                <a:latin typeface="Georgia"/>
                <a:cs typeface="Georgia"/>
              </a:rPr>
              <a:t>preemptive </a:t>
            </a:r>
            <a:r>
              <a:rPr sz="1800" spc="-5" dirty="0">
                <a:latin typeface="Georgia"/>
                <a:cs typeface="Georgia"/>
              </a:rPr>
              <a:t>multithreading. Multi-threading is </a:t>
            </a:r>
            <a:r>
              <a:rPr sz="1800" dirty="0">
                <a:latin typeface="Georgia"/>
                <a:cs typeface="Georgia"/>
              </a:rPr>
              <a:t>implemented </a:t>
            </a:r>
            <a:r>
              <a:rPr sz="1800" spc="-5" dirty="0">
                <a:latin typeface="Georgia"/>
                <a:cs typeface="Georgia"/>
              </a:rPr>
              <a:t>as </a:t>
            </a:r>
            <a:r>
              <a:rPr sz="1800" dirty="0">
                <a:latin typeface="Georgia"/>
                <a:cs typeface="Georgia"/>
              </a:rPr>
              <a:t>a</a:t>
            </a:r>
            <a:endParaRPr sz="1800">
              <a:latin typeface="Georgia"/>
              <a:cs typeface="Georgia"/>
            </a:endParaRPr>
          </a:p>
          <a:p>
            <a:pPr marL="12700" algn="just">
              <a:lnSpc>
                <a:spcPct val="100000"/>
              </a:lnSpc>
              <a:spcBef>
                <a:spcPts val="1065"/>
              </a:spcBef>
            </a:pPr>
            <a:r>
              <a:rPr sz="1800" spc="-5" dirty="0">
                <a:latin typeface="Georgia"/>
                <a:cs typeface="Georgia"/>
              </a:rPr>
              <a:t>library </a:t>
            </a:r>
            <a:r>
              <a:rPr sz="1800" dirty="0">
                <a:latin typeface="Georgia"/>
                <a:cs typeface="Georgia"/>
              </a:rPr>
              <a:t>on </a:t>
            </a:r>
            <a:r>
              <a:rPr sz="1800" spc="-10" dirty="0">
                <a:latin typeface="Georgia"/>
                <a:cs typeface="Georgia"/>
              </a:rPr>
              <a:t>top </a:t>
            </a:r>
            <a:r>
              <a:rPr sz="1800" dirty="0">
                <a:latin typeface="Georgia"/>
                <a:cs typeface="Georgia"/>
              </a:rPr>
              <a:t>of </a:t>
            </a:r>
            <a:r>
              <a:rPr sz="1800" spc="-10" dirty="0">
                <a:latin typeface="Georgia"/>
                <a:cs typeface="Georgia"/>
              </a:rPr>
              <a:t>the </a:t>
            </a:r>
            <a:r>
              <a:rPr sz="1800" spc="5" dirty="0">
                <a:latin typeface="Georgia"/>
                <a:cs typeface="Georgia"/>
              </a:rPr>
              <a:t>event-driven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10" dirty="0">
                <a:latin typeface="Georgia"/>
                <a:cs typeface="Georgia"/>
              </a:rPr>
              <a:t>kernel.</a:t>
            </a:r>
            <a:endParaRPr sz="1800">
              <a:latin typeface="Georgia"/>
              <a:cs typeface="Georgia"/>
            </a:endParaRPr>
          </a:p>
          <a:p>
            <a:pPr marL="12700" marR="8255" algn="just">
              <a:lnSpc>
                <a:spcPct val="149500"/>
              </a:lnSpc>
              <a:buSzPct val="94444"/>
              <a:buFont typeface="Arial"/>
              <a:buChar char="•"/>
              <a:tabLst>
                <a:tab pos="146050" algn="l"/>
              </a:tabLst>
            </a:pP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library can </a:t>
            </a:r>
            <a:r>
              <a:rPr sz="1800" spc="-20" dirty="0">
                <a:latin typeface="Georgia"/>
                <a:cs typeface="Georgia"/>
              </a:rPr>
              <a:t>be </a:t>
            </a:r>
            <a:r>
              <a:rPr sz="1800" dirty="0">
                <a:latin typeface="Georgia"/>
                <a:cs typeface="Georgia"/>
              </a:rPr>
              <a:t>linked </a:t>
            </a:r>
            <a:r>
              <a:rPr sz="1800" spc="-5" dirty="0">
                <a:latin typeface="Georgia"/>
                <a:cs typeface="Georgia"/>
              </a:rPr>
              <a:t>with </a:t>
            </a:r>
            <a:r>
              <a:rPr sz="1800" spc="-10" dirty="0">
                <a:latin typeface="Georgia"/>
                <a:cs typeface="Georgia"/>
              </a:rPr>
              <a:t>applications that </a:t>
            </a:r>
            <a:r>
              <a:rPr sz="1800" dirty="0">
                <a:latin typeface="Georgia"/>
                <a:cs typeface="Georgia"/>
              </a:rPr>
              <a:t>require </a:t>
            </a:r>
            <a:r>
              <a:rPr sz="1800" spc="-5" dirty="0">
                <a:latin typeface="Georgia"/>
                <a:cs typeface="Georgia"/>
              </a:rPr>
              <a:t>multithreading.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15" dirty="0">
                <a:latin typeface="Georgia"/>
                <a:cs typeface="Georgia"/>
              </a:rPr>
              <a:t>Contiki  </a:t>
            </a:r>
            <a:r>
              <a:rPr sz="1800" spc="-5" dirty="0">
                <a:latin typeface="Georgia"/>
                <a:cs typeface="Georgia"/>
              </a:rPr>
              <a:t>multithreading library is </a:t>
            </a:r>
            <a:r>
              <a:rPr sz="1800" spc="5" dirty="0">
                <a:latin typeface="Georgia"/>
                <a:cs typeface="Georgia"/>
              </a:rPr>
              <a:t>divided </a:t>
            </a:r>
            <a:r>
              <a:rPr sz="1800" spc="-5" dirty="0">
                <a:latin typeface="Georgia"/>
                <a:cs typeface="Georgia"/>
              </a:rPr>
              <a:t>in two </a:t>
            </a:r>
            <a:r>
              <a:rPr sz="1800" spc="-10" dirty="0">
                <a:latin typeface="Georgia"/>
                <a:cs typeface="Georgia"/>
              </a:rPr>
              <a:t>parts: </a:t>
            </a:r>
            <a:r>
              <a:rPr sz="1800" dirty="0">
                <a:latin typeface="Georgia"/>
                <a:cs typeface="Georgia"/>
              </a:rPr>
              <a:t>a platform </a:t>
            </a:r>
            <a:r>
              <a:rPr sz="1800" spc="5" dirty="0">
                <a:latin typeface="Georgia"/>
                <a:cs typeface="Georgia"/>
              </a:rPr>
              <a:t>independent </a:t>
            </a:r>
            <a:r>
              <a:rPr sz="1800" dirty="0">
                <a:latin typeface="Georgia"/>
                <a:cs typeface="Georgia"/>
              </a:rPr>
              <a:t>part </a:t>
            </a:r>
            <a:r>
              <a:rPr sz="1800" spc="-10" dirty="0">
                <a:latin typeface="Georgia"/>
                <a:cs typeface="Georgia"/>
              </a:rPr>
              <a:t>and </a:t>
            </a:r>
            <a:r>
              <a:rPr sz="1800" dirty="0">
                <a:latin typeface="Georgia"/>
                <a:cs typeface="Georgia"/>
              </a:rPr>
              <a:t>a  platform specific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part</a:t>
            </a:r>
            <a:endParaRPr sz="1800">
              <a:latin typeface="Georgia"/>
              <a:cs typeface="Georgia"/>
            </a:endParaRPr>
          </a:p>
          <a:p>
            <a:pPr marL="93345" indent="-81280" algn="just">
              <a:lnSpc>
                <a:spcPct val="100000"/>
              </a:lnSpc>
              <a:spcBef>
                <a:spcPts val="114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15" dirty="0">
                <a:latin typeface="Georgia"/>
                <a:cs typeface="Georgia"/>
              </a:rPr>
              <a:t>Contiki </a:t>
            </a:r>
            <a:r>
              <a:rPr sz="1800" dirty="0">
                <a:latin typeface="Georgia"/>
                <a:cs typeface="Georgia"/>
              </a:rPr>
              <a:t>uses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protothreads.</a:t>
            </a:r>
            <a:endParaRPr sz="1800">
              <a:latin typeface="Georgia"/>
              <a:cs typeface="Georgia"/>
            </a:endParaRPr>
          </a:p>
          <a:p>
            <a:pPr marL="12700" marR="11430" algn="just">
              <a:lnSpc>
                <a:spcPct val="149500"/>
              </a:lnSpc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dirty="0">
                <a:latin typeface="Georgia"/>
                <a:cs typeface="Georgia"/>
              </a:rPr>
              <a:t>Protothreads </a:t>
            </a:r>
            <a:r>
              <a:rPr sz="1800" spc="-5" dirty="0">
                <a:latin typeface="Georgia"/>
                <a:cs typeface="Georgia"/>
              </a:rPr>
              <a:t>are </a:t>
            </a:r>
            <a:r>
              <a:rPr sz="1800" dirty="0">
                <a:latin typeface="Georgia"/>
                <a:cs typeface="Georgia"/>
              </a:rPr>
              <a:t>designed for </a:t>
            </a:r>
            <a:r>
              <a:rPr sz="1800" spc="-15" dirty="0">
                <a:latin typeface="Georgia"/>
                <a:cs typeface="Georgia"/>
              </a:rPr>
              <a:t>severely </a:t>
            </a:r>
            <a:r>
              <a:rPr sz="1800" dirty="0">
                <a:latin typeface="Georgia"/>
                <a:cs typeface="Georgia"/>
              </a:rPr>
              <a:t>memory </a:t>
            </a:r>
            <a:r>
              <a:rPr sz="1800" spc="-10" dirty="0">
                <a:latin typeface="Georgia"/>
                <a:cs typeface="Georgia"/>
              </a:rPr>
              <a:t>constraint </a:t>
            </a:r>
            <a:r>
              <a:rPr sz="1800" spc="10" dirty="0">
                <a:latin typeface="Georgia"/>
                <a:cs typeface="Georgia"/>
              </a:rPr>
              <a:t>devices </a:t>
            </a:r>
            <a:r>
              <a:rPr sz="1800" spc="-5" dirty="0">
                <a:latin typeface="Georgia"/>
                <a:cs typeface="Georgia"/>
              </a:rPr>
              <a:t>because they </a:t>
            </a:r>
            <a:r>
              <a:rPr sz="1800" spc="-25" dirty="0">
                <a:latin typeface="Georgia"/>
                <a:cs typeface="Georgia"/>
              </a:rPr>
              <a:t>are  </a:t>
            </a:r>
            <a:r>
              <a:rPr sz="1800" spc="-5" dirty="0">
                <a:latin typeface="Georgia"/>
                <a:cs typeface="Georgia"/>
              </a:rPr>
              <a:t>stack-less </a:t>
            </a:r>
            <a:r>
              <a:rPr sz="1800" spc="-10" dirty="0">
                <a:latin typeface="Georgia"/>
                <a:cs typeface="Georgia"/>
              </a:rPr>
              <a:t>and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lightweight.</a:t>
            </a:r>
            <a:endParaRPr sz="1800">
              <a:latin typeface="Georgia"/>
              <a:cs typeface="Georgia"/>
            </a:endParaRPr>
          </a:p>
          <a:p>
            <a:pPr marL="12700" marR="5080" indent="-635" algn="just">
              <a:lnSpc>
                <a:spcPct val="149400"/>
              </a:lnSpc>
              <a:spcBef>
                <a:spcPts val="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main </a:t>
            </a:r>
            <a:r>
              <a:rPr sz="1800" spc="5" dirty="0">
                <a:latin typeface="Georgia"/>
                <a:cs typeface="Georgia"/>
              </a:rPr>
              <a:t>features </a:t>
            </a:r>
            <a:r>
              <a:rPr sz="1800" dirty="0">
                <a:latin typeface="Georgia"/>
                <a:cs typeface="Georgia"/>
              </a:rPr>
              <a:t>of protothreads </a:t>
            </a:r>
            <a:r>
              <a:rPr sz="1800" spc="-15" dirty="0">
                <a:latin typeface="Georgia"/>
                <a:cs typeface="Georgia"/>
              </a:rPr>
              <a:t>are: </a:t>
            </a:r>
            <a:r>
              <a:rPr sz="1800" spc="-10" dirty="0">
                <a:latin typeface="Georgia"/>
                <a:cs typeface="Georgia"/>
              </a:rPr>
              <a:t>very small </a:t>
            </a:r>
            <a:r>
              <a:rPr sz="1800" dirty="0">
                <a:latin typeface="Georgia"/>
                <a:cs typeface="Georgia"/>
              </a:rPr>
              <a:t>memory </a:t>
            </a:r>
            <a:r>
              <a:rPr sz="1800" spc="5" dirty="0">
                <a:latin typeface="Georgia"/>
                <a:cs typeface="Georgia"/>
              </a:rPr>
              <a:t>overhead </a:t>
            </a:r>
            <a:r>
              <a:rPr sz="1800" spc="-5" dirty="0">
                <a:latin typeface="Georgia"/>
                <a:cs typeface="Georgia"/>
              </a:rPr>
              <a:t>(only two bytes  </a:t>
            </a:r>
            <a:r>
              <a:rPr sz="1800" spc="10" dirty="0">
                <a:latin typeface="Georgia"/>
                <a:cs typeface="Georgia"/>
              </a:rPr>
              <a:t>per </a:t>
            </a:r>
            <a:r>
              <a:rPr sz="1800" dirty="0">
                <a:latin typeface="Georgia"/>
                <a:cs typeface="Georgia"/>
              </a:rPr>
              <a:t>protothread), </a:t>
            </a:r>
            <a:r>
              <a:rPr sz="1800" spc="-10" dirty="0">
                <a:latin typeface="Georgia"/>
                <a:cs typeface="Georgia"/>
              </a:rPr>
              <a:t>no </a:t>
            </a:r>
            <a:r>
              <a:rPr sz="1800" spc="-5" dirty="0">
                <a:latin typeface="Georgia"/>
                <a:cs typeface="Georgia"/>
              </a:rPr>
              <a:t>extra </a:t>
            </a:r>
            <a:r>
              <a:rPr sz="1800" spc="-15" dirty="0">
                <a:latin typeface="Georgia"/>
                <a:cs typeface="Georgia"/>
              </a:rPr>
              <a:t>stack </a:t>
            </a:r>
            <a:r>
              <a:rPr sz="1800" dirty="0">
                <a:latin typeface="Georgia"/>
                <a:cs typeface="Georgia"/>
              </a:rPr>
              <a:t>for a thread, </a:t>
            </a:r>
            <a:r>
              <a:rPr sz="1800" spc="-5" dirty="0">
                <a:latin typeface="Georgia"/>
                <a:cs typeface="Georgia"/>
              </a:rPr>
              <a:t>highly portable </a:t>
            </a:r>
            <a:r>
              <a:rPr sz="1800" spc="-20" dirty="0">
                <a:latin typeface="Georgia"/>
                <a:cs typeface="Georgia"/>
              </a:rPr>
              <a:t>(</a:t>
            </a:r>
            <a:r>
              <a:rPr sz="1800" i="1" spc="-20" dirty="0">
                <a:latin typeface="Georgia"/>
                <a:cs typeface="Georgia"/>
              </a:rPr>
              <a:t>i.e., </a:t>
            </a:r>
            <a:r>
              <a:rPr sz="1800" i="1" spc="-5" dirty="0">
                <a:latin typeface="Georgia"/>
                <a:cs typeface="Georgia"/>
              </a:rPr>
              <a:t>they </a:t>
            </a:r>
            <a:r>
              <a:rPr sz="1800" i="1" dirty="0">
                <a:latin typeface="Georgia"/>
                <a:cs typeface="Georgia"/>
              </a:rPr>
              <a:t>are</a:t>
            </a:r>
            <a:r>
              <a:rPr sz="1800" i="1" spc="40" dirty="0">
                <a:latin typeface="Georgia"/>
                <a:cs typeface="Georgia"/>
              </a:rPr>
              <a:t> </a:t>
            </a:r>
            <a:r>
              <a:rPr sz="1800" i="1" spc="5" dirty="0">
                <a:latin typeface="Georgia"/>
                <a:cs typeface="Georgia"/>
              </a:rPr>
              <a:t>fully</a:t>
            </a:r>
            <a:endParaRPr sz="1800">
              <a:latin typeface="Georgia"/>
              <a:cs typeface="Georgia"/>
            </a:endParaRPr>
          </a:p>
          <a:p>
            <a:pPr marL="12700" marR="12700" algn="just">
              <a:lnSpc>
                <a:spcPct val="149500"/>
              </a:lnSpc>
              <a:spcBef>
                <a:spcPts val="75"/>
              </a:spcBef>
            </a:pPr>
            <a:r>
              <a:rPr sz="1800" i="1" spc="-15" dirty="0">
                <a:latin typeface="Georgia"/>
                <a:cs typeface="Georgia"/>
              </a:rPr>
              <a:t>written </a:t>
            </a:r>
            <a:r>
              <a:rPr sz="1800" i="1" spc="-10" dirty="0">
                <a:latin typeface="Georgia"/>
                <a:cs typeface="Georgia"/>
              </a:rPr>
              <a:t>in </a:t>
            </a:r>
            <a:r>
              <a:rPr sz="1800" i="1" dirty="0">
                <a:latin typeface="Georgia"/>
                <a:cs typeface="Georgia"/>
              </a:rPr>
              <a:t>C and hence </a:t>
            </a:r>
            <a:r>
              <a:rPr sz="1800" i="1" spc="-5" dirty="0">
                <a:latin typeface="Georgia"/>
                <a:cs typeface="Georgia"/>
              </a:rPr>
              <a:t>there </a:t>
            </a:r>
            <a:r>
              <a:rPr sz="1800" i="1" spc="-10" dirty="0">
                <a:latin typeface="Georgia"/>
                <a:cs typeface="Georgia"/>
              </a:rPr>
              <a:t>is no architecture-specific </a:t>
            </a:r>
            <a:r>
              <a:rPr sz="1800" i="1" spc="-5" dirty="0">
                <a:latin typeface="Georgia"/>
                <a:cs typeface="Georgia"/>
              </a:rPr>
              <a:t>assembly </a:t>
            </a:r>
            <a:r>
              <a:rPr sz="1800" i="1" dirty="0">
                <a:latin typeface="Georgia"/>
                <a:cs typeface="Georgia"/>
              </a:rPr>
              <a:t>code). Since </a:t>
            </a:r>
            <a:r>
              <a:rPr sz="1800" i="1" spc="-5" dirty="0">
                <a:latin typeface="Georgia"/>
                <a:cs typeface="Georgia"/>
              </a:rPr>
              <a:t>events  </a:t>
            </a:r>
            <a:r>
              <a:rPr sz="1800" i="1" dirty="0">
                <a:latin typeface="Georgia"/>
                <a:cs typeface="Georgia"/>
              </a:rPr>
              <a:t>run </a:t>
            </a:r>
            <a:r>
              <a:rPr sz="1800" i="1" spc="-15" dirty="0">
                <a:latin typeface="Georgia"/>
                <a:cs typeface="Georgia"/>
              </a:rPr>
              <a:t>to </a:t>
            </a:r>
            <a:r>
              <a:rPr sz="1800" i="1" spc="-5" dirty="0">
                <a:latin typeface="Georgia"/>
                <a:cs typeface="Georgia"/>
              </a:rPr>
              <a:t>completion </a:t>
            </a:r>
            <a:r>
              <a:rPr sz="1800" i="1" dirty="0">
                <a:latin typeface="Georgia"/>
                <a:cs typeface="Georgia"/>
              </a:rPr>
              <a:t>and </a:t>
            </a:r>
            <a:r>
              <a:rPr sz="1800" i="1" spc="-10" dirty="0">
                <a:latin typeface="Georgia"/>
                <a:cs typeface="Georgia"/>
              </a:rPr>
              <a:t>Contiki </a:t>
            </a:r>
            <a:r>
              <a:rPr sz="1800" i="1" spc="-5" dirty="0">
                <a:latin typeface="Georgia"/>
                <a:cs typeface="Georgia"/>
              </a:rPr>
              <a:t>does not </a:t>
            </a:r>
            <a:r>
              <a:rPr sz="1800" i="1" spc="-10" dirty="0">
                <a:latin typeface="Georgia"/>
                <a:cs typeface="Georgia"/>
              </a:rPr>
              <a:t>allow interrupt </a:t>
            </a:r>
            <a:r>
              <a:rPr sz="1800" i="1" dirty="0">
                <a:latin typeface="Georgia"/>
                <a:cs typeface="Georgia"/>
              </a:rPr>
              <a:t>handlers </a:t>
            </a:r>
            <a:r>
              <a:rPr sz="1800" i="1" spc="-15" dirty="0">
                <a:latin typeface="Georgia"/>
                <a:cs typeface="Georgia"/>
              </a:rPr>
              <a:t>to </a:t>
            </a:r>
            <a:r>
              <a:rPr sz="1800" i="1" spc="-5" dirty="0">
                <a:latin typeface="Georgia"/>
                <a:cs typeface="Georgia"/>
              </a:rPr>
              <a:t>post </a:t>
            </a:r>
            <a:r>
              <a:rPr sz="1800" i="1" spc="-15" dirty="0">
                <a:latin typeface="Georgia"/>
                <a:cs typeface="Georgia"/>
              </a:rPr>
              <a:t>new </a:t>
            </a:r>
            <a:r>
              <a:rPr sz="1800" i="1" spc="-20" dirty="0">
                <a:latin typeface="Georgia"/>
                <a:cs typeface="Georgia"/>
              </a:rPr>
              <a:t>events,  </a:t>
            </a:r>
            <a:r>
              <a:rPr sz="1800" i="1" spc="-10" dirty="0">
                <a:latin typeface="Georgia"/>
                <a:cs typeface="Georgia"/>
              </a:rPr>
              <a:t>no process </a:t>
            </a:r>
            <a:r>
              <a:rPr sz="1800" i="1" spc="-5" dirty="0">
                <a:latin typeface="Georgia"/>
                <a:cs typeface="Georgia"/>
              </a:rPr>
              <a:t>synchronization </a:t>
            </a:r>
            <a:r>
              <a:rPr sz="1800" i="1" spc="-10" dirty="0">
                <a:latin typeface="Georgia"/>
                <a:cs typeface="Georgia"/>
              </a:rPr>
              <a:t>is </a:t>
            </a:r>
            <a:r>
              <a:rPr sz="1800" i="1" spc="-5" dirty="0">
                <a:latin typeface="Georgia"/>
                <a:cs typeface="Georgia"/>
              </a:rPr>
              <a:t>provided </a:t>
            </a:r>
            <a:r>
              <a:rPr sz="1800" i="1" spc="-10" dirty="0">
                <a:latin typeface="Georgia"/>
                <a:cs typeface="Georgia"/>
              </a:rPr>
              <a:t>in</a:t>
            </a:r>
            <a:r>
              <a:rPr sz="1800" i="1" spc="125" dirty="0">
                <a:latin typeface="Georgia"/>
                <a:cs typeface="Georgia"/>
              </a:rPr>
              <a:t> </a:t>
            </a:r>
            <a:r>
              <a:rPr sz="1800" i="1" spc="-10" dirty="0">
                <a:latin typeface="Georgia"/>
                <a:cs typeface="Georgia"/>
              </a:rPr>
              <a:t>Contiki.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68728" y="176207"/>
            <a:ext cx="161226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ContikiOS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57" y="555695"/>
            <a:ext cx="8688705" cy="3735704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800" b="1" i="1" spc="10" dirty="0">
                <a:latin typeface="Georgia"/>
                <a:cs typeface="Georgia"/>
              </a:rPr>
              <a:t>Scheduling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  <a:tabLst>
                <a:tab pos="889635" algn="l"/>
                <a:tab pos="1194435" algn="l"/>
                <a:tab pos="1585595" algn="l"/>
                <a:tab pos="3025775" algn="l"/>
                <a:tab pos="3521075" algn="l"/>
                <a:tab pos="4598670" algn="l"/>
                <a:tab pos="4875530" algn="l"/>
                <a:tab pos="5485130" algn="l"/>
                <a:tab pos="5952490" algn="l"/>
                <a:tab pos="6839584" algn="l"/>
                <a:tab pos="7344409" algn="l"/>
              </a:tabLst>
            </a:pPr>
            <a:r>
              <a:rPr sz="1800" spc="-15" dirty="0">
                <a:latin typeface="Georgia"/>
                <a:cs typeface="Georgia"/>
              </a:rPr>
              <a:t>Contiki</a:t>
            </a:r>
            <a:r>
              <a:rPr sz="1800" spc="-15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Georgia"/>
                <a:cs typeface="Georgia"/>
              </a:rPr>
              <a:t>is</a:t>
            </a:r>
            <a:r>
              <a:rPr sz="1800" spc="-5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Georgia"/>
                <a:cs typeface="Georgia"/>
              </a:rPr>
              <a:t>an</a:t>
            </a:r>
            <a:r>
              <a:rPr sz="1800" spc="-5" dirty="0">
                <a:latin typeface="Times New Roman"/>
                <a:cs typeface="Times New Roman"/>
              </a:rPr>
              <a:t>	</a:t>
            </a:r>
            <a:r>
              <a:rPr sz="1800" spc="5" dirty="0">
                <a:latin typeface="Georgia"/>
                <a:cs typeface="Georgia"/>
              </a:rPr>
              <a:t>event-driven</a:t>
            </a:r>
            <a:r>
              <a:rPr sz="1800" spc="5" dirty="0">
                <a:latin typeface="Times New Roman"/>
                <a:cs typeface="Times New Roman"/>
              </a:rPr>
              <a:t>	</a:t>
            </a:r>
            <a:r>
              <a:rPr sz="1800" spc="-15" dirty="0">
                <a:latin typeface="Georgia"/>
                <a:cs typeface="Georgia"/>
              </a:rPr>
              <a:t>OS,</a:t>
            </a:r>
            <a:r>
              <a:rPr sz="1800" spc="-15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Georgia"/>
                <a:cs typeface="Georgia"/>
              </a:rPr>
              <a:t>therefore</a:t>
            </a:r>
            <a:r>
              <a:rPr sz="1800" spc="-5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Georgia"/>
                <a:cs typeface="Georgia"/>
              </a:rPr>
              <a:t>it</a:t>
            </a:r>
            <a:r>
              <a:rPr sz="1800" spc="-5" dirty="0">
                <a:latin typeface="Times New Roman"/>
                <a:cs typeface="Times New Roman"/>
              </a:rPr>
              <a:t>	</a:t>
            </a:r>
            <a:r>
              <a:rPr sz="1800" spc="10" dirty="0">
                <a:latin typeface="Georgia"/>
                <a:cs typeface="Georgia"/>
              </a:rPr>
              <a:t>does</a:t>
            </a:r>
            <a:r>
              <a:rPr sz="1800" spc="1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Georgia"/>
                <a:cs typeface="Georgia"/>
              </a:rPr>
              <a:t>not</a:t>
            </a:r>
            <a:r>
              <a:rPr sz="1800" spc="-10" dirty="0">
                <a:latin typeface="Times New Roman"/>
                <a:cs typeface="Times New Roman"/>
              </a:rPr>
              <a:t>	</a:t>
            </a:r>
            <a:r>
              <a:rPr sz="1800" spc="5" dirty="0">
                <a:latin typeface="Georgia"/>
                <a:cs typeface="Georgia"/>
              </a:rPr>
              <a:t>employ</a:t>
            </a:r>
            <a:r>
              <a:rPr sz="1800" spc="5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Georgia"/>
                <a:cs typeface="Georgia"/>
              </a:rPr>
              <a:t>any</a:t>
            </a:r>
            <a:r>
              <a:rPr sz="1800" spc="-1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Georgia"/>
                <a:cs typeface="Georgia"/>
              </a:rPr>
              <a:t>sophisticated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49400"/>
              </a:lnSpc>
              <a:spcBef>
                <a:spcPts val="75"/>
              </a:spcBef>
            </a:pPr>
            <a:r>
              <a:rPr sz="1800" dirty="0">
                <a:latin typeface="Georgia"/>
                <a:cs typeface="Georgia"/>
              </a:rPr>
              <a:t>scheduling </a:t>
            </a:r>
            <a:r>
              <a:rPr sz="1800" spc="-5" dirty="0">
                <a:latin typeface="Georgia"/>
                <a:cs typeface="Georgia"/>
              </a:rPr>
              <a:t>algorithm. </a:t>
            </a:r>
            <a:r>
              <a:rPr sz="1800" dirty="0">
                <a:latin typeface="Georgia"/>
                <a:cs typeface="Georgia"/>
              </a:rPr>
              <a:t>Events </a:t>
            </a:r>
            <a:r>
              <a:rPr sz="1800" spc="-5" dirty="0">
                <a:latin typeface="Georgia"/>
                <a:cs typeface="Georgia"/>
              </a:rPr>
              <a:t>are </a:t>
            </a:r>
            <a:r>
              <a:rPr sz="1800" spc="5" dirty="0">
                <a:latin typeface="Georgia"/>
                <a:cs typeface="Georgia"/>
              </a:rPr>
              <a:t>fired </a:t>
            </a:r>
            <a:r>
              <a:rPr sz="1800" spc="-15" dirty="0">
                <a:latin typeface="Georgia"/>
                <a:cs typeface="Georgia"/>
              </a:rPr>
              <a:t>to </a:t>
            </a:r>
            <a:r>
              <a:rPr sz="1800" spc="-1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target </a:t>
            </a:r>
            <a:r>
              <a:rPr sz="1800" dirty="0">
                <a:latin typeface="Georgia"/>
                <a:cs typeface="Georgia"/>
              </a:rPr>
              <a:t>application </a:t>
            </a:r>
            <a:r>
              <a:rPr sz="1800" spc="-5" dirty="0">
                <a:latin typeface="Georgia"/>
                <a:cs typeface="Georgia"/>
              </a:rPr>
              <a:t>as they </a:t>
            </a:r>
            <a:r>
              <a:rPr sz="1800" spc="5" dirty="0">
                <a:latin typeface="Georgia"/>
                <a:cs typeface="Georgia"/>
              </a:rPr>
              <a:t>arrive. </a:t>
            </a:r>
            <a:r>
              <a:rPr sz="1800" spc="-15" dirty="0">
                <a:latin typeface="Georgia"/>
                <a:cs typeface="Georgia"/>
              </a:rPr>
              <a:t>In </a:t>
            </a:r>
            <a:r>
              <a:rPr sz="1800" spc="-10" dirty="0">
                <a:latin typeface="Georgia"/>
                <a:cs typeface="Georgia"/>
              </a:rPr>
              <a:t>case  </a:t>
            </a:r>
            <a:r>
              <a:rPr sz="1800" dirty="0">
                <a:latin typeface="Georgia"/>
                <a:cs typeface="Georgia"/>
              </a:rPr>
              <a:t>of </a:t>
            </a:r>
            <a:r>
              <a:rPr sz="1800" spc="-5" dirty="0">
                <a:latin typeface="Georgia"/>
                <a:cs typeface="Georgia"/>
              </a:rPr>
              <a:t>interrupts, </a:t>
            </a:r>
            <a:r>
              <a:rPr sz="1800" dirty="0">
                <a:latin typeface="Georgia"/>
                <a:cs typeface="Georgia"/>
              </a:rPr>
              <a:t>interrupt handlers of </a:t>
            </a:r>
            <a:r>
              <a:rPr sz="1800" spc="-5" dirty="0">
                <a:latin typeface="Georgia"/>
                <a:cs typeface="Georgia"/>
              </a:rPr>
              <a:t>an </a:t>
            </a:r>
            <a:r>
              <a:rPr sz="1800" dirty="0">
                <a:latin typeface="Georgia"/>
                <a:cs typeface="Georgia"/>
              </a:rPr>
              <a:t>application runs </a:t>
            </a:r>
            <a:r>
              <a:rPr sz="1800" spc="-15" dirty="0">
                <a:latin typeface="Georgia"/>
                <a:cs typeface="Georgia"/>
              </a:rPr>
              <a:t>w.r.t. </a:t>
            </a:r>
            <a:r>
              <a:rPr sz="1800" dirty="0">
                <a:latin typeface="Georgia"/>
                <a:cs typeface="Georgia"/>
              </a:rPr>
              <a:t>their</a:t>
            </a:r>
            <a:r>
              <a:rPr sz="1800" spc="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priority.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b="1" i="1" spc="-5" dirty="0">
                <a:latin typeface="Georgia"/>
                <a:cs typeface="Georgia"/>
              </a:rPr>
              <a:t>Memory </a:t>
            </a:r>
            <a:r>
              <a:rPr sz="1800" b="1" i="1" dirty="0">
                <a:latin typeface="Georgia"/>
                <a:cs typeface="Georgia"/>
              </a:rPr>
              <a:t>Management </a:t>
            </a:r>
            <a:r>
              <a:rPr sz="1800" b="1" i="1" spc="10" dirty="0">
                <a:latin typeface="Georgia"/>
                <a:cs typeface="Georgia"/>
              </a:rPr>
              <a:t>and</a:t>
            </a:r>
            <a:r>
              <a:rPr sz="1800" b="1" i="1" spc="-75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Protection: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800" spc="-15" dirty="0">
                <a:latin typeface="Georgia"/>
                <a:cs typeface="Georgia"/>
              </a:rPr>
              <a:t>Contiki </a:t>
            </a:r>
            <a:r>
              <a:rPr sz="1800" dirty="0">
                <a:latin typeface="Georgia"/>
                <a:cs typeface="Georgia"/>
              </a:rPr>
              <a:t>supports </a:t>
            </a:r>
            <a:r>
              <a:rPr sz="1800" spc="-5" dirty="0">
                <a:latin typeface="Georgia"/>
                <a:cs typeface="Georgia"/>
              </a:rPr>
              <a:t>dynamic </a:t>
            </a:r>
            <a:r>
              <a:rPr sz="1800" dirty="0">
                <a:latin typeface="Georgia"/>
                <a:cs typeface="Georgia"/>
              </a:rPr>
              <a:t>memory management. Apart from </a:t>
            </a:r>
            <a:r>
              <a:rPr sz="1800" spc="10" dirty="0">
                <a:latin typeface="Georgia"/>
                <a:cs typeface="Georgia"/>
              </a:rPr>
              <a:t>this </a:t>
            </a:r>
            <a:r>
              <a:rPr sz="1800" spc="-5" dirty="0">
                <a:latin typeface="Georgia"/>
                <a:cs typeface="Georgia"/>
              </a:rPr>
              <a:t>it </a:t>
            </a:r>
            <a:r>
              <a:rPr sz="1800" spc="10" dirty="0">
                <a:latin typeface="Georgia"/>
                <a:cs typeface="Georgia"/>
              </a:rPr>
              <a:t>also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supports</a:t>
            </a:r>
            <a:endParaRPr sz="1800">
              <a:latin typeface="Georgia"/>
              <a:cs typeface="Georgia"/>
            </a:endParaRPr>
          </a:p>
          <a:p>
            <a:pPr marL="12700" marR="11430">
              <a:lnSpc>
                <a:spcPct val="149500"/>
              </a:lnSpc>
              <a:spcBef>
                <a:spcPts val="75"/>
              </a:spcBef>
            </a:pPr>
            <a:r>
              <a:rPr sz="1800" spc="-5" dirty="0">
                <a:latin typeface="Georgia"/>
                <a:cs typeface="Georgia"/>
              </a:rPr>
              <a:t>dynamic linking </a:t>
            </a:r>
            <a:r>
              <a:rPr sz="1800" dirty="0">
                <a:latin typeface="Georgia"/>
                <a:cs typeface="Georgia"/>
              </a:rPr>
              <a:t>of </a:t>
            </a:r>
            <a:r>
              <a:rPr sz="1800" spc="-10" dirty="0">
                <a:latin typeface="Georgia"/>
                <a:cs typeface="Georgia"/>
              </a:rPr>
              <a:t>the </a:t>
            </a:r>
            <a:r>
              <a:rPr sz="1800" spc="-5" dirty="0">
                <a:latin typeface="Georgia"/>
                <a:cs typeface="Georgia"/>
              </a:rPr>
              <a:t>programs. </a:t>
            </a:r>
            <a:r>
              <a:rPr sz="1800" spc="-15" dirty="0">
                <a:latin typeface="Georgia"/>
                <a:cs typeface="Georgia"/>
              </a:rPr>
              <a:t>In </a:t>
            </a:r>
            <a:r>
              <a:rPr sz="1800" spc="5" dirty="0">
                <a:latin typeface="Georgia"/>
                <a:cs typeface="Georgia"/>
              </a:rPr>
              <a:t>order </a:t>
            </a:r>
            <a:r>
              <a:rPr sz="1800" spc="-15" dirty="0">
                <a:latin typeface="Georgia"/>
                <a:cs typeface="Georgia"/>
              </a:rPr>
              <a:t>to </a:t>
            </a:r>
            <a:r>
              <a:rPr sz="1800" spc="-5" dirty="0">
                <a:latin typeface="Georgia"/>
                <a:cs typeface="Georgia"/>
              </a:rPr>
              <a:t>guard </a:t>
            </a:r>
            <a:r>
              <a:rPr sz="1800" spc="-15" dirty="0">
                <a:latin typeface="Georgia"/>
                <a:cs typeface="Georgia"/>
              </a:rPr>
              <a:t>against </a:t>
            </a:r>
            <a:r>
              <a:rPr sz="1800" dirty="0">
                <a:latin typeface="Georgia"/>
                <a:cs typeface="Georgia"/>
              </a:rPr>
              <a:t>memory fragmentation  </a:t>
            </a:r>
            <a:r>
              <a:rPr sz="1800" spc="-15" dirty="0">
                <a:latin typeface="Georgia"/>
                <a:cs typeface="Georgia"/>
              </a:rPr>
              <a:t>Contiki </a:t>
            </a:r>
            <a:r>
              <a:rPr sz="1800" dirty="0">
                <a:latin typeface="Georgia"/>
                <a:cs typeface="Georgia"/>
              </a:rPr>
              <a:t>uses a </a:t>
            </a:r>
            <a:r>
              <a:rPr sz="1800" spc="-10" dirty="0">
                <a:latin typeface="Georgia"/>
                <a:cs typeface="Georgia"/>
              </a:rPr>
              <a:t>Managed </a:t>
            </a:r>
            <a:r>
              <a:rPr sz="1800" spc="-5" dirty="0">
                <a:latin typeface="Georgia"/>
                <a:cs typeface="Georgia"/>
              </a:rPr>
              <a:t>Memory</a:t>
            </a:r>
            <a:r>
              <a:rPr sz="1800" spc="114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Allocator.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68728" y="176207"/>
            <a:ext cx="161226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ContikiOS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45" y="517845"/>
            <a:ext cx="8672195" cy="405066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00" b="1" i="1" spc="-5" dirty="0">
                <a:latin typeface="Georgia"/>
                <a:cs typeface="Georgia"/>
              </a:rPr>
              <a:t>Communication </a:t>
            </a:r>
            <a:r>
              <a:rPr sz="1800" b="1" i="1" spc="-10" dirty="0">
                <a:latin typeface="Georgia"/>
                <a:cs typeface="Georgia"/>
              </a:rPr>
              <a:t>Protocol</a:t>
            </a:r>
            <a:r>
              <a:rPr sz="1800" b="1" i="1" spc="45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Support: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800" spc="-15" dirty="0">
                <a:latin typeface="Georgia"/>
                <a:cs typeface="Georgia"/>
              </a:rPr>
              <a:t>Contiki </a:t>
            </a:r>
            <a:r>
              <a:rPr sz="1800" dirty="0">
                <a:latin typeface="Georgia"/>
                <a:cs typeface="Georgia"/>
              </a:rPr>
              <a:t>supports a rich </a:t>
            </a:r>
            <a:r>
              <a:rPr sz="1800" spc="-5" dirty="0">
                <a:latin typeface="Georgia"/>
                <a:cs typeface="Georgia"/>
              </a:rPr>
              <a:t>set of communication protocols. </a:t>
            </a:r>
            <a:r>
              <a:rPr sz="1800" spc="-15" dirty="0">
                <a:latin typeface="Georgia"/>
                <a:cs typeface="Georgia"/>
              </a:rPr>
              <a:t>In </a:t>
            </a:r>
            <a:r>
              <a:rPr sz="1800" spc="-10" dirty="0">
                <a:latin typeface="Georgia"/>
                <a:cs typeface="Georgia"/>
              </a:rPr>
              <a:t>Contiki, </a:t>
            </a:r>
            <a:r>
              <a:rPr sz="1800" spc="-5" dirty="0">
                <a:latin typeface="Georgia"/>
                <a:cs typeface="Georgia"/>
              </a:rPr>
              <a:t>an </a:t>
            </a:r>
            <a:r>
              <a:rPr sz="1800" dirty="0">
                <a:latin typeface="Georgia"/>
                <a:cs typeface="Georgia"/>
              </a:rPr>
              <a:t>application</a:t>
            </a:r>
            <a:r>
              <a:rPr sz="1800" spc="-18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can</a:t>
            </a:r>
            <a:endParaRPr sz="1800">
              <a:latin typeface="Georgia"/>
              <a:cs typeface="Georgia"/>
            </a:endParaRPr>
          </a:p>
          <a:p>
            <a:pPr marL="12700" marR="193040">
              <a:lnSpc>
                <a:spcPts val="3229"/>
              </a:lnSpc>
              <a:spcBef>
                <a:spcPts val="285"/>
              </a:spcBef>
            </a:pPr>
            <a:r>
              <a:rPr sz="1800" spc="-10" dirty="0">
                <a:latin typeface="Georgia"/>
                <a:cs typeface="Georgia"/>
              </a:rPr>
              <a:t>use </a:t>
            </a:r>
            <a:r>
              <a:rPr sz="1800" spc="-15" dirty="0">
                <a:latin typeface="Georgia"/>
                <a:cs typeface="Georgia"/>
              </a:rPr>
              <a:t>both </a:t>
            </a:r>
            <a:r>
              <a:rPr sz="1800" spc="-5" dirty="0">
                <a:latin typeface="Georgia"/>
                <a:cs typeface="Georgia"/>
              </a:rPr>
              <a:t>versions of </a:t>
            </a:r>
            <a:r>
              <a:rPr sz="1800" spc="-15" dirty="0">
                <a:latin typeface="Georgia"/>
                <a:cs typeface="Georgia"/>
              </a:rPr>
              <a:t>IP </a:t>
            </a:r>
            <a:r>
              <a:rPr sz="1800" i="1" spc="-25" dirty="0">
                <a:latin typeface="Georgia"/>
                <a:cs typeface="Georgia"/>
              </a:rPr>
              <a:t>i.e., </a:t>
            </a:r>
            <a:r>
              <a:rPr sz="1800" i="1" spc="-5" dirty="0">
                <a:latin typeface="Georgia"/>
                <a:cs typeface="Georgia"/>
              </a:rPr>
              <a:t>IPv4 </a:t>
            </a:r>
            <a:r>
              <a:rPr sz="1800" i="1" dirty="0">
                <a:latin typeface="Georgia"/>
                <a:cs typeface="Georgia"/>
              </a:rPr>
              <a:t>and IPv6. </a:t>
            </a:r>
            <a:r>
              <a:rPr sz="1800" i="1" spc="-10" dirty="0">
                <a:latin typeface="Georgia"/>
                <a:cs typeface="Georgia"/>
              </a:rPr>
              <a:t>Contiki </a:t>
            </a:r>
            <a:r>
              <a:rPr sz="1800" i="1" spc="-5" dirty="0">
                <a:latin typeface="Georgia"/>
                <a:cs typeface="Georgia"/>
              </a:rPr>
              <a:t>provides </a:t>
            </a:r>
            <a:r>
              <a:rPr sz="1800" i="1" spc="5" dirty="0">
                <a:latin typeface="Georgia"/>
                <a:cs typeface="Georgia"/>
              </a:rPr>
              <a:t>an </a:t>
            </a:r>
            <a:r>
              <a:rPr sz="1800" i="1" spc="-10" dirty="0">
                <a:latin typeface="Georgia"/>
                <a:cs typeface="Georgia"/>
              </a:rPr>
              <a:t>implementation </a:t>
            </a:r>
            <a:r>
              <a:rPr sz="1800" i="1" dirty="0">
                <a:latin typeface="Georgia"/>
                <a:cs typeface="Georgia"/>
              </a:rPr>
              <a:t>of  uIP, a </a:t>
            </a:r>
            <a:r>
              <a:rPr sz="1800" i="1" spc="-10" dirty="0">
                <a:latin typeface="Georgia"/>
                <a:cs typeface="Georgia"/>
              </a:rPr>
              <a:t>TCP/IP </a:t>
            </a:r>
            <a:r>
              <a:rPr sz="1800" i="1" spc="-5" dirty="0">
                <a:latin typeface="Georgia"/>
                <a:cs typeface="Georgia"/>
              </a:rPr>
              <a:t>protocol </a:t>
            </a:r>
            <a:r>
              <a:rPr sz="1800" i="1" spc="-10" dirty="0">
                <a:latin typeface="Georgia"/>
                <a:cs typeface="Georgia"/>
              </a:rPr>
              <a:t>stack </a:t>
            </a:r>
            <a:r>
              <a:rPr sz="1800" i="1" dirty="0">
                <a:latin typeface="Georgia"/>
                <a:cs typeface="Georgia"/>
              </a:rPr>
              <a:t>for </a:t>
            </a:r>
            <a:r>
              <a:rPr sz="1800" i="1" spc="-5" dirty="0">
                <a:latin typeface="Georgia"/>
                <a:cs typeface="Georgia"/>
              </a:rPr>
              <a:t>small </a:t>
            </a:r>
            <a:r>
              <a:rPr sz="1800" i="1" dirty="0">
                <a:latin typeface="Georgia"/>
                <a:cs typeface="Georgia"/>
              </a:rPr>
              <a:t>8 </a:t>
            </a:r>
            <a:r>
              <a:rPr sz="1800" i="1" spc="-15" dirty="0">
                <a:latin typeface="Georgia"/>
                <a:cs typeface="Georgia"/>
              </a:rPr>
              <a:t>bit </a:t>
            </a:r>
            <a:r>
              <a:rPr sz="1800" i="1" spc="-5" dirty="0">
                <a:latin typeface="Georgia"/>
                <a:cs typeface="Georgia"/>
              </a:rPr>
              <a:t>micro-controllers. </a:t>
            </a:r>
            <a:r>
              <a:rPr sz="1800" i="1" spc="-10" dirty="0">
                <a:latin typeface="Georgia"/>
                <a:cs typeface="Georgia"/>
              </a:rPr>
              <a:t>uIP </a:t>
            </a:r>
            <a:r>
              <a:rPr sz="1800" i="1" spc="-5" dirty="0">
                <a:latin typeface="Georgia"/>
                <a:cs typeface="Georgia"/>
              </a:rPr>
              <a:t>does not</a:t>
            </a:r>
            <a:r>
              <a:rPr sz="1800" i="1" spc="235" dirty="0">
                <a:latin typeface="Georgia"/>
                <a:cs typeface="Georgia"/>
              </a:rPr>
              <a:t> </a:t>
            </a:r>
            <a:r>
              <a:rPr sz="1800" i="1" spc="-15" dirty="0">
                <a:latin typeface="Georgia"/>
                <a:cs typeface="Georgia"/>
              </a:rPr>
              <a:t>require</a:t>
            </a:r>
            <a:endParaRPr sz="1800">
              <a:latin typeface="Georgia"/>
              <a:cs typeface="Georgia"/>
            </a:endParaRPr>
          </a:p>
          <a:p>
            <a:pPr marL="12700" marR="709930">
              <a:lnSpc>
                <a:spcPts val="3229"/>
              </a:lnSpc>
              <a:spcBef>
                <a:spcPts val="75"/>
              </a:spcBef>
            </a:pPr>
            <a:r>
              <a:rPr sz="1800" i="1" spc="-15" dirty="0">
                <a:latin typeface="Georgia"/>
                <a:cs typeface="Georgia"/>
              </a:rPr>
              <a:t>its </a:t>
            </a:r>
            <a:r>
              <a:rPr sz="1800" i="1" spc="-10" dirty="0">
                <a:latin typeface="Georgia"/>
                <a:cs typeface="Georgia"/>
              </a:rPr>
              <a:t>peers </a:t>
            </a:r>
            <a:r>
              <a:rPr sz="1800" i="1" spc="-15" dirty="0">
                <a:latin typeface="Georgia"/>
                <a:cs typeface="Georgia"/>
              </a:rPr>
              <a:t>to </a:t>
            </a:r>
            <a:r>
              <a:rPr sz="1800" i="1" spc="10" dirty="0">
                <a:latin typeface="Georgia"/>
                <a:cs typeface="Georgia"/>
              </a:rPr>
              <a:t>have </a:t>
            </a:r>
            <a:r>
              <a:rPr sz="1800" i="1" dirty="0">
                <a:latin typeface="Georgia"/>
                <a:cs typeface="Georgia"/>
              </a:rPr>
              <a:t>a </a:t>
            </a:r>
            <a:r>
              <a:rPr sz="1800" i="1" spc="-5" dirty="0">
                <a:latin typeface="Georgia"/>
                <a:cs typeface="Georgia"/>
              </a:rPr>
              <a:t>complete protocol stack, but </a:t>
            </a:r>
            <a:r>
              <a:rPr sz="1800" i="1" spc="-10" dirty="0">
                <a:latin typeface="Georgia"/>
                <a:cs typeface="Georgia"/>
              </a:rPr>
              <a:t>it </a:t>
            </a:r>
            <a:r>
              <a:rPr sz="1800" i="1" spc="5" dirty="0">
                <a:latin typeface="Georgia"/>
                <a:cs typeface="Georgia"/>
              </a:rPr>
              <a:t>can </a:t>
            </a:r>
            <a:r>
              <a:rPr sz="1800" i="1" spc="-5" dirty="0">
                <a:latin typeface="Georgia"/>
                <a:cs typeface="Georgia"/>
              </a:rPr>
              <a:t>communicate </a:t>
            </a:r>
            <a:r>
              <a:rPr sz="1800" i="1" spc="-10" dirty="0">
                <a:latin typeface="Georgia"/>
                <a:cs typeface="Georgia"/>
              </a:rPr>
              <a:t>with peers  running </a:t>
            </a:r>
            <a:r>
              <a:rPr sz="1800" i="1" dirty="0">
                <a:latin typeface="Georgia"/>
                <a:cs typeface="Georgia"/>
              </a:rPr>
              <a:t>a </a:t>
            </a:r>
            <a:r>
              <a:rPr sz="1800" i="1" spc="-10" dirty="0">
                <a:latin typeface="Georgia"/>
                <a:cs typeface="Georgia"/>
              </a:rPr>
              <a:t>similar </a:t>
            </a:r>
            <a:r>
              <a:rPr sz="1800" i="1" dirty="0">
                <a:latin typeface="Georgia"/>
                <a:cs typeface="Georgia"/>
              </a:rPr>
              <a:t>lightweight</a:t>
            </a:r>
            <a:r>
              <a:rPr sz="1800" i="1" spc="-5" dirty="0">
                <a:latin typeface="Georgia"/>
                <a:cs typeface="Georgia"/>
              </a:rPr>
              <a:t> stack.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15" dirty="0">
                <a:latin typeface="Georgia"/>
                <a:cs typeface="Georgia"/>
              </a:rPr>
              <a:t>Contiki </a:t>
            </a:r>
            <a:r>
              <a:rPr sz="1800" spc="5" dirty="0">
                <a:latin typeface="Georgia"/>
                <a:cs typeface="Georgia"/>
              </a:rPr>
              <a:t>provides </a:t>
            </a:r>
            <a:r>
              <a:rPr sz="1800" spc="-5" dirty="0">
                <a:latin typeface="Georgia"/>
                <a:cs typeface="Georgia"/>
              </a:rPr>
              <a:t>another lightweight </a:t>
            </a:r>
            <a:r>
              <a:rPr sz="1800" spc="5" dirty="0">
                <a:latin typeface="Georgia"/>
                <a:cs typeface="Georgia"/>
              </a:rPr>
              <a:t>layered </a:t>
            </a:r>
            <a:r>
              <a:rPr sz="1800" spc="-5" dirty="0">
                <a:latin typeface="Georgia"/>
                <a:cs typeface="Georgia"/>
              </a:rPr>
              <a:t>protocol </a:t>
            </a:r>
            <a:r>
              <a:rPr sz="1800" spc="-10" dirty="0">
                <a:latin typeface="Georgia"/>
                <a:cs typeface="Georgia"/>
              </a:rPr>
              <a:t>stack, </a:t>
            </a:r>
            <a:r>
              <a:rPr sz="1800" spc="5" dirty="0">
                <a:latin typeface="Georgia"/>
                <a:cs typeface="Georgia"/>
              </a:rPr>
              <a:t>called </a:t>
            </a:r>
            <a:r>
              <a:rPr sz="1800" dirty="0">
                <a:latin typeface="Georgia"/>
                <a:cs typeface="Georgia"/>
              </a:rPr>
              <a:t>Rime,</a:t>
            </a:r>
            <a:r>
              <a:rPr sz="1800" spc="-1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for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800" spc="-5" dirty="0">
                <a:latin typeface="Georgia"/>
                <a:cs typeface="Georgia"/>
              </a:rPr>
              <a:t>network-based </a:t>
            </a:r>
            <a:r>
              <a:rPr sz="1800" spc="-10" dirty="0">
                <a:latin typeface="Georgia"/>
                <a:cs typeface="Georgia"/>
              </a:rPr>
              <a:t>communication. </a:t>
            </a:r>
            <a:r>
              <a:rPr sz="1800" spc="-5" dirty="0">
                <a:latin typeface="Georgia"/>
                <a:cs typeface="Georgia"/>
              </a:rPr>
              <a:t>Rime </a:t>
            </a:r>
            <a:r>
              <a:rPr sz="1800" spc="5" dirty="0">
                <a:latin typeface="Georgia"/>
                <a:cs typeface="Georgia"/>
              </a:rPr>
              <a:t>provides </a:t>
            </a:r>
            <a:r>
              <a:rPr sz="1800" spc="-15" dirty="0">
                <a:latin typeface="Georgia"/>
                <a:cs typeface="Georgia"/>
              </a:rPr>
              <a:t>single </a:t>
            </a:r>
            <a:r>
              <a:rPr sz="1800" dirty="0">
                <a:latin typeface="Georgia"/>
                <a:cs typeface="Georgia"/>
              </a:rPr>
              <a:t>hop </a:t>
            </a:r>
            <a:r>
              <a:rPr sz="1800" spc="-10" dirty="0">
                <a:latin typeface="Georgia"/>
                <a:cs typeface="Georgia"/>
              </a:rPr>
              <a:t>unicast, </a:t>
            </a:r>
            <a:r>
              <a:rPr sz="1800" spc="-15" dirty="0">
                <a:latin typeface="Georgia"/>
                <a:cs typeface="Georgia"/>
              </a:rPr>
              <a:t>single</a:t>
            </a:r>
            <a:r>
              <a:rPr sz="1800" spc="27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hop</a:t>
            </a:r>
            <a:endParaRPr sz="1800">
              <a:latin typeface="Georgia"/>
              <a:cs typeface="Georgia"/>
            </a:endParaRPr>
          </a:p>
          <a:p>
            <a:pPr marL="12700" marR="393065">
              <a:lnSpc>
                <a:spcPts val="3300"/>
              </a:lnSpc>
              <a:spcBef>
                <a:spcPts val="229"/>
              </a:spcBef>
            </a:pPr>
            <a:r>
              <a:rPr sz="1800" spc="-10" dirty="0">
                <a:latin typeface="Georgia"/>
                <a:cs typeface="Georgia"/>
              </a:rPr>
              <a:t>broadcast, and </a:t>
            </a:r>
            <a:r>
              <a:rPr sz="1800" dirty="0">
                <a:latin typeface="Georgia"/>
                <a:cs typeface="Georgia"/>
              </a:rPr>
              <a:t>multi-hop </a:t>
            </a:r>
            <a:r>
              <a:rPr sz="1800" spc="-5" dirty="0">
                <a:latin typeface="Georgia"/>
                <a:cs typeface="Georgia"/>
              </a:rPr>
              <a:t>communication support. Rime </a:t>
            </a:r>
            <a:r>
              <a:rPr sz="1800" dirty="0">
                <a:latin typeface="Georgia"/>
                <a:cs typeface="Georgia"/>
              </a:rPr>
              <a:t>supports </a:t>
            </a:r>
            <a:r>
              <a:rPr sz="1800" spc="-15" dirty="0">
                <a:latin typeface="Georgia"/>
                <a:cs typeface="Georgia"/>
              </a:rPr>
              <a:t>both </a:t>
            </a:r>
            <a:r>
              <a:rPr sz="1800" spc="-10" dirty="0">
                <a:latin typeface="Georgia"/>
                <a:cs typeface="Georgia"/>
              </a:rPr>
              <a:t>best </a:t>
            </a:r>
            <a:r>
              <a:rPr sz="1800" spc="5" dirty="0">
                <a:latin typeface="Georgia"/>
                <a:cs typeface="Georgia"/>
              </a:rPr>
              <a:t>effort  </a:t>
            </a:r>
            <a:r>
              <a:rPr sz="1800" spc="-10" dirty="0">
                <a:latin typeface="Georgia"/>
                <a:cs typeface="Georgia"/>
              </a:rPr>
              <a:t>and </a:t>
            </a:r>
            <a:r>
              <a:rPr sz="1800" spc="-5" dirty="0">
                <a:latin typeface="Georgia"/>
                <a:cs typeface="Georgia"/>
              </a:rPr>
              <a:t>reliable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transmission.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3" y="153728"/>
            <a:ext cx="8844280" cy="6557009"/>
            <a:chOff x="146303" y="153728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3" y="6391654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3" y="0"/>
                  </a:moveTo>
                  <a:lnTo>
                    <a:pt x="0" y="0"/>
                  </a:lnTo>
                  <a:lnTo>
                    <a:pt x="0" y="309564"/>
                  </a:lnTo>
                  <a:lnTo>
                    <a:pt x="8833103" y="309564"/>
                  </a:lnTo>
                  <a:lnTo>
                    <a:pt x="8833103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399" y="158496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3"/>
                  </a:moveTo>
                  <a:lnTo>
                    <a:pt x="8833103" y="6547103"/>
                  </a:lnTo>
                  <a:lnTo>
                    <a:pt x="8833103" y="0"/>
                  </a:lnTo>
                  <a:lnTo>
                    <a:pt x="0" y="0"/>
                  </a:lnTo>
                  <a:lnTo>
                    <a:pt x="0" y="6547103"/>
                  </a:lnTo>
                  <a:close/>
                </a:path>
              </a:pathLst>
            </a:custGeom>
            <a:ln w="9534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68728" y="176207"/>
            <a:ext cx="161226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ContikiOS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457" y="605475"/>
            <a:ext cx="8544560" cy="2226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Georgia"/>
                <a:cs typeface="Georgia"/>
              </a:rPr>
              <a:t>Resource</a:t>
            </a:r>
            <a:r>
              <a:rPr sz="1800" i="1" spc="-15" dirty="0">
                <a:latin typeface="Georgia"/>
                <a:cs typeface="Georgia"/>
              </a:rPr>
              <a:t> </a:t>
            </a:r>
            <a:r>
              <a:rPr sz="1800" i="1" spc="-5" dirty="0">
                <a:latin typeface="Georgia"/>
                <a:cs typeface="Georgia"/>
              </a:rPr>
              <a:t>Sharing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00800"/>
              </a:lnSpc>
            </a:pPr>
            <a:r>
              <a:rPr sz="1800" spc="-10" dirty="0">
                <a:latin typeface="Georgia"/>
                <a:cs typeface="Georgia"/>
              </a:rPr>
              <a:t>Since </a:t>
            </a:r>
            <a:r>
              <a:rPr sz="1800" dirty="0">
                <a:latin typeface="Georgia"/>
                <a:cs typeface="Georgia"/>
              </a:rPr>
              <a:t>events </a:t>
            </a:r>
            <a:r>
              <a:rPr sz="1800" spc="5" dirty="0">
                <a:latin typeface="Georgia"/>
                <a:cs typeface="Georgia"/>
              </a:rPr>
              <a:t>run </a:t>
            </a:r>
            <a:r>
              <a:rPr sz="1800" spc="-15" dirty="0">
                <a:latin typeface="Georgia"/>
                <a:cs typeface="Georgia"/>
              </a:rPr>
              <a:t>to </a:t>
            </a:r>
            <a:r>
              <a:rPr sz="1800" dirty="0">
                <a:latin typeface="Georgia"/>
                <a:cs typeface="Georgia"/>
              </a:rPr>
              <a:t>completion </a:t>
            </a:r>
            <a:r>
              <a:rPr sz="1800" spc="-10" dirty="0">
                <a:latin typeface="Georgia"/>
                <a:cs typeface="Georgia"/>
              </a:rPr>
              <a:t>and </a:t>
            </a:r>
            <a:r>
              <a:rPr sz="1800" spc="-15" dirty="0">
                <a:latin typeface="Georgia"/>
                <a:cs typeface="Georgia"/>
              </a:rPr>
              <a:t>Contiki </a:t>
            </a:r>
            <a:r>
              <a:rPr sz="1800" spc="10" dirty="0">
                <a:latin typeface="Georgia"/>
                <a:cs typeface="Georgia"/>
              </a:rPr>
              <a:t>does </a:t>
            </a:r>
            <a:r>
              <a:rPr sz="1800" spc="-10" dirty="0">
                <a:latin typeface="Georgia"/>
                <a:cs typeface="Georgia"/>
              </a:rPr>
              <a:t>not </a:t>
            </a:r>
            <a:r>
              <a:rPr sz="1800" dirty="0">
                <a:latin typeface="Georgia"/>
                <a:cs typeface="Georgia"/>
              </a:rPr>
              <a:t>allow interrupt handlers </a:t>
            </a:r>
            <a:r>
              <a:rPr sz="1800" spc="-15" dirty="0">
                <a:latin typeface="Georgia"/>
                <a:cs typeface="Georgia"/>
              </a:rPr>
              <a:t>to </a:t>
            </a:r>
            <a:r>
              <a:rPr sz="1800" spc="-5" dirty="0">
                <a:latin typeface="Georgia"/>
                <a:cs typeface="Georgia"/>
              </a:rPr>
              <a:t>post  </a:t>
            </a:r>
            <a:r>
              <a:rPr sz="1800" dirty="0">
                <a:latin typeface="Georgia"/>
                <a:cs typeface="Georgia"/>
              </a:rPr>
              <a:t>new </a:t>
            </a:r>
            <a:r>
              <a:rPr sz="1800" spc="-5" dirty="0">
                <a:latin typeface="Georgia"/>
                <a:cs typeface="Georgia"/>
              </a:rPr>
              <a:t>events, </a:t>
            </a:r>
            <a:r>
              <a:rPr sz="1800" spc="-15" dirty="0">
                <a:latin typeface="Georgia"/>
                <a:cs typeface="Georgia"/>
              </a:rPr>
              <a:t>Contiki </a:t>
            </a:r>
            <a:r>
              <a:rPr sz="1800" spc="5" dirty="0">
                <a:latin typeface="Georgia"/>
                <a:cs typeface="Georgia"/>
              </a:rPr>
              <a:t>provides </a:t>
            </a:r>
            <a:r>
              <a:rPr sz="1800" dirty="0">
                <a:latin typeface="Georgia"/>
                <a:cs typeface="Georgia"/>
              </a:rPr>
              <a:t>serialized access </a:t>
            </a:r>
            <a:r>
              <a:rPr sz="1800" spc="-15" dirty="0">
                <a:latin typeface="Georgia"/>
                <a:cs typeface="Georgia"/>
              </a:rPr>
              <a:t>to </a:t>
            </a:r>
            <a:r>
              <a:rPr sz="1800" spc="-5" dirty="0">
                <a:latin typeface="Georgia"/>
                <a:cs typeface="Georgia"/>
              </a:rPr>
              <a:t>all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resources.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i="1" spc="-5" dirty="0">
                <a:latin typeface="Georgia"/>
                <a:cs typeface="Georgia"/>
              </a:rPr>
              <a:t>Support </a:t>
            </a:r>
            <a:r>
              <a:rPr sz="1800" i="1" dirty="0">
                <a:latin typeface="Georgia"/>
                <a:cs typeface="Georgia"/>
              </a:rPr>
              <a:t>for Real-Time</a:t>
            </a:r>
            <a:r>
              <a:rPr sz="1800" i="1" spc="-95" dirty="0">
                <a:latin typeface="Georgia"/>
                <a:cs typeface="Georgia"/>
              </a:rPr>
              <a:t> </a:t>
            </a:r>
            <a:r>
              <a:rPr sz="1800" i="1" spc="-5" dirty="0">
                <a:latin typeface="Georgia"/>
                <a:cs typeface="Georgia"/>
              </a:rPr>
              <a:t>Applications</a:t>
            </a:r>
            <a:endParaRPr sz="1800">
              <a:latin typeface="Georgia"/>
              <a:cs typeface="Georgia"/>
            </a:endParaRPr>
          </a:p>
          <a:p>
            <a:pPr marL="12700" marR="330200">
              <a:lnSpc>
                <a:spcPct val="100800"/>
              </a:lnSpc>
            </a:pPr>
            <a:r>
              <a:rPr sz="1800" spc="-15" dirty="0">
                <a:latin typeface="Georgia"/>
                <a:cs typeface="Georgia"/>
              </a:rPr>
              <a:t>Contiki </a:t>
            </a:r>
            <a:r>
              <a:rPr sz="1800" spc="10" dirty="0">
                <a:latin typeface="Georgia"/>
                <a:cs typeface="Georgia"/>
              </a:rPr>
              <a:t>does </a:t>
            </a:r>
            <a:r>
              <a:rPr sz="1800" spc="-10" dirty="0">
                <a:latin typeface="Georgia"/>
                <a:cs typeface="Georgia"/>
              </a:rPr>
              <a:t>not </a:t>
            </a:r>
            <a:r>
              <a:rPr sz="1800" spc="5" dirty="0">
                <a:latin typeface="Georgia"/>
                <a:cs typeface="Georgia"/>
              </a:rPr>
              <a:t>provide </a:t>
            </a:r>
            <a:r>
              <a:rPr sz="1800" spc="-10" dirty="0">
                <a:latin typeface="Georgia"/>
                <a:cs typeface="Georgia"/>
              </a:rPr>
              <a:t>any </a:t>
            </a:r>
            <a:r>
              <a:rPr sz="1800" dirty="0">
                <a:latin typeface="Georgia"/>
                <a:cs typeface="Georgia"/>
              </a:rPr>
              <a:t>support for </a:t>
            </a:r>
            <a:r>
              <a:rPr sz="1800" spc="5" dirty="0">
                <a:latin typeface="Georgia"/>
                <a:cs typeface="Georgia"/>
              </a:rPr>
              <a:t>real-time </a:t>
            </a:r>
            <a:r>
              <a:rPr sz="1800" spc="-5" dirty="0">
                <a:latin typeface="Georgia"/>
                <a:cs typeface="Georgia"/>
              </a:rPr>
              <a:t>applications, </a:t>
            </a:r>
            <a:r>
              <a:rPr sz="1800" dirty="0">
                <a:latin typeface="Georgia"/>
                <a:cs typeface="Georgia"/>
              </a:rPr>
              <a:t>hence there is </a:t>
            </a:r>
            <a:r>
              <a:rPr sz="1800" spc="-10" dirty="0">
                <a:latin typeface="Georgia"/>
                <a:cs typeface="Georgia"/>
              </a:rPr>
              <a:t>no  </a:t>
            </a:r>
            <a:r>
              <a:rPr sz="1800" spc="-5" dirty="0">
                <a:latin typeface="Georgia"/>
                <a:cs typeface="Georgia"/>
              </a:rPr>
              <a:t>implementation of </a:t>
            </a:r>
            <a:r>
              <a:rPr sz="1800" spc="-10" dirty="0">
                <a:latin typeface="Georgia"/>
                <a:cs typeface="Georgia"/>
              </a:rPr>
              <a:t>any </a:t>
            </a:r>
            <a:r>
              <a:rPr sz="1800" dirty="0">
                <a:latin typeface="Georgia"/>
                <a:cs typeface="Georgia"/>
              </a:rPr>
              <a:t>real-time process scheduling </a:t>
            </a:r>
            <a:r>
              <a:rPr sz="1800" spc="-5" dirty="0">
                <a:latin typeface="Georgia"/>
                <a:cs typeface="Georgia"/>
              </a:rPr>
              <a:t>algorithm </a:t>
            </a:r>
            <a:r>
              <a:rPr sz="1800" dirty="0">
                <a:latin typeface="Georgia"/>
                <a:cs typeface="Georgia"/>
              </a:rPr>
              <a:t>in</a:t>
            </a:r>
            <a:r>
              <a:rPr sz="1800" spc="7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Contiki.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4825</Words>
  <Application>Microsoft Office PowerPoint</Application>
  <PresentationFormat>Custom</PresentationFormat>
  <Paragraphs>893</Paragraphs>
  <Slides>100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Office Theme</vt:lpstr>
      <vt:lpstr>Slide 1</vt:lpstr>
      <vt:lpstr> </vt:lpstr>
      <vt:lpstr>Course outcomes (CO)</vt:lpstr>
      <vt:lpstr>Mapping of co &amp; po</vt:lpstr>
      <vt:lpstr>Syllabus</vt:lpstr>
      <vt:lpstr>Lecture plan</vt:lpstr>
      <vt:lpstr>Lecture plan</vt:lpstr>
      <vt:lpstr>LiteOS</vt:lpstr>
      <vt:lpstr>LiteOS Architecture</vt:lpstr>
      <vt:lpstr>LiteOS</vt:lpstr>
      <vt:lpstr>LiteOS</vt:lpstr>
      <vt:lpstr>LiteOS</vt:lpstr>
      <vt:lpstr>LiteOS</vt:lpstr>
      <vt:lpstr>LiteOS</vt:lpstr>
      <vt:lpstr>LiteOS</vt:lpstr>
      <vt:lpstr>LiteOS</vt:lpstr>
      <vt:lpstr>RIOTOS</vt:lpstr>
      <vt:lpstr>RIOT structure</vt:lpstr>
      <vt:lpstr>RIOT: hardware support</vt:lpstr>
      <vt:lpstr>RIOT: the native port</vt:lpstr>
      <vt:lpstr>RIOT: Microkernel</vt:lpstr>
      <vt:lpstr>RIOT: scheduler</vt:lpstr>
      <vt:lpstr>RIOT: memory management</vt:lpstr>
      <vt:lpstr>RIOT as a tool for research</vt:lpstr>
      <vt:lpstr>Contents of the Lecture  TinyOS</vt:lpstr>
      <vt:lpstr>Slide 26</vt:lpstr>
      <vt:lpstr>TinyOS</vt:lpstr>
      <vt:lpstr>Slide 28</vt:lpstr>
      <vt:lpstr>TinyOS Solutions</vt:lpstr>
      <vt:lpstr>Slide 30</vt:lpstr>
      <vt:lpstr>TinyOS Architecture:</vt:lpstr>
      <vt:lpstr>Slide 32</vt:lpstr>
      <vt:lpstr>WHAT ARE WE GOING TO LEARN !!</vt:lpstr>
      <vt:lpstr>Slide 34</vt:lpstr>
      <vt:lpstr>Slide 35</vt:lpstr>
      <vt:lpstr>Slide 36</vt:lpstr>
      <vt:lpstr>SENSORS</vt:lpstr>
      <vt:lpstr>Classification of Sensors</vt:lpstr>
      <vt:lpstr>Active vs. Passive Sensors</vt:lpstr>
      <vt:lpstr>What makes a good sensor?</vt:lpstr>
      <vt:lpstr>Calibration of Sensors</vt:lpstr>
      <vt:lpstr>Characteristic Curve of Sensor</vt:lpstr>
      <vt:lpstr>Sensor’s Operating Range</vt:lpstr>
      <vt:lpstr>Sampling and Quantisation</vt:lpstr>
      <vt:lpstr>Sampling and Quantisation</vt:lpstr>
      <vt:lpstr>Sampling and Quantisation</vt:lpstr>
      <vt:lpstr>VARIETIES OF SENSORS</vt:lpstr>
      <vt:lpstr>1. Camera</vt:lpstr>
      <vt:lpstr>2. Inertial Measurement Unit</vt:lpstr>
      <vt:lpstr>3. Photo-resistors</vt:lpstr>
      <vt:lpstr>4. Infrared Sensor</vt:lpstr>
      <vt:lpstr>5. Flex Sensors</vt:lpstr>
      <vt:lpstr>6. Ultrasonic Sensor</vt:lpstr>
      <vt:lpstr>7. Rotary Encoder</vt:lpstr>
      <vt:lpstr>8. Touch Sensor</vt:lpstr>
      <vt:lpstr>9.Thermocouple</vt:lpstr>
      <vt:lpstr>ACTUATORS</vt:lpstr>
      <vt:lpstr>TYPES OF ACTUATORS</vt:lpstr>
      <vt:lpstr>ACTUATOR FUNCTIONAL DIAGRAM</vt:lpstr>
      <vt:lpstr>MOTOR DRIVER</vt:lpstr>
      <vt:lpstr>L298 DUAL H-BRIDGE IC</vt:lpstr>
      <vt:lpstr>H- BRIDGE</vt:lpstr>
      <vt:lpstr>SPEED CONTROL USING PWM</vt:lpstr>
      <vt:lpstr>Components of a System Hardware</vt:lpstr>
      <vt:lpstr>Data Handling Systems</vt:lpstr>
      <vt:lpstr>Data Collection after Control</vt:lpstr>
      <vt:lpstr>Humidity Sensors</vt:lpstr>
      <vt:lpstr>Humidity Sensors</vt:lpstr>
      <vt:lpstr>Important Terms Related to Humidity</vt:lpstr>
      <vt:lpstr>Classification of Humidity Sensors</vt:lpstr>
      <vt:lpstr>Capacitive Relative Humidity Sensors</vt:lpstr>
      <vt:lpstr>Slide 72</vt:lpstr>
      <vt:lpstr>Resistive Humidity Sensors (Electrical Conductivity Sensors)</vt:lpstr>
      <vt:lpstr>Slide 74</vt:lpstr>
      <vt:lpstr>Slide 75</vt:lpstr>
      <vt:lpstr>Slide 76</vt:lpstr>
      <vt:lpstr>Slide 77</vt:lpstr>
      <vt:lpstr>Transducer</vt:lpstr>
      <vt:lpstr>Basic Concept of Transducer</vt:lpstr>
      <vt:lpstr>Contd…</vt:lpstr>
      <vt:lpstr>Sensors</vt:lpstr>
      <vt:lpstr>Contd…</vt:lpstr>
      <vt:lpstr>How Sensor Works in IOT?</vt:lpstr>
      <vt:lpstr>Sensor Types:</vt:lpstr>
      <vt:lpstr>Temperature Sensor</vt:lpstr>
      <vt:lpstr>Types of Temperature Sensors</vt:lpstr>
      <vt:lpstr>Slide 87</vt:lpstr>
      <vt:lpstr>IR Sensors</vt:lpstr>
      <vt:lpstr>Slide 89</vt:lpstr>
      <vt:lpstr>Slide 90</vt:lpstr>
      <vt:lpstr>Slide 91</vt:lpstr>
      <vt:lpstr>Contents of the Lecture  ContikiOS</vt:lpstr>
      <vt:lpstr>ContikiOS</vt:lpstr>
      <vt:lpstr>ContikiOS Architecture</vt:lpstr>
      <vt:lpstr>ContikiOS</vt:lpstr>
      <vt:lpstr>ContikiOS</vt:lpstr>
      <vt:lpstr>ContikiOS</vt:lpstr>
      <vt:lpstr>ContikiOS</vt:lpstr>
      <vt:lpstr>ContikiOS</vt:lpstr>
      <vt:lpstr>ContikiOS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 of the Lecture  LiteOS</dc:title>
  <dc:creator>student</dc:creator>
  <cp:lastModifiedBy>student</cp:lastModifiedBy>
  <cp:revision>8</cp:revision>
  <dcterms:created xsi:type="dcterms:W3CDTF">2020-12-03T04:43:52Z</dcterms:created>
  <dcterms:modified xsi:type="dcterms:W3CDTF">2020-12-29T07:46:34Z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2020-12-03T00:00:00Z</vt:filetime>
  </property>
</Properties>
</file>